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388" r:id="rId3"/>
    <p:sldId id="389" r:id="rId4"/>
    <p:sldId id="396" r:id="rId5"/>
    <p:sldId id="394" r:id="rId6"/>
    <p:sldId id="395" r:id="rId7"/>
    <p:sldId id="397" r:id="rId8"/>
    <p:sldId id="400" r:id="rId9"/>
    <p:sldId id="401" r:id="rId10"/>
    <p:sldId id="40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8" autoAdjust="0"/>
    <p:restoredTop sz="99854" autoAdjust="0"/>
  </p:normalViewPr>
  <p:slideViewPr>
    <p:cSldViewPr snapToGrid="0" snapToObjects="1">
      <p:cViewPr varScale="1">
        <p:scale>
          <a:sx n="99" d="100"/>
          <a:sy n="99" d="100"/>
        </p:scale>
        <p:origin x="-7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567A6-DA41-CC4E-89FF-1B6B71A47B00}" type="datetime1">
              <a:rPr lang="ru-RU" smtClean="0"/>
              <a:t>6/10/15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72B45-0306-C346-A4E6-B8F1BF66EC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99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DB5BA-D4C7-A240-97AE-DAAAFCBF12B9}" type="datetime1">
              <a:rPr lang="ru-RU" smtClean="0"/>
              <a:t>6/10/15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C3EA5-B461-3F4D-A112-7515DB300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35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C3EA5-B461-3F4D-A112-7515DB3007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D5101-FF59-4E68-84D5-7B06BA4580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de-DE" sz="10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9728" indent="-109728" algn="l" defTabSz="1024128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ru-RU" sz="12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Существующее оборудование последовательной передачи на основе протоколов SCADA не отвечает стандартам IEC и IEEE</a:t>
            </a:r>
          </a:p>
          <a:p>
            <a:pPr marL="109728" indent="-109728" algn="l" defTabSz="1024128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ru-RU" sz="12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Существующие проводные соединения требуют сложной реконфигурации и тестирования</a:t>
            </a:r>
          </a:p>
          <a:p>
            <a:pPr marL="109728" indent="-109728" algn="l" defTabSz="1024128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ru-RU" sz="12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Сеть с централизованным управлением, в которой уровень прозрачности и распределенного управления сетевыми элементами недостаточен для автоматизации энергетической системы</a:t>
            </a:r>
          </a:p>
          <a:p>
            <a:pPr marL="109728" indent="-109728" algn="l" defTabSz="1024128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ru-RU" sz="1200" b="0" i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Низкая скорость передачи данных, не обеспечивающая поддержку конвергентных приложений</a:t>
            </a:r>
          </a:p>
          <a:p>
            <a:pPr marL="109728" indent="-109728" algn="l" defTabSz="102412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endParaRPr lang="ru-RU" sz="2000" dirty="0" smtClean="0">
              <a:ea typeface="ＭＳ Ｐゴシック"/>
              <a:cs typeface="ＭＳ Ｐゴシック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9728" indent="-109728" algn="l" defTabSz="102412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endParaRPr lang="ru-RU" sz="2000" dirty="0" smtClean="0">
              <a:ea typeface="ＭＳ Ｐゴシック"/>
              <a:cs typeface="ＭＳ Ｐゴシック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409278" y="4305905"/>
            <a:ext cx="5970984" cy="4184953"/>
          </a:xfrm>
          <a:noFill/>
          <a:ln/>
        </p:spPr>
        <p:txBody>
          <a:bodyPr lIns="94763" tIns="49711" rIns="94763" bIns="49711">
            <a:normAutofit fontScale="47500" lnSpcReduction="20000"/>
          </a:bodyPr>
          <a:lstStyle/>
          <a:p>
            <a:pPr>
              <a:lnSpc>
                <a:spcPct val="70000"/>
              </a:lnSpc>
            </a:pPr>
            <a:endParaRPr lang="en-US" sz="9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6E544-6F9D-0145-A490-5CD892F720D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0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iscoSansTT Extra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F92345-E0CF-2643-9870-4A03C215DE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5865-9D32-A64E-829F-3DFC874EF581}" type="datetime1">
              <a:rPr lang="en-US" smtClean="0"/>
              <a:t>6/10/15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Cisco and/or its affiliates. All rights reserved.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C15D-FD5B-9549-AD35-2598196E4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3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666981" y="-3666981"/>
            <a:ext cx="1810038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держка 11"/>
          <p:cNvSpPr/>
          <p:nvPr userDrawn="1"/>
        </p:nvSpPr>
        <p:spPr>
          <a:xfrm rot="5400000">
            <a:off x="7445263" y="0"/>
            <a:ext cx="604735" cy="604735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держка 12"/>
          <p:cNvSpPr/>
          <p:nvPr userDrawn="1"/>
        </p:nvSpPr>
        <p:spPr>
          <a:xfrm rot="5400000">
            <a:off x="7890479" y="0"/>
            <a:ext cx="995378" cy="995378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7929-E435-0B43-BCC4-162A8B94A360}" type="datetime1">
              <a:rPr lang="en-US" smtClean="0"/>
              <a:t>6/10/15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Cisco and/or its affiliates. All rights reserved.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C15D-FD5B-9549-AD35-2598196E418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92200"/>
            <a:ext cx="8229600" cy="64147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1366"/>
            <a:ext cx="9144000" cy="421268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821366"/>
            <a:ext cx="9144000" cy="4218881"/>
          </a:xfrm>
          <a:prstGeom prst="rect">
            <a:avLst/>
          </a:prstGeom>
          <a:solidFill>
            <a:schemeClr val="accent4">
              <a:lumMod val="5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2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143000" y="-1143000"/>
            <a:ext cx="685800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держка 13"/>
          <p:cNvSpPr/>
          <p:nvPr userDrawn="1"/>
        </p:nvSpPr>
        <p:spPr>
          <a:xfrm rot="5400000">
            <a:off x="6666254" y="0"/>
            <a:ext cx="1676125" cy="1676125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держка 14"/>
          <p:cNvSpPr/>
          <p:nvPr userDrawn="1"/>
        </p:nvSpPr>
        <p:spPr>
          <a:xfrm rot="5400000">
            <a:off x="8483960" y="0"/>
            <a:ext cx="401897" cy="401897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держка 15"/>
          <p:cNvSpPr/>
          <p:nvPr userDrawn="1"/>
        </p:nvSpPr>
        <p:spPr>
          <a:xfrm rot="5400000">
            <a:off x="6465304" y="0"/>
            <a:ext cx="903849" cy="903849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держка 16"/>
          <p:cNvSpPr/>
          <p:nvPr userDrawn="1"/>
        </p:nvSpPr>
        <p:spPr>
          <a:xfrm rot="16200000" flipV="1">
            <a:off x="4549555" y="5181875"/>
            <a:ext cx="1676125" cy="1676125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L13-Theme-1line-White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834" y="831300"/>
            <a:ext cx="1274383" cy="176453"/>
          </a:xfrm>
          <a:prstGeom prst="rect">
            <a:avLst/>
          </a:prstGeom>
        </p:spPr>
      </p:pic>
      <p:pic>
        <p:nvPicPr>
          <p:cNvPr id="8" name="Picture 4" descr="CISCO-White-DIGI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74" y="594471"/>
            <a:ext cx="719424" cy="378002"/>
          </a:xfrm>
          <a:prstGeom prst="rect">
            <a:avLst/>
          </a:prstGeom>
        </p:spPr>
      </p:pic>
      <p:sp>
        <p:nvSpPr>
          <p:cNvPr id="9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3834" y="2522836"/>
            <a:ext cx="7455055" cy="1242905"/>
          </a:xfrm>
        </p:spPr>
        <p:txBody>
          <a:bodyPr anchor="b" anchorCtr="0"/>
          <a:lstStyle/>
          <a:p>
            <a:r>
              <a:rPr lang="en-US" dirty="0" smtClean="0"/>
              <a:t>Click to edit Presentation Name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293834" y="4148138"/>
            <a:ext cx="5511800" cy="1087437"/>
          </a:xfrm>
        </p:spPr>
        <p:txBody>
          <a:bodyPr>
            <a:norm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Author Name</a:t>
            </a:r>
            <a:endParaRPr lang="ru-RU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1"/>
          </p:nvPr>
        </p:nvSpPr>
        <p:spPr>
          <a:xfrm>
            <a:off x="1293834" y="6356352"/>
            <a:ext cx="6924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0E7188-CFC2-8D4F-AC19-69A2378B4757}" type="datetime1">
              <a:rPr lang="en-US" smtClean="0"/>
              <a:t>6/10/15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 2014 Cisco and/or its affiliates. All rights reserved.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16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05732" y="-3305733"/>
            <a:ext cx="2532535" cy="91440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держка 13"/>
          <p:cNvSpPr/>
          <p:nvPr userDrawn="1"/>
        </p:nvSpPr>
        <p:spPr>
          <a:xfrm rot="5400000">
            <a:off x="5507754" y="1"/>
            <a:ext cx="1527390" cy="1527390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держка 14"/>
          <p:cNvSpPr/>
          <p:nvPr userDrawn="1"/>
        </p:nvSpPr>
        <p:spPr>
          <a:xfrm rot="5400000">
            <a:off x="7268040" y="0"/>
            <a:ext cx="401897" cy="401897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держка 15"/>
          <p:cNvSpPr/>
          <p:nvPr userDrawn="1"/>
        </p:nvSpPr>
        <p:spPr>
          <a:xfrm rot="5400000">
            <a:off x="5306805" y="0"/>
            <a:ext cx="903849" cy="903849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57200" y="1083503"/>
            <a:ext cx="8229600" cy="1242905"/>
          </a:xfrm>
        </p:spPr>
        <p:txBody>
          <a:bodyPr anchor="b" anchorCtr="0"/>
          <a:lstStyle/>
          <a:p>
            <a:r>
              <a:rPr lang="en-US" dirty="0" smtClean="0"/>
              <a:t>Click to edit Presentation Name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A772-B821-BA41-BA70-2A53948F6732}" type="datetime1">
              <a:rPr lang="en-US" smtClean="0"/>
              <a:t>6/10/15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Cisco and/or its affiliates. All rights reserved.</a:t>
            </a:r>
            <a:endParaRPr lang="ru-RU" dirty="0" smtClean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93789" y="6356351"/>
            <a:ext cx="893011" cy="365125"/>
          </a:xfrm>
        </p:spPr>
        <p:txBody>
          <a:bodyPr/>
          <a:lstStyle/>
          <a:p>
            <a:fld id="{D7B4C15D-FD5B-9549-AD35-2598196E4184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4350"/>
            <a:ext cx="9144000" cy="350151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2550257"/>
            <a:ext cx="9144000" cy="3495897"/>
          </a:xfrm>
          <a:prstGeom prst="rect">
            <a:avLst/>
          </a:prstGeom>
          <a:solidFill>
            <a:schemeClr val="accent4">
              <a:lumMod val="5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1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&amp;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143000" y="-1143000"/>
            <a:ext cx="685800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держка 20"/>
          <p:cNvSpPr/>
          <p:nvPr userDrawn="1"/>
        </p:nvSpPr>
        <p:spPr>
          <a:xfrm rot="5400000">
            <a:off x="524311" y="1"/>
            <a:ext cx="1527390" cy="1527390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держка 21"/>
          <p:cNvSpPr/>
          <p:nvPr userDrawn="1"/>
        </p:nvSpPr>
        <p:spPr>
          <a:xfrm rot="5400000">
            <a:off x="2284597" y="0"/>
            <a:ext cx="401897" cy="401897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держка 22"/>
          <p:cNvSpPr/>
          <p:nvPr userDrawn="1"/>
        </p:nvSpPr>
        <p:spPr>
          <a:xfrm rot="5400000">
            <a:off x="323362" y="0"/>
            <a:ext cx="903849" cy="903849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держка 23"/>
          <p:cNvSpPr/>
          <p:nvPr userDrawn="1"/>
        </p:nvSpPr>
        <p:spPr>
          <a:xfrm rot="16200000" flipV="1">
            <a:off x="5546432" y="5181875"/>
            <a:ext cx="1676125" cy="1676125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держка 24"/>
          <p:cNvSpPr/>
          <p:nvPr userDrawn="1"/>
        </p:nvSpPr>
        <p:spPr>
          <a:xfrm rot="16200000" flipV="1">
            <a:off x="6286643" y="4185782"/>
            <a:ext cx="2672217" cy="2672217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292225" y="6356352"/>
            <a:ext cx="69248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6FDD1F-D6E7-DC41-A0C3-BC0DC878FAAB}" type="datetime1">
              <a:rPr lang="en-US" smtClean="0"/>
              <a:t>6/10/15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2014 Cisco and/or its affiliates. All rights reserved.</a:t>
            </a:r>
            <a:endParaRPr lang="ru-RU" dirty="0" smtClean="0"/>
          </a:p>
        </p:txBody>
      </p:sp>
      <p:sp>
        <p:nvSpPr>
          <p:cNvPr id="10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400" y="1552050"/>
            <a:ext cx="7537115" cy="1347962"/>
          </a:xfrm>
        </p:spPr>
        <p:txBody>
          <a:bodyPr anchor="b" anchorCtr="0"/>
          <a:lstStyle>
            <a:lvl1pPr>
              <a:defRPr sz="6200" baseline="0"/>
            </a:lvl1pPr>
          </a:lstStyle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293775" y="4020416"/>
            <a:ext cx="5320085" cy="1347259"/>
          </a:xfrm>
        </p:spPr>
        <p:txBody>
          <a:bodyPr/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Contacts:</a:t>
            </a:r>
          </a:p>
          <a:p>
            <a:pPr lvl="0"/>
            <a:r>
              <a:rPr lang="en-US" dirty="0" smtClean="0"/>
              <a:t>Name</a:t>
            </a:r>
            <a:r>
              <a:rPr lang="ru-RU" dirty="0" smtClean="0"/>
              <a:t>:</a:t>
            </a:r>
            <a:endParaRPr lang="en-US" dirty="0" smtClean="0"/>
          </a:p>
          <a:p>
            <a:pPr lvl="0"/>
            <a:r>
              <a:rPr lang="en-US" dirty="0" smtClean="0"/>
              <a:t>Phone</a:t>
            </a:r>
            <a:r>
              <a:rPr lang="ru-RU" dirty="0" smtClean="0"/>
              <a:t>:</a:t>
            </a:r>
            <a:endParaRPr lang="en-US" dirty="0" smtClean="0"/>
          </a:p>
          <a:p>
            <a:pPr lvl="0"/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079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640"/>
            <a:ext cx="822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097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!WORK\20.08.12_PP CISCO\PP CISCO\layout5-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400800"/>
            <a:ext cx="85725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03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07017"/>
            <a:ext cx="8229600" cy="6278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9679-CF7F-DB49-8DEE-1E0DAC306390}" type="datetime1">
              <a:rPr lang="ru-RU" smtClean="0"/>
              <a:t>6/10/15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2014 Cisco and/or its affiliates. All rights reserved.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4C15D-FD5B-9549-AD35-2598196E418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34843"/>
            <a:ext cx="8229600" cy="32399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01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1533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024425" y="-4024425"/>
            <a:ext cx="1095149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754886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69248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aseline="0">
                <a:solidFill>
                  <a:schemeClr val="bg2"/>
                </a:solidFill>
                <a:latin typeface="Arial"/>
              </a:defRPr>
            </a:lvl1pPr>
          </a:lstStyle>
          <a:p>
            <a:fld id="{B3DC4BCF-862B-8F44-83CB-7A696D8EDED3}" type="datetime1">
              <a:rPr lang="en-US" smtClean="0"/>
              <a:t>6/10/15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94569" y="6356351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baseline="0">
                <a:solidFill>
                  <a:schemeClr val="bg2"/>
                </a:solidFill>
                <a:latin typeface="Arial"/>
              </a:defRPr>
            </a:lvl1pPr>
          </a:lstStyle>
          <a:p>
            <a:r>
              <a:rPr lang="en-US" dirty="0" smtClean="0"/>
              <a:t>© 2014 Cisco and/or its affiliates. All rights reserved.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728370" y="6356351"/>
            <a:ext cx="89301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aseline="0">
                <a:solidFill>
                  <a:schemeClr val="bg2"/>
                </a:solidFill>
                <a:latin typeface="Arial"/>
              </a:defRPr>
            </a:lvl1pPr>
          </a:lstStyle>
          <a:p>
            <a:fld id="{D7B4C15D-FD5B-9549-AD35-2598196E418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держка 9"/>
          <p:cNvSpPr/>
          <p:nvPr userDrawn="1"/>
        </p:nvSpPr>
        <p:spPr>
          <a:xfrm rot="5400000">
            <a:off x="7737645" y="0"/>
            <a:ext cx="604735" cy="604735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держка 10"/>
          <p:cNvSpPr/>
          <p:nvPr userDrawn="1"/>
        </p:nvSpPr>
        <p:spPr>
          <a:xfrm rot="5400000">
            <a:off x="8483960" y="0"/>
            <a:ext cx="401897" cy="401897"/>
          </a:xfrm>
          <a:prstGeom prst="flowChartDelay">
            <a:avLst/>
          </a:prstGeom>
          <a:solidFill>
            <a:srgbClr val="00A8FF">
              <a:alpha val="2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9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8" r:id="rId3"/>
    <p:sldLayoutId id="2147483657" r:id="rId4"/>
    <p:sldLayoutId id="2147483667" r:id="rId5"/>
    <p:sldLayoutId id="2147483668" r:id="rId6"/>
    <p:sldLayoutId id="2147483669" r:id="rId7"/>
    <p:sldLayoutId id="2147483672" r:id="rId8"/>
    <p:sldLayoutId id="2147483673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accent1"/>
        </a:buClr>
        <a:buFontTx/>
        <a:buNone/>
        <a:defRPr sz="1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1A267B"/>
        </a:buClr>
        <a:buFont typeface="Wingdings" charset="2"/>
        <a:buChar char="§"/>
        <a:defRPr sz="1600" kern="1200">
          <a:solidFill>
            <a:schemeClr val="tx1"/>
          </a:solidFill>
          <a:latin typeface="Arial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1A267B"/>
        </a:buClr>
        <a:buFont typeface="Lucida Grande"/>
        <a:buChar char="—"/>
        <a:defRPr sz="1400" kern="1200">
          <a:solidFill>
            <a:schemeClr val="tx1"/>
          </a:solidFill>
          <a:latin typeface="Arial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buClr>
          <a:srgbClr val="1A267B"/>
        </a:buClr>
        <a:buFont typeface="Wingdings" charset="2"/>
        <a:buChar char="§"/>
        <a:defRPr sz="1100" kern="1200">
          <a:solidFill>
            <a:schemeClr val="tx1"/>
          </a:solidFill>
          <a:latin typeface="Arial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31.wmf"/><Relationship Id="rId5" Type="http://schemas.openxmlformats.org/officeDocument/2006/relationships/image" Target="../media/image32.wmf"/><Relationship Id="rId6" Type="http://schemas.openxmlformats.org/officeDocument/2006/relationships/image" Target="../media/image22.emf"/><Relationship Id="rId7" Type="http://schemas.openxmlformats.org/officeDocument/2006/relationships/image" Target="../media/image33.wmf"/><Relationship Id="rId8" Type="http://schemas.openxmlformats.org/officeDocument/2006/relationships/image" Target="../media/image34.wmf"/><Relationship Id="rId9" Type="http://schemas.openxmlformats.org/officeDocument/2006/relationships/image" Target="../media/image27.emf"/><Relationship Id="rId10" Type="http://schemas.openxmlformats.org/officeDocument/2006/relationships/image" Target="../media/image20.w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wmf"/><Relationship Id="rId6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17.w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22.emf"/><Relationship Id="rId5" Type="http://schemas.openxmlformats.org/officeDocument/2006/relationships/image" Target="../media/image21.wmf"/><Relationship Id="rId6" Type="http://schemas.openxmlformats.org/officeDocument/2006/relationships/image" Target="../media/image17.wmf"/><Relationship Id="rId7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wmf"/><Relationship Id="rId5" Type="http://schemas.openxmlformats.org/officeDocument/2006/relationships/image" Target="../media/image17.wmf"/><Relationship Id="rId6" Type="http://schemas.openxmlformats.org/officeDocument/2006/relationships/image" Target="../media/image24.wmf"/><Relationship Id="rId7" Type="http://schemas.openxmlformats.org/officeDocument/2006/relationships/image" Target="../media/image15.emf"/><Relationship Id="rId8" Type="http://schemas.openxmlformats.org/officeDocument/2006/relationships/image" Target="../media/image25.emf"/><Relationship Id="rId9" Type="http://schemas.openxmlformats.org/officeDocument/2006/relationships/image" Target="../media/image26.emf"/><Relationship Id="rId10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93834" y="2367200"/>
            <a:ext cx="7455055" cy="430887"/>
          </a:xfrm>
        </p:spPr>
        <p:txBody>
          <a:bodyPr/>
          <a:lstStyle/>
          <a:p>
            <a:r>
              <a:rPr lang="ru-RU" dirty="0" smtClean="0"/>
              <a:t>Построение технологических сетей связи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Денисов Павел</a:t>
            </a:r>
          </a:p>
          <a:p>
            <a:r>
              <a:rPr lang="ru-RU" sz="1600" dirty="0" smtClean="0"/>
              <a:t>Технический консультант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2733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/>
        </p:nvCxnSpPr>
        <p:spPr>
          <a:xfrm flipV="1">
            <a:off x="4984478" y="2050067"/>
            <a:ext cx="0" cy="196726"/>
          </a:xfrm>
          <a:prstGeom prst="line">
            <a:avLst/>
          </a:prstGeom>
          <a:ln cap="rnd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83196"/>
            <a:ext cx="8229600" cy="430887"/>
          </a:xfrm>
        </p:spPr>
        <p:txBody>
          <a:bodyPr/>
          <a:lstStyle/>
          <a:p>
            <a:r>
              <a:rPr lang="ru-RU" dirty="0" smtClean="0">
                <a:latin typeface="Arial" charset="0"/>
                <a:ea typeface="ＭＳ Ｐゴシック" charset="0"/>
              </a:rPr>
              <a:t>Описание решения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631008" y="1990661"/>
            <a:ext cx="0" cy="422822"/>
          </a:xfrm>
          <a:prstGeom prst="line">
            <a:avLst/>
          </a:prstGeom>
          <a:ln>
            <a:solidFill>
              <a:srgbClr val="6238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656" y="3393668"/>
            <a:ext cx="2044625" cy="108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637276" y="2154460"/>
            <a:ext cx="40267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accent4">
                    <a:lumMod val="50000"/>
                  </a:schemeClr>
                </a:solidFill>
              </a:rPr>
              <a:t>Serial</a:t>
            </a:r>
            <a:endParaRPr lang="en-US" sz="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17010" y="1229755"/>
            <a:ext cx="7458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solidFill>
                  <a:schemeClr val="accent4">
                    <a:lumMod val="50000"/>
                  </a:schemeClr>
                </a:solidFill>
              </a:rPr>
              <a:t>Сервер </a:t>
            </a:r>
            <a:r>
              <a:rPr lang="ru-RU" sz="600" b="1" dirty="0" smtClean="0">
                <a:solidFill>
                  <a:schemeClr val="accent4">
                    <a:lumMod val="50000"/>
                  </a:schemeClr>
                </a:solidFill>
              </a:rPr>
              <a:t>АСУТП</a:t>
            </a:r>
            <a:endParaRPr lang="en-US" sz="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86588" y="2725911"/>
            <a:ext cx="48410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accent4">
                    <a:lumMod val="50000"/>
                  </a:schemeClr>
                </a:solidFill>
              </a:rPr>
              <a:t>ISR3900</a:t>
            </a:r>
            <a:endParaRPr lang="en-US" sz="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08668" y="4679154"/>
            <a:ext cx="5268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accent4">
                    <a:lumMod val="50000"/>
                  </a:schemeClr>
                </a:solidFill>
              </a:rPr>
              <a:t>CGR2010</a:t>
            </a:r>
            <a:endParaRPr lang="en-US" sz="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92953" y="4310665"/>
            <a:ext cx="5268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accent4">
                    <a:lumMod val="50000"/>
                  </a:schemeClr>
                </a:solidFill>
              </a:rPr>
              <a:t>CGR2010</a:t>
            </a:r>
            <a:endParaRPr lang="en-US" sz="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724" y="4479628"/>
            <a:ext cx="1610762" cy="1648340"/>
          </a:xfrm>
          <a:prstGeom prst="roundRect">
            <a:avLst>
              <a:gd name="adj" fmla="val 8945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5643952" y="4028479"/>
            <a:ext cx="3311675" cy="2124286"/>
          </a:xfrm>
          <a:prstGeom prst="roundRect">
            <a:avLst>
              <a:gd name="adj" fmla="val 8945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4260879" y="2839441"/>
            <a:ext cx="12029" cy="457837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1389690" y="4028480"/>
            <a:ext cx="1919733" cy="69655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 flipV="1">
            <a:off x="5308449" y="4028479"/>
            <a:ext cx="1167507" cy="28218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2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079" y="3813942"/>
            <a:ext cx="610878" cy="3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251" y="3872888"/>
            <a:ext cx="610878" cy="3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5710" y="3215095"/>
            <a:ext cx="610878" cy="3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986079" y="3796961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Т</a:t>
            </a:r>
            <a:r>
              <a:rPr lang="ru-RU" sz="1400" b="1" dirty="0" smtClean="0">
                <a:solidFill>
                  <a:schemeClr val="bg1"/>
                </a:solidFill>
              </a:rPr>
              <a:t>СПД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4177826" y="2413483"/>
            <a:ext cx="0" cy="202615"/>
          </a:xfrm>
          <a:prstGeom prst="line">
            <a:avLst/>
          </a:prstGeom>
          <a:ln>
            <a:solidFill>
              <a:srgbClr val="6238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631386" y="2417692"/>
            <a:ext cx="546440" cy="0"/>
          </a:xfrm>
          <a:prstGeom prst="line">
            <a:avLst/>
          </a:prstGeom>
          <a:ln cap="rnd">
            <a:solidFill>
              <a:srgbClr val="62388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42" descr="File Server_Updated2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0518" y="1414421"/>
            <a:ext cx="505420" cy="6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2" descr="File Server_Updated20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868" y="1414421"/>
            <a:ext cx="505420" cy="6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393" y="2610208"/>
            <a:ext cx="641195" cy="3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3355315" y="1229755"/>
            <a:ext cx="74585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>
                <a:solidFill>
                  <a:schemeClr val="accent4">
                    <a:lumMod val="50000"/>
                  </a:schemeClr>
                </a:solidFill>
              </a:rPr>
              <a:t>Сервер </a:t>
            </a:r>
            <a:r>
              <a:rPr lang="ru-RU" sz="600" b="1" dirty="0" smtClean="0">
                <a:solidFill>
                  <a:schemeClr val="accent4">
                    <a:lumMod val="50000"/>
                  </a:schemeClr>
                </a:solidFill>
              </a:rPr>
              <a:t>АСУТП</a:t>
            </a:r>
            <a:endParaRPr lang="en-US" sz="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330226" y="2413483"/>
            <a:ext cx="531932" cy="0"/>
          </a:xfrm>
          <a:prstGeom prst="line">
            <a:avLst/>
          </a:prstGeom>
          <a:ln cap="rnd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14" descr="Workgroup Switch Securit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324" y="2199837"/>
            <a:ext cx="703964" cy="30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5255270" y="2199837"/>
            <a:ext cx="4840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>
                <a:solidFill>
                  <a:schemeClr val="accent4">
                    <a:lumMod val="50000"/>
                  </a:schemeClr>
                </a:solidFill>
              </a:rPr>
              <a:t>Catalyst</a:t>
            </a:r>
            <a:endParaRPr lang="en-US" sz="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4330226" y="2413483"/>
            <a:ext cx="0" cy="196726"/>
          </a:xfrm>
          <a:prstGeom prst="line">
            <a:avLst/>
          </a:prstGeom>
          <a:ln cap="rnd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71545" y="4852381"/>
            <a:ext cx="1496737" cy="1011289"/>
            <a:chOff x="2478973" y="5065522"/>
            <a:chExt cx="1496737" cy="1011289"/>
          </a:xfrm>
        </p:grpSpPr>
        <p:sp>
          <p:nvSpPr>
            <p:cNvPr id="40" name="TextBox 39"/>
            <p:cNvSpPr txBox="1"/>
            <p:nvPr/>
          </p:nvSpPr>
          <p:spPr>
            <a:xfrm>
              <a:off x="3007844" y="5249101"/>
              <a:ext cx="4026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4">
                      <a:lumMod val="50000"/>
                    </a:schemeClr>
                  </a:solidFill>
                </a:rPr>
                <a:t>Serial</a:t>
              </a:r>
              <a:endParaRPr lang="en-US" sz="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H="1" flipV="1">
              <a:off x="3197118" y="5065522"/>
              <a:ext cx="571294" cy="51535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821000" y="5076961"/>
              <a:ext cx="345356" cy="46758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2478973" y="5892145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solidFill>
                    <a:schemeClr val="accent4">
                      <a:lumMod val="50000"/>
                    </a:schemeClr>
                  </a:solidFill>
                </a:rPr>
                <a:t>Контроллер</a:t>
              </a:r>
              <a:endParaRPr lang="en-US" sz="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93" name="Picture 12" descr="FEPApr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068" y="5483174"/>
              <a:ext cx="434388" cy="42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TextBox 93"/>
            <p:cNvSpPr txBox="1"/>
            <p:nvPr/>
          </p:nvSpPr>
          <p:spPr>
            <a:xfrm>
              <a:off x="3329379" y="5892145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solidFill>
                    <a:schemeClr val="accent4">
                      <a:lumMod val="50000"/>
                    </a:schemeClr>
                  </a:solidFill>
                </a:rPr>
                <a:t>Контроллер</a:t>
              </a:r>
              <a:endParaRPr lang="en-US" sz="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95" name="Picture 12" descr="FEPApr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474" y="5483174"/>
              <a:ext cx="434388" cy="42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" name="Picture 3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164" y="4619868"/>
            <a:ext cx="641195" cy="3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95"/>
          <p:cNvSpPr txBox="1"/>
          <p:nvPr/>
        </p:nvSpPr>
        <p:spPr>
          <a:xfrm>
            <a:off x="919409" y="5906998"/>
            <a:ext cx="1055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</a:rPr>
              <a:t>Подстанция 1</a:t>
            </a:r>
            <a:endParaRPr 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18695" y="5904046"/>
            <a:ext cx="1055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4">
                    <a:lumMod val="50000"/>
                  </a:schemeClr>
                </a:solidFill>
              </a:rPr>
              <a:t>Подстанция 2</a:t>
            </a:r>
            <a:endParaRPr lang="en-US" sz="1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84195" y="4203212"/>
            <a:ext cx="1944005" cy="1700834"/>
            <a:chOff x="5663938" y="4784842"/>
            <a:chExt cx="1944005" cy="1700834"/>
          </a:xfrm>
        </p:grpSpPr>
        <p:sp>
          <p:nvSpPr>
            <p:cNvPr id="106" name="Rounded Rectangle 105"/>
            <p:cNvSpPr/>
            <p:nvPr/>
          </p:nvSpPr>
          <p:spPr>
            <a:xfrm>
              <a:off x="6130232" y="4784842"/>
              <a:ext cx="1477711" cy="1700834"/>
            </a:xfrm>
            <a:prstGeom prst="roundRect">
              <a:avLst>
                <a:gd name="adj" fmla="val 8945"/>
              </a:avLst>
            </a:prstGeom>
            <a:solidFill>
              <a:schemeClr val="accent4">
                <a:lumMod val="75000"/>
                <a:alpha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 flipV="1">
              <a:off x="6952669" y="5529688"/>
              <a:ext cx="370117" cy="501743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41702" y="5058912"/>
              <a:ext cx="0" cy="442657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6574771" y="5529688"/>
              <a:ext cx="294317" cy="43902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51" descr="IP Pho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266" y="5892145"/>
              <a:ext cx="563447" cy="30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7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7584" y="4833008"/>
              <a:ext cx="508235" cy="323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6486876" y="5122001"/>
              <a:ext cx="5225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4">
                      <a:lumMod val="50000"/>
                    </a:schemeClr>
                  </a:solidFill>
                </a:rPr>
                <a:t>CGS2520</a:t>
              </a:r>
              <a:endParaRPr lang="en-US" sz="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H="1" flipV="1">
              <a:off x="5663938" y="5030277"/>
              <a:ext cx="1004563" cy="40349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Picture 14" descr="Workgroup Switch Securit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196" y="5287923"/>
              <a:ext cx="703964" cy="30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51" descr="IP Phon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9377" y="5892145"/>
              <a:ext cx="563447" cy="30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5685784" y="4477282"/>
            <a:ext cx="1525535" cy="1426764"/>
            <a:chOff x="4565527" y="5058912"/>
            <a:chExt cx="1525535" cy="1426764"/>
          </a:xfrm>
        </p:grpSpPr>
        <p:sp>
          <p:nvSpPr>
            <p:cNvPr id="105" name="Rounded Rectangle 104"/>
            <p:cNvSpPr/>
            <p:nvPr/>
          </p:nvSpPr>
          <p:spPr>
            <a:xfrm>
              <a:off x="4613351" y="5206620"/>
              <a:ext cx="1477711" cy="1279056"/>
            </a:xfrm>
            <a:prstGeom prst="roundRect">
              <a:avLst>
                <a:gd name="adj" fmla="val 8945"/>
              </a:avLst>
            </a:prstGeom>
            <a:solidFill>
              <a:schemeClr val="bg2">
                <a:lumMod val="75000"/>
                <a:alpha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94325" y="6201670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solidFill>
                    <a:schemeClr val="accent4">
                      <a:lumMod val="50000"/>
                    </a:schemeClr>
                  </a:solidFill>
                </a:rPr>
                <a:t>Контроллер</a:t>
              </a:r>
              <a:endParaRPr lang="en-US" sz="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44731" y="6201670"/>
              <a:ext cx="6463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" b="1" dirty="0">
                  <a:solidFill>
                    <a:schemeClr val="accent4">
                      <a:lumMod val="50000"/>
                    </a:schemeClr>
                  </a:solidFill>
                </a:rPr>
                <a:t>Контроллер</a:t>
              </a:r>
              <a:endParaRPr lang="en-US" sz="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565527" y="5287923"/>
              <a:ext cx="5225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 smtClean="0">
                  <a:solidFill>
                    <a:schemeClr val="accent4">
                      <a:lumMod val="50000"/>
                    </a:schemeClr>
                  </a:solidFill>
                </a:rPr>
                <a:t>CGS2520</a:t>
              </a:r>
              <a:endParaRPr lang="en-US" sz="6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flipH="1" flipV="1">
              <a:off x="5355699" y="5529689"/>
              <a:ext cx="562006" cy="375373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444731" y="5058912"/>
              <a:ext cx="0" cy="442657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4826814" y="5529688"/>
              <a:ext cx="445303" cy="37537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12" descr="FEPApr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20" y="5792699"/>
              <a:ext cx="434388" cy="42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2" descr="FEPApr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826" y="5792699"/>
              <a:ext cx="434388" cy="42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4" descr="Workgroup Switch Securit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636" y="5306667"/>
              <a:ext cx="703964" cy="30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3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9772" y="4251379"/>
            <a:ext cx="641195" cy="32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6" descr="Router with firewa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231" y="4095729"/>
            <a:ext cx="681516" cy="57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45687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319045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36"/>
          <p:cNvSpPr>
            <a:spLocks noGrp="1"/>
          </p:cNvSpPr>
          <p:nvPr>
            <p:ph type="title"/>
          </p:nvPr>
        </p:nvSpPr>
        <p:spPr>
          <a:xfrm>
            <a:off x="457200" y="-7592"/>
            <a:ext cx="8229600" cy="754886"/>
          </a:xfrm>
        </p:spPr>
        <p:txBody>
          <a:bodyPr/>
          <a:lstStyle/>
          <a:p>
            <a:r>
              <a:rPr lang="ru-RU" dirty="0" smtClean="0"/>
              <a:t>Изменения в технологической сети</a:t>
            </a:r>
            <a:endParaRPr lang="en-GB" dirty="0"/>
          </a:p>
        </p:txBody>
      </p:sp>
      <p:sp>
        <p:nvSpPr>
          <p:cNvPr id="72" name="Rounded Rectangle 71"/>
          <p:cNvSpPr/>
          <p:nvPr/>
        </p:nvSpPr>
        <p:spPr>
          <a:xfrm>
            <a:off x="6066879" y="1735421"/>
            <a:ext cx="2739717" cy="3487020"/>
          </a:xfrm>
          <a:prstGeom prst="roundRect">
            <a:avLst>
              <a:gd name="adj" fmla="val 4269"/>
            </a:avLst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24" tIns="41061" rIns="82124" bIns="410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171048" y="1828148"/>
            <a:ext cx="2531378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От разделенных систем</a:t>
            </a:r>
            <a:r>
              <a:rPr lang="en-US" sz="1600" dirty="0" smtClean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117" name="Pentagon 116"/>
          <p:cNvSpPr/>
          <p:nvPr/>
        </p:nvSpPr>
        <p:spPr>
          <a:xfrm rot="5400000">
            <a:off x="7152653" y="2915531"/>
            <a:ext cx="573078" cy="2734809"/>
          </a:xfrm>
          <a:prstGeom prst="homePlate">
            <a:avLst>
              <a:gd name="adj" fmla="val 55906"/>
            </a:avLst>
          </a:prstGeom>
          <a:gradFill flip="none" rotWithShape="1">
            <a:gsLst>
              <a:gs pos="42000">
                <a:schemeClr val="accent4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24" tIns="41061" rIns="82124" bIns="410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4017" y="2558720"/>
            <a:ext cx="1530348" cy="1580052"/>
          </a:xfrm>
          <a:prstGeom prst="ellipse">
            <a:avLst/>
          </a:prstGeom>
          <a:ln>
            <a:solidFill>
              <a:schemeClr val="accent6">
                <a:lumMod val="40000"/>
                <a:lumOff val="60000"/>
                <a:alpha val="47000"/>
              </a:schemeClr>
            </a:solidFill>
          </a:ln>
        </p:spPr>
      </p:pic>
      <p:sp>
        <p:nvSpPr>
          <p:cNvPr id="90" name="Rounded Rectangle 89"/>
          <p:cNvSpPr/>
          <p:nvPr/>
        </p:nvSpPr>
        <p:spPr>
          <a:xfrm>
            <a:off x="3218993" y="1738276"/>
            <a:ext cx="2739717" cy="3498177"/>
          </a:xfrm>
          <a:prstGeom prst="roundRect">
            <a:avLst>
              <a:gd name="adj" fmla="val 4269"/>
            </a:avLst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24" tIns="41061" rIns="82124" bIns="410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323162" y="1831001"/>
            <a:ext cx="2531378" cy="5847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От закрытых </a:t>
            </a:r>
            <a:r>
              <a:rPr lang="ru-RU" sz="1600" dirty="0">
                <a:solidFill>
                  <a:srgbClr val="FFFFFF"/>
                </a:solidFill>
              </a:rPr>
              <a:t>протоколов</a:t>
            </a:r>
            <a:r>
              <a:rPr lang="ru-RU" sz="1600" dirty="0" smtClean="0">
                <a:solidFill>
                  <a:srgbClr val="FFFFFF"/>
                </a:solidFill>
              </a:rPr>
              <a:t> и интерфейсов…</a:t>
            </a:r>
            <a:endParaRPr lang="en-US" sz="1600" dirty="0" smtClean="0">
              <a:solidFill>
                <a:srgbClr val="FFFFFF"/>
              </a:solidFill>
            </a:endParaRPr>
          </a:p>
        </p:txBody>
      </p:sp>
      <p:sp>
        <p:nvSpPr>
          <p:cNvPr id="116" name="Pentagon 115"/>
          <p:cNvSpPr/>
          <p:nvPr/>
        </p:nvSpPr>
        <p:spPr>
          <a:xfrm rot="5400000">
            <a:off x="4299858" y="2918386"/>
            <a:ext cx="573078" cy="2734809"/>
          </a:xfrm>
          <a:prstGeom prst="homePlate">
            <a:avLst>
              <a:gd name="adj" fmla="val 55906"/>
            </a:avLst>
          </a:prstGeom>
          <a:gradFill flip="none" rotWithShape="1">
            <a:gsLst>
              <a:gs pos="42000">
                <a:schemeClr val="accent4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24" tIns="41061" rIns="82124" bIns="410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6830" y="2561576"/>
            <a:ext cx="1530350" cy="1580052"/>
          </a:xfrm>
          <a:prstGeom prst="ellipse">
            <a:avLst/>
          </a:prstGeom>
          <a:ln>
            <a:solidFill>
              <a:schemeClr val="accent6">
                <a:lumMod val="40000"/>
                <a:lumOff val="60000"/>
                <a:alpha val="47000"/>
              </a:schemeClr>
            </a:solidFill>
          </a:ln>
        </p:spPr>
      </p:pic>
      <p:sp>
        <p:nvSpPr>
          <p:cNvPr id="105" name="Rounded Rectangle 104"/>
          <p:cNvSpPr/>
          <p:nvPr/>
        </p:nvSpPr>
        <p:spPr>
          <a:xfrm>
            <a:off x="378103" y="1732564"/>
            <a:ext cx="2739717" cy="3475863"/>
          </a:xfrm>
          <a:prstGeom prst="roundRect">
            <a:avLst>
              <a:gd name="adj" fmla="val 4269"/>
            </a:avLst>
          </a:prstGeom>
          <a:solidFill>
            <a:schemeClr val="accent4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24" tIns="41061" rIns="82124" bIns="410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92418" y="1825289"/>
            <a:ext cx="2511086" cy="58477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От подключенного устройства</a:t>
            </a:r>
            <a:r>
              <a:rPr lang="en-US" sz="16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3323162" y="4622188"/>
            <a:ext cx="253137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…</a:t>
            </a:r>
            <a:r>
              <a:rPr lang="ru-RU" sz="1400" b="1" dirty="0" smtClean="0">
                <a:solidFill>
                  <a:srgbClr val="FFFFFF"/>
                </a:solidFill>
              </a:rPr>
              <a:t>к решениям на основе стандартов</a:t>
            </a:r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171047" y="4622188"/>
            <a:ext cx="253137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…</a:t>
            </a:r>
            <a:r>
              <a:rPr lang="ru-RU" sz="1400" b="1" dirty="0" smtClean="0">
                <a:solidFill>
                  <a:srgbClr val="FFFFFF"/>
                </a:solidFill>
              </a:rPr>
              <a:t> к объединенному и безопасному решению</a:t>
            </a:r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92418" y="4622187"/>
            <a:ext cx="251108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…</a:t>
            </a:r>
            <a:r>
              <a:rPr lang="ru-RU" sz="1400" b="1" dirty="0" smtClean="0">
                <a:solidFill>
                  <a:srgbClr val="FFFFFF"/>
                </a:solidFill>
              </a:rPr>
              <a:t>до критичной части корпоративной системы</a:t>
            </a:r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115" name="Pentagon 114"/>
          <p:cNvSpPr/>
          <p:nvPr/>
        </p:nvSpPr>
        <p:spPr>
          <a:xfrm rot="5400000">
            <a:off x="1461421" y="2915930"/>
            <a:ext cx="573077" cy="2739721"/>
          </a:xfrm>
          <a:prstGeom prst="homePlate">
            <a:avLst>
              <a:gd name="adj" fmla="val 54323"/>
            </a:avLst>
          </a:prstGeom>
          <a:gradFill flip="none" rotWithShape="1">
            <a:gsLst>
              <a:gs pos="42000">
                <a:schemeClr val="accent4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24" tIns="41061" rIns="82124" bIns="410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9" name="Picture 4" descr="C:\Users\J\Documents\Duarte\New images\round\mfg1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8"/>
          <a:stretch/>
        </p:blipFill>
        <p:spPr bwMode="auto">
          <a:xfrm>
            <a:off x="982786" y="2555864"/>
            <a:ext cx="1530350" cy="158005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4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/>
          <p:cNvSpPr/>
          <p:nvPr/>
        </p:nvSpPr>
        <p:spPr bwMode="auto">
          <a:xfrm>
            <a:off x="4034420" y="3068641"/>
            <a:ext cx="1023356" cy="844911"/>
          </a:xfrm>
          <a:prstGeom prst="rightArrow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6">
                  <a:lumMod val="60000"/>
                  <a:lumOff val="40000"/>
                  <a:alpha val="0"/>
                </a:schemeClr>
              </a:gs>
            </a:gsLst>
            <a:lin ang="10800000" scaled="0"/>
          </a:gradFill>
          <a:ln w="12700"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2727"/>
            <a:ext cx="8229600" cy="754886"/>
          </a:xfrm>
        </p:spPr>
        <p:txBody>
          <a:bodyPr/>
          <a:lstStyle/>
          <a:p>
            <a:r>
              <a:rPr lang="ru-RU" dirty="0" err="1" smtClean="0"/>
              <a:t>Мультисервисная</a:t>
            </a:r>
            <a:r>
              <a:rPr lang="ru-RU" dirty="0" smtClean="0"/>
              <a:t> сеть</a:t>
            </a:r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1099501" y="2572444"/>
            <a:ext cx="0" cy="1661656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601134" y="4769579"/>
            <a:ext cx="3208867" cy="6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Выделенная инфраструктура для каждой подсистемы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827" y="2111543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 smtClean="0">
                <a:solidFill>
                  <a:srgbClr val="00335F"/>
                </a:solidFill>
              </a:rPr>
              <a:t>Приложение №</a:t>
            </a:r>
            <a:r>
              <a:rPr lang="en-US" sz="1050" dirty="0" smtClean="0">
                <a:solidFill>
                  <a:srgbClr val="00335F"/>
                </a:solidFill>
              </a:rPr>
              <a:t>1</a:t>
            </a:r>
            <a:endParaRPr lang="en-US" sz="1050" dirty="0">
              <a:solidFill>
                <a:srgbClr val="00335F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81827" y="4267405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 smtClean="0">
                <a:solidFill>
                  <a:srgbClr val="00335F"/>
                </a:solidFill>
              </a:rPr>
              <a:t>Устройство №</a:t>
            </a:r>
            <a:r>
              <a:rPr lang="en-US" sz="1050" dirty="0" smtClean="0">
                <a:solidFill>
                  <a:srgbClr val="00335F"/>
                </a:solidFill>
              </a:rPr>
              <a:t>1</a:t>
            </a:r>
            <a:endParaRPr lang="en-US" sz="1050" dirty="0">
              <a:solidFill>
                <a:srgbClr val="00335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670682" y="2111543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>
                <a:solidFill>
                  <a:srgbClr val="00335F"/>
                </a:solidFill>
              </a:rPr>
              <a:t>Приложение </a:t>
            </a:r>
            <a:r>
              <a:rPr lang="ru-RU" sz="1050" dirty="0" smtClean="0">
                <a:solidFill>
                  <a:srgbClr val="00335F"/>
                </a:solidFill>
              </a:rPr>
              <a:t>№</a:t>
            </a:r>
            <a:r>
              <a:rPr lang="en-US" sz="1050" dirty="0" smtClean="0">
                <a:solidFill>
                  <a:srgbClr val="00335F"/>
                </a:solidFill>
              </a:rPr>
              <a:t>2</a:t>
            </a:r>
            <a:endParaRPr lang="en-US" sz="1050" dirty="0">
              <a:solidFill>
                <a:srgbClr val="00335F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670682" y="4267403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>
                <a:solidFill>
                  <a:srgbClr val="00335F"/>
                </a:solidFill>
              </a:rPr>
              <a:t>Устройство №</a:t>
            </a:r>
            <a:r>
              <a:rPr lang="en-US" sz="1050" dirty="0" smtClean="0">
                <a:solidFill>
                  <a:srgbClr val="00335F"/>
                </a:solidFill>
              </a:rPr>
              <a:t>2</a:t>
            </a:r>
            <a:endParaRPr lang="en-US" sz="1050" dirty="0">
              <a:solidFill>
                <a:srgbClr val="00335F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751293" y="2111543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>
                <a:solidFill>
                  <a:srgbClr val="00335F"/>
                </a:solidFill>
              </a:rPr>
              <a:t>Приложение </a:t>
            </a:r>
            <a:r>
              <a:rPr lang="ru-RU" sz="1050" dirty="0" smtClean="0">
                <a:solidFill>
                  <a:srgbClr val="00335F"/>
                </a:solidFill>
              </a:rPr>
              <a:t>№</a:t>
            </a:r>
            <a:r>
              <a:rPr lang="en-US" sz="1050" dirty="0" smtClean="0">
                <a:solidFill>
                  <a:srgbClr val="00335F"/>
                </a:solidFill>
              </a:rPr>
              <a:t>3</a:t>
            </a:r>
            <a:endParaRPr lang="en-US" sz="1050" dirty="0">
              <a:solidFill>
                <a:srgbClr val="00335F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751293" y="4267403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>
                <a:solidFill>
                  <a:srgbClr val="00335F"/>
                </a:solidFill>
              </a:rPr>
              <a:t>Устройство №</a:t>
            </a:r>
            <a:r>
              <a:rPr lang="en-US" sz="1050" dirty="0" smtClean="0">
                <a:solidFill>
                  <a:srgbClr val="00335F"/>
                </a:solidFill>
              </a:rPr>
              <a:t>3</a:t>
            </a:r>
            <a:endParaRPr lang="en-US" sz="1050" dirty="0">
              <a:solidFill>
                <a:srgbClr val="00335F"/>
              </a:solidFill>
            </a:endParaRPr>
          </a:p>
        </p:txBody>
      </p:sp>
      <p:cxnSp>
        <p:nvCxnSpPr>
          <p:cNvPr id="152" name="Straight Connector 151"/>
          <p:cNvCxnSpPr/>
          <p:nvPr/>
        </p:nvCxnSpPr>
        <p:spPr>
          <a:xfrm>
            <a:off x="2202008" y="2572444"/>
            <a:ext cx="0" cy="1661656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268968" y="2572444"/>
            <a:ext cx="0" cy="1661656"/>
          </a:xfrm>
          <a:prstGeom prst="line">
            <a:avLst/>
          </a:prstGeom>
          <a:ln w="19050">
            <a:solidFill>
              <a:schemeClr val="bg2">
                <a:lumMod val="9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798885" y="2572445"/>
            <a:ext cx="1106061" cy="1661656"/>
          </a:xfrm>
          <a:prstGeom prst="line">
            <a:avLst/>
          </a:prstGeom>
          <a:ln w="19050" cap="rnd">
            <a:solidFill>
              <a:schemeClr val="bg2">
                <a:lumMod val="9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3"/>
          <p:cNvSpPr txBox="1">
            <a:spLocks noChangeArrowheads="1"/>
          </p:cNvSpPr>
          <p:nvPr/>
        </p:nvSpPr>
        <p:spPr bwMode="auto">
          <a:xfrm>
            <a:off x="5176398" y="4925884"/>
            <a:ext cx="3399126" cy="69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Единая сеть на основе стандартных протоколов и интерфейсов</a:t>
            </a:r>
            <a:endParaRPr lang="en-US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281210" y="2111544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>
                <a:solidFill>
                  <a:srgbClr val="00335F"/>
                </a:solidFill>
              </a:rPr>
              <a:t>Приложение №</a:t>
            </a:r>
            <a:r>
              <a:rPr lang="en-US" sz="1050" dirty="0">
                <a:solidFill>
                  <a:srgbClr val="00335F"/>
                </a:solidFill>
              </a:rPr>
              <a:t>1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5281210" y="4289983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>
                <a:solidFill>
                  <a:srgbClr val="00335F"/>
                </a:solidFill>
              </a:rPr>
              <a:t>Устройство №</a:t>
            </a:r>
            <a:r>
              <a:rPr lang="en-US" sz="1050" dirty="0">
                <a:solidFill>
                  <a:srgbClr val="00335F"/>
                </a:solidFill>
              </a:rPr>
              <a:t>1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370065" y="2111544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>
                <a:solidFill>
                  <a:srgbClr val="00335F"/>
                </a:solidFill>
              </a:rPr>
              <a:t>Приложение №</a:t>
            </a:r>
            <a:r>
              <a:rPr lang="en-US" sz="1050" dirty="0">
                <a:solidFill>
                  <a:srgbClr val="00335F"/>
                </a:solidFill>
              </a:rPr>
              <a:t>2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6370065" y="4289983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>
                <a:solidFill>
                  <a:srgbClr val="00335F"/>
                </a:solidFill>
              </a:rPr>
              <a:t>Устройство №</a:t>
            </a:r>
            <a:r>
              <a:rPr lang="en-US" sz="1050" dirty="0">
                <a:solidFill>
                  <a:srgbClr val="00335F"/>
                </a:solidFill>
              </a:rPr>
              <a:t>2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7450676" y="2111544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>
                <a:solidFill>
                  <a:srgbClr val="00335F"/>
                </a:solidFill>
              </a:rPr>
              <a:t>Приложение №</a:t>
            </a:r>
            <a:r>
              <a:rPr lang="en-US" sz="1050" dirty="0">
                <a:solidFill>
                  <a:srgbClr val="00335F"/>
                </a:solidFill>
              </a:rPr>
              <a:t>3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7450676" y="4289983"/>
            <a:ext cx="1035346" cy="385875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50" dirty="0">
                <a:solidFill>
                  <a:srgbClr val="00335F"/>
                </a:solidFill>
              </a:rPr>
              <a:t>Устройство №</a:t>
            </a:r>
            <a:r>
              <a:rPr lang="en-US" sz="1050" dirty="0">
                <a:solidFill>
                  <a:srgbClr val="00335F"/>
                </a:solidFill>
              </a:rPr>
              <a:t>3</a:t>
            </a:r>
          </a:p>
        </p:txBody>
      </p:sp>
      <p:cxnSp>
        <p:nvCxnSpPr>
          <p:cNvPr id="154" name="Straight Connector 153"/>
          <p:cNvCxnSpPr/>
          <p:nvPr/>
        </p:nvCxnSpPr>
        <p:spPr>
          <a:xfrm>
            <a:off x="5798883" y="2572445"/>
            <a:ext cx="0" cy="1661656"/>
          </a:xfrm>
          <a:prstGeom prst="line">
            <a:avLst/>
          </a:prstGeom>
          <a:ln w="19050" cap="rnd">
            <a:solidFill>
              <a:schemeClr val="bg2">
                <a:lumMod val="9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6904946" y="2572445"/>
            <a:ext cx="0" cy="1661656"/>
          </a:xfrm>
          <a:prstGeom prst="line">
            <a:avLst/>
          </a:prstGeom>
          <a:ln w="19050" cap="rnd">
            <a:solidFill>
              <a:schemeClr val="bg2">
                <a:lumMod val="9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968351" y="2572445"/>
            <a:ext cx="0" cy="1661656"/>
          </a:xfrm>
          <a:prstGeom prst="line">
            <a:avLst/>
          </a:prstGeom>
          <a:ln w="19050" cap="rnd">
            <a:solidFill>
              <a:schemeClr val="bg2">
                <a:lumMod val="9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145" idx="0"/>
          </p:cNvCxnSpPr>
          <p:nvPr/>
        </p:nvCxnSpPr>
        <p:spPr>
          <a:xfrm>
            <a:off x="5798885" y="2662760"/>
            <a:ext cx="2169464" cy="1627223"/>
          </a:xfrm>
          <a:prstGeom prst="line">
            <a:avLst/>
          </a:prstGeom>
          <a:ln w="19050" cap="rnd">
            <a:solidFill>
              <a:schemeClr val="bg2">
                <a:lumMod val="9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904946" y="2607808"/>
            <a:ext cx="1063405" cy="1626293"/>
          </a:xfrm>
          <a:prstGeom prst="line">
            <a:avLst/>
          </a:prstGeom>
          <a:ln w="19050" cap="rnd">
            <a:solidFill>
              <a:schemeClr val="bg2">
                <a:lumMod val="9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9" name="Picture 41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5"/>
          <a:stretch/>
        </p:blipFill>
        <p:spPr bwMode="auto">
          <a:xfrm>
            <a:off x="5281210" y="3189819"/>
            <a:ext cx="3228370" cy="86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5" name="Rectangle 134"/>
          <p:cNvSpPr/>
          <p:nvPr/>
        </p:nvSpPr>
        <p:spPr>
          <a:xfrm>
            <a:off x="5807129" y="3568251"/>
            <a:ext cx="2161222" cy="233397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000" spc="-30" dirty="0" smtClean="0"/>
              <a:t>Конвергентная сеть на базе </a:t>
            </a:r>
            <a:r>
              <a:rPr lang="en-US" sz="1000" spc="-30" dirty="0" smtClean="0"/>
              <a:t>IP</a:t>
            </a:r>
            <a:endParaRPr lang="en-US" sz="1000" spc="-30" dirty="0"/>
          </a:p>
        </p:txBody>
      </p:sp>
      <p:sp>
        <p:nvSpPr>
          <p:cNvPr id="159" name="Rounded Rectangle 158"/>
          <p:cNvSpPr/>
          <p:nvPr/>
        </p:nvSpPr>
        <p:spPr>
          <a:xfrm>
            <a:off x="5281214" y="2684465"/>
            <a:ext cx="3203750" cy="384176"/>
          </a:xfrm>
          <a:prstGeom prst="roundRect">
            <a:avLst>
              <a:gd name="adj" fmla="val 23827"/>
            </a:avLst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82124" tIns="41061" rIns="82124" bIns="4106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FFFFF"/>
                </a:solidFill>
                <a:cs typeface="Arial" charset="0"/>
              </a:rPr>
              <a:t>Единая инфраструктура для приложений</a:t>
            </a:r>
            <a:endParaRPr lang="en-US" sz="12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7" name="Picture 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686" y="3079751"/>
            <a:ext cx="1035342" cy="69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0" name="Rectangle 109"/>
          <p:cNvSpPr/>
          <p:nvPr/>
        </p:nvSpPr>
        <p:spPr>
          <a:xfrm>
            <a:off x="1864202" y="3317668"/>
            <a:ext cx="648306" cy="31598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spc="-30" dirty="0">
                <a:solidFill>
                  <a:srgbClr val="00335F"/>
                </a:solidFill>
              </a:rPr>
              <a:t>Сеть</a:t>
            </a:r>
            <a:r>
              <a:rPr lang="en-US" sz="800" spc="-30" dirty="0">
                <a:solidFill>
                  <a:srgbClr val="00335F"/>
                </a:solidFill>
              </a:rPr>
              <a:t/>
            </a:r>
            <a:br>
              <a:rPr lang="en-US" sz="800" spc="-30" dirty="0">
                <a:solidFill>
                  <a:srgbClr val="00335F"/>
                </a:solidFill>
              </a:rPr>
            </a:br>
            <a:r>
              <a:rPr lang="ru-RU" sz="800" spc="-30" dirty="0" smtClean="0">
                <a:solidFill>
                  <a:srgbClr val="00335F"/>
                </a:solidFill>
              </a:rPr>
              <a:t>№</a:t>
            </a:r>
            <a:r>
              <a:rPr lang="en-US" sz="800" spc="-30" dirty="0" smtClean="0">
                <a:solidFill>
                  <a:srgbClr val="00335F"/>
                </a:solidFill>
              </a:rPr>
              <a:t>2</a:t>
            </a:r>
            <a:endParaRPr lang="en-US" sz="800" spc="-30" dirty="0">
              <a:solidFill>
                <a:srgbClr val="00335F"/>
              </a:solidFill>
            </a:endParaRPr>
          </a:p>
        </p:txBody>
      </p:sp>
      <p:pic>
        <p:nvPicPr>
          <p:cNvPr id="148" name="Picture 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1297" y="3079751"/>
            <a:ext cx="1035342" cy="69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8" name="Rectangle 117"/>
          <p:cNvSpPr/>
          <p:nvPr/>
        </p:nvSpPr>
        <p:spPr>
          <a:xfrm>
            <a:off x="2944813" y="3317668"/>
            <a:ext cx="648306" cy="31598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spc="-30" dirty="0">
                <a:solidFill>
                  <a:srgbClr val="00335F"/>
                </a:solidFill>
              </a:rPr>
              <a:t>Сеть</a:t>
            </a:r>
            <a:r>
              <a:rPr lang="en-US" sz="800" spc="-30" dirty="0">
                <a:solidFill>
                  <a:srgbClr val="00335F"/>
                </a:solidFill>
              </a:rPr>
              <a:t/>
            </a:r>
            <a:br>
              <a:rPr lang="en-US" sz="800" spc="-30" dirty="0">
                <a:solidFill>
                  <a:srgbClr val="00335F"/>
                </a:solidFill>
              </a:rPr>
            </a:br>
            <a:r>
              <a:rPr lang="ru-RU" sz="800" spc="-30" dirty="0" smtClean="0">
                <a:solidFill>
                  <a:srgbClr val="00335F"/>
                </a:solidFill>
              </a:rPr>
              <a:t>№</a:t>
            </a:r>
            <a:r>
              <a:rPr lang="en-US" sz="800" spc="-30" dirty="0" smtClean="0">
                <a:solidFill>
                  <a:srgbClr val="00335F"/>
                </a:solidFill>
              </a:rPr>
              <a:t>3</a:t>
            </a:r>
            <a:endParaRPr lang="en-US" sz="800" spc="-30" dirty="0">
              <a:solidFill>
                <a:srgbClr val="00335F"/>
              </a:solidFill>
            </a:endParaRPr>
          </a:p>
        </p:txBody>
      </p:sp>
      <p:pic>
        <p:nvPicPr>
          <p:cNvPr id="146" name="Picture 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31" y="3079751"/>
            <a:ext cx="1035342" cy="69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7" name="Rectangle 96"/>
          <p:cNvSpPr/>
          <p:nvPr/>
        </p:nvSpPr>
        <p:spPr>
          <a:xfrm>
            <a:off x="775347" y="3317668"/>
            <a:ext cx="648306" cy="31598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800" spc="-30" dirty="0" smtClean="0">
                <a:solidFill>
                  <a:srgbClr val="00335F"/>
                </a:solidFill>
              </a:rPr>
              <a:t>Сеть</a:t>
            </a:r>
            <a:r>
              <a:rPr lang="en-US" sz="800" spc="-30" dirty="0" smtClean="0">
                <a:solidFill>
                  <a:srgbClr val="00335F"/>
                </a:solidFill>
              </a:rPr>
              <a:t/>
            </a:r>
            <a:br>
              <a:rPr lang="en-US" sz="800" spc="-30" dirty="0" smtClean="0">
                <a:solidFill>
                  <a:srgbClr val="00335F"/>
                </a:solidFill>
              </a:rPr>
            </a:br>
            <a:r>
              <a:rPr lang="ru-RU" sz="800" spc="-30" dirty="0" smtClean="0">
                <a:solidFill>
                  <a:srgbClr val="00335F"/>
                </a:solidFill>
              </a:rPr>
              <a:t>№</a:t>
            </a:r>
            <a:r>
              <a:rPr lang="en-US" sz="800" spc="-30" dirty="0" smtClean="0">
                <a:solidFill>
                  <a:srgbClr val="00335F"/>
                </a:solidFill>
              </a:rPr>
              <a:t>1</a:t>
            </a:r>
            <a:endParaRPr lang="en-US" sz="800" spc="-30" dirty="0">
              <a:solidFill>
                <a:srgbClr val="0033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917947" y="2917651"/>
            <a:ext cx="8046541" cy="108012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</a:rPr>
              <a:t>Шина подстанции</a:t>
            </a:r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917947" y="4357811"/>
            <a:ext cx="8046541" cy="737444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r>
              <a:rPr lang="ru-RU" sz="1600" b="1" dirty="0" smtClean="0">
                <a:solidFill>
                  <a:schemeClr val="tx2"/>
                </a:solidFill>
              </a:rPr>
              <a:t>Шина процессов</a:t>
            </a:r>
            <a:endParaRPr lang="de-DE" sz="1600" b="1" dirty="0">
              <a:solidFill>
                <a:schemeClr val="tx2"/>
              </a:solidFill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442533" y="0"/>
            <a:ext cx="8229600" cy="754886"/>
          </a:xfrm>
        </p:spPr>
        <p:txBody>
          <a:bodyPr/>
          <a:lstStyle/>
          <a:p>
            <a:r>
              <a:rPr lang="ru-RU" dirty="0" smtClean="0"/>
              <a:t>Архитектура цифровой подстанции</a:t>
            </a:r>
            <a:endParaRPr lang="ru-RU" dirty="0"/>
          </a:p>
        </p:txBody>
      </p:sp>
      <p:grpSp>
        <p:nvGrpSpPr>
          <p:cNvPr id="62" name="Group 61"/>
          <p:cNvGrpSpPr/>
          <p:nvPr/>
        </p:nvGrpSpPr>
        <p:grpSpPr>
          <a:xfrm>
            <a:off x="989955" y="4285803"/>
            <a:ext cx="5256584" cy="792088"/>
            <a:chOff x="989955" y="4285803"/>
            <a:chExt cx="5256584" cy="7920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89955" y="4717851"/>
              <a:ext cx="252028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574131" y="4357811"/>
              <a:ext cx="0" cy="72008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77987" y="4717851"/>
              <a:ext cx="0" cy="36004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926059" y="4285803"/>
              <a:ext cx="0" cy="7920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222203" y="4717851"/>
              <a:ext cx="0" cy="36004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26259" y="4717851"/>
              <a:ext cx="252028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14291" y="4717851"/>
              <a:ext cx="0" cy="36004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662363" y="4285803"/>
              <a:ext cx="0" cy="792088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310435" y="4357811"/>
              <a:ext cx="0" cy="72008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958507" y="4717851"/>
              <a:ext cx="0" cy="36004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989955" y="2845643"/>
            <a:ext cx="5256584" cy="1152128"/>
            <a:chOff x="989955" y="2845643"/>
            <a:chExt cx="5256584" cy="1152128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989955" y="3421707"/>
              <a:ext cx="5256584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926059" y="3421707"/>
              <a:ext cx="0" cy="57606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574131" y="3421707"/>
              <a:ext cx="0" cy="57606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662363" y="3421707"/>
              <a:ext cx="0" cy="57606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310435" y="3421707"/>
              <a:ext cx="0" cy="57606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566019" y="2845643"/>
              <a:ext cx="0" cy="57606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718147" y="2845643"/>
              <a:ext cx="0" cy="57606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086299" y="2845643"/>
              <a:ext cx="0" cy="576064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526459" y="2917651"/>
              <a:ext cx="0" cy="504056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Straight Connector 63"/>
          <p:cNvCxnSpPr/>
          <p:nvPr/>
        </p:nvCxnSpPr>
        <p:spPr>
          <a:xfrm>
            <a:off x="4086299" y="1765523"/>
            <a:ext cx="0" cy="576064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989955" y="1196752"/>
            <a:ext cx="5256584" cy="4385195"/>
            <a:chOff x="899592" y="1564085"/>
            <a:chExt cx="5256584" cy="4385195"/>
          </a:xfrm>
        </p:grpSpPr>
        <p:pic>
          <p:nvPicPr>
            <p:cNvPr id="12" name="Picture 47" descr="Clo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708919"/>
              <a:ext cx="576064" cy="693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RouterSecurit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1470" y="2636912"/>
              <a:ext cx="1252538" cy="7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082" y="2564904"/>
              <a:ext cx="79375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564085"/>
              <a:ext cx="1656184" cy="784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564904"/>
              <a:ext cx="79375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283968" y="422108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32040" y="422108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9592" y="530120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47664" y="530120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95736" y="530120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43808" y="530120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35896" y="530120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83968" y="530120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32040" y="530120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80112" y="530120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47664" y="422108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195736" y="4221088"/>
              <a:ext cx="576064" cy="648072"/>
            </a:xfrm>
            <a:prstGeom prst="rect">
              <a:avLst/>
            </a:prstGeom>
            <a:solidFill>
              <a:srgbClr val="228ED5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043608" y="5653955"/>
            <a:ext cx="2494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Первичное оборудование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79912" y="5653955"/>
            <a:ext cx="2505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Первичное оборудование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294" y="3997771"/>
            <a:ext cx="140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Контроллеры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670475" y="3997771"/>
            <a:ext cx="140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Контроллеры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0251" y="1765523"/>
            <a:ext cx="787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АСУТП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66419" y="1961802"/>
            <a:ext cx="663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</a:rPr>
              <a:t>Часы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26259" y="1405483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Т</a:t>
            </a:r>
            <a:r>
              <a:rPr lang="ru-RU" sz="1400" b="1" dirty="0" smtClean="0">
                <a:solidFill>
                  <a:schemeClr val="tx2"/>
                </a:solidFill>
              </a:rPr>
              <a:t>СПД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733148" y="2366763"/>
            <a:ext cx="3994725" cy="1842509"/>
            <a:chOff x="2839369" y="2608795"/>
            <a:chExt cx="3121999" cy="1481614"/>
          </a:xfrm>
        </p:grpSpPr>
        <p:grpSp>
          <p:nvGrpSpPr>
            <p:cNvPr id="115" name="Group 667"/>
            <p:cNvGrpSpPr>
              <a:grpSpLocks/>
            </p:cNvGrpSpPr>
            <p:nvPr/>
          </p:nvGrpSpPr>
          <p:grpSpPr bwMode="auto">
            <a:xfrm>
              <a:off x="2839369" y="2608795"/>
              <a:ext cx="3121999" cy="1481614"/>
              <a:chOff x="2026" y="2943"/>
              <a:chExt cx="688" cy="469"/>
            </a:xfrm>
          </p:grpSpPr>
          <p:pic>
            <p:nvPicPr>
              <p:cNvPr id="116" name="Picture 668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6" y="2943"/>
                <a:ext cx="688" cy="4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7" name="Text Box 669"/>
              <p:cNvSpPr txBox="1">
                <a:spLocks noChangeArrowheads="1"/>
              </p:cNvSpPr>
              <p:nvPr/>
            </p:nvSpPr>
            <p:spPr bwMode="auto">
              <a:xfrm>
                <a:off x="2234" y="3090"/>
                <a:ext cx="37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82124" tIns="41061" rIns="82124" bIns="41061"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en-US" sz="14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3799908" y="3170081"/>
              <a:ext cx="15225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SDH</a:t>
              </a:r>
              <a:endParaRPr lang="ru-RU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1390876" y="4344933"/>
            <a:ext cx="3339635" cy="2356812"/>
            <a:chOff x="2047875" y="1320800"/>
            <a:chExt cx="1728119" cy="1242590"/>
          </a:xfrm>
        </p:grpSpPr>
        <p:sp>
          <p:nvSpPr>
            <p:cNvPr id="6" name="Rectangle 43"/>
            <p:cNvSpPr>
              <a:spLocks noChangeArrowheads="1"/>
            </p:cNvSpPr>
            <p:nvPr/>
          </p:nvSpPr>
          <p:spPr bwMode="auto">
            <a:xfrm>
              <a:off x="2047875" y="1320800"/>
              <a:ext cx="1728119" cy="1202479"/>
            </a:xfrm>
            <a:prstGeom prst="roundRect">
              <a:avLst>
                <a:gd name="adj" fmla="val 6398"/>
              </a:avLst>
            </a:prstGeom>
            <a:gradFill rotWithShape="1">
              <a:gsLst>
                <a:gs pos="0">
                  <a:srgbClr val="01506F">
                    <a:alpha val="50000"/>
                  </a:srgbClr>
                </a:gs>
                <a:gs pos="100000">
                  <a:srgbClr val="0183B7"/>
                </a:gs>
              </a:gsLst>
              <a:lin ang="13500000" scaled="1"/>
            </a:gradFill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srgbClr val="000000">
                  <a:alpha val="50000"/>
                </a:srgbClr>
              </a:outerShdw>
            </a:effectLst>
          </p:spPr>
          <p:txBody>
            <a:bodyPr lIns="82124" tIns="41061" rIns="82124" bIns="41061">
              <a:prstTxWarp prst="textNoShape">
                <a:avLst/>
              </a:prstTxWarp>
            </a:bodyPr>
            <a:lstStyle/>
            <a:p>
              <a:pPr marL="136525" indent="-136525" algn="l" defTabSz="814388">
                <a:buFont typeface="Wingdings" charset="2"/>
                <a:buChar char="§"/>
                <a:defRPr/>
              </a:pPr>
              <a:endParaRPr lang="ru-RU" sz="10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703768" y="2340813"/>
              <a:ext cx="1042732" cy="22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prstTxWarp prst="textNoShape">
                <a:avLst/>
              </a:prstTxWarp>
            </a:bodyPr>
            <a:lstStyle/>
            <a:p>
              <a:pPr marL="182880" indent="-182880" algn="ctr" defTabSz="813816">
                <a:lnSpc>
                  <a:spcPct val="90000"/>
                </a:lnSpc>
                <a:buNone/>
              </a:pPr>
              <a:r>
                <a:rPr lang="ru-RU" sz="1200" dirty="0" smtClean="0">
                  <a:solidFill>
                    <a:srgbClr val="FFFF00"/>
                  </a:solidFill>
                  <a:latin typeface="Arial"/>
                  <a:ea typeface="ＭＳ Ｐゴシック"/>
                  <a:cs typeface="ＭＳ Ｐゴシック"/>
                </a:rPr>
                <a:t>Типовая подстанция</a:t>
              </a:r>
              <a:endParaRPr lang="ru-RU" sz="1200" b="0" i="0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2998835" y="5334286"/>
            <a:ext cx="1175657" cy="882990"/>
          </a:xfrm>
          <a:prstGeom prst="roundRect">
            <a:avLst/>
          </a:prstGeom>
          <a:solidFill>
            <a:srgbClr val="47B0D5">
              <a:alpha val="70000"/>
            </a:srgbClr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6567"/>
            <a:ext cx="8229600" cy="430887"/>
          </a:xfrm>
        </p:spPr>
        <p:txBody>
          <a:bodyPr/>
          <a:lstStyle/>
          <a:p>
            <a:r>
              <a:rPr lang="ru-RU" dirty="0" smtClean="0"/>
              <a:t>Традиционная схема подключения</a:t>
            </a:r>
            <a:endParaRPr lang="ru-RU" dirty="0"/>
          </a:p>
        </p:txBody>
      </p:sp>
      <p:grpSp>
        <p:nvGrpSpPr>
          <p:cNvPr id="11" name="Group 667"/>
          <p:cNvGrpSpPr>
            <a:grpSpLocks/>
          </p:cNvGrpSpPr>
          <p:nvPr/>
        </p:nvGrpSpPr>
        <p:grpSpPr bwMode="auto">
          <a:xfrm>
            <a:off x="4901858" y="4683092"/>
            <a:ext cx="1906587" cy="830120"/>
            <a:chOff x="2026" y="2943"/>
            <a:chExt cx="688" cy="469"/>
          </a:xfrm>
        </p:grpSpPr>
        <p:pic>
          <p:nvPicPr>
            <p:cNvPr id="16" name="Picture 66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2943"/>
              <a:ext cx="688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 Box 669"/>
            <p:cNvSpPr txBox="1">
              <a:spLocks noChangeArrowheads="1"/>
            </p:cNvSpPr>
            <p:nvPr/>
          </p:nvSpPr>
          <p:spPr bwMode="auto">
            <a:xfrm>
              <a:off x="2234" y="3090"/>
              <a:ext cx="60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456034" y="5920029"/>
            <a:ext cx="7184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ЛВС</a:t>
            </a:r>
            <a:endParaRPr lang="ru-RU" sz="1000" dirty="0">
              <a:solidFill>
                <a:schemeClr val="bg1"/>
              </a:solidFill>
            </a:endParaRPr>
          </a:p>
        </p:txBody>
      </p:sp>
      <p:grpSp>
        <p:nvGrpSpPr>
          <p:cNvPr id="12" name="Group 49"/>
          <p:cNvGrpSpPr/>
          <p:nvPr/>
        </p:nvGrpSpPr>
        <p:grpSpPr>
          <a:xfrm>
            <a:off x="1603871" y="4985979"/>
            <a:ext cx="1328057" cy="1231333"/>
            <a:chOff x="1621971" y="4276839"/>
            <a:chExt cx="1328057" cy="1231333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1621971" y="4276839"/>
              <a:ext cx="1328057" cy="1231333"/>
            </a:xfrm>
            <a:prstGeom prst="roundRect">
              <a:avLst/>
            </a:prstGeom>
            <a:solidFill>
              <a:srgbClr val="47B0D5">
                <a:alpha val="7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21971" y="4313404"/>
              <a:ext cx="13280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bg1"/>
                  </a:solidFill>
                </a:rPr>
                <a:t>ТМ</a:t>
              </a:r>
            </a:p>
            <a:p>
              <a:r>
                <a:rPr lang="ru-RU" sz="1000" dirty="0" smtClean="0">
                  <a:solidFill>
                    <a:schemeClr val="bg1"/>
                  </a:solidFill>
                </a:rPr>
                <a:t>АСУТП</a:t>
              </a:r>
            </a:p>
            <a:p>
              <a:r>
                <a:rPr lang="ru-RU" sz="1000" dirty="0" smtClean="0">
                  <a:solidFill>
                    <a:schemeClr val="bg1"/>
                  </a:solidFill>
                </a:rPr>
                <a:t>АИИС КУЭ</a:t>
              </a:r>
            </a:p>
            <a:p>
              <a:r>
                <a:rPr lang="ru-RU" sz="1000" dirty="0" smtClean="0">
                  <a:solidFill>
                    <a:schemeClr val="bg1"/>
                  </a:solidFill>
                </a:rPr>
                <a:t>ОМП КРАП</a:t>
              </a:r>
            </a:p>
            <a:p>
              <a:r>
                <a:rPr lang="ru-RU" sz="1000" dirty="0" smtClean="0">
                  <a:solidFill>
                    <a:schemeClr val="bg1"/>
                  </a:solidFill>
                </a:rPr>
                <a:t>Диспетческая связь</a:t>
              </a:r>
            </a:p>
            <a:p>
              <a:r>
                <a:rPr lang="ru-RU" sz="1000" dirty="0" smtClean="0">
                  <a:solidFill>
                    <a:schemeClr val="bg1"/>
                  </a:solidFill>
                </a:rPr>
                <a:t>Видеонаблюдение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493933" y="4943314"/>
            <a:ext cx="100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IP </a:t>
            </a:r>
            <a:r>
              <a:rPr lang="ru-RU" sz="1400" b="1" dirty="0" smtClean="0">
                <a:solidFill>
                  <a:schemeClr val="bg1"/>
                </a:solidFill>
              </a:rPr>
              <a:t>сеть</a:t>
            </a:r>
          </a:p>
        </p:txBody>
      </p:sp>
      <p:cxnSp>
        <p:nvCxnSpPr>
          <p:cNvPr id="71" name="Straight Connector 70"/>
          <p:cNvCxnSpPr/>
          <p:nvPr/>
        </p:nvCxnSpPr>
        <p:spPr bwMode="auto">
          <a:xfrm flipV="1">
            <a:off x="3798993" y="5206288"/>
            <a:ext cx="559715" cy="324291"/>
          </a:xfrm>
          <a:prstGeom prst="line">
            <a:avLst/>
          </a:prstGeom>
          <a:noFill/>
          <a:ln w="25400">
            <a:solidFill>
              <a:srgbClr val="1A267B"/>
            </a:solidFill>
            <a:round/>
            <a:headEnd/>
            <a:tailEnd/>
          </a:ln>
        </p:spPr>
      </p:cxnSp>
      <p:cxnSp>
        <p:nvCxnSpPr>
          <p:cNvPr id="85" name="Straight Connector 84"/>
          <p:cNvCxnSpPr/>
          <p:nvPr/>
        </p:nvCxnSpPr>
        <p:spPr>
          <a:xfrm flipV="1">
            <a:off x="2783882" y="3813671"/>
            <a:ext cx="542125" cy="771140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4416985" y="4985979"/>
            <a:ext cx="650176" cy="171695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729160" y="3986509"/>
            <a:ext cx="583624" cy="696583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3874251" y="1938900"/>
            <a:ext cx="0" cy="641771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5204326" y="1705847"/>
            <a:ext cx="300236" cy="771139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5990339" y="2101834"/>
            <a:ext cx="818106" cy="478837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6476872" y="3222867"/>
            <a:ext cx="1043338" cy="224403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2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786" y="4417098"/>
            <a:ext cx="743857" cy="3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2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9247" y="4417098"/>
            <a:ext cx="743857" cy="3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4118" y="3590908"/>
            <a:ext cx="743857" cy="3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6654" y="3813671"/>
            <a:ext cx="743857" cy="3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2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8927" y="2380431"/>
            <a:ext cx="743857" cy="3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8" name="Group 87"/>
          <p:cNvGrpSpPr/>
          <p:nvPr/>
        </p:nvGrpSpPr>
        <p:grpSpPr>
          <a:xfrm>
            <a:off x="3235885" y="1402305"/>
            <a:ext cx="1181100" cy="712787"/>
            <a:chOff x="3235885" y="1402305"/>
            <a:chExt cx="1181100" cy="712787"/>
          </a:xfrm>
        </p:grpSpPr>
        <p:pic>
          <p:nvPicPr>
            <p:cNvPr id="90" name="Picture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885" y="1402305"/>
              <a:ext cx="1181100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extBox 91"/>
            <p:cNvSpPr txBox="1"/>
            <p:nvPr/>
          </p:nvSpPr>
          <p:spPr>
            <a:xfrm>
              <a:off x="3439961" y="1569568"/>
              <a:ext cx="792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РДУ</a:t>
              </a:r>
            </a:p>
          </p:txBody>
        </p:sp>
      </p:grpSp>
      <p:pic>
        <p:nvPicPr>
          <p:cNvPr id="79" name="Picture 2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2466" y="2222229"/>
            <a:ext cx="743857" cy="3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4" name="Group 93"/>
          <p:cNvGrpSpPr/>
          <p:nvPr/>
        </p:nvGrpSpPr>
        <p:grpSpPr>
          <a:xfrm>
            <a:off x="4993550" y="1389046"/>
            <a:ext cx="1181100" cy="712787"/>
            <a:chOff x="156470" y="1244339"/>
            <a:chExt cx="1181100" cy="712787"/>
          </a:xfrm>
        </p:grpSpPr>
        <p:sp>
          <p:nvSpPr>
            <p:cNvPr id="96" name="Text Box 669"/>
            <p:cNvSpPr txBox="1">
              <a:spLocks noChangeArrowheads="1"/>
            </p:cNvSpPr>
            <p:nvPr/>
          </p:nvSpPr>
          <p:spPr bwMode="auto">
            <a:xfrm>
              <a:off x="535165" y="1320074"/>
              <a:ext cx="166724" cy="299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/>
            </a:p>
          </p:txBody>
        </p:sp>
        <p:pic>
          <p:nvPicPr>
            <p:cNvPr id="101" name="Picture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70" y="1244339"/>
              <a:ext cx="1181100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360546" y="1411602"/>
              <a:ext cx="792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ЦУС</a:t>
              </a:r>
            </a:p>
          </p:txBody>
        </p:sp>
      </p:grpSp>
      <p:pic>
        <p:nvPicPr>
          <p:cNvPr id="80" name="Picture 2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096" y="2429605"/>
            <a:ext cx="743857" cy="3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4" name="Group 103"/>
          <p:cNvGrpSpPr/>
          <p:nvPr/>
        </p:nvGrpSpPr>
        <p:grpSpPr>
          <a:xfrm>
            <a:off x="6460000" y="1764199"/>
            <a:ext cx="1181100" cy="712787"/>
            <a:chOff x="201060" y="2207163"/>
            <a:chExt cx="1181100" cy="712787"/>
          </a:xfrm>
        </p:grpSpPr>
        <p:sp>
          <p:nvSpPr>
            <p:cNvPr id="105" name="Text Box 669"/>
            <p:cNvSpPr txBox="1">
              <a:spLocks noChangeArrowheads="1"/>
            </p:cNvSpPr>
            <p:nvPr/>
          </p:nvSpPr>
          <p:spPr bwMode="auto">
            <a:xfrm>
              <a:off x="579755" y="2282898"/>
              <a:ext cx="166724" cy="299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/>
            </a:p>
          </p:txBody>
        </p:sp>
        <p:pic>
          <p:nvPicPr>
            <p:cNvPr id="106" name="Picture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60" y="2207163"/>
              <a:ext cx="1181100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TextBox 106"/>
            <p:cNvSpPr txBox="1"/>
            <p:nvPr/>
          </p:nvSpPr>
          <p:spPr>
            <a:xfrm>
              <a:off x="405136" y="2374426"/>
              <a:ext cx="792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РДП</a:t>
              </a:r>
            </a:p>
          </p:txBody>
        </p:sp>
      </p:grpSp>
      <p:pic>
        <p:nvPicPr>
          <p:cNvPr id="81" name="Picture 2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071" y="3222867"/>
            <a:ext cx="743857" cy="3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2" name="Group 111"/>
          <p:cNvGrpSpPr/>
          <p:nvPr/>
        </p:nvGrpSpPr>
        <p:grpSpPr>
          <a:xfrm>
            <a:off x="7272557" y="2740753"/>
            <a:ext cx="1614011" cy="802540"/>
            <a:chOff x="1385111" y="1941218"/>
            <a:chExt cx="1614011" cy="802540"/>
          </a:xfrm>
        </p:grpSpPr>
        <p:pic>
          <p:nvPicPr>
            <p:cNvPr id="113" name="Picture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111" y="1941218"/>
              <a:ext cx="1614011" cy="80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" name="TextBox 113"/>
            <p:cNvSpPr txBox="1"/>
            <p:nvPr/>
          </p:nvSpPr>
          <p:spPr>
            <a:xfrm>
              <a:off x="1485565" y="2085538"/>
              <a:ext cx="1388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65BF"/>
                  </a:solidFill>
                </a:rPr>
                <a:t>АРМ</a:t>
              </a:r>
            </a:p>
            <a:p>
              <a:pPr algn="ctr"/>
              <a:r>
                <a:rPr lang="ru-RU" sz="1000" b="1" dirty="0" smtClean="0">
                  <a:solidFill>
                    <a:srgbClr val="0065BF"/>
                  </a:solidFill>
                </a:rPr>
                <a:t>Видеонаблюдения</a:t>
              </a:r>
            </a:p>
          </p:txBody>
        </p:sp>
      </p:grpSp>
      <p:cxnSp>
        <p:nvCxnSpPr>
          <p:cNvPr id="126" name="Straight Connector 125"/>
          <p:cNvCxnSpPr/>
          <p:nvPr/>
        </p:nvCxnSpPr>
        <p:spPr>
          <a:xfrm flipV="1">
            <a:off x="6722835" y="5072842"/>
            <a:ext cx="650176" cy="84832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6" descr="Router with firew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5689" y="4985979"/>
            <a:ext cx="404585" cy="339417"/>
          </a:xfrm>
          <a:prstGeom prst="rect">
            <a:avLst/>
          </a:prstGeom>
          <a:noFill/>
        </p:spPr>
      </p:pic>
      <p:pic>
        <p:nvPicPr>
          <p:cNvPr id="87" name="Picture 2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58" y="4765258"/>
            <a:ext cx="443728" cy="3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8" name="Group 107"/>
          <p:cNvGrpSpPr/>
          <p:nvPr/>
        </p:nvGrpSpPr>
        <p:grpSpPr>
          <a:xfrm>
            <a:off x="7141515" y="4709867"/>
            <a:ext cx="1181100" cy="712787"/>
            <a:chOff x="204011" y="3133807"/>
            <a:chExt cx="1181100" cy="712787"/>
          </a:xfrm>
        </p:grpSpPr>
        <p:sp>
          <p:nvSpPr>
            <p:cNvPr id="109" name="Text Box 669"/>
            <p:cNvSpPr txBox="1">
              <a:spLocks noChangeArrowheads="1"/>
            </p:cNvSpPr>
            <p:nvPr/>
          </p:nvSpPr>
          <p:spPr bwMode="auto">
            <a:xfrm>
              <a:off x="582706" y="3209542"/>
              <a:ext cx="166724" cy="299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/>
            </a:p>
          </p:txBody>
        </p:sp>
        <p:pic>
          <p:nvPicPr>
            <p:cNvPr id="110" name="Picture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11" y="3133807"/>
              <a:ext cx="1181100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TextBox 110"/>
            <p:cNvSpPr txBox="1"/>
            <p:nvPr/>
          </p:nvSpPr>
          <p:spPr>
            <a:xfrm>
              <a:off x="377850" y="3301070"/>
              <a:ext cx="909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КСПД</a:t>
              </a:r>
            </a:p>
          </p:txBody>
        </p:sp>
      </p:grpSp>
      <p:pic>
        <p:nvPicPr>
          <p:cNvPr id="125" name="Picture 2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90" y="5019316"/>
            <a:ext cx="443728" cy="3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9" descr="Безопасность коммутатора рабочей групп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1387" y="5422655"/>
            <a:ext cx="598132" cy="2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742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/>
          <p:nvPr/>
        </p:nvGrpSpPr>
        <p:grpSpPr>
          <a:xfrm>
            <a:off x="1172093" y="4130238"/>
            <a:ext cx="3465847" cy="2616558"/>
            <a:chOff x="2266947" y="1320800"/>
            <a:chExt cx="1509047" cy="1379537"/>
          </a:xfrm>
        </p:grpSpPr>
        <p:sp>
          <p:nvSpPr>
            <p:cNvPr id="6" name="Rectangle 43"/>
            <p:cNvSpPr>
              <a:spLocks noChangeArrowheads="1"/>
            </p:cNvSpPr>
            <p:nvPr/>
          </p:nvSpPr>
          <p:spPr bwMode="auto">
            <a:xfrm>
              <a:off x="2266947" y="1320800"/>
              <a:ext cx="1509047" cy="1379537"/>
            </a:xfrm>
            <a:prstGeom prst="roundRect">
              <a:avLst>
                <a:gd name="adj" fmla="val 6398"/>
              </a:avLst>
            </a:prstGeom>
            <a:gradFill rotWithShape="1">
              <a:gsLst>
                <a:gs pos="0">
                  <a:srgbClr val="01506F">
                    <a:alpha val="50000"/>
                  </a:srgbClr>
                </a:gs>
                <a:gs pos="100000">
                  <a:srgbClr val="0183B7"/>
                </a:gs>
              </a:gsLst>
              <a:lin ang="13500000" scaled="1"/>
            </a:gradFill>
            <a:ln w="19050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dist="50800" dir="2700000" algn="tl" rotWithShape="0">
                <a:srgbClr val="000000">
                  <a:alpha val="50000"/>
                </a:srgbClr>
              </a:outerShdw>
            </a:effectLst>
          </p:spPr>
          <p:txBody>
            <a:bodyPr lIns="82124" tIns="41061" rIns="82124" bIns="41061">
              <a:prstTxWarp prst="textNoShape">
                <a:avLst/>
              </a:prstTxWarp>
            </a:bodyPr>
            <a:lstStyle/>
            <a:p>
              <a:pPr marL="136525" indent="-136525" algn="l" defTabSz="814388">
                <a:buFont typeface="Wingdings" charset="2"/>
                <a:buChar char="§"/>
                <a:defRPr/>
              </a:pPr>
              <a:endParaRPr lang="ru-RU" sz="1000" dirty="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2266947" y="2477760"/>
              <a:ext cx="812204" cy="22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124" tIns="41061" rIns="82124" bIns="41061">
              <a:prstTxWarp prst="textNoShape">
                <a:avLst/>
              </a:prstTxWarp>
            </a:bodyPr>
            <a:lstStyle/>
            <a:p>
              <a:pPr marL="182880" indent="-182880" algn="ctr" defTabSz="813816">
                <a:lnSpc>
                  <a:spcPct val="90000"/>
                </a:lnSpc>
                <a:buNone/>
              </a:pPr>
              <a:r>
                <a:rPr lang="ru-RU" sz="1200" dirty="0" smtClean="0">
                  <a:solidFill>
                    <a:srgbClr val="FFFF00"/>
                  </a:solidFill>
                  <a:latin typeface="Arial"/>
                  <a:ea typeface="ＭＳ Ｐゴシック"/>
                  <a:cs typeface="ＭＳ Ｐゴシック"/>
                </a:rPr>
                <a:t>Типовая подстанция</a:t>
              </a:r>
              <a:endParaRPr lang="ru-RU" sz="1200" b="0" i="0" dirty="0">
                <a:solidFill>
                  <a:srgbClr val="FFFF00"/>
                </a:solidFill>
                <a:latin typeface="Arial"/>
                <a:ea typeface="ＭＳ Ｐゴシック"/>
                <a:cs typeface="ＭＳ Ｐゴシック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2999123" y="5441646"/>
            <a:ext cx="1540023" cy="1170534"/>
          </a:xfrm>
          <a:prstGeom prst="roundRect">
            <a:avLst/>
          </a:prstGeom>
          <a:solidFill>
            <a:srgbClr val="47B0D5">
              <a:alpha val="70000"/>
            </a:srgbClr>
          </a:solidFill>
          <a:ln w="9525" algn="ctr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99" y="316407"/>
            <a:ext cx="8229600" cy="430887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ru-RU" dirty="0" smtClean="0"/>
              <a:t>Новая схема подключения</a:t>
            </a:r>
            <a:endParaRPr lang="ru-RU" dirty="0"/>
          </a:p>
        </p:txBody>
      </p:sp>
      <p:sp>
        <p:nvSpPr>
          <p:cNvPr id="48" name="Text Box 669"/>
          <p:cNvSpPr txBox="1">
            <a:spLocks noChangeArrowheads="1"/>
          </p:cNvSpPr>
          <p:nvPr/>
        </p:nvSpPr>
        <p:spPr bwMode="auto">
          <a:xfrm>
            <a:off x="3614580" y="1478040"/>
            <a:ext cx="166724" cy="29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>
            <a:prstTxWarp prst="textNoShape">
              <a:avLst/>
            </a:prstTxWarp>
            <a:spAutoFit/>
          </a:bodyPr>
          <a:lstStyle/>
          <a:p>
            <a:pPr algn="l"/>
            <a:endParaRPr lang="en-US" sz="1400" b="1"/>
          </a:p>
        </p:txBody>
      </p:sp>
      <p:sp>
        <p:nvSpPr>
          <p:cNvPr id="36" name="TextBox 35"/>
          <p:cNvSpPr txBox="1"/>
          <p:nvPr/>
        </p:nvSpPr>
        <p:spPr>
          <a:xfrm>
            <a:off x="3002659" y="5924526"/>
            <a:ext cx="1536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Диспетческая связь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Видеонаблюдение</a:t>
            </a:r>
            <a:endParaRPr lang="en-US" sz="1000" dirty="0" smtClean="0">
              <a:solidFill>
                <a:schemeClr val="bg1"/>
              </a:solidFill>
            </a:endParaRPr>
          </a:p>
          <a:p>
            <a:r>
              <a:rPr lang="ru-RU" sz="1000" dirty="0" smtClean="0">
                <a:solidFill>
                  <a:schemeClr val="bg1"/>
                </a:solidFill>
              </a:rPr>
              <a:t>Беспроводной доступ</a:t>
            </a:r>
          </a:p>
          <a:p>
            <a:r>
              <a:rPr lang="ru-RU" sz="1000" dirty="0" smtClean="0">
                <a:solidFill>
                  <a:schemeClr val="bg1"/>
                </a:solidFill>
              </a:rPr>
              <a:t>ЛВС</a:t>
            </a:r>
          </a:p>
        </p:txBody>
      </p:sp>
      <p:grpSp>
        <p:nvGrpSpPr>
          <p:cNvPr id="9" name="Group 49"/>
          <p:cNvGrpSpPr/>
          <p:nvPr/>
        </p:nvGrpSpPr>
        <p:grpSpPr>
          <a:xfrm>
            <a:off x="1317838" y="5008637"/>
            <a:ext cx="1598847" cy="1231333"/>
            <a:chOff x="1621971" y="4276839"/>
            <a:chExt cx="1328057" cy="1231333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1621971" y="4276839"/>
              <a:ext cx="1328057" cy="1231333"/>
            </a:xfrm>
            <a:prstGeom prst="roundRect">
              <a:avLst/>
            </a:prstGeom>
            <a:solidFill>
              <a:srgbClr val="47B0D5">
                <a:alpha val="7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21971" y="4844747"/>
              <a:ext cx="13280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dirty="0" smtClean="0">
                  <a:solidFill>
                    <a:schemeClr val="bg1"/>
                  </a:solidFill>
                </a:rPr>
                <a:t>ТМ</a:t>
              </a:r>
            </a:p>
            <a:p>
              <a:r>
                <a:rPr lang="ru-RU" sz="1000" dirty="0" smtClean="0">
                  <a:solidFill>
                    <a:schemeClr val="bg1"/>
                  </a:solidFill>
                </a:rPr>
                <a:t>АСУТП</a:t>
              </a:r>
            </a:p>
            <a:p>
              <a:r>
                <a:rPr lang="ru-RU" sz="1000" dirty="0" smtClean="0">
                  <a:solidFill>
                    <a:schemeClr val="bg1"/>
                  </a:solidFill>
                </a:rPr>
                <a:t>АИИС КУЭ</a:t>
              </a:r>
            </a:p>
          </p:txBody>
        </p:sp>
      </p:grpSp>
      <p:grpSp>
        <p:nvGrpSpPr>
          <p:cNvPr id="21" name="Group 667"/>
          <p:cNvGrpSpPr>
            <a:grpSpLocks/>
          </p:cNvGrpSpPr>
          <p:nvPr/>
        </p:nvGrpSpPr>
        <p:grpSpPr bwMode="auto">
          <a:xfrm>
            <a:off x="2839369" y="2608795"/>
            <a:ext cx="3121999" cy="1481614"/>
            <a:chOff x="2026" y="2943"/>
            <a:chExt cx="688" cy="469"/>
          </a:xfrm>
        </p:grpSpPr>
        <p:pic>
          <p:nvPicPr>
            <p:cNvPr id="16" name="Picture 66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" y="2943"/>
              <a:ext cx="688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 Box 669"/>
            <p:cNvSpPr txBox="1">
              <a:spLocks noChangeArrowheads="1"/>
            </p:cNvSpPr>
            <p:nvPr/>
          </p:nvSpPr>
          <p:spPr bwMode="auto">
            <a:xfrm>
              <a:off x="2234" y="3090"/>
              <a:ext cx="37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3799908" y="3170081"/>
            <a:ext cx="152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MPLS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IP</a:t>
            </a:r>
            <a:endParaRPr lang="ru-RU" sz="2000" b="1" dirty="0" smtClean="0">
              <a:solidFill>
                <a:schemeClr val="bg1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 bwMode="auto">
          <a:xfrm>
            <a:off x="3124305" y="4359125"/>
            <a:ext cx="939038" cy="169737"/>
          </a:xfrm>
          <a:prstGeom prst="line">
            <a:avLst/>
          </a:prstGeom>
          <a:noFill/>
          <a:ln w="25400">
            <a:solidFill>
              <a:srgbClr val="1A267B"/>
            </a:solidFill>
            <a:round/>
            <a:headEnd/>
            <a:tailEnd/>
          </a:ln>
        </p:spPr>
      </p:cxnSp>
      <p:sp>
        <p:nvSpPr>
          <p:cNvPr id="125" name="Oval 17"/>
          <p:cNvSpPr>
            <a:spLocks noChangeArrowheads="1"/>
          </p:cNvSpPr>
          <p:nvPr/>
        </p:nvSpPr>
        <p:spPr bwMode="auto">
          <a:xfrm>
            <a:off x="1742852" y="4940727"/>
            <a:ext cx="937880" cy="473660"/>
          </a:xfrm>
          <a:prstGeom prst="ellipse">
            <a:avLst/>
          </a:prstGeom>
          <a:noFill/>
          <a:ln w="25400">
            <a:solidFill>
              <a:srgbClr val="1A267B"/>
            </a:solidFill>
            <a:round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US"/>
          </a:p>
        </p:txBody>
      </p:sp>
      <p:pic>
        <p:nvPicPr>
          <p:cNvPr id="90" name="Picture 69" descr="Безопасность коммутатора рабочей групп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1390" y="5275037"/>
            <a:ext cx="457094" cy="26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Oval 17"/>
          <p:cNvSpPr>
            <a:spLocks noChangeArrowheads="1"/>
          </p:cNvSpPr>
          <p:nvPr/>
        </p:nvSpPr>
        <p:spPr bwMode="auto">
          <a:xfrm>
            <a:off x="3236909" y="5295746"/>
            <a:ext cx="937880" cy="473660"/>
          </a:xfrm>
          <a:prstGeom prst="ellipse">
            <a:avLst/>
          </a:prstGeom>
          <a:noFill/>
          <a:ln w="25400">
            <a:solidFill>
              <a:srgbClr val="1A267B"/>
            </a:solidFill>
            <a:round/>
            <a:headEnd/>
            <a:tailEnd/>
          </a:ln>
        </p:spPr>
        <p:txBody>
          <a:bodyPr wrap="square" lIns="82124" tIns="41061" rIns="82124" bIns="41061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endParaRPr lang="en-US"/>
          </a:p>
        </p:txBody>
      </p:sp>
      <p:pic>
        <p:nvPicPr>
          <p:cNvPr id="94" name="Picture 69" descr="Безопасность коммутатора рабочей групп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411" y="5190063"/>
            <a:ext cx="457094" cy="26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69" descr="Безопасность коммутатора рабочей групп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960" y="5630056"/>
            <a:ext cx="457094" cy="26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69" descr="Безопасность коммутатора рабочей групп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2158" y="5271723"/>
            <a:ext cx="457094" cy="26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4" name="Straight Connector 133"/>
          <p:cNvCxnSpPr>
            <a:endCxn id="40" idx="1"/>
          </p:cNvCxnSpPr>
          <p:nvPr/>
        </p:nvCxnSpPr>
        <p:spPr bwMode="auto">
          <a:xfrm flipV="1">
            <a:off x="2122620" y="4359125"/>
            <a:ext cx="750995" cy="514856"/>
          </a:xfrm>
          <a:prstGeom prst="line">
            <a:avLst/>
          </a:prstGeom>
          <a:noFill/>
          <a:ln w="25400">
            <a:solidFill>
              <a:srgbClr val="1A267B"/>
            </a:solidFill>
            <a:round/>
            <a:headEnd/>
            <a:tailEnd/>
          </a:ln>
        </p:spPr>
      </p:cxnSp>
      <p:cxnSp>
        <p:nvCxnSpPr>
          <p:cNvPr id="136" name="Straight Connector 135"/>
          <p:cNvCxnSpPr>
            <a:endCxn id="103" idx="1"/>
          </p:cNvCxnSpPr>
          <p:nvPr/>
        </p:nvCxnSpPr>
        <p:spPr bwMode="auto">
          <a:xfrm flipV="1">
            <a:off x="2873632" y="4558875"/>
            <a:ext cx="987435" cy="381308"/>
          </a:xfrm>
          <a:prstGeom prst="line">
            <a:avLst/>
          </a:prstGeom>
          <a:noFill/>
          <a:ln w="25400">
            <a:solidFill>
              <a:srgbClr val="1A267B"/>
            </a:solidFill>
            <a:round/>
            <a:headEnd/>
            <a:tailEnd/>
          </a:ln>
        </p:spPr>
      </p:cxnSp>
      <p:cxnSp>
        <p:nvCxnSpPr>
          <p:cNvPr id="138" name="Straight Connector 137"/>
          <p:cNvCxnSpPr>
            <a:stCxn id="94" idx="0"/>
            <a:endCxn id="40" idx="2"/>
          </p:cNvCxnSpPr>
          <p:nvPr/>
        </p:nvCxnSpPr>
        <p:spPr bwMode="auto">
          <a:xfrm rot="16200000" flipV="1">
            <a:off x="2909335" y="4695435"/>
            <a:ext cx="661194" cy="328048"/>
          </a:xfrm>
          <a:prstGeom prst="line">
            <a:avLst/>
          </a:prstGeom>
          <a:noFill/>
          <a:ln w="25400">
            <a:solidFill>
              <a:srgbClr val="1A267B"/>
            </a:solidFill>
            <a:round/>
            <a:headEnd/>
            <a:tailEnd/>
          </a:ln>
        </p:spPr>
      </p:cxnSp>
      <p:cxnSp>
        <p:nvCxnSpPr>
          <p:cNvPr id="140" name="Straight Connector 139"/>
          <p:cNvCxnSpPr>
            <a:stCxn id="101" idx="0"/>
            <a:endCxn id="103" idx="2"/>
          </p:cNvCxnSpPr>
          <p:nvPr/>
        </p:nvCxnSpPr>
        <p:spPr bwMode="auto">
          <a:xfrm rot="16200000" flipV="1">
            <a:off x="3820472" y="4971490"/>
            <a:ext cx="543104" cy="57361"/>
          </a:xfrm>
          <a:prstGeom prst="line">
            <a:avLst/>
          </a:prstGeom>
          <a:noFill/>
          <a:ln w="25400">
            <a:solidFill>
              <a:srgbClr val="1A267B"/>
            </a:solidFill>
            <a:round/>
            <a:headEnd/>
            <a:tailEnd/>
          </a:ln>
        </p:spPr>
      </p:cxnSp>
      <p:cxnSp>
        <p:nvCxnSpPr>
          <p:cNvPr id="22" name="Straight Connector 21"/>
          <p:cNvCxnSpPr/>
          <p:nvPr/>
        </p:nvCxnSpPr>
        <p:spPr>
          <a:xfrm flipV="1">
            <a:off x="3560818" y="1830351"/>
            <a:ext cx="300236" cy="771139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291375" y="1830352"/>
            <a:ext cx="392466" cy="857259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383605" y="2101834"/>
            <a:ext cx="1455090" cy="714644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5836390" y="3205356"/>
            <a:ext cx="1329644" cy="253395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836390" y="3458752"/>
            <a:ext cx="1098158" cy="900374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063343" y="4003328"/>
            <a:ext cx="630017" cy="472651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075908" y="3845805"/>
            <a:ext cx="595956" cy="428197"/>
          </a:xfrm>
          <a:prstGeom prst="line">
            <a:avLst/>
          </a:prstGeom>
          <a:ln w="38100" cmpd="sng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2" name="Picture 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957" y="2590195"/>
            <a:ext cx="639426" cy="3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3235885" y="1402305"/>
            <a:ext cx="1181100" cy="712787"/>
            <a:chOff x="3235885" y="1402305"/>
            <a:chExt cx="1181100" cy="712787"/>
          </a:xfrm>
        </p:grpSpPr>
        <p:pic>
          <p:nvPicPr>
            <p:cNvPr id="83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885" y="1402305"/>
              <a:ext cx="1181100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3439961" y="1569568"/>
              <a:ext cx="792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РДУ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93550" y="1389046"/>
            <a:ext cx="1181100" cy="712787"/>
            <a:chOff x="156470" y="1244339"/>
            <a:chExt cx="1181100" cy="712787"/>
          </a:xfrm>
        </p:grpSpPr>
        <p:sp>
          <p:nvSpPr>
            <p:cNvPr id="86" name="Text Box 669"/>
            <p:cNvSpPr txBox="1">
              <a:spLocks noChangeArrowheads="1"/>
            </p:cNvSpPr>
            <p:nvPr/>
          </p:nvSpPr>
          <p:spPr bwMode="auto">
            <a:xfrm>
              <a:off x="535165" y="1320074"/>
              <a:ext cx="166724" cy="299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/>
            </a:p>
          </p:txBody>
        </p:sp>
        <p:pic>
          <p:nvPicPr>
            <p:cNvPr id="89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70" y="1244339"/>
              <a:ext cx="1181100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Box 90"/>
            <p:cNvSpPr txBox="1"/>
            <p:nvPr/>
          </p:nvSpPr>
          <p:spPr>
            <a:xfrm>
              <a:off x="360546" y="1411602"/>
              <a:ext cx="792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ЦУС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60000" y="1764199"/>
            <a:ext cx="1181100" cy="712787"/>
            <a:chOff x="201060" y="2207163"/>
            <a:chExt cx="1181100" cy="712787"/>
          </a:xfrm>
        </p:grpSpPr>
        <p:sp>
          <p:nvSpPr>
            <p:cNvPr id="93" name="Text Box 669"/>
            <p:cNvSpPr txBox="1">
              <a:spLocks noChangeArrowheads="1"/>
            </p:cNvSpPr>
            <p:nvPr/>
          </p:nvSpPr>
          <p:spPr bwMode="auto">
            <a:xfrm>
              <a:off x="579755" y="2282898"/>
              <a:ext cx="166724" cy="299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/>
            </a:p>
          </p:txBody>
        </p:sp>
        <p:pic>
          <p:nvPicPr>
            <p:cNvPr id="95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60" y="2207163"/>
              <a:ext cx="1181100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405136" y="2374426"/>
              <a:ext cx="792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РДП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0000" y="4145317"/>
            <a:ext cx="1181100" cy="712787"/>
            <a:chOff x="204011" y="3133807"/>
            <a:chExt cx="1181100" cy="712787"/>
          </a:xfrm>
        </p:grpSpPr>
        <p:sp>
          <p:nvSpPr>
            <p:cNvPr id="104" name="Text Box 669"/>
            <p:cNvSpPr txBox="1">
              <a:spLocks noChangeArrowheads="1"/>
            </p:cNvSpPr>
            <p:nvPr/>
          </p:nvSpPr>
          <p:spPr bwMode="auto">
            <a:xfrm>
              <a:off x="582706" y="3209542"/>
              <a:ext cx="166724" cy="299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l"/>
              <a:endParaRPr lang="en-US" sz="1400" b="1"/>
            </a:p>
          </p:txBody>
        </p:sp>
        <p:pic>
          <p:nvPicPr>
            <p:cNvPr id="106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011" y="3133807"/>
              <a:ext cx="1181100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377850" y="3301070"/>
              <a:ext cx="909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5">
                      <a:lumMod val="50000"/>
                    </a:schemeClr>
                  </a:solidFill>
                </a:rPr>
                <a:t>КСПД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34094" y="2816478"/>
            <a:ext cx="1614011" cy="802540"/>
            <a:chOff x="1385111" y="1941218"/>
            <a:chExt cx="1614011" cy="802540"/>
          </a:xfrm>
        </p:grpSpPr>
        <p:pic>
          <p:nvPicPr>
            <p:cNvPr id="110" name="Picture 1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111" y="1941218"/>
              <a:ext cx="1614011" cy="80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TextBox 73"/>
            <p:cNvSpPr txBox="1"/>
            <p:nvPr/>
          </p:nvSpPr>
          <p:spPr>
            <a:xfrm>
              <a:off x="1485565" y="2085538"/>
              <a:ext cx="1388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65BF"/>
                  </a:solidFill>
                </a:rPr>
                <a:t>АРМ</a:t>
              </a:r>
            </a:p>
            <a:p>
              <a:pPr algn="ctr"/>
              <a:r>
                <a:rPr lang="ru-RU" sz="1000" b="1" dirty="0" smtClean="0">
                  <a:solidFill>
                    <a:srgbClr val="0065BF"/>
                  </a:solidFill>
                </a:rPr>
                <a:t>Видеонаблюдения</a:t>
              </a:r>
            </a:p>
          </p:txBody>
        </p:sp>
      </p:grpSp>
      <p:pic>
        <p:nvPicPr>
          <p:cNvPr id="112" name="Picture 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50" y="2608984"/>
            <a:ext cx="639426" cy="3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65" y="3280694"/>
            <a:ext cx="639426" cy="3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92" y="3679829"/>
            <a:ext cx="639426" cy="3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61" y="3774126"/>
            <a:ext cx="639426" cy="3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6" descr="Router with firew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3615" y="4189423"/>
            <a:ext cx="404585" cy="339417"/>
          </a:xfrm>
          <a:prstGeom prst="rect">
            <a:avLst/>
          </a:prstGeom>
          <a:noFill/>
        </p:spPr>
      </p:pic>
      <p:pic>
        <p:nvPicPr>
          <p:cNvPr id="103" name="Picture 36" descr="Router with firewa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1056" y="4389173"/>
            <a:ext cx="404585" cy="339417"/>
          </a:xfrm>
          <a:prstGeom prst="rect">
            <a:avLst/>
          </a:prstGeom>
          <a:noFill/>
        </p:spPr>
      </p:pic>
      <p:pic>
        <p:nvPicPr>
          <p:cNvPr id="88" name="Picture 69" descr="Безопасность коммутатора рабочей групп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2849" y="4835044"/>
            <a:ext cx="457094" cy="26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69" descr="Безопасность коммутатора рабочей групп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9596" y="4916704"/>
            <a:ext cx="457094" cy="26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08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4886"/>
          </a:xfrm>
        </p:spPr>
        <p:txBody>
          <a:bodyPr/>
          <a:lstStyle/>
          <a:p>
            <a:r>
              <a:rPr lang="ru-RU" dirty="0" err="1" smtClean="0"/>
              <a:t>Мультисервисная</a:t>
            </a:r>
            <a:r>
              <a:rPr lang="ru-RU" dirty="0" smtClean="0"/>
              <a:t> архитектура подстанции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11178" y="1379266"/>
            <a:ext cx="8519542" cy="5223139"/>
            <a:chOff x="311178" y="916783"/>
            <a:chExt cx="8519542" cy="5223139"/>
          </a:xfrm>
        </p:grpSpPr>
        <p:sp>
          <p:nvSpPr>
            <p:cNvPr id="120" name="Rounded Rectangle 119"/>
            <p:cNvSpPr/>
            <p:nvPr/>
          </p:nvSpPr>
          <p:spPr>
            <a:xfrm>
              <a:off x="4617205" y="1009304"/>
              <a:ext cx="4129413" cy="5029690"/>
            </a:xfrm>
            <a:prstGeom prst="roundRect">
              <a:avLst>
                <a:gd name="adj" fmla="val 3416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395280" y="1009304"/>
              <a:ext cx="4129413" cy="5029690"/>
            </a:xfrm>
            <a:prstGeom prst="roundRect">
              <a:avLst>
                <a:gd name="adj" fmla="val 341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866" name="Straight Connector 224"/>
            <p:cNvCxnSpPr>
              <a:cxnSpLocks noChangeShapeType="1"/>
              <a:endCxn id="33862" idx="0"/>
            </p:cNvCxnSpPr>
            <p:nvPr/>
          </p:nvCxnSpPr>
          <p:spPr bwMode="auto">
            <a:xfrm flipH="1">
              <a:off x="2488597" y="1480312"/>
              <a:ext cx="925940" cy="76307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3811" name="Line 10"/>
            <p:cNvSpPr>
              <a:spLocks noChangeShapeType="1"/>
            </p:cNvSpPr>
            <p:nvPr/>
          </p:nvSpPr>
          <p:spPr bwMode="auto">
            <a:xfrm flipH="1" flipV="1">
              <a:off x="2054850" y="4670675"/>
              <a:ext cx="0" cy="4572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33812" name="Line 11"/>
            <p:cNvSpPr>
              <a:spLocks noChangeShapeType="1"/>
            </p:cNvSpPr>
            <p:nvPr/>
          </p:nvSpPr>
          <p:spPr bwMode="auto">
            <a:xfrm flipH="1" flipV="1">
              <a:off x="2664450" y="4670675"/>
              <a:ext cx="0" cy="4572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33813" name="Line 12"/>
            <p:cNvSpPr>
              <a:spLocks noChangeShapeType="1"/>
            </p:cNvSpPr>
            <p:nvPr/>
          </p:nvSpPr>
          <p:spPr bwMode="auto">
            <a:xfrm flipH="1" flipV="1">
              <a:off x="3426450" y="4670675"/>
              <a:ext cx="0" cy="4572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33814" name="Line 13"/>
            <p:cNvSpPr>
              <a:spLocks noChangeShapeType="1"/>
            </p:cNvSpPr>
            <p:nvPr/>
          </p:nvSpPr>
          <p:spPr bwMode="auto">
            <a:xfrm flipH="1" flipV="1">
              <a:off x="1292850" y="4746875"/>
              <a:ext cx="0" cy="45720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33817" name="Oval 17"/>
            <p:cNvSpPr>
              <a:spLocks noChangeArrowheads="1"/>
            </p:cNvSpPr>
            <p:nvPr/>
          </p:nvSpPr>
          <p:spPr bwMode="auto">
            <a:xfrm>
              <a:off x="1581340" y="2994275"/>
              <a:ext cx="1828800" cy="114300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3819" name="Line 28"/>
            <p:cNvSpPr>
              <a:spLocks noChangeShapeType="1"/>
            </p:cNvSpPr>
            <p:nvPr/>
          </p:nvSpPr>
          <p:spPr bwMode="auto">
            <a:xfrm flipV="1">
              <a:off x="1244702" y="4137275"/>
              <a:ext cx="336637" cy="56439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33820" name="Line 29"/>
            <p:cNvSpPr>
              <a:spLocks noChangeShapeType="1"/>
            </p:cNvSpPr>
            <p:nvPr/>
          </p:nvSpPr>
          <p:spPr bwMode="auto">
            <a:xfrm flipH="1" flipV="1">
              <a:off x="1809939" y="4137275"/>
              <a:ext cx="216913" cy="57280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33840" name="Line 59"/>
            <p:cNvSpPr>
              <a:spLocks noChangeShapeType="1"/>
            </p:cNvSpPr>
            <p:nvPr/>
          </p:nvSpPr>
          <p:spPr bwMode="auto">
            <a:xfrm flipV="1">
              <a:off x="2581926" y="4061075"/>
              <a:ext cx="447214" cy="64900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33841" name="Line 60"/>
            <p:cNvSpPr>
              <a:spLocks noChangeShapeType="1"/>
            </p:cNvSpPr>
            <p:nvPr/>
          </p:nvSpPr>
          <p:spPr bwMode="auto">
            <a:xfrm flipH="1" flipV="1">
              <a:off x="3181539" y="4137275"/>
              <a:ext cx="216177" cy="57280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189" name="Text Box 62"/>
            <p:cNvSpPr txBox="1">
              <a:spLocks noChangeArrowheads="1"/>
            </p:cNvSpPr>
            <p:nvPr/>
          </p:nvSpPr>
          <p:spPr bwMode="auto">
            <a:xfrm>
              <a:off x="988050" y="5051675"/>
              <a:ext cx="2590800" cy="28041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lIns="82124" tIns="41061" rIns="82124" bIns="41061"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Arial"/>
                  <a:ea typeface="+mn-ea"/>
                  <a:cs typeface="Arial"/>
                </a:rPr>
                <a:t>Шина процессов</a:t>
              </a:r>
              <a:endParaRPr lang="en-US" sz="1400" b="1" dirty="0">
                <a:solidFill>
                  <a:schemeClr val="bg1"/>
                </a:solidFill>
                <a:latin typeface="Arial"/>
                <a:ea typeface="+mn-ea"/>
                <a:cs typeface="Arial"/>
              </a:endParaRPr>
            </a:p>
          </p:txBody>
        </p:sp>
        <p:pic>
          <p:nvPicPr>
            <p:cNvPr id="33846" name="Picture 67" descr="Workgroup Switch Securit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1640" y="3832475"/>
              <a:ext cx="6731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47" name="Picture 68" descr="Workgroup Switch Securit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37040" y="3832475"/>
              <a:ext cx="6731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3865" name="Straight Connector 222"/>
            <p:cNvCxnSpPr>
              <a:cxnSpLocks noChangeShapeType="1"/>
            </p:cNvCxnSpPr>
            <p:nvPr/>
          </p:nvCxnSpPr>
          <p:spPr bwMode="auto">
            <a:xfrm flipH="1" flipV="1">
              <a:off x="1589522" y="1497133"/>
              <a:ext cx="899868" cy="7462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03" name="Text Box 23"/>
            <p:cNvSpPr txBox="1">
              <a:spLocks noChangeArrowheads="1"/>
            </p:cNvSpPr>
            <p:nvPr/>
          </p:nvSpPr>
          <p:spPr bwMode="auto">
            <a:xfrm>
              <a:off x="1345238" y="4437313"/>
              <a:ext cx="6096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prstShdw prst="shdw17" dist="17961" dir="2700000">
                <a:srgbClr val="014F6E"/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…</a:t>
              </a:r>
            </a:p>
          </p:txBody>
        </p:sp>
        <p:sp>
          <p:nvSpPr>
            <p:cNvPr id="106" name="Rectangle 37"/>
            <p:cNvSpPr>
              <a:spLocks noChangeArrowheads="1"/>
            </p:cNvSpPr>
            <p:nvPr/>
          </p:nvSpPr>
          <p:spPr bwMode="auto">
            <a:xfrm>
              <a:off x="1810375" y="4594475"/>
              <a:ext cx="433388" cy="228600"/>
            </a:xfrm>
            <a:prstGeom prst="rect">
              <a:avLst/>
            </a:prstGeom>
            <a:solidFill>
              <a:srgbClr val="37609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К2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1" name="Rectangle 22"/>
            <p:cNvSpPr>
              <a:spLocks noChangeArrowheads="1"/>
            </p:cNvSpPr>
            <p:nvPr/>
          </p:nvSpPr>
          <p:spPr bwMode="auto">
            <a:xfrm>
              <a:off x="2435850" y="4594475"/>
              <a:ext cx="433388" cy="228600"/>
            </a:xfrm>
            <a:prstGeom prst="rect">
              <a:avLst/>
            </a:prstGeom>
            <a:solidFill>
              <a:srgbClr val="37609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К3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2" name="Text Box 23"/>
            <p:cNvSpPr txBox="1">
              <a:spLocks noChangeArrowheads="1"/>
            </p:cNvSpPr>
            <p:nvPr/>
          </p:nvSpPr>
          <p:spPr bwMode="auto">
            <a:xfrm>
              <a:off x="2716838" y="4437313"/>
              <a:ext cx="6096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prstShdw prst="shdw17" dist="17961" dir="2700000">
                <a:srgbClr val="014F6E"/>
              </a:prst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/>
                <a:t>…</a:t>
              </a:r>
            </a:p>
          </p:txBody>
        </p:sp>
        <p:sp>
          <p:nvSpPr>
            <p:cNvPr id="187" name="Rectangle 37"/>
            <p:cNvSpPr>
              <a:spLocks noChangeArrowheads="1"/>
            </p:cNvSpPr>
            <p:nvPr/>
          </p:nvSpPr>
          <p:spPr bwMode="auto">
            <a:xfrm>
              <a:off x="3181975" y="4594475"/>
              <a:ext cx="433388" cy="228600"/>
            </a:xfrm>
            <a:prstGeom prst="rect">
              <a:avLst/>
            </a:prstGeom>
            <a:solidFill>
              <a:srgbClr val="37609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К4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5" name="Rectangle 22"/>
            <p:cNvSpPr>
              <a:spLocks noChangeArrowheads="1"/>
            </p:cNvSpPr>
            <p:nvPr/>
          </p:nvSpPr>
          <p:spPr bwMode="auto">
            <a:xfrm>
              <a:off x="1064250" y="4594475"/>
              <a:ext cx="433388" cy="228600"/>
            </a:xfrm>
            <a:prstGeom prst="rect">
              <a:avLst/>
            </a:prstGeom>
            <a:solidFill>
              <a:srgbClr val="376092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</a:rPr>
                <a:t>К1</a:t>
              </a:r>
              <a:endParaRPr lang="en-US" sz="1400" b="1" dirty="0">
                <a:solidFill>
                  <a:schemeClr val="bg1"/>
                </a:solidFill>
                <a:latin typeface="Arial" charset="0"/>
                <a:ea typeface="+mn-ea"/>
              </a:endParaRPr>
            </a:p>
          </p:txBody>
        </p:sp>
        <p:pic>
          <p:nvPicPr>
            <p:cNvPr id="33827" name="Picture 3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7923580" y="2978153"/>
              <a:ext cx="457200" cy="8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Oval 17"/>
            <p:cNvSpPr>
              <a:spLocks noChangeArrowheads="1"/>
            </p:cNvSpPr>
            <p:nvPr/>
          </p:nvSpPr>
          <p:spPr bwMode="auto">
            <a:xfrm rot="5400000">
              <a:off x="2255631" y="2624784"/>
              <a:ext cx="475782" cy="147964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square" lIns="82124" tIns="41061" rIns="82124" bIns="41061" anchor="ctr"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endParaRPr lang="en-US"/>
            </a:p>
          </p:txBody>
        </p:sp>
        <p:pic>
          <p:nvPicPr>
            <p:cNvPr id="114" name="Picture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976" y="1214633"/>
              <a:ext cx="977753" cy="56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1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760" y="1214633"/>
              <a:ext cx="977753" cy="56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Rounded Rectangle 116"/>
            <p:cNvSpPr/>
            <p:nvPr/>
          </p:nvSpPr>
          <p:spPr>
            <a:xfrm>
              <a:off x="311178" y="916783"/>
              <a:ext cx="8519542" cy="5223139"/>
            </a:xfrm>
            <a:prstGeom prst="roundRect">
              <a:avLst>
                <a:gd name="adj" fmla="val 3416"/>
              </a:avLst>
            </a:prstGeom>
            <a:noFill/>
            <a:ln w="19050" cmpd="sng"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Picture 67" descr="Workgroup Switch Securit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6508" y="2772707"/>
              <a:ext cx="6731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Rounded Rectangle 120"/>
            <p:cNvSpPr/>
            <p:nvPr/>
          </p:nvSpPr>
          <p:spPr>
            <a:xfrm>
              <a:off x="4718129" y="1101823"/>
              <a:ext cx="1951168" cy="4247480"/>
            </a:xfrm>
            <a:prstGeom prst="roundRect">
              <a:avLst>
                <a:gd name="adj" fmla="val 3416"/>
              </a:avLst>
            </a:prstGeom>
            <a:noFill/>
            <a:ln w="19050" cmpd="sng"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6753398" y="1101823"/>
              <a:ext cx="1892297" cy="4264302"/>
            </a:xfrm>
            <a:prstGeom prst="roundRect">
              <a:avLst>
                <a:gd name="adj" fmla="val 3416"/>
              </a:avLst>
            </a:prstGeom>
            <a:noFill/>
            <a:ln w="19050" cmpd="sng"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303368" y="1363316"/>
              <a:ext cx="60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2"/>
                  </a:solidFill>
                </a:rPr>
                <a:t>КСПД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111563" y="1363316"/>
              <a:ext cx="607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2"/>
                  </a:solidFill>
                </a:rPr>
                <a:t>КСПД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13622" y="5661263"/>
              <a:ext cx="1788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chemeClr val="tx2"/>
                  </a:solidFill>
                </a:rPr>
                <a:t>Шина подстанции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575759" y="5661263"/>
              <a:ext cx="23006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err="1" smtClean="0">
                  <a:solidFill>
                    <a:srgbClr val="800000"/>
                  </a:solidFill>
                </a:rPr>
                <a:t>Мультисервисная</a:t>
              </a:r>
              <a:r>
                <a:rPr lang="ru-RU" sz="1400" b="1" dirty="0" smtClean="0">
                  <a:solidFill>
                    <a:srgbClr val="800000"/>
                  </a:solidFill>
                </a:rPr>
                <a:t> шина</a:t>
              </a:r>
              <a:endParaRPr lang="en-US" sz="1400" b="1" dirty="0">
                <a:solidFill>
                  <a:srgbClr val="800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573577" y="2225183"/>
              <a:ext cx="5432941" cy="2060978"/>
              <a:chOff x="2573577" y="2225183"/>
              <a:chExt cx="5432941" cy="2060978"/>
            </a:xfrm>
          </p:grpSpPr>
          <p:sp>
            <p:nvSpPr>
              <p:cNvPr id="98" name="Oval 17"/>
              <p:cNvSpPr>
                <a:spLocks noChangeArrowheads="1"/>
              </p:cNvSpPr>
              <p:nvPr/>
            </p:nvSpPr>
            <p:spPr bwMode="auto">
              <a:xfrm>
                <a:off x="2573577" y="2225183"/>
                <a:ext cx="4053667" cy="381000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square" lIns="82124" tIns="41061" rIns="82124" bIns="41061" anchor="ctr">
                <a:spAutoFit/>
              </a:bodyPr>
              <a:lstStyle/>
              <a:p>
                <a:pPr algn="ctr" eaLnBrk="0" hangingPunct="0">
                  <a:lnSpc>
                    <a:spcPct val="90000"/>
                  </a:lnSpc>
                </a:pPr>
                <a:endParaRPr lang="en-US"/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5101055" y="2388683"/>
                <a:ext cx="2905463" cy="1897478"/>
                <a:chOff x="5101055" y="2388683"/>
                <a:chExt cx="2905463" cy="1897478"/>
              </a:xfrm>
            </p:grpSpPr>
            <p:sp>
              <p:nvSpPr>
                <p:cNvPr id="33828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101055" y="2388683"/>
                  <a:ext cx="1618702" cy="807455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square" lIns="82124" tIns="41061" rIns="82124" bIns="41061" anchor="ctr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</a:pPr>
                  <a:endParaRPr lang="en-US"/>
                </a:p>
              </p:txBody>
            </p:sp>
            <p:sp>
              <p:nvSpPr>
                <p:cNvPr id="33829" name="Line 40"/>
                <p:cNvSpPr>
                  <a:spLocks noChangeShapeType="1"/>
                </p:cNvSpPr>
                <p:nvPr/>
              </p:nvSpPr>
              <p:spPr bwMode="auto">
                <a:xfrm>
                  <a:off x="6829089" y="2413915"/>
                  <a:ext cx="1177429" cy="86631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square" lIns="82124" tIns="41061" rIns="82124" bIns="41061" anchor="ctr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</a:pPr>
                  <a:endParaRPr lang="en-US"/>
                </a:p>
              </p:txBody>
            </p:sp>
            <p:sp>
              <p:nvSpPr>
                <p:cNvPr id="33831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6082000" y="2422326"/>
                  <a:ext cx="654577" cy="1863835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square" lIns="82124" tIns="41061" rIns="82124" bIns="41061" anchor="ctr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</a:pPr>
                  <a:endParaRPr lang="en-US"/>
                </a:p>
              </p:txBody>
            </p:sp>
            <p:sp>
              <p:nvSpPr>
                <p:cNvPr id="33832" name="Line 44"/>
                <p:cNvSpPr>
                  <a:spLocks noChangeShapeType="1"/>
                </p:cNvSpPr>
                <p:nvPr/>
              </p:nvSpPr>
              <p:spPr bwMode="auto">
                <a:xfrm flipH="1" flipV="1">
                  <a:off x="6807311" y="2414430"/>
                  <a:ext cx="610493" cy="1488205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square" lIns="82124" tIns="41061" rIns="82124" bIns="41061" anchor="ctr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</a:pPr>
                  <a:endParaRPr lang="en-US"/>
                </a:p>
              </p:txBody>
            </p:sp>
            <p:sp>
              <p:nvSpPr>
                <p:cNvPr id="127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5201978" y="2413915"/>
                  <a:ext cx="1509369" cy="164013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square" lIns="82124" tIns="41061" rIns="82124" bIns="41061" anchor="ctr">
                  <a:spAutoFit/>
                </a:bodyPr>
                <a:lstStyle/>
                <a:p>
                  <a:pPr algn="ctr" eaLnBrk="0" hangingPunct="0">
                    <a:lnSpc>
                      <a:spcPct val="90000"/>
                    </a:lnSpc>
                  </a:pPr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2176653" y="2202150"/>
              <a:ext cx="6243814" cy="2202841"/>
              <a:chOff x="2176653" y="2202150"/>
              <a:chExt cx="6243814" cy="2202841"/>
            </a:xfrm>
          </p:grpSpPr>
          <p:pic>
            <p:nvPicPr>
              <p:cNvPr id="33825" name="Picture 3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956917" y="3097216"/>
                <a:ext cx="433388" cy="250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50" name="Picture 71" descr="Workgroup Switch Securit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09490" y="2202150"/>
                <a:ext cx="673100" cy="384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62" name="Picture 75" descr="RouterSecurit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176653" y="2243388"/>
                <a:ext cx="623887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4" name="Picture 35" descr="LaptopsecureEndpoint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068256" y="3737949"/>
                <a:ext cx="531813" cy="43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6" name="Picture 37" descr="LaptopsecureEndpoint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880717" y="2411416"/>
                <a:ext cx="539750" cy="43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Picture 1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4462" y="2994266"/>
                <a:ext cx="584412" cy="371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1" name="Picture 7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79099" flipH="1">
                <a:off x="5046106" y="3965397"/>
                <a:ext cx="386888" cy="24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7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79099" flipH="1">
                <a:off x="5887127" y="4158847"/>
                <a:ext cx="386888" cy="246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8" name="TextBox 127"/>
            <p:cNvSpPr txBox="1"/>
            <p:nvPr/>
          </p:nvSpPr>
          <p:spPr>
            <a:xfrm>
              <a:off x="5054326" y="4811766"/>
              <a:ext cx="12365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800000"/>
                  </a:solidFill>
                </a:rPr>
                <a:t>Физическая</a:t>
              </a:r>
            </a:p>
            <a:p>
              <a:pPr algn="ctr"/>
              <a:r>
                <a:rPr lang="ru-RU" sz="1200" b="1" dirty="0" smtClean="0">
                  <a:solidFill>
                    <a:srgbClr val="800000"/>
                  </a:solidFill>
                </a:rPr>
                <a:t>безопасность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838112" y="4811766"/>
              <a:ext cx="1672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800000"/>
                  </a:solidFill>
                </a:rPr>
                <a:t>Доступ мобильных</a:t>
              </a:r>
            </a:p>
            <a:p>
              <a:pPr algn="ctr"/>
              <a:r>
                <a:rPr lang="ru-RU" sz="1200" b="1" dirty="0" smtClean="0">
                  <a:solidFill>
                    <a:srgbClr val="800000"/>
                  </a:solidFill>
                </a:rPr>
                <a:t>пользователей</a:t>
              </a:r>
              <a:endParaRPr lang="en-US" sz="1200" b="1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45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084"/>
            <a:ext cx="8229600" cy="430887"/>
          </a:xfrm>
        </p:spPr>
        <p:txBody>
          <a:bodyPr/>
          <a:lstStyle/>
          <a:p>
            <a:r>
              <a:rPr lang="ru-RU" dirty="0" smtClean="0"/>
              <a:t>Модернизация высоковольтных подстанций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650971"/>
            <a:ext cx="8229600" cy="323998"/>
          </a:xfrm>
        </p:spPr>
        <p:txBody>
          <a:bodyPr/>
          <a:lstStyle/>
          <a:p>
            <a:r>
              <a:rPr lang="en-US" dirty="0"/>
              <a:t>Duke Energy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528" y="1371014"/>
            <a:ext cx="402343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 компании</a:t>
            </a:r>
          </a:p>
          <a:p>
            <a:pPr indent="179388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Одна из крупнейших компаний в США</a:t>
            </a:r>
          </a:p>
          <a:p>
            <a:pPr indent="179388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Генерация и передача электроэнергии</a:t>
            </a:r>
          </a:p>
          <a:p>
            <a:pPr indent="179388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До четырех миллионов клиентов</a:t>
            </a:r>
          </a:p>
          <a:p>
            <a:pPr indent="179388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35000 </a:t>
            </a:r>
            <a:r>
              <a:rPr lang="ru-RU" sz="1600" dirty="0" err="1" smtClean="0">
                <a:solidFill>
                  <a:srgbClr val="7F7F7F"/>
                </a:solidFill>
              </a:rPr>
              <a:t>МгВт</a:t>
            </a:r>
            <a:r>
              <a:rPr lang="ru-RU" sz="1600" dirty="0" smtClean="0">
                <a:solidFill>
                  <a:srgbClr val="7F7F7F"/>
                </a:solidFill>
              </a:rPr>
              <a:t> генерирующих мощностей</a:t>
            </a:r>
            <a:endParaRPr lang="ru-RU" sz="1600" dirty="0">
              <a:solidFill>
                <a:srgbClr val="7F7F7F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ru-RU" sz="1600" b="1" dirty="0" smtClean="0">
              <a:solidFill>
                <a:srgbClr val="7F7F7F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rgbClr val="00335F"/>
                </a:solidFill>
              </a:rPr>
              <a:t>Предпосылки для модернизации</a:t>
            </a: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rgbClr val="7F7F7F"/>
                </a:solidFill>
              </a:rPr>
              <a:t>Увеличение количества объектов</a:t>
            </a: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rgbClr val="7F7F7F"/>
                </a:solidFill>
              </a:rPr>
              <a:t>Использование закрытых протоколов</a:t>
            </a: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rgbClr val="7F7F7F"/>
                </a:solidFill>
              </a:rPr>
              <a:t>Сложная топология сети на основе последовательных </a:t>
            </a:r>
            <a:r>
              <a:rPr lang="ru-RU" sz="1600" dirty="0" smtClean="0">
                <a:solidFill>
                  <a:srgbClr val="7F7F7F"/>
                </a:solidFill>
              </a:rPr>
              <a:t>интерфейсов</a:t>
            </a: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Внедрение новых устройств на базе </a:t>
            </a:r>
            <a:r>
              <a:rPr lang="en-US" sz="1600" dirty="0" smtClean="0">
                <a:solidFill>
                  <a:srgbClr val="7F7F7F"/>
                </a:solidFill>
              </a:rPr>
              <a:t>IP/Ethernet</a:t>
            </a:r>
            <a:endParaRPr lang="ru-RU" sz="1600" dirty="0" smtClean="0">
              <a:solidFill>
                <a:srgbClr val="7F7F7F"/>
              </a:solidFill>
            </a:endParaRP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Отказ от единовременной замены интеллектуальных устройств предыдущего поколения</a:t>
            </a:r>
            <a:endParaRPr lang="en-US" sz="1600" dirty="0" smtClean="0">
              <a:solidFill>
                <a:srgbClr val="7F7F7F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9171" y="4934568"/>
            <a:ext cx="4403546" cy="1133629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 indent="182563">
              <a:lnSpc>
                <a:spcPct val="80000"/>
              </a:lnSpc>
            </a:pPr>
            <a:r>
              <a:rPr lang="en-US" sz="1400" i="1" dirty="0">
                <a:solidFill>
                  <a:srgbClr val="7F7F7F"/>
                </a:solidFill>
                <a:latin typeface="+mj-lt"/>
                <a:ea typeface="ＭＳ Ｐゴシック" pitchFamily="30" charset="-128"/>
                <a:cs typeface="ＭＳ Ｐゴシック" pitchFamily="30" charset="-128"/>
              </a:rPr>
              <a:t>“We recognized that with the growing number of intelligent devices in the substation which rely on the IP </a:t>
            </a:r>
            <a:r>
              <a:rPr lang="en-US" sz="1400" i="1" dirty="0" smtClean="0">
                <a:solidFill>
                  <a:srgbClr val="7F7F7F"/>
                </a:solidFill>
                <a:latin typeface="+mj-lt"/>
                <a:ea typeface="ＭＳ Ｐゴシック" pitchFamily="30" charset="-128"/>
                <a:cs typeface="ＭＳ Ｐゴシック" pitchFamily="30" charset="-128"/>
              </a:rPr>
              <a:t>protocol</a:t>
            </a:r>
            <a:r>
              <a:rPr lang="ru-RU" sz="1400" i="1" dirty="0" smtClean="0">
                <a:solidFill>
                  <a:srgbClr val="7F7F7F"/>
                </a:solidFill>
                <a:latin typeface="+mj-lt"/>
                <a:ea typeface="ＭＳ Ｐゴシック" pitchFamily="30" charset="-128"/>
                <a:cs typeface="ＭＳ Ｐゴシック" pitchFamily="30" charset="-128"/>
              </a:rPr>
              <a:t> </a:t>
            </a:r>
            <a:r>
              <a:rPr lang="en-US" sz="1400" i="1" dirty="0" smtClean="0">
                <a:solidFill>
                  <a:srgbClr val="7F7F7F"/>
                </a:solidFill>
                <a:latin typeface="+mj-lt"/>
                <a:ea typeface="ＭＳ Ｐゴシック" pitchFamily="30" charset="-128"/>
                <a:cs typeface="ＭＳ Ｐゴシック" pitchFamily="30" charset="-128"/>
              </a:rPr>
              <a:t>for </a:t>
            </a:r>
            <a:r>
              <a:rPr lang="en-US" sz="1400" i="1" dirty="0">
                <a:solidFill>
                  <a:srgbClr val="7F7F7F"/>
                </a:solidFill>
                <a:latin typeface="+mj-lt"/>
                <a:ea typeface="ＭＳ Ｐゴシック" pitchFamily="30" charset="-128"/>
                <a:cs typeface="ＭＳ Ｐゴシック" pitchFamily="30" charset="-128"/>
              </a:rPr>
              <a:t>communications, we needed highly reliable and rugged networking devices to meet these tough operational flexibility.”</a:t>
            </a:r>
          </a:p>
          <a:p>
            <a:pPr algn="r">
              <a:lnSpc>
                <a:spcPct val="80000"/>
              </a:lnSpc>
            </a:pPr>
            <a:r>
              <a:rPr lang="en-US" sz="1400" i="1" dirty="0">
                <a:solidFill>
                  <a:srgbClr val="7F7F7F"/>
                </a:solidFill>
                <a:latin typeface="+mj-lt"/>
                <a:ea typeface="ＭＳ Ｐゴシック" pitchFamily="30" charset="-128"/>
                <a:cs typeface="ＭＳ Ｐゴシック" pitchFamily="30" charset="-128"/>
              </a:rPr>
              <a:t>Elvis Landry, data network design manager</a:t>
            </a:r>
          </a:p>
        </p:txBody>
      </p:sp>
      <p:pic>
        <p:nvPicPr>
          <p:cNvPr id="5" name="Picture 4" descr="Du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171" y="1121317"/>
            <a:ext cx="4511438" cy="30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3"/>
          <p:cNvSpPr>
            <a:spLocks noGrp="1"/>
          </p:cNvSpPr>
          <p:nvPr>
            <p:ph type="title"/>
          </p:nvPr>
        </p:nvSpPr>
        <p:spPr>
          <a:xfrm>
            <a:off x="457200" y="323999"/>
            <a:ext cx="8229600" cy="4308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CiscoSansTT ExtraLight" charset="0"/>
              </a:rPr>
              <a:t>Автоматизация подстанций</a:t>
            </a:r>
            <a:endParaRPr lang="en-GB" dirty="0">
              <a:latin typeface="CiscoSansTT ExtraLight" charset="0"/>
            </a:endParaRPr>
          </a:p>
        </p:txBody>
      </p:sp>
      <p:pic>
        <p:nvPicPr>
          <p:cNvPr id="2" name="Picture 1" descr="Duke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4140" y="1164146"/>
            <a:ext cx="4028441" cy="2706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742" y="1267449"/>
            <a:ext cx="4876960" cy="4816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Задачи</a:t>
            </a: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Повысить уровень контроля и управления подстанциями за счет внедрения новых контроллеров </a:t>
            </a: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Использовать новое поколение устройств на базе стандартов</a:t>
            </a: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Построить </a:t>
            </a:r>
            <a:r>
              <a:rPr lang="ru-RU" sz="1600" dirty="0">
                <a:solidFill>
                  <a:srgbClr val="7F7F7F"/>
                </a:solidFill>
              </a:rPr>
              <a:t>масштабируемое сетевое решение на основе </a:t>
            </a:r>
            <a:r>
              <a:rPr lang="en-US" sz="1600" dirty="0">
                <a:solidFill>
                  <a:srgbClr val="7F7F7F"/>
                </a:solidFill>
              </a:rPr>
              <a:t>IP/Ethernet</a:t>
            </a:r>
            <a:endParaRPr lang="ru-RU" sz="1600" dirty="0">
              <a:solidFill>
                <a:srgbClr val="7F7F7F"/>
              </a:solidFill>
            </a:endParaRP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rgbClr val="7F7F7F"/>
                </a:solidFill>
              </a:rPr>
              <a:t>Использовать резервирование для повышения </a:t>
            </a:r>
            <a:r>
              <a:rPr lang="ru-RU" sz="1600" dirty="0" smtClean="0">
                <a:solidFill>
                  <a:srgbClr val="7F7F7F"/>
                </a:solidFill>
              </a:rPr>
              <a:t>отказоустойчивости</a:t>
            </a: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Интегрировать существующее оборудование с новым сетевым решением</a:t>
            </a: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Решить задачу по соответствию требованиям </a:t>
            </a:r>
            <a:r>
              <a:rPr lang="en-US" sz="1600" dirty="0" smtClean="0">
                <a:solidFill>
                  <a:srgbClr val="7F7F7F"/>
                </a:solidFill>
              </a:rPr>
              <a:t>NERC-CIP</a:t>
            </a:r>
          </a:p>
          <a:p>
            <a:pPr marL="182563" indent="-3175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7F7F7F"/>
                </a:solidFill>
              </a:rPr>
              <a:t>Построить </a:t>
            </a:r>
            <a:r>
              <a:rPr lang="ru-RU" sz="1600" dirty="0" err="1" smtClean="0">
                <a:solidFill>
                  <a:srgbClr val="7F7F7F"/>
                </a:solidFill>
              </a:rPr>
              <a:t>мультисервисиное</a:t>
            </a:r>
            <a:r>
              <a:rPr lang="ru-RU" sz="1600" dirty="0" smtClean="0">
                <a:solidFill>
                  <a:srgbClr val="7F7F7F"/>
                </a:solidFill>
              </a:rPr>
              <a:t> решение, обеспечивающее возможность внедрения дополнительных сервисов</a:t>
            </a:r>
            <a:endParaRPr lang="ru-RU" sz="16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9258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C2013_PresentTemplate4-3_91">
  <a:themeElements>
    <a:clrScheme name="Другое 9">
      <a:dk1>
        <a:srgbClr val="000000"/>
      </a:dk1>
      <a:lt1>
        <a:srgbClr val="FFFFFF"/>
      </a:lt1>
      <a:dk2>
        <a:srgbClr val="595959"/>
      </a:dk2>
      <a:lt2>
        <a:srgbClr val="9A9B9C"/>
      </a:lt2>
      <a:accent1>
        <a:srgbClr val="1A267B"/>
      </a:accent1>
      <a:accent2>
        <a:srgbClr val="3F9C35"/>
      </a:accent2>
      <a:accent3>
        <a:srgbClr val="824BB0"/>
      </a:accent3>
      <a:accent4>
        <a:srgbClr val="0065BD"/>
      </a:accent4>
      <a:accent5>
        <a:srgbClr val="7FC3FF"/>
      </a:accent5>
      <a:accent6>
        <a:srgbClr val="920481"/>
      </a:accent6>
      <a:hlink>
        <a:srgbClr val="3F9C34"/>
      </a:hlink>
      <a:folHlink>
        <a:srgbClr val="89C6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30052</TotalTime>
  <Words>435</Words>
  <Application>Microsoft Macintosh PowerPoint</Application>
  <PresentationFormat>On-screen Show (4:3)</PresentationFormat>
  <Paragraphs>141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CC2013_PresentTemplate4-3_91</vt:lpstr>
      <vt:lpstr>Построение технологических сетей связи</vt:lpstr>
      <vt:lpstr>Изменения в технологической сети</vt:lpstr>
      <vt:lpstr>Мультисервисная сеть</vt:lpstr>
      <vt:lpstr>Архитектура цифровой подстанции</vt:lpstr>
      <vt:lpstr>Традиционная схема подключения</vt:lpstr>
      <vt:lpstr>     Новая схема подключения</vt:lpstr>
      <vt:lpstr>Мультисервисная архитектура подстанции</vt:lpstr>
      <vt:lpstr>Модернизация высоковольтных подстанций</vt:lpstr>
      <vt:lpstr>Автоматизация подстанций</vt:lpstr>
      <vt:lpstr>Описание решения</vt:lpstr>
      <vt:lpstr>Спасибо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Pavel Denisov</cp:lastModifiedBy>
  <cp:revision>319</cp:revision>
  <dcterms:created xsi:type="dcterms:W3CDTF">2013-07-18T08:24:12Z</dcterms:created>
  <dcterms:modified xsi:type="dcterms:W3CDTF">2015-06-11T03:21:14Z</dcterms:modified>
</cp:coreProperties>
</file>