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13"/>
  </p:notesMasterIdLst>
  <p:sldIdLst>
    <p:sldId id="306" r:id="rId2"/>
    <p:sldId id="312" r:id="rId3"/>
    <p:sldId id="313" r:id="rId4"/>
    <p:sldId id="318" r:id="rId5"/>
    <p:sldId id="314" r:id="rId6"/>
    <p:sldId id="315" r:id="rId7"/>
    <p:sldId id="316" r:id="rId8"/>
    <p:sldId id="317" r:id="rId9"/>
    <p:sldId id="272" r:id="rId10"/>
    <p:sldId id="311" r:id="rId11"/>
    <p:sldId id="302" r:id="rId12"/>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0000"/>
    <a:srgbClr val="F68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4" autoAdjust="0"/>
    <p:restoredTop sz="87868" autoAdjust="0"/>
  </p:normalViewPr>
  <p:slideViewPr>
    <p:cSldViewPr snapToGrid="0" snapToObjects="1">
      <p:cViewPr varScale="1">
        <p:scale>
          <a:sx n="105" d="100"/>
          <a:sy n="105" d="100"/>
        </p:scale>
        <p:origin x="-352" y="-112"/>
      </p:cViewPr>
      <p:guideLst>
        <p:guide orient="horz" pos="429"/>
        <p:guide pos="278"/>
      </p:guideLst>
    </p:cSldViewPr>
  </p:slideViewPr>
  <p:notesTextViewPr>
    <p:cViewPr>
      <p:scale>
        <a:sx n="100" d="100"/>
        <a:sy n="100" d="100"/>
      </p:scale>
      <p:origin x="0" y="0"/>
    </p:cViewPr>
  </p:notesTextViewPr>
  <p:sorterViewPr>
    <p:cViewPr>
      <p:scale>
        <a:sx n="66" d="100"/>
        <a:sy n="66" d="100"/>
      </p:scale>
      <p:origin x="0" y="177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DF9F3F6E-9319-DC4E-AEA1-327AD13BE0FF}" type="datetimeFigureOut">
              <a:t>10.06.15</a:t>
            </a:fld>
            <a:endParaRPr lang="en-US"/>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79BFAE30-5B5D-C247-9350-4BD0769D05D5}" type="slidenum">
              <a:t>‹#›</a:t>
            </a:fld>
            <a:endParaRPr lang="en-US"/>
          </a:p>
        </p:txBody>
      </p:sp>
    </p:spTree>
    <p:extLst>
      <p:ext uri="{BB962C8B-B14F-4D97-AF65-F5344CB8AC3E}">
        <p14:creationId xmlns:p14="http://schemas.microsoft.com/office/powerpoint/2010/main" val="2845031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sldNum" sz="quarter" idx="5"/>
          </p:nvPr>
        </p:nvSpPr>
        <p:spPr>
          <a:noFill/>
        </p:spPr>
        <p:txBody>
          <a:bodyPr/>
          <a:lstStyle/>
          <a:p>
            <a:fld id="{6A2EEDCE-47C6-48CC-B4B2-9C940B0278DD}" type="slidenum">
              <a:rPr lang="en-US" smtClean="0">
                <a:ea typeface="MS PGothic" pitchFamily="34" charset="-128"/>
              </a:rPr>
              <a:pPr/>
              <a:t>2</a:t>
            </a:fld>
            <a:endParaRPr lang="en-US" dirty="0" smtClean="0">
              <a:ea typeface="MS PGothic" pitchFamily="34" charset="-128"/>
            </a:endParaRPr>
          </a:p>
        </p:txBody>
      </p:sp>
      <p:sp>
        <p:nvSpPr>
          <p:cNvPr id="26627" name="Rectangle 2"/>
          <p:cNvSpPr>
            <a:spLocks noGrp="1" noRot="1" noChangeAspect="1" noChangeArrowheads="1" noTextEdit="1"/>
          </p:cNvSpPr>
          <p:nvPr>
            <p:ph type="sldImg"/>
          </p:nvPr>
        </p:nvSpPr>
        <p:spPr>
          <a:xfrm>
            <a:off x="331788" y="696913"/>
            <a:ext cx="6194425" cy="3486150"/>
          </a:xfrm>
          <a:ln/>
        </p:spPr>
      </p:sp>
      <p:sp>
        <p:nvSpPr>
          <p:cNvPr id="26628" name="Rectangle 3"/>
          <p:cNvSpPr>
            <a:spLocks noGrp="1" noChangeArrowheads="1"/>
          </p:cNvSpPr>
          <p:nvPr>
            <p:ph type="body" idx="1"/>
          </p:nvPr>
        </p:nvSpPr>
        <p:spPr>
          <a:xfrm>
            <a:off x="685800" y="4414520"/>
            <a:ext cx="5486400" cy="4185605"/>
          </a:xfrm>
          <a:noFill/>
          <a:ln/>
        </p:spPr>
        <p:txBody>
          <a:bodyPr/>
          <a:lstStyle/>
          <a:p>
            <a:pPr marL="630096" lvl="1" indent="-267313">
              <a:buFontTx/>
              <a:buNone/>
            </a:pPr>
            <a:endParaRPr lang="en-US" dirty="0" smtClean="0">
              <a:latin typeface="Arial" charset="0"/>
            </a:endParaRPr>
          </a:p>
        </p:txBody>
      </p:sp>
      <p:sp>
        <p:nvSpPr>
          <p:cNvPr id="26629" name="Footer Placeholder 4"/>
          <p:cNvSpPr>
            <a:spLocks noGrp="1"/>
          </p:cNvSpPr>
          <p:nvPr>
            <p:ph type="ftr" sz="quarter" idx="4"/>
          </p:nvPr>
        </p:nvSpPr>
        <p:spPr>
          <a:xfrm>
            <a:off x="0" y="8830627"/>
            <a:ext cx="2972320" cy="464184"/>
          </a:xfrm>
          <a:prstGeom prst="rect">
            <a:avLst/>
          </a:prstGeom>
          <a:noFill/>
        </p:spPr>
        <p:txBody>
          <a:bodyPr lIns="91650" tIns="45825" rIns="91650" bIns="45825"/>
          <a:lstStyle/>
          <a:p>
            <a:r>
              <a:rPr lang="en-US" dirty="0" smtClean="0"/>
              <a:t>IPICS 4.5 EDCS-967569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68A99C4A-2584-41D7-8119-526D1C924BB7}" type="slidenum">
              <a:rPr lang="en-US"/>
              <a:pPr/>
              <a:t>3</a:t>
            </a:fld>
            <a:endParaRPr lang="en-US" dirty="0"/>
          </a:p>
        </p:txBody>
      </p:sp>
      <p:sp>
        <p:nvSpPr>
          <p:cNvPr id="1384450" name="Rectangle 7"/>
          <p:cNvSpPr txBox="1">
            <a:spLocks noGrp="1" noChangeArrowheads="1"/>
          </p:cNvSpPr>
          <p:nvPr/>
        </p:nvSpPr>
        <p:spPr bwMode="auto">
          <a:xfrm>
            <a:off x="3885579" y="8829675"/>
            <a:ext cx="2970869" cy="465138"/>
          </a:xfrm>
          <a:prstGeom prst="rect">
            <a:avLst/>
          </a:prstGeom>
          <a:noFill/>
          <a:ln w="9525">
            <a:noFill/>
            <a:miter lim="800000"/>
            <a:headEnd/>
            <a:tailEnd/>
          </a:ln>
        </p:spPr>
        <p:txBody>
          <a:bodyPr lIns="93176" tIns="46589" rIns="93176" bIns="46589" anchor="b"/>
          <a:lstStyle/>
          <a:p>
            <a:pPr algn="r" defTabSz="930275" eaLnBrk="1" hangingPunct="1">
              <a:lnSpc>
                <a:spcPct val="100000"/>
              </a:lnSpc>
            </a:pPr>
            <a:fld id="{21BB55EA-1A27-4770-BCE7-C9D2B5A86F24}" type="slidenum">
              <a:rPr lang="en-US" sz="1200" b="0"/>
              <a:pPr algn="r" defTabSz="930275" eaLnBrk="1" hangingPunct="1">
                <a:lnSpc>
                  <a:spcPct val="100000"/>
                </a:lnSpc>
              </a:pPr>
              <a:t>3</a:t>
            </a:fld>
            <a:endParaRPr lang="en-US" sz="1200" b="0" dirty="0"/>
          </a:p>
        </p:txBody>
      </p:sp>
      <p:sp>
        <p:nvSpPr>
          <p:cNvPr id="1384451" name="Rectangle 2"/>
          <p:cNvSpPr>
            <a:spLocks noGrp="1" noRot="1" noChangeAspect="1" noChangeArrowheads="1" noTextEdit="1"/>
          </p:cNvSpPr>
          <p:nvPr>
            <p:ph type="sldImg"/>
          </p:nvPr>
        </p:nvSpPr>
        <p:spPr>
          <a:xfrm>
            <a:off x="331788" y="696913"/>
            <a:ext cx="6194425" cy="3486150"/>
          </a:xfrm>
          <a:ln/>
        </p:spPr>
      </p:sp>
      <p:sp>
        <p:nvSpPr>
          <p:cNvPr id="1384452" name="Rectangle 3"/>
          <p:cNvSpPr>
            <a:spLocks noGrp="1" noChangeArrowheads="1"/>
          </p:cNvSpPr>
          <p:nvPr>
            <p:ph type="body" idx="1"/>
          </p:nvPr>
        </p:nvSpPr>
        <p:spPr>
          <a:xfrm>
            <a:off x="686421" y="4414838"/>
            <a:ext cx="5485158" cy="4184650"/>
          </a:xfrm>
        </p:spPr>
        <p:txBody>
          <a:bodyPr lIns="93176" tIns="46589" rIns="93176" bIns="46589"/>
          <a:lstStyle/>
          <a:p>
            <a:pPr marL="628650" lvl="1" indent="-266700"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39D40-55A5-4B56-979D-D18AC2FA50F1}" type="slidenum">
              <a:rPr lang="en-US" smtClean="0"/>
              <a:t>5</a:t>
            </a:fld>
            <a:endParaRPr lang="en-US"/>
          </a:p>
        </p:txBody>
      </p:sp>
    </p:spTree>
    <p:extLst>
      <p:ext uri="{BB962C8B-B14F-4D97-AF65-F5344CB8AC3E}">
        <p14:creationId xmlns:p14="http://schemas.microsoft.com/office/powerpoint/2010/main" val="184333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39D40-55A5-4B56-979D-D18AC2FA50F1}" type="slidenum">
              <a:rPr lang="en-US" smtClean="0"/>
              <a:t>6</a:t>
            </a:fld>
            <a:endParaRPr lang="en-US"/>
          </a:p>
        </p:txBody>
      </p:sp>
    </p:spTree>
    <p:extLst>
      <p:ext uri="{BB962C8B-B14F-4D97-AF65-F5344CB8AC3E}">
        <p14:creationId xmlns:p14="http://schemas.microsoft.com/office/powerpoint/2010/main" val="181653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39D40-55A5-4B56-979D-D18AC2FA50F1}" type="slidenum">
              <a:rPr lang="en-US" smtClean="0"/>
              <a:t>7</a:t>
            </a:fld>
            <a:endParaRPr lang="en-US"/>
          </a:p>
        </p:txBody>
      </p:sp>
    </p:spTree>
    <p:extLst>
      <p:ext uri="{BB962C8B-B14F-4D97-AF65-F5344CB8AC3E}">
        <p14:creationId xmlns:p14="http://schemas.microsoft.com/office/powerpoint/2010/main" val="181653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39D40-55A5-4B56-979D-D18AC2FA50F1}" type="slidenum">
              <a:rPr lang="en-US" smtClean="0"/>
              <a:t>8</a:t>
            </a:fld>
            <a:endParaRPr lang="en-US"/>
          </a:p>
        </p:txBody>
      </p:sp>
    </p:spTree>
    <p:extLst>
      <p:ext uri="{BB962C8B-B14F-4D97-AF65-F5344CB8AC3E}">
        <p14:creationId xmlns:p14="http://schemas.microsoft.com/office/powerpoint/2010/main" val="181653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grpSp>
        <p:nvGrpSpPr>
          <p:cNvPr id="46" name="Group 45"/>
          <p:cNvGrpSpPr/>
          <p:nvPr userDrawn="1"/>
        </p:nvGrpSpPr>
        <p:grpSpPr>
          <a:xfrm>
            <a:off x="0" y="-2056029"/>
            <a:ext cx="13110173"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 name="Title 1"/>
          <p:cNvSpPr>
            <a:spLocks noGrp="1"/>
          </p:cNvSpPr>
          <p:nvPr>
            <p:ph type="ctrTitle" hasCustomPrompt="1"/>
          </p:nvPr>
        </p:nvSpPr>
        <p:spPr>
          <a:xfrm>
            <a:off x="295114" y="1236690"/>
            <a:ext cx="10813350"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069"/>
            <a:ext cx="10813351"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10842028" y="6584513"/>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Public</a:t>
            </a:r>
          </a:p>
        </p:txBody>
      </p:sp>
      <p:grpSp>
        <p:nvGrpSpPr>
          <p:cNvPr id="4" name="Group 5"/>
          <p:cNvGrpSpPr>
            <a:grpSpLocks/>
          </p:cNvGrpSpPr>
          <p:nvPr userDrawn="1"/>
        </p:nvGrpSpPr>
        <p:grpSpPr bwMode="auto">
          <a:xfrm>
            <a:off x="455613" y="304800"/>
            <a:ext cx="841815"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
        <p:nvSpPr>
          <p:cNvPr id="37"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chemeClr val="bg2"/>
                </a:solidFill>
                <a:latin typeface="+mj-lt"/>
              </a:rPr>
              <a:t>© 2015</a:t>
            </a:r>
            <a:r>
              <a:rPr lang="en-US" sz="600" baseline="0" dirty="0" smtClean="0">
                <a:solidFill>
                  <a:schemeClr val="bg2"/>
                </a:solidFill>
                <a:latin typeface="+mj-lt"/>
              </a:rPr>
              <a:t>  </a:t>
            </a:r>
            <a:r>
              <a:rPr lang="en-US" sz="600" dirty="0" smtClean="0">
                <a:solidFill>
                  <a:schemeClr val="bg2"/>
                </a:solidFill>
                <a:latin typeface="+mj-lt"/>
              </a:rPr>
              <a:t>Cisco and/or its affiliates. All rights reserved.</a:t>
            </a:r>
            <a:endParaRPr lang="en-US" sz="600" dirty="0">
              <a:solidFill>
                <a:schemeClr val="bg2"/>
              </a:solidFill>
              <a:latin typeface="+mj-lt"/>
            </a:endParaRPr>
          </a:p>
        </p:txBody>
      </p:sp>
      <p:sp>
        <p:nvSpPr>
          <p:cNvPr id="38"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mj-lt"/>
              </a:rPr>
              <a:pPr algn="r" defTabSz="814388">
                <a:lnSpc>
                  <a:spcPct val="100000"/>
                </a:lnSpc>
              </a:pPr>
              <a:t>‹#›</a:t>
            </a:fld>
            <a:endParaRPr lang="en-US" sz="600" dirty="0">
              <a:solidFill>
                <a:schemeClr val="bg2"/>
              </a:solidFill>
              <a:latin typeface="+mj-lt"/>
            </a:endParaRPr>
          </a:p>
        </p:txBody>
      </p:sp>
      <p:sp>
        <p:nvSpPr>
          <p:cNvPr id="39" name="Text Placeholder 38"/>
          <p:cNvSpPr>
            <a:spLocks noGrp="1"/>
          </p:cNvSpPr>
          <p:nvPr>
            <p:ph type="body" sz="quarter" idx="10" hasCustomPrompt="1"/>
          </p:nvPr>
        </p:nvSpPr>
        <p:spPr>
          <a:xfrm>
            <a:off x="314325" y="4782757"/>
            <a:ext cx="108140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314325" y="5273251"/>
            <a:ext cx="108140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06189" y="432215"/>
            <a:ext cx="1143825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0896" y="1344168"/>
            <a:ext cx="11424906"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306188" y="432215"/>
            <a:ext cx="1143825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9534" y="1339745"/>
            <a:ext cx="534674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6959819" y="1747684"/>
            <a:ext cx="4314844"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4" name="Rectangle 5"/>
          <p:cNvSpPr>
            <a:spLocks noChangeArrowheads="1"/>
          </p:cNvSpPr>
          <p:nvPr userDrawn="1"/>
        </p:nvSpPr>
        <p:spPr bwMode="ltGray">
          <a:xfrm>
            <a:off x="10842028" y="6584513"/>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Public</a:t>
            </a:r>
          </a:p>
        </p:txBody>
      </p:sp>
      <p:sp>
        <p:nvSpPr>
          <p:cNvPr id="16"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9" name="Text Placeholder 18"/>
          <p:cNvSpPr>
            <a:spLocks noGrp="1"/>
          </p:cNvSpPr>
          <p:nvPr>
            <p:ph type="body" sz="quarter" idx="14" hasCustomPrompt="1"/>
          </p:nvPr>
        </p:nvSpPr>
        <p:spPr>
          <a:xfrm>
            <a:off x="7077456" y="4736592"/>
            <a:ext cx="4315968" cy="338328"/>
          </a:xfrm>
        </p:spPr>
        <p:txBody>
          <a:bodyPr>
            <a:noAutofit/>
          </a:bodyPr>
          <a:lstStyle>
            <a:lvl1pPr marL="0" indent="0">
              <a:buFontTx/>
              <a:buNone/>
              <a:defRPr sz="1600">
                <a:solidFill>
                  <a:srgbClr val="7F7F7F"/>
                </a:solidFill>
              </a:defRPr>
            </a:lvl1pPr>
          </a:lstStyle>
          <a:p>
            <a:pPr lvl="0"/>
            <a:r>
              <a:rPr lang="en-US" dirty="0" smtClean="0"/>
              <a:t>Source Name</a:t>
            </a:r>
            <a:endParaRPr lang="en-US" dirty="0"/>
          </a:p>
        </p:txBody>
      </p:sp>
      <p:pic>
        <p:nvPicPr>
          <p:cNvPr id="9" name="Picture 8" descr="segue textur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444384" y="6381456"/>
            <a:ext cx="11300057" cy="163808"/>
          </a:xfrm>
          <a:prstGeom prst="rect">
            <a:avLst/>
          </a:prstGeom>
        </p:spPr>
      </p:pic>
      <p:sp>
        <p:nvSpPr>
          <p:cNvPr id="10"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2015</a:t>
            </a:r>
            <a:r>
              <a:rPr lang="en-US" sz="600" baseline="0" dirty="0" smtClean="0">
                <a:solidFill>
                  <a:srgbClr val="C0C0C0"/>
                </a:solidFill>
                <a:latin typeface="+mj-lt"/>
              </a:rPr>
              <a:t>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190" y="432215"/>
            <a:ext cx="11448832"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34" name="Rectangle 33"/>
          <p:cNvSpPr>
            <a:spLocks noChangeArrowheads="1"/>
          </p:cNvSpPr>
          <p:nvPr userDrawn="1"/>
        </p:nvSpPr>
        <p:spPr bwMode="black">
          <a:xfrm>
            <a:off x="5884495"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userDrawn="1"/>
        </p:nvSpPr>
        <p:spPr bwMode="black">
          <a:xfrm>
            <a:off x="612592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userDrawn="1"/>
        </p:nvSpPr>
        <p:spPr bwMode="black">
          <a:xfrm>
            <a:off x="571101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userDrawn="1"/>
        </p:nvSpPr>
        <p:spPr bwMode="black">
          <a:xfrm>
            <a:off x="6289284"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userDrawn="1"/>
        </p:nvSpPr>
        <p:spPr bwMode="black">
          <a:xfrm>
            <a:off x="5979427"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userDrawn="1"/>
        </p:nvSpPr>
        <p:spPr bwMode="black">
          <a:xfrm>
            <a:off x="5628610"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userDrawn="1"/>
        </p:nvSpPr>
        <p:spPr bwMode="black">
          <a:xfrm>
            <a:off x="573799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userDrawn="1"/>
        </p:nvSpPr>
        <p:spPr bwMode="black">
          <a:xfrm>
            <a:off x="5845462"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userDrawn="1"/>
        </p:nvSpPr>
        <p:spPr bwMode="black">
          <a:xfrm>
            <a:off x="5954851"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userDrawn="1"/>
        </p:nvSpPr>
        <p:spPr bwMode="black">
          <a:xfrm>
            <a:off x="6061831"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userDrawn="1"/>
        </p:nvSpPr>
        <p:spPr bwMode="black">
          <a:xfrm>
            <a:off x="6171221"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userDrawn="1"/>
        </p:nvSpPr>
        <p:spPr bwMode="black">
          <a:xfrm>
            <a:off x="6280611"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userDrawn="1"/>
        </p:nvSpPr>
        <p:spPr bwMode="black">
          <a:xfrm>
            <a:off x="6388072"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userDrawn="1"/>
        </p:nvSpPr>
        <p:spPr bwMode="black">
          <a:xfrm>
            <a:off x="6497462"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00"/>
                                        <p:tgtEl>
                                          <p:spTgt spid="43"/>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00"/>
                                        <p:tgtEl>
                                          <p:spTgt spid="47"/>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700"/>
                                        <p:tgtEl>
                                          <p:spTgt spid="4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700"/>
                                        <p:tgtEl>
                                          <p:spTgt spid="4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00"/>
                                        <p:tgtEl>
                                          <p:spTgt spid="4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700"/>
                                        <p:tgtEl>
                                          <p:spTgt spid="46"/>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3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43"/>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45"/>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47"/>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4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4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44"/>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46"/>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700"/>
                                        <p:tgtEl>
                                          <p:spTgt spid="3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700"/>
                                        <p:tgtEl>
                                          <p:spTgt spid="3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00"/>
                                        <p:tgtEl>
                                          <p:spTgt spid="3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700"/>
                                        <p:tgtEl>
                                          <p:spTgt spid="3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44384" y="6381456"/>
            <a:ext cx="11300057" cy="163808"/>
          </a:xfrm>
          <a:prstGeom prst="rect">
            <a:avLst/>
          </a:prstGeom>
        </p:spPr>
      </p:pic>
      <p:sp>
        <p:nvSpPr>
          <p:cNvPr id="2" name="Title Placeholder 1"/>
          <p:cNvSpPr>
            <a:spLocks noGrp="1"/>
          </p:cNvSpPr>
          <p:nvPr>
            <p:ph type="title"/>
          </p:nvPr>
        </p:nvSpPr>
        <p:spPr>
          <a:xfrm>
            <a:off x="306189" y="432215"/>
            <a:ext cx="11438252"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306189" y="1339746"/>
            <a:ext cx="1143825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2015</a:t>
            </a:r>
            <a:r>
              <a:rPr lang="en-US" sz="600" baseline="0" dirty="0" smtClean="0">
                <a:solidFill>
                  <a:srgbClr val="C0C0C0"/>
                </a:solidFill>
                <a:latin typeface="+mj-lt"/>
              </a:rPr>
              <a:t> </a:t>
            </a:r>
            <a:r>
              <a:rPr lang="en-US" sz="600" dirty="0" smtClean="0">
                <a:solidFill>
                  <a:srgbClr val="C0C0C0"/>
                </a:solidFill>
                <a:latin typeface="+mj-lt"/>
              </a:rPr>
              <a:t>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10842028" y="6584513"/>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Public</a:t>
            </a:r>
          </a:p>
        </p:txBody>
      </p:sp>
      <p:sp>
        <p:nvSpPr>
          <p:cNvPr id="9" name="Rectangle 7"/>
          <p:cNvSpPr>
            <a:spLocks noChangeArrowheads="1"/>
          </p:cNvSpPr>
          <p:nvPr/>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930" r:id="rId1"/>
    <p:sldLayoutId id="2147483901" r:id="rId2"/>
    <p:sldLayoutId id="2147483903" r:id="rId3"/>
    <p:sldLayoutId id="2147483904" r:id="rId4"/>
    <p:sldLayoutId id="2147483924" r:id="rId5"/>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youtube.com/watch?v=cOeOc744IsU&amp;list=PLBA4FFEA08D24E848&amp;index=1" TargetMode="External"/><Relationship Id="rId3"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emf"/><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oleObject" Target="../embeddings/oleObject2.bin"/><Relationship Id="rId10"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jpeg"/><Relationship Id="rId24" Type="http://schemas.openxmlformats.org/officeDocument/2006/relationships/image" Target="../media/image34.png"/><Relationship Id="rId25" Type="http://schemas.openxmlformats.org/officeDocument/2006/relationships/image" Target="../media/image35.png"/><Relationship Id="rId26" Type="http://schemas.openxmlformats.org/officeDocument/2006/relationships/oleObject" Target="../embeddings/oleObject3.bin"/><Relationship Id="rId27" Type="http://schemas.openxmlformats.org/officeDocument/2006/relationships/image" Target="../media/image3.emf"/><Relationship Id="rId28" Type="http://schemas.openxmlformats.org/officeDocument/2006/relationships/image" Target="../media/image36.png"/><Relationship Id="rId29" Type="http://schemas.openxmlformats.org/officeDocument/2006/relationships/image" Target="../media/image8.jpe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jpeg"/><Relationship Id="rId18" Type="http://schemas.openxmlformats.org/officeDocument/2006/relationships/image" Target="../media/image28.png"/><Relationship Id="rId19" Type="http://schemas.openxmlformats.org/officeDocument/2006/relationships/image" Target="../media/image29.jpeg"/><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2.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4" Type="http://schemas.microsoft.com/office/2007/relationships/hdphoto" Target="../media/hdphoto1.wdp"/><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a:t>Расширяя возможности экстренной связи</a:t>
            </a:r>
            <a:endParaRPr sz="2000" spc="0" dirty="0"/>
          </a:p>
        </p:txBody>
      </p:sp>
      <p:sp>
        <p:nvSpPr>
          <p:cNvPr id="3" name="Subtitle 2"/>
          <p:cNvSpPr>
            <a:spLocks noGrp="1"/>
          </p:cNvSpPr>
          <p:nvPr>
            <p:ph type="subTitle" idx="1"/>
          </p:nvPr>
        </p:nvSpPr>
        <p:spPr/>
        <p:txBody>
          <a:bodyPr/>
          <a:lstStyle/>
          <a:p>
            <a:r>
              <a:rPr lang="ru-RU" smtClean="0"/>
              <a:t>Игорь Гиркин</a:t>
            </a:r>
            <a:endParaRPr lang="en-US" dirty="0"/>
          </a:p>
        </p:txBody>
      </p:sp>
      <p:sp>
        <p:nvSpPr>
          <p:cNvPr id="4" name="Text Placeholder 3"/>
          <p:cNvSpPr>
            <a:spLocks noGrp="1"/>
          </p:cNvSpPr>
          <p:nvPr>
            <p:ph type="body" sz="quarter" idx="10"/>
          </p:nvPr>
        </p:nvSpPr>
        <p:spPr/>
        <p:txBody>
          <a:bodyPr/>
          <a:lstStyle/>
          <a:p>
            <a:r>
              <a:rPr lang="ru-RU"/>
              <a:t>менеджер по развитию новых технологий</a:t>
            </a:r>
            <a:r>
              <a:rPr lang="en-US"/>
              <a:t/>
            </a:r>
            <a:br>
              <a:rPr lang="en-US"/>
            </a:br>
            <a:r>
              <a:rPr lang="en-US" sz="1800"/>
              <a:t>iggirkin@cisco.com</a:t>
            </a:r>
            <a:endParaRPr sz="1800"/>
          </a:p>
        </p:txBody>
      </p:sp>
      <p:sp>
        <p:nvSpPr>
          <p:cNvPr id="5" name="Text Placeholder 4"/>
          <p:cNvSpPr>
            <a:spLocks noGrp="1"/>
          </p:cNvSpPr>
          <p:nvPr>
            <p:ph type="body" sz="quarter" idx="11"/>
          </p:nvPr>
        </p:nvSpPr>
        <p:spPr>
          <a:xfrm>
            <a:off x="314325" y="5482606"/>
            <a:ext cx="10814050" cy="384175"/>
          </a:xfrm>
        </p:spPr>
        <p:txBody>
          <a:bodyPr/>
          <a:lstStyle/>
          <a:p>
            <a:r>
              <a:rPr lang="en-US" sz="1400" smtClean="0"/>
              <a:t>11 </a:t>
            </a:r>
            <a:r>
              <a:rPr lang="ru-RU" sz="1400" smtClean="0"/>
              <a:t>июня 2015</a:t>
            </a:r>
            <a:endParaRPr lang="en-US" sz="1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43910" y="1411243"/>
            <a:ext cx="5011655"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p:txBody>
          <a:bodyPr/>
          <a:lstStyle/>
          <a:p>
            <a:r>
              <a:rPr lang="en-US" dirty="0"/>
              <a:t>Central Lincoln People’s Utility District</a:t>
            </a:r>
            <a:br>
              <a:rPr lang="en-US" dirty="0"/>
            </a:br>
            <a:r>
              <a:rPr lang="ru-RU" sz="2800" dirty="0"/>
              <a:t>Орегон, США</a:t>
            </a:r>
            <a:endParaRPr lang="en-US" dirty="0"/>
          </a:p>
        </p:txBody>
      </p:sp>
      <p:sp>
        <p:nvSpPr>
          <p:cNvPr id="3" name="Text Placeholder 2"/>
          <p:cNvSpPr>
            <a:spLocks noGrp="1"/>
          </p:cNvSpPr>
          <p:nvPr>
            <p:ph type="body" sz="quarter" idx="10"/>
          </p:nvPr>
        </p:nvSpPr>
        <p:spPr>
          <a:xfrm>
            <a:off x="319534" y="1339745"/>
            <a:ext cx="6220972" cy="4965700"/>
          </a:xfrm>
        </p:spPr>
        <p:txBody>
          <a:bodyPr/>
          <a:lstStyle/>
          <a:p>
            <a:r>
              <a:rPr lang="ru-RU" sz="2000" dirty="0" smtClean="0"/>
              <a:t>Сведения о компании</a:t>
            </a:r>
            <a:endParaRPr lang="en-US" sz="2000" dirty="0" smtClean="0"/>
          </a:p>
          <a:p>
            <a:pPr lvl="1"/>
            <a:r>
              <a:rPr lang="ru-RU" sz="1600" dirty="0"/>
              <a:t>73 года на рынке, территория обслуживания </a:t>
            </a:r>
            <a:r>
              <a:rPr lang="en-US" sz="1600" dirty="0"/>
              <a:t>1 </a:t>
            </a:r>
            <a:r>
              <a:rPr lang="ru-RU" sz="1600" dirty="0"/>
              <a:t>8</a:t>
            </a:r>
            <a:r>
              <a:rPr lang="ru-RU" sz="1600" dirty="0" smtClean="0"/>
              <a:t>00 км</a:t>
            </a:r>
            <a:r>
              <a:rPr lang="ru-RU" sz="1600" baseline="30000" dirty="0" smtClean="0"/>
              <a:t>2</a:t>
            </a:r>
            <a:endParaRPr lang="en-US" sz="1600" baseline="30000" dirty="0" smtClean="0"/>
          </a:p>
          <a:p>
            <a:pPr lvl="1"/>
            <a:r>
              <a:rPr lang="en-US" sz="1600" dirty="0"/>
              <a:t>38 250</a:t>
            </a:r>
            <a:r>
              <a:rPr lang="ru-RU" sz="1600" dirty="0"/>
              <a:t> физических и 4 000</a:t>
            </a:r>
            <a:r>
              <a:rPr lang="en-US" sz="1600" dirty="0"/>
              <a:t> </a:t>
            </a:r>
            <a:r>
              <a:rPr lang="ru-RU" sz="1600" dirty="0"/>
              <a:t>юридических лиц</a:t>
            </a:r>
            <a:endParaRPr lang="ru-RU" sz="1600" dirty="0" smtClean="0"/>
          </a:p>
          <a:p>
            <a:r>
              <a:rPr lang="ru-RU" sz="2000" dirty="0" smtClean="0"/>
              <a:t>Проблемы</a:t>
            </a:r>
            <a:endParaRPr lang="en-US" sz="2000" dirty="0" smtClean="0"/>
          </a:p>
          <a:p>
            <a:pPr lvl="1"/>
            <a:r>
              <a:rPr lang="ru-RU" sz="1600" dirty="0"/>
              <a:t>Объединение инструментов связи по беспроводной сети (</a:t>
            </a:r>
            <a:r>
              <a:rPr lang="en-US" sz="1600" dirty="0"/>
              <a:t>~50% </a:t>
            </a:r>
            <a:r>
              <a:rPr lang="ru-RU" sz="1600" dirty="0"/>
              <a:t>покрытие) и 2-сторонней радио сети (100% покрытие)</a:t>
            </a:r>
          </a:p>
          <a:p>
            <a:pPr lvl="1"/>
            <a:r>
              <a:rPr lang="ru-RU" sz="1600" dirty="0"/>
              <a:t>Отказ от использования специализированных устройств для стыка двух сетей</a:t>
            </a:r>
            <a:endParaRPr lang="en-US" sz="1600" dirty="0" smtClean="0"/>
          </a:p>
          <a:p>
            <a:r>
              <a:rPr lang="ru-RU" sz="2000" dirty="0"/>
              <a:t>Полученный результат</a:t>
            </a:r>
          </a:p>
          <a:p>
            <a:pPr lvl="1"/>
            <a:r>
              <a:rPr lang="ru-RU" sz="1600" dirty="0"/>
              <a:t>Обеспечили связь сотрудников с любых </a:t>
            </a:r>
            <a:r>
              <a:rPr lang="en-US" sz="1600" dirty="0"/>
              <a:t>IP-</a:t>
            </a:r>
            <a:r>
              <a:rPr lang="ru-RU" sz="1600" dirty="0"/>
              <a:t>устройств (телефон, лэптоп, ПК) с радио</a:t>
            </a:r>
            <a:endParaRPr lang="en-US" sz="1600" dirty="0"/>
          </a:p>
          <a:p>
            <a:pPr lvl="1"/>
            <a:r>
              <a:rPr lang="ru-RU" sz="1600" dirty="0"/>
              <a:t>Обеспечили техподдержку – служба техподдержки может общаться с персоналом в полях</a:t>
            </a:r>
            <a:endParaRPr lang="en-US" sz="1600" dirty="0"/>
          </a:p>
          <a:p>
            <a:pPr lvl="1"/>
            <a:r>
              <a:rPr lang="ru-RU" sz="1600" dirty="0"/>
              <a:t>Получили возможность коммуницировать с другими организациями (генерирующие компании, службы ЧС)</a:t>
            </a:r>
            <a:endParaRPr lang="en-US" sz="1600" dirty="0"/>
          </a:p>
          <a:p>
            <a:pPr lvl="1"/>
            <a:endParaRPr lang="en-US" sz="1600" dirty="0"/>
          </a:p>
        </p:txBody>
      </p:sp>
      <p:sp>
        <p:nvSpPr>
          <p:cNvPr id="4" name="Text Placeholder 3"/>
          <p:cNvSpPr>
            <a:spLocks noGrp="1"/>
          </p:cNvSpPr>
          <p:nvPr>
            <p:ph type="body" sz="quarter" idx="11"/>
          </p:nvPr>
        </p:nvSpPr>
        <p:spPr/>
        <p:txBody>
          <a:bodyPr/>
          <a:lstStyle/>
          <a:p>
            <a:r>
              <a:rPr lang="en-US" dirty="0" smtClean="0"/>
              <a:t>“Through IPICS and through the extension of our IP network we’ve been enabled to allow any employee, anywere with an IP device – a phone, a laptop or a desktop – to communicate on a radio system, and thus to our technicians, line persons, and service persons in the field”</a:t>
            </a:r>
            <a:endParaRPr lang="en-US" dirty="0"/>
          </a:p>
        </p:txBody>
      </p:sp>
      <p:sp>
        <p:nvSpPr>
          <p:cNvPr id="22" name="Text Placeholder 21"/>
          <p:cNvSpPr>
            <a:spLocks noGrp="1"/>
          </p:cNvSpPr>
          <p:nvPr>
            <p:ph type="body" sz="quarter" idx="14"/>
          </p:nvPr>
        </p:nvSpPr>
        <p:spPr/>
        <p:txBody>
          <a:bodyPr/>
          <a:lstStyle/>
          <a:p>
            <a:r>
              <a:rPr lang="en-US" dirty="0" smtClean="0"/>
              <a:t>Ron Beck, network enginner, Central Lincoln People’s Utility District</a:t>
            </a:r>
          </a:p>
          <a:p>
            <a:r>
              <a:rPr lang="en-US" dirty="0">
                <a:hlinkClick r:id="rId2"/>
              </a:rPr>
              <a:t>https://www.youtube.com/watch?v=cOeOc744IsU&amp;list=PLBA4FFEA08D24E848&amp;index=1</a:t>
            </a:r>
            <a:r>
              <a:rPr lang="en-US" dirty="0"/>
              <a:t> </a:t>
            </a:r>
          </a:p>
        </p:txBody>
      </p:sp>
      <p:pic>
        <p:nvPicPr>
          <p:cNvPr id="7" name="Picture 6" descr="vert ba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0506" y="1292678"/>
            <a:ext cx="226297" cy="5095875"/>
          </a:xfrm>
          <a:prstGeom prst="rect">
            <a:avLst/>
          </a:prstGeom>
        </p:spPr>
      </p:pic>
    </p:spTree>
    <p:extLst>
      <p:ext uri="{BB962C8B-B14F-4D97-AF65-F5344CB8AC3E}">
        <p14:creationId xmlns:p14="http://schemas.microsoft.com/office/powerpoint/2010/main" val="8921377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690" y="2743756"/>
            <a:ext cx="6879708" cy="646331"/>
          </a:xfrm>
          <a:prstGeom prst="rect">
            <a:avLst/>
          </a:prstGeom>
          <a:noFill/>
        </p:spPr>
        <p:txBody>
          <a:bodyPr wrap="none" rtlCol="0">
            <a:spAutoFit/>
          </a:bodyPr>
          <a:lstStyle/>
          <a:p>
            <a:r>
              <a:rPr lang="ru-RU" sz="3600">
                <a:solidFill>
                  <a:schemeClr val="bg1"/>
                </a:solidFill>
              </a:rPr>
              <a:t>Назар аударғаныңызға рахмет!</a:t>
            </a:r>
            <a:endParaRPr lang="en-US" sz="360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Rectangle 13"/>
          <p:cNvSpPr>
            <a:spLocks noGrp="1" noChangeArrowheads="1"/>
          </p:cNvSpPr>
          <p:nvPr>
            <p:ph type="title"/>
          </p:nvPr>
        </p:nvSpPr>
        <p:spPr>
          <a:effectLst/>
        </p:spPr>
        <p:txBody>
          <a:bodyPr/>
          <a:lstStyle/>
          <a:p>
            <a:r>
              <a:rPr lang="ru-RU" dirty="0" smtClean="0"/>
              <a:t>Экстренная связь сегодня</a:t>
            </a:r>
            <a:r>
              <a:rPr lang="en-US" dirty="0" smtClean="0"/>
              <a:t/>
            </a:r>
            <a:br>
              <a:rPr lang="en-US" dirty="0" smtClean="0"/>
            </a:br>
            <a:endParaRPr lang="en-US" dirty="0" smtClean="0"/>
          </a:p>
        </p:txBody>
      </p:sp>
      <p:sp>
        <p:nvSpPr>
          <p:cNvPr id="34" name="Content Placeholder 2"/>
          <p:cNvSpPr>
            <a:spLocks noGrp="1"/>
          </p:cNvSpPr>
          <p:nvPr>
            <p:ph type="body" sz="quarter" idx="10"/>
          </p:nvPr>
        </p:nvSpPr>
        <p:spPr>
          <a:xfrm>
            <a:off x="310896" y="1344168"/>
            <a:ext cx="5452934" cy="4965192"/>
          </a:xfrm>
          <a:effectLst/>
        </p:spPr>
        <p:txBody>
          <a:bodyPr>
            <a:normAutofit/>
          </a:bodyPr>
          <a:lstStyle/>
          <a:p>
            <a:pPr>
              <a:buNone/>
            </a:pPr>
            <a:r>
              <a:rPr lang="ru-RU" sz="2400" b="1" dirty="0" smtClean="0">
                <a:solidFill>
                  <a:srgbClr val="000000"/>
                </a:solidFill>
              </a:rPr>
              <a:t>Недостаток сведений о ситуации</a:t>
            </a:r>
            <a:endParaRPr lang="en-US" sz="2400" b="1" dirty="0" smtClean="0">
              <a:solidFill>
                <a:srgbClr val="000000"/>
              </a:solidFill>
            </a:endParaRPr>
          </a:p>
          <a:p>
            <a:pPr lvl="1"/>
            <a:r>
              <a:rPr lang="ru-RU" sz="2000" dirty="0">
                <a:solidFill>
                  <a:srgbClr val="000000"/>
                </a:solidFill>
              </a:rPr>
              <a:t>Модель «прибыл и доложил»</a:t>
            </a:r>
            <a:endParaRPr lang="en-US" sz="2000" dirty="0"/>
          </a:p>
          <a:p>
            <a:pPr lvl="1"/>
            <a:r>
              <a:rPr lang="ru-RU" sz="2000" dirty="0" smtClean="0">
                <a:solidFill>
                  <a:srgbClr val="000000"/>
                </a:solidFill>
              </a:rPr>
              <a:t>Параллельные сети</a:t>
            </a:r>
            <a:endParaRPr lang="en-US" sz="2000" dirty="0" smtClean="0">
              <a:solidFill>
                <a:srgbClr val="000000"/>
              </a:solidFill>
            </a:endParaRPr>
          </a:p>
          <a:p>
            <a:pPr lvl="1"/>
            <a:r>
              <a:rPr lang="ru-RU" sz="2000" dirty="0" smtClean="0">
                <a:solidFill>
                  <a:srgbClr val="000000"/>
                </a:solidFill>
              </a:rPr>
              <a:t>Помехи</a:t>
            </a:r>
            <a:endParaRPr lang="en-US" sz="2000" dirty="0" smtClean="0">
              <a:solidFill>
                <a:srgbClr val="000000"/>
              </a:solidFill>
            </a:endParaRPr>
          </a:p>
          <a:p>
            <a:pPr lvl="1"/>
            <a:r>
              <a:rPr lang="ru-RU" sz="2000" dirty="0" smtClean="0">
                <a:solidFill>
                  <a:srgbClr val="000000"/>
                </a:solidFill>
              </a:rPr>
              <a:t>Белые пятна в радиопокрытии</a:t>
            </a:r>
            <a:endParaRPr lang="en-US" sz="2000" dirty="0" smtClean="0">
              <a:solidFill>
                <a:srgbClr val="000000"/>
              </a:solidFill>
            </a:endParaRPr>
          </a:p>
          <a:p>
            <a:pPr lvl="1">
              <a:buFont typeface="Wingdings" pitchFamily="2" charset="2"/>
              <a:buChar char="§"/>
            </a:pPr>
            <a:endParaRPr lang="en-US" sz="2000" dirty="0" smtClean="0"/>
          </a:p>
          <a:p>
            <a:pPr lvl="1">
              <a:buFont typeface="Wingdings" pitchFamily="2" charset="2"/>
              <a:buChar char="§"/>
            </a:pPr>
            <a:endParaRPr lang="en-US" sz="2000" dirty="0" smtClean="0"/>
          </a:p>
        </p:txBody>
      </p:sp>
      <p:sp>
        <p:nvSpPr>
          <p:cNvPr id="907" name="Rectangle 906"/>
          <p:cNvSpPr/>
          <p:nvPr/>
        </p:nvSpPr>
        <p:spPr>
          <a:xfrm>
            <a:off x="10530470" y="2095501"/>
            <a:ext cx="1658356" cy="3839751"/>
          </a:xfrm>
          <a:prstGeom prst="rect">
            <a:avLst/>
          </a:prstGeom>
          <a:gradFill flip="none" rotWithShape="1">
            <a:gsLst>
              <a:gs pos="0">
                <a:schemeClr val="tx2"/>
              </a:gs>
              <a:gs pos="50000">
                <a:schemeClr val="tx2">
                  <a:tint val="44500"/>
                  <a:satMod val="160000"/>
                </a:schemeClr>
              </a:gs>
              <a:gs pos="100000">
                <a:schemeClr val="tx2">
                  <a:tint val="23500"/>
                  <a:satMod val="160000"/>
                </a:schemeClr>
              </a:gs>
            </a:gsLst>
            <a:lin ang="16200000" scaled="1"/>
            <a:tileRect/>
          </a:gradFill>
          <a:ln>
            <a:noFill/>
          </a:ln>
          <a:effectLst>
            <a:softEdge rad="6350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6" name="Rectangle 905"/>
          <p:cNvSpPr/>
          <p:nvPr/>
        </p:nvSpPr>
        <p:spPr>
          <a:xfrm>
            <a:off x="8785604" y="2110984"/>
            <a:ext cx="1658356" cy="3839751"/>
          </a:xfrm>
          <a:prstGeom prst="rect">
            <a:avLst/>
          </a:prstGeom>
          <a:gradFill flip="none" rotWithShape="1">
            <a:gsLst>
              <a:gs pos="0">
                <a:srgbClr val="FFFF00"/>
              </a:gs>
              <a:gs pos="50000">
                <a:srgbClr val="FFFF00">
                  <a:tint val="44500"/>
                  <a:satMod val="160000"/>
                </a:srgbClr>
              </a:gs>
              <a:gs pos="100000">
                <a:srgbClr val="FFFF00">
                  <a:tint val="23500"/>
                  <a:satMod val="160000"/>
                </a:srgbClr>
              </a:gs>
            </a:gsLst>
            <a:lin ang="16200000" scaled="1"/>
            <a:tileRect/>
          </a:gradFill>
          <a:ln>
            <a:noFill/>
          </a:ln>
          <a:effectLst>
            <a:softEdge rad="6350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5" name="Rectangle 904"/>
          <p:cNvSpPr/>
          <p:nvPr/>
        </p:nvSpPr>
        <p:spPr>
          <a:xfrm>
            <a:off x="7044038" y="2110984"/>
            <a:ext cx="1658356" cy="3839751"/>
          </a:xfrm>
          <a:prstGeom prst="rect">
            <a:avLst/>
          </a:prstGeom>
          <a:gradFill flip="none" rotWithShape="1">
            <a:gsLst>
              <a:gs pos="0">
                <a:srgbClr val="FF0000"/>
              </a:gs>
              <a:gs pos="50000">
                <a:srgbClr val="FF0000">
                  <a:tint val="44500"/>
                  <a:satMod val="160000"/>
                </a:srgbClr>
              </a:gs>
              <a:gs pos="100000">
                <a:srgbClr val="FF0000">
                  <a:tint val="23500"/>
                  <a:satMod val="160000"/>
                </a:srgbClr>
              </a:gs>
            </a:gsLst>
            <a:lin ang="16200000" scaled="1"/>
            <a:tileRect/>
          </a:gradFill>
          <a:ln>
            <a:noFill/>
          </a:ln>
          <a:effectLst>
            <a:softEdge rad="6350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3" name="Rectangle 902"/>
          <p:cNvSpPr/>
          <p:nvPr/>
        </p:nvSpPr>
        <p:spPr>
          <a:xfrm>
            <a:off x="5266195" y="2141950"/>
            <a:ext cx="1658356" cy="3839751"/>
          </a:xfrm>
          <a:prstGeom prst="rect">
            <a:avLst/>
          </a:prstGeom>
          <a:gradFill flip="none" rotWithShape="1">
            <a:gsLst>
              <a:gs pos="0">
                <a:schemeClr val="tx1"/>
              </a:gs>
              <a:gs pos="50000">
                <a:srgbClr val="0096D6">
                  <a:tint val="44500"/>
                  <a:satMod val="160000"/>
                </a:srgbClr>
              </a:gs>
              <a:gs pos="100000">
                <a:srgbClr val="0096D6">
                  <a:tint val="23500"/>
                  <a:satMod val="160000"/>
                </a:srgbClr>
              </a:gs>
            </a:gsLst>
            <a:lin ang="16200000" scaled="1"/>
            <a:tileRect/>
          </a:gradFill>
          <a:ln>
            <a:solidFill>
              <a:srgbClr val="33CCFF"/>
            </a:solidFill>
          </a:ln>
          <a:effectLst>
            <a:softEdge rad="6350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00395" name="Line 7"/>
          <p:cNvSpPr>
            <a:spLocks noChangeShapeType="1"/>
          </p:cNvSpPr>
          <p:nvPr/>
        </p:nvSpPr>
        <p:spPr bwMode="auto">
          <a:xfrm flipV="1">
            <a:off x="6114656" y="3488957"/>
            <a:ext cx="19283" cy="1230888"/>
          </a:xfrm>
          <a:prstGeom prst="line">
            <a:avLst/>
          </a:prstGeom>
          <a:noFill/>
          <a:ln w="38100">
            <a:solidFill>
              <a:srgbClr val="080808"/>
            </a:solidFill>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740" name="Line 9"/>
          <p:cNvSpPr>
            <a:spLocks noChangeShapeType="1"/>
          </p:cNvSpPr>
          <p:nvPr/>
        </p:nvSpPr>
        <p:spPr bwMode="auto">
          <a:xfrm>
            <a:off x="5835049" y="2769006"/>
            <a:ext cx="298890" cy="154829"/>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741" name="Line 10"/>
          <p:cNvSpPr>
            <a:spLocks noChangeShapeType="1"/>
          </p:cNvSpPr>
          <p:nvPr/>
        </p:nvSpPr>
        <p:spPr bwMode="auto">
          <a:xfrm flipH="1">
            <a:off x="6124297" y="2676109"/>
            <a:ext cx="443514" cy="286433"/>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pic>
        <p:nvPicPr>
          <p:cNvPr id="742" name="Picture 12" descr="Motorol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0567" y="2255209"/>
            <a:ext cx="234612" cy="495645"/>
          </a:xfrm>
          <a:prstGeom prst="rect">
            <a:avLst/>
          </a:prstGeom>
          <a:noFill/>
          <a:ln w="9525">
            <a:noFill/>
            <a:miter lim="800000"/>
            <a:headEnd/>
            <a:tailEnd/>
          </a:ln>
          <a:effectLst>
            <a:softEdge rad="635000"/>
          </a:effectLst>
          <a:scene3d>
            <a:camera prst="orthographicFront"/>
            <a:lightRig rig="threePt" dir="t"/>
          </a:scene3d>
          <a:sp3d>
            <a:bevelT w="139700" h="139700" prst="divot"/>
          </a:sp3d>
        </p:spPr>
      </p:pic>
      <p:graphicFrame>
        <p:nvGraphicFramePr>
          <p:cNvPr id="743" name="Object 2"/>
          <p:cNvGraphicFramePr>
            <a:graphicFrameLocks noChangeAspect="1"/>
          </p:cNvGraphicFramePr>
          <p:nvPr>
            <p:extLst>
              <p:ext uri="{D42A27DB-BD31-4B8C-83A1-F6EECF244321}">
                <p14:modId xmlns:p14="http://schemas.microsoft.com/office/powerpoint/2010/main" val="2174011257"/>
              </p:ext>
            </p:extLst>
          </p:nvPr>
        </p:nvGraphicFramePr>
        <p:xfrm>
          <a:off x="5835471" y="2816138"/>
          <a:ext cx="597358" cy="812166"/>
        </p:xfrm>
        <a:graphic>
          <a:graphicData uri="http://schemas.openxmlformats.org/presentationml/2006/ole">
            <mc:AlternateContent xmlns:mc="http://schemas.openxmlformats.org/markup-compatibility/2006">
              <mc:Choice xmlns:v="urn:schemas-microsoft-com:vml" Requires="v">
                <p:oleObj spid="_x0000_s1095" name="Visio" r:id="rId5" imgW="459151" imgH="961949" progId="">
                  <p:embed/>
                </p:oleObj>
              </mc:Choice>
              <mc:Fallback>
                <p:oleObj name="Visio" r:id="rId5" imgW="459151" imgH="96194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5471" y="2816138"/>
                        <a:ext cx="597358" cy="8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pic>
        <p:nvPicPr>
          <p:cNvPr id="744" name="Picture 15" descr="Hand held radi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063166">
            <a:off x="5467481" y="2300412"/>
            <a:ext cx="517433" cy="454442"/>
          </a:xfrm>
          <a:prstGeom prst="rect">
            <a:avLst/>
          </a:prstGeom>
          <a:noFill/>
          <a:ln w="9525">
            <a:noFill/>
            <a:miter lim="800000"/>
            <a:headEnd/>
            <a:tailEnd/>
          </a:ln>
          <a:effectLst>
            <a:softEdge rad="635000"/>
          </a:effectLst>
          <a:scene3d>
            <a:camera prst="orthographicFront"/>
            <a:lightRig rig="threePt" dir="t"/>
          </a:scene3d>
          <a:sp3d>
            <a:bevelT w="139700" h="139700" prst="divot"/>
          </a:sp3d>
        </p:spPr>
      </p:pic>
      <p:pic>
        <p:nvPicPr>
          <p:cNvPr id="879" name="Picture 22" descr="cardboard-policeman"/>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03823" y="4761716"/>
            <a:ext cx="1396636" cy="1190131"/>
          </a:xfrm>
          <a:prstGeom prst="rect">
            <a:avLst/>
          </a:prstGeom>
          <a:noFill/>
          <a:ln w="9525">
            <a:noFill/>
            <a:miter lim="800000"/>
            <a:headEnd/>
            <a:tailEnd/>
          </a:ln>
          <a:effectLst>
            <a:softEdge rad="635000"/>
          </a:effectLst>
          <a:scene3d>
            <a:camera prst="orthographicFront"/>
            <a:lightRig rig="threePt" dir="t"/>
          </a:scene3d>
          <a:sp3d>
            <a:bevelT w="139700" h="139700" prst="divot"/>
          </a:sp3d>
        </p:spPr>
      </p:pic>
      <p:sp>
        <p:nvSpPr>
          <p:cNvPr id="885" name="Line 7"/>
          <p:cNvSpPr>
            <a:spLocks noChangeShapeType="1"/>
          </p:cNvSpPr>
          <p:nvPr/>
        </p:nvSpPr>
        <p:spPr bwMode="auto">
          <a:xfrm flipV="1">
            <a:off x="7882856" y="3543147"/>
            <a:ext cx="19283" cy="1230888"/>
          </a:xfrm>
          <a:prstGeom prst="line">
            <a:avLst/>
          </a:prstGeom>
          <a:noFill/>
          <a:ln w="38100">
            <a:solidFill>
              <a:srgbClr val="080808"/>
            </a:solidFill>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86" name="Line 9"/>
          <p:cNvSpPr>
            <a:spLocks noChangeShapeType="1"/>
          </p:cNvSpPr>
          <p:nvPr/>
        </p:nvSpPr>
        <p:spPr bwMode="auto">
          <a:xfrm>
            <a:off x="7603251" y="2823196"/>
            <a:ext cx="298890" cy="154829"/>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87" name="Line 10"/>
          <p:cNvSpPr>
            <a:spLocks noChangeShapeType="1"/>
          </p:cNvSpPr>
          <p:nvPr/>
        </p:nvSpPr>
        <p:spPr bwMode="auto">
          <a:xfrm flipH="1">
            <a:off x="7892498" y="2730299"/>
            <a:ext cx="443514" cy="286433"/>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pic>
        <p:nvPicPr>
          <p:cNvPr id="888" name="Picture 12" descr="Motorol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8768" y="2309399"/>
            <a:ext cx="234612" cy="495645"/>
          </a:xfrm>
          <a:prstGeom prst="rect">
            <a:avLst/>
          </a:prstGeom>
          <a:noFill/>
          <a:ln w="9525">
            <a:noFill/>
            <a:miter lim="800000"/>
            <a:headEnd/>
            <a:tailEnd/>
          </a:ln>
          <a:effectLst>
            <a:softEdge rad="635000"/>
          </a:effectLst>
          <a:scene3d>
            <a:camera prst="orthographicFront"/>
            <a:lightRig rig="threePt" dir="t"/>
          </a:scene3d>
          <a:sp3d>
            <a:bevelT w="139700" h="139700" prst="divot"/>
          </a:sp3d>
        </p:spPr>
      </p:pic>
      <p:graphicFrame>
        <p:nvGraphicFramePr>
          <p:cNvPr id="889" name="Object 2"/>
          <p:cNvGraphicFramePr>
            <a:graphicFrameLocks noChangeAspect="1"/>
          </p:cNvGraphicFramePr>
          <p:nvPr>
            <p:extLst>
              <p:ext uri="{D42A27DB-BD31-4B8C-83A1-F6EECF244321}">
                <p14:modId xmlns:p14="http://schemas.microsoft.com/office/powerpoint/2010/main" val="3277344557"/>
              </p:ext>
            </p:extLst>
          </p:nvPr>
        </p:nvGraphicFramePr>
        <p:xfrm>
          <a:off x="7603672" y="2870328"/>
          <a:ext cx="597358" cy="812166"/>
        </p:xfrm>
        <a:graphic>
          <a:graphicData uri="http://schemas.openxmlformats.org/presentationml/2006/ole">
            <mc:AlternateContent xmlns:mc="http://schemas.openxmlformats.org/markup-compatibility/2006">
              <mc:Choice xmlns:v="urn:schemas-microsoft-com:vml" Requires="v">
                <p:oleObj spid="_x0000_s1096" name="Visio" r:id="rId9" imgW="459151" imgH="961949" progId="">
                  <p:embed/>
                </p:oleObj>
              </mc:Choice>
              <mc:Fallback>
                <p:oleObj name="Visio" r:id="rId9" imgW="459151" imgH="96194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3672" y="2870328"/>
                        <a:ext cx="597358" cy="8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pic>
        <p:nvPicPr>
          <p:cNvPr id="890" name="Picture 15" descr="Hand held radi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063166">
            <a:off x="7264607" y="2354602"/>
            <a:ext cx="517433" cy="454442"/>
          </a:xfrm>
          <a:prstGeom prst="rect">
            <a:avLst/>
          </a:prstGeom>
          <a:noFill/>
          <a:ln w="9525">
            <a:noFill/>
            <a:miter lim="800000"/>
            <a:headEnd/>
            <a:tailEnd/>
          </a:ln>
          <a:effectLst>
            <a:softEdge rad="635000"/>
          </a:effectLst>
          <a:scene3d>
            <a:camera prst="orthographicFront"/>
            <a:lightRig rig="threePt" dir="t"/>
          </a:scene3d>
          <a:sp3d>
            <a:bevelT w="139700" h="139700" prst="divot"/>
          </a:sp3d>
        </p:spPr>
      </p:pic>
      <p:sp>
        <p:nvSpPr>
          <p:cNvPr id="891" name="Line 7"/>
          <p:cNvSpPr>
            <a:spLocks noChangeShapeType="1"/>
          </p:cNvSpPr>
          <p:nvPr/>
        </p:nvSpPr>
        <p:spPr bwMode="auto">
          <a:xfrm flipV="1">
            <a:off x="9588911" y="2942563"/>
            <a:ext cx="25869" cy="1815990"/>
          </a:xfrm>
          <a:prstGeom prst="line">
            <a:avLst/>
          </a:prstGeom>
          <a:noFill/>
          <a:ln w="38100">
            <a:solidFill>
              <a:srgbClr val="080808"/>
            </a:solidFill>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92" name="Line 9"/>
          <p:cNvSpPr>
            <a:spLocks noChangeShapeType="1"/>
          </p:cNvSpPr>
          <p:nvPr/>
        </p:nvSpPr>
        <p:spPr bwMode="auto">
          <a:xfrm>
            <a:off x="9315890" y="2807713"/>
            <a:ext cx="298890" cy="154829"/>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93" name="Line 10"/>
          <p:cNvSpPr>
            <a:spLocks noChangeShapeType="1"/>
          </p:cNvSpPr>
          <p:nvPr/>
        </p:nvSpPr>
        <p:spPr bwMode="auto">
          <a:xfrm flipH="1">
            <a:off x="9605139" y="2714816"/>
            <a:ext cx="443514" cy="286433"/>
          </a:xfrm>
          <a:prstGeom prst="line">
            <a:avLst/>
          </a:prstGeom>
          <a:noFill/>
          <a:ln w="28575">
            <a:solidFill>
              <a:srgbClr val="080808"/>
            </a:solidFill>
            <a:prstDash val="sysDash"/>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98" name="Line 9"/>
          <p:cNvSpPr>
            <a:spLocks noChangeShapeType="1"/>
          </p:cNvSpPr>
          <p:nvPr/>
        </p:nvSpPr>
        <p:spPr bwMode="auto">
          <a:xfrm>
            <a:off x="11041474" y="2776747"/>
            <a:ext cx="350633" cy="154573"/>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99" name="Line 10"/>
          <p:cNvSpPr>
            <a:spLocks noChangeShapeType="1"/>
          </p:cNvSpPr>
          <p:nvPr/>
        </p:nvSpPr>
        <p:spPr bwMode="auto">
          <a:xfrm flipH="1">
            <a:off x="11379411" y="2683850"/>
            <a:ext cx="394825" cy="247470"/>
          </a:xfrm>
          <a:prstGeom prst="line">
            <a:avLst/>
          </a:prstGeom>
          <a:noFill/>
          <a:ln w="28575">
            <a:solidFill>
              <a:srgbClr val="080808"/>
            </a:solidFill>
            <a:prstDash val="sysDot"/>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sp>
        <p:nvSpPr>
          <p:cNvPr id="897" name="Line 7"/>
          <p:cNvSpPr>
            <a:spLocks noChangeShapeType="1"/>
          </p:cNvSpPr>
          <p:nvPr/>
        </p:nvSpPr>
        <p:spPr bwMode="auto">
          <a:xfrm flipV="1">
            <a:off x="11368812" y="2923835"/>
            <a:ext cx="23295" cy="1797187"/>
          </a:xfrm>
          <a:prstGeom prst="line">
            <a:avLst/>
          </a:prstGeom>
          <a:noFill/>
          <a:ln w="38100">
            <a:solidFill>
              <a:srgbClr val="080808"/>
            </a:solidFill>
            <a:round/>
            <a:headEnd/>
            <a:tailEnd/>
          </a:ln>
          <a:effectLst>
            <a:softEdge rad="635000"/>
          </a:effectLst>
          <a:scene3d>
            <a:camera prst="orthographicFront"/>
            <a:lightRig rig="threePt" dir="t"/>
          </a:scene3d>
          <a:sp3d>
            <a:bevelT w="139700" h="139700" prst="divot"/>
          </a:sp3d>
        </p:spPr>
        <p:txBody>
          <a:bodyPr wrap="square" lIns="82124" tIns="41061" rIns="82124" bIns="41061" anchor="ctr">
            <a:spAutoFit/>
          </a:bodyPr>
          <a:lstStyle/>
          <a:p>
            <a:pPr>
              <a:defRPr/>
            </a:pPr>
            <a:endParaRPr lang="en-US" dirty="0"/>
          </a:p>
        </p:txBody>
      </p:sp>
      <p:pic>
        <p:nvPicPr>
          <p:cNvPr id="38" name="Picture 3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76991" y="4777895"/>
            <a:ext cx="1275578" cy="825299"/>
          </a:xfrm>
          <a:prstGeom prst="rect">
            <a:avLst/>
          </a:prstGeom>
          <a:ln w="3175" cap="sq">
            <a:solidFill>
              <a:srgbClr val="000000"/>
            </a:solidFill>
            <a:prstDash val="solid"/>
            <a:miter lim="800000"/>
          </a:ln>
          <a:effectLst/>
        </p:spPr>
      </p:pic>
      <p:pic>
        <p:nvPicPr>
          <p:cNvPr id="39" name="Picture 3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18568" y="4719845"/>
            <a:ext cx="1303817" cy="917887"/>
          </a:xfrm>
          <a:prstGeom prst="rect">
            <a:avLst/>
          </a:prstGeom>
          <a:ln w="3175" cap="sq">
            <a:noFill/>
            <a:prstDash val="solid"/>
            <a:miter lim="800000"/>
          </a:ln>
          <a:effectLst/>
        </p:spPr>
      </p:pic>
      <p:pic>
        <p:nvPicPr>
          <p:cNvPr id="41" name="Picture 4" descr="still0001-Wireless"/>
          <p:cNvPicPr>
            <a:picLocks noChangeAspect="1" noChangeArrowheads="1"/>
          </p:cNvPicPr>
          <p:nvPr/>
        </p:nvPicPr>
        <p:blipFill>
          <a:blip r:embed="rId1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870476" y="2564183"/>
            <a:ext cx="696181" cy="4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4" descr="Camera"/>
          <p:cNvPicPr>
            <a:picLocks noChangeAspect="1" noChangeArrowheads="1"/>
          </p:cNvPicPr>
          <p:nvPr/>
        </p:nvPicPr>
        <p:blipFill>
          <a:blip r:embed="rId1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9717480" y="2361221"/>
            <a:ext cx="662345" cy="584200"/>
          </a:xfrm>
          <a:prstGeom prst="rect">
            <a:avLst/>
          </a:prstGeom>
          <a:noFill/>
          <a:ln w="9525">
            <a:noFill/>
            <a:miter lim="800000"/>
            <a:headEnd/>
            <a:tailEnd/>
          </a:ln>
          <a:effectLst/>
        </p:spPr>
      </p:pic>
      <p:pic>
        <p:nvPicPr>
          <p:cNvPr id="44" name="Picture 57"/>
          <p:cNvPicPr>
            <a:picLocks noChangeAspect="1" noChangeArrowheads="1"/>
          </p:cNvPicPr>
          <p:nvPr/>
        </p:nvPicPr>
        <p:blipFill>
          <a:blip r:embed="rId14" cstate="print"/>
          <a:stretch>
            <a:fillRect/>
          </a:stretch>
        </p:blipFill>
        <p:spPr bwMode="auto">
          <a:xfrm>
            <a:off x="10530470" y="2459876"/>
            <a:ext cx="728869" cy="443346"/>
          </a:xfrm>
          <a:prstGeom prst="rect">
            <a:avLst/>
          </a:prstGeom>
          <a:ln>
            <a:noFill/>
          </a:ln>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600473" y="2336044"/>
            <a:ext cx="347526" cy="641981"/>
          </a:xfrm>
          <a:prstGeom prst="rect">
            <a:avLst/>
          </a:prstGeom>
        </p:spPr>
      </p:pic>
      <p:pic>
        <p:nvPicPr>
          <p:cNvPr id="47" name="Picture 4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60784" y="4713445"/>
            <a:ext cx="1356610" cy="889749"/>
          </a:xfrm>
          <a:prstGeom prst="rect">
            <a:avLst/>
          </a:prstGeom>
        </p:spPr>
      </p:pic>
    </p:spTree>
    <p:extLst>
      <p:ext uri="{BB962C8B-B14F-4D97-AF65-F5344CB8AC3E}">
        <p14:creationId xmlns:p14="http://schemas.microsoft.com/office/powerpoint/2010/main" val="100571405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101" descr="Sentinel-Cutou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90981" y="1424420"/>
            <a:ext cx="2072825" cy="762000"/>
          </a:xfrm>
          <a:prstGeom prst="rect">
            <a:avLst/>
          </a:prstGeom>
          <a:noFill/>
          <a:ln w="9525">
            <a:noFill/>
            <a:miter lim="800000"/>
            <a:headEnd/>
            <a:tailEnd/>
          </a:ln>
        </p:spPr>
      </p:pic>
      <p:pic>
        <p:nvPicPr>
          <p:cNvPr id="82" name="Picture 75"/>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47310" y="1327085"/>
            <a:ext cx="1983870" cy="757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2586" name="Picture 10" descr="http://t1.gstatic.com/images?q=tbn:ANd9GcTcWWmvcvLYs6Bx-ilsuhGmiL-tzBF5jx4NVyu-FoWNYcdiebxIlQ"/>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28894" y="1275689"/>
            <a:ext cx="2298619" cy="84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Text Box 17"/>
          <p:cNvSpPr txBox="1">
            <a:spLocks noChangeArrowheads="1"/>
          </p:cNvSpPr>
          <p:nvPr/>
        </p:nvSpPr>
        <p:spPr bwMode="auto">
          <a:xfrm>
            <a:off x="9789268" y="1040962"/>
            <a:ext cx="1762283" cy="244507"/>
          </a:xfrm>
          <a:prstGeom prst="rect">
            <a:avLst/>
          </a:prstGeom>
          <a:noFill/>
          <a:ln w="28575" algn="ctr">
            <a:noFill/>
            <a:miter lim="800000"/>
            <a:headEnd/>
            <a:tailEnd/>
          </a:ln>
        </p:spPr>
        <p:txBody>
          <a:bodyPr wrap="none" lIns="82124" tIns="41061" rIns="82124" bIns="41061">
            <a:spAutoFit/>
          </a:bodyPr>
          <a:lstStyle/>
          <a:p>
            <a:pPr defTabSz="814388"/>
            <a:r>
              <a:rPr lang="ru-RU" sz="1050" b="1" dirty="0" smtClean="0">
                <a:solidFill>
                  <a:srgbClr val="000000"/>
                </a:solidFill>
              </a:rPr>
              <a:t>Оповещение</a:t>
            </a:r>
            <a:r>
              <a:rPr lang="en-US" sz="1050" b="1" dirty="0" smtClean="0">
                <a:solidFill>
                  <a:srgbClr val="000000"/>
                </a:solidFill>
              </a:rPr>
              <a:t> </a:t>
            </a:r>
            <a:r>
              <a:rPr lang="ru-RU" sz="1050" b="1" dirty="0" smtClean="0">
                <a:solidFill>
                  <a:srgbClr val="000000"/>
                </a:solidFill>
              </a:rPr>
              <a:t>населения</a:t>
            </a:r>
            <a:endParaRPr lang="en-US" sz="1050" b="1" dirty="0" smtClean="0">
              <a:solidFill>
                <a:srgbClr val="000000"/>
              </a:solidFill>
            </a:endParaRPr>
          </a:p>
        </p:txBody>
      </p:sp>
      <p:sp>
        <p:nvSpPr>
          <p:cNvPr id="55" name="Text Box 17"/>
          <p:cNvSpPr txBox="1">
            <a:spLocks noChangeArrowheads="1"/>
          </p:cNvSpPr>
          <p:nvPr/>
        </p:nvSpPr>
        <p:spPr bwMode="auto">
          <a:xfrm>
            <a:off x="6847310" y="1063783"/>
            <a:ext cx="1596006" cy="244507"/>
          </a:xfrm>
          <a:prstGeom prst="rect">
            <a:avLst/>
          </a:prstGeom>
          <a:noFill/>
          <a:ln w="28575" algn="ctr">
            <a:noFill/>
            <a:miter lim="800000"/>
            <a:headEnd/>
            <a:tailEnd/>
          </a:ln>
        </p:spPr>
        <p:txBody>
          <a:bodyPr wrap="none" lIns="82124" tIns="41061" rIns="82124" bIns="41061">
            <a:spAutoFit/>
          </a:bodyPr>
          <a:lstStyle/>
          <a:p>
            <a:pPr defTabSz="814388"/>
            <a:r>
              <a:rPr lang="ru-RU" sz="1050" b="1" dirty="0" smtClean="0">
                <a:solidFill>
                  <a:srgbClr val="000000"/>
                </a:solidFill>
              </a:rPr>
              <a:t>Ситуационный центр</a:t>
            </a:r>
            <a:endParaRPr lang="en-US" sz="1050" b="1" dirty="0" smtClean="0">
              <a:solidFill>
                <a:srgbClr val="000000"/>
              </a:solidFill>
            </a:endParaRPr>
          </a:p>
        </p:txBody>
      </p:sp>
      <p:sp>
        <p:nvSpPr>
          <p:cNvPr id="57" name="Text Box 17"/>
          <p:cNvSpPr txBox="1">
            <a:spLocks noChangeArrowheads="1"/>
          </p:cNvSpPr>
          <p:nvPr/>
        </p:nvSpPr>
        <p:spPr bwMode="auto">
          <a:xfrm>
            <a:off x="4129367" y="1180167"/>
            <a:ext cx="2215025" cy="244507"/>
          </a:xfrm>
          <a:prstGeom prst="rect">
            <a:avLst/>
          </a:prstGeom>
          <a:noFill/>
          <a:ln w="28575" algn="ctr">
            <a:noFill/>
            <a:miter lim="800000"/>
            <a:headEnd/>
            <a:tailEnd/>
          </a:ln>
        </p:spPr>
        <p:txBody>
          <a:bodyPr wrap="none" lIns="82124" tIns="41061" rIns="82124" bIns="41061">
            <a:spAutoFit/>
          </a:bodyPr>
          <a:lstStyle/>
          <a:p>
            <a:pPr defTabSz="814388"/>
            <a:r>
              <a:rPr lang="ru-RU" sz="1050" b="1" dirty="0" smtClean="0">
                <a:solidFill>
                  <a:srgbClr val="000000"/>
                </a:solidFill>
              </a:rPr>
              <a:t>Мобильный пункт управления</a:t>
            </a:r>
            <a:endParaRPr lang="en-US" sz="1050" b="1" dirty="0" smtClean="0">
              <a:solidFill>
                <a:srgbClr val="000000"/>
              </a:solidFill>
            </a:endParaRPr>
          </a:p>
        </p:txBody>
      </p:sp>
      <p:sp>
        <p:nvSpPr>
          <p:cNvPr id="58" name="Text Box 17"/>
          <p:cNvSpPr txBox="1">
            <a:spLocks noChangeArrowheads="1"/>
          </p:cNvSpPr>
          <p:nvPr/>
        </p:nvSpPr>
        <p:spPr bwMode="auto">
          <a:xfrm>
            <a:off x="1872839" y="1187608"/>
            <a:ext cx="1543999" cy="244507"/>
          </a:xfrm>
          <a:prstGeom prst="rect">
            <a:avLst/>
          </a:prstGeom>
          <a:noFill/>
          <a:ln w="28575" algn="ctr">
            <a:noFill/>
            <a:miter lim="800000"/>
            <a:headEnd/>
            <a:tailEnd/>
          </a:ln>
        </p:spPr>
        <p:txBody>
          <a:bodyPr wrap="none" lIns="82124" tIns="41061" rIns="82124" bIns="41061">
            <a:spAutoFit/>
          </a:bodyPr>
          <a:lstStyle/>
          <a:p>
            <a:pPr defTabSz="814388"/>
            <a:r>
              <a:rPr lang="ru-RU" sz="1050" b="1" dirty="0" smtClean="0">
                <a:solidFill>
                  <a:srgbClr val="000000"/>
                </a:solidFill>
              </a:rPr>
              <a:t>Экстренные службы</a:t>
            </a:r>
            <a:endParaRPr lang="en-US" sz="1050" b="1" dirty="0" smtClean="0">
              <a:solidFill>
                <a:srgbClr val="000000"/>
              </a:solidFill>
            </a:endParaRPr>
          </a:p>
        </p:txBody>
      </p:sp>
      <p:pic>
        <p:nvPicPr>
          <p:cNvPr id="61" name="Picture 20" descr="http://t3.gstatic.com/images?q=tbn:ANd9GcRZ4OY4pCM8hxxQ8T6r-sSoS1KosqsbnBG2X7jdQsJSjXjxuFiyqw"/>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30756" y="1403285"/>
            <a:ext cx="1320456" cy="771525"/>
          </a:xfrm>
          <a:prstGeom prst="rect">
            <a:avLst/>
          </a:prstGeom>
          <a:noFill/>
        </p:spPr>
      </p:pic>
      <p:sp>
        <p:nvSpPr>
          <p:cNvPr id="59" name="Text Box 17"/>
          <p:cNvSpPr txBox="1">
            <a:spLocks noChangeArrowheads="1"/>
          </p:cNvSpPr>
          <p:nvPr/>
        </p:nvSpPr>
        <p:spPr bwMode="auto">
          <a:xfrm>
            <a:off x="256640" y="1187608"/>
            <a:ext cx="1631444" cy="244507"/>
          </a:xfrm>
          <a:prstGeom prst="rect">
            <a:avLst/>
          </a:prstGeom>
          <a:noFill/>
          <a:ln w="28575" algn="ctr">
            <a:noFill/>
            <a:miter lim="800000"/>
            <a:headEnd/>
            <a:tailEnd/>
          </a:ln>
        </p:spPr>
        <p:txBody>
          <a:bodyPr wrap="none" lIns="82124" tIns="41061" rIns="82124" bIns="41061">
            <a:spAutoFit/>
          </a:bodyPr>
          <a:lstStyle/>
          <a:p>
            <a:pPr defTabSz="814388"/>
            <a:r>
              <a:rPr lang="ru-RU" sz="1050" b="1" dirty="0" smtClean="0">
                <a:solidFill>
                  <a:srgbClr val="000000"/>
                </a:solidFill>
              </a:rPr>
              <a:t>Служба эксплуатации</a:t>
            </a:r>
            <a:endParaRPr lang="en-US" sz="1050" b="1" dirty="0" smtClean="0">
              <a:solidFill>
                <a:srgbClr val="000000"/>
              </a:solidFill>
            </a:endParaRPr>
          </a:p>
        </p:txBody>
      </p:sp>
      <p:sp>
        <p:nvSpPr>
          <p:cNvPr id="51" name="Up-Down Arrow 50"/>
          <p:cNvSpPr/>
          <p:nvPr/>
        </p:nvSpPr>
        <p:spPr>
          <a:xfrm>
            <a:off x="4773956" y="2790825"/>
            <a:ext cx="3275747" cy="1524000"/>
          </a:xfrm>
          <a:prstGeom prst="upDownArrow">
            <a:avLst>
              <a:gd name="adj1" fmla="val 50000"/>
              <a:gd name="adj2" fmla="val 19375"/>
            </a:avLst>
          </a:prstGeom>
          <a:solidFill>
            <a:srgbClr val="435153"/>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endParaRPr>
          </a:p>
        </p:txBody>
      </p:sp>
      <p:sp>
        <p:nvSpPr>
          <p:cNvPr id="1383437" name="AutoShape 55"/>
          <p:cNvSpPr>
            <a:spLocks noChangeArrowheads="1"/>
          </p:cNvSpPr>
          <p:nvPr/>
        </p:nvSpPr>
        <p:spPr bwMode="auto">
          <a:xfrm>
            <a:off x="825285" y="2182038"/>
            <a:ext cx="10716009" cy="8620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51 w 21600"/>
              <a:gd name="T13" fmla="*/ 5967 h 21600"/>
              <a:gd name="T14" fmla="*/ 15649 w 21600"/>
              <a:gd name="T15" fmla="*/ 15633 h 21600"/>
            </a:gdLst>
            <a:ahLst/>
            <a:cxnLst>
              <a:cxn ang="T8">
                <a:pos x="T0" y="T1"/>
              </a:cxn>
              <a:cxn ang="T9">
                <a:pos x="T2" y="T3"/>
              </a:cxn>
              <a:cxn ang="T10">
                <a:pos x="T4" y="T5"/>
              </a:cxn>
              <a:cxn ang="T11">
                <a:pos x="T6" y="T7"/>
              </a:cxn>
            </a:cxnLst>
            <a:rect l="T12" t="T13" r="T14" b="T15"/>
            <a:pathLst>
              <a:path w="21600" h="21600">
                <a:moveTo>
                  <a:pt x="0" y="0"/>
                </a:moveTo>
                <a:lnTo>
                  <a:pt x="8307" y="21600"/>
                </a:lnTo>
                <a:lnTo>
                  <a:pt x="13293" y="21600"/>
                </a:lnTo>
                <a:lnTo>
                  <a:pt x="21600" y="0"/>
                </a:lnTo>
                <a:close/>
              </a:path>
            </a:pathLst>
          </a:custGeom>
          <a:gradFill rotWithShape="1">
            <a:gsLst>
              <a:gs pos="0">
                <a:srgbClr val="B9C4D0"/>
              </a:gs>
              <a:gs pos="100000">
                <a:schemeClr val="accent1">
                  <a:alpha val="0"/>
                </a:schemeClr>
              </a:gs>
            </a:gsLst>
            <a:lin ang="5400000" scaled="1"/>
          </a:gradFill>
          <a:ln w="9525">
            <a:noFill/>
            <a:miter lim="800000"/>
            <a:headEnd/>
            <a:tailEnd/>
          </a:ln>
        </p:spPr>
        <p:txBody>
          <a:bodyPr wrap="none" anchor="ctr"/>
          <a:lstStyle/>
          <a:p>
            <a:pPr algn="l">
              <a:lnSpc>
                <a:spcPct val="100000"/>
              </a:lnSpc>
            </a:pPr>
            <a:endParaRPr lang="en-US" sz="1800" b="0" dirty="0">
              <a:solidFill>
                <a:srgbClr val="000000"/>
              </a:solidFill>
              <a:latin typeface="Verdana" pitchFamily="34" charset="0"/>
            </a:endParaRPr>
          </a:p>
        </p:txBody>
      </p:sp>
      <p:sp>
        <p:nvSpPr>
          <p:cNvPr id="1383450" name="Rectangle 7"/>
          <p:cNvSpPr>
            <a:spLocks noGrp="1" noChangeArrowheads="1"/>
          </p:cNvSpPr>
          <p:nvPr>
            <p:ph type="title"/>
          </p:nvPr>
        </p:nvSpPr>
        <p:spPr/>
        <p:txBody>
          <a:bodyPr lIns="91440" tIns="45720" rIns="91440" bIns="45720" anchor="t"/>
          <a:lstStyle/>
          <a:p>
            <a:r>
              <a:rPr lang="ru-RU" dirty="0"/>
              <a:t>Конвергенция средств связи</a:t>
            </a:r>
            <a:endParaRPr lang="en-US" dirty="0"/>
          </a:p>
        </p:txBody>
      </p:sp>
      <p:pic>
        <p:nvPicPr>
          <p:cNvPr id="1383429" name="Picture 41" descr="IPICS Server"/>
          <p:cNvPicPr>
            <a:picLocks noChangeAspect="1" noChangeArrowheads="1"/>
          </p:cNvPicPr>
          <p:nvPr/>
        </p:nvPicPr>
        <p:blipFill>
          <a:blip r:embed="rId8" cstate="print"/>
          <a:srcRect/>
          <a:stretch>
            <a:fillRect/>
          </a:stretch>
        </p:blipFill>
        <p:spPr bwMode="auto">
          <a:xfrm>
            <a:off x="6094612" y="3215502"/>
            <a:ext cx="655996" cy="900113"/>
          </a:xfrm>
          <a:prstGeom prst="rect">
            <a:avLst/>
          </a:prstGeom>
          <a:noFill/>
          <a:ln w="9525">
            <a:noFill/>
            <a:miter lim="800000"/>
            <a:headEnd/>
            <a:tailEnd/>
          </a:ln>
        </p:spPr>
      </p:pic>
      <p:sp>
        <p:nvSpPr>
          <p:cNvPr id="84" name="AutoShape 55"/>
          <p:cNvSpPr>
            <a:spLocks noChangeArrowheads="1"/>
          </p:cNvSpPr>
          <p:nvPr/>
        </p:nvSpPr>
        <p:spPr bwMode="auto">
          <a:xfrm rot="10800000">
            <a:off x="799890" y="4077511"/>
            <a:ext cx="11122303" cy="8620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951 w 21600"/>
              <a:gd name="T13" fmla="*/ 5967 h 21600"/>
              <a:gd name="T14" fmla="*/ 15649 w 21600"/>
              <a:gd name="T15" fmla="*/ 15633 h 21600"/>
            </a:gdLst>
            <a:ahLst/>
            <a:cxnLst>
              <a:cxn ang="T8">
                <a:pos x="T0" y="T1"/>
              </a:cxn>
              <a:cxn ang="T9">
                <a:pos x="T2" y="T3"/>
              </a:cxn>
              <a:cxn ang="T10">
                <a:pos x="T4" y="T5"/>
              </a:cxn>
              <a:cxn ang="T11">
                <a:pos x="T6" y="T7"/>
              </a:cxn>
            </a:cxnLst>
            <a:rect l="T12" t="T13" r="T14" b="T15"/>
            <a:pathLst>
              <a:path w="21600" h="21600">
                <a:moveTo>
                  <a:pt x="0" y="0"/>
                </a:moveTo>
                <a:lnTo>
                  <a:pt x="8307" y="21600"/>
                </a:lnTo>
                <a:lnTo>
                  <a:pt x="13293" y="21600"/>
                </a:lnTo>
                <a:lnTo>
                  <a:pt x="21600" y="0"/>
                </a:lnTo>
                <a:close/>
              </a:path>
            </a:pathLst>
          </a:custGeom>
          <a:gradFill rotWithShape="1">
            <a:gsLst>
              <a:gs pos="0">
                <a:srgbClr val="B9C4D0"/>
              </a:gs>
              <a:gs pos="100000">
                <a:schemeClr val="accent1">
                  <a:alpha val="0"/>
                </a:schemeClr>
              </a:gs>
            </a:gsLst>
            <a:lin ang="5400000" scaled="1"/>
          </a:gradFill>
          <a:ln w="9525">
            <a:noFill/>
            <a:miter lim="800000"/>
            <a:headEnd/>
            <a:tailEnd/>
          </a:ln>
        </p:spPr>
        <p:txBody>
          <a:bodyPr wrap="none" anchor="ctr"/>
          <a:lstStyle/>
          <a:p>
            <a:pPr algn="l">
              <a:lnSpc>
                <a:spcPct val="100000"/>
              </a:lnSpc>
            </a:pPr>
            <a:endParaRPr lang="en-US" sz="1800" b="0" dirty="0">
              <a:solidFill>
                <a:srgbClr val="000000"/>
              </a:solidFill>
              <a:latin typeface="Verdana" pitchFamily="34" charset="0"/>
            </a:endParaRPr>
          </a:p>
        </p:txBody>
      </p:sp>
      <p:sp>
        <p:nvSpPr>
          <p:cNvPr id="1383428" name="Text Box 17"/>
          <p:cNvSpPr txBox="1">
            <a:spLocks noChangeArrowheads="1"/>
          </p:cNvSpPr>
          <p:nvPr/>
        </p:nvSpPr>
        <p:spPr bwMode="auto">
          <a:xfrm>
            <a:off x="5725973" y="2917134"/>
            <a:ext cx="1255894" cy="298368"/>
          </a:xfrm>
          <a:prstGeom prst="rect">
            <a:avLst/>
          </a:prstGeom>
          <a:noFill/>
          <a:ln w="28575" algn="ctr">
            <a:noFill/>
            <a:miter lim="800000"/>
            <a:headEnd/>
            <a:tailEnd/>
          </a:ln>
        </p:spPr>
        <p:txBody>
          <a:bodyPr wrap="none" lIns="82124" tIns="41061" rIns="82124" bIns="41061">
            <a:spAutoFit/>
          </a:bodyPr>
          <a:lstStyle/>
          <a:p>
            <a:pPr defTabSz="814388"/>
            <a:r>
              <a:rPr lang="en-US" sz="1400" b="1" dirty="0" smtClean="0">
                <a:solidFill>
                  <a:schemeClr val="bg1"/>
                </a:solidFill>
              </a:rPr>
              <a:t>IPICS Server</a:t>
            </a:r>
          </a:p>
        </p:txBody>
      </p:sp>
      <p:sp>
        <p:nvSpPr>
          <p:cNvPr id="49" name="Text Box 17"/>
          <p:cNvSpPr txBox="1">
            <a:spLocks noChangeArrowheads="1"/>
          </p:cNvSpPr>
          <p:nvPr/>
        </p:nvSpPr>
        <p:spPr bwMode="auto">
          <a:xfrm>
            <a:off x="3252680" y="3337149"/>
            <a:ext cx="1616184" cy="359923"/>
          </a:xfrm>
          <a:prstGeom prst="rect">
            <a:avLst/>
          </a:prstGeom>
          <a:noFill/>
          <a:ln w="28575" algn="ctr">
            <a:noFill/>
            <a:miter lim="800000"/>
            <a:headEnd/>
            <a:tailEnd/>
          </a:ln>
        </p:spPr>
        <p:txBody>
          <a:bodyPr wrap="none" lIns="82124" tIns="41061" rIns="82124" bIns="41061">
            <a:spAutoFit/>
          </a:bodyPr>
          <a:lstStyle/>
          <a:p>
            <a:pPr defTabSz="814388"/>
            <a:r>
              <a:rPr lang="ru-RU" b="1" i="1" dirty="0" smtClean="0">
                <a:solidFill>
                  <a:srgbClr val="000000"/>
                </a:solidFill>
              </a:rPr>
              <a:t>Публикация</a:t>
            </a:r>
            <a:endParaRPr lang="en-US" b="1" i="1" dirty="0" smtClean="0">
              <a:solidFill>
                <a:srgbClr val="000000"/>
              </a:solidFill>
            </a:endParaRPr>
          </a:p>
        </p:txBody>
      </p:sp>
      <p:sp>
        <p:nvSpPr>
          <p:cNvPr id="50" name="Text Box 17"/>
          <p:cNvSpPr txBox="1">
            <a:spLocks noChangeArrowheads="1"/>
          </p:cNvSpPr>
          <p:nvPr/>
        </p:nvSpPr>
        <p:spPr bwMode="auto">
          <a:xfrm>
            <a:off x="7467981" y="3337149"/>
            <a:ext cx="1328545" cy="359923"/>
          </a:xfrm>
          <a:prstGeom prst="rect">
            <a:avLst/>
          </a:prstGeom>
          <a:noFill/>
          <a:ln w="28575" algn="ctr">
            <a:noFill/>
            <a:miter lim="800000"/>
            <a:headEnd/>
            <a:tailEnd/>
          </a:ln>
        </p:spPr>
        <p:txBody>
          <a:bodyPr wrap="none" lIns="82124" tIns="41061" rIns="82124" bIns="41061">
            <a:spAutoFit/>
          </a:bodyPr>
          <a:lstStyle/>
          <a:p>
            <a:pPr defTabSz="814388"/>
            <a:r>
              <a:rPr lang="ru-RU" b="1" i="1" dirty="0" smtClean="0">
                <a:solidFill>
                  <a:srgbClr val="000000"/>
                </a:solidFill>
              </a:rPr>
              <a:t>Подписка</a:t>
            </a:r>
            <a:endParaRPr lang="en-US" b="1" i="1" dirty="0" smtClean="0">
              <a:solidFill>
                <a:srgbClr val="000000"/>
              </a:solidFill>
            </a:endParaRPr>
          </a:p>
        </p:txBody>
      </p:sp>
      <p:sp>
        <p:nvSpPr>
          <p:cNvPr id="52" name="Text Box 17"/>
          <p:cNvSpPr txBox="1">
            <a:spLocks noChangeArrowheads="1"/>
          </p:cNvSpPr>
          <p:nvPr/>
        </p:nvSpPr>
        <p:spPr bwMode="auto">
          <a:xfrm>
            <a:off x="4523709" y="4400231"/>
            <a:ext cx="3910645" cy="359923"/>
          </a:xfrm>
          <a:prstGeom prst="rect">
            <a:avLst/>
          </a:prstGeom>
          <a:noFill/>
          <a:ln w="28575" algn="ctr">
            <a:noFill/>
            <a:miter lim="800000"/>
            <a:headEnd/>
            <a:tailEnd/>
          </a:ln>
        </p:spPr>
        <p:txBody>
          <a:bodyPr wrap="none" lIns="82124" tIns="41061" rIns="82124" bIns="41061">
            <a:spAutoFit/>
          </a:bodyPr>
          <a:lstStyle/>
          <a:p>
            <a:pPr defTabSz="814388"/>
            <a:r>
              <a:rPr lang="ru-RU" b="1" i="1" dirty="0" smtClean="0">
                <a:solidFill>
                  <a:srgbClr val="000000"/>
                </a:solidFill>
              </a:rPr>
              <a:t>Объединенные средства связи</a:t>
            </a:r>
            <a:endParaRPr lang="en-US" b="1" i="1" dirty="0" smtClean="0">
              <a:solidFill>
                <a:srgbClr val="000000"/>
              </a:solidFill>
            </a:endParaRPr>
          </a:p>
        </p:txBody>
      </p:sp>
      <p:sp>
        <p:nvSpPr>
          <p:cNvPr id="53" name="Text Box 17"/>
          <p:cNvSpPr txBox="1">
            <a:spLocks noChangeArrowheads="1"/>
          </p:cNvSpPr>
          <p:nvPr/>
        </p:nvSpPr>
        <p:spPr bwMode="auto">
          <a:xfrm>
            <a:off x="4701569" y="2413224"/>
            <a:ext cx="3643121" cy="359923"/>
          </a:xfrm>
          <a:prstGeom prst="rect">
            <a:avLst/>
          </a:prstGeom>
          <a:noFill/>
          <a:ln w="28575" algn="ctr">
            <a:noFill/>
            <a:miter lim="800000"/>
            <a:headEnd/>
            <a:tailEnd/>
          </a:ln>
        </p:spPr>
        <p:txBody>
          <a:bodyPr wrap="none" lIns="82124" tIns="41061" rIns="82124" bIns="41061">
            <a:spAutoFit/>
          </a:bodyPr>
          <a:lstStyle/>
          <a:p>
            <a:pPr defTabSz="814388"/>
            <a:r>
              <a:rPr lang="en-US" b="1" dirty="0" smtClean="0">
                <a:solidFill>
                  <a:srgbClr val="000000"/>
                </a:solidFill>
              </a:rPr>
              <a:t> </a:t>
            </a:r>
            <a:r>
              <a:rPr lang="ru-RU" b="1" i="1" dirty="0">
                <a:solidFill>
                  <a:srgbClr val="000000"/>
                </a:solidFill>
              </a:rPr>
              <a:t>Подписка на средства связи</a:t>
            </a:r>
            <a:endParaRPr lang="en-US" b="1" i="1" dirty="0" smtClean="0">
              <a:solidFill>
                <a:srgbClr val="000000"/>
              </a:solidFill>
            </a:endParaRPr>
          </a:p>
        </p:txBody>
      </p:sp>
      <p:sp>
        <p:nvSpPr>
          <p:cNvPr id="1383465" name="Text Box 20"/>
          <p:cNvSpPr txBox="1">
            <a:spLocks noChangeArrowheads="1"/>
          </p:cNvSpPr>
          <p:nvPr/>
        </p:nvSpPr>
        <p:spPr bwMode="auto">
          <a:xfrm>
            <a:off x="2545688" y="5960463"/>
            <a:ext cx="2109493" cy="329145"/>
          </a:xfrm>
          <a:prstGeom prst="rect">
            <a:avLst/>
          </a:prstGeom>
          <a:noFill/>
          <a:ln w="28575" algn="ctr">
            <a:noFill/>
            <a:miter lim="800000"/>
            <a:headEnd/>
            <a:tailEnd/>
          </a:ln>
        </p:spPr>
        <p:txBody>
          <a:bodyPr wrap="none" lIns="82124" tIns="41061" rIns="82124" bIns="41061">
            <a:spAutoFit/>
          </a:bodyPr>
          <a:lstStyle/>
          <a:p>
            <a:pPr defTabSz="814388"/>
            <a:r>
              <a:rPr lang="ru-RU" sz="1600" dirty="0" smtClean="0">
                <a:solidFill>
                  <a:srgbClr val="000000"/>
                </a:solidFill>
              </a:rPr>
              <a:t>Консоль диспетчера</a:t>
            </a:r>
            <a:endParaRPr lang="en-US" sz="1600" dirty="0">
              <a:solidFill>
                <a:srgbClr val="000000"/>
              </a:solidFill>
            </a:endParaRPr>
          </a:p>
        </p:txBody>
      </p:sp>
      <p:sp>
        <p:nvSpPr>
          <p:cNvPr id="1383493" name="Text Box 18"/>
          <p:cNvSpPr txBox="1">
            <a:spLocks noChangeArrowheads="1"/>
          </p:cNvSpPr>
          <p:nvPr/>
        </p:nvSpPr>
        <p:spPr bwMode="auto">
          <a:xfrm>
            <a:off x="9565482" y="5780964"/>
            <a:ext cx="1967727" cy="575367"/>
          </a:xfrm>
          <a:prstGeom prst="rect">
            <a:avLst/>
          </a:prstGeom>
          <a:noFill/>
          <a:ln w="28575" algn="ctr">
            <a:noFill/>
            <a:miter lim="800000"/>
            <a:headEnd/>
            <a:tailEnd/>
          </a:ln>
        </p:spPr>
        <p:txBody>
          <a:bodyPr wrap="none" lIns="82124" tIns="41061" rIns="82124" bIns="41061">
            <a:spAutoFit/>
          </a:bodyPr>
          <a:lstStyle/>
          <a:p>
            <a:pPr defTabSz="814388"/>
            <a:r>
              <a:rPr lang="ru-RU" sz="1600" dirty="0">
                <a:solidFill>
                  <a:srgbClr val="000000"/>
                </a:solidFill>
              </a:rPr>
              <a:t>Унифицированные</a:t>
            </a:r>
            <a:br>
              <a:rPr lang="ru-RU" sz="1600" dirty="0">
                <a:solidFill>
                  <a:srgbClr val="000000"/>
                </a:solidFill>
              </a:rPr>
            </a:br>
            <a:r>
              <a:rPr lang="ru-RU" sz="1600" dirty="0">
                <a:solidFill>
                  <a:srgbClr val="000000"/>
                </a:solidFill>
              </a:rPr>
              <a:t>коммуникации</a:t>
            </a:r>
            <a:endParaRPr lang="en-US" sz="1600" dirty="0">
              <a:solidFill>
                <a:srgbClr val="000000"/>
              </a:solidFill>
            </a:endParaRPr>
          </a:p>
        </p:txBody>
      </p:sp>
      <p:grpSp>
        <p:nvGrpSpPr>
          <p:cNvPr id="2" name="Group 70"/>
          <p:cNvGrpSpPr>
            <a:grpSpLocks/>
          </p:cNvGrpSpPr>
          <p:nvPr/>
        </p:nvGrpSpPr>
        <p:grpSpPr bwMode="auto">
          <a:xfrm>
            <a:off x="9616466" y="4802215"/>
            <a:ext cx="2329844" cy="1090613"/>
            <a:chOff x="663" y="1801"/>
            <a:chExt cx="1965" cy="1239"/>
          </a:xfrm>
        </p:grpSpPr>
        <p:pic>
          <p:nvPicPr>
            <p:cNvPr id="1383495" name="Picture 70" descr="35ring5seg_0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9" y="2120"/>
              <a:ext cx="1949" cy="920"/>
            </a:xfrm>
            <a:prstGeom prst="rect">
              <a:avLst/>
            </a:prstGeom>
            <a:noFill/>
            <a:ln w="9525">
              <a:noFill/>
              <a:miter lim="800000"/>
              <a:headEnd/>
              <a:tailEnd/>
            </a:ln>
          </p:spPr>
        </p:pic>
        <p:pic>
          <p:nvPicPr>
            <p:cNvPr id="1383496" name="Picture 71" descr="Bluetooth"/>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42" y="2504"/>
              <a:ext cx="183" cy="124"/>
            </a:xfrm>
            <a:prstGeom prst="rect">
              <a:avLst/>
            </a:prstGeom>
            <a:noFill/>
            <a:ln w="9525">
              <a:noFill/>
              <a:miter lim="800000"/>
              <a:headEnd/>
              <a:tailEnd/>
            </a:ln>
          </p:spPr>
        </p:pic>
        <p:pic>
          <p:nvPicPr>
            <p:cNvPr id="1383497" name="Picture 73" descr="nokia1 tran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42" y="2103"/>
              <a:ext cx="170" cy="260"/>
            </a:xfrm>
            <a:prstGeom prst="rect">
              <a:avLst/>
            </a:prstGeom>
            <a:noFill/>
            <a:ln w="9525">
              <a:noFill/>
              <a:miter lim="800000"/>
              <a:headEnd/>
              <a:tailEnd/>
            </a:ln>
          </p:spPr>
        </p:pic>
        <p:pic>
          <p:nvPicPr>
            <p:cNvPr id="1383498" name="Picture 74" descr="07-0644_CiscoIPphon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63" y="2164"/>
              <a:ext cx="439" cy="305"/>
            </a:xfrm>
            <a:prstGeom prst="rect">
              <a:avLst/>
            </a:prstGeom>
            <a:noFill/>
            <a:ln w="9525">
              <a:noFill/>
              <a:miter lim="800000"/>
              <a:headEnd/>
              <a:tailEnd/>
            </a:ln>
          </p:spPr>
        </p:pic>
        <p:grpSp>
          <p:nvGrpSpPr>
            <p:cNvPr id="3" name="Group 75"/>
            <p:cNvGrpSpPr>
              <a:grpSpLocks/>
            </p:cNvGrpSpPr>
            <p:nvPr/>
          </p:nvGrpSpPr>
          <p:grpSpPr bwMode="auto">
            <a:xfrm>
              <a:off x="1161" y="1857"/>
              <a:ext cx="512" cy="351"/>
              <a:chOff x="3888" y="1717"/>
              <a:chExt cx="1536" cy="1211"/>
            </a:xfrm>
          </p:grpSpPr>
          <p:pic>
            <p:nvPicPr>
              <p:cNvPr id="1383500" name="Picture 76" descr="07-1461_monitor+keyboar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88" y="1717"/>
                <a:ext cx="1536" cy="1211"/>
              </a:xfrm>
              <a:prstGeom prst="rect">
                <a:avLst/>
              </a:prstGeom>
              <a:noFill/>
              <a:ln w="9525">
                <a:noFill/>
                <a:miter lim="800000"/>
                <a:headEnd/>
                <a:tailEnd/>
              </a:ln>
            </p:spPr>
          </p:pic>
          <p:pic>
            <p:nvPicPr>
              <p:cNvPr id="1383501" name="Picture 7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45" y="2056"/>
                <a:ext cx="703" cy="305"/>
              </a:xfrm>
              <a:prstGeom prst="rect">
                <a:avLst/>
              </a:prstGeom>
              <a:noFill/>
              <a:ln w="9525" algn="ctr">
                <a:noFill/>
                <a:miter lim="800000"/>
                <a:headEnd/>
                <a:tailEnd/>
              </a:ln>
            </p:spPr>
          </p:pic>
          <p:pic>
            <p:nvPicPr>
              <p:cNvPr id="1383502" name="Picture 7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44" y="1777"/>
                <a:ext cx="547" cy="348"/>
              </a:xfrm>
              <a:prstGeom prst="rect">
                <a:avLst/>
              </a:prstGeom>
              <a:noFill/>
              <a:ln w="9525" algn="ctr">
                <a:noFill/>
                <a:miter lim="800000"/>
                <a:headEnd/>
                <a:tailEnd/>
              </a:ln>
            </p:spPr>
          </p:pic>
          <p:pic>
            <p:nvPicPr>
              <p:cNvPr id="1383503" name="Picture 79"/>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656" y="1861"/>
                <a:ext cx="422" cy="393"/>
              </a:xfrm>
              <a:prstGeom prst="rect">
                <a:avLst/>
              </a:prstGeom>
              <a:noFill/>
              <a:ln w="9525" algn="ctr">
                <a:noFill/>
                <a:miter lim="800000"/>
                <a:headEnd/>
                <a:tailEnd/>
              </a:ln>
            </p:spPr>
          </p:pic>
          <p:pic>
            <p:nvPicPr>
              <p:cNvPr id="1383504" name="Picture 80" descr="UPC1"/>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245" y="1776"/>
                <a:ext cx="270" cy="480"/>
              </a:xfrm>
              <a:prstGeom prst="rect">
                <a:avLst/>
              </a:prstGeom>
              <a:noFill/>
              <a:ln w="9525">
                <a:noFill/>
                <a:miter lim="800000"/>
                <a:headEnd/>
                <a:tailEnd/>
              </a:ln>
            </p:spPr>
          </p:pic>
          <p:pic>
            <p:nvPicPr>
              <p:cNvPr id="1383505" name="Picture 8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512" y="1782"/>
                <a:ext cx="576" cy="383"/>
              </a:xfrm>
              <a:prstGeom prst="rect">
                <a:avLst/>
              </a:prstGeom>
              <a:noFill/>
              <a:ln w="9525">
                <a:noFill/>
                <a:miter lim="800000"/>
                <a:headEnd/>
                <a:tailEnd/>
              </a:ln>
            </p:spPr>
          </p:pic>
          <p:pic>
            <p:nvPicPr>
              <p:cNvPr id="1383506" name="Picture 82" descr="UPC1"/>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614" y="1974"/>
                <a:ext cx="480" cy="384"/>
              </a:xfrm>
              <a:prstGeom prst="rect">
                <a:avLst/>
              </a:prstGeom>
              <a:noFill/>
              <a:ln w="9525">
                <a:noFill/>
                <a:miter lim="800000"/>
                <a:headEnd/>
                <a:tailEnd/>
              </a:ln>
            </p:spPr>
          </p:pic>
        </p:grpSp>
        <p:pic>
          <p:nvPicPr>
            <p:cNvPr id="1383507" name="Picture 83" descr="iMAC"/>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874" y="1801"/>
              <a:ext cx="420" cy="422"/>
            </a:xfrm>
            <a:prstGeom prst="rect">
              <a:avLst/>
            </a:prstGeom>
            <a:noFill/>
            <a:ln w="9525">
              <a:noFill/>
              <a:miter lim="800000"/>
              <a:headEnd/>
              <a:tailEnd/>
            </a:ln>
          </p:spPr>
        </p:pic>
      </p:grpSp>
      <p:pic>
        <p:nvPicPr>
          <p:cNvPr id="69" name="Picture 68" descr="5 - Incident PTT.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646125" y="5131787"/>
            <a:ext cx="600294" cy="837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 name="Text Box 20"/>
          <p:cNvSpPr txBox="1">
            <a:spLocks noChangeArrowheads="1"/>
          </p:cNvSpPr>
          <p:nvPr/>
        </p:nvSpPr>
        <p:spPr bwMode="auto">
          <a:xfrm>
            <a:off x="5034239" y="5960463"/>
            <a:ext cx="1992173" cy="329145"/>
          </a:xfrm>
          <a:prstGeom prst="rect">
            <a:avLst/>
          </a:prstGeom>
          <a:noFill/>
          <a:ln w="28575" algn="ctr">
            <a:noFill/>
            <a:miter lim="800000"/>
            <a:headEnd/>
            <a:tailEnd/>
          </a:ln>
        </p:spPr>
        <p:txBody>
          <a:bodyPr wrap="none" lIns="82124" tIns="41061" rIns="82124" bIns="41061">
            <a:spAutoFit/>
          </a:bodyPr>
          <a:lstStyle/>
          <a:p>
            <a:pPr defTabSz="814388"/>
            <a:r>
              <a:rPr lang="ru-RU" sz="1600" dirty="0" smtClean="0">
                <a:solidFill>
                  <a:srgbClr val="000000"/>
                </a:solidFill>
              </a:rPr>
              <a:t>Мобильный клиент</a:t>
            </a:r>
            <a:endParaRPr lang="en-US" sz="1600" dirty="0">
              <a:solidFill>
                <a:srgbClr val="000000"/>
              </a:solidFill>
            </a:endParaRPr>
          </a:p>
        </p:txBody>
      </p:sp>
      <p:pic>
        <p:nvPicPr>
          <p:cNvPr id="67" name="Picture 1"/>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669561" y="4980542"/>
            <a:ext cx="1703793"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6" name="Picture 35" descr="View"/>
          <p:cNvPicPr>
            <a:picLocks noChangeAspect="1" noChangeArrowheads="1"/>
          </p:cNvPicPr>
          <p:nvPr/>
        </p:nvPicPr>
        <p:blipFill>
          <a:blip r:embed="rId23" cstate="print"/>
          <a:srcRect/>
          <a:stretch>
            <a:fillRect/>
          </a:stretch>
        </p:blipFill>
        <p:spPr bwMode="auto">
          <a:xfrm>
            <a:off x="7073832" y="4830479"/>
            <a:ext cx="1984227" cy="1063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7" name="Text Box 18"/>
          <p:cNvSpPr txBox="1">
            <a:spLocks noChangeArrowheads="1"/>
          </p:cNvSpPr>
          <p:nvPr/>
        </p:nvSpPr>
        <p:spPr bwMode="auto">
          <a:xfrm>
            <a:off x="6919205" y="5951992"/>
            <a:ext cx="1945987" cy="329145"/>
          </a:xfrm>
          <a:prstGeom prst="rect">
            <a:avLst/>
          </a:prstGeom>
          <a:noFill/>
          <a:ln w="28575" algn="ctr">
            <a:noFill/>
            <a:miter lim="800000"/>
            <a:headEnd/>
            <a:tailEnd/>
          </a:ln>
        </p:spPr>
        <p:txBody>
          <a:bodyPr wrap="none" lIns="82124" tIns="41061" rIns="82124" bIns="41061">
            <a:spAutoFit/>
          </a:bodyPr>
          <a:lstStyle/>
          <a:p>
            <a:pPr defTabSz="814388"/>
            <a:r>
              <a:rPr lang="ru-RU" sz="1600" dirty="0" smtClean="0">
                <a:solidFill>
                  <a:srgbClr val="000000"/>
                </a:solidFill>
              </a:rPr>
              <a:t>Видеонаблюдение</a:t>
            </a:r>
            <a:endParaRPr lang="en-US" sz="1600" dirty="0">
              <a:solidFill>
                <a:srgbClr val="000000"/>
              </a:solidFill>
            </a:endParaRPr>
          </a:p>
        </p:txBody>
      </p:sp>
      <p:sp>
        <p:nvSpPr>
          <p:cNvPr id="1383448" name="Text Box 27"/>
          <p:cNvSpPr txBox="1">
            <a:spLocks noChangeArrowheads="1"/>
          </p:cNvSpPr>
          <p:nvPr/>
        </p:nvSpPr>
        <p:spPr bwMode="auto">
          <a:xfrm>
            <a:off x="277212" y="4544411"/>
            <a:ext cx="544912" cy="298368"/>
          </a:xfrm>
          <a:prstGeom prst="rect">
            <a:avLst/>
          </a:prstGeom>
          <a:noFill/>
          <a:ln w="28575" algn="ctr">
            <a:noFill/>
            <a:miter lim="800000"/>
            <a:headEnd/>
            <a:tailEnd/>
          </a:ln>
        </p:spPr>
        <p:txBody>
          <a:bodyPr wrap="none" lIns="82124" tIns="41061" rIns="82124" bIns="41061">
            <a:spAutoFit/>
          </a:bodyPr>
          <a:lstStyle/>
          <a:p>
            <a:pPr defTabSz="814388"/>
            <a:r>
              <a:rPr lang="en-US" sz="1400" dirty="0" smtClean="0">
                <a:solidFill>
                  <a:srgbClr val="000000"/>
                </a:solidFill>
              </a:rPr>
              <a:t>LMR</a:t>
            </a:r>
            <a:endParaRPr lang="en-US" sz="1400" dirty="0">
              <a:solidFill>
                <a:srgbClr val="000000"/>
              </a:solidFill>
            </a:endParaRPr>
          </a:p>
        </p:txBody>
      </p:sp>
      <p:pic>
        <p:nvPicPr>
          <p:cNvPr id="1383457" name="Picture 29" descr="Push to talk"/>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67499" y="4355500"/>
            <a:ext cx="421108" cy="1743075"/>
          </a:xfrm>
          <a:prstGeom prst="rect">
            <a:avLst/>
          </a:prstGeom>
          <a:noFill/>
          <a:ln w="9525">
            <a:noFill/>
            <a:miter lim="800000"/>
            <a:headEnd/>
            <a:tailEnd/>
          </a:ln>
        </p:spPr>
      </p:pic>
      <p:sp>
        <p:nvSpPr>
          <p:cNvPr id="1383458" name="Line 2"/>
          <p:cNvSpPr>
            <a:spLocks noChangeShapeType="1"/>
          </p:cNvSpPr>
          <p:nvPr/>
        </p:nvSpPr>
        <p:spPr bwMode="auto">
          <a:xfrm flipH="1">
            <a:off x="1335269" y="4903188"/>
            <a:ext cx="16929" cy="365125"/>
          </a:xfrm>
          <a:prstGeom prst="line">
            <a:avLst/>
          </a:prstGeom>
          <a:noFill/>
          <a:ln w="22225">
            <a:solidFill>
              <a:schemeClr val="tx1"/>
            </a:solidFill>
            <a:prstDash val="sysDot"/>
            <a:round/>
            <a:headEnd/>
            <a:tailEnd/>
          </a:ln>
        </p:spPr>
        <p:txBody>
          <a:bodyPr lIns="82124" tIns="41061" rIns="82124" bIns="41061"/>
          <a:lstStyle/>
          <a:p>
            <a:endParaRPr lang="en-US" dirty="0">
              <a:solidFill>
                <a:srgbClr val="000000"/>
              </a:solidFill>
            </a:endParaRPr>
          </a:p>
        </p:txBody>
      </p:sp>
      <p:sp>
        <p:nvSpPr>
          <p:cNvPr id="1383459" name="Line 3"/>
          <p:cNvSpPr>
            <a:spLocks noChangeShapeType="1"/>
          </p:cNvSpPr>
          <p:nvPr/>
        </p:nvSpPr>
        <p:spPr bwMode="auto">
          <a:xfrm flipH="1">
            <a:off x="878189" y="4852388"/>
            <a:ext cx="474010" cy="415925"/>
          </a:xfrm>
          <a:prstGeom prst="line">
            <a:avLst/>
          </a:prstGeom>
          <a:noFill/>
          <a:ln w="22225">
            <a:solidFill>
              <a:schemeClr val="tx1"/>
            </a:solidFill>
            <a:prstDash val="sysDot"/>
            <a:round/>
            <a:headEnd/>
            <a:tailEnd/>
          </a:ln>
        </p:spPr>
        <p:txBody>
          <a:bodyPr lIns="82124" tIns="41061" rIns="82124" bIns="41061"/>
          <a:lstStyle/>
          <a:p>
            <a:endParaRPr lang="en-US" dirty="0">
              <a:solidFill>
                <a:srgbClr val="000000"/>
              </a:solidFill>
            </a:endParaRPr>
          </a:p>
        </p:txBody>
      </p:sp>
      <p:sp>
        <p:nvSpPr>
          <p:cNvPr id="1383460" name="Line 4"/>
          <p:cNvSpPr>
            <a:spLocks noChangeShapeType="1"/>
          </p:cNvSpPr>
          <p:nvPr/>
        </p:nvSpPr>
        <p:spPr bwMode="auto">
          <a:xfrm>
            <a:off x="1352198" y="4839688"/>
            <a:ext cx="474010" cy="415925"/>
          </a:xfrm>
          <a:prstGeom prst="line">
            <a:avLst/>
          </a:prstGeom>
          <a:noFill/>
          <a:ln w="22225">
            <a:solidFill>
              <a:schemeClr val="tx1"/>
            </a:solidFill>
            <a:prstDash val="sysDot"/>
            <a:round/>
            <a:headEnd/>
            <a:tailEnd/>
          </a:ln>
        </p:spPr>
        <p:txBody>
          <a:bodyPr lIns="82124" tIns="41061" rIns="82124" bIns="41061"/>
          <a:lstStyle/>
          <a:p>
            <a:endParaRPr lang="en-US" dirty="0">
              <a:solidFill>
                <a:srgbClr val="000000"/>
              </a:solidFill>
            </a:endParaRPr>
          </a:p>
        </p:txBody>
      </p:sp>
      <p:pic>
        <p:nvPicPr>
          <p:cNvPr id="1383461" name="Picture 6" descr="Motorola"/>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130006" y="4809524"/>
            <a:ext cx="490939" cy="1030288"/>
          </a:xfrm>
          <a:prstGeom prst="rect">
            <a:avLst/>
          </a:prstGeom>
          <a:noFill/>
          <a:ln w="9525">
            <a:noFill/>
            <a:miter lim="800000"/>
            <a:headEnd/>
            <a:tailEnd/>
          </a:ln>
        </p:spPr>
      </p:pic>
      <p:sp>
        <p:nvSpPr>
          <p:cNvPr id="1383462" name="Line 15"/>
          <p:cNvSpPr>
            <a:spLocks noChangeShapeType="1"/>
          </p:cNvSpPr>
          <p:nvPr/>
        </p:nvSpPr>
        <p:spPr bwMode="auto">
          <a:xfrm flipV="1">
            <a:off x="833750" y="4488849"/>
            <a:ext cx="537493" cy="692150"/>
          </a:xfrm>
          <a:prstGeom prst="line">
            <a:avLst/>
          </a:prstGeom>
          <a:noFill/>
          <a:ln w="22225">
            <a:solidFill>
              <a:srgbClr val="FFFFFF"/>
            </a:solidFill>
            <a:prstDash val="sysDot"/>
            <a:round/>
            <a:headEnd/>
            <a:tailEnd/>
          </a:ln>
        </p:spPr>
        <p:txBody>
          <a:bodyPr lIns="82124" tIns="41061" rIns="82124" bIns="41061"/>
          <a:lstStyle/>
          <a:p>
            <a:endParaRPr lang="en-US" dirty="0">
              <a:solidFill>
                <a:srgbClr val="000000"/>
              </a:solidFill>
            </a:endParaRPr>
          </a:p>
        </p:txBody>
      </p:sp>
      <p:sp>
        <p:nvSpPr>
          <p:cNvPr id="1383463" name="Line 16"/>
          <p:cNvSpPr>
            <a:spLocks noChangeShapeType="1"/>
          </p:cNvSpPr>
          <p:nvPr/>
        </p:nvSpPr>
        <p:spPr bwMode="auto">
          <a:xfrm flipH="1" flipV="1">
            <a:off x="1322574" y="4541237"/>
            <a:ext cx="537493" cy="692150"/>
          </a:xfrm>
          <a:prstGeom prst="line">
            <a:avLst/>
          </a:prstGeom>
          <a:noFill/>
          <a:ln w="22225">
            <a:solidFill>
              <a:srgbClr val="FFFFFF"/>
            </a:solidFill>
            <a:prstDash val="sysDot"/>
            <a:round/>
            <a:headEnd/>
            <a:tailEnd/>
          </a:ln>
        </p:spPr>
        <p:txBody>
          <a:bodyPr lIns="82124" tIns="41061" rIns="82124" bIns="41061"/>
          <a:lstStyle/>
          <a:p>
            <a:endParaRPr lang="en-US" dirty="0">
              <a:solidFill>
                <a:srgbClr val="000000"/>
              </a:solidFill>
            </a:endParaRPr>
          </a:p>
        </p:txBody>
      </p:sp>
      <p:sp>
        <p:nvSpPr>
          <p:cNvPr id="1383466" name="Text Box 21"/>
          <p:cNvSpPr txBox="1">
            <a:spLocks noChangeArrowheads="1"/>
          </p:cNvSpPr>
          <p:nvPr/>
        </p:nvSpPr>
        <p:spPr bwMode="auto">
          <a:xfrm>
            <a:off x="198916" y="5827112"/>
            <a:ext cx="2317483" cy="575367"/>
          </a:xfrm>
          <a:prstGeom prst="rect">
            <a:avLst/>
          </a:prstGeom>
          <a:noFill/>
          <a:ln w="28575" algn="ctr">
            <a:noFill/>
            <a:miter lim="800000"/>
            <a:headEnd/>
            <a:tailEnd/>
          </a:ln>
        </p:spPr>
        <p:txBody>
          <a:bodyPr wrap="none" lIns="82124" tIns="41061" rIns="82124" bIns="41061">
            <a:spAutoFit/>
          </a:bodyPr>
          <a:lstStyle/>
          <a:p>
            <a:pPr defTabSz="814388"/>
            <a:r>
              <a:rPr lang="ru-RU" sz="1600" dirty="0">
                <a:solidFill>
                  <a:srgbClr val="000000"/>
                </a:solidFill>
              </a:rPr>
              <a:t>Связь </a:t>
            </a:r>
            <a:r>
              <a:rPr lang="en-US" sz="1600" dirty="0">
                <a:solidFill>
                  <a:srgbClr val="000000"/>
                </a:solidFill>
              </a:rPr>
              <a:t>VHF/UHF/Nextel</a:t>
            </a:r>
          </a:p>
          <a:p>
            <a:pPr defTabSz="814388"/>
            <a:r>
              <a:rPr lang="en-US" sz="1600" dirty="0">
                <a:solidFill>
                  <a:srgbClr val="000000"/>
                </a:solidFill>
              </a:rPr>
              <a:t> PTT</a:t>
            </a:r>
          </a:p>
        </p:txBody>
      </p:sp>
      <p:graphicFrame>
        <p:nvGraphicFramePr>
          <p:cNvPr id="1383467" name="Object 43"/>
          <p:cNvGraphicFramePr>
            <a:graphicFrameLocks noChangeAspect="1"/>
          </p:cNvGraphicFramePr>
          <p:nvPr>
            <p:extLst>
              <p:ext uri="{D42A27DB-BD31-4B8C-83A1-F6EECF244321}">
                <p14:modId xmlns:p14="http://schemas.microsoft.com/office/powerpoint/2010/main" val="1914837679"/>
              </p:ext>
            </p:extLst>
          </p:nvPr>
        </p:nvGraphicFramePr>
        <p:xfrm>
          <a:off x="1102497" y="3993550"/>
          <a:ext cx="545958" cy="974725"/>
        </p:xfrm>
        <a:graphic>
          <a:graphicData uri="http://schemas.openxmlformats.org/presentationml/2006/ole">
            <mc:AlternateContent xmlns:mc="http://schemas.openxmlformats.org/markup-compatibility/2006">
              <mc:Choice xmlns:v="urn:schemas-microsoft-com:vml" Requires="v">
                <p:oleObj spid="_x0000_s2076" name="Visio" r:id="rId26" imgW="459151" imgH="961949" progId="">
                  <p:embed/>
                </p:oleObj>
              </mc:Choice>
              <mc:Fallback>
                <p:oleObj name="Visio" r:id="rId26" imgW="459151" imgH="961949"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2497" y="3993550"/>
                        <a:ext cx="54595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pic>
        <p:nvPicPr>
          <p:cNvPr id="1383468" name="Picture 28" descr="Hand held radio"/>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rot="19063166">
            <a:off x="380901" y="5009550"/>
            <a:ext cx="854911" cy="747713"/>
          </a:xfrm>
          <a:prstGeom prst="rect">
            <a:avLst/>
          </a:prstGeom>
          <a:noFill/>
          <a:ln w="9525">
            <a:noFill/>
            <a:miter lim="800000"/>
            <a:headEnd/>
            <a:tailEnd/>
          </a:ln>
        </p:spPr>
      </p:pic>
      <p:pic>
        <p:nvPicPr>
          <p:cNvPr id="56" name="Picture 5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612679" y="1548189"/>
            <a:ext cx="739519" cy="520621"/>
          </a:xfrm>
          <a:prstGeom prst="rect">
            <a:avLst/>
          </a:prstGeom>
          <a:ln w="3175" cap="sq">
            <a:noFill/>
            <a:prstDash val="solid"/>
            <a:miter lim="800000"/>
          </a:ln>
          <a:effectLst/>
        </p:spPr>
      </p:pic>
    </p:spTree>
    <p:extLst>
      <p:ext uri="{BB962C8B-B14F-4D97-AF65-F5344CB8AC3E}">
        <p14:creationId xmlns:p14="http://schemas.microsoft.com/office/powerpoint/2010/main" val="67515355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Cisco IPICS</a:t>
            </a:r>
          </a:p>
        </p:txBody>
      </p:sp>
      <p:sp>
        <p:nvSpPr>
          <p:cNvPr id="14" name="Text Placeholder 13"/>
          <p:cNvSpPr>
            <a:spLocks noGrp="1"/>
          </p:cNvSpPr>
          <p:nvPr>
            <p:ph type="body" sz="quarter" idx="10"/>
          </p:nvPr>
        </p:nvSpPr>
        <p:spPr/>
        <p:txBody>
          <a:bodyPr/>
          <a:lstStyle/>
          <a:p>
            <a:r>
              <a:rPr lang="ru-RU"/>
              <a:t>Производится с 200</a:t>
            </a:r>
            <a:r>
              <a:rPr lang="en-US"/>
              <a:t>4</a:t>
            </a:r>
            <a:r>
              <a:rPr lang="ru-RU"/>
              <a:t> года</a:t>
            </a:r>
          </a:p>
          <a:p>
            <a:r>
              <a:rPr lang="ru-RU"/>
              <a:t>Более 400 инсталляций в мире</a:t>
            </a:r>
          </a:p>
          <a:p>
            <a:r>
              <a:rPr lang="ru-RU"/>
              <a:t>Использует открытые стандарты радиосвязи и передачи голоса, видео</a:t>
            </a:r>
          </a:p>
          <a:p>
            <a:r>
              <a:rPr lang="ru-RU"/>
              <a:t>Поддерживает виртуализацию </a:t>
            </a:r>
          </a:p>
          <a:p>
            <a:r>
              <a:rPr lang="ru-RU"/>
              <a:t>Способен быть интегрирован с параллельными системами</a:t>
            </a:r>
          </a:p>
          <a:p>
            <a:endParaRPr lang="en-US"/>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0570" y="1315167"/>
            <a:ext cx="5231925" cy="4169844"/>
          </a:xfrm>
          <a:prstGeom prst="rect">
            <a:avLst/>
          </a:prstGeom>
        </p:spPr>
      </p:pic>
    </p:spTree>
    <p:extLst>
      <p:ext uri="{BB962C8B-B14F-4D97-AF65-F5344CB8AC3E}">
        <p14:creationId xmlns:p14="http://schemas.microsoft.com/office/powerpoint/2010/main" val="412167435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76401"/>
            <a:ext cx="12188825" cy="2895600"/>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7205" y="1852231"/>
            <a:ext cx="3770807" cy="271976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812" y="1907203"/>
            <a:ext cx="3997195" cy="2664797"/>
          </a:xfrm>
          <a:prstGeom prst="rect">
            <a:avLst/>
          </a:prstGeom>
        </p:spPr>
      </p:pic>
      <p:sp>
        <p:nvSpPr>
          <p:cNvPr id="8" name="Rectangle 7"/>
          <p:cNvSpPr/>
          <p:nvPr/>
        </p:nvSpPr>
        <p:spPr>
          <a:xfrm flipV="1">
            <a:off x="0" y="4572000"/>
            <a:ext cx="12188825" cy="970027"/>
          </a:xfrm>
          <a:prstGeom prst="rect">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Text Box 119"/>
          <p:cNvSpPr txBox="1">
            <a:spLocks noChangeArrowheads="1"/>
          </p:cNvSpPr>
          <p:nvPr/>
        </p:nvSpPr>
        <p:spPr bwMode="auto">
          <a:xfrm>
            <a:off x="323707" y="4633833"/>
            <a:ext cx="3411377" cy="772006"/>
          </a:xfrm>
          <a:prstGeom prst="round2SameRect">
            <a:avLst>
              <a:gd name="adj1" fmla="val 0"/>
              <a:gd name="adj2" fmla="val 0"/>
            </a:avLst>
          </a:prstGeom>
          <a:noFill/>
          <a:ln w="12700" algn="ctr">
            <a:noFill/>
            <a:round/>
            <a:headEnd/>
            <a:tailEnd/>
          </a:ln>
          <a:effectLst/>
          <a:scene3d>
            <a:camera prst="orthographicFront"/>
            <a:lightRig rig="brightRoom" dir="t"/>
          </a:scene3d>
          <a:sp3d prstMaterial="metal">
            <a:bevelB w="38100" h="38100" prst="softRound"/>
          </a:sp3d>
        </p:spPr>
        <p:txBody>
          <a:bodyPr wrap="square" lIns="137160" tIns="91440" rIns="91440" bIns="91440" anchor="ctr" anchorCtr="0">
            <a:spAutoFit/>
          </a:bodyPr>
          <a:lstStyle>
            <a:defPPr>
              <a:defRPr lang="en-US"/>
            </a:defPPr>
            <a:lvl1pPr fontAlgn="base">
              <a:lnSpc>
                <a:spcPct val="95000"/>
              </a:lnSpc>
              <a:spcBef>
                <a:spcPts val="600"/>
              </a:spcBef>
              <a:defRPr sz="1400" b="1" kern="0">
                <a:solidFill>
                  <a:schemeClr val="bg1"/>
                </a:solidFill>
                <a:effectLst>
                  <a:outerShdw blurRad="292100" algn="ctr" rotWithShape="0">
                    <a:prstClr val="black"/>
                  </a:outerShdw>
                </a:effectLst>
                <a:ea typeface="ＭＳ Ｐゴシック" pitchFamily="34" charset="-128"/>
              </a:defRPr>
            </a:lvl1pPr>
          </a:lstStyle>
          <a:p>
            <a:pPr algn="ctr"/>
            <a:r>
              <a:rPr lang="ru-RU" sz="2000" dirty="0" smtClean="0">
                <a:solidFill>
                  <a:srgbClr val="FFFF00"/>
                </a:solidFill>
                <a:latin typeface="Arial"/>
              </a:rPr>
              <a:t>Стыковка различных систем радиосвязи</a:t>
            </a:r>
            <a:endParaRPr lang="en-US" sz="2000" b="0" dirty="0">
              <a:solidFill>
                <a:srgbClr val="FFFF00"/>
              </a:solidFill>
              <a:latin typeface="Arial"/>
            </a:endParaRPr>
          </a:p>
        </p:txBody>
      </p:sp>
      <p:sp>
        <p:nvSpPr>
          <p:cNvPr id="12" name="Text Box 119"/>
          <p:cNvSpPr txBox="1">
            <a:spLocks noChangeArrowheads="1"/>
          </p:cNvSpPr>
          <p:nvPr/>
        </p:nvSpPr>
        <p:spPr bwMode="auto">
          <a:xfrm>
            <a:off x="8178090" y="4633833"/>
            <a:ext cx="3976871" cy="772006"/>
          </a:xfrm>
          <a:prstGeom prst="round2SameRect">
            <a:avLst>
              <a:gd name="adj1" fmla="val 0"/>
              <a:gd name="adj2" fmla="val 0"/>
            </a:avLst>
          </a:prstGeom>
          <a:noFill/>
          <a:ln w="12700" algn="ctr">
            <a:noFill/>
            <a:round/>
            <a:headEnd/>
            <a:tailEnd/>
          </a:ln>
          <a:effectLst/>
          <a:scene3d>
            <a:camera prst="orthographicFront"/>
            <a:lightRig rig="brightRoom" dir="t"/>
          </a:scene3d>
          <a:sp3d prstMaterial="metal">
            <a:bevelB w="38100" h="38100" prst="softRound"/>
          </a:sp3d>
        </p:spPr>
        <p:txBody>
          <a:bodyPr wrap="square" lIns="137160" tIns="91440" rIns="91440" bIns="91440" anchor="ctr" anchorCtr="0">
            <a:spAutoFit/>
          </a:bodyPr>
          <a:lstStyle>
            <a:defPPr>
              <a:defRPr lang="en-US"/>
            </a:defPPr>
            <a:lvl1pPr fontAlgn="base">
              <a:lnSpc>
                <a:spcPct val="95000"/>
              </a:lnSpc>
              <a:spcBef>
                <a:spcPts val="600"/>
              </a:spcBef>
              <a:defRPr sz="1400" b="1" kern="0">
                <a:solidFill>
                  <a:schemeClr val="bg1"/>
                </a:solidFill>
                <a:effectLst>
                  <a:outerShdw blurRad="292100" algn="ctr" rotWithShape="0">
                    <a:prstClr val="black"/>
                  </a:outerShdw>
                </a:effectLst>
                <a:ea typeface="ＭＳ Ｐゴシック" pitchFamily="34" charset="-128"/>
              </a:defRPr>
            </a:lvl1pPr>
          </a:lstStyle>
          <a:p>
            <a:pPr algn="ctr"/>
            <a:r>
              <a:rPr lang="en-US" sz="2000" dirty="0" smtClean="0">
                <a:solidFill>
                  <a:srgbClr val="FFFF00"/>
                </a:solidFill>
                <a:latin typeface="Arial"/>
              </a:rPr>
              <a:t>PTT </a:t>
            </a:r>
            <a:r>
              <a:rPr lang="ru-RU" sz="2000" dirty="0" smtClean="0">
                <a:solidFill>
                  <a:srgbClr val="FFFF00"/>
                </a:solidFill>
                <a:latin typeface="Arial"/>
              </a:rPr>
              <a:t>на мобильных устройствах</a:t>
            </a:r>
            <a:endParaRPr lang="en-US" sz="2000" b="0" dirty="0">
              <a:solidFill>
                <a:srgbClr val="FFFF00"/>
              </a:solidFill>
              <a:latin typeface="Arial"/>
            </a:endParaRPr>
          </a:p>
        </p:txBody>
      </p:sp>
      <p:sp>
        <p:nvSpPr>
          <p:cNvPr id="18" name="Text Box 119"/>
          <p:cNvSpPr txBox="1">
            <a:spLocks noChangeArrowheads="1"/>
          </p:cNvSpPr>
          <p:nvPr/>
        </p:nvSpPr>
        <p:spPr bwMode="auto">
          <a:xfrm>
            <a:off x="4388723" y="4633833"/>
            <a:ext cx="3411377" cy="772006"/>
          </a:xfrm>
          <a:prstGeom prst="round2SameRect">
            <a:avLst>
              <a:gd name="adj1" fmla="val 0"/>
              <a:gd name="adj2" fmla="val 0"/>
            </a:avLst>
          </a:prstGeom>
          <a:noFill/>
          <a:ln w="12700" algn="ctr">
            <a:noFill/>
            <a:round/>
            <a:headEnd/>
            <a:tailEnd/>
          </a:ln>
          <a:effectLst/>
          <a:scene3d>
            <a:camera prst="orthographicFront"/>
            <a:lightRig rig="brightRoom" dir="t"/>
          </a:scene3d>
          <a:sp3d prstMaterial="metal">
            <a:bevelB w="38100" h="38100" prst="softRound"/>
          </a:sp3d>
        </p:spPr>
        <p:txBody>
          <a:bodyPr wrap="square" lIns="137160" tIns="91440" rIns="91440" bIns="91440" anchor="ctr" anchorCtr="0">
            <a:spAutoFit/>
          </a:bodyPr>
          <a:lstStyle>
            <a:defPPr>
              <a:defRPr lang="en-US"/>
            </a:defPPr>
            <a:lvl1pPr fontAlgn="base">
              <a:lnSpc>
                <a:spcPct val="95000"/>
              </a:lnSpc>
              <a:spcBef>
                <a:spcPts val="600"/>
              </a:spcBef>
              <a:defRPr sz="1400" b="1" kern="0">
                <a:solidFill>
                  <a:schemeClr val="bg1"/>
                </a:solidFill>
                <a:effectLst>
                  <a:outerShdw blurRad="292100" algn="ctr" rotWithShape="0">
                    <a:prstClr val="black"/>
                  </a:outerShdw>
                </a:effectLst>
                <a:ea typeface="ＭＳ Ｐゴシック" pitchFamily="34" charset="-128"/>
              </a:defRPr>
            </a:lvl1pPr>
          </a:lstStyle>
          <a:p>
            <a:pPr algn="ctr"/>
            <a:r>
              <a:rPr lang="ru-RU" sz="2000" dirty="0">
                <a:solidFill>
                  <a:srgbClr val="FFFF00"/>
                </a:solidFill>
                <a:latin typeface="Arial"/>
              </a:rPr>
              <a:t>Обновление диспечерского центра</a:t>
            </a:r>
            <a:endParaRPr lang="en-US" sz="2000" b="0" dirty="0">
              <a:solidFill>
                <a:srgbClr val="FFFF00"/>
              </a:solidFill>
              <a:latin typeface="Arial"/>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7796" y="1907203"/>
            <a:ext cx="3707816" cy="2664797"/>
          </a:xfrm>
          <a:prstGeom prst="rect">
            <a:avLst/>
          </a:prstGeom>
        </p:spPr>
      </p:pic>
      <p:sp>
        <p:nvSpPr>
          <p:cNvPr id="6" name="Title 5"/>
          <p:cNvSpPr>
            <a:spLocks noGrp="1"/>
          </p:cNvSpPr>
          <p:nvPr>
            <p:ph type="title"/>
          </p:nvPr>
        </p:nvSpPr>
        <p:spPr/>
        <p:txBody>
          <a:bodyPr/>
          <a:lstStyle/>
          <a:p>
            <a:r>
              <a:rPr lang="ru-RU"/>
              <a:t>Области применения</a:t>
            </a:r>
            <a:endParaRPr lang="en-US"/>
          </a:p>
        </p:txBody>
      </p:sp>
    </p:spTree>
    <p:extLst>
      <p:ext uri="{BB962C8B-B14F-4D97-AF65-F5344CB8AC3E}">
        <p14:creationId xmlns:p14="http://schemas.microsoft.com/office/powerpoint/2010/main" val="1893971255"/>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Модернизация РТТ-связи</a:t>
            </a:r>
            <a:endParaRPr lang="en-US" dirty="0"/>
          </a:p>
        </p:txBody>
      </p:sp>
      <p:sp>
        <p:nvSpPr>
          <p:cNvPr id="3" name="Text Placeholder 2"/>
          <p:cNvSpPr>
            <a:spLocks noGrp="1"/>
          </p:cNvSpPr>
          <p:nvPr>
            <p:ph type="body" sz="quarter" idx="10"/>
          </p:nvPr>
        </p:nvSpPr>
        <p:spPr/>
        <p:txBody>
          <a:bodyPr/>
          <a:lstStyle/>
          <a:p>
            <a:r>
              <a:rPr lang="ru-RU" sz="1800" b="1" dirty="0"/>
              <a:t>Проблемы</a:t>
            </a:r>
            <a:endParaRPr lang="en-US" sz="1800" dirty="0" smtClean="0"/>
          </a:p>
          <a:p>
            <a:pPr lvl="1"/>
            <a:r>
              <a:rPr lang="ru-RU" sz="1600" dirty="0" smtClean="0"/>
              <a:t>Устаревший коммуникационный центр</a:t>
            </a:r>
          </a:p>
          <a:p>
            <a:pPr lvl="1"/>
            <a:r>
              <a:rPr lang="ru-RU" sz="1600" dirty="0"/>
              <a:t>Миграция с одного вендора на другого</a:t>
            </a:r>
            <a:endParaRPr lang="en-US" sz="1600" dirty="0" smtClean="0"/>
          </a:p>
          <a:p>
            <a:pPr lvl="1"/>
            <a:r>
              <a:rPr lang="ru-RU" sz="1600" dirty="0"/>
              <a:t>Переход на радио поверх </a:t>
            </a:r>
            <a:r>
              <a:rPr lang="en-US" sz="1600" dirty="0"/>
              <a:t>IP</a:t>
            </a:r>
          </a:p>
          <a:p>
            <a:r>
              <a:rPr lang="ru-RU" sz="1800" b="1" dirty="0" smtClean="0"/>
              <a:t>Почему </a:t>
            </a:r>
            <a:r>
              <a:rPr lang="en-US" sz="1800" b="1" dirty="0" smtClean="0"/>
              <a:t>Cisco</a:t>
            </a:r>
            <a:endParaRPr lang="en-US" sz="1800" b="1" dirty="0"/>
          </a:p>
          <a:p>
            <a:pPr lvl="1"/>
            <a:r>
              <a:rPr lang="ru-RU" sz="1600" dirty="0"/>
              <a:t>Открытые стандарты радиосвязи</a:t>
            </a:r>
            <a:endParaRPr lang="en-US" sz="1600" dirty="0" smtClean="0"/>
          </a:p>
          <a:p>
            <a:pPr lvl="1"/>
            <a:r>
              <a:rPr lang="ru-RU" sz="1600" dirty="0" smtClean="0"/>
              <a:t>Конвергенция в </a:t>
            </a:r>
            <a:r>
              <a:rPr lang="en-US" sz="1600" dirty="0" smtClean="0"/>
              <a:t>IP</a:t>
            </a:r>
            <a:endParaRPr lang="en-US" sz="1600" dirty="0"/>
          </a:p>
          <a:p>
            <a:r>
              <a:rPr lang="ru-RU" sz="1800" b="1" dirty="0" smtClean="0"/>
              <a:t>Преимущества</a:t>
            </a:r>
            <a:endParaRPr lang="en-US" sz="1800" b="1" dirty="0"/>
          </a:p>
          <a:p>
            <a:pPr lvl="1"/>
            <a:r>
              <a:rPr lang="ru-RU" sz="1600" dirty="0" smtClean="0"/>
              <a:t>Снижение операционных затрат</a:t>
            </a:r>
            <a:r>
              <a:rPr lang="en-US" sz="1600" dirty="0" smtClean="0"/>
              <a:t>: PTT – </a:t>
            </a:r>
            <a:r>
              <a:rPr lang="ru-RU" sz="1600" dirty="0" smtClean="0"/>
              <a:t>еще</a:t>
            </a:r>
            <a:r>
              <a:rPr lang="en-US" sz="1600" dirty="0" smtClean="0"/>
              <a:t> </a:t>
            </a:r>
            <a:r>
              <a:rPr lang="ru-RU" sz="1600" dirty="0" smtClean="0"/>
              <a:t>один вид данных в СПД</a:t>
            </a:r>
            <a:endParaRPr lang="en-US" sz="1600" dirty="0" smtClean="0"/>
          </a:p>
          <a:p>
            <a:pPr lvl="1"/>
            <a:r>
              <a:rPr lang="ru-RU" sz="1600" dirty="0" smtClean="0"/>
              <a:t>Снижение капитальных затрат на оборудование</a:t>
            </a:r>
            <a:r>
              <a:rPr lang="en-US" sz="1600" dirty="0"/>
              <a:t>: </a:t>
            </a:r>
            <a:r>
              <a:rPr lang="ru-RU" sz="1600" dirty="0" smtClean="0"/>
              <a:t>открытые стандарты</a:t>
            </a:r>
          </a:p>
          <a:p>
            <a:pPr lvl="1"/>
            <a:r>
              <a:rPr lang="ru-RU" sz="1600" dirty="0" smtClean="0"/>
              <a:t>Возможность использования текущего оборудования</a:t>
            </a:r>
            <a:endParaRPr lang="en-US" sz="16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774848" y="1066800"/>
            <a:ext cx="2898650" cy="2171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1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986896" y="4733925"/>
            <a:ext cx="27622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9828212" y="3352800"/>
            <a:ext cx="838200" cy="1295400"/>
          </a:xfrm>
          <a:prstGeom prst="downArrow">
            <a:avLst/>
          </a:prstGeom>
          <a:gradFill>
            <a:gsLst>
              <a:gs pos="0">
                <a:schemeClr val="accent5">
                  <a:shade val="51000"/>
                  <a:satMod val="130000"/>
                  <a:alpha val="81000"/>
                </a:schemeClr>
              </a:gs>
              <a:gs pos="80000">
                <a:schemeClr val="accent5">
                  <a:shade val="93000"/>
                  <a:satMod val="130000"/>
                </a:schemeClr>
              </a:gs>
              <a:gs pos="100000">
                <a:schemeClr val="accent5">
                  <a:shade val="94000"/>
                  <a:satMod val="135000"/>
                </a:schemeClr>
              </a:gs>
            </a:gsLst>
            <a:lin ang="15720000" scaled="0"/>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014098805"/>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Обновление диспетчерского центра</a:t>
            </a:r>
            <a:endParaRPr lang="en-US" dirty="0"/>
          </a:p>
        </p:txBody>
      </p:sp>
      <p:sp>
        <p:nvSpPr>
          <p:cNvPr id="3" name="Text Placeholder 2"/>
          <p:cNvSpPr>
            <a:spLocks noGrp="1"/>
          </p:cNvSpPr>
          <p:nvPr>
            <p:ph type="body" sz="quarter" idx="10"/>
          </p:nvPr>
        </p:nvSpPr>
        <p:spPr/>
        <p:txBody>
          <a:bodyPr/>
          <a:lstStyle/>
          <a:p>
            <a:r>
              <a:rPr lang="ru-RU" sz="1800" b="1" dirty="0"/>
              <a:t>Проблема</a:t>
            </a:r>
            <a:r>
              <a:rPr lang="en-US" sz="1800" dirty="0"/>
              <a:t> </a:t>
            </a:r>
            <a:endParaRPr lang="ru-RU" sz="1800" dirty="0"/>
          </a:p>
          <a:p>
            <a:pPr lvl="1"/>
            <a:r>
              <a:rPr lang="ru-RU" sz="1600" dirty="0"/>
              <a:t>Необходимость в переходе на современную аппаратуру/ПО</a:t>
            </a:r>
            <a:endParaRPr lang="en-US" sz="1600" dirty="0"/>
          </a:p>
          <a:p>
            <a:r>
              <a:rPr lang="ru-RU" sz="1800" b="1" dirty="0" smtClean="0"/>
              <a:t>Почему </a:t>
            </a:r>
            <a:r>
              <a:rPr lang="en-US" sz="1800" b="1" dirty="0" smtClean="0"/>
              <a:t>Cisco</a:t>
            </a:r>
            <a:endParaRPr lang="en-US" sz="1800" b="1" dirty="0"/>
          </a:p>
          <a:p>
            <a:pPr lvl="1"/>
            <a:r>
              <a:rPr lang="ru-RU" sz="1600" dirty="0"/>
              <a:t>Функциональный пульт диспетчера</a:t>
            </a:r>
            <a:endParaRPr lang="en-US" sz="1600" dirty="0"/>
          </a:p>
          <a:p>
            <a:pPr lvl="1"/>
            <a:r>
              <a:rPr lang="ru-RU" sz="1600" dirty="0"/>
              <a:t>Встроенный механизм применения политик (как в </a:t>
            </a:r>
            <a:r>
              <a:rPr lang="en-US" sz="1600" dirty="0"/>
              <a:t>CAD</a:t>
            </a:r>
            <a:r>
              <a:rPr lang="ru-RU" sz="1600" dirty="0"/>
              <a:t>)</a:t>
            </a:r>
            <a:endParaRPr lang="en-US" sz="1600" dirty="0"/>
          </a:p>
          <a:p>
            <a:pPr lvl="1"/>
            <a:r>
              <a:rPr lang="ru-RU" sz="1600" dirty="0" smtClean="0"/>
              <a:t>Интеграция с </a:t>
            </a:r>
            <a:r>
              <a:rPr lang="en-US" sz="1600" dirty="0" smtClean="0"/>
              <a:t>Cisco UCM</a:t>
            </a:r>
            <a:endParaRPr lang="en-US" sz="1600" dirty="0"/>
          </a:p>
          <a:p>
            <a:pPr lvl="1"/>
            <a:r>
              <a:rPr lang="ru-RU" sz="1600" dirty="0"/>
              <a:t>Мобильность сотрудников</a:t>
            </a:r>
            <a:endParaRPr lang="en-US" sz="1600" dirty="0"/>
          </a:p>
          <a:p>
            <a:pPr lvl="1"/>
            <a:r>
              <a:rPr lang="ru-RU" sz="1600" dirty="0"/>
              <a:t>Программный клиент с поддержкой сенсорных экранов</a:t>
            </a:r>
            <a:endParaRPr lang="en-US" sz="1600" dirty="0"/>
          </a:p>
          <a:p>
            <a:pPr lvl="1"/>
            <a:r>
              <a:rPr lang="ru-RU" sz="1600" dirty="0"/>
              <a:t>Поддержка открытых стандартов радиосвязи (</a:t>
            </a:r>
            <a:r>
              <a:rPr lang="en-US" sz="1600" dirty="0"/>
              <a:t>Tetra PEI- </a:t>
            </a:r>
            <a:r>
              <a:rPr lang="en-US" sz="1600" dirty="0" err="1"/>
              <a:t>P25</a:t>
            </a:r>
            <a:r>
              <a:rPr lang="en-US" sz="1600" dirty="0"/>
              <a:t> </a:t>
            </a:r>
            <a:r>
              <a:rPr lang="en-US" sz="1600" dirty="0" err="1"/>
              <a:t>ISSI</a:t>
            </a:r>
            <a:r>
              <a:rPr lang="en-US" sz="1600" dirty="0"/>
              <a:t>/</a:t>
            </a:r>
            <a:r>
              <a:rPr lang="en-US" sz="1600" dirty="0" err="1"/>
              <a:t>CSSI</a:t>
            </a:r>
            <a:r>
              <a:rPr lang="en-US" sz="1600" dirty="0"/>
              <a:t>/</a:t>
            </a:r>
            <a:r>
              <a:rPr lang="en-US" sz="1600" dirty="0" err="1"/>
              <a:t>DFSI</a:t>
            </a:r>
            <a:r>
              <a:rPr lang="ru-RU" sz="1600" dirty="0"/>
              <a:t>)</a:t>
            </a:r>
            <a:endParaRPr lang="en-US" sz="1600" dirty="0"/>
          </a:p>
          <a:p>
            <a:r>
              <a:rPr lang="ru-RU" sz="1800" b="1" dirty="0"/>
              <a:t>Преимущества</a:t>
            </a:r>
            <a:endParaRPr lang="en-US" sz="1800" b="1" dirty="0"/>
          </a:p>
          <a:p>
            <a:pPr lvl="1"/>
            <a:r>
              <a:rPr lang="ru-RU" sz="1600" dirty="0" smtClean="0"/>
              <a:t>Снижение затрат благодаря использованию стандартного ПК с ПО диспетчера</a:t>
            </a:r>
            <a:endParaRPr lang="en-US" sz="1600" dirty="0"/>
          </a:p>
          <a:p>
            <a:pPr lvl="1"/>
            <a:r>
              <a:rPr lang="ru-RU" sz="1600" dirty="0" smtClean="0"/>
              <a:t>Автоматизация рутинных операций с помощью интегрированного</a:t>
            </a:r>
            <a:br>
              <a:rPr lang="ru-RU" sz="1600" dirty="0" smtClean="0"/>
            </a:br>
            <a:r>
              <a:rPr lang="ru-RU" sz="1600" dirty="0" smtClean="0"/>
              <a:t>механизма политик</a:t>
            </a:r>
          </a:p>
          <a:p>
            <a:pPr lvl="1"/>
            <a:r>
              <a:rPr lang="ru-RU" sz="1600" dirty="0" smtClean="0"/>
              <a:t>Клиент унифицированных коммуникаций с </a:t>
            </a:r>
            <a:r>
              <a:rPr lang="en-US" sz="1600" dirty="0" smtClean="0"/>
              <a:t>1</a:t>
            </a:r>
            <a:r>
              <a:rPr lang="ru-RU" sz="1600" dirty="0" smtClean="0"/>
              <a:t>0 линиями </a:t>
            </a:r>
            <a:br>
              <a:rPr lang="ru-RU" sz="1600" dirty="0" smtClean="0"/>
            </a:br>
            <a:r>
              <a:rPr lang="ru-RU" sz="1600" dirty="0" smtClean="0"/>
              <a:t>(интеграция в </a:t>
            </a:r>
            <a:r>
              <a:rPr lang="en-US" sz="1600" dirty="0" smtClean="0"/>
              <a:t>Cisco UCS</a:t>
            </a:r>
            <a:r>
              <a:rPr lang="ru-RU" sz="1600" dirty="0" smtClean="0"/>
              <a:t>)</a:t>
            </a:r>
            <a:endParaRPr lang="en-US" sz="1600" dirty="0"/>
          </a:p>
          <a:p>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7012" y="1828800"/>
            <a:ext cx="1752600" cy="131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6812" y="1804132"/>
            <a:ext cx="1909300" cy="1363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own Arrow 6"/>
          <p:cNvSpPr/>
          <p:nvPr/>
        </p:nvSpPr>
        <p:spPr>
          <a:xfrm>
            <a:off x="9447212" y="3352800"/>
            <a:ext cx="838200" cy="129540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5469" y="4663441"/>
            <a:ext cx="3037189" cy="1500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7319508"/>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РТТ на мобильных устройствах</a:t>
            </a:r>
            <a:endParaRPr lang="en-US" dirty="0"/>
          </a:p>
        </p:txBody>
      </p:sp>
      <p:sp>
        <p:nvSpPr>
          <p:cNvPr id="3" name="Text Placeholder 2"/>
          <p:cNvSpPr>
            <a:spLocks noGrp="1"/>
          </p:cNvSpPr>
          <p:nvPr>
            <p:ph type="body" sz="quarter" idx="10"/>
          </p:nvPr>
        </p:nvSpPr>
        <p:spPr>
          <a:xfrm>
            <a:off x="310896" y="1344168"/>
            <a:ext cx="8774463" cy="4965192"/>
          </a:xfrm>
        </p:spPr>
        <p:txBody>
          <a:bodyPr/>
          <a:lstStyle/>
          <a:p>
            <a:r>
              <a:rPr lang="ru-RU" sz="1800" b="1" dirty="0" smtClean="0"/>
              <a:t>Проблема</a:t>
            </a:r>
            <a:endParaRPr lang="en-US" sz="1800" dirty="0"/>
          </a:p>
          <a:p>
            <a:pPr lvl="1"/>
            <a:r>
              <a:rPr lang="ru-RU" sz="1600" dirty="0" smtClean="0"/>
              <a:t>Требуется мгновенная связь в группах, нужно покупать дорогие рации</a:t>
            </a:r>
            <a:endParaRPr lang="en-US" sz="1600" dirty="0" smtClean="0"/>
          </a:p>
          <a:p>
            <a:r>
              <a:rPr lang="ru-RU" sz="1800" b="1" dirty="0" smtClean="0"/>
              <a:t>Почему </a:t>
            </a:r>
            <a:r>
              <a:rPr lang="en-US" sz="1800" b="1" dirty="0" smtClean="0"/>
              <a:t>Cisco</a:t>
            </a:r>
          </a:p>
          <a:p>
            <a:pPr lvl="1"/>
            <a:r>
              <a:rPr lang="ru-RU" sz="1600" dirty="0" smtClean="0"/>
              <a:t>Эффективное по стоимости решение (смартфон </a:t>
            </a:r>
            <a:r>
              <a:rPr lang="en-US" sz="1600" dirty="0" smtClean="0"/>
              <a:t>&lt; </a:t>
            </a:r>
            <a:r>
              <a:rPr lang="ru-RU" sz="1600" dirty="0" smtClean="0"/>
              <a:t>рация)</a:t>
            </a:r>
            <a:endParaRPr lang="en-US" sz="1600" dirty="0"/>
          </a:p>
          <a:p>
            <a:pPr lvl="1"/>
            <a:r>
              <a:rPr lang="ru-RU" sz="1600" dirty="0"/>
              <a:t>Работает с </a:t>
            </a:r>
            <a:r>
              <a:rPr lang="en-US" sz="1600" dirty="0"/>
              <a:t>WiFi</a:t>
            </a:r>
            <a:r>
              <a:rPr lang="ru-RU" sz="1600" dirty="0"/>
              <a:t> (снижение затрат на </a:t>
            </a:r>
            <a:r>
              <a:rPr lang="en-US" sz="1600" dirty="0"/>
              <a:t>SP</a:t>
            </a:r>
            <a:r>
              <a:rPr lang="ru-RU" sz="1600" dirty="0"/>
              <a:t>)</a:t>
            </a:r>
            <a:endParaRPr lang="en-US" sz="1600" dirty="0"/>
          </a:p>
          <a:p>
            <a:pPr lvl="1"/>
            <a:r>
              <a:rPr lang="ru-RU" sz="1600" dirty="0" smtClean="0"/>
              <a:t>Серверная часть может работать на маршрутизаторе </a:t>
            </a:r>
            <a:r>
              <a:rPr lang="en-US" sz="1600" dirty="0" smtClean="0"/>
              <a:t>Cisco ISR</a:t>
            </a:r>
            <a:endParaRPr lang="en-US" sz="1600" dirty="0"/>
          </a:p>
          <a:p>
            <a:r>
              <a:rPr lang="ru-RU" sz="1800" b="1" dirty="0"/>
              <a:t>Преимущества</a:t>
            </a:r>
            <a:endParaRPr lang="en-US" sz="1800" b="1" dirty="0"/>
          </a:p>
          <a:p>
            <a:pPr lvl="1"/>
            <a:r>
              <a:rPr lang="ru-RU" sz="1600" dirty="0" smtClean="0"/>
              <a:t>Вовлечение большего количества людей (смартфоны, рации, </a:t>
            </a:r>
            <a:r>
              <a:rPr lang="en-US" sz="1600" dirty="0" smtClean="0"/>
              <a:t>IP</a:t>
            </a:r>
            <a:r>
              <a:rPr lang="ru-RU" sz="1600" dirty="0" smtClean="0"/>
              <a:t>-телефоны)</a:t>
            </a:r>
            <a:endParaRPr lang="en-US" sz="1600" dirty="0"/>
          </a:p>
          <a:p>
            <a:pPr lvl="1"/>
            <a:r>
              <a:rPr lang="ru-RU" sz="1600" dirty="0" smtClean="0"/>
              <a:t>Вовлечение экспертов по мере необходимости вне зависимости от их местонахождения</a:t>
            </a:r>
            <a:endParaRPr lang="en-US" sz="1600" dirty="0"/>
          </a:p>
          <a:p>
            <a:pPr lvl="1"/>
            <a:r>
              <a:rPr lang="ru-RU" sz="1600" dirty="0" smtClean="0"/>
              <a:t>За стоимость расширения традиционной радиосвязи покупается полноценная система </a:t>
            </a:r>
            <a:r>
              <a:rPr lang="en-US" sz="1600" dirty="0" smtClean="0"/>
              <a:t>Cisco Instant Connect</a:t>
            </a:r>
          </a:p>
          <a:p>
            <a:pPr lvl="1"/>
            <a:r>
              <a:rPr lang="en-US" sz="1600" dirty="0" smtClean="0"/>
              <a:t>BYOD</a:t>
            </a:r>
            <a:endParaRPr lang="en-US" sz="1600" dirty="0"/>
          </a:p>
          <a:p>
            <a:endParaRPr lang="en-US" sz="1800" dirty="0"/>
          </a:p>
        </p:txBody>
      </p:sp>
      <p:pic>
        <p:nvPicPr>
          <p:cNvPr id="7" name="Picture 6"/>
          <p:cNvPicPr>
            <a:picLocks noChangeAspect="1"/>
          </p:cNvPicPr>
          <p:nvPr/>
        </p:nvPicPr>
        <p:blipFill>
          <a:blip r:embed="rId3"/>
          <a:stretch>
            <a:fillRect/>
          </a:stretch>
        </p:blipFill>
        <p:spPr>
          <a:xfrm>
            <a:off x="9342754" y="416975"/>
            <a:ext cx="2171700" cy="241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19474" y="4251961"/>
            <a:ext cx="1113738" cy="205739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6678" y="4282441"/>
            <a:ext cx="1044406" cy="2040030"/>
          </a:xfrm>
          <a:prstGeom prst="rect">
            <a:avLst/>
          </a:prstGeom>
        </p:spPr>
      </p:pic>
      <p:sp>
        <p:nvSpPr>
          <p:cNvPr id="8" name="Down Arrow 7"/>
          <p:cNvSpPr/>
          <p:nvPr/>
        </p:nvSpPr>
        <p:spPr>
          <a:xfrm>
            <a:off x="9858011" y="2829975"/>
            <a:ext cx="838200" cy="1295400"/>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731783730"/>
      </p:ext>
    </p:ext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43910" y="1411243"/>
            <a:ext cx="5011655"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p:txBody>
          <a:bodyPr/>
          <a:lstStyle/>
          <a:p>
            <a:r>
              <a:rPr lang="en-US" dirty="0"/>
              <a:t>SCANA</a:t>
            </a:r>
            <a:br>
              <a:rPr lang="en-US" dirty="0"/>
            </a:br>
            <a:r>
              <a:rPr lang="ru-RU" sz="2800" dirty="0"/>
              <a:t>Южная Каролина, Северная Каролина, Джорджия, США</a:t>
            </a:r>
            <a:endParaRPr lang="en-US" dirty="0"/>
          </a:p>
        </p:txBody>
      </p:sp>
      <p:sp>
        <p:nvSpPr>
          <p:cNvPr id="3" name="Text Placeholder 2"/>
          <p:cNvSpPr>
            <a:spLocks noGrp="1"/>
          </p:cNvSpPr>
          <p:nvPr>
            <p:ph type="body" sz="quarter" idx="10"/>
          </p:nvPr>
        </p:nvSpPr>
        <p:spPr>
          <a:xfrm>
            <a:off x="319534" y="1339745"/>
            <a:ext cx="6220972" cy="4965700"/>
          </a:xfrm>
        </p:spPr>
        <p:txBody>
          <a:bodyPr/>
          <a:lstStyle/>
          <a:p>
            <a:r>
              <a:rPr lang="ru-RU" sz="2000" dirty="0"/>
              <a:t>Сведения о компании</a:t>
            </a:r>
            <a:endParaRPr lang="en-US" sz="2000" dirty="0"/>
          </a:p>
          <a:p>
            <a:pPr lvl="1"/>
            <a:r>
              <a:rPr lang="ru-RU" sz="1600" dirty="0"/>
              <a:t>160 лет на рынке, территория обслуживания 90</a:t>
            </a:r>
            <a:r>
              <a:rPr lang="en-US" sz="1600" dirty="0"/>
              <a:t> </a:t>
            </a:r>
            <a:r>
              <a:rPr lang="ru-RU" sz="1600" dirty="0"/>
              <a:t>000 км</a:t>
            </a:r>
            <a:r>
              <a:rPr lang="ru-RU" sz="1600" baseline="30000" dirty="0"/>
              <a:t>2</a:t>
            </a:r>
            <a:endParaRPr lang="en-US" sz="1600" baseline="30000" dirty="0"/>
          </a:p>
          <a:p>
            <a:pPr lvl="1"/>
            <a:r>
              <a:rPr lang="ru-RU" sz="1600" dirty="0"/>
              <a:t>Почти 1 млн потребителей</a:t>
            </a:r>
          </a:p>
          <a:p>
            <a:r>
              <a:rPr lang="ru-RU" sz="2000" dirty="0"/>
              <a:t>Проблемы</a:t>
            </a:r>
            <a:endParaRPr lang="en-US" sz="2000" dirty="0"/>
          </a:p>
          <a:p>
            <a:pPr lvl="1"/>
            <a:r>
              <a:rPr lang="ru-RU" sz="1600" dirty="0"/>
              <a:t>Интеграция более 50 различных радиосистем в трех штатах</a:t>
            </a:r>
            <a:endParaRPr lang="en-US" sz="1600" dirty="0"/>
          </a:p>
          <a:p>
            <a:pPr lvl="1"/>
            <a:r>
              <a:rPr lang="ru-RU" sz="1600" dirty="0"/>
              <a:t>Ограничения существующих диспетчерских пультов</a:t>
            </a:r>
            <a:endParaRPr lang="en-US" sz="1600" dirty="0"/>
          </a:p>
          <a:p>
            <a:r>
              <a:rPr lang="ru-RU" sz="2000" dirty="0"/>
              <a:t>Полученный результат</a:t>
            </a:r>
          </a:p>
          <a:p>
            <a:pPr lvl="1"/>
            <a:r>
              <a:rPr lang="ru-RU" sz="1600" dirty="0"/>
              <a:t>Обеспечили связь сотрудников с любых </a:t>
            </a:r>
            <a:r>
              <a:rPr lang="en-US" sz="1600" dirty="0"/>
              <a:t>IP-</a:t>
            </a:r>
            <a:r>
              <a:rPr lang="ru-RU" sz="1600" dirty="0"/>
              <a:t>устройств (телефон, лэптоп, ПК) с радио</a:t>
            </a:r>
            <a:endParaRPr lang="en-US" sz="1600" dirty="0"/>
          </a:p>
          <a:p>
            <a:pPr lvl="1"/>
            <a:r>
              <a:rPr lang="ru-RU" sz="1600" dirty="0"/>
              <a:t>Повысили производительность, гибкость в обслуживании и отказоустойчивость диспетчерских центров</a:t>
            </a:r>
            <a:endParaRPr lang="en-US" sz="1600" dirty="0"/>
          </a:p>
          <a:p>
            <a:pPr lvl="1"/>
            <a:r>
              <a:rPr lang="ru-RU" sz="1600" dirty="0"/>
              <a:t>Снизили стоимость, одновременно повысив надежность и гибкость, инфраструктуры для службы эксплуатации и служб экстренного реагирования</a:t>
            </a:r>
            <a:endParaRPr lang="en-US" sz="1600" dirty="0"/>
          </a:p>
        </p:txBody>
      </p:sp>
      <p:sp>
        <p:nvSpPr>
          <p:cNvPr id="4" name="Text Placeholder 3"/>
          <p:cNvSpPr>
            <a:spLocks noGrp="1"/>
          </p:cNvSpPr>
          <p:nvPr>
            <p:ph type="body" sz="quarter" idx="11"/>
          </p:nvPr>
        </p:nvSpPr>
        <p:spPr/>
        <p:txBody>
          <a:bodyPr/>
          <a:lstStyle/>
          <a:p>
            <a:r>
              <a:rPr lang="en-US" dirty="0"/>
              <a:t>“SCANA has a number of two-way radio systems that range from low to high band, digital to analog and trunked to individual channels.  For years interoperability was just not practical for SCANA. IPICS has allowed us to obtain interoperability across regions and systems, including links to our IP telephone networks. IPICS has opened our future to a wide spectrum of options”</a:t>
            </a:r>
          </a:p>
        </p:txBody>
      </p:sp>
      <p:sp>
        <p:nvSpPr>
          <p:cNvPr id="22" name="Text Placeholder 21"/>
          <p:cNvSpPr>
            <a:spLocks noGrp="1"/>
          </p:cNvSpPr>
          <p:nvPr>
            <p:ph type="body" sz="quarter" idx="14"/>
          </p:nvPr>
        </p:nvSpPr>
        <p:spPr>
          <a:xfrm>
            <a:off x="7077456" y="5534873"/>
            <a:ext cx="4315968" cy="338328"/>
          </a:xfrm>
        </p:spPr>
        <p:txBody>
          <a:bodyPr/>
          <a:lstStyle/>
          <a:p>
            <a:r>
              <a:rPr lang="en-US" dirty="0"/>
              <a:t>Oscie Brown, general manager, SCANA Services, Inc</a:t>
            </a:r>
          </a:p>
        </p:txBody>
      </p:sp>
      <p:pic>
        <p:nvPicPr>
          <p:cNvPr id="7" name="Picture 6" descr="vert ba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0506" y="1292678"/>
            <a:ext cx="226297" cy="509587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Cisco Arial 16x9 template.potx</Template>
  <TotalTime>136</TotalTime>
  <Words>678</Words>
  <Application>Microsoft Macintosh PowerPoint</Application>
  <PresentationFormat>Custom</PresentationFormat>
  <Paragraphs>112</Paragraphs>
  <Slides>11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Cisco Arial 16x9 template</vt:lpstr>
      <vt:lpstr>Visio</vt:lpstr>
      <vt:lpstr>Расширяя возможности экстренной связи</vt:lpstr>
      <vt:lpstr>Экстренная связь сегодня </vt:lpstr>
      <vt:lpstr>Конвергенция средств связи</vt:lpstr>
      <vt:lpstr>Cisco IPICS</vt:lpstr>
      <vt:lpstr>Области применения</vt:lpstr>
      <vt:lpstr>Модернизация РТТ-связи</vt:lpstr>
      <vt:lpstr>Обновление диспетчерского центра</vt:lpstr>
      <vt:lpstr>РТТ на мобильных устройствах</vt:lpstr>
      <vt:lpstr>SCANA Южная Каролина, Северная Каролина, Джорджия, США</vt:lpstr>
      <vt:lpstr>Central Lincoln People’s Utility District Орегон, США</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Расширяя возможности экстренной связи</dc:title>
  <dc:subject/>
  <dc:creator/>
  <cp:keywords/>
  <dc:description/>
  <cp:lastModifiedBy>Igor Girkin</cp:lastModifiedBy>
  <cp:revision>38</cp:revision>
  <dcterms:created xsi:type="dcterms:W3CDTF">2011-03-02T17:56:28Z</dcterms:created>
  <dcterms:modified xsi:type="dcterms:W3CDTF">2015-06-10T17:46:08Z</dcterms:modified>
  <cp:category/>
</cp:coreProperties>
</file>