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5" r:id="rId4"/>
    <p:sldId id="270" r:id="rId5"/>
    <p:sldId id="274" r:id="rId6"/>
    <p:sldId id="267" r:id="rId7"/>
    <p:sldId id="268" r:id="rId8"/>
    <p:sldId id="287" r:id="rId9"/>
    <p:sldId id="285" r:id="rId10"/>
    <p:sldId id="291" r:id="rId11"/>
    <p:sldId id="264" r:id="rId12"/>
    <p:sldId id="266" r:id="rId13"/>
    <p:sldId id="279" r:id="rId14"/>
    <p:sldId id="281" r:id="rId15"/>
    <p:sldId id="280" r:id="rId16"/>
    <p:sldId id="273" r:id="rId17"/>
    <p:sldId id="288" r:id="rId18"/>
    <p:sldId id="283" r:id="rId19"/>
    <p:sldId id="258" r:id="rId20"/>
    <p:sldId id="269" r:id="rId21"/>
    <p:sldId id="290" r:id="rId22"/>
    <p:sldId id="286" r:id="rId23"/>
    <p:sldId id="284" r:id="rId24"/>
    <p:sldId id="261" r:id="rId25"/>
    <p:sldId id="292" r:id="rId26"/>
    <p:sldId id="262" r:id="rId27"/>
    <p:sldId id="263" r:id="rId28"/>
    <p:sldId id="277" r:id="rId29"/>
    <p:sldId id="259" r:id="rId30"/>
    <p:sldId id="276" r:id="rId31"/>
    <p:sldId id="275" r:id="rId32"/>
    <p:sldId id="278" r:id="rId33"/>
    <p:sldId id="28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7" autoAdjust="0"/>
    <p:restoredTop sz="89249" autoAdjust="0"/>
  </p:normalViewPr>
  <p:slideViewPr>
    <p:cSldViewPr>
      <p:cViewPr varScale="1">
        <p:scale>
          <a:sx n="67" d="100"/>
          <a:sy n="67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58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fanov_K\AppData\Local\Microsoft\Windows\Temporary%20Internet%20Files\Content.Outlook\0I5JT6WE\&#1044;&#1080;&#1085;&#1072;&#1084;&#1080;&#1082;&#1072;%20&#1048;&#1058;%20&#1088;&#1072;&#1089;&#1093;&#1086;&#1076;&#1086;&#1074;%202007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latin typeface="Arial" pitchFamily="34" charset="0"/>
                <a:cs typeface="Arial" pitchFamily="34" charset="0"/>
              </a:rPr>
              <a:t>Динамика ИТ расходов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'[Динамика ИТ расходов 2007-2013.xlsx]Лист1'!$A$14</c:f>
              <c:strCache>
                <c:ptCount val="1"/>
                <c:pt idx="0">
                  <c:v>Инвестиционная программа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'[Динамика ИТ расходов 2007-2013.xlsx]Лист1'!$B$13:$H$13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'[Динамика ИТ расходов 2007-2013.xlsx]Лист1'!$B$14:$H$14</c:f>
              <c:numCache>
                <c:formatCode>_-* #,##0.00\ _р_._-;\-* #,##0.00\ _р_._-;_-* "-"??\ _р_._-;_-@_-</c:formatCode>
                <c:ptCount val="7"/>
                <c:pt idx="0">
                  <c:v>312.42899999999997</c:v>
                </c:pt>
                <c:pt idx="1">
                  <c:v>211.79900000000001</c:v>
                </c:pt>
                <c:pt idx="2">
                  <c:v>139.58000000000001</c:v>
                </c:pt>
                <c:pt idx="3">
                  <c:v>114.73399999999999</c:v>
                </c:pt>
                <c:pt idx="4">
                  <c:v>98.085999999999999</c:v>
                </c:pt>
                <c:pt idx="5">
                  <c:v>90</c:v>
                </c:pt>
                <c:pt idx="6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'[Динамика ИТ расходов 2007-2013.xlsx]Лист1'!$A$15</c:f>
              <c:strCache>
                <c:ptCount val="1"/>
                <c:pt idx="0">
                  <c:v>Эксплуатационная программа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'[Динамика ИТ расходов 2007-2013.xlsx]Лист1'!$B$13:$H$13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'[Динамика ИТ расходов 2007-2013.xlsx]Лист1'!$B$15:$H$15</c:f>
              <c:numCache>
                <c:formatCode>_-* #,##0.00\ _р_._-;\-* #,##0.00\ _р_._-;_-* "-"??\ _р_._-;_-@_-</c:formatCode>
                <c:ptCount val="7"/>
                <c:pt idx="0">
                  <c:v>101.23</c:v>
                </c:pt>
                <c:pt idx="1">
                  <c:v>138.93799999999999</c:v>
                </c:pt>
                <c:pt idx="2">
                  <c:v>144.965</c:v>
                </c:pt>
                <c:pt idx="3">
                  <c:v>139.41</c:v>
                </c:pt>
                <c:pt idx="4">
                  <c:v>156.46799999999999</c:v>
                </c:pt>
                <c:pt idx="5">
                  <c:v>173.43899999999999</c:v>
                </c:pt>
                <c:pt idx="6">
                  <c:v>174.71199999999999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'[Динамика ИТ расходов 2007-2013.xlsx]Лист1'!$A$16</c:f>
              <c:strCache>
                <c:ptCount val="1"/>
                <c:pt idx="0">
                  <c:v>Расходы на внедрение ПО (РБП)</c:v>
                </c:pt>
              </c:strCache>
            </c:strRef>
          </c:tx>
          <c:spPr>
            <a:ln w="381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'[Динамика ИТ расходов 2007-2013.xlsx]Лист1'!$B$13:$H$13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'[Динамика ИТ расходов 2007-2013.xlsx]Лист1'!$B$16:$H$16</c:f>
              <c:numCache>
                <c:formatCode>_-* #,##0.00\ _р_._-;\-* #,##0.00\ _р_._-;_-* "-"??\ _р_._-;_-@_-</c:formatCode>
                <c:ptCount val="7"/>
                <c:pt idx="0">
                  <c:v>20</c:v>
                </c:pt>
                <c:pt idx="1">
                  <c:v>50</c:v>
                </c:pt>
                <c:pt idx="2">
                  <c:v>90</c:v>
                </c:pt>
                <c:pt idx="3">
                  <c:v>120</c:v>
                </c:pt>
                <c:pt idx="4">
                  <c:v>149.46199999999999</c:v>
                </c:pt>
                <c:pt idx="5">
                  <c:v>195.976</c:v>
                </c:pt>
                <c:pt idx="6">
                  <c:v>206.369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'[Динамика ИТ расходов 2007-2013.xlsx]Лист1'!$A$17</c:f>
              <c:strCache>
                <c:ptCount val="1"/>
                <c:pt idx="0">
                  <c:v>Итого: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'[Динамика ИТ расходов 2007-2013.xlsx]Лист1'!$B$13:$H$13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'[Динамика ИТ расходов 2007-2013.xlsx]Лист1'!$B$17:$H$17</c:f>
              <c:numCache>
                <c:formatCode>_-* #,##0.00\ _р_._-;\-* #,##0.00\ _р_._-;_-* "-"??\ _р_._-;_-@_-</c:formatCode>
                <c:ptCount val="7"/>
                <c:pt idx="0">
                  <c:v>433.65899999999999</c:v>
                </c:pt>
                <c:pt idx="1">
                  <c:v>400.73699999999997</c:v>
                </c:pt>
                <c:pt idx="2">
                  <c:v>374.54500000000002</c:v>
                </c:pt>
                <c:pt idx="3">
                  <c:v>374.14400000000001</c:v>
                </c:pt>
                <c:pt idx="4">
                  <c:v>404.01599999999996</c:v>
                </c:pt>
                <c:pt idx="5">
                  <c:v>459.41499999999996</c:v>
                </c:pt>
                <c:pt idx="6">
                  <c:v>456.08100000000002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07680"/>
        <c:axId val="24821760"/>
      </c:lineChart>
      <c:catAx>
        <c:axId val="248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1760"/>
        <c:crosses val="autoZero"/>
        <c:auto val="1"/>
        <c:lblAlgn val="ctr"/>
        <c:lblOffset val="100"/>
        <c:noMultiLvlLbl val="0"/>
      </c:catAx>
      <c:valAx>
        <c:axId val="248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,##0.00\ _р_._-;\-* #,##0.00\ _р_._-;_-* &quot;-&quot;??\ 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3CE7F-DF43-43D4-9C82-0EC7BEE099CA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A57E06-665B-4418-9364-74F3DF264AEC}">
      <dgm:prSet phldrT="[Text]"/>
      <dgm:spPr/>
      <dgm:t>
        <a:bodyPr/>
        <a:lstStyle/>
        <a:p>
          <a:r>
            <a:rPr lang="ru-RU" dirty="0" smtClean="0"/>
            <a:t>Как правильно выявить потребности бизнеса и сформировать ИТ-бюджет?</a:t>
          </a:r>
          <a:endParaRPr lang="en-US" dirty="0"/>
        </a:p>
      </dgm:t>
    </dgm:pt>
    <dgm:pt modelId="{6DFA44CB-68C7-42E7-9946-16D4262D617D}" type="parTrans" cxnId="{27F3E8F4-07A3-4193-B1DC-7EF68073457E}">
      <dgm:prSet/>
      <dgm:spPr/>
      <dgm:t>
        <a:bodyPr/>
        <a:lstStyle/>
        <a:p>
          <a:endParaRPr lang="en-US"/>
        </a:p>
      </dgm:t>
    </dgm:pt>
    <dgm:pt modelId="{2CEBC20F-CB38-4B64-929F-4FC305577A5F}" type="sibTrans" cxnId="{27F3E8F4-07A3-4193-B1DC-7EF68073457E}">
      <dgm:prSet/>
      <dgm:spPr/>
      <dgm:t>
        <a:bodyPr/>
        <a:lstStyle/>
        <a:p>
          <a:endParaRPr lang="en-US"/>
        </a:p>
      </dgm:t>
    </dgm:pt>
    <dgm:pt modelId="{90109939-4DFD-475A-B32B-20984BC51670}">
      <dgm:prSet/>
      <dgm:spPr/>
      <dgm:t>
        <a:bodyPr/>
        <a:lstStyle/>
        <a:p>
          <a:r>
            <a:rPr lang="ru-RU" dirty="0" smtClean="0"/>
            <a:t>Как расставить приоритеты проектов для включения в ИТ-бюджет?</a:t>
          </a:r>
          <a:endParaRPr lang="ru-RU" dirty="0"/>
        </a:p>
      </dgm:t>
    </dgm:pt>
    <dgm:pt modelId="{DF671CB4-13D6-4F6F-AE46-7D81255D4B26}" type="parTrans" cxnId="{92CB2914-BF61-4BA6-8C00-B3893DBBC970}">
      <dgm:prSet/>
      <dgm:spPr/>
      <dgm:t>
        <a:bodyPr/>
        <a:lstStyle/>
        <a:p>
          <a:endParaRPr lang="ru-RU"/>
        </a:p>
      </dgm:t>
    </dgm:pt>
    <dgm:pt modelId="{EBAF1CA1-B1D1-4412-BD6C-DB363F0514D9}" type="sibTrans" cxnId="{92CB2914-BF61-4BA6-8C00-B3893DBBC970}">
      <dgm:prSet/>
      <dgm:spPr/>
      <dgm:t>
        <a:bodyPr/>
        <a:lstStyle/>
        <a:p>
          <a:endParaRPr lang="ru-RU"/>
        </a:p>
      </dgm:t>
    </dgm:pt>
    <dgm:pt modelId="{0CC8F1A2-45F6-40D6-81D4-8CE20CB72160}">
      <dgm:prSet/>
      <dgm:spPr/>
      <dgm:t>
        <a:bodyPr/>
        <a:lstStyle/>
        <a:p>
          <a:r>
            <a:rPr lang="ru-RU" dirty="0" smtClean="0"/>
            <a:t>Как контролировать ИТ-бюджет не только от перерасхода, но и от неконтролируемой экономии?</a:t>
          </a:r>
          <a:endParaRPr lang="ru-RU" dirty="0"/>
        </a:p>
      </dgm:t>
    </dgm:pt>
    <dgm:pt modelId="{EFBB59EF-0B8C-436C-A5A8-E7D4190264CC}" type="parTrans" cxnId="{58BB6CE8-EFEE-40EB-BFFE-93EFD6828328}">
      <dgm:prSet/>
      <dgm:spPr/>
      <dgm:t>
        <a:bodyPr/>
        <a:lstStyle/>
        <a:p>
          <a:endParaRPr lang="ru-RU"/>
        </a:p>
      </dgm:t>
    </dgm:pt>
    <dgm:pt modelId="{B738B622-B6CD-48E1-BAD5-8226C705F965}" type="sibTrans" cxnId="{58BB6CE8-EFEE-40EB-BFFE-93EFD6828328}">
      <dgm:prSet/>
      <dgm:spPr/>
      <dgm:t>
        <a:bodyPr/>
        <a:lstStyle/>
        <a:p>
          <a:endParaRPr lang="ru-RU"/>
        </a:p>
      </dgm:t>
    </dgm:pt>
    <dgm:pt modelId="{4F3885C1-6FDB-48E6-8763-C116DC8CADC7}">
      <dgm:prSet phldrT="[Text]"/>
      <dgm:spPr/>
      <dgm:t>
        <a:bodyPr/>
        <a:lstStyle/>
        <a:p>
          <a:r>
            <a:rPr lang="ru-RU" dirty="0" smtClean="0"/>
            <a:t>Подготовка, оптимизация и контроль ИТ-бюджета</a:t>
          </a:r>
          <a:endParaRPr lang="en-US" dirty="0"/>
        </a:p>
      </dgm:t>
    </dgm:pt>
    <dgm:pt modelId="{4A092B03-2D41-40B8-96EF-2CDC003177F7}" type="parTrans" cxnId="{A887D3AF-2FC6-4AAF-98BE-A133B50EE18A}">
      <dgm:prSet/>
      <dgm:spPr/>
      <dgm:t>
        <a:bodyPr/>
        <a:lstStyle/>
        <a:p>
          <a:endParaRPr lang="ru-RU"/>
        </a:p>
      </dgm:t>
    </dgm:pt>
    <dgm:pt modelId="{02F7A0BC-D69F-494C-8BD0-C0998A49D937}" type="sibTrans" cxnId="{A887D3AF-2FC6-4AAF-98BE-A133B50EE18A}">
      <dgm:prSet/>
      <dgm:spPr/>
      <dgm:t>
        <a:bodyPr/>
        <a:lstStyle/>
        <a:p>
          <a:endParaRPr lang="ru-RU"/>
        </a:p>
      </dgm:t>
    </dgm:pt>
    <dgm:pt modelId="{10B1DB6C-9818-452B-AC56-EE086BCA5B86}">
      <dgm:prSet/>
      <dgm:spPr/>
      <dgm:t>
        <a:bodyPr/>
        <a:lstStyle/>
        <a:p>
          <a:r>
            <a:rPr lang="ru-RU" smtClean="0"/>
            <a:t>Структура ИТ бюджета</a:t>
          </a:r>
          <a:endParaRPr lang="ru-RU" dirty="0"/>
        </a:p>
      </dgm:t>
    </dgm:pt>
    <dgm:pt modelId="{8B2E0D5F-594F-4FB1-95BD-1532E16B075D}" type="parTrans" cxnId="{7FEF2EB8-F27A-442A-A019-9C5DFA472836}">
      <dgm:prSet/>
      <dgm:spPr/>
      <dgm:t>
        <a:bodyPr/>
        <a:lstStyle/>
        <a:p>
          <a:endParaRPr lang="ru-RU"/>
        </a:p>
      </dgm:t>
    </dgm:pt>
    <dgm:pt modelId="{2774F2FB-2D86-4382-A56C-0975B6938A27}" type="sibTrans" cxnId="{7FEF2EB8-F27A-442A-A019-9C5DFA472836}">
      <dgm:prSet/>
      <dgm:spPr/>
      <dgm:t>
        <a:bodyPr/>
        <a:lstStyle/>
        <a:p>
          <a:endParaRPr lang="ru-RU"/>
        </a:p>
      </dgm:t>
    </dgm:pt>
    <dgm:pt modelId="{755B2411-C7BC-467D-9CEF-A3C3D09286AB}">
      <dgm:prSet/>
      <dgm:spPr/>
      <dgm:t>
        <a:bodyPr/>
        <a:lstStyle/>
        <a:p>
          <a:r>
            <a:rPr lang="ru-RU" dirty="0" smtClean="0"/>
            <a:t>Финансовое обоснование проектов. </a:t>
          </a:r>
          <a:endParaRPr lang="ru-RU" dirty="0"/>
        </a:p>
      </dgm:t>
    </dgm:pt>
    <dgm:pt modelId="{696CBB36-4CB5-4046-B6B7-ED8EA009E8C0}" type="parTrans" cxnId="{FCB11229-1873-463E-8F73-1E9A51F10F52}">
      <dgm:prSet/>
      <dgm:spPr/>
      <dgm:t>
        <a:bodyPr/>
        <a:lstStyle/>
        <a:p>
          <a:endParaRPr lang="ru-RU"/>
        </a:p>
      </dgm:t>
    </dgm:pt>
    <dgm:pt modelId="{D5367646-EF16-4255-A9BA-70D6CF7DF8FA}" type="sibTrans" cxnId="{FCB11229-1873-463E-8F73-1E9A51F10F52}">
      <dgm:prSet/>
      <dgm:spPr/>
      <dgm:t>
        <a:bodyPr/>
        <a:lstStyle/>
        <a:p>
          <a:endParaRPr lang="ru-RU"/>
        </a:p>
      </dgm:t>
    </dgm:pt>
    <dgm:pt modelId="{A57E96AC-0C5A-47E0-9B87-0FDE0073E29F}">
      <dgm:prSet/>
      <dgm:spPr/>
      <dgm:t>
        <a:bodyPr/>
        <a:lstStyle/>
        <a:p>
          <a:r>
            <a:rPr lang="ru-RU" dirty="0" smtClean="0"/>
            <a:t>Защита бюджета.</a:t>
          </a:r>
          <a:endParaRPr lang="ru-RU" dirty="0"/>
        </a:p>
      </dgm:t>
    </dgm:pt>
    <dgm:pt modelId="{52842DE5-29FB-4ED8-B43C-97D589582E72}" type="parTrans" cxnId="{316E5C47-9704-4F36-8CEC-01F7F7121CCB}">
      <dgm:prSet/>
      <dgm:spPr/>
      <dgm:t>
        <a:bodyPr/>
        <a:lstStyle/>
        <a:p>
          <a:endParaRPr lang="ru-RU"/>
        </a:p>
      </dgm:t>
    </dgm:pt>
    <dgm:pt modelId="{12B2AA05-FC0C-4E0D-A4BA-F138D1D9C590}" type="sibTrans" cxnId="{316E5C47-9704-4F36-8CEC-01F7F7121CCB}">
      <dgm:prSet/>
      <dgm:spPr/>
      <dgm:t>
        <a:bodyPr/>
        <a:lstStyle/>
        <a:p>
          <a:endParaRPr lang="ru-RU"/>
        </a:p>
      </dgm:t>
    </dgm:pt>
    <dgm:pt modelId="{64389CEA-A87F-46F2-965C-1143AFD86B9D}" type="pres">
      <dgm:prSet presAssocID="{4A43CE7F-DF43-43D4-9C82-0EC7BEE099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DC545-BC6F-4A2B-8D84-F1A22D5A5ACB}" type="pres">
      <dgm:prSet presAssocID="{4A43CE7F-DF43-43D4-9C82-0EC7BEE099CA}" presName="tSp" presStyleCnt="0"/>
      <dgm:spPr/>
    </dgm:pt>
    <dgm:pt modelId="{444EF420-D92D-480A-90E0-C0EF40034045}" type="pres">
      <dgm:prSet presAssocID="{4A43CE7F-DF43-43D4-9C82-0EC7BEE099CA}" presName="bSp" presStyleCnt="0"/>
      <dgm:spPr/>
    </dgm:pt>
    <dgm:pt modelId="{63E31459-63AD-417D-9B26-EC8F0C728C69}" type="pres">
      <dgm:prSet presAssocID="{4A43CE7F-DF43-43D4-9C82-0EC7BEE099CA}" presName="process" presStyleCnt="0"/>
      <dgm:spPr/>
    </dgm:pt>
    <dgm:pt modelId="{849CA530-85F4-4846-98E2-D478EA64D7C1}" type="pres">
      <dgm:prSet presAssocID="{84A57E06-665B-4418-9364-74F3DF264AEC}" presName="composite1" presStyleCnt="0"/>
      <dgm:spPr/>
    </dgm:pt>
    <dgm:pt modelId="{512C6490-B16F-405C-87A5-77F6BCC572A2}" type="pres">
      <dgm:prSet presAssocID="{84A57E06-665B-4418-9364-74F3DF264AEC}" presName="dummyNode1" presStyleLbl="node1" presStyleIdx="0" presStyleCnt="3"/>
      <dgm:spPr/>
    </dgm:pt>
    <dgm:pt modelId="{F9EA81E9-CDE5-4F50-BEC2-4DD029CD3501}" type="pres">
      <dgm:prSet presAssocID="{84A57E06-665B-4418-9364-74F3DF264AE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F4130-B3FE-4297-AA3E-6336529AA4A0}" type="pres">
      <dgm:prSet presAssocID="{84A57E06-665B-4418-9364-74F3DF264AE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BC8E3-2621-443A-AB96-04F7CB15BCA6}" type="pres">
      <dgm:prSet presAssocID="{84A57E06-665B-4418-9364-74F3DF264AEC}" presName="parentNode1" presStyleLbl="node1" presStyleIdx="0" presStyleCnt="3" custScaleX="114350" custScaleY="238890" custLinFactNeighborX="1431" custLinFactNeighborY="90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BAC02-07E5-43EC-911C-2B5A8126B421}" type="pres">
      <dgm:prSet presAssocID="{84A57E06-665B-4418-9364-74F3DF264AEC}" presName="connSite1" presStyleCnt="0"/>
      <dgm:spPr/>
    </dgm:pt>
    <dgm:pt modelId="{EFFDDDF1-7A33-4185-94B5-F280422EE618}" type="pres">
      <dgm:prSet presAssocID="{2CEBC20F-CB38-4B64-929F-4FC305577A5F}" presName="Name9" presStyleLbl="sibTrans2D1" presStyleIdx="0" presStyleCnt="2" custAng="21159667" custLinFactNeighborX="9194" custLinFactNeighborY="-2111"/>
      <dgm:spPr/>
      <dgm:t>
        <a:bodyPr/>
        <a:lstStyle/>
        <a:p>
          <a:endParaRPr lang="ru-RU"/>
        </a:p>
      </dgm:t>
    </dgm:pt>
    <dgm:pt modelId="{7499305B-CE0F-4449-9251-90A4A7F8BAA7}" type="pres">
      <dgm:prSet presAssocID="{90109939-4DFD-475A-B32B-20984BC51670}" presName="composite2" presStyleCnt="0"/>
      <dgm:spPr/>
    </dgm:pt>
    <dgm:pt modelId="{00B99D7A-7B1E-414D-9269-4B5F8F5F4EF0}" type="pres">
      <dgm:prSet presAssocID="{90109939-4DFD-475A-B32B-20984BC51670}" presName="dummyNode2" presStyleLbl="node1" presStyleIdx="0" presStyleCnt="3"/>
      <dgm:spPr/>
    </dgm:pt>
    <dgm:pt modelId="{702B87BC-9E27-4B34-8D82-ED2EC6AFBB70}" type="pres">
      <dgm:prSet presAssocID="{90109939-4DFD-475A-B32B-20984BC51670}" presName="childNode2" presStyleLbl="bgAcc1" presStyleIdx="1" presStyleCnt="3" custLinFactNeighborX="-182" custLinFactNeighborY="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C9CE0-B799-470D-A59D-CC0067922234}" type="pres">
      <dgm:prSet presAssocID="{90109939-4DFD-475A-B32B-20984BC5167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E075F-DEF2-4807-AE84-8EF8CB95457A}" type="pres">
      <dgm:prSet presAssocID="{90109939-4DFD-475A-B32B-20984BC51670}" presName="parentNode2" presStyleLbl="node1" presStyleIdx="1" presStyleCnt="3" custScaleX="115418" custScaleY="262254" custLinFactNeighborX="216" custLinFactNeighborY="-84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6998F-51BF-4E8B-99F6-99E734C45BB0}" type="pres">
      <dgm:prSet presAssocID="{90109939-4DFD-475A-B32B-20984BC51670}" presName="connSite2" presStyleCnt="0"/>
      <dgm:spPr/>
    </dgm:pt>
    <dgm:pt modelId="{396CB237-764A-4932-BF94-0E381664B71F}" type="pres">
      <dgm:prSet presAssocID="{EBAF1CA1-B1D1-4412-BD6C-DB363F0514D9}" presName="Name18" presStyleLbl="sibTrans2D1" presStyleIdx="1" presStyleCnt="2" custAng="757917" custScaleX="108577" custLinFactNeighborX="12054" custLinFactNeighborY="4301"/>
      <dgm:spPr/>
      <dgm:t>
        <a:bodyPr/>
        <a:lstStyle/>
        <a:p>
          <a:endParaRPr lang="ru-RU"/>
        </a:p>
      </dgm:t>
    </dgm:pt>
    <dgm:pt modelId="{55051AE5-FF15-4B10-933E-A6B6277CAA6B}" type="pres">
      <dgm:prSet presAssocID="{0CC8F1A2-45F6-40D6-81D4-8CE20CB72160}" presName="composite1" presStyleCnt="0"/>
      <dgm:spPr/>
    </dgm:pt>
    <dgm:pt modelId="{A2E1EE01-7199-470E-9146-EF9EF17E413F}" type="pres">
      <dgm:prSet presAssocID="{0CC8F1A2-45F6-40D6-81D4-8CE20CB72160}" presName="dummyNode1" presStyleLbl="node1" presStyleIdx="1" presStyleCnt="3"/>
      <dgm:spPr/>
    </dgm:pt>
    <dgm:pt modelId="{6A3B8B39-831F-4BFF-A4D0-FFBC1A9A2E80}" type="pres">
      <dgm:prSet presAssocID="{0CC8F1A2-45F6-40D6-81D4-8CE20CB7216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8F710-5A25-45E7-92BF-9660D5098A3D}" type="pres">
      <dgm:prSet presAssocID="{0CC8F1A2-45F6-40D6-81D4-8CE20CB7216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5CF2B-E277-46F8-A8B1-CDAC7AA3A782}" type="pres">
      <dgm:prSet presAssocID="{0CC8F1A2-45F6-40D6-81D4-8CE20CB72160}" presName="parentNode1" presStyleLbl="node1" presStyleIdx="2" presStyleCnt="3" custScaleX="105350" custScaleY="245353" custLinFactNeighborX="6514" custLinFactNeighborY="88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9B37-9D86-4AD4-BA61-8B3BC30E9B4A}" type="pres">
      <dgm:prSet presAssocID="{0CC8F1A2-45F6-40D6-81D4-8CE20CB72160}" presName="connSite1" presStyleCnt="0"/>
      <dgm:spPr/>
    </dgm:pt>
  </dgm:ptLst>
  <dgm:cxnLst>
    <dgm:cxn modelId="{CED7242B-A0A0-4E20-BE44-26D086408FBA}" type="presOf" srcId="{A57E96AC-0C5A-47E0-9B87-0FDE0073E29F}" destId="{B198F710-5A25-45E7-92BF-9660D5098A3D}" srcOrd="1" destOrd="1" presId="urn:microsoft.com/office/officeart/2005/8/layout/hProcess4"/>
    <dgm:cxn modelId="{AB59B605-CB40-4007-86A6-8F777464E159}" type="presOf" srcId="{755B2411-C7BC-467D-9CEF-A3C3D09286AB}" destId="{B198F710-5A25-45E7-92BF-9660D5098A3D}" srcOrd="1" destOrd="0" presId="urn:microsoft.com/office/officeart/2005/8/layout/hProcess4"/>
    <dgm:cxn modelId="{E97E7CEF-4E96-4A84-AF99-45F8C52F2465}" type="presOf" srcId="{755B2411-C7BC-467D-9CEF-A3C3D09286AB}" destId="{6A3B8B39-831F-4BFF-A4D0-FFBC1A9A2E80}" srcOrd="0" destOrd="0" presId="urn:microsoft.com/office/officeart/2005/8/layout/hProcess4"/>
    <dgm:cxn modelId="{F678D16D-CA96-411B-B017-EC875E9379C8}" type="presOf" srcId="{10B1DB6C-9818-452B-AC56-EE086BCA5B86}" destId="{7A7C9CE0-B799-470D-A59D-CC0067922234}" srcOrd="1" destOrd="0" presId="urn:microsoft.com/office/officeart/2005/8/layout/hProcess4"/>
    <dgm:cxn modelId="{27F3E8F4-07A3-4193-B1DC-7EF68073457E}" srcId="{4A43CE7F-DF43-43D4-9C82-0EC7BEE099CA}" destId="{84A57E06-665B-4418-9364-74F3DF264AEC}" srcOrd="0" destOrd="0" parTransId="{6DFA44CB-68C7-42E7-9946-16D4262D617D}" sibTransId="{2CEBC20F-CB38-4B64-929F-4FC305577A5F}"/>
    <dgm:cxn modelId="{84D179D7-5FEE-4D0E-BECF-751DCFCF22F3}" type="presOf" srcId="{90109939-4DFD-475A-B32B-20984BC51670}" destId="{729E075F-DEF2-4807-AE84-8EF8CB95457A}" srcOrd="0" destOrd="0" presId="urn:microsoft.com/office/officeart/2005/8/layout/hProcess4"/>
    <dgm:cxn modelId="{92CB2914-BF61-4BA6-8C00-B3893DBBC970}" srcId="{4A43CE7F-DF43-43D4-9C82-0EC7BEE099CA}" destId="{90109939-4DFD-475A-B32B-20984BC51670}" srcOrd="1" destOrd="0" parTransId="{DF671CB4-13D6-4F6F-AE46-7D81255D4B26}" sibTransId="{EBAF1CA1-B1D1-4412-BD6C-DB363F0514D9}"/>
    <dgm:cxn modelId="{BC27D71E-4BF5-4D4D-985C-203F4B5B6968}" type="presOf" srcId="{4F3885C1-6FDB-48E6-8763-C116DC8CADC7}" destId="{F9EA81E9-CDE5-4F50-BEC2-4DD029CD3501}" srcOrd="0" destOrd="0" presId="urn:microsoft.com/office/officeart/2005/8/layout/hProcess4"/>
    <dgm:cxn modelId="{FB589D5E-C3CD-4C19-918F-F07128237D21}" type="presOf" srcId="{84A57E06-665B-4418-9364-74F3DF264AEC}" destId="{50BBC8E3-2621-443A-AB96-04F7CB15BCA6}" srcOrd="0" destOrd="0" presId="urn:microsoft.com/office/officeart/2005/8/layout/hProcess4"/>
    <dgm:cxn modelId="{58BB6CE8-EFEE-40EB-BFFE-93EFD6828328}" srcId="{4A43CE7F-DF43-43D4-9C82-0EC7BEE099CA}" destId="{0CC8F1A2-45F6-40D6-81D4-8CE20CB72160}" srcOrd="2" destOrd="0" parTransId="{EFBB59EF-0B8C-436C-A5A8-E7D4190264CC}" sibTransId="{B738B622-B6CD-48E1-BAD5-8226C705F965}"/>
    <dgm:cxn modelId="{22A146AE-1624-4BA0-994C-7C946D61E610}" type="presOf" srcId="{EBAF1CA1-B1D1-4412-BD6C-DB363F0514D9}" destId="{396CB237-764A-4932-BF94-0E381664B71F}" srcOrd="0" destOrd="0" presId="urn:microsoft.com/office/officeart/2005/8/layout/hProcess4"/>
    <dgm:cxn modelId="{316E5C47-9704-4F36-8CEC-01F7F7121CCB}" srcId="{0CC8F1A2-45F6-40D6-81D4-8CE20CB72160}" destId="{A57E96AC-0C5A-47E0-9B87-0FDE0073E29F}" srcOrd="1" destOrd="0" parTransId="{52842DE5-29FB-4ED8-B43C-97D589582E72}" sibTransId="{12B2AA05-FC0C-4E0D-A4BA-F138D1D9C590}"/>
    <dgm:cxn modelId="{A54E8C13-4DD8-4E6D-B555-3FAFA96FCA0F}" type="presOf" srcId="{4A43CE7F-DF43-43D4-9C82-0EC7BEE099CA}" destId="{64389CEA-A87F-46F2-965C-1143AFD86B9D}" srcOrd="0" destOrd="0" presId="urn:microsoft.com/office/officeart/2005/8/layout/hProcess4"/>
    <dgm:cxn modelId="{A887D3AF-2FC6-4AAF-98BE-A133B50EE18A}" srcId="{84A57E06-665B-4418-9364-74F3DF264AEC}" destId="{4F3885C1-6FDB-48E6-8763-C116DC8CADC7}" srcOrd="0" destOrd="0" parTransId="{4A092B03-2D41-40B8-96EF-2CDC003177F7}" sibTransId="{02F7A0BC-D69F-494C-8BD0-C0998A49D937}"/>
    <dgm:cxn modelId="{E6791D99-9B78-4632-9A36-704721ACC53B}" type="presOf" srcId="{A57E96AC-0C5A-47E0-9B87-0FDE0073E29F}" destId="{6A3B8B39-831F-4BFF-A4D0-FFBC1A9A2E80}" srcOrd="0" destOrd="1" presId="urn:microsoft.com/office/officeart/2005/8/layout/hProcess4"/>
    <dgm:cxn modelId="{FCB11229-1873-463E-8F73-1E9A51F10F52}" srcId="{0CC8F1A2-45F6-40D6-81D4-8CE20CB72160}" destId="{755B2411-C7BC-467D-9CEF-A3C3D09286AB}" srcOrd="0" destOrd="0" parTransId="{696CBB36-4CB5-4046-B6B7-ED8EA009E8C0}" sibTransId="{D5367646-EF16-4255-A9BA-70D6CF7DF8FA}"/>
    <dgm:cxn modelId="{7FEF2EB8-F27A-442A-A019-9C5DFA472836}" srcId="{90109939-4DFD-475A-B32B-20984BC51670}" destId="{10B1DB6C-9818-452B-AC56-EE086BCA5B86}" srcOrd="0" destOrd="0" parTransId="{8B2E0D5F-594F-4FB1-95BD-1532E16B075D}" sibTransId="{2774F2FB-2D86-4382-A56C-0975B6938A27}"/>
    <dgm:cxn modelId="{54921929-AE82-4EE6-BB05-5533E813B495}" type="presOf" srcId="{10B1DB6C-9818-452B-AC56-EE086BCA5B86}" destId="{702B87BC-9E27-4B34-8D82-ED2EC6AFBB70}" srcOrd="0" destOrd="0" presId="urn:microsoft.com/office/officeart/2005/8/layout/hProcess4"/>
    <dgm:cxn modelId="{5C425723-039B-4BEA-8A2C-35F2F4902E31}" type="presOf" srcId="{4F3885C1-6FDB-48E6-8763-C116DC8CADC7}" destId="{1F4F4130-B3FE-4297-AA3E-6336529AA4A0}" srcOrd="1" destOrd="0" presId="urn:microsoft.com/office/officeart/2005/8/layout/hProcess4"/>
    <dgm:cxn modelId="{FA6C00BC-A6DD-4B84-AF1F-087AB80BA8BE}" type="presOf" srcId="{0CC8F1A2-45F6-40D6-81D4-8CE20CB72160}" destId="{3735CF2B-E277-46F8-A8B1-CDAC7AA3A782}" srcOrd="0" destOrd="0" presId="urn:microsoft.com/office/officeart/2005/8/layout/hProcess4"/>
    <dgm:cxn modelId="{AD246F52-A445-48D0-AF84-8258DED647B3}" type="presOf" srcId="{2CEBC20F-CB38-4B64-929F-4FC305577A5F}" destId="{EFFDDDF1-7A33-4185-94B5-F280422EE618}" srcOrd="0" destOrd="0" presId="urn:microsoft.com/office/officeart/2005/8/layout/hProcess4"/>
    <dgm:cxn modelId="{BEB88187-7BD1-4F1D-B7CD-ED2C6A984129}" type="presParOf" srcId="{64389CEA-A87F-46F2-965C-1143AFD86B9D}" destId="{735DC545-BC6F-4A2B-8D84-F1A22D5A5ACB}" srcOrd="0" destOrd="0" presId="urn:microsoft.com/office/officeart/2005/8/layout/hProcess4"/>
    <dgm:cxn modelId="{5A2C8A82-758A-4AAE-A2BF-17759062EC5A}" type="presParOf" srcId="{64389CEA-A87F-46F2-965C-1143AFD86B9D}" destId="{444EF420-D92D-480A-90E0-C0EF40034045}" srcOrd="1" destOrd="0" presId="urn:microsoft.com/office/officeart/2005/8/layout/hProcess4"/>
    <dgm:cxn modelId="{A12AA0E1-A0BF-4CA7-8B1F-660692FA7EAC}" type="presParOf" srcId="{64389CEA-A87F-46F2-965C-1143AFD86B9D}" destId="{63E31459-63AD-417D-9B26-EC8F0C728C69}" srcOrd="2" destOrd="0" presId="urn:microsoft.com/office/officeart/2005/8/layout/hProcess4"/>
    <dgm:cxn modelId="{0871D562-7ACB-4DC4-9B82-53162E712004}" type="presParOf" srcId="{63E31459-63AD-417D-9B26-EC8F0C728C69}" destId="{849CA530-85F4-4846-98E2-D478EA64D7C1}" srcOrd="0" destOrd="0" presId="urn:microsoft.com/office/officeart/2005/8/layout/hProcess4"/>
    <dgm:cxn modelId="{373E3517-1F6B-49AC-92F8-98AE6C348002}" type="presParOf" srcId="{849CA530-85F4-4846-98E2-D478EA64D7C1}" destId="{512C6490-B16F-405C-87A5-77F6BCC572A2}" srcOrd="0" destOrd="0" presId="urn:microsoft.com/office/officeart/2005/8/layout/hProcess4"/>
    <dgm:cxn modelId="{17E482C5-EF8E-4086-8D94-AF3E065DEB71}" type="presParOf" srcId="{849CA530-85F4-4846-98E2-D478EA64D7C1}" destId="{F9EA81E9-CDE5-4F50-BEC2-4DD029CD3501}" srcOrd="1" destOrd="0" presId="urn:microsoft.com/office/officeart/2005/8/layout/hProcess4"/>
    <dgm:cxn modelId="{C5EBD27B-DFEC-4812-A6DC-C47A0C4217E6}" type="presParOf" srcId="{849CA530-85F4-4846-98E2-D478EA64D7C1}" destId="{1F4F4130-B3FE-4297-AA3E-6336529AA4A0}" srcOrd="2" destOrd="0" presId="urn:microsoft.com/office/officeart/2005/8/layout/hProcess4"/>
    <dgm:cxn modelId="{8373CDD8-B4AE-4D8E-B42B-5C5C925F90BF}" type="presParOf" srcId="{849CA530-85F4-4846-98E2-D478EA64D7C1}" destId="{50BBC8E3-2621-443A-AB96-04F7CB15BCA6}" srcOrd="3" destOrd="0" presId="urn:microsoft.com/office/officeart/2005/8/layout/hProcess4"/>
    <dgm:cxn modelId="{8652628E-C35A-4990-8145-178B343187F3}" type="presParOf" srcId="{849CA530-85F4-4846-98E2-D478EA64D7C1}" destId="{AFBBAC02-07E5-43EC-911C-2B5A8126B421}" srcOrd="4" destOrd="0" presId="urn:microsoft.com/office/officeart/2005/8/layout/hProcess4"/>
    <dgm:cxn modelId="{E8FF9BC9-0F84-409C-928C-5505126260C3}" type="presParOf" srcId="{63E31459-63AD-417D-9B26-EC8F0C728C69}" destId="{EFFDDDF1-7A33-4185-94B5-F280422EE618}" srcOrd="1" destOrd="0" presId="urn:microsoft.com/office/officeart/2005/8/layout/hProcess4"/>
    <dgm:cxn modelId="{06C8CDC2-1368-4449-A56D-FE0C24522B16}" type="presParOf" srcId="{63E31459-63AD-417D-9B26-EC8F0C728C69}" destId="{7499305B-CE0F-4449-9251-90A4A7F8BAA7}" srcOrd="2" destOrd="0" presId="urn:microsoft.com/office/officeart/2005/8/layout/hProcess4"/>
    <dgm:cxn modelId="{ECF782C1-D66B-43E1-A810-27556F1C2E6F}" type="presParOf" srcId="{7499305B-CE0F-4449-9251-90A4A7F8BAA7}" destId="{00B99D7A-7B1E-414D-9269-4B5F8F5F4EF0}" srcOrd="0" destOrd="0" presId="urn:microsoft.com/office/officeart/2005/8/layout/hProcess4"/>
    <dgm:cxn modelId="{0E5B5F6B-7EEB-466F-BD6B-6640ED85F5E9}" type="presParOf" srcId="{7499305B-CE0F-4449-9251-90A4A7F8BAA7}" destId="{702B87BC-9E27-4B34-8D82-ED2EC6AFBB70}" srcOrd="1" destOrd="0" presId="urn:microsoft.com/office/officeart/2005/8/layout/hProcess4"/>
    <dgm:cxn modelId="{2925C0D5-A143-4EAC-B20B-EB1061B0B54C}" type="presParOf" srcId="{7499305B-CE0F-4449-9251-90A4A7F8BAA7}" destId="{7A7C9CE0-B799-470D-A59D-CC0067922234}" srcOrd="2" destOrd="0" presId="urn:microsoft.com/office/officeart/2005/8/layout/hProcess4"/>
    <dgm:cxn modelId="{A149C333-ABC0-49CB-A198-CAFF7000E9D9}" type="presParOf" srcId="{7499305B-CE0F-4449-9251-90A4A7F8BAA7}" destId="{729E075F-DEF2-4807-AE84-8EF8CB95457A}" srcOrd="3" destOrd="0" presId="urn:microsoft.com/office/officeart/2005/8/layout/hProcess4"/>
    <dgm:cxn modelId="{92190616-E287-41C8-A7AB-016BF858C9F4}" type="presParOf" srcId="{7499305B-CE0F-4449-9251-90A4A7F8BAA7}" destId="{7326998F-51BF-4E8B-99F6-99E734C45BB0}" srcOrd="4" destOrd="0" presId="urn:microsoft.com/office/officeart/2005/8/layout/hProcess4"/>
    <dgm:cxn modelId="{0A1B2549-1547-419B-B431-C34BE147A48D}" type="presParOf" srcId="{63E31459-63AD-417D-9B26-EC8F0C728C69}" destId="{396CB237-764A-4932-BF94-0E381664B71F}" srcOrd="3" destOrd="0" presId="urn:microsoft.com/office/officeart/2005/8/layout/hProcess4"/>
    <dgm:cxn modelId="{17DEE7AB-EE80-4674-8369-86D0291E5C32}" type="presParOf" srcId="{63E31459-63AD-417D-9B26-EC8F0C728C69}" destId="{55051AE5-FF15-4B10-933E-A6B6277CAA6B}" srcOrd="4" destOrd="0" presId="urn:microsoft.com/office/officeart/2005/8/layout/hProcess4"/>
    <dgm:cxn modelId="{632DEE1C-6AEF-414F-82D7-583AA109E6DA}" type="presParOf" srcId="{55051AE5-FF15-4B10-933E-A6B6277CAA6B}" destId="{A2E1EE01-7199-470E-9146-EF9EF17E413F}" srcOrd="0" destOrd="0" presId="urn:microsoft.com/office/officeart/2005/8/layout/hProcess4"/>
    <dgm:cxn modelId="{9594C945-C408-4425-BBF2-8B7C9D5781D4}" type="presParOf" srcId="{55051AE5-FF15-4B10-933E-A6B6277CAA6B}" destId="{6A3B8B39-831F-4BFF-A4D0-FFBC1A9A2E80}" srcOrd="1" destOrd="0" presId="urn:microsoft.com/office/officeart/2005/8/layout/hProcess4"/>
    <dgm:cxn modelId="{772116AB-5A64-4A61-8C05-C8C5AB723D55}" type="presParOf" srcId="{55051AE5-FF15-4B10-933E-A6B6277CAA6B}" destId="{B198F710-5A25-45E7-92BF-9660D5098A3D}" srcOrd="2" destOrd="0" presId="urn:microsoft.com/office/officeart/2005/8/layout/hProcess4"/>
    <dgm:cxn modelId="{A6200505-EC48-441A-82B7-152011596036}" type="presParOf" srcId="{55051AE5-FF15-4B10-933E-A6B6277CAA6B}" destId="{3735CF2B-E277-46F8-A8B1-CDAC7AA3A782}" srcOrd="3" destOrd="0" presId="urn:microsoft.com/office/officeart/2005/8/layout/hProcess4"/>
    <dgm:cxn modelId="{41718E79-2AD3-4C27-AB90-51229C82C5CB}" type="presParOf" srcId="{55051AE5-FF15-4B10-933E-A6B6277CAA6B}" destId="{78D09B37-9D86-4AD4-BA61-8B3BC30E9B4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5FFDB-1B7F-4463-AF9E-1A65653C73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9ADACD-9B84-4403-B899-0403786DE369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+mn-lt"/>
            </a:rPr>
            <a:t>Начало </a:t>
          </a:r>
        </a:p>
        <a:p>
          <a:pPr algn="ctr"/>
          <a:r>
            <a:rPr lang="ru-RU" sz="1600" b="1" u="sng" dirty="0" smtClean="0">
              <a:latin typeface="+mn-lt"/>
            </a:rPr>
            <a:t>(Анархия)</a:t>
          </a:r>
          <a:endParaRPr lang="ru-RU" sz="1600" dirty="0"/>
        </a:p>
      </dgm:t>
    </dgm:pt>
    <dgm:pt modelId="{3BC707A3-B8C8-4779-A4E6-C587E038F5BD}" type="parTrans" cxnId="{6FF39B82-89DE-4C22-B030-7A99770F73EF}">
      <dgm:prSet/>
      <dgm:spPr/>
      <dgm:t>
        <a:bodyPr/>
        <a:lstStyle/>
        <a:p>
          <a:endParaRPr lang="ru-RU"/>
        </a:p>
      </dgm:t>
    </dgm:pt>
    <dgm:pt modelId="{7502DC43-4249-463B-856D-CE5F00B0B257}" type="sibTrans" cxnId="{6FF39B82-89DE-4C22-B030-7A99770F73EF}">
      <dgm:prSet/>
      <dgm:spPr/>
      <dgm:t>
        <a:bodyPr/>
        <a:lstStyle/>
        <a:p>
          <a:endParaRPr lang="ru-RU"/>
        </a:p>
      </dgm:t>
    </dgm:pt>
    <dgm:pt modelId="{DD50A72A-3CD2-4F01-898C-4B921B057D84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+mn-lt"/>
            </a:rPr>
            <a:t>Повторение </a:t>
          </a:r>
        </a:p>
        <a:p>
          <a:pPr algn="ctr"/>
          <a:r>
            <a:rPr lang="ru-RU" sz="1600" b="1" u="sng" dirty="0" smtClean="0">
              <a:latin typeface="+mn-lt"/>
            </a:rPr>
            <a:t>(Фольклор)</a:t>
          </a:r>
          <a:endParaRPr lang="ru-RU" sz="1600" dirty="0"/>
        </a:p>
      </dgm:t>
    </dgm:pt>
    <dgm:pt modelId="{7F128312-F936-46E5-8D8C-3E06E68157A7}" type="parTrans" cxnId="{C9FAAFB9-A507-4803-B866-6CAA65B493F3}">
      <dgm:prSet/>
      <dgm:spPr/>
      <dgm:t>
        <a:bodyPr/>
        <a:lstStyle/>
        <a:p>
          <a:endParaRPr lang="ru-RU"/>
        </a:p>
      </dgm:t>
    </dgm:pt>
    <dgm:pt modelId="{7F61EBB5-62E8-43AC-A4EB-4F89748EA119}" type="sibTrans" cxnId="{C9FAAFB9-A507-4803-B866-6CAA65B493F3}">
      <dgm:prSet/>
      <dgm:spPr/>
      <dgm:t>
        <a:bodyPr/>
        <a:lstStyle/>
        <a:p>
          <a:endParaRPr lang="ru-RU"/>
        </a:p>
      </dgm:t>
    </dgm:pt>
    <dgm:pt modelId="{3A3B4241-C927-4EAC-9189-CC28A71CE34A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+mn-lt"/>
            </a:rPr>
            <a:t>Управление (Измеряемый)</a:t>
          </a:r>
          <a:endParaRPr lang="ru-RU" sz="1600" dirty="0"/>
        </a:p>
      </dgm:t>
    </dgm:pt>
    <dgm:pt modelId="{16B6384B-2D31-4053-BAE6-A0805DF3EA5C}" type="parTrans" cxnId="{7085E9B5-8B4C-441B-BD25-BF7A76791C69}">
      <dgm:prSet/>
      <dgm:spPr/>
      <dgm:t>
        <a:bodyPr/>
        <a:lstStyle/>
        <a:p>
          <a:endParaRPr lang="ru-RU"/>
        </a:p>
      </dgm:t>
    </dgm:pt>
    <dgm:pt modelId="{81DA7D11-BBA6-4396-BE11-4F5248DFD8CF}" type="sibTrans" cxnId="{7085E9B5-8B4C-441B-BD25-BF7A76791C69}">
      <dgm:prSet/>
      <dgm:spPr/>
      <dgm:t>
        <a:bodyPr/>
        <a:lstStyle/>
        <a:p>
          <a:endParaRPr lang="ru-RU"/>
        </a:p>
      </dgm:t>
    </dgm:pt>
    <dgm:pt modelId="{92818633-3DDD-41FF-9FEE-17D8D8DA5E8E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+mn-lt"/>
            </a:rPr>
            <a:t>Описание (Стандарты)</a:t>
          </a:r>
          <a:endParaRPr lang="ru-RU" sz="1600" dirty="0"/>
        </a:p>
      </dgm:t>
    </dgm:pt>
    <dgm:pt modelId="{1B068BEE-64B9-443A-8089-51460D424732}" type="parTrans" cxnId="{D344FDD6-BCAF-400C-A70A-CEA6F4168656}">
      <dgm:prSet/>
      <dgm:spPr/>
      <dgm:t>
        <a:bodyPr/>
        <a:lstStyle/>
        <a:p>
          <a:endParaRPr lang="ru-RU"/>
        </a:p>
      </dgm:t>
    </dgm:pt>
    <dgm:pt modelId="{B50A4DF9-3629-4DFE-B1D8-8B3450CA729D}" type="sibTrans" cxnId="{D344FDD6-BCAF-400C-A70A-CEA6F4168656}">
      <dgm:prSet/>
      <dgm:spPr/>
      <dgm:t>
        <a:bodyPr/>
        <a:lstStyle/>
        <a:p>
          <a:endParaRPr lang="ru-RU"/>
        </a:p>
      </dgm:t>
    </dgm:pt>
    <dgm:pt modelId="{4E6B86C6-C926-409B-AC80-2913FB06734A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+mn-lt"/>
            </a:rPr>
            <a:t>Оптимизация (Оптимизируемый)</a:t>
          </a:r>
          <a:r>
            <a:rPr lang="ru-RU" sz="1600" dirty="0" smtClean="0">
              <a:latin typeface="+mn-lt"/>
            </a:rPr>
            <a:t> </a:t>
          </a:r>
          <a:endParaRPr lang="ru-RU" sz="1600" dirty="0"/>
        </a:p>
      </dgm:t>
    </dgm:pt>
    <dgm:pt modelId="{00B65EBD-624A-476D-ADC4-ACE365128D75}" type="parTrans" cxnId="{5A60CA86-6257-4815-B0C4-5DB7D1307199}">
      <dgm:prSet/>
      <dgm:spPr/>
      <dgm:t>
        <a:bodyPr/>
        <a:lstStyle/>
        <a:p>
          <a:endParaRPr lang="ru-RU"/>
        </a:p>
      </dgm:t>
    </dgm:pt>
    <dgm:pt modelId="{EF2D84C2-F7B3-4CAA-BAFD-1FC35AF95D02}" type="sibTrans" cxnId="{5A60CA86-6257-4815-B0C4-5DB7D1307199}">
      <dgm:prSet/>
      <dgm:spPr/>
      <dgm:t>
        <a:bodyPr/>
        <a:lstStyle/>
        <a:p>
          <a:endParaRPr lang="ru-RU"/>
        </a:p>
      </dgm:t>
    </dgm:pt>
    <dgm:pt modelId="{5444E13F-CB8F-4636-92CF-F9C567317C54}" type="pres">
      <dgm:prSet presAssocID="{E495FFDB-1B7F-4463-AF9E-1A65653C7353}" presName="arrowDiagram" presStyleCnt="0">
        <dgm:presLayoutVars>
          <dgm:chMax val="5"/>
          <dgm:dir/>
          <dgm:resizeHandles val="exact"/>
        </dgm:presLayoutVars>
      </dgm:prSet>
      <dgm:spPr/>
    </dgm:pt>
    <dgm:pt modelId="{C54FC4A4-31BB-499F-9F45-0982808C1833}" type="pres">
      <dgm:prSet presAssocID="{E495FFDB-1B7F-4463-AF9E-1A65653C7353}" presName="arrow" presStyleLbl="bgShp" presStyleIdx="0" presStyleCnt="1"/>
      <dgm:spPr/>
    </dgm:pt>
    <dgm:pt modelId="{4126A81B-C739-4EDF-AB18-C3E5CDBC0DA5}" type="pres">
      <dgm:prSet presAssocID="{E495FFDB-1B7F-4463-AF9E-1A65653C7353}" presName="arrowDiagram5" presStyleCnt="0"/>
      <dgm:spPr/>
    </dgm:pt>
    <dgm:pt modelId="{40F477B7-339D-4955-807B-B56CD2B3EF7D}" type="pres">
      <dgm:prSet presAssocID="{129ADACD-9B84-4403-B899-0403786DE369}" presName="bullet5a" presStyleLbl="node1" presStyleIdx="0" presStyleCnt="5"/>
      <dgm:spPr>
        <a:solidFill>
          <a:srgbClr val="FF3300"/>
        </a:solidFill>
      </dgm:spPr>
    </dgm:pt>
    <dgm:pt modelId="{51C96C26-60C4-4280-B149-D4A1A25DC7EB}" type="pres">
      <dgm:prSet presAssocID="{129ADACD-9B84-4403-B899-0403786DE369}" presName="textBox5a" presStyleLbl="revTx" presStyleIdx="0" presStyleCnt="5" custScaleX="187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81F83-0E05-4168-9242-1A5F43F4CC09}" type="pres">
      <dgm:prSet presAssocID="{DD50A72A-3CD2-4F01-898C-4B921B057D84}" presName="bullet5b" presStyleLbl="node1" presStyleIdx="1" presStyleCnt="5"/>
      <dgm:spPr>
        <a:solidFill>
          <a:srgbClr val="FF3300"/>
        </a:solidFill>
      </dgm:spPr>
    </dgm:pt>
    <dgm:pt modelId="{2515E30E-D5A1-41BA-A814-E93090CFF1AB}" type="pres">
      <dgm:prSet presAssocID="{DD50A72A-3CD2-4F01-898C-4B921B057D84}" presName="textBox5b" presStyleLbl="revTx" presStyleIdx="1" presStyleCnt="5" custScaleX="124389" custScaleY="51721" custLinFactNeighborX="10907" custLinFactNeighborY="-1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89453-5D60-4D76-9C7F-CBEE64269005}" type="pres">
      <dgm:prSet presAssocID="{92818633-3DDD-41FF-9FEE-17D8D8DA5E8E}" presName="bullet5c" presStyleLbl="node1" presStyleIdx="2" presStyleCnt="5"/>
      <dgm:spPr>
        <a:solidFill>
          <a:srgbClr val="CD2715"/>
        </a:solidFill>
      </dgm:spPr>
    </dgm:pt>
    <dgm:pt modelId="{A11D30F7-18DB-4BCF-AF9A-41BA620B14E7}" type="pres">
      <dgm:prSet presAssocID="{92818633-3DDD-41FF-9FEE-17D8D8DA5E8E}" presName="textBox5c" presStyleLbl="revTx" presStyleIdx="2" presStyleCnt="5" custScaleX="108850" custScaleY="38198" custLinFactNeighborY="-25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24CDC-217B-4B7C-B468-6A9438ADA48D}" type="pres">
      <dgm:prSet presAssocID="{3A3B4241-C927-4EAC-9189-CC28A71CE34A}" presName="bullet5d" presStyleLbl="node1" presStyleIdx="3" presStyleCnt="5"/>
      <dgm:spPr>
        <a:solidFill>
          <a:srgbClr val="FF000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4085BB93-5FE2-49BB-ACE2-D9573E6B11CA}" type="pres">
      <dgm:prSet presAssocID="{3A3B4241-C927-4EAC-9189-CC28A71CE34A}" presName="textBox5d" presStyleLbl="revTx" presStyleIdx="3" presStyleCnt="5" custScaleX="118882" custScaleY="35058" custLinFactNeighborY="-2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9A17-ED7B-49C5-A8E8-047A5824D72A}" type="pres">
      <dgm:prSet presAssocID="{4E6B86C6-C926-409B-AC80-2913FB06734A}" presName="bullet5e" presStyleLbl="node1" presStyleIdx="4" presStyleCnt="5"/>
      <dgm:spPr/>
    </dgm:pt>
    <dgm:pt modelId="{67DDD0FB-BA65-4134-BDAB-ADAD3D85C3EB}" type="pres">
      <dgm:prSet presAssocID="{4E6B86C6-C926-409B-AC80-2913FB06734A}" presName="textBox5e" presStyleLbl="revTx" presStyleIdx="4" presStyleCnt="5" custScaleX="158087" custScaleY="20138" custLinFactNeighborX="22052" custLinFactNeighborY="-32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AAFB9-A507-4803-B866-6CAA65B493F3}" srcId="{E495FFDB-1B7F-4463-AF9E-1A65653C7353}" destId="{DD50A72A-3CD2-4F01-898C-4B921B057D84}" srcOrd="1" destOrd="0" parTransId="{7F128312-F936-46E5-8D8C-3E06E68157A7}" sibTransId="{7F61EBB5-62E8-43AC-A4EB-4F89748EA119}"/>
    <dgm:cxn modelId="{D344FDD6-BCAF-400C-A70A-CEA6F4168656}" srcId="{E495FFDB-1B7F-4463-AF9E-1A65653C7353}" destId="{92818633-3DDD-41FF-9FEE-17D8D8DA5E8E}" srcOrd="2" destOrd="0" parTransId="{1B068BEE-64B9-443A-8089-51460D424732}" sibTransId="{B50A4DF9-3629-4DFE-B1D8-8B3450CA729D}"/>
    <dgm:cxn modelId="{5FE05B66-B65D-4044-BB08-FD06ABAE6574}" type="presOf" srcId="{4E6B86C6-C926-409B-AC80-2913FB06734A}" destId="{67DDD0FB-BA65-4134-BDAB-ADAD3D85C3EB}" srcOrd="0" destOrd="0" presId="urn:microsoft.com/office/officeart/2005/8/layout/arrow2"/>
    <dgm:cxn modelId="{623DB3B6-C018-4923-85C7-CB0C67C9C460}" type="presOf" srcId="{E495FFDB-1B7F-4463-AF9E-1A65653C7353}" destId="{5444E13F-CB8F-4636-92CF-F9C567317C54}" srcOrd="0" destOrd="0" presId="urn:microsoft.com/office/officeart/2005/8/layout/arrow2"/>
    <dgm:cxn modelId="{16566263-8589-4823-940A-EF7D6C9801A1}" type="presOf" srcId="{129ADACD-9B84-4403-B899-0403786DE369}" destId="{51C96C26-60C4-4280-B149-D4A1A25DC7EB}" srcOrd="0" destOrd="0" presId="urn:microsoft.com/office/officeart/2005/8/layout/arrow2"/>
    <dgm:cxn modelId="{6FF39B82-89DE-4C22-B030-7A99770F73EF}" srcId="{E495FFDB-1B7F-4463-AF9E-1A65653C7353}" destId="{129ADACD-9B84-4403-B899-0403786DE369}" srcOrd="0" destOrd="0" parTransId="{3BC707A3-B8C8-4779-A4E6-C587E038F5BD}" sibTransId="{7502DC43-4249-463B-856D-CE5F00B0B257}"/>
    <dgm:cxn modelId="{ED279A12-790C-409D-86F4-6D90D7B84285}" type="presOf" srcId="{3A3B4241-C927-4EAC-9189-CC28A71CE34A}" destId="{4085BB93-5FE2-49BB-ACE2-D9573E6B11CA}" srcOrd="0" destOrd="0" presId="urn:microsoft.com/office/officeart/2005/8/layout/arrow2"/>
    <dgm:cxn modelId="{E4B6DD6E-3A77-45F7-9D19-F2FD82B98E68}" type="presOf" srcId="{92818633-3DDD-41FF-9FEE-17D8D8DA5E8E}" destId="{A11D30F7-18DB-4BCF-AF9A-41BA620B14E7}" srcOrd="0" destOrd="0" presId="urn:microsoft.com/office/officeart/2005/8/layout/arrow2"/>
    <dgm:cxn modelId="{AA933BF0-EA7B-498F-B7F7-A7DF760C3C5D}" type="presOf" srcId="{DD50A72A-3CD2-4F01-898C-4B921B057D84}" destId="{2515E30E-D5A1-41BA-A814-E93090CFF1AB}" srcOrd="0" destOrd="0" presId="urn:microsoft.com/office/officeart/2005/8/layout/arrow2"/>
    <dgm:cxn modelId="{5A60CA86-6257-4815-B0C4-5DB7D1307199}" srcId="{E495FFDB-1B7F-4463-AF9E-1A65653C7353}" destId="{4E6B86C6-C926-409B-AC80-2913FB06734A}" srcOrd="4" destOrd="0" parTransId="{00B65EBD-624A-476D-ADC4-ACE365128D75}" sibTransId="{EF2D84C2-F7B3-4CAA-BAFD-1FC35AF95D02}"/>
    <dgm:cxn modelId="{7085E9B5-8B4C-441B-BD25-BF7A76791C69}" srcId="{E495FFDB-1B7F-4463-AF9E-1A65653C7353}" destId="{3A3B4241-C927-4EAC-9189-CC28A71CE34A}" srcOrd="3" destOrd="0" parTransId="{16B6384B-2D31-4053-BAE6-A0805DF3EA5C}" sibTransId="{81DA7D11-BBA6-4396-BE11-4F5248DFD8CF}"/>
    <dgm:cxn modelId="{AB625EB7-5B64-4302-A4C4-E79E27E5DD80}" type="presParOf" srcId="{5444E13F-CB8F-4636-92CF-F9C567317C54}" destId="{C54FC4A4-31BB-499F-9F45-0982808C1833}" srcOrd="0" destOrd="0" presId="urn:microsoft.com/office/officeart/2005/8/layout/arrow2"/>
    <dgm:cxn modelId="{BD058930-CC0E-497F-B8E2-13782AE45DDE}" type="presParOf" srcId="{5444E13F-CB8F-4636-92CF-F9C567317C54}" destId="{4126A81B-C739-4EDF-AB18-C3E5CDBC0DA5}" srcOrd="1" destOrd="0" presId="urn:microsoft.com/office/officeart/2005/8/layout/arrow2"/>
    <dgm:cxn modelId="{A1549AC6-92D3-472D-A526-4B39A1FCC56C}" type="presParOf" srcId="{4126A81B-C739-4EDF-AB18-C3E5CDBC0DA5}" destId="{40F477B7-339D-4955-807B-B56CD2B3EF7D}" srcOrd="0" destOrd="0" presId="urn:microsoft.com/office/officeart/2005/8/layout/arrow2"/>
    <dgm:cxn modelId="{4A47A2C3-AB1B-4945-AFA5-1A52E1471383}" type="presParOf" srcId="{4126A81B-C739-4EDF-AB18-C3E5CDBC0DA5}" destId="{51C96C26-60C4-4280-B149-D4A1A25DC7EB}" srcOrd="1" destOrd="0" presId="urn:microsoft.com/office/officeart/2005/8/layout/arrow2"/>
    <dgm:cxn modelId="{F0DC8BBC-D328-4689-A195-8AE3A5F6F7B7}" type="presParOf" srcId="{4126A81B-C739-4EDF-AB18-C3E5CDBC0DA5}" destId="{A4681F83-0E05-4168-9242-1A5F43F4CC09}" srcOrd="2" destOrd="0" presId="urn:microsoft.com/office/officeart/2005/8/layout/arrow2"/>
    <dgm:cxn modelId="{E956FDD0-5101-46C3-AB35-C0D200F93CC8}" type="presParOf" srcId="{4126A81B-C739-4EDF-AB18-C3E5CDBC0DA5}" destId="{2515E30E-D5A1-41BA-A814-E93090CFF1AB}" srcOrd="3" destOrd="0" presId="urn:microsoft.com/office/officeart/2005/8/layout/arrow2"/>
    <dgm:cxn modelId="{22B2CB73-7F35-498D-A150-9BE00C3B0924}" type="presParOf" srcId="{4126A81B-C739-4EDF-AB18-C3E5CDBC0DA5}" destId="{02889453-5D60-4D76-9C7F-CBEE64269005}" srcOrd="4" destOrd="0" presId="urn:microsoft.com/office/officeart/2005/8/layout/arrow2"/>
    <dgm:cxn modelId="{E9A6C61E-7B80-4E5A-805D-CB5C6A3FCDA3}" type="presParOf" srcId="{4126A81B-C739-4EDF-AB18-C3E5CDBC0DA5}" destId="{A11D30F7-18DB-4BCF-AF9A-41BA620B14E7}" srcOrd="5" destOrd="0" presId="urn:microsoft.com/office/officeart/2005/8/layout/arrow2"/>
    <dgm:cxn modelId="{D1248E2B-6F4D-47C3-B493-2209731DB721}" type="presParOf" srcId="{4126A81B-C739-4EDF-AB18-C3E5CDBC0DA5}" destId="{B4024CDC-217B-4B7C-B468-6A9438ADA48D}" srcOrd="6" destOrd="0" presId="urn:microsoft.com/office/officeart/2005/8/layout/arrow2"/>
    <dgm:cxn modelId="{7458D387-EC6F-4683-B89D-3189F89798F8}" type="presParOf" srcId="{4126A81B-C739-4EDF-AB18-C3E5CDBC0DA5}" destId="{4085BB93-5FE2-49BB-ACE2-D9573E6B11CA}" srcOrd="7" destOrd="0" presId="urn:microsoft.com/office/officeart/2005/8/layout/arrow2"/>
    <dgm:cxn modelId="{66752718-F6EF-4C93-8542-CEEEC733CA33}" type="presParOf" srcId="{4126A81B-C739-4EDF-AB18-C3E5CDBC0DA5}" destId="{92999A17-ED7B-49C5-A8E8-047A5824D72A}" srcOrd="8" destOrd="0" presId="urn:microsoft.com/office/officeart/2005/8/layout/arrow2"/>
    <dgm:cxn modelId="{6D83031F-7D2E-4ED9-83FA-E269246CEB8C}" type="presParOf" srcId="{4126A81B-C739-4EDF-AB18-C3E5CDBC0DA5}" destId="{67DDD0FB-BA65-4134-BDAB-ADAD3D85C3EB}" srcOrd="9" destOrd="0" presId="urn:microsoft.com/office/officeart/2005/8/layout/arrow2"/>
  </dgm:cxnLst>
  <dgm:bg/>
  <dgm:whole>
    <a:ln>
      <a:prstDash val="soli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A0115-096C-4F9A-82BB-265E82DF08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31112-CD99-4AFB-9651-C1E5637EF268}">
      <dgm:prSet phldrT="[Текст]"/>
      <dgm:spPr/>
      <dgm:t>
        <a:bodyPr/>
        <a:lstStyle/>
        <a:p>
          <a:r>
            <a:rPr lang="ru-RU" b="1" dirty="0" smtClean="0"/>
            <a:t>ИТ приносили пользу</a:t>
          </a:r>
          <a:endParaRPr lang="ru-RU" dirty="0"/>
        </a:p>
      </dgm:t>
    </dgm:pt>
    <dgm:pt modelId="{743350F8-183F-4424-A3A9-6C0F8F23A520}" type="parTrans" cxnId="{546F9CF0-6E41-4E27-BEE0-1416A922C709}">
      <dgm:prSet/>
      <dgm:spPr/>
      <dgm:t>
        <a:bodyPr/>
        <a:lstStyle/>
        <a:p>
          <a:endParaRPr lang="ru-RU"/>
        </a:p>
      </dgm:t>
    </dgm:pt>
    <dgm:pt modelId="{BC01D4BC-DF1D-4F22-B9A4-131EB5618831}" type="sibTrans" cxnId="{546F9CF0-6E41-4E27-BEE0-1416A922C709}">
      <dgm:prSet/>
      <dgm:spPr/>
      <dgm:t>
        <a:bodyPr/>
        <a:lstStyle/>
        <a:p>
          <a:endParaRPr lang="ru-RU"/>
        </a:p>
      </dgm:t>
    </dgm:pt>
    <dgm:pt modelId="{D3BFB3D9-3E82-4B57-8133-03B42E92D355}">
      <dgm:prSet/>
      <dgm:spPr/>
      <dgm:t>
        <a:bodyPr/>
        <a:lstStyle/>
        <a:p>
          <a:r>
            <a:rPr lang="ru-RU" b="1" smtClean="0"/>
            <a:t>ИТ не приносили вреда</a:t>
          </a:r>
          <a:endParaRPr lang="ru-RU" b="1" dirty="0" smtClean="0"/>
        </a:p>
      </dgm:t>
    </dgm:pt>
    <dgm:pt modelId="{E5AE3FE6-5C0B-4905-85E3-57E371B84F5D}" type="parTrans" cxnId="{CAE3F8D2-9928-4997-B307-FA4A711D21C5}">
      <dgm:prSet/>
      <dgm:spPr/>
      <dgm:t>
        <a:bodyPr/>
        <a:lstStyle/>
        <a:p>
          <a:endParaRPr lang="ru-RU"/>
        </a:p>
      </dgm:t>
    </dgm:pt>
    <dgm:pt modelId="{DA37A7CF-EE6C-4DE6-A98B-B04A56EC4C8F}" type="sibTrans" cxnId="{CAE3F8D2-9928-4997-B307-FA4A711D21C5}">
      <dgm:prSet/>
      <dgm:spPr/>
      <dgm:t>
        <a:bodyPr/>
        <a:lstStyle/>
        <a:p>
          <a:endParaRPr lang="ru-RU"/>
        </a:p>
      </dgm:t>
    </dgm:pt>
    <dgm:pt modelId="{2943E58F-AA16-48F8-A699-54419890C8F7}">
      <dgm:prSet/>
      <dgm:spPr/>
      <dgm:t>
        <a:bodyPr/>
        <a:lstStyle/>
        <a:p>
          <a:r>
            <a:rPr lang="ru-RU" b="1" smtClean="0"/>
            <a:t>ИТ делали все быстро и недорого</a:t>
          </a:r>
          <a:endParaRPr lang="ru-RU" b="1" dirty="0"/>
        </a:p>
      </dgm:t>
    </dgm:pt>
    <dgm:pt modelId="{28ADC439-94AB-4194-9B1A-718E143E863B}" type="parTrans" cxnId="{C754BF6E-867C-4726-91D6-9150D1EBDFCD}">
      <dgm:prSet/>
      <dgm:spPr/>
      <dgm:t>
        <a:bodyPr/>
        <a:lstStyle/>
        <a:p>
          <a:endParaRPr lang="ru-RU"/>
        </a:p>
      </dgm:t>
    </dgm:pt>
    <dgm:pt modelId="{F071626C-7EE1-4DF1-A195-2222BFC7EE0B}" type="sibTrans" cxnId="{C754BF6E-867C-4726-91D6-9150D1EBDFCD}">
      <dgm:prSet/>
      <dgm:spPr/>
      <dgm:t>
        <a:bodyPr/>
        <a:lstStyle/>
        <a:p>
          <a:endParaRPr lang="ru-RU"/>
        </a:p>
      </dgm:t>
    </dgm:pt>
    <dgm:pt modelId="{3E3F7D4A-1B10-493D-AE71-17052D70958A}" type="pres">
      <dgm:prSet presAssocID="{823A0115-096C-4F9A-82BB-265E82DF08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E53A4-3B58-49B8-A268-251B722136D9}" type="pres">
      <dgm:prSet presAssocID="{FB131112-CD99-4AFB-9651-C1E5637EF268}" presName="parentLin" presStyleCnt="0"/>
      <dgm:spPr/>
    </dgm:pt>
    <dgm:pt modelId="{F2B6A49E-41E0-41E0-AC53-BA868E37BEAD}" type="pres">
      <dgm:prSet presAssocID="{FB131112-CD99-4AFB-9651-C1E5637EF26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DD3CE1-0E2E-4133-9610-F09E283610C2}" type="pres">
      <dgm:prSet presAssocID="{FB131112-CD99-4AFB-9651-C1E5637EF2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05DE2-03ED-43C5-903B-45DD876E263F}" type="pres">
      <dgm:prSet presAssocID="{FB131112-CD99-4AFB-9651-C1E5637EF268}" presName="negativeSpace" presStyleCnt="0"/>
      <dgm:spPr/>
    </dgm:pt>
    <dgm:pt modelId="{8AB5FCBA-F767-4E90-BD7D-0F1314104C84}" type="pres">
      <dgm:prSet presAssocID="{FB131112-CD99-4AFB-9651-C1E5637EF268}" presName="childText" presStyleLbl="conFgAcc1" presStyleIdx="0" presStyleCnt="3">
        <dgm:presLayoutVars>
          <dgm:bulletEnabled val="1"/>
        </dgm:presLayoutVars>
      </dgm:prSet>
      <dgm:spPr/>
    </dgm:pt>
    <dgm:pt modelId="{2773C663-305B-4A17-B6D3-201C162C4D1A}" type="pres">
      <dgm:prSet presAssocID="{BC01D4BC-DF1D-4F22-B9A4-131EB5618831}" presName="spaceBetweenRectangles" presStyleCnt="0"/>
      <dgm:spPr/>
    </dgm:pt>
    <dgm:pt modelId="{1088F059-3DBF-4D1F-93A1-6BE91602BD40}" type="pres">
      <dgm:prSet presAssocID="{D3BFB3D9-3E82-4B57-8133-03B42E92D355}" presName="parentLin" presStyleCnt="0"/>
      <dgm:spPr/>
    </dgm:pt>
    <dgm:pt modelId="{2A56350D-9B2F-441D-84F6-965D803FF98A}" type="pres">
      <dgm:prSet presAssocID="{D3BFB3D9-3E82-4B57-8133-03B42E92D3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D3ADE0-0462-4E97-A329-088EC51874E8}" type="pres">
      <dgm:prSet presAssocID="{D3BFB3D9-3E82-4B57-8133-03B42E92D3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63A72-E015-4E6D-AFEA-7F79CCAFA114}" type="pres">
      <dgm:prSet presAssocID="{D3BFB3D9-3E82-4B57-8133-03B42E92D355}" presName="negativeSpace" presStyleCnt="0"/>
      <dgm:spPr/>
    </dgm:pt>
    <dgm:pt modelId="{4B349C9B-0FCA-4310-A4F1-581178B2373F}" type="pres">
      <dgm:prSet presAssocID="{D3BFB3D9-3E82-4B57-8133-03B42E92D355}" presName="childText" presStyleLbl="conFgAcc1" presStyleIdx="1" presStyleCnt="3">
        <dgm:presLayoutVars>
          <dgm:bulletEnabled val="1"/>
        </dgm:presLayoutVars>
      </dgm:prSet>
      <dgm:spPr/>
    </dgm:pt>
    <dgm:pt modelId="{7974E1F2-1D67-431C-90A6-EB257E335168}" type="pres">
      <dgm:prSet presAssocID="{DA37A7CF-EE6C-4DE6-A98B-B04A56EC4C8F}" presName="spaceBetweenRectangles" presStyleCnt="0"/>
      <dgm:spPr/>
    </dgm:pt>
    <dgm:pt modelId="{B87891B2-BA98-4C5E-A2B7-71206113ADC9}" type="pres">
      <dgm:prSet presAssocID="{2943E58F-AA16-48F8-A699-54419890C8F7}" presName="parentLin" presStyleCnt="0"/>
      <dgm:spPr/>
    </dgm:pt>
    <dgm:pt modelId="{932760CC-1568-4F5C-A0C3-F6D827734C93}" type="pres">
      <dgm:prSet presAssocID="{2943E58F-AA16-48F8-A699-54419890C8F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C1A6916-510C-4EF5-B74B-D32CD2A87983}" type="pres">
      <dgm:prSet presAssocID="{2943E58F-AA16-48F8-A699-54419890C8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BDF9-70EA-4BCA-9D68-57BF53720138}" type="pres">
      <dgm:prSet presAssocID="{2943E58F-AA16-48F8-A699-54419890C8F7}" presName="negativeSpace" presStyleCnt="0"/>
      <dgm:spPr/>
    </dgm:pt>
    <dgm:pt modelId="{2A38B0E9-A502-41F0-B15A-4108FC9CED2D}" type="pres">
      <dgm:prSet presAssocID="{2943E58F-AA16-48F8-A699-54419890C8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EE5909-AA4A-40A6-80F6-170DBC85D538}" type="presOf" srcId="{D3BFB3D9-3E82-4B57-8133-03B42E92D355}" destId="{56D3ADE0-0462-4E97-A329-088EC51874E8}" srcOrd="1" destOrd="0" presId="urn:microsoft.com/office/officeart/2005/8/layout/list1"/>
    <dgm:cxn modelId="{546F9CF0-6E41-4E27-BEE0-1416A922C709}" srcId="{823A0115-096C-4F9A-82BB-265E82DF084A}" destId="{FB131112-CD99-4AFB-9651-C1E5637EF268}" srcOrd="0" destOrd="0" parTransId="{743350F8-183F-4424-A3A9-6C0F8F23A520}" sibTransId="{BC01D4BC-DF1D-4F22-B9A4-131EB5618831}"/>
    <dgm:cxn modelId="{48EA33E2-DD46-453C-AA8D-AE530D579B04}" type="presOf" srcId="{2943E58F-AA16-48F8-A699-54419890C8F7}" destId="{AC1A6916-510C-4EF5-B74B-D32CD2A87983}" srcOrd="1" destOrd="0" presId="urn:microsoft.com/office/officeart/2005/8/layout/list1"/>
    <dgm:cxn modelId="{F3B86606-3CCD-4575-A9D6-C49FFAA08BC5}" type="presOf" srcId="{D3BFB3D9-3E82-4B57-8133-03B42E92D355}" destId="{2A56350D-9B2F-441D-84F6-965D803FF98A}" srcOrd="0" destOrd="0" presId="urn:microsoft.com/office/officeart/2005/8/layout/list1"/>
    <dgm:cxn modelId="{81EC0D57-062E-49B3-B626-8AE7A8D18144}" type="presOf" srcId="{823A0115-096C-4F9A-82BB-265E82DF084A}" destId="{3E3F7D4A-1B10-493D-AE71-17052D70958A}" srcOrd="0" destOrd="0" presId="urn:microsoft.com/office/officeart/2005/8/layout/list1"/>
    <dgm:cxn modelId="{C754BF6E-867C-4726-91D6-9150D1EBDFCD}" srcId="{823A0115-096C-4F9A-82BB-265E82DF084A}" destId="{2943E58F-AA16-48F8-A699-54419890C8F7}" srcOrd="2" destOrd="0" parTransId="{28ADC439-94AB-4194-9B1A-718E143E863B}" sibTransId="{F071626C-7EE1-4DF1-A195-2222BFC7EE0B}"/>
    <dgm:cxn modelId="{EFD89D95-14B5-454C-A7B7-8F9EC4785DD3}" type="presOf" srcId="{FB131112-CD99-4AFB-9651-C1E5637EF268}" destId="{F2B6A49E-41E0-41E0-AC53-BA868E37BEAD}" srcOrd="0" destOrd="0" presId="urn:microsoft.com/office/officeart/2005/8/layout/list1"/>
    <dgm:cxn modelId="{AFCC5998-282E-404A-82DE-D55892E090A7}" type="presOf" srcId="{FB131112-CD99-4AFB-9651-C1E5637EF268}" destId="{29DD3CE1-0E2E-4133-9610-F09E283610C2}" srcOrd="1" destOrd="0" presId="urn:microsoft.com/office/officeart/2005/8/layout/list1"/>
    <dgm:cxn modelId="{CAE3F8D2-9928-4997-B307-FA4A711D21C5}" srcId="{823A0115-096C-4F9A-82BB-265E82DF084A}" destId="{D3BFB3D9-3E82-4B57-8133-03B42E92D355}" srcOrd="1" destOrd="0" parTransId="{E5AE3FE6-5C0B-4905-85E3-57E371B84F5D}" sibTransId="{DA37A7CF-EE6C-4DE6-A98B-B04A56EC4C8F}"/>
    <dgm:cxn modelId="{E240229B-B2CC-44C6-B1E0-427205DAAEC9}" type="presOf" srcId="{2943E58F-AA16-48F8-A699-54419890C8F7}" destId="{932760CC-1568-4F5C-A0C3-F6D827734C93}" srcOrd="0" destOrd="0" presId="urn:microsoft.com/office/officeart/2005/8/layout/list1"/>
    <dgm:cxn modelId="{36296DE8-CD3F-4376-9383-4C2F87C49428}" type="presParOf" srcId="{3E3F7D4A-1B10-493D-AE71-17052D70958A}" destId="{CF0E53A4-3B58-49B8-A268-251B722136D9}" srcOrd="0" destOrd="0" presId="urn:microsoft.com/office/officeart/2005/8/layout/list1"/>
    <dgm:cxn modelId="{944700BD-FD1E-4A8A-871F-75E6A4107328}" type="presParOf" srcId="{CF0E53A4-3B58-49B8-A268-251B722136D9}" destId="{F2B6A49E-41E0-41E0-AC53-BA868E37BEAD}" srcOrd="0" destOrd="0" presId="urn:microsoft.com/office/officeart/2005/8/layout/list1"/>
    <dgm:cxn modelId="{70DA8313-917D-4F50-BF03-07CA48706769}" type="presParOf" srcId="{CF0E53A4-3B58-49B8-A268-251B722136D9}" destId="{29DD3CE1-0E2E-4133-9610-F09E283610C2}" srcOrd="1" destOrd="0" presId="urn:microsoft.com/office/officeart/2005/8/layout/list1"/>
    <dgm:cxn modelId="{7E1E0906-262A-4F31-9BBF-FC6248F61FF5}" type="presParOf" srcId="{3E3F7D4A-1B10-493D-AE71-17052D70958A}" destId="{A7C05DE2-03ED-43C5-903B-45DD876E263F}" srcOrd="1" destOrd="0" presId="urn:microsoft.com/office/officeart/2005/8/layout/list1"/>
    <dgm:cxn modelId="{740AAE6E-D784-400E-8BDB-168AE138F837}" type="presParOf" srcId="{3E3F7D4A-1B10-493D-AE71-17052D70958A}" destId="{8AB5FCBA-F767-4E90-BD7D-0F1314104C84}" srcOrd="2" destOrd="0" presId="urn:microsoft.com/office/officeart/2005/8/layout/list1"/>
    <dgm:cxn modelId="{B990504F-91A7-40B9-AC1A-B4877AA100A0}" type="presParOf" srcId="{3E3F7D4A-1B10-493D-AE71-17052D70958A}" destId="{2773C663-305B-4A17-B6D3-201C162C4D1A}" srcOrd="3" destOrd="0" presId="urn:microsoft.com/office/officeart/2005/8/layout/list1"/>
    <dgm:cxn modelId="{200C9DD1-B2AD-42C7-AF11-4DC1492F9D96}" type="presParOf" srcId="{3E3F7D4A-1B10-493D-AE71-17052D70958A}" destId="{1088F059-3DBF-4D1F-93A1-6BE91602BD40}" srcOrd="4" destOrd="0" presId="urn:microsoft.com/office/officeart/2005/8/layout/list1"/>
    <dgm:cxn modelId="{B746A871-BDD9-420C-8EE0-7DEF4EC984CB}" type="presParOf" srcId="{1088F059-3DBF-4D1F-93A1-6BE91602BD40}" destId="{2A56350D-9B2F-441D-84F6-965D803FF98A}" srcOrd="0" destOrd="0" presId="urn:microsoft.com/office/officeart/2005/8/layout/list1"/>
    <dgm:cxn modelId="{FB262269-2773-42DF-9157-9963ED72DD25}" type="presParOf" srcId="{1088F059-3DBF-4D1F-93A1-6BE91602BD40}" destId="{56D3ADE0-0462-4E97-A329-088EC51874E8}" srcOrd="1" destOrd="0" presId="urn:microsoft.com/office/officeart/2005/8/layout/list1"/>
    <dgm:cxn modelId="{A0BD86FE-A436-4DED-8A00-DDF54F669111}" type="presParOf" srcId="{3E3F7D4A-1B10-493D-AE71-17052D70958A}" destId="{E6E63A72-E015-4E6D-AFEA-7F79CCAFA114}" srcOrd="5" destOrd="0" presId="urn:microsoft.com/office/officeart/2005/8/layout/list1"/>
    <dgm:cxn modelId="{792F0DD4-E5D0-4425-9F7B-A8D83C5C918C}" type="presParOf" srcId="{3E3F7D4A-1B10-493D-AE71-17052D70958A}" destId="{4B349C9B-0FCA-4310-A4F1-581178B2373F}" srcOrd="6" destOrd="0" presId="urn:microsoft.com/office/officeart/2005/8/layout/list1"/>
    <dgm:cxn modelId="{D89EF6E2-6C42-4822-8920-E79FCE0A4DBA}" type="presParOf" srcId="{3E3F7D4A-1B10-493D-AE71-17052D70958A}" destId="{7974E1F2-1D67-431C-90A6-EB257E335168}" srcOrd="7" destOrd="0" presId="urn:microsoft.com/office/officeart/2005/8/layout/list1"/>
    <dgm:cxn modelId="{C69E0EC0-4E58-4AE7-B85E-700251C10679}" type="presParOf" srcId="{3E3F7D4A-1B10-493D-AE71-17052D70958A}" destId="{B87891B2-BA98-4C5E-A2B7-71206113ADC9}" srcOrd="8" destOrd="0" presId="urn:microsoft.com/office/officeart/2005/8/layout/list1"/>
    <dgm:cxn modelId="{A3F24E9E-E359-4B01-8A0F-3CF479E00F19}" type="presParOf" srcId="{B87891B2-BA98-4C5E-A2B7-71206113ADC9}" destId="{932760CC-1568-4F5C-A0C3-F6D827734C93}" srcOrd="0" destOrd="0" presId="urn:microsoft.com/office/officeart/2005/8/layout/list1"/>
    <dgm:cxn modelId="{800C8BDB-D228-4B52-823A-54635D00E621}" type="presParOf" srcId="{B87891B2-BA98-4C5E-A2B7-71206113ADC9}" destId="{AC1A6916-510C-4EF5-B74B-D32CD2A87983}" srcOrd="1" destOrd="0" presId="urn:microsoft.com/office/officeart/2005/8/layout/list1"/>
    <dgm:cxn modelId="{51D5D6E8-A4EE-4D0C-B2EF-7CABD4BD7D7D}" type="presParOf" srcId="{3E3F7D4A-1B10-493D-AE71-17052D70958A}" destId="{547EBDF9-70EA-4BCA-9D68-57BF53720138}" srcOrd="9" destOrd="0" presId="urn:microsoft.com/office/officeart/2005/8/layout/list1"/>
    <dgm:cxn modelId="{742B9EEC-E7E0-470E-84D7-9D4AFE6259B7}" type="presParOf" srcId="{3E3F7D4A-1B10-493D-AE71-17052D70958A}" destId="{2A38B0E9-A502-41F0-B15A-4108FC9CED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81E9-CDE5-4F50-BEC2-4DD029CD3501}">
      <dsp:nvSpPr>
        <dsp:cNvPr id="0" name=""/>
        <dsp:cNvSpPr/>
      </dsp:nvSpPr>
      <dsp:spPr>
        <a:xfrm>
          <a:off x="1736" y="1318582"/>
          <a:ext cx="2163792" cy="1784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Подготовка, оптимизация и контроль ИТ-бюджета</a:t>
          </a:r>
          <a:endParaRPr lang="en-US" sz="1900" kern="1200" dirty="0"/>
        </a:p>
      </dsp:txBody>
      <dsp:txXfrm>
        <a:off x="42806" y="1359652"/>
        <a:ext cx="2081652" cy="1320105"/>
      </dsp:txXfrm>
    </dsp:sp>
    <dsp:sp modelId="{EFFDDDF1-7A33-4185-94B5-F280422EE618}">
      <dsp:nvSpPr>
        <dsp:cNvPr id="0" name=""/>
        <dsp:cNvSpPr/>
      </dsp:nvSpPr>
      <dsp:spPr>
        <a:xfrm rot="21159667">
          <a:off x="1295407" y="2587460"/>
          <a:ext cx="2493605" cy="2493605"/>
        </a:xfrm>
        <a:prstGeom prst="leftCircularArrow">
          <a:avLst>
            <a:gd name="adj1" fmla="val 2525"/>
            <a:gd name="adj2" fmla="val 306141"/>
            <a:gd name="adj3" fmla="val 1189334"/>
            <a:gd name="adj4" fmla="val 8132172"/>
            <a:gd name="adj5" fmla="val 294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BBC8E3-2621-443A-AB96-04F7CB15BCA6}">
      <dsp:nvSpPr>
        <dsp:cNvPr id="0" name=""/>
        <dsp:cNvSpPr/>
      </dsp:nvSpPr>
      <dsp:spPr>
        <a:xfrm>
          <a:off x="372100" y="2885289"/>
          <a:ext cx="2199374" cy="1827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Как правильно выявить потребности бизнеса и сформировать ИТ-бюджет?</a:t>
          </a:r>
          <a:endParaRPr lang="en-US" sz="1700" kern="1200" dirty="0"/>
        </a:p>
      </dsp:txBody>
      <dsp:txXfrm>
        <a:off x="425616" y="2938805"/>
        <a:ext cx="2092342" cy="1720144"/>
      </dsp:txXfrm>
    </dsp:sp>
    <dsp:sp modelId="{702B87BC-9E27-4B34-8D82-ED2EC6AFBB70}">
      <dsp:nvSpPr>
        <dsp:cNvPr id="0" name=""/>
        <dsp:cNvSpPr/>
      </dsp:nvSpPr>
      <dsp:spPr>
        <a:xfrm>
          <a:off x="2839794" y="2019272"/>
          <a:ext cx="2163792" cy="1784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Структура ИТ бюджета</a:t>
          </a:r>
          <a:endParaRPr lang="ru-RU" sz="1900" kern="1200" dirty="0"/>
        </a:p>
      </dsp:txBody>
      <dsp:txXfrm>
        <a:off x="2880864" y="2442772"/>
        <a:ext cx="2081652" cy="1320105"/>
      </dsp:txXfrm>
    </dsp:sp>
    <dsp:sp modelId="{396CB237-764A-4932-BF94-0E381664B71F}">
      <dsp:nvSpPr>
        <dsp:cNvPr id="0" name=""/>
        <dsp:cNvSpPr/>
      </dsp:nvSpPr>
      <dsp:spPr>
        <a:xfrm rot="757917">
          <a:off x="4023250" y="-77176"/>
          <a:ext cx="3094018" cy="2849607"/>
        </a:xfrm>
        <a:prstGeom prst="circularArrow">
          <a:avLst>
            <a:gd name="adj1" fmla="val 2209"/>
            <a:gd name="adj2" fmla="val 265951"/>
            <a:gd name="adj3" fmla="val 20564184"/>
            <a:gd name="adj4" fmla="val 13581157"/>
            <a:gd name="adj5" fmla="val 25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9E075F-DEF2-4807-AE84-8EF8CB95457A}">
      <dsp:nvSpPr>
        <dsp:cNvPr id="0" name=""/>
        <dsp:cNvSpPr/>
      </dsp:nvSpPr>
      <dsp:spPr>
        <a:xfrm>
          <a:off x="3180457" y="243425"/>
          <a:ext cx="2219916" cy="200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расставить приоритеты проектов для включения в ИТ-бюджет?</a:t>
          </a:r>
          <a:endParaRPr lang="ru-RU" sz="1600" kern="1200" dirty="0"/>
        </a:p>
      </dsp:txBody>
      <dsp:txXfrm>
        <a:off x="3239207" y="302175"/>
        <a:ext cx="2102416" cy="1888379"/>
      </dsp:txXfrm>
    </dsp:sp>
    <dsp:sp modelId="{6A3B8B39-831F-4BFF-A4D0-FFBC1A9A2E80}">
      <dsp:nvSpPr>
        <dsp:cNvPr id="0" name=""/>
        <dsp:cNvSpPr/>
      </dsp:nvSpPr>
      <dsp:spPr>
        <a:xfrm>
          <a:off x="5695999" y="1306224"/>
          <a:ext cx="2163792" cy="1784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Финансовое обоснование проектов.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Защита бюджета.</a:t>
          </a:r>
          <a:endParaRPr lang="ru-RU" sz="1900" kern="1200" dirty="0"/>
        </a:p>
      </dsp:txBody>
      <dsp:txXfrm>
        <a:off x="5737069" y="1347294"/>
        <a:ext cx="2081652" cy="1320105"/>
      </dsp:txXfrm>
    </dsp:sp>
    <dsp:sp modelId="{3735CF2B-E277-46F8-A8B1-CDAC7AA3A782}">
      <dsp:nvSpPr>
        <dsp:cNvPr id="0" name=""/>
        <dsp:cNvSpPr/>
      </dsp:nvSpPr>
      <dsp:spPr>
        <a:xfrm>
          <a:off x="6127128" y="2826844"/>
          <a:ext cx="2026271" cy="1876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Как контролировать ИТ-бюджет не только от перерасхода, но и от неконтролируемой экономии?</a:t>
          </a:r>
          <a:endParaRPr lang="ru-RU" sz="1500" kern="1200" dirty="0"/>
        </a:p>
      </dsp:txBody>
      <dsp:txXfrm>
        <a:off x="6182092" y="2881808"/>
        <a:ext cx="1916343" cy="1766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FC4A4-31BB-499F-9F45-0982808C1833}">
      <dsp:nvSpPr>
        <dsp:cNvPr id="0" name=""/>
        <dsp:cNvSpPr/>
      </dsp:nvSpPr>
      <dsp:spPr>
        <a:xfrm>
          <a:off x="278606" y="0"/>
          <a:ext cx="7315201" cy="45720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477B7-339D-4955-807B-B56CD2B3EF7D}">
      <dsp:nvSpPr>
        <dsp:cNvPr id="0" name=""/>
        <dsp:cNvSpPr/>
      </dsp:nvSpPr>
      <dsp:spPr>
        <a:xfrm>
          <a:off x="999153" y="3399739"/>
          <a:ext cx="168249" cy="168249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96C26-60C4-4280-B149-D4A1A25DC7EB}">
      <dsp:nvSpPr>
        <dsp:cNvPr id="0" name=""/>
        <dsp:cNvSpPr/>
      </dsp:nvSpPr>
      <dsp:spPr>
        <a:xfrm>
          <a:off x="663197" y="3483864"/>
          <a:ext cx="1798454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2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Начало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(Анархия)</a:t>
          </a:r>
          <a:endParaRPr lang="ru-RU" sz="1600" kern="1200" dirty="0"/>
        </a:p>
      </dsp:txBody>
      <dsp:txXfrm>
        <a:off x="663197" y="3483864"/>
        <a:ext cx="1798454" cy="1088136"/>
      </dsp:txXfrm>
    </dsp:sp>
    <dsp:sp modelId="{A4681F83-0E05-4168-9242-1A5F43F4CC09}">
      <dsp:nvSpPr>
        <dsp:cNvPr id="0" name=""/>
        <dsp:cNvSpPr/>
      </dsp:nvSpPr>
      <dsp:spPr>
        <a:xfrm>
          <a:off x="1909896" y="2524658"/>
          <a:ext cx="263347" cy="263347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5E30E-D5A1-41BA-A814-E93090CFF1AB}">
      <dsp:nvSpPr>
        <dsp:cNvPr id="0" name=""/>
        <dsp:cNvSpPr/>
      </dsp:nvSpPr>
      <dsp:spPr>
        <a:xfrm>
          <a:off x="2025935" y="2787584"/>
          <a:ext cx="1510484" cy="99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42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Повторение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(Фольклор)</a:t>
          </a:r>
          <a:endParaRPr lang="ru-RU" sz="1600" kern="1200" dirty="0"/>
        </a:p>
      </dsp:txBody>
      <dsp:txXfrm>
        <a:off x="2025935" y="2787584"/>
        <a:ext cx="1510484" cy="990802"/>
      </dsp:txXfrm>
    </dsp:sp>
    <dsp:sp modelId="{02889453-5D60-4D76-9C7F-CBEE64269005}">
      <dsp:nvSpPr>
        <dsp:cNvPr id="0" name=""/>
        <dsp:cNvSpPr/>
      </dsp:nvSpPr>
      <dsp:spPr>
        <a:xfrm>
          <a:off x="3080328" y="1826971"/>
          <a:ext cx="351129" cy="351129"/>
        </a:xfrm>
        <a:prstGeom prst="ellipse">
          <a:avLst/>
        </a:prstGeom>
        <a:solidFill>
          <a:srgbClr val="CD2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D30F7-18DB-4BCF-AF9A-41BA620B14E7}">
      <dsp:nvSpPr>
        <dsp:cNvPr id="0" name=""/>
        <dsp:cNvSpPr/>
      </dsp:nvSpPr>
      <dsp:spPr>
        <a:xfrm>
          <a:off x="3193420" y="2150049"/>
          <a:ext cx="1536781" cy="98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5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Описание (Стандарты)</a:t>
          </a:r>
          <a:endParaRPr lang="ru-RU" sz="1600" kern="1200" dirty="0"/>
        </a:p>
      </dsp:txBody>
      <dsp:txXfrm>
        <a:off x="3193420" y="2150049"/>
        <a:ext cx="1536781" cy="981484"/>
      </dsp:txXfrm>
    </dsp:sp>
    <dsp:sp modelId="{B4024CDC-217B-4B7C-B468-6A9438ADA48D}">
      <dsp:nvSpPr>
        <dsp:cNvPr id="0" name=""/>
        <dsp:cNvSpPr/>
      </dsp:nvSpPr>
      <dsp:spPr>
        <a:xfrm>
          <a:off x="4440956" y="1281989"/>
          <a:ext cx="453542" cy="45354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5BB93-5FE2-49BB-ACE2-D9573E6B11CA}">
      <dsp:nvSpPr>
        <dsp:cNvPr id="0" name=""/>
        <dsp:cNvSpPr/>
      </dsp:nvSpPr>
      <dsp:spPr>
        <a:xfrm>
          <a:off x="4529601" y="1770085"/>
          <a:ext cx="1739291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23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Управление (Измеряемый)</a:t>
          </a:r>
          <a:endParaRPr lang="ru-RU" sz="1600" kern="1200" dirty="0"/>
        </a:p>
      </dsp:txBody>
      <dsp:txXfrm>
        <a:off x="4529601" y="1770085"/>
        <a:ext cx="1739291" cy="1073910"/>
      </dsp:txXfrm>
    </dsp:sp>
    <dsp:sp modelId="{92999A17-ED7B-49C5-A8E8-047A5824D72A}">
      <dsp:nvSpPr>
        <dsp:cNvPr id="0" name=""/>
        <dsp:cNvSpPr/>
      </dsp:nvSpPr>
      <dsp:spPr>
        <a:xfrm>
          <a:off x="5841817" y="918057"/>
          <a:ext cx="577900" cy="57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DD0FB-BA65-4134-BDAB-ADAD3D85C3EB}">
      <dsp:nvSpPr>
        <dsp:cNvPr id="0" name=""/>
        <dsp:cNvSpPr/>
      </dsp:nvSpPr>
      <dsp:spPr>
        <a:xfrm>
          <a:off x="5984456" y="1461267"/>
          <a:ext cx="2312876" cy="6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18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+mn-lt"/>
            </a:rPr>
            <a:t>Оптимизация (Оптимизируемый)</a:t>
          </a:r>
          <a:r>
            <a:rPr lang="ru-RU" sz="1600" kern="1200" dirty="0" smtClean="0">
              <a:latin typeface="+mn-lt"/>
            </a:rPr>
            <a:t> </a:t>
          </a:r>
          <a:endParaRPr lang="ru-RU" sz="1600" kern="1200" dirty="0"/>
        </a:p>
      </dsp:txBody>
      <dsp:txXfrm>
        <a:off x="5984456" y="1461267"/>
        <a:ext cx="2312876" cy="677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FCBA-F767-4E90-BD7D-0F1314104C84}">
      <dsp:nvSpPr>
        <dsp:cNvPr id="0" name=""/>
        <dsp:cNvSpPr/>
      </dsp:nvSpPr>
      <dsp:spPr>
        <a:xfrm>
          <a:off x="0" y="1108860"/>
          <a:ext cx="533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D3CE1-0E2E-4133-9610-F09E283610C2}">
      <dsp:nvSpPr>
        <dsp:cNvPr id="0" name=""/>
        <dsp:cNvSpPr/>
      </dsp:nvSpPr>
      <dsp:spPr>
        <a:xfrm>
          <a:off x="266700" y="843180"/>
          <a:ext cx="3733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ИТ приносили пользу</a:t>
          </a:r>
          <a:endParaRPr lang="ru-RU" sz="1800" kern="1200" dirty="0"/>
        </a:p>
      </dsp:txBody>
      <dsp:txXfrm>
        <a:off x="292639" y="869119"/>
        <a:ext cx="3681922" cy="479482"/>
      </dsp:txXfrm>
    </dsp:sp>
    <dsp:sp modelId="{4B349C9B-0FCA-4310-A4F1-581178B2373F}">
      <dsp:nvSpPr>
        <dsp:cNvPr id="0" name=""/>
        <dsp:cNvSpPr/>
      </dsp:nvSpPr>
      <dsp:spPr>
        <a:xfrm>
          <a:off x="0" y="1925340"/>
          <a:ext cx="533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3ADE0-0462-4E97-A329-088EC51874E8}">
      <dsp:nvSpPr>
        <dsp:cNvPr id="0" name=""/>
        <dsp:cNvSpPr/>
      </dsp:nvSpPr>
      <dsp:spPr>
        <a:xfrm>
          <a:off x="266700" y="1659660"/>
          <a:ext cx="3733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ИТ не приносили вреда</a:t>
          </a:r>
          <a:endParaRPr lang="ru-RU" sz="1800" b="1" kern="1200" dirty="0" smtClean="0"/>
        </a:p>
      </dsp:txBody>
      <dsp:txXfrm>
        <a:off x="292639" y="1685599"/>
        <a:ext cx="3681922" cy="479482"/>
      </dsp:txXfrm>
    </dsp:sp>
    <dsp:sp modelId="{2A38B0E9-A502-41F0-B15A-4108FC9CED2D}">
      <dsp:nvSpPr>
        <dsp:cNvPr id="0" name=""/>
        <dsp:cNvSpPr/>
      </dsp:nvSpPr>
      <dsp:spPr>
        <a:xfrm>
          <a:off x="0" y="2741820"/>
          <a:ext cx="533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A6916-510C-4EF5-B74B-D32CD2A87983}">
      <dsp:nvSpPr>
        <dsp:cNvPr id="0" name=""/>
        <dsp:cNvSpPr/>
      </dsp:nvSpPr>
      <dsp:spPr>
        <a:xfrm>
          <a:off x="266700" y="2476140"/>
          <a:ext cx="3733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ИТ делали все быстро и недорого</a:t>
          </a:r>
          <a:endParaRPr lang="ru-RU" sz="1800" b="1" kern="1200" dirty="0"/>
        </a:p>
      </dsp:txBody>
      <dsp:txXfrm>
        <a:off x="292639" y="2502079"/>
        <a:ext cx="36819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DA6A0-18E9-43C1-97CD-34DF40104390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76BE-A031-412C-81D5-3DF89CCF8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C9976D-BC1D-4F39-80C3-F1646DF4EE6E}" type="slidenum">
              <a:rPr lang="de-DE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de-DE" altLang="ru-RU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51EA2-B9C1-4FEE-887E-D8D507C42626}" type="slidenum">
              <a:rPr lang="de-DE" smtClean="0">
                <a:solidFill>
                  <a:srgbClr val="000000"/>
                </a:solidFill>
              </a:rPr>
              <a:pPr/>
              <a:t>21</a:t>
            </a:fld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dirty="0" smtClean="0"/>
              <a:t>Бюджет по Березе переходит на след. год по </a:t>
            </a:r>
            <a:r>
              <a:rPr lang="ru-RU" dirty="0" err="1" smtClean="0"/>
              <a:t>инвест</a:t>
            </a:r>
            <a:r>
              <a:rPr lang="ru-RU" dirty="0" smtClean="0"/>
              <a:t>. программе, ИА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эти причины вместе со слабо развитым процессом ИТ-бюджетирования и контроля расходования средств влекут целый ряд негативных последствий:</a:t>
            </a:r>
          </a:p>
          <a:p>
            <a:r>
              <a:rPr lang="ru-RU" dirty="0" smtClean="0"/>
              <a:t>увеличивают трудозатраты на планирование, формирование, согласование бюджета, а также на выполнение последующих процессов выделения средств и контроля исполнения;</a:t>
            </a:r>
          </a:p>
          <a:p>
            <a:r>
              <a:rPr lang="ru-RU" dirty="0" smtClean="0"/>
              <a:t>приводят к высокой детализации при составлении планов, затрудняя впоследствии функции контроля и ретроспективного анализа;</a:t>
            </a:r>
          </a:p>
          <a:p>
            <a:r>
              <a:rPr lang="ru-RU" dirty="0" smtClean="0"/>
              <a:t>ведут к неточной оценке объемов, сроков, необходимых инвестиций в ИТ (в среднем один из трех проектов выходит за рамки запланированного бюджета и превышает его на 15%);</a:t>
            </a:r>
          </a:p>
          <a:p>
            <a:r>
              <a:rPr lang="ru-RU" dirty="0" smtClean="0"/>
              <a:t>снижают прозрачность управления ИТ-бюджетом и, как следствие, усложняют контроль ИТ-расходов.</a:t>
            </a:r>
          </a:p>
          <a:p>
            <a:r>
              <a:rPr lang="ru-RU" dirty="0" smtClean="0"/>
              <a:t>Это вызывает неэффективное и нерациональное расходование ИТ-средств, неисполнение ИТ-бюджета. В результате ИТ-затраты непрозрачны для бизнеса, он не видит их обоснованности. «Мне часто приходится общаться с российскими бизнесменами, — рассказывает Максим </a:t>
            </a:r>
            <a:r>
              <a:rPr lang="ru-RU" dirty="0" err="1" smtClean="0"/>
              <a:t>Темнов</a:t>
            </a:r>
            <a:r>
              <a:rPr lang="ru-RU" dirty="0" smtClean="0"/>
              <a:t>. — И подавляющее большинство из них крайне отрицательно относится к сложившейся структуре ИТ-затрат. Причем основным аргументом руководителей компаний является неоднозначность отдачи при вложении большей части денег в ИТ-персонал, а не напрямую в конкретные ИТ-решения или услуги».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эти причины вместе со слабо развитым процессом ИТ-бюджетирования и контроля расходования средств влекут целый ряд негативных последствий:</a:t>
            </a:r>
          </a:p>
          <a:p>
            <a:r>
              <a:rPr lang="ru-RU" dirty="0" smtClean="0"/>
              <a:t>увеличивают трудозатраты на планирование, формирование, согласование бюджета, а также на выполнение последующих процессов выделения средств и контроля исполнения;</a:t>
            </a:r>
          </a:p>
          <a:p>
            <a:r>
              <a:rPr lang="ru-RU" dirty="0" smtClean="0"/>
              <a:t>приводят к высокой детализации при составлении планов, затрудняя впоследствии функции контроля и ретроспективного анализа;</a:t>
            </a:r>
          </a:p>
          <a:p>
            <a:r>
              <a:rPr lang="ru-RU" dirty="0" smtClean="0"/>
              <a:t>ведут к неточной оценке объемов, сроков, необходимых инвестиций в ИТ (в среднем один из трех проектов выходит за рамки запланированного бюджета и превышает его на 15%);</a:t>
            </a:r>
          </a:p>
          <a:p>
            <a:r>
              <a:rPr lang="ru-RU" dirty="0" smtClean="0"/>
              <a:t>снижают прозрачность управления ИТ-бюджетом и, как следствие, усложняют контроль ИТ-расходов.</a:t>
            </a:r>
          </a:p>
          <a:p>
            <a:r>
              <a:rPr lang="ru-RU" dirty="0" smtClean="0"/>
              <a:t>Это вызывает неэффективное и нерациональное расходование ИТ-средств, неисполнение ИТ-бюджета. В результате ИТ-затраты непрозрачны для бизнеса, он не видит их обоснованности. «Мне часто приходится общаться с российскими бизнесменами, — рассказывает Максим </a:t>
            </a:r>
            <a:r>
              <a:rPr lang="ru-RU" dirty="0" err="1" smtClean="0"/>
              <a:t>Темнов</a:t>
            </a:r>
            <a:r>
              <a:rPr lang="ru-RU" dirty="0" smtClean="0"/>
              <a:t>. — И подавляющее большинство из них крайне отрицательно относится к сложившейся структуре ИТ-затрат. Причем основным аргументом руководителей компаний является неоднозначность отдачи при вложении большей части денег в ИТ-персонал, а не напрямую в конкретные ИТ-решения или услуги».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2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формировании бюджета необходимо в первую очередь ориентироваться на нужды функциональных заказчиков и потребности, которые диктует стратегия развития организации, — предупреждает Павел </a:t>
            </a:r>
            <a:r>
              <a:rPr lang="ru-RU" dirty="0" err="1" smtClean="0"/>
              <a:t>Горянский</a:t>
            </a:r>
            <a:r>
              <a:rPr lang="ru-RU" dirty="0" smtClean="0"/>
              <a:t>, директор отделения систем управления и консалтинга компании „ЛАНИТ“. — Более всего выверенного обоснования требуют проекты развития, модернизации, создания новых систем и ИТ-инфраструктуры. Нужна точная и ясная система оценки ожидаемых улучшений для организации, поэтому важно использовать измеряемые показатели, которых позволяет достичь тот или иной проект. Это необходимо как для планирования затрат на ИТ, так и для оценки результатов».</a:t>
            </a:r>
          </a:p>
          <a:p>
            <a:r>
              <a:rPr lang="ru-RU" dirty="0" smtClean="0"/>
              <a:t>В процессе формирования ИТ-бюджета Владимир Дмитриев, директор по продажам компании T-</a:t>
            </a:r>
            <a:r>
              <a:rPr lang="ru-RU" dirty="0" err="1" smtClean="0"/>
              <a:t>SystemsCIS</a:t>
            </a:r>
            <a:r>
              <a:rPr lang="ru-RU" dirty="0" smtClean="0"/>
              <a:t>, настоятельно рекомендует обратить внимание на сроки реализации проекта и требуемые ресурсы: «Придется обосновывать каждую статью расходов и цифру бюджета. Успешные CIO смотрят на работу ИТ-отдела с точки зрения бизнеса и его потребностей, поэтому относятся с пониманием к этому этапу годового планирования».</a:t>
            </a:r>
          </a:p>
          <a:p>
            <a:r>
              <a:rPr lang="ru-RU" dirty="0" smtClean="0"/>
              <a:t>В целом для повышения эффективности управления ИТ-расходами необходимо внедрить и адаптировать под специфику деятельности организации индустриальный опыт планирования и управления ИТ-бюджетом. Отметим, что передовой опыт рекомендует весь процесс формирования бюджета следующего года проводить в последнем квартале предыдущего, а также использовать скользящий прогноз, обновляемый на ежеквартальной основе, при анализе результатов исполнения текущего бюджета. Важным является вовлечение бизнес-заказчика в обоснование необходимости инвестиций, контроль бюджетов реализуемых ИТ-проектов и потребляемых ИТ-сервисов.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2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8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9pPr>
          </a:lstStyle>
          <a:p>
            <a:pPr eaLnBrk="1" hangingPunct="1"/>
            <a:fld id="{6D88165E-B16B-4781-B7F5-0CF3759337DC}" type="slidenum">
              <a:rPr lang="de-DE" altLang="ru-RU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de-DE" altLang="ru-RU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76BE-A031-412C-81D5-3DF89CCF8F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3"/>
          <a:stretch/>
        </p:blipFill>
        <p:spPr>
          <a:xfrm>
            <a:off x="0" y="1"/>
            <a:ext cx="2662283" cy="12984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90800" y="1252728"/>
            <a:ext cx="6553200" cy="45719"/>
          </a:xfrm>
          <a:prstGeom prst="rect">
            <a:avLst/>
          </a:prstGeom>
          <a:gradFill>
            <a:gsLst>
              <a:gs pos="0">
                <a:srgbClr val="C00000">
                  <a:alpha val="0"/>
                </a:srgbClr>
              </a:gs>
              <a:gs pos="1000">
                <a:srgbClr val="C00000"/>
              </a:gs>
              <a:gs pos="100000">
                <a:srgbClr val="C000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275587"/>
            <a:ext cx="9144000" cy="55824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gres&amp;cd=&amp;cad=rja&amp;uact=8&amp;ved=0CAwQjRwwAGoVChMIvN2vnbKFxgIVBVcsCh2vZwQR&amp;url=http://www.umnyi-doma.ru/vybor/byudzhet-proekta-umnyj-dom.html&amp;ei=HFF4VbzfKYWusQGvz5GIAQ&amp;psig=AFQjCNFFbnsP9op_EA7guK25HS6znqt8sw&amp;ust=143403484479729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ru/url?sa=i&amp;source=imgres&amp;cd=&amp;cad=rja&amp;uact=8&amp;ved=0CAwQjRwwAGoVChMI6rqy9LGFxgIVAbcsCh3MLgAf&amp;url=http://natalianakonechnaya.ru/lichnyj-byudzhet-eto-nasilie-nad-soboj-ili-vozmozhnost/&amp;ei=xlB4Veq_LYHusgHM3YD4AQ&amp;psig=AFQjCNEtNCmh2yNZIR5zkmkuTAYqaNDNjw&amp;ust=14340347588191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13" y="1249"/>
            <a:ext cx="9144000" cy="144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>
          <a:xfrm>
            <a:off x="571500" y="1874712"/>
            <a:ext cx="8572500" cy="4449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457200"/>
            <a:ext cx="8001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Эффективное управление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ИТ бюджетом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57671"/>
            <a:ext cx="4979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Кирилл </a:t>
            </a:r>
            <a:r>
              <a:rPr lang="ru-RU" sz="2400" dirty="0" err="1" smtClean="0"/>
              <a:t>Алифанов</a:t>
            </a:r>
            <a:r>
              <a:rPr lang="ru-RU" sz="2400" dirty="0" smtClean="0"/>
              <a:t>, </a:t>
            </a:r>
            <a:r>
              <a:rPr lang="ru-RU" sz="2400" dirty="0" err="1" smtClean="0"/>
              <a:t>к.э.н</a:t>
            </a:r>
            <a:endParaRPr lang="ru-RU" sz="2400" dirty="0" smtClean="0"/>
          </a:p>
          <a:p>
            <a:r>
              <a:rPr lang="ru-RU" altLang="ru-RU" sz="2400" dirty="0"/>
              <a:t>Директор по бизнес-процессам и ИТ</a:t>
            </a:r>
          </a:p>
          <a:p>
            <a:r>
              <a:rPr lang="ru-RU" sz="2400" dirty="0" smtClean="0"/>
              <a:t>Июнь 2015</a:t>
            </a:r>
            <a:endParaRPr lang="en-US" sz="2400" dirty="0"/>
          </a:p>
        </p:txBody>
      </p:sp>
      <p:pic>
        <p:nvPicPr>
          <p:cNvPr id="8" name="Picture 2" descr="EON_Logo_W+Markenins#7E3FE1.wmf                                007E32EEMacintosh HD                   C540EE1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359432"/>
            <a:ext cx="13319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377825"/>
            <a:ext cx="7924800" cy="533400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100000"/>
              </a:lnSpc>
              <a:defRPr/>
            </a:pPr>
            <a:r>
              <a:rPr lang="ru-RU" b="1" dirty="0" smtClean="0">
                <a:solidFill>
                  <a:srgbClr val="F21C0A"/>
                </a:solidFill>
              </a:rPr>
              <a:t>Уровень </a:t>
            </a:r>
            <a:r>
              <a:rPr lang="ru-RU" b="1" dirty="0">
                <a:solidFill>
                  <a:srgbClr val="F21C0A"/>
                </a:solidFill>
              </a:rPr>
              <a:t>зрелости (</a:t>
            </a:r>
            <a:r>
              <a:rPr lang="en-US" b="1" dirty="0" err="1">
                <a:solidFill>
                  <a:srgbClr val="F21C0A"/>
                </a:solidFill>
              </a:rPr>
              <a:t>CobiT</a:t>
            </a:r>
            <a:r>
              <a:rPr lang="ru-RU" dirty="0">
                <a:solidFill>
                  <a:srgbClr val="F21C0A"/>
                </a:solidFill>
              </a:rPr>
              <a:t>)</a:t>
            </a:r>
            <a:r>
              <a:rPr lang="en-US" dirty="0">
                <a:solidFill>
                  <a:srgbClr val="F21C0A"/>
                </a:solidFill>
              </a:rPr>
              <a:t/>
            </a:r>
            <a:br>
              <a:rPr lang="en-US" dirty="0">
                <a:solidFill>
                  <a:srgbClr val="F21C0A"/>
                </a:solidFill>
              </a:rPr>
            </a:br>
            <a:r>
              <a:rPr lang="en-US" sz="1000" dirty="0" err="1">
                <a:solidFill>
                  <a:srgbClr val="F21C0A"/>
                </a:solidFill>
              </a:rPr>
              <a:t>CobiT</a:t>
            </a:r>
            <a:r>
              <a:rPr lang="en-US" sz="1000" dirty="0">
                <a:solidFill>
                  <a:srgbClr val="F21C0A"/>
                </a:solidFill>
              </a:rPr>
              <a:t> - Control Objectives for Information and Related Technology </a:t>
            </a:r>
          </a:p>
        </p:txBody>
      </p:sp>
      <p:pic>
        <p:nvPicPr>
          <p:cNvPr id="17411" name="Picture 9" descr="EON_Logo_W+Markenins#7E3FE1.wmf                                007E32EEMacintosh HD                   C540EE1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6081713"/>
            <a:ext cx="13319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9504922"/>
              </p:ext>
            </p:extLst>
          </p:nvPr>
        </p:nvGraphicFramePr>
        <p:xfrm>
          <a:off x="406400" y="2057399"/>
          <a:ext cx="8297333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Стрелка вправо 14"/>
          <p:cNvSpPr/>
          <p:nvPr/>
        </p:nvSpPr>
        <p:spPr bwMode="auto">
          <a:xfrm>
            <a:off x="3644900" y="1836738"/>
            <a:ext cx="1435100" cy="550862"/>
          </a:xfrm>
          <a:prstGeom prst="rightArrow">
            <a:avLst/>
          </a:prstGeom>
          <a:solidFill>
            <a:srgbClr val="B4B4B4"/>
          </a:solidFill>
          <a:ln w="12700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600" dirty="0">
                <a:latin typeface="+mn-lt"/>
                <a:cs typeface="+mn-cs"/>
              </a:rPr>
              <a:t>Стратегия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5080000" y="1836738"/>
            <a:ext cx="1452563" cy="550862"/>
          </a:xfrm>
          <a:prstGeom prst="rightArrow">
            <a:avLst/>
          </a:prstGeom>
          <a:solidFill>
            <a:srgbClr val="B4B4B4"/>
          </a:solidFill>
          <a:ln w="12700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dirty="0">
                <a:latin typeface="+mn-lt"/>
                <a:cs typeface="+mn-cs"/>
              </a:rPr>
              <a:t>$$$$$</a:t>
            </a:r>
            <a:endParaRPr lang="ru-RU" sz="1600" dirty="0">
              <a:latin typeface="+mn-lt"/>
              <a:cs typeface="+mn-cs"/>
            </a:endParaRPr>
          </a:p>
        </p:txBody>
      </p:sp>
      <p:cxnSp>
        <p:nvCxnSpPr>
          <p:cNvPr id="17415" name="Прямая соединительная линия 16"/>
          <p:cNvCxnSpPr>
            <a:cxnSpLocks noChangeShapeType="1"/>
          </p:cNvCxnSpPr>
          <p:nvPr/>
        </p:nvCxnSpPr>
        <p:spPr bwMode="auto">
          <a:xfrm flipH="1" flipV="1">
            <a:off x="3632200" y="1600200"/>
            <a:ext cx="25400" cy="2184400"/>
          </a:xfrm>
          <a:prstGeom prst="line">
            <a:avLst/>
          </a:prstGeom>
          <a:noFill/>
          <a:ln w="12700" algn="ctr">
            <a:solidFill>
              <a:srgbClr val="B4B4B4"/>
            </a:solidFill>
            <a:round/>
            <a:headEnd/>
            <a:tailEnd type="none" w="med" len="lg"/>
          </a:ln>
        </p:spPr>
      </p:cxnSp>
      <p:cxnSp>
        <p:nvCxnSpPr>
          <p:cNvPr id="17416" name="Прямая соединительная линия 21"/>
          <p:cNvCxnSpPr>
            <a:cxnSpLocks noChangeShapeType="1"/>
          </p:cNvCxnSpPr>
          <p:nvPr/>
        </p:nvCxnSpPr>
        <p:spPr bwMode="auto">
          <a:xfrm flipH="1" flipV="1">
            <a:off x="5054600" y="1600200"/>
            <a:ext cx="25400" cy="1693863"/>
          </a:xfrm>
          <a:prstGeom prst="line">
            <a:avLst/>
          </a:prstGeom>
          <a:noFill/>
          <a:ln w="12700" algn="ctr">
            <a:solidFill>
              <a:srgbClr val="B4B4B4"/>
            </a:solidFill>
            <a:round/>
            <a:headEnd/>
            <a:tailEnd type="none" w="med" len="lg"/>
          </a:ln>
        </p:spPr>
      </p:cxnSp>
      <p:cxnSp>
        <p:nvCxnSpPr>
          <p:cNvPr id="17417" name="Прямая соединительная линия 23"/>
          <p:cNvCxnSpPr>
            <a:cxnSpLocks noChangeShapeType="1"/>
          </p:cNvCxnSpPr>
          <p:nvPr/>
        </p:nvCxnSpPr>
        <p:spPr bwMode="auto">
          <a:xfrm flipH="1" flipV="1">
            <a:off x="6519863" y="1600200"/>
            <a:ext cx="25400" cy="1358900"/>
          </a:xfrm>
          <a:prstGeom prst="line">
            <a:avLst/>
          </a:prstGeom>
          <a:noFill/>
          <a:ln w="12700" algn="ctr">
            <a:solidFill>
              <a:srgbClr val="B4B4B4"/>
            </a:solidFill>
            <a:round/>
            <a:headEnd/>
            <a:tailEnd type="none" w="med" len="lg"/>
          </a:ln>
        </p:spPr>
      </p:cxnSp>
      <p:sp>
        <p:nvSpPr>
          <p:cNvPr id="21" name="TextBox 20"/>
          <p:cNvSpPr txBox="1"/>
          <p:nvPr/>
        </p:nvSpPr>
        <p:spPr>
          <a:xfrm>
            <a:off x="3040063" y="1382712"/>
            <a:ext cx="1184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n-lt"/>
                <a:cs typeface="+mn-cs"/>
              </a:rPr>
              <a:t>Текущее состояние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7400" y="1471612"/>
            <a:ext cx="93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n-lt"/>
                <a:cs typeface="+mn-cs"/>
              </a:rPr>
              <a:t>Цель</a:t>
            </a:r>
          </a:p>
        </p:txBody>
      </p:sp>
      <p:sp>
        <p:nvSpPr>
          <p:cNvPr id="17420" name="Прямоугольник 1"/>
          <p:cNvSpPr>
            <a:spLocks noChangeArrowheads="1"/>
          </p:cNvSpPr>
          <p:nvPr/>
        </p:nvSpPr>
        <p:spPr bwMode="auto">
          <a:xfrm>
            <a:off x="3040063" y="1374775"/>
            <a:ext cx="2765425" cy="4264025"/>
          </a:xfrm>
          <a:prstGeom prst="rect">
            <a:avLst/>
          </a:prstGeom>
          <a:noFill/>
          <a:ln w="12700" algn="ctr">
            <a:solidFill>
              <a:srgbClr val="FF33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Pol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olo" pitchFamily="2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1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i="1" dirty="0"/>
              <a:t>Текущие расходы.</a:t>
            </a:r>
            <a:r>
              <a:rPr lang="ru-RU" sz="2000" b="1" dirty="0"/>
              <a:t> </a:t>
            </a:r>
            <a:r>
              <a:rPr lang="ru-RU" sz="2000" dirty="0"/>
              <a:t>К ним относятся все периодические расходы на связь, программное обеспечение, плановую модернизацию, обслуживание и ремонт, услуги по </a:t>
            </a:r>
            <a:r>
              <a:rPr lang="ru-RU" sz="2000" dirty="0" err="1"/>
              <a:t>пусконаладке</a:t>
            </a:r>
            <a:r>
              <a:rPr lang="ru-RU" sz="2000" dirty="0"/>
              <a:t> нового оборудования, обучение и сертификацию сотрудников, расходные материалы для оборудования. </a:t>
            </a:r>
            <a:endParaRPr lang="ru-RU" sz="2000" dirty="0" smtClean="0"/>
          </a:p>
          <a:p>
            <a:r>
              <a:rPr lang="ru-RU" sz="2000" b="1" i="1" dirty="0" smtClean="0"/>
              <a:t>Расходы </a:t>
            </a:r>
            <a:r>
              <a:rPr lang="ru-RU" sz="2000" b="1" i="1" dirty="0"/>
              <a:t>на развитие IT-инфраструктуры компании</a:t>
            </a:r>
            <a:r>
              <a:rPr lang="ru-RU" sz="2000" i="1" dirty="0"/>
              <a:t>.</a:t>
            </a:r>
            <a:r>
              <a:rPr lang="ru-RU" sz="2000" dirty="0"/>
              <a:t> К ним относятся запланированные расходы, связанные с финансированием стратегически важных проектов в области информационных технологий. Такие проекты могут длиться от нескольких месяцев до нескольких лет. По каждому проекту есть свой бюджет, часть которого переходит в общий IT-бюджет текущего </a:t>
            </a:r>
            <a:r>
              <a:rPr lang="ru-RU" sz="2000" dirty="0" smtClean="0"/>
              <a:t>периода.</a:t>
            </a:r>
          </a:p>
          <a:p>
            <a:r>
              <a:rPr lang="ru-RU" sz="2000" b="1" i="1" dirty="0" smtClean="0"/>
              <a:t>Ремонтные </a:t>
            </a:r>
            <a:r>
              <a:rPr lang="ru-RU" sz="2000" b="1" i="1" dirty="0"/>
              <a:t>и непредвиденные расходы</a:t>
            </a:r>
            <a:r>
              <a:rPr lang="ru-RU" sz="2000" i="1" dirty="0"/>
              <a:t>.</a:t>
            </a:r>
            <a:r>
              <a:rPr lang="ru-RU" sz="2000" dirty="0"/>
              <a:t> В этом бюджете отражаются плохо прогнозируемые расходы, связанные в основном с поломками и отказами в работе оборудования, каналов связи и информационных систем. Обычно данные расходы нормируются и в дальнейшем планируются исходя из утвержденных нормативов.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79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19" y="4687485"/>
            <a:ext cx="3590925" cy="21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Аппаратное </a:t>
            </a:r>
            <a:r>
              <a:rPr lang="ru-RU" dirty="0"/>
              <a:t>обеспечение; </a:t>
            </a:r>
          </a:p>
          <a:p>
            <a:r>
              <a:rPr lang="ru-RU" dirty="0" smtClean="0"/>
              <a:t>Программное </a:t>
            </a:r>
            <a:r>
              <a:rPr lang="ru-RU" dirty="0"/>
              <a:t>обеспечение; </a:t>
            </a:r>
          </a:p>
          <a:p>
            <a:r>
              <a:rPr lang="ru-RU" dirty="0" smtClean="0"/>
              <a:t>Затраты </a:t>
            </a:r>
            <a:r>
              <a:rPr lang="ru-RU" dirty="0"/>
              <a:t>на оплату труда; </a:t>
            </a:r>
          </a:p>
          <a:p>
            <a:r>
              <a:rPr lang="ru-RU" dirty="0" smtClean="0"/>
              <a:t>Внешние </a:t>
            </a:r>
            <a:r>
              <a:rPr lang="ru-RU" dirty="0"/>
              <a:t>поставщики услуг; </a:t>
            </a:r>
          </a:p>
          <a:p>
            <a:r>
              <a:rPr lang="ru-RU" dirty="0" smtClean="0"/>
              <a:t>Передача </a:t>
            </a:r>
            <a:r>
              <a:rPr lang="ru-RU" dirty="0"/>
              <a:t>данных и коммуникации (в зависимости от компании сюда может входить или не входить стоимость голосовых коммуникаций); </a:t>
            </a:r>
          </a:p>
          <a:p>
            <a:r>
              <a:rPr lang="ru-RU" dirty="0" smtClean="0"/>
              <a:t>Все </a:t>
            </a:r>
            <a:r>
              <a:rPr lang="ru-RU" dirty="0"/>
              <a:t>прочие расходы, например </a:t>
            </a:r>
            <a:endParaRPr lang="ru-RU" dirty="0" smtClean="0"/>
          </a:p>
          <a:p>
            <a:pPr marL="0" indent="358775">
              <a:buNone/>
            </a:pPr>
            <a:r>
              <a:rPr lang="ru-RU" dirty="0" smtClean="0"/>
              <a:t>на </a:t>
            </a:r>
            <a:r>
              <a:rPr lang="ru-RU" dirty="0"/>
              <a:t>обучение, услуги HR-агентств </a:t>
            </a:r>
            <a:endParaRPr lang="ru-RU" dirty="0" smtClean="0"/>
          </a:p>
          <a:p>
            <a:pPr marL="0" indent="358775">
              <a:buNone/>
            </a:pPr>
            <a:r>
              <a:rPr lang="ru-RU" dirty="0" smtClean="0"/>
              <a:t>или </a:t>
            </a:r>
            <a:r>
              <a:rPr lang="ru-RU" dirty="0"/>
              <a:t>на юридические услуги.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бюджета</a:t>
            </a:r>
            <a:endParaRPr lang="ru-RU" dirty="0"/>
          </a:p>
        </p:txBody>
      </p:sp>
      <p:pic>
        <p:nvPicPr>
          <p:cNvPr id="4098" name="Picture 2" descr="http://proitclub.ru/wp-content/uploads/2010/05/07_03_ekhval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4965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бюджета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856"/>
            <a:ext cx="9144000" cy="55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бюджета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52600" y="1268068"/>
            <a:ext cx="5978496" cy="6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Средние распределения ИТ-затрат по категориям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73986"/>
              </p:ext>
            </p:extLst>
          </p:nvPr>
        </p:nvGraphicFramePr>
        <p:xfrm>
          <a:off x="762000" y="1828800"/>
          <a:ext cx="7848600" cy="4648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9720"/>
                <a:gridCol w="1569720"/>
                <a:gridCol w="1569720"/>
                <a:gridCol w="1569720"/>
                <a:gridCol w="1569720"/>
              </a:tblGrid>
              <a:tr h="605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Реальные затраты 2000 (%)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Реальные затраты 2005 (%)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Реальные затраты 2010 (%)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Планируемые затраты 2015 (%)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605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Аппаратное обеспечение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605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Программное обеспечение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605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Внутренний персонал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38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605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Внешние поставщики услуг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900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Услуги телекоммуникаций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68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Прочие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4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Общий ИТ-бюджет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100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2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/>
          <a:lstStyle/>
          <a:p>
            <a:r>
              <a:rPr lang="ru-RU" dirty="0" smtClean="0"/>
              <a:t>Подходы к структуре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7872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9" descr="EON_Logo_W+Markenins#7E3FE1.wmf                                007E32EEMacintosh HD                   C540EE1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9" y="1371600"/>
            <a:ext cx="8826131" cy="547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3531832" y="6507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0A32E9-6174-4908-9AE7-EE3C3743F723}" type="slidenum">
              <a:rPr lang="ru-RU" smtClean="0">
                <a:solidFill>
                  <a:schemeClr val="tx1"/>
                </a:solidFill>
              </a:rPr>
              <a:pPr algn="ctr"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Сервисный бюджет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30848"/>
              </p:ext>
            </p:extLst>
          </p:nvPr>
        </p:nvGraphicFramePr>
        <p:xfrm>
          <a:off x="457201" y="1447789"/>
          <a:ext cx="8381999" cy="518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558"/>
                <a:gridCol w="601034"/>
                <a:gridCol w="1445732"/>
                <a:gridCol w="1380756"/>
                <a:gridCol w="649768"/>
                <a:gridCol w="519814"/>
                <a:gridCol w="519814"/>
                <a:gridCol w="1283291"/>
                <a:gridCol w="747232"/>
              </a:tblGrid>
              <a:tr h="32385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Система упр-я сервисными запросами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Систему упр-я безоп. и окруж. средой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Интранет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TSICO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[…]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Электронная почта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Телефония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Статьи расхода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Человеческие ресурсы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5.400 €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2.000 €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323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10.770 €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1.100 €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1.000 €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2.450 €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1.400 €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1.120 €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Аппаратное обеспечение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5.620 €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1.000 €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2.000 €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Программное обеспечение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5.150 €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450 €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1.000 €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Хозяйственное управление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25.189 €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2.800 €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1.550 €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530 €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3.500 €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1.554 €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6.055 €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Командировочные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820 €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40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Услуги третьих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17.750 €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750 €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6.500 €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2.300 €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4.500 €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323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Обслуживание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6.039 €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2.000 €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1.200 €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234 €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1.205 €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323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Прочее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580 €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230 €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323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41.359 €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4.800 €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3.350 €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10.400 €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4.180 €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6.900 €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4.454 €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7.275 €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7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4008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/>
              <a:t>Чего хочет бизнес от ИТ?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403960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ON_Logo_W+Markenins#7E3FE1.wmf                                007E32EEMacintosh HD                   C540EE1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359432"/>
            <a:ext cx="13319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4971988"/>
              </p:ext>
            </p:extLst>
          </p:nvPr>
        </p:nvGraphicFramePr>
        <p:xfrm>
          <a:off x="228600" y="1371600"/>
          <a:ext cx="533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4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4008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7299583"/>
              </p:ext>
            </p:extLst>
          </p:nvPr>
        </p:nvGraphicFramePr>
        <p:xfrm>
          <a:off x="381000" y="14478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ON_Logo_W+Markenins#7E3FE1.wmf                                007E32EEMacintosh HD                   C540EE1A: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359432"/>
            <a:ext cx="13319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5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Защита: ключевое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Реальные </a:t>
            </a:r>
            <a:r>
              <a:rPr lang="ru-RU" dirty="0"/>
              <a:t>данные предыдущего года по ИТ-затратам и изменениям </a:t>
            </a:r>
            <a:r>
              <a:rPr lang="ru-RU" dirty="0" smtClean="0"/>
              <a:t>бюджета</a:t>
            </a:r>
            <a:endParaRPr lang="ru-RU" dirty="0"/>
          </a:p>
          <a:p>
            <a:r>
              <a:rPr lang="ru-RU" dirty="0" smtClean="0"/>
              <a:t>Статистика </a:t>
            </a:r>
            <a:r>
              <a:rPr lang="ru-RU" dirty="0"/>
              <a:t>роста или снижения числа работающих в </a:t>
            </a:r>
            <a:r>
              <a:rPr lang="ru-RU" dirty="0" smtClean="0"/>
              <a:t>компании </a:t>
            </a:r>
            <a:endParaRPr lang="ru-RU" dirty="0"/>
          </a:p>
          <a:p>
            <a:r>
              <a:rPr lang="ru-RU" dirty="0" smtClean="0"/>
              <a:t>Статистика </a:t>
            </a:r>
            <a:r>
              <a:rPr lang="ru-RU" dirty="0"/>
              <a:t>ожидаемой прибыли и уровня продаж для компании на следующий финансовый </a:t>
            </a:r>
            <a:r>
              <a:rPr lang="ru-RU" dirty="0" smtClean="0"/>
              <a:t>год</a:t>
            </a:r>
            <a:endParaRPr lang="ru-RU" dirty="0"/>
          </a:p>
          <a:p>
            <a:r>
              <a:rPr lang="ru-RU" dirty="0" smtClean="0"/>
              <a:t>Планируемые </a:t>
            </a:r>
            <a:r>
              <a:rPr lang="ru-RU" dirty="0"/>
              <a:t>изменения в стратегии </a:t>
            </a:r>
            <a:r>
              <a:rPr lang="ru-RU" dirty="0" smtClean="0"/>
              <a:t>компании</a:t>
            </a:r>
            <a:endParaRPr lang="ru-RU" dirty="0"/>
          </a:p>
          <a:p>
            <a:r>
              <a:rPr lang="ru-RU" dirty="0" smtClean="0"/>
              <a:t>Изменения </a:t>
            </a:r>
            <a:r>
              <a:rPr lang="ru-RU" dirty="0"/>
              <a:t>в основных бизнес-приложениях за последние 12 месяцев, повлекшие за собой перемены в поддержке и новые </a:t>
            </a:r>
            <a:r>
              <a:rPr lang="ru-RU" dirty="0" smtClean="0"/>
              <a:t>задачи</a:t>
            </a:r>
            <a:endParaRPr lang="ru-RU" dirty="0"/>
          </a:p>
          <a:p>
            <a:r>
              <a:rPr lang="ru-RU" dirty="0" smtClean="0"/>
              <a:t>Согласованный с бизнесом список </a:t>
            </a:r>
            <a:r>
              <a:rPr lang="ru-RU" dirty="0"/>
              <a:t>текущих проектов по их </a:t>
            </a:r>
            <a:r>
              <a:rPr lang="ru-RU" dirty="0" smtClean="0"/>
              <a:t>приоритетам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6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924800" cy="533400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ru-RU" sz="2500" dirty="0">
                <a:solidFill>
                  <a:srgbClr val="F21C0A"/>
                </a:solidFill>
              </a:rPr>
              <a:t>Текущее </a:t>
            </a:r>
            <a:r>
              <a:rPr lang="ru-RU" sz="2500" dirty="0" smtClean="0">
                <a:solidFill>
                  <a:srgbClr val="F21C0A"/>
                </a:solidFill>
              </a:rPr>
              <a:t>состояние: бюджет</a:t>
            </a:r>
            <a:endParaRPr lang="en-US" sz="2500" dirty="0" smtClean="0">
              <a:solidFill>
                <a:srgbClr val="D53127"/>
              </a:solidFill>
            </a:endParaRPr>
          </a:p>
        </p:txBody>
      </p:sp>
      <p:pic>
        <p:nvPicPr>
          <p:cNvPr id="33795" name="Picture 9" descr="EON_Logo_W+Markenins#7E3FE1.wmf                                007E32EEMacintosh HD                   C540EE1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025" y="6081713"/>
            <a:ext cx="13319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"/>
          <p:cNvSpPr txBox="1">
            <a:spLocks noChangeArrowheads="1"/>
          </p:cNvSpPr>
          <p:nvPr/>
        </p:nvSpPr>
        <p:spPr bwMode="gray">
          <a:xfrm>
            <a:off x="609600" y="1270000"/>
            <a:ext cx="7924800" cy="471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just">
              <a:buAutoNum type="arabicPeriod"/>
            </a:pPr>
            <a:endParaRPr lang="ru-RU" sz="1600" kern="0" dirty="0" smtClean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7992"/>
              </p:ext>
            </p:extLst>
          </p:nvPr>
        </p:nvGraphicFramePr>
        <p:xfrm>
          <a:off x="533400" y="1371604"/>
          <a:ext cx="8305799" cy="4615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6460"/>
                <a:gridCol w="745311"/>
                <a:gridCol w="745311"/>
                <a:gridCol w="745311"/>
                <a:gridCol w="745311"/>
                <a:gridCol w="745311"/>
                <a:gridCol w="745311"/>
                <a:gridCol w="745311"/>
                <a:gridCol w="862162"/>
              </a:tblGrid>
              <a:tr h="2824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Динамика ИТ расходов (млн. руб.)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248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491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Наименование расходов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2007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2008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2009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2010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2011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2012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2013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Итого</a:t>
                      </a:r>
                      <a:endParaRPr lang="ru-RU" sz="11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3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Инвестиционная программа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312,43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211,80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139,58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114,73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  98,09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  90,00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  75,00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1 041,63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3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Эксплуатационная программа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101,23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138,94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144,97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139,41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156,47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173,44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174,71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1 029,16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64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effectLst/>
                        </a:rPr>
                        <a:t>Расходы на внедрение ПО (РБП)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  20,00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  50,00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  90,00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120,00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149,46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195,98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206,37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   831,81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913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</a:rPr>
                        <a:t>Итого: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433,66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400,74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374,55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374,14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404,02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459,42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</a:rPr>
                        <a:t>   456,08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   2 902,60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94359108"/>
              </p:ext>
            </p:extLst>
          </p:nvPr>
        </p:nvGraphicFramePr>
        <p:xfrm>
          <a:off x="2254250" y="1671638"/>
          <a:ext cx="6276975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61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Прозрачность</a:t>
            </a:r>
          </a:p>
          <a:p>
            <a:r>
              <a:rPr lang="ru-RU" dirty="0" smtClean="0"/>
              <a:t>Соответствие затрат </a:t>
            </a:r>
          </a:p>
          <a:p>
            <a:pPr marL="0" indent="355600">
              <a:buNone/>
            </a:pPr>
            <a:r>
              <a:rPr lang="ru-RU" dirty="0" smtClean="0"/>
              <a:t>целям организации</a:t>
            </a:r>
          </a:p>
          <a:p>
            <a:r>
              <a:rPr lang="ru-RU" dirty="0" smtClean="0"/>
              <a:t>Партнерство с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3278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r>
              <a:rPr lang="ru-RU" dirty="0" smtClean="0"/>
              <a:t>Волшебные вопросы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30557"/>
              </p:ext>
            </p:extLst>
          </p:nvPr>
        </p:nvGraphicFramePr>
        <p:xfrm>
          <a:off x="1524000" y="1625600"/>
          <a:ext cx="63246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23114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Что будет если мы это сделаем?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Что будет если мы это НЕ</a:t>
                      </a:r>
                      <a:r>
                        <a:rPr lang="ru-RU" sz="3200" baseline="0" dirty="0" smtClean="0"/>
                        <a:t> сделаем?</a:t>
                      </a:r>
                      <a:endParaRPr lang="ru-RU" sz="3200" dirty="0"/>
                    </a:p>
                  </a:txBody>
                  <a:tcPr/>
                </a:tc>
              </a:tr>
              <a:tr h="23114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Чего</a:t>
                      </a:r>
                      <a:r>
                        <a:rPr lang="ru-RU" sz="3200" baseline="0" dirty="0" smtClean="0"/>
                        <a:t> НЕ будет если мы это сделаем?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Чего</a:t>
                      </a:r>
                      <a:r>
                        <a:rPr lang="ru-RU" sz="3200" baseline="0" dirty="0" smtClean="0"/>
                        <a:t> НЕ будет если мы это НЕ сделаем?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Использование только исторических данных в качестве базы при формировании ИТ-бюджета. При этом реальные бизнес-потребности или не собираются, или обрабатываются не должным образом.</a:t>
            </a:r>
          </a:p>
          <a:p>
            <a:r>
              <a:rPr lang="ru-RU" sz="2000" dirty="0"/>
              <a:t>Неприменение инструментов оптимизации операционных расходов. Например, пересмотр базы контрактов на предмет поиска возможностей для оптимизации приводит к переплате за дополнительные, неактуальные сервисы, использованию исторически завышенных ставок работы подрядчиков и, как следствие, неразумному увеличению ИТ-бюджета</a:t>
            </a:r>
            <a:r>
              <a:rPr lang="ru-RU" sz="20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30" y="4151483"/>
            <a:ext cx="2628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Отсутствие или низкая зрелость процессов портфельного, программного и проектного управления не позволяет достичь синергетического и оптимизационного эффекта от реализации портфеля проектов, запланированного при формировании ИТ-бюджета.</a:t>
            </a:r>
          </a:p>
          <a:p>
            <a:r>
              <a:rPr lang="ru-RU" sz="2000" dirty="0" smtClean="0"/>
              <a:t>Прямое использование единого коэффициента изменения бюджета для бизнес- и ИТ-подразделений.</a:t>
            </a:r>
          </a:p>
          <a:p>
            <a:r>
              <a:rPr lang="ru-RU" sz="2000" dirty="0" smtClean="0"/>
              <a:t>Слишком затянутый процесс планирования ИТ-бюджета в некоторых случаях занимает более полугода и подвержен постоянным дополнениям и изменениям входных данных для планирования.</a:t>
            </a:r>
          </a:p>
          <a:p>
            <a:r>
              <a:rPr lang="ru-RU" sz="2000" dirty="0" smtClean="0"/>
              <a:t>Устаревшие подходы и методики управления бюджетом ИТ.</a:t>
            </a:r>
          </a:p>
          <a:p>
            <a:r>
              <a:rPr lang="ru-RU" sz="2000" dirty="0" smtClean="0"/>
              <a:t>Много вариантов бюджета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49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/>
              <a:t>Причины неоптимального </a:t>
            </a:r>
            <a:r>
              <a:rPr lang="ru-RU" sz="3000" b="1" dirty="0" smtClean="0"/>
              <a:t>ИТ-бюджета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Большинство </a:t>
            </a:r>
            <a:r>
              <a:rPr lang="ru-RU" dirty="0"/>
              <a:t>CIO погружены в операционную и проектную деятельность, упуская функции управления ИТ-финансами, недооценивая возможности управления, которые содержатся в процессах. Это ведет к низкому приоритету задач эффективного управления ИТ-финансами и оптимизации ИТ-бюджета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Исторически сложилось, что функции управления ИТ-бюджетом размыты между CIO, руководителями структурных подразделений ИТ и, возможно, рядом специально выделенных сотрудников (в отдельных случаях это специальное подразделение). Подобная ситуация «коллективной ответственности» затрудняет управление ИТ-бюджетом, не только приводя к неоптимальной структуре, но и повышая временные (ресурсные) издержки.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Что делать?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определить и периодически актуализировать цели, стоящие перед ИТ-службой;</a:t>
            </a:r>
          </a:p>
          <a:p>
            <a:r>
              <a:rPr lang="ru-RU" dirty="0"/>
              <a:t>согласовать с бизнесом финансовые показатели успешности достижения этих целей;</a:t>
            </a:r>
          </a:p>
          <a:p>
            <a:r>
              <a:rPr lang="ru-RU" dirty="0"/>
              <a:t>построить корпоративный </a:t>
            </a:r>
            <a:r>
              <a:rPr lang="ru-RU" dirty="0" err="1"/>
              <a:t>roadmap</a:t>
            </a:r>
            <a:r>
              <a:rPr lang="ru-RU" dirty="0"/>
              <a:t> по минимизации последствий возможной реализации рисков, связанных с ИТ;</a:t>
            </a:r>
          </a:p>
          <a:p>
            <a:r>
              <a:rPr lang="ru-RU" dirty="0"/>
              <a:t>обеспечить управление в целях достижения заявленных метрик и планов;</a:t>
            </a:r>
          </a:p>
          <a:p>
            <a:r>
              <a:rPr lang="ru-RU" dirty="0"/>
              <a:t>проводить аудит работы ИТ не только в технологическом, но и в управленческом аспектах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KPI </a:t>
            </a:r>
            <a:r>
              <a:rPr lang="ru-RU" sz="3000" b="1" dirty="0" smtClean="0"/>
              <a:t>бюджета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Выполнение лимитов</a:t>
            </a:r>
          </a:p>
          <a:p>
            <a:endParaRPr lang="ru-RU" dirty="0"/>
          </a:p>
          <a:p>
            <a:r>
              <a:rPr lang="ru-RU" dirty="0" smtClean="0"/>
              <a:t>Пример неправильного </a:t>
            </a:r>
            <a:r>
              <a:rPr lang="en-US" dirty="0" smtClean="0"/>
              <a:t>KPI </a:t>
            </a:r>
            <a:r>
              <a:rPr lang="ru-RU" dirty="0" smtClean="0"/>
              <a:t>для ТЭК</a:t>
            </a:r>
          </a:p>
          <a:p>
            <a:pPr lvl="1"/>
            <a:r>
              <a:rPr lang="ru-RU" dirty="0" smtClean="0"/>
              <a:t>Отклонение исполнения бюджета не более 10%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3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в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Забудьте о желательном. Ограничьтесь необходимым.</a:t>
            </a:r>
          </a:p>
          <a:p>
            <a:r>
              <a:rPr lang="ru-RU" dirty="0"/>
              <a:t>Используйте решения, которые у вас уже есть.</a:t>
            </a:r>
          </a:p>
          <a:p>
            <a:r>
              <a:rPr lang="ru-RU" dirty="0"/>
              <a:t>Ясно представляйте себе, что нужно бизнесу прямо сейчас.</a:t>
            </a:r>
          </a:p>
          <a:p>
            <a:r>
              <a:rPr lang="ru-RU" dirty="0"/>
              <a:t>Подготовьте внятное обоснование инвестиций.</a:t>
            </a:r>
          </a:p>
          <a:p>
            <a:r>
              <a:rPr lang="ru-RU" dirty="0"/>
              <a:t>Учитывайте краткосрочные выгоды, </a:t>
            </a:r>
          </a:p>
          <a:p>
            <a:r>
              <a:rPr lang="ru-RU" dirty="0"/>
              <a:t>…но не забывайте и про долгосрочные преимущества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Проведите переговоры с поставщиками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1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b="1" dirty="0" err="1"/>
              <a:t>Бюдже́т</a:t>
            </a:r>
            <a:r>
              <a:rPr lang="ru-RU" sz="2200" dirty="0"/>
              <a:t> (от </a:t>
            </a:r>
            <a:r>
              <a:rPr lang="ru-RU" sz="2200" dirty="0" err="1"/>
              <a:t>старонормандского</a:t>
            </a:r>
            <a:r>
              <a:rPr lang="ru-RU" sz="2200" dirty="0"/>
              <a:t> </a:t>
            </a:r>
            <a:r>
              <a:rPr lang="ru-RU" sz="2200" i="1" dirty="0" err="1"/>
              <a:t>bougette</a:t>
            </a:r>
            <a:r>
              <a:rPr lang="ru-RU" sz="2200" dirty="0"/>
              <a:t> — кошелёк, сумка, кожаный мешок, мешок с деньгами) — схема доходов и расходов определённого объекта (семьи, бизнеса, организации, государства и т. д.), устанавливаемая на определённый период времени, обычно на один год.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/>
              <a:t>Корпоративный бюджет - план доходов и расходов компании на следующий финансовый год</a:t>
            </a:r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 smtClean="0"/>
              <a:t>Бюджетирование – процесс составления и принятия бюджетов организации и последующий контроль за исполнением</a:t>
            </a:r>
          </a:p>
        </p:txBody>
      </p:sp>
    </p:spTree>
    <p:extLst>
      <p:ext uri="{BB962C8B-B14F-4D97-AF65-F5344CB8AC3E}">
        <p14:creationId xmlns:p14="http://schemas.microsoft.com/office/powerpoint/2010/main" val="14329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Уменьшите расходы на лицензионное </a:t>
            </a:r>
            <a:r>
              <a:rPr lang="ru-RU" b="1" i="1" dirty="0" smtClean="0"/>
              <a:t>ПО</a:t>
            </a:r>
          </a:p>
          <a:p>
            <a:r>
              <a:rPr lang="ru-RU" b="1" i="1" dirty="0"/>
              <a:t>Объедините свои </a:t>
            </a:r>
            <a:r>
              <a:rPr lang="ru-RU" b="1" i="1" dirty="0" smtClean="0"/>
              <a:t>ресурсы</a:t>
            </a:r>
          </a:p>
          <a:p>
            <a:r>
              <a:rPr lang="ru-RU" b="1" i="1" dirty="0"/>
              <a:t>Передайте часть приложений в </a:t>
            </a:r>
            <a:r>
              <a:rPr lang="ru-RU" b="1" i="1" dirty="0" smtClean="0"/>
              <a:t>облако</a:t>
            </a:r>
          </a:p>
          <a:p>
            <a:r>
              <a:rPr lang="ru-RU" b="1" i="1" dirty="0" err="1"/>
              <a:t>Виртуализуйте</a:t>
            </a:r>
            <a:r>
              <a:rPr lang="ru-RU" b="1" i="1" dirty="0"/>
              <a:t> свои центры обработки </a:t>
            </a:r>
            <a:r>
              <a:rPr lang="ru-RU" b="1" i="1" dirty="0" smtClean="0"/>
              <a:t>данных</a:t>
            </a:r>
          </a:p>
          <a:p>
            <a:r>
              <a:rPr lang="ru-RU" b="1" i="1" dirty="0"/>
              <a:t>Установите оптимальный цикл обновления </a:t>
            </a:r>
            <a:r>
              <a:rPr lang="ru-RU" b="1" i="1" dirty="0" smtClean="0"/>
              <a:t>оборудования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5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в кризис</a:t>
            </a:r>
            <a:endParaRPr lang="ru-RU" dirty="0"/>
          </a:p>
        </p:txBody>
      </p:sp>
      <p:pic>
        <p:nvPicPr>
          <p:cNvPr id="2050" name="Picture 2" descr="http://www.computerra.ru/cio/wp-content/uploads/2013/02/ScreenClip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251193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ИТ-бюджет необходим для баланса между затратами и предоставляемыми ИТ-услугами</a:t>
            </a:r>
            <a:endParaRPr lang="ru-RU" dirty="0"/>
          </a:p>
          <a:p>
            <a:r>
              <a:rPr lang="ru-RU" i="1" dirty="0"/>
              <a:t>Бюджетный процесс в ИТ, как и бюджетный процесс на предприятии в целом, нужно строить исходя из его целей и задач - планировать работу подразделения параллельно с планированием ресурсов и затрат. И тогда время, потраченное на составление и согласование бюджета, будет использовано с максимальной пользой для бизнеса и ИТ</a:t>
            </a:r>
            <a:endParaRPr lang="ru-RU" dirty="0"/>
          </a:p>
          <a:p>
            <a:r>
              <a:rPr lang="ru-RU" i="1" dirty="0"/>
              <a:t>Делите бюджет на операционный и инвестиционный</a:t>
            </a:r>
            <a:endParaRPr lang="ru-RU" dirty="0"/>
          </a:p>
          <a:p>
            <a:r>
              <a:rPr lang="ru-RU" i="1" dirty="0"/>
              <a:t>Постоянно анализируйте расходы и пересматривайте договора с поставщиками услуг.</a:t>
            </a:r>
            <a:endParaRPr lang="ru-RU" dirty="0"/>
          </a:p>
          <a:p>
            <a:r>
              <a:rPr lang="ru-RU" i="1" dirty="0"/>
              <a:t>Для более эффективной работы используйте средства автоматизации.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9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607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Дополнительные 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Бюджетный процесс</a:t>
            </a:r>
          </a:p>
          <a:p>
            <a:r>
              <a:rPr lang="ru-RU" dirty="0" smtClean="0"/>
              <a:t>Коммуникация</a:t>
            </a:r>
          </a:p>
          <a:p>
            <a:r>
              <a:rPr lang="ru-RU" dirty="0" smtClean="0"/>
              <a:t>Взгляд со стороны бизнеса</a:t>
            </a:r>
            <a:endParaRPr lang="ru-RU" dirty="0"/>
          </a:p>
        </p:txBody>
      </p:sp>
      <p:sp>
        <p:nvSpPr>
          <p:cNvPr id="4" name="AutoShape 2" descr="http://www.umnyi-doma.ru/wp-content/uploads/2012/11/%D0%91%D1%8E%D0%B4%D0%B6%D0%B5%D1%82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744663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umnyi-doma.ru/wp-content/uploads/2012/11/%D0%91%D1%8E%D0%B4%D0%B6%D0%B5%D1%82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1592263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www.umnyi-doma.ru/wp-content/uploads/2012/11/%D0%91%D1%8E%D0%B4%D0%B6%D0%B5%D1%82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-1439863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www.umnyi-doma.ru/wp-content/uploads/2012/11/%D0%91%D1%8E%D0%B4%D0%B6%D0%B5%D1%82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-1287463"/>
            <a:ext cx="3638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400" dirty="0"/>
          </a:p>
          <a:p>
            <a:pPr marL="0" indent="0" algn="ctr">
              <a:buNone/>
            </a:pPr>
            <a:r>
              <a:rPr lang="ru-RU" sz="6400" dirty="0" smtClean="0"/>
              <a:t>Вопросы?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2543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Цель бюджетирования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Выбор приоритетных направлений деятельности и финансирования</a:t>
            </a:r>
          </a:p>
          <a:p>
            <a:r>
              <a:rPr lang="ru-RU" sz="2800" dirty="0" smtClean="0"/>
              <a:t>Планирование денежных ресурсов подзадачи ИТ</a:t>
            </a:r>
          </a:p>
          <a:p>
            <a:r>
              <a:rPr lang="ru-RU" sz="2800" dirty="0" smtClean="0"/>
              <a:t>Обоснование расходов и инвестиций в ИТ</a:t>
            </a:r>
          </a:p>
          <a:p>
            <a:r>
              <a:rPr lang="ru-RU" sz="2800" dirty="0" smtClean="0"/>
              <a:t>Координация расходов на ИТ и планов бизнес-подразделений </a:t>
            </a:r>
          </a:p>
          <a:p>
            <a:r>
              <a:rPr lang="ru-RU" sz="2800" dirty="0" smtClean="0"/>
              <a:t>Постановка внутреннего учета и контроля в ИТ</a:t>
            </a:r>
          </a:p>
          <a:p>
            <a:r>
              <a:rPr lang="ru-RU" sz="2800" dirty="0" smtClean="0"/>
              <a:t>Контроль финансовой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val="32839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Защита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budget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199"/>
            <a:ext cx="91440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33800" y="1600200"/>
            <a:ext cx="54102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Контроль</a:t>
            </a:r>
          </a:p>
          <a:p>
            <a:r>
              <a:rPr lang="ru-RU" dirty="0" smtClean="0"/>
              <a:t>Анализ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21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 затраты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Операционные </a:t>
            </a:r>
            <a:r>
              <a:rPr lang="ru-RU" sz="2000" dirty="0"/>
              <a:t>затраты, стоимость каждодневной работы ИТ; </a:t>
            </a:r>
          </a:p>
          <a:p>
            <a:r>
              <a:rPr lang="ru-RU" sz="2000" dirty="0" smtClean="0"/>
              <a:t>Капитальные </a:t>
            </a:r>
            <a:r>
              <a:rPr lang="ru-RU" sz="2000" dirty="0"/>
              <a:t>затраты, стоимость приобретения новых основных средств производства ИТ и стоимость оборудования в ИТ-проектах; </a:t>
            </a:r>
          </a:p>
          <a:p>
            <a:r>
              <a:rPr lang="ru-RU" sz="2000" dirty="0" smtClean="0"/>
              <a:t>Затраты </a:t>
            </a:r>
            <a:r>
              <a:rPr lang="ru-RU" sz="2000" dirty="0"/>
              <a:t>на внешние ИТ-услуги (консалтинг, аналитика) и аутсорсинг; </a:t>
            </a:r>
          </a:p>
          <a:p>
            <a:r>
              <a:rPr lang="ru-RU" sz="2000" dirty="0" smtClean="0"/>
              <a:t>Затраты </a:t>
            </a:r>
            <a:r>
              <a:rPr lang="ru-RU" sz="2000" dirty="0"/>
              <a:t>на внедрение новых ИТ-продуктов и технологий, а также на внешние технические консультации; </a:t>
            </a:r>
          </a:p>
          <a:p>
            <a:r>
              <a:rPr lang="ru-RU" sz="2000" dirty="0" smtClean="0"/>
              <a:t>Затраты </a:t>
            </a:r>
            <a:r>
              <a:rPr lang="ru-RU" sz="2000" dirty="0"/>
              <a:t>на унаследованные приложения, стоимость поддержки и усовершенствования устаревших приложений, которые поддерживают существующие бизнес-процессы; </a:t>
            </a:r>
          </a:p>
          <a:p>
            <a:r>
              <a:rPr lang="ru-RU" sz="2000" dirty="0" smtClean="0"/>
              <a:t>Затраты </a:t>
            </a:r>
            <a:r>
              <a:rPr lang="ru-RU" sz="2000" dirty="0"/>
              <a:t>на R&amp;D, разработку собственных ИТ-систем, испытание новых ИТ-технологий и т. д.; 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арплаты </a:t>
            </a:r>
            <a:r>
              <a:rPr lang="ru-RU" sz="2000" dirty="0"/>
              <a:t>и бонусы ИТ-персонала; </a:t>
            </a:r>
          </a:p>
          <a:p>
            <a:r>
              <a:rPr lang="ru-RU" sz="2000" dirty="0" smtClean="0"/>
              <a:t>Затраты </a:t>
            </a:r>
            <a:r>
              <a:rPr lang="ru-RU" sz="2000" dirty="0"/>
              <a:t>на управление и администрирование, стоимость управления ИТ-отделом и стоимость затрат топ-менеджмента. </a:t>
            </a:r>
          </a:p>
        </p:txBody>
      </p:sp>
    </p:spTree>
    <p:extLst>
      <p:ext uri="{BB962C8B-B14F-4D97-AF65-F5344CB8AC3E}">
        <p14:creationId xmlns:p14="http://schemas.microsoft.com/office/powerpoint/2010/main" val="40926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ИТ затраты подразделения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100" b="1" u="sng" dirty="0" smtClean="0"/>
              <a:t>Капитальные </a:t>
            </a:r>
            <a:r>
              <a:rPr lang="ru-RU" sz="2100" b="1" u="sng" dirty="0"/>
              <a:t>затраты ИТ-отдела</a:t>
            </a:r>
            <a:r>
              <a:rPr lang="ru-RU" sz="2100" dirty="0"/>
              <a:t>, </a:t>
            </a:r>
            <a:r>
              <a:rPr lang="ru-RU" sz="2100" dirty="0" smtClean="0"/>
              <a:t>включающие </a:t>
            </a:r>
            <a:r>
              <a:rPr lang="ru-RU" sz="2100" dirty="0"/>
              <a:t>в себя стоимость разработки и создания собственных программных приложений, затраты на покупку коробочного программного обеспечения и закупку аппаратного обеспечения для нужд ИТ-инфраструктуры; </a:t>
            </a:r>
          </a:p>
          <a:p>
            <a:r>
              <a:rPr lang="ru-RU" sz="2100" b="1" u="sng" dirty="0" smtClean="0"/>
              <a:t>Оперативные </a:t>
            </a:r>
            <a:r>
              <a:rPr lang="ru-RU" sz="2100" b="1" u="sng" dirty="0"/>
              <a:t>затраты ИТ-отдела</a:t>
            </a:r>
            <a:r>
              <a:rPr lang="ru-RU" sz="2100" dirty="0"/>
              <a:t>, в которые включаются также расходы на амортизацию капитального имущества, находящегося в ведении ИТ-отдела (при этом затраты на информационные системы, поддержка которых финансируется другими отделами компании, в оперативные затраты ИТ-отдела не входят. Например, если отдел продаж нанимает программиста, чтобы создать пользовательское приложение баз данных для анализа продаж, то эти расходы будут приходиться на оперативные затраты отдела продаж); </a:t>
            </a:r>
          </a:p>
        </p:txBody>
      </p:sp>
    </p:spTree>
    <p:extLst>
      <p:ext uri="{BB962C8B-B14F-4D97-AF65-F5344CB8AC3E}">
        <p14:creationId xmlns:p14="http://schemas.microsoft.com/office/powerpoint/2010/main" val="8037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ИТ затраты подразделения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700" dirty="0" smtClean="0"/>
              <a:t>стоимость </a:t>
            </a:r>
            <a:r>
              <a:rPr lang="ru-RU" sz="2700" dirty="0"/>
              <a:t>поддержки и улучшения программных приложений, принадлежащих ИТ-отделу; </a:t>
            </a:r>
          </a:p>
          <a:p>
            <a:r>
              <a:rPr lang="ru-RU" sz="2700" dirty="0"/>
              <a:t>стоимость внедрения новых приложений и технологий (если они внедряются ИТ-отделом); </a:t>
            </a:r>
          </a:p>
          <a:p>
            <a:r>
              <a:rPr lang="ru-RU" sz="2700" dirty="0"/>
              <a:t>расходы на поддержку инфраструктуры и административные затраты; </a:t>
            </a:r>
          </a:p>
          <a:p>
            <a:r>
              <a:rPr lang="ru-RU" sz="2700" dirty="0"/>
              <a:t>расходы на ИТ-отдел (зарплаты и бонусы ИТ-сотрудников, внешние услуги для нужд </a:t>
            </a:r>
            <a:r>
              <a:rPr lang="ru-RU" sz="2700" dirty="0" smtClean="0"/>
              <a:t>ИТ-отдела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622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000250"/>
            <a:ext cx="3533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ИТ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По видам затрат – </a:t>
            </a:r>
            <a:r>
              <a:rPr lang="en-US" dirty="0" smtClean="0"/>
              <a:t>CAPEX/OPEX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 типам ресурсов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Оборудование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ПО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Услуги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Персонал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Прочее (обучение и пр.)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 ЦФУ, подразделениям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 бизнес-процессам</a:t>
            </a:r>
          </a:p>
          <a:p>
            <a:pPr marL="514350" indent="-514350">
              <a:buAutoNum type="arabicPeriod"/>
            </a:pPr>
            <a:r>
              <a:rPr lang="ru-RU" dirty="0" smtClean="0"/>
              <a:t>Сервисное бюджетирование</a:t>
            </a:r>
            <a:endParaRPr lang="ru-RU" dirty="0"/>
          </a:p>
        </p:txBody>
      </p:sp>
      <p:sp>
        <p:nvSpPr>
          <p:cNvPr id="4" name="AutoShape 2" descr="http://natalianakonechnaya.ru/wp-content/uploads/2011/07/lichnyj-byudzhet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06563"/>
            <a:ext cx="35337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2294</Words>
  <Application>Microsoft Office PowerPoint</Application>
  <PresentationFormat>Экран (4:3)</PresentationFormat>
  <Paragraphs>396</Paragraphs>
  <Slides>34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Презентация PowerPoint</vt:lpstr>
      <vt:lpstr>Содержание</vt:lpstr>
      <vt:lpstr>Что такое бюджет?</vt:lpstr>
      <vt:lpstr>Цель бюджетирования</vt:lpstr>
      <vt:lpstr>Этапы</vt:lpstr>
      <vt:lpstr>ИТ затраты компании</vt:lpstr>
      <vt:lpstr>ИТ затраты подразделения</vt:lpstr>
      <vt:lpstr>ИТ затраты подразделения</vt:lpstr>
      <vt:lpstr>Виды ИТ бюджета</vt:lpstr>
      <vt:lpstr>Уровень зрелости (CobiT) CobiT - Control Objectives for Information and Related Technology </vt:lpstr>
      <vt:lpstr>Состав бюджета</vt:lpstr>
      <vt:lpstr>Состав бюджета</vt:lpstr>
      <vt:lpstr>Состав бюджета</vt:lpstr>
      <vt:lpstr>Состав бюджета</vt:lpstr>
      <vt:lpstr>Состав бюджета</vt:lpstr>
      <vt:lpstr>Подходы к структуре</vt:lpstr>
      <vt:lpstr>Презентация PowerPoint</vt:lpstr>
      <vt:lpstr>Сервисный бюджет</vt:lpstr>
      <vt:lpstr>Чего хочет бизнес от ИТ?</vt:lpstr>
      <vt:lpstr>Защита: ключевое</vt:lpstr>
      <vt:lpstr>Текущее состояние: бюджет</vt:lpstr>
      <vt:lpstr>Принципы</vt:lpstr>
      <vt:lpstr>Волшебные вопросы</vt:lpstr>
      <vt:lpstr>Ошибки</vt:lpstr>
      <vt:lpstr>Ошибки</vt:lpstr>
      <vt:lpstr>Причины неоптимального ИТ-бюджета</vt:lpstr>
      <vt:lpstr>Что делать?</vt:lpstr>
      <vt:lpstr>KPI бюджета</vt:lpstr>
      <vt:lpstr>Бюджет в кризис</vt:lpstr>
      <vt:lpstr>Экономия</vt:lpstr>
      <vt:lpstr>Бюджет в кризис</vt:lpstr>
      <vt:lpstr>Итоги</vt:lpstr>
      <vt:lpstr>Дополнительные знания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Nargis Aslanova</cp:lastModifiedBy>
  <cp:revision>47</cp:revision>
  <dcterms:created xsi:type="dcterms:W3CDTF">2014-08-29T18:35:37Z</dcterms:created>
  <dcterms:modified xsi:type="dcterms:W3CDTF">2015-06-11T02:39:50Z</dcterms:modified>
</cp:coreProperties>
</file>