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7" r:id="rId1"/>
    <p:sldMasterId id="2147483954" r:id="rId2"/>
    <p:sldMasterId id="2147483998" r:id="rId3"/>
    <p:sldMasterId id="2147484070" r:id="rId4"/>
  </p:sldMasterIdLst>
  <p:notesMasterIdLst>
    <p:notesMasterId r:id="rId30"/>
  </p:notesMasterIdLst>
  <p:handoutMasterIdLst>
    <p:handoutMasterId r:id="rId31"/>
  </p:handoutMasterIdLst>
  <p:sldIdLst>
    <p:sldId id="349" r:id="rId5"/>
    <p:sldId id="556" r:id="rId6"/>
    <p:sldId id="560" r:id="rId7"/>
    <p:sldId id="567" r:id="rId8"/>
    <p:sldId id="557" r:id="rId9"/>
    <p:sldId id="558" r:id="rId10"/>
    <p:sldId id="559" r:id="rId11"/>
    <p:sldId id="552" r:id="rId12"/>
    <p:sldId id="553" r:id="rId13"/>
    <p:sldId id="543" r:id="rId14"/>
    <p:sldId id="544" r:id="rId15"/>
    <p:sldId id="545" r:id="rId16"/>
    <p:sldId id="470" r:id="rId17"/>
    <p:sldId id="547" r:id="rId18"/>
    <p:sldId id="548" r:id="rId19"/>
    <p:sldId id="533" r:id="rId20"/>
    <p:sldId id="427" r:id="rId21"/>
    <p:sldId id="513" r:id="rId22"/>
    <p:sldId id="566" r:id="rId23"/>
    <p:sldId id="561" r:id="rId24"/>
    <p:sldId id="562" r:id="rId25"/>
    <p:sldId id="563" r:id="rId26"/>
    <p:sldId id="564" r:id="rId27"/>
    <p:sldId id="565" r:id="rId28"/>
    <p:sldId id="396" r:id="rId29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gilad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8F8E6"/>
    <a:srgbClr val="FF1517"/>
    <a:srgbClr val="006FA0"/>
    <a:srgbClr val="BD101E"/>
    <a:srgbClr val="6B3600"/>
    <a:srgbClr val="804000"/>
    <a:srgbClr val="492500"/>
    <a:srgbClr val="FFF9C1"/>
    <a:srgbClr val="FFE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52" autoAdjust="0"/>
    <p:restoredTop sz="98061" autoAdjust="0"/>
  </p:normalViewPr>
  <p:slideViewPr>
    <p:cSldViewPr snapToGrid="0">
      <p:cViewPr>
        <p:scale>
          <a:sx n="100" d="100"/>
          <a:sy n="100" d="100"/>
        </p:scale>
        <p:origin x="-1288" y="-216"/>
      </p:cViewPr>
      <p:guideLst>
        <p:guide orient="horz" pos="1727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5678"/>
    </p:cViewPr>
  </p:sorterViewPr>
  <p:notesViewPr>
    <p:cSldViewPr snapToGrid="0">
      <p:cViewPr varScale="1">
        <p:scale>
          <a:sx n="51" d="100"/>
          <a:sy n="51" d="100"/>
        </p:scale>
        <p:origin x="-2652" y="-90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B7363-77E8-48F5-9508-B24BC515EFA5}" type="datetimeFigureOut">
              <a:rPr lang="en-US" smtClean="0"/>
              <a:pPr/>
              <a:t>28/05/2015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EA1FC-DD7F-4640-A889-0DD9E8EF89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02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2F0CD-EA6F-4BD2-B99C-AC5077F99FF3}" type="datetimeFigureOut">
              <a:rPr lang="en-US" smtClean="0"/>
              <a:pPr/>
              <a:t>28/05/2015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721"/>
            <a:ext cx="5486400" cy="41909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F602-BDF1-407D-A79B-0A9565B444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1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известное</a:t>
            </a:r>
            <a:r>
              <a:rPr lang="ru-RU" baseline="0" dirty="0" smtClean="0"/>
              <a:t> явление – получило модное название </a:t>
            </a:r>
            <a:r>
              <a:rPr lang="en-US" dirty="0" smtClean="0"/>
              <a:t>BYOD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9F602-BDF1-407D-A79B-0A9565B4441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0500" y="4424722"/>
            <a:ext cx="6400800" cy="4190921"/>
          </a:xfrm>
        </p:spPr>
        <p:txBody>
          <a:bodyPr/>
          <a:lstStyle/>
          <a:p>
            <a:r>
              <a:rPr lang="en-US" sz="1400" b="0" dirty="0" smtClean="0">
                <a:latin typeface="Arial" pitchFamily="34" charset="0"/>
              </a:rPr>
              <a:t>Ho</a:t>
            </a:r>
            <a:r>
              <a:rPr lang="en-US" sz="1400" dirty="0" smtClean="0">
                <a:latin typeface="Arial" pitchFamily="34" charset="0"/>
              </a:rPr>
              <a:t>w do you see enterprise networks evolving from here?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Each of our next-generation branch solutions has truly evolved our architecture. We have pulled away from the multiple disparate networks, where IT was overwhelmed with managing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three separate networks.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Unified Access, we took the first step toward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a unified network.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IWAN, we have enabled an optimal experience regardless how the user accesses the information and where the application resides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Cisco Open Network</a:t>
            </a:r>
            <a:r>
              <a:rPr lang="en-US" sz="1400" baseline="0" dirty="0" smtClean="0">
                <a:latin typeface="Arial" pitchFamily="34" charset="0"/>
              </a:rPr>
              <a:t> Environment, or </a:t>
            </a:r>
            <a:r>
              <a:rPr lang="en-US" sz="1400" dirty="0" smtClean="0">
                <a:latin typeface="Arial" pitchFamily="34" charset="0"/>
              </a:rPr>
              <a:t>ONE, we are brining our approach to software-defined networking.</a:t>
            </a:r>
            <a:r>
              <a:rPr lang="en-US" sz="1400" baseline="0" dirty="0" smtClean="0">
                <a:latin typeface="Arial" pitchFamily="34" charset="0"/>
              </a:rPr>
              <a:t> W</a:t>
            </a:r>
            <a:r>
              <a:rPr lang="en-US" sz="1400" dirty="0" smtClean="0">
                <a:latin typeface="Arial" pitchFamily="34" charset="0"/>
              </a:rPr>
              <a:t>hen we provide the implementation to the branch at Cisco Live San Francisco in May, we will formally introduce </a:t>
            </a:r>
            <a:r>
              <a:rPr lang="en-US" sz="1400" b="1" dirty="0" smtClean="0">
                <a:latin typeface="Arial" pitchFamily="34" charset="0"/>
              </a:rPr>
              <a:t>Cisco ONE Branch Architecture</a:t>
            </a:r>
            <a:r>
              <a:rPr lang="en-US" sz="1400" dirty="0" smtClean="0">
                <a:latin typeface="Arial" pitchFamily="34" charset="0"/>
              </a:rPr>
              <a:t>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Finally, we help customers get to maximum agility with fully network virtualized services, allowing them to bring up and tear down services instantly. This will help us ultimately move to a true “network-as-a-service”.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2453-D936-FD4B-9F22-1FABA363F06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35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0500" y="4424722"/>
            <a:ext cx="6400800" cy="4190921"/>
          </a:xfrm>
        </p:spPr>
        <p:txBody>
          <a:bodyPr/>
          <a:lstStyle/>
          <a:p>
            <a:r>
              <a:rPr lang="en-US" sz="1400" b="0" dirty="0" smtClean="0">
                <a:latin typeface="Arial" pitchFamily="34" charset="0"/>
              </a:rPr>
              <a:t>Ho</a:t>
            </a:r>
            <a:r>
              <a:rPr lang="en-US" sz="1400" dirty="0" smtClean="0">
                <a:latin typeface="Arial" pitchFamily="34" charset="0"/>
              </a:rPr>
              <a:t>w do you see enterprise networks evolving from here?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Each of our next-generation branch solutions has truly evolved our architecture. We have pulled away from the multiple disparate networks, where IT was overwhelmed with managing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three separate networks.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Unified Access, we took the first step toward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a unified network.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IWAN, we have enabled an optimal experience regardless how the user accesses the information and where the application resides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Cisco Open Network</a:t>
            </a:r>
            <a:r>
              <a:rPr lang="en-US" sz="1400" baseline="0" dirty="0" smtClean="0">
                <a:latin typeface="Arial" pitchFamily="34" charset="0"/>
              </a:rPr>
              <a:t> Environment, or </a:t>
            </a:r>
            <a:r>
              <a:rPr lang="en-US" sz="1400" dirty="0" smtClean="0">
                <a:latin typeface="Arial" pitchFamily="34" charset="0"/>
              </a:rPr>
              <a:t>ONE, we are brining our approach to software-defined networking.</a:t>
            </a:r>
            <a:r>
              <a:rPr lang="en-US" sz="1400" baseline="0" dirty="0" smtClean="0">
                <a:latin typeface="Arial" pitchFamily="34" charset="0"/>
              </a:rPr>
              <a:t> W</a:t>
            </a:r>
            <a:r>
              <a:rPr lang="en-US" sz="1400" dirty="0" smtClean="0">
                <a:latin typeface="Arial" pitchFamily="34" charset="0"/>
              </a:rPr>
              <a:t>hen we provide the implementation to the branch at Cisco Live San Francisco in May, we will formally introduce </a:t>
            </a:r>
            <a:r>
              <a:rPr lang="en-US" sz="1400" b="1" dirty="0" smtClean="0">
                <a:latin typeface="Arial" pitchFamily="34" charset="0"/>
              </a:rPr>
              <a:t>Cisco ONE Branch Architecture</a:t>
            </a:r>
            <a:r>
              <a:rPr lang="en-US" sz="1400" dirty="0" smtClean="0">
                <a:latin typeface="Arial" pitchFamily="34" charset="0"/>
              </a:rPr>
              <a:t>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Finally, we help customers get to maximum agility with fully network virtualized services, allowing them to bring up and tear down services instantly. This will help us ultimately move to a true “network-as-a-service”.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2453-D936-FD4B-9F22-1FABA363F068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35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0500" y="4424722"/>
            <a:ext cx="6400800" cy="4190921"/>
          </a:xfrm>
        </p:spPr>
        <p:txBody>
          <a:bodyPr/>
          <a:lstStyle/>
          <a:p>
            <a:r>
              <a:rPr lang="en-US" sz="1400" b="0" dirty="0" smtClean="0">
                <a:latin typeface="Arial" pitchFamily="34" charset="0"/>
              </a:rPr>
              <a:t>Ho</a:t>
            </a:r>
            <a:r>
              <a:rPr lang="en-US" sz="1400" dirty="0" smtClean="0">
                <a:latin typeface="Arial" pitchFamily="34" charset="0"/>
              </a:rPr>
              <a:t>w do you see enterprise networks evolving from here?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Each of our next-generation branch solutions has truly evolved our architecture. We have pulled away from the multiple disparate networks, where IT was overwhelmed with managing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three separate networks.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Unified Access, we took the first step toward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a unified network.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IWAN, we have enabled an optimal experience regardless how the user accesses the information and where the application resides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Cisco Open Network</a:t>
            </a:r>
            <a:r>
              <a:rPr lang="en-US" sz="1400" baseline="0" dirty="0" smtClean="0">
                <a:latin typeface="Arial" pitchFamily="34" charset="0"/>
              </a:rPr>
              <a:t> Environment, or </a:t>
            </a:r>
            <a:r>
              <a:rPr lang="en-US" sz="1400" dirty="0" smtClean="0">
                <a:latin typeface="Arial" pitchFamily="34" charset="0"/>
              </a:rPr>
              <a:t>ONE, we are brining our approach to software-defined networking.</a:t>
            </a:r>
            <a:r>
              <a:rPr lang="en-US" sz="1400" baseline="0" dirty="0" smtClean="0">
                <a:latin typeface="Arial" pitchFamily="34" charset="0"/>
              </a:rPr>
              <a:t> W</a:t>
            </a:r>
            <a:r>
              <a:rPr lang="en-US" sz="1400" dirty="0" smtClean="0">
                <a:latin typeface="Arial" pitchFamily="34" charset="0"/>
              </a:rPr>
              <a:t>hen we provide the implementation to the branch at Cisco Live San Francisco in May, we will formally introduce </a:t>
            </a:r>
            <a:r>
              <a:rPr lang="en-US" sz="1400" b="1" dirty="0" smtClean="0">
                <a:latin typeface="Arial" pitchFamily="34" charset="0"/>
              </a:rPr>
              <a:t>Cisco ONE Branch Architecture</a:t>
            </a:r>
            <a:r>
              <a:rPr lang="en-US" sz="1400" dirty="0" smtClean="0">
                <a:latin typeface="Arial" pitchFamily="34" charset="0"/>
              </a:rPr>
              <a:t>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Finally, we help customers get to maximum agility with fully network virtualized services, allowing them to bring up and tear down services instantly. This will help us ultimately move to a true “network-as-a-service”.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2453-D936-FD4B-9F22-1FABA363F06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3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330DCF72-E571-004E-B9B7-035D4CFAE167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25</a:t>
            </a:fld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98A02-C348-4B85-95F1-CF8CE44217D1}" type="slidenum">
              <a:rPr lang="en-US"/>
              <a:pPr/>
              <a:t>2</a:t>
            </a:fld>
            <a:endParaRPr lang="en-US"/>
          </a:p>
        </p:txBody>
      </p:sp>
      <p:sp>
        <p:nvSpPr>
          <p:cNvPr id="115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2163" y="244475"/>
            <a:ext cx="5329237" cy="3998913"/>
          </a:xfrm>
          <a:ln/>
        </p:spPr>
      </p:sp>
      <p:sp>
        <p:nvSpPr>
          <p:cNvPr id="115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888" y="4386894"/>
            <a:ext cx="5351462" cy="4260769"/>
          </a:xfrm>
        </p:spPr>
        <p:txBody>
          <a:bodyPr/>
          <a:lstStyle/>
          <a:p>
            <a:pPr defTabSz="1020763"/>
            <a:r>
              <a:rPr lang="ru-RU" b="1" u="sng" dirty="0" smtClean="0">
                <a:latin typeface="Times New Roman" pitchFamily="18" charset="0"/>
              </a:rPr>
              <a:t>Гибкий рабочий график</a:t>
            </a:r>
          </a:p>
          <a:p>
            <a:pPr marL="0" marR="0" indent="0" algn="l" defTabSz="1020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baseline="0" dirty="0" smtClean="0">
                <a:latin typeface="Times New Roman" pitchFamily="18" charset="0"/>
              </a:rPr>
              <a:t>Отдельные категории сотрудников – гибко рабочее место по умолчанию</a:t>
            </a:r>
            <a:endParaRPr lang="en-US" dirty="0" smtClean="0"/>
          </a:p>
          <a:p>
            <a:pPr defTabSz="1020763"/>
            <a:endParaRPr lang="ru-RU" b="1" u="sng" dirty="0" smtClean="0">
              <a:latin typeface="Times New Roman" pitchFamily="18" charset="0"/>
            </a:endParaRPr>
          </a:p>
          <a:p>
            <a:pPr marL="0" marR="0" indent="0" algn="l" defTabSz="1020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 smtClean="0">
                <a:latin typeface="Times New Roman" pitchFamily="18" charset="0"/>
              </a:rPr>
              <a:t>Фиксированный рабочий день</a:t>
            </a:r>
          </a:p>
          <a:p>
            <a:pPr defTabSz="1020763"/>
            <a:r>
              <a:rPr lang="ru-RU" b="1" u="sng" dirty="0" smtClean="0">
                <a:latin typeface="Times New Roman" pitchFamily="18" charset="0"/>
              </a:rPr>
              <a:t>Мобильный</a:t>
            </a:r>
            <a:r>
              <a:rPr lang="ru-RU" b="1" u="sng" baseline="0" dirty="0" smtClean="0">
                <a:latin typeface="Times New Roman" pitchFamily="18" charset="0"/>
              </a:rPr>
              <a:t> телефон с почтой, ноутбук возможность увеличить рабочее время сотрудника на полчаса.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i="0" dirty="0" smtClean="0"/>
              <a:t>Now that we have the high-level vision out there, let’s pivot back to the specific customer </a:t>
            </a:r>
            <a:r>
              <a:rPr lang="en-US" i="0" dirty="0" smtClean="0">
                <a:solidFill>
                  <a:srgbClr val="FF0000"/>
                </a:solidFill>
              </a:rPr>
              <a:t>issue</a:t>
            </a:r>
            <a:r>
              <a:rPr lang="en-US" i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i="0" dirty="0" smtClean="0"/>
          </a:p>
          <a:p>
            <a:pPr eaLnBrk="1" hangingPunct="1">
              <a:spcBef>
                <a:spcPct val="0"/>
              </a:spcBef>
            </a:pPr>
            <a:r>
              <a:rPr lang="en-US" i="0" dirty="0" smtClean="0"/>
              <a:t>Many customers are looking to solve the </a:t>
            </a:r>
            <a:r>
              <a:rPr lang="en-US" i="0" dirty="0" err="1" smtClean="0"/>
              <a:t>BYOD</a:t>
            </a:r>
            <a:r>
              <a:rPr lang="en-US" i="0" dirty="0" smtClean="0"/>
              <a:t> problem:  i.e. “I need to allow </a:t>
            </a:r>
            <a:r>
              <a:rPr lang="en-US" i="0" dirty="0" err="1" smtClean="0"/>
              <a:t>iPads</a:t>
            </a:r>
            <a:r>
              <a:rPr lang="en-US" i="0" dirty="0" smtClean="0"/>
              <a:t> on my network”.  This is a genuine customer concern, but may be a bit too narrow of a way to look at the problem. Connectivity is only the first part of the overall solution.</a:t>
            </a:r>
          </a:p>
          <a:p>
            <a:pPr eaLnBrk="1" hangingPunct="1">
              <a:spcBef>
                <a:spcPct val="0"/>
              </a:spcBef>
            </a:pPr>
            <a:endParaRPr lang="en-US" i="0" dirty="0" smtClean="0"/>
          </a:p>
          <a:p>
            <a:pPr eaLnBrk="1" hangingPunct="1">
              <a:spcBef>
                <a:spcPct val="0"/>
              </a:spcBef>
            </a:pPr>
            <a:r>
              <a:rPr lang="en-US" i="0" dirty="0" smtClean="0"/>
              <a:t>Use the statements below the line to start customer conversations – Ask open ended questions too. There may be other specific customer uses-cases or concerns not listed here.</a:t>
            </a:r>
          </a:p>
          <a:p>
            <a:pPr eaLnBrk="1" hangingPunct="1">
              <a:spcBef>
                <a:spcPct val="0"/>
              </a:spcBef>
            </a:pPr>
            <a:endParaRPr lang="en-US" i="0" dirty="0" smtClean="0"/>
          </a:p>
          <a:p>
            <a:pPr eaLnBrk="1" hangingPunct="1">
              <a:spcBef>
                <a:spcPct val="0"/>
              </a:spcBef>
            </a:pPr>
            <a:r>
              <a:rPr lang="en-US" i="0" dirty="0" smtClean="0"/>
              <a:t>The goal of this slide is to persuade the customer that a more strategic, broad based approach should prove more effective in the long term, rather than a band-aid approach that solves for only one portion of the overall problem.</a:t>
            </a:r>
          </a:p>
          <a:p>
            <a:pPr eaLnBrk="1" hangingPunct="1">
              <a:spcBef>
                <a:spcPct val="0"/>
              </a:spcBef>
            </a:pPr>
            <a:endParaRPr lang="en-US" i="0" dirty="0" smtClean="0"/>
          </a:p>
          <a:p>
            <a:pPr eaLnBrk="1" hangingPunct="1">
              <a:spcBef>
                <a:spcPct val="0"/>
              </a:spcBef>
            </a:pPr>
            <a:endParaRPr lang="en-US" i="0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28BC42-A270-4938-83B4-3FBDC95455BC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12227"/>
                </a:solidFill>
              </a:rPr>
              <a:t>Дополнительные 30 рабочих часов в неделю</a:t>
            </a:r>
          </a:p>
          <a:p>
            <a:r>
              <a:rPr lang="ru-RU" dirty="0" smtClean="0">
                <a:solidFill>
                  <a:srgbClr val="212227"/>
                </a:solidFill>
              </a:rPr>
              <a:t>	Увеличение оперативности в принятии решений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9F602-BDF1-407D-A79B-0A9565B4441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93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0138" y="698500"/>
            <a:ext cx="46577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228596" indent="-228596">
              <a:buFont typeface="+mj-lt"/>
              <a:buAutoNum type="arabicPeriod"/>
            </a:pPr>
            <a:r>
              <a:rPr lang="en-US" dirty="0" smtClean="0"/>
              <a:t>This</a:t>
            </a:r>
            <a:r>
              <a:rPr lang="en-US" baseline="0" dirty="0" smtClean="0"/>
              <a:t> slide is fairly self-evident.  </a:t>
            </a:r>
          </a:p>
          <a:p>
            <a:pPr marL="228596" indent="-228596">
              <a:buFont typeface="+mj-lt"/>
              <a:buAutoNum type="arabicPeriod"/>
            </a:pPr>
            <a:r>
              <a:rPr lang="en-US" baseline="0" dirty="0" smtClean="0"/>
              <a:t>We want to address the multiple attributes we identify that ISE combines to form a context to which a policy is applied. As the context changes, the policy being applied can change as well.</a:t>
            </a:r>
          </a:p>
          <a:p>
            <a:pPr marL="228596" indent="-228596">
              <a:buFont typeface="+mj-lt"/>
              <a:buAutoNum type="arabicPeriod"/>
            </a:pPr>
            <a:r>
              <a:rPr lang="en-US" baseline="0" dirty="0" smtClean="0"/>
              <a:t>Users will have a seamless experience through all forms of access -- wired, wireless, VPN (remote).</a:t>
            </a:r>
          </a:p>
          <a:p>
            <a:pPr marL="228596" indent="-228596">
              <a:buFont typeface="+mj-lt"/>
              <a:buAutoNum type="arabicPeriod"/>
            </a:pPr>
            <a:r>
              <a:rPr lang="en-US" baseline="0" dirty="0" smtClean="0"/>
              <a:t>Note it is called a ‘box’. We want to be very clear that there is a product to sell here. It is not another conceptual solutions architecture, but a product we built from the ground up to improve security, to improve the user’s quality of experience, and to reduce IT burdens and errors. </a:t>
            </a:r>
          </a:p>
          <a:p>
            <a:pPr marL="228596" indent="-228596">
              <a:buFont typeface="+mj-lt"/>
              <a:buAutoNum type="arabicPeriod"/>
            </a:pPr>
            <a:r>
              <a:rPr lang="en-US" baseline="0" dirty="0" smtClean="0"/>
              <a:t>It is important to remember that device identity and BYOD is not just about </a:t>
            </a:r>
            <a:r>
              <a:rPr lang="en-US" baseline="0" dirty="0" err="1" smtClean="0"/>
              <a:t>iPads</a:t>
            </a:r>
            <a:r>
              <a:rPr lang="en-US" baseline="0" dirty="0" smtClean="0"/>
              <a:t> and iPhones. It could include many different devices, such as:</a:t>
            </a:r>
            <a:endParaRPr lang="en-US" dirty="0"/>
          </a:p>
          <a:p>
            <a:pPr marL="685787" lvl="1" indent="-228596">
              <a:buFont typeface="Arial" pitchFamily="34" charset="0"/>
              <a:buChar char="•"/>
            </a:pPr>
            <a:r>
              <a:rPr lang="en-US" dirty="0"/>
              <a:t>Cisco access </a:t>
            </a:r>
            <a:r>
              <a:rPr lang="en-US" dirty="0" smtClean="0"/>
              <a:t>points </a:t>
            </a:r>
            <a:r>
              <a:rPr lang="en-US" dirty="0"/>
              <a:t>(basic IT operations)</a:t>
            </a:r>
            <a:endParaRPr lang="en-US" dirty="0" smtClean="0"/>
          </a:p>
          <a:p>
            <a:pPr marL="685787" lvl="1" indent="-228596">
              <a:buFont typeface="Arial" pitchFamily="34" charset="0"/>
              <a:buChar char="•"/>
            </a:pPr>
            <a:r>
              <a:rPr lang="en-US" dirty="0" err="1"/>
              <a:t>Lenel</a:t>
            </a:r>
            <a:r>
              <a:rPr lang="en-US" dirty="0"/>
              <a:t> door access/badge </a:t>
            </a:r>
            <a:r>
              <a:rPr lang="en-US" dirty="0" smtClean="0"/>
              <a:t>readers (physical </a:t>
            </a:r>
            <a:r>
              <a:rPr lang="en-US" dirty="0"/>
              <a:t>security)</a:t>
            </a:r>
            <a:endParaRPr lang="en-US" dirty="0" smtClean="0"/>
          </a:p>
          <a:p>
            <a:pPr marL="685787" lvl="1" indent="-228596">
              <a:buFont typeface="Arial" pitchFamily="34" charset="0"/>
              <a:buChar char="•"/>
            </a:pPr>
            <a:r>
              <a:rPr lang="en-US" dirty="0"/>
              <a:t>Rockwell manufacturing programmable logic </a:t>
            </a:r>
            <a:r>
              <a:rPr lang="en-US" dirty="0" smtClean="0"/>
              <a:t>controllers </a:t>
            </a:r>
            <a:r>
              <a:rPr lang="en-US" dirty="0"/>
              <a:t>(PLC) (manufacturing)</a:t>
            </a:r>
            <a:endParaRPr lang="en-US" dirty="0" smtClean="0"/>
          </a:p>
          <a:p>
            <a:pPr marL="685787" lvl="1" indent="-228596">
              <a:buFont typeface="Arial" pitchFamily="34" charset="0"/>
              <a:buChar char="•"/>
            </a:pPr>
            <a:r>
              <a:rPr lang="en-US" dirty="0" err="1"/>
              <a:t>Draeger</a:t>
            </a:r>
            <a:r>
              <a:rPr lang="en-US" dirty="0"/>
              <a:t> infusion </a:t>
            </a:r>
            <a:r>
              <a:rPr lang="en-US" dirty="0" smtClean="0"/>
              <a:t>pumps </a:t>
            </a:r>
            <a:r>
              <a:rPr lang="en-US" dirty="0"/>
              <a:t>(healthcare)</a:t>
            </a:r>
            <a:endParaRPr lang="en-US" dirty="0" smtClean="0"/>
          </a:p>
          <a:p>
            <a:pPr marL="685787" lvl="1" indent="-228596">
              <a:buFont typeface="Arial" pitchFamily="34" charset="0"/>
              <a:buChar char="•"/>
            </a:pPr>
            <a:r>
              <a:rPr lang="en-US" dirty="0"/>
              <a:t>Microsoft </a:t>
            </a:r>
            <a:r>
              <a:rPr lang="en-US" dirty="0" err="1"/>
              <a:t>XBox</a:t>
            </a:r>
            <a:r>
              <a:rPr lang="en-US" dirty="0"/>
              <a:t> 360 (higher education)</a:t>
            </a:r>
          </a:p>
          <a:p>
            <a:pPr marL="685787" lvl="1" indent="-228596">
              <a:buFont typeface="Arial" pitchFamily="34" charset="0"/>
              <a:buChar char="•"/>
            </a:pPr>
            <a:r>
              <a:rPr lang="en-US" dirty="0"/>
              <a:t>Video surveillance cameras (which are today being moved from isolated analog networks to the IP infrastructure – and their numbers are </a:t>
            </a:r>
            <a:r>
              <a:rPr lang="en-US" dirty="0" smtClean="0"/>
              <a:t>increasing, estimated</a:t>
            </a:r>
            <a:r>
              <a:rPr lang="en-US" baseline="0" dirty="0" smtClean="0"/>
              <a:t> to be a</a:t>
            </a:r>
            <a:r>
              <a:rPr lang="en-US" dirty="0" smtClean="0"/>
              <a:t> </a:t>
            </a:r>
            <a:r>
              <a:rPr lang="en-US" dirty="0"/>
              <a:t>$</a:t>
            </a:r>
            <a:r>
              <a:rPr lang="en-US" dirty="0" smtClean="0"/>
              <a:t>2.4</a:t>
            </a:r>
            <a:r>
              <a:rPr lang="en-US" baseline="0" dirty="0" smtClean="0"/>
              <a:t> billion </a:t>
            </a:r>
            <a:r>
              <a:rPr lang="en-US" dirty="0" smtClean="0"/>
              <a:t>market </a:t>
            </a:r>
            <a:r>
              <a:rPr lang="en-US" dirty="0"/>
              <a:t>in 2017 with 31.5% CAGR)</a:t>
            </a:r>
          </a:p>
          <a:p>
            <a:pPr marL="228596" indent="-228596">
              <a:buFont typeface="+mj-lt"/>
              <a:buAutoNum type="arabicPeriod"/>
            </a:pPr>
            <a:r>
              <a:rPr lang="en-US" dirty="0"/>
              <a:t>Also be sure to pay attention to the device profiling.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3182-1054-4344-9B1A-DB90508F11D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7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BYOD is a</a:t>
            </a:r>
            <a:r>
              <a:rPr lang="en-US" baseline="0" dirty="0" smtClean="0"/>
              <a:t> policy manifestation</a:t>
            </a:r>
            <a:endParaRPr lang="en-US" dirty="0" smtClean="0"/>
          </a:p>
          <a:p>
            <a:r>
              <a:rPr lang="en-US" dirty="0" smtClean="0"/>
              <a:t>Different philosophical</a:t>
            </a:r>
            <a:r>
              <a:rPr lang="en-US" baseline="0" dirty="0" smtClean="0"/>
              <a:t> adoption curves – wherever org is, multiple capabilities are required to support the policy</a:t>
            </a:r>
          </a:p>
          <a:p>
            <a:r>
              <a:rPr lang="en-US" baseline="0" dirty="0" smtClean="0"/>
              <a:t>Philosophy is what is your business policy</a:t>
            </a:r>
          </a:p>
          <a:p>
            <a:r>
              <a:rPr lang="en-US" baseline="0" dirty="0" smtClean="0"/>
              <a:t>MDM cannot control access on prem or VPN</a:t>
            </a:r>
          </a:p>
          <a:p>
            <a:r>
              <a:rPr lang="en-US" baseline="0" dirty="0" smtClean="0"/>
              <a:t>What do you want from a policy level to what you want from a management level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E959F602-BDF1-407D-A79B-0A9565B44417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17</a:t>
            </a:fld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12227"/>
                </a:solidFill>
              </a:rPr>
              <a:t>Дополнительные 30 рабочих часов в неделю</a:t>
            </a:r>
          </a:p>
          <a:p>
            <a:r>
              <a:rPr lang="ru-RU" dirty="0" smtClean="0">
                <a:solidFill>
                  <a:srgbClr val="212227"/>
                </a:solidFill>
              </a:rPr>
              <a:t>	Увеличение оперативности в принятии решений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9F602-BDF1-407D-A79B-0A9565B4441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9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0500" y="4424722"/>
            <a:ext cx="6400800" cy="4190921"/>
          </a:xfrm>
        </p:spPr>
        <p:txBody>
          <a:bodyPr/>
          <a:lstStyle/>
          <a:p>
            <a:r>
              <a:rPr lang="en-US" sz="1400" b="0" dirty="0">
                <a:latin typeface="Arial" pitchFamily="34" charset="0"/>
              </a:rPr>
              <a:t>Ho</a:t>
            </a:r>
            <a:r>
              <a:rPr lang="en-US" sz="1400" dirty="0">
                <a:latin typeface="Arial" pitchFamily="34" charset="0"/>
              </a:rPr>
              <a:t>w do you see </a:t>
            </a:r>
            <a:r>
              <a:rPr lang="en-US" sz="1400" dirty="0" smtClean="0">
                <a:latin typeface="Arial" pitchFamily="34" charset="0"/>
              </a:rPr>
              <a:t>enterprise networks evolving </a:t>
            </a:r>
            <a:r>
              <a:rPr lang="en-US" sz="1400" dirty="0">
                <a:latin typeface="Arial" pitchFamily="34" charset="0"/>
              </a:rPr>
              <a:t>from here?</a:t>
            </a:r>
          </a:p>
          <a:p>
            <a:r>
              <a:rPr lang="en-US" sz="1400" dirty="0">
                <a:latin typeface="Arial" pitchFamily="34" charset="0"/>
              </a:rPr>
              <a:t> </a:t>
            </a:r>
          </a:p>
          <a:p>
            <a:r>
              <a:rPr lang="en-US" sz="1400" dirty="0">
                <a:latin typeface="Arial" pitchFamily="34" charset="0"/>
              </a:rPr>
              <a:t>Each of our </a:t>
            </a:r>
            <a:r>
              <a:rPr lang="en-US" sz="1400" dirty="0" smtClean="0">
                <a:latin typeface="Arial" pitchFamily="34" charset="0"/>
              </a:rPr>
              <a:t>next-generation branch solutions </a:t>
            </a:r>
            <a:r>
              <a:rPr lang="en-US" sz="1400" dirty="0">
                <a:latin typeface="Arial" pitchFamily="34" charset="0"/>
              </a:rPr>
              <a:t>has truly evolved our architecture. We have pulled away from the multiple disparate networks, where IT was overwhelmed with </a:t>
            </a:r>
            <a:r>
              <a:rPr lang="en-US" sz="1400" dirty="0" smtClean="0">
                <a:latin typeface="Arial" pitchFamily="34" charset="0"/>
              </a:rPr>
              <a:t>managing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three </a:t>
            </a:r>
            <a:r>
              <a:rPr lang="en-US" sz="1400" dirty="0">
                <a:latin typeface="Arial" pitchFamily="34" charset="0"/>
              </a:rPr>
              <a:t>separate networks.</a:t>
            </a:r>
          </a:p>
          <a:p>
            <a:r>
              <a:rPr lang="en-US" sz="1400" dirty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Unified </a:t>
            </a:r>
            <a:r>
              <a:rPr lang="en-US" sz="1400" dirty="0">
                <a:latin typeface="Arial" pitchFamily="34" charset="0"/>
              </a:rPr>
              <a:t>Access, we took the first step </a:t>
            </a:r>
            <a:r>
              <a:rPr lang="en-US" sz="1400" dirty="0" smtClean="0">
                <a:latin typeface="Arial" pitchFamily="34" charset="0"/>
              </a:rPr>
              <a:t>toward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a unified network</a:t>
            </a:r>
            <a:r>
              <a:rPr lang="en-US" sz="1400" dirty="0">
                <a:latin typeface="Arial" pitchFamily="34" charset="0"/>
              </a:rPr>
              <a:t>.</a:t>
            </a:r>
          </a:p>
          <a:p>
            <a:r>
              <a:rPr lang="en-US" sz="1400" dirty="0">
                <a:latin typeface="Arial" pitchFamily="34" charset="0"/>
              </a:rPr>
              <a:t> </a:t>
            </a:r>
          </a:p>
          <a:p>
            <a:r>
              <a:rPr lang="en-US" sz="1400" dirty="0">
                <a:latin typeface="Arial" pitchFamily="34" charset="0"/>
              </a:rPr>
              <a:t>With IWAN, we have enabled an optimal experience regardless how the user </a:t>
            </a:r>
            <a:r>
              <a:rPr lang="en-US" sz="1400" dirty="0" smtClean="0">
                <a:latin typeface="Arial" pitchFamily="34" charset="0"/>
              </a:rPr>
              <a:t>accesses </a:t>
            </a:r>
            <a:r>
              <a:rPr lang="en-US" sz="1400" dirty="0">
                <a:latin typeface="Arial" pitchFamily="34" charset="0"/>
              </a:rPr>
              <a:t>the information and where the application resides</a:t>
            </a:r>
          </a:p>
          <a:p>
            <a:r>
              <a:rPr lang="en-US" sz="1400" dirty="0">
                <a:latin typeface="Arial" pitchFamily="34" charset="0"/>
              </a:rPr>
              <a:t> </a:t>
            </a:r>
          </a:p>
          <a:p>
            <a:r>
              <a:rPr lang="en-US" sz="1400" dirty="0">
                <a:latin typeface="Arial" pitchFamily="34" charset="0"/>
              </a:rPr>
              <a:t>With Cisco </a:t>
            </a:r>
            <a:r>
              <a:rPr lang="en-US" sz="1400" dirty="0" smtClean="0">
                <a:latin typeface="Arial" pitchFamily="34" charset="0"/>
              </a:rPr>
              <a:t>Open Network</a:t>
            </a:r>
            <a:r>
              <a:rPr lang="en-US" sz="1400" baseline="0" dirty="0" smtClean="0">
                <a:latin typeface="Arial" pitchFamily="34" charset="0"/>
              </a:rPr>
              <a:t> Environment, or </a:t>
            </a:r>
            <a:r>
              <a:rPr lang="en-US" sz="1400" dirty="0" smtClean="0">
                <a:latin typeface="Arial" pitchFamily="34" charset="0"/>
              </a:rPr>
              <a:t>ONE</a:t>
            </a:r>
            <a:r>
              <a:rPr lang="en-US" sz="1400" dirty="0">
                <a:latin typeface="Arial" pitchFamily="34" charset="0"/>
              </a:rPr>
              <a:t>, we are brining our approach to </a:t>
            </a:r>
            <a:r>
              <a:rPr lang="en-US" sz="1400" dirty="0" smtClean="0">
                <a:latin typeface="Arial" pitchFamily="34" charset="0"/>
              </a:rPr>
              <a:t>software-defined networking.</a:t>
            </a:r>
            <a:r>
              <a:rPr lang="en-US" sz="1400" baseline="0" dirty="0" smtClean="0">
                <a:latin typeface="Arial" pitchFamily="34" charset="0"/>
              </a:rPr>
              <a:t> W</a:t>
            </a:r>
            <a:r>
              <a:rPr lang="en-US" sz="1400" dirty="0" smtClean="0">
                <a:latin typeface="Arial" pitchFamily="34" charset="0"/>
              </a:rPr>
              <a:t>hen </a:t>
            </a:r>
            <a:r>
              <a:rPr lang="en-US" sz="1400" dirty="0">
                <a:latin typeface="Arial" pitchFamily="34" charset="0"/>
              </a:rPr>
              <a:t>we provide the implementation to the branch at Cisco Live </a:t>
            </a:r>
            <a:r>
              <a:rPr lang="en-US" sz="1400" dirty="0" smtClean="0">
                <a:latin typeface="Arial" pitchFamily="34" charset="0"/>
              </a:rPr>
              <a:t>San Francisco </a:t>
            </a:r>
            <a:r>
              <a:rPr lang="en-US" sz="1400" dirty="0">
                <a:latin typeface="Arial" pitchFamily="34" charset="0"/>
              </a:rPr>
              <a:t>in May, we will formally introduce </a:t>
            </a:r>
            <a:r>
              <a:rPr lang="en-US" sz="1400" b="1" dirty="0">
                <a:latin typeface="Arial" pitchFamily="34" charset="0"/>
              </a:rPr>
              <a:t>Cisco ONE Branch Architecture</a:t>
            </a:r>
            <a:r>
              <a:rPr lang="en-US" sz="1400" dirty="0">
                <a:latin typeface="Arial" pitchFamily="34" charset="0"/>
              </a:rPr>
              <a:t>.</a:t>
            </a:r>
          </a:p>
          <a:p>
            <a:r>
              <a:rPr lang="en-US" sz="1400" dirty="0">
                <a:latin typeface="Arial" pitchFamily="34" charset="0"/>
              </a:rPr>
              <a:t> </a:t>
            </a:r>
          </a:p>
          <a:p>
            <a:r>
              <a:rPr lang="en-US" sz="1400" dirty="0">
                <a:latin typeface="Arial" pitchFamily="34" charset="0"/>
              </a:rPr>
              <a:t>Finally, we </a:t>
            </a:r>
            <a:r>
              <a:rPr lang="en-US" sz="1400" dirty="0" smtClean="0">
                <a:latin typeface="Arial" pitchFamily="34" charset="0"/>
              </a:rPr>
              <a:t>help </a:t>
            </a:r>
            <a:r>
              <a:rPr lang="en-US" sz="1400" dirty="0">
                <a:latin typeface="Arial" pitchFamily="34" charset="0"/>
              </a:rPr>
              <a:t>customers get to maximum agility with fully network virtualized services, allowing them to bring up and tear down services instantly. This will help us </a:t>
            </a:r>
            <a:r>
              <a:rPr lang="en-US" sz="1400" dirty="0" smtClean="0">
                <a:latin typeface="Arial" pitchFamily="34" charset="0"/>
              </a:rPr>
              <a:t>ultimately move </a:t>
            </a:r>
            <a:r>
              <a:rPr lang="en-US" sz="1400" dirty="0">
                <a:latin typeface="Arial" pitchFamily="34" charset="0"/>
              </a:rPr>
              <a:t>to a true “network-as-a-service</a:t>
            </a:r>
            <a:r>
              <a:rPr lang="en-US" sz="1400" dirty="0" smtClean="0">
                <a:latin typeface="Arial" pitchFamily="34" charset="0"/>
              </a:rPr>
              <a:t>”.</a:t>
            </a:r>
            <a:endParaRPr lang="en-US" sz="1400" dirty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2453-D936-FD4B-9F22-1FABA363F06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35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0500" y="4424722"/>
            <a:ext cx="6400800" cy="4190921"/>
          </a:xfrm>
        </p:spPr>
        <p:txBody>
          <a:bodyPr/>
          <a:lstStyle/>
          <a:p>
            <a:r>
              <a:rPr lang="en-US" sz="1400" b="0" dirty="0" smtClean="0">
                <a:latin typeface="Arial" pitchFamily="34" charset="0"/>
              </a:rPr>
              <a:t>Ho</a:t>
            </a:r>
            <a:r>
              <a:rPr lang="en-US" sz="1400" dirty="0" smtClean="0">
                <a:latin typeface="Arial" pitchFamily="34" charset="0"/>
              </a:rPr>
              <a:t>w do you see enterprise networks evolving from here?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Each of our next-generation branch solutions has truly evolved our architecture. We have pulled away from the multiple disparate networks, where IT was overwhelmed with managing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three separate networks.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Unified Access, we took the first step toward</a:t>
            </a:r>
            <a:r>
              <a:rPr lang="en-US" sz="1400" baseline="0" dirty="0" smtClean="0"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a unified network.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IWAN, we have enabled an optimal experience regardless how the user accesses the information and where the application resides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With Cisco Open Network</a:t>
            </a:r>
            <a:r>
              <a:rPr lang="en-US" sz="1400" baseline="0" dirty="0" smtClean="0">
                <a:latin typeface="Arial" pitchFamily="34" charset="0"/>
              </a:rPr>
              <a:t> Environment, or </a:t>
            </a:r>
            <a:r>
              <a:rPr lang="en-US" sz="1400" dirty="0" smtClean="0">
                <a:latin typeface="Arial" pitchFamily="34" charset="0"/>
              </a:rPr>
              <a:t>ONE, we are brining our approach to software-defined networking.</a:t>
            </a:r>
            <a:r>
              <a:rPr lang="en-US" sz="1400" baseline="0" dirty="0" smtClean="0">
                <a:latin typeface="Arial" pitchFamily="34" charset="0"/>
              </a:rPr>
              <a:t> W</a:t>
            </a:r>
            <a:r>
              <a:rPr lang="en-US" sz="1400" dirty="0" smtClean="0">
                <a:latin typeface="Arial" pitchFamily="34" charset="0"/>
              </a:rPr>
              <a:t>hen we provide the implementation to the branch at Cisco Live San Francisco in May, we will formally introduce </a:t>
            </a:r>
            <a:r>
              <a:rPr lang="en-US" sz="1400" b="1" dirty="0" smtClean="0">
                <a:latin typeface="Arial" pitchFamily="34" charset="0"/>
              </a:rPr>
              <a:t>Cisco ONE Branch Architecture</a:t>
            </a:r>
            <a:r>
              <a:rPr lang="en-US" sz="1400" dirty="0" smtClean="0">
                <a:latin typeface="Arial" pitchFamily="34" charset="0"/>
              </a:rPr>
              <a:t>.</a:t>
            </a:r>
          </a:p>
          <a:p>
            <a:r>
              <a:rPr lang="en-US" sz="1400" dirty="0" smtClean="0">
                <a:latin typeface="Arial" pitchFamily="34" charset="0"/>
              </a:rPr>
              <a:t> </a:t>
            </a:r>
          </a:p>
          <a:p>
            <a:r>
              <a:rPr lang="en-US" sz="1400" dirty="0" smtClean="0">
                <a:latin typeface="Arial" pitchFamily="34" charset="0"/>
              </a:rPr>
              <a:t>Finally, we help customers get to maximum agility with fully network virtualized services, allowing them to bring up and tear down services instantly. This will help us ultimately move to a true “network-as-a-service”.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D2453-D936-FD4B-9F22-1FABA363F068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3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muta\Desktop\final 4x3 b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chemeClr val="tx1"/>
                </a:solidFill>
                <a:latin typeface="+mj-lt"/>
              </a:rPr>
              <a:t>© 2012 Cisco and/or its affiliates. All rights reserved.</a:t>
            </a:r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tx1"/>
                </a:solidFill>
                <a:latin typeface="+mj-lt"/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tx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93963" y="2046516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150" baseline="0" dirty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" name="Group 67"/>
          <p:cNvGrpSpPr/>
          <p:nvPr/>
        </p:nvGrpSpPr>
        <p:grpSpPr>
          <a:xfrm>
            <a:off x="341314" y="311151"/>
            <a:ext cx="1030286" cy="544682"/>
            <a:chOff x="609600" y="528537"/>
            <a:chExt cx="1444734" cy="763789"/>
          </a:xfrm>
          <a:solidFill>
            <a:schemeClr val="tx1"/>
          </a:solidFill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9" name="Rectangle 68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6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8953" y="4968518"/>
            <a:ext cx="8112126" cy="3841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63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308375" y="5305901"/>
            <a:ext cx="8112650" cy="384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64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308375" y="5692007"/>
            <a:ext cx="8112650" cy="384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14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 Title Only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74320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9" name="Rounded Rectangle 28"/>
          <p:cNvSpPr/>
          <p:nvPr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0" y="-637720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 rot="10800000">
            <a:off x="1013792" y="424860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6585484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ounded Rectangle 32"/>
          <p:cNvSpPr/>
          <p:nvPr userDrawn="1"/>
        </p:nvSpPr>
        <p:spPr>
          <a:xfrm>
            <a:off x="8105452" y="569919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 rot="10800000">
            <a:off x="3036073" y="151617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91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sz="6000" b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70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grpSp>
        <p:nvGrpSpPr>
          <p:cNvPr id="53" name="Group 5"/>
          <p:cNvGrpSpPr>
            <a:grpSpLocks/>
          </p:cNvGrpSpPr>
          <p:nvPr userDrawn="1"/>
        </p:nvGrpSpPr>
        <p:grpSpPr bwMode="auto">
          <a:xfrm>
            <a:off x="341799" y="304800"/>
            <a:ext cx="631526" cy="447676"/>
            <a:chOff x="384" y="331"/>
            <a:chExt cx="912" cy="485"/>
          </a:xfrm>
        </p:grpSpPr>
        <p:sp>
          <p:nvSpPr>
            <p:cNvPr id="54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4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7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35805" y="4782758"/>
            <a:ext cx="8112650" cy="384175"/>
          </a:xfrm>
        </p:spPr>
        <p:txBody>
          <a:bodyPr/>
          <a:lstStyle>
            <a:lvl1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35805" y="5273252"/>
            <a:ext cx="8112650" cy="384175"/>
          </a:xfrm>
        </p:spPr>
        <p:txBody>
          <a:bodyPr/>
          <a:lstStyle>
            <a:lvl1pPr marL="0" indent="0">
              <a:buFontTx/>
              <a:buNone/>
              <a:defRPr lang="en-US" sz="1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7502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22045E-16 L -2.77778E-6 -1.425 " pathEditMode="fixed" rAng="0" ptsTypes="AA">
                                      <p:cBhvr>
                                        <p:cTn id="6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88611 " pathEditMode="fixed" rAng="0" ptsTypes="AA">
                                      <p:cBhvr>
                                        <p:cTn id="8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3.7037E-6 L -2.5E-6 -1.33195 " pathEditMode="fixed" rAng="0" ptsTypes="AA">
                                      <p:cBhvr>
                                        <p:cTn id="10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1.94444E-6 4.07407E-6 L -1.94444E-6 -1.42084 " pathEditMode="fixed" rAng="0" ptsTypes="AA">
                                      <p:cBhvr>
                                        <p:cTn id="12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94444E-6 4.07407E-6 L 1.94444E-6 0.81944 " pathEditMode="fixed" rAng="0" ptsTypes="AA">
                                      <p:cBhvr>
                                        <p:cTn id="14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61111E-6 2.59259E-6 L -3.61111E-6 1.19028 " pathEditMode="fixed" rAng="0" ptsTypes="AA">
                                      <p:cBhvr>
                                        <p:cTn id="16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grpSp>
        <p:nvGrpSpPr>
          <p:cNvPr id="46" name="Group 45"/>
          <p:cNvGrpSpPr/>
          <p:nvPr userDrawn="1"/>
        </p:nvGrpSpPr>
        <p:grpSpPr>
          <a:xfrm>
            <a:off x="0" y="-2056029"/>
            <a:ext cx="9835191" cy="19379146"/>
            <a:chOff x="0" y="-2056029"/>
            <a:chExt cx="13110173" cy="19379146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2430699" y="3308943"/>
              <a:ext cx="2305719" cy="140141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Rounded Rectangle 39"/>
            <p:cNvSpPr/>
            <p:nvPr userDrawn="1"/>
          </p:nvSpPr>
          <p:spPr>
            <a:xfrm>
              <a:off x="0" y="1236689"/>
              <a:ext cx="2305719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Rounded Rectangle 41"/>
            <p:cNvSpPr/>
            <p:nvPr userDrawn="1"/>
          </p:nvSpPr>
          <p:spPr>
            <a:xfrm rot="10800000">
              <a:off x="1351370" y="4248605"/>
              <a:ext cx="2305719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Rounded Rectangle 42"/>
            <p:cNvSpPr/>
            <p:nvPr userDrawn="1"/>
          </p:nvSpPr>
          <p:spPr>
            <a:xfrm>
              <a:off x="8778358" y="-2056029"/>
              <a:ext cx="2305719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Rounded Rectangle 43"/>
            <p:cNvSpPr/>
            <p:nvPr userDrawn="1"/>
          </p:nvSpPr>
          <p:spPr>
            <a:xfrm>
              <a:off x="10804454" y="2783785"/>
              <a:ext cx="2305719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Rounded Rectangle 44"/>
            <p:cNvSpPr/>
            <p:nvPr userDrawn="1"/>
          </p:nvSpPr>
          <p:spPr>
            <a:xfrm rot="10800000">
              <a:off x="4047043" y="174390"/>
              <a:ext cx="2305719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91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sz="6000" b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70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341799" y="304800"/>
            <a:ext cx="631526" cy="447676"/>
            <a:chOff x="384" y="331"/>
            <a:chExt cx="912" cy="485"/>
          </a:xfrm>
        </p:grpSpPr>
        <p:sp>
          <p:nvSpPr>
            <p:cNvPr id="54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4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7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35805" y="4782758"/>
            <a:ext cx="8112650" cy="384175"/>
          </a:xfrm>
        </p:spPr>
        <p:txBody>
          <a:bodyPr/>
          <a:lstStyle>
            <a:lvl1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35805" y="5273252"/>
            <a:ext cx="8112650" cy="384175"/>
          </a:xfrm>
        </p:spPr>
        <p:txBody>
          <a:bodyPr/>
          <a:lstStyle>
            <a:lvl1pPr marL="0" indent="0">
              <a:buFontTx/>
              <a:buNone/>
              <a:defRPr lang="en-US" sz="1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7290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gue texture.jpg"/>
          <p:cNvPicPr>
            <a:picLocks noChangeAspect="1"/>
          </p:cNvPicPr>
          <p:nvPr userDrawn="1"/>
        </p:nvPicPr>
        <p:blipFill>
          <a:blip r:embed="rId2" cstate="print"/>
          <a:srcRect r="2996"/>
          <a:stretch>
            <a:fillRect/>
          </a:stretch>
        </p:blipFill>
        <p:spPr>
          <a:xfrm>
            <a:off x="333375" y="3106740"/>
            <a:ext cx="8477250" cy="3438525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  <p:pic>
        <p:nvPicPr>
          <p:cNvPr id="16" name="Picture 15" descr="segue texture.jpg"/>
          <p:cNvPicPr>
            <a:picLocks noChangeAspect="1"/>
          </p:cNvPicPr>
          <p:nvPr userDrawn="1"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217358" y="3022901"/>
            <a:ext cx="8694295" cy="335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417121"/>
            <a:ext cx="8112125" cy="2407042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2270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-0.48102 " pathEditMode="relative" rAng="0" ptsTypes="AA">
                                      <p:cBhvr>
                                        <p:cTn id="9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gue texture.jpg"/>
          <p:cNvPicPr>
            <a:picLocks noChangeAspect="1"/>
          </p:cNvPicPr>
          <p:nvPr userDrawn="1"/>
        </p:nvPicPr>
        <p:blipFill>
          <a:blip r:embed="rId2" cstate="print"/>
          <a:srcRect r="2996"/>
          <a:stretch>
            <a:fillRect/>
          </a:stretch>
        </p:blipFill>
        <p:spPr>
          <a:xfrm>
            <a:off x="333375" y="3106740"/>
            <a:ext cx="8477250" cy="3438525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  <p:pic>
        <p:nvPicPr>
          <p:cNvPr id="16" name="Picture 15" descr="segue texture.jpg"/>
          <p:cNvPicPr>
            <a:picLocks noChangeAspect="1"/>
          </p:cNvPicPr>
          <p:nvPr userDrawn="1"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217358" y="3022900"/>
            <a:ext cx="8694295" cy="172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774540"/>
            <a:ext cx="8112125" cy="2407042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0044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344168"/>
            <a:ext cx="8570912" cy="4965192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9878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365250"/>
            <a:ext cx="9144000" cy="5016500"/>
          </a:xfrm>
          <a:prstGeom prst="rect">
            <a:avLst/>
          </a:prstGeom>
          <a:gradFill>
            <a:gsLst>
              <a:gs pos="0">
                <a:srgbClr val="E7F8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innerShdw blurRad="76200" dist="38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0923" cy="838200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344168"/>
            <a:ext cx="8570912" cy="4965192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1682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339745"/>
            <a:ext cx="4021116" cy="4965700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88185" y="1339745"/>
            <a:ext cx="4222440" cy="4965700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5965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1" y="432215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011105" cy="4965700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747685"/>
            <a:ext cx="3236976" cy="646331"/>
          </a:xfrm>
        </p:spPr>
        <p:txBody>
          <a:bodyPr>
            <a:noAutofit/>
          </a:bodyPr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47000">
                      <a:schemeClr val="accent2"/>
                    </a:gs>
                    <a:gs pos="100000">
                      <a:schemeClr val="accent4"/>
                    </a:gs>
                  </a:gsLst>
                  <a:lin ang="3600000" scaled="0"/>
                </a:gradFill>
                <a:latin typeface="+mj-lt"/>
                <a:ea typeface="+mn-ea"/>
                <a:cs typeface="+mn-cs"/>
              </a:defRPr>
            </a:lvl1pPr>
            <a:lvl2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</a:t>
            </a:r>
            <a:br>
              <a:rPr lang="en-US" dirty="0" smtClean="0"/>
            </a:br>
            <a:r>
              <a:rPr lang="en-US" dirty="0" smtClean="0"/>
              <a:t>pull quote.”</a:t>
            </a: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309475" y="4736592"/>
            <a:ext cx="3237819" cy="3383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pic>
        <p:nvPicPr>
          <p:cNvPr id="9" name="Picture 8" descr="segue texture.jpg"/>
          <p:cNvPicPr>
            <a:picLocks noChangeAspect="1"/>
          </p:cNvPicPr>
          <p:nvPr userDrawn="1"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C0C0C0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6528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5761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301752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 smtClean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600200"/>
            <a:ext cx="4142232" cy="45262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600200"/>
            <a:ext cx="4005072" cy="452628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22430" y="310896"/>
            <a:ext cx="3896359" cy="8412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pic>
        <p:nvPicPr>
          <p:cNvPr id="10" name="Picture 9" descr="segue texture.jpg"/>
          <p:cNvPicPr>
            <a:picLocks noChangeAspect="1"/>
          </p:cNvPicPr>
          <p:nvPr userDrawn="1"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C0C0C0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4429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74320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022532"/>
            <a:ext cx="8610600" cy="457200"/>
          </a:xfrm>
        </p:spPr>
        <p:txBody>
          <a:bodyPr>
            <a:noAutofit/>
          </a:bodyPr>
          <a:lstStyle>
            <a:lvl1pPr marL="0" indent="0">
              <a:buNone/>
              <a:defRPr sz="26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228601" y="1538287"/>
            <a:ext cx="8610600" cy="4891541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5C5E6C"/>
                </a:solidFill>
              </a:defRPr>
            </a:lvl1pPr>
          </a:lstStyle>
          <a:p>
            <a:pPr lvl="0"/>
            <a:r>
              <a:rPr lang="en-US" dirty="0" smtClean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6" y="1600202"/>
            <a:ext cx="2622550" cy="43910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5" y="1600200"/>
            <a:ext cx="2593975" cy="4362450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9" y="1600202"/>
            <a:ext cx="2633662" cy="4333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3" y="100584"/>
            <a:ext cx="2668457" cy="11521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399" y="100584"/>
            <a:ext cx="2599859" cy="11521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100584"/>
            <a:ext cx="2634158" cy="11521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172785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246972" y="439710"/>
            <a:ext cx="8567244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4" y="1476375"/>
            <a:ext cx="8439461" cy="4305300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6062116"/>
            <a:ext cx="7461250" cy="276999"/>
          </a:xfrm>
        </p:spPr>
        <p:txBody>
          <a:bodyPr wrap="square" anchor="b" anchorCtr="0">
            <a:no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198457181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6888" y="1600200"/>
            <a:ext cx="4005072" cy="3749040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Simple text goes here and can wrap to accommodate more lines of information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873752" y="1947672"/>
            <a:ext cx="3429000" cy="2990088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3710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7328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175" y="5852162"/>
            <a:ext cx="8112126" cy="384175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9456" y="649224"/>
            <a:ext cx="8112125" cy="4480560"/>
          </a:xfrm>
        </p:spPr>
        <p:txBody>
          <a:bodyPr/>
          <a:lstStyle>
            <a:lvl1pPr marL="233363" indent="-233363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Char char="“"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Here”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4072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2" presetClass="entr" presetSubtype="4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4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3230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4" y="4279394"/>
            <a:ext cx="4684867" cy="384175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694" y="3282696"/>
            <a:ext cx="4712557" cy="1022350"/>
          </a:xfrm>
        </p:spPr>
        <p:txBody>
          <a:bodyPr vert="horz" lIns="82296" tIns="45720" rIns="82296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76" y="1917700"/>
            <a:ext cx="2676525" cy="2889250"/>
          </a:xfrm>
        </p:spPr>
        <p:txBody>
          <a:bodyPr anchor="ctr" anchorCtr="1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grpSp>
        <p:nvGrpSpPr>
          <p:cNvPr id="24" name="Group 67"/>
          <p:cNvGrpSpPr/>
          <p:nvPr userDrawn="1"/>
        </p:nvGrpSpPr>
        <p:grpSpPr>
          <a:xfrm>
            <a:off x="341799" y="301884"/>
            <a:ext cx="691030" cy="491082"/>
            <a:chOff x="609606" y="528528"/>
            <a:chExt cx="1444732" cy="763787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25" name="Rectangle 24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688191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2700" y="6141722"/>
            <a:ext cx="9156700" cy="716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 userDrawn="1"/>
        </p:nvSpPr>
        <p:spPr>
          <a:xfrm>
            <a:off x="1823499" y="-3578087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0" y="-64521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10800000">
            <a:off x="1013792" y="-64521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75620" y="1711187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05452" y="834887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 rot="10800000">
            <a:off x="3036073" y="-3377648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" y="484634"/>
            <a:ext cx="8755128" cy="4372131"/>
          </a:xfrm>
        </p:spPr>
        <p:txBody>
          <a:bodyPr anchor="b" anchorCtr="0"/>
          <a:lstStyle>
            <a:lvl1pPr marL="228600" indent="-228600">
              <a:buFont typeface="Arial" pitchFamily="34" charset="0"/>
              <a:buChar char="“"/>
              <a:defRPr sz="60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style”</a:t>
            </a:r>
            <a:endParaRPr lang="en-US" dirty="0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1186" y="5358903"/>
            <a:ext cx="8574685" cy="61436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4067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" grpId="0"/>
      <p:bldP spid="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1891875" y="795528"/>
            <a:ext cx="5349240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891875" y="4794352"/>
            <a:ext cx="5347552" cy="996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900238" y="795528"/>
            <a:ext cx="5329238" cy="400507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4873438"/>
            <a:ext cx="5074070" cy="838200"/>
          </a:xfrm>
        </p:spPr>
        <p:txBody>
          <a:bodyPr anchor="ctr"/>
          <a:lstStyle>
            <a:lvl1pPr>
              <a:defRPr sz="26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6400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338329" y="310896"/>
            <a:ext cx="3273552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38329" y="310896"/>
            <a:ext cx="3273552" cy="2459736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3" y="3429000"/>
            <a:ext cx="7009298" cy="142192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Large photo </a:t>
            </a:r>
            <a:br>
              <a:rPr lang="en-US" dirty="0" smtClean="0"/>
            </a:br>
            <a:r>
              <a:rPr lang="en-US" dirty="0" smtClean="0"/>
              <a:t>caption here.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5912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muta\Desktop\final 4x3 b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40" name="Rectangle 39"/>
          <p:cNvSpPr/>
          <p:nvPr/>
        </p:nvSpPr>
        <p:spPr>
          <a:xfrm>
            <a:off x="4992624" y="859536"/>
            <a:ext cx="3630168" cy="502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4992624" y="859536"/>
            <a:ext cx="3630168" cy="502920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3" y="728974"/>
            <a:ext cx="4349918" cy="108531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303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48" name="Rectangle 47"/>
          <p:cNvSpPr/>
          <p:nvPr/>
        </p:nvSpPr>
        <p:spPr>
          <a:xfrm>
            <a:off x="3668713" y="311149"/>
            <a:ext cx="3268136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0" y="311149"/>
            <a:ext cx="3267861" cy="266065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34963" y="311149"/>
            <a:ext cx="3287736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3" y="311149"/>
            <a:ext cx="3302001" cy="266065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979833" y="311151"/>
            <a:ext cx="1838730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311151"/>
            <a:ext cx="1838730" cy="13081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34964" y="3028951"/>
            <a:ext cx="2523161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3028951"/>
            <a:ext cx="2537420" cy="345893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911476" y="3028951"/>
            <a:ext cx="4025374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3028951"/>
            <a:ext cx="4028516" cy="345893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979833" y="1683659"/>
            <a:ext cx="1838730" cy="344215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676400"/>
            <a:ext cx="1838730" cy="344941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979833" y="5182962"/>
            <a:ext cx="1838730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5182962"/>
            <a:ext cx="1838730" cy="1304925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17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1353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328" y="310896"/>
            <a:ext cx="8476488" cy="607539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33376" y="310898"/>
            <a:ext cx="8474869" cy="6054185"/>
          </a:xfrm>
          <a:ln>
            <a:solidFill>
              <a:schemeClr val="bg2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baseline="0" dirty="0">
                <a:solidFill>
                  <a:srgbClr val="5465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placeholder</a:t>
            </a:r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pic>
        <p:nvPicPr>
          <p:cNvPr id="9" name="Picture 8" descr="segue texture.jpg"/>
          <p:cNvPicPr>
            <a:picLocks noChangeAspect="1"/>
          </p:cNvPicPr>
          <p:nvPr userDrawn="1"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C0C0C0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6946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1" cy="685800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Full bleed 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6729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pic>
        <p:nvPicPr>
          <p:cNvPr id="37" name="Picture 36" descr="textu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2700" y="1786"/>
            <a:ext cx="9156700" cy="6856214"/>
          </a:xfrm>
          <a:prstGeom prst="rect">
            <a:avLst/>
          </a:prstGeom>
        </p:spPr>
      </p:pic>
      <p:sp>
        <p:nvSpPr>
          <p:cNvPr id="40" name="Media Placeholder 39"/>
          <p:cNvSpPr>
            <a:spLocks noGrp="1"/>
          </p:cNvSpPr>
          <p:nvPr>
            <p:ph type="media" sz="quarter" idx="11" hasCustomPrompt="1"/>
          </p:nvPr>
        </p:nvSpPr>
        <p:spPr>
          <a:xfrm>
            <a:off x="2916766" y="777240"/>
            <a:ext cx="5899416" cy="4425696"/>
          </a:xfrm>
          <a:solidFill>
            <a:schemeClr val="tx1">
              <a:lumMod val="50000"/>
            </a:schemeClr>
          </a:solidFill>
          <a:ln>
            <a:noFill/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grpSp>
        <p:nvGrpSpPr>
          <p:cNvPr id="20" name="Group 5"/>
          <p:cNvGrpSpPr>
            <a:grpSpLocks/>
          </p:cNvGrpSpPr>
          <p:nvPr userDrawn="1"/>
        </p:nvGrpSpPr>
        <p:grpSpPr bwMode="auto">
          <a:xfrm>
            <a:off x="341799" y="6096000"/>
            <a:ext cx="631526" cy="447676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04240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pic>
        <p:nvPicPr>
          <p:cNvPr id="55" name="Picture 54" descr="textu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2700" y="1786"/>
            <a:ext cx="9156700" cy="6856214"/>
          </a:xfrm>
          <a:prstGeom prst="rect">
            <a:avLst/>
          </a:prstGeom>
        </p:spPr>
      </p:pic>
      <p:sp>
        <p:nvSpPr>
          <p:cNvPr id="21" name="Media Placeholder 20"/>
          <p:cNvSpPr>
            <a:spLocks noGrp="1"/>
          </p:cNvSpPr>
          <p:nvPr>
            <p:ph type="media" sz="quarter" idx="10" hasCustomPrompt="1"/>
          </p:nvPr>
        </p:nvSpPr>
        <p:spPr>
          <a:xfrm>
            <a:off x="4391620" y="778669"/>
            <a:ext cx="4424562" cy="4425696"/>
          </a:xfrm>
          <a:solidFill>
            <a:schemeClr val="tx1">
              <a:lumMod val="50000"/>
            </a:schemeClr>
          </a:solidFill>
          <a:ln>
            <a:noFill/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grpSp>
        <p:nvGrpSpPr>
          <p:cNvPr id="20" name="Group 5"/>
          <p:cNvGrpSpPr>
            <a:grpSpLocks/>
          </p:cNvGrpSpPr>
          <p:nvPr userDrawn="1"/>
        </p:nvGrpSpPr>
        <p:grpSpPr bwMode="auto">
          <a:xfrm>
            <a:off x="341799" y="6096000"/>
            <a:ext cx="631526" cy="447676"/>
            <a:chOff x="384" y="331"/>
            <a:chExt cx="912" cy="485"/>
          </a:xfrm>
        </p:grpSpPr>
        <p:sp>
          <p:nvSpPr>
            <p:cNvPr id="23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92956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77449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34" name="Rectangle 33"/>
          <p:cNvSpPr>
            <a:spLocks noChangeArrowheads="1"/>
          </p:cNvSpPr>
          <p:nvPr userDrawn="1"/>
        </p:nvSpPr>
        <p:spPr bwMode="black">
          <a:xfrm>
            <a:off x="4414521" y="5844550"/>
            <a:ext cx="31090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Freeform 34"/>
          <p:cNvSpPr>
            <a:spLocks/>
          </p:cNvSpPr>
          <p:nvPr userDrawn="1"/>
        </p:nvSpPr>
        <p:spPr bwMode="black">
          <a:xfrm>
            <a:off x="4595639" y="5840202"/>
            <a:ext cx="90017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Freeform 35"/>
          <p:cNvSpPr>
            <a:spLocks/>
          </p:cNvSpPr>
          <p:nvPr userDrawn="1"/>
        </p:nvSpPr>
        <p:spPr bwMode="black">
          <a:xfrm>
            <a:off x="4284376" y="5840202"/>
            <a:ext cx="90017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Freeform 36"/>
          <p:cNvSpPr>
            <a:spLocks noEditPoints="1"/>
          </p:cNvSpPr>
          <p:nvPr userDrawn="1"/>
        </p:nvSpPr>
        <p:spPr bwMode="black">
          <a:xfrm>
            <a:off x="4718192" y="5840202"/>
            <a:ext cx="12363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Freeform 37"/>
          <p:cNvSpPr>
            <a:spLocks/>
          </p:cNvSpPr>
          <p:nvPr userDrawn="1"/>
        </p:nvSpPr>
        <p:spPr bwMode="black">
          <a:xfrm>
            <a:off x="4485739" y="5840202"/>
            <a:ext cx="80617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Freeform 38"/>
          <p:cNvSpPr>
            <a:spLocks/>
          </p:cNvSpPr>
          <p:nvPr userDrawn="1"/>
        </p:nvSpPr>
        <p:spPr bwMode="black">
          <a:xfrm>
            <a:off x="4222558" y="5654198"/>
            <a:ext cx="29282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Freeform 39"/>
          <p:cNvSpPr>
            <a:spLocks/>
          </p:cNvSpPr>
          <p:nvPr userDrawn="1"/>
        </p:nvSpPr>
        <p:spPr bwMode="black">
          <a:xfrm>
            <a:off x="4304621" y="5600088"/>
            <a:ext cx="29282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4385239" y="5525688"/>
            <a:ext cx="29282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4467302" y="5600088"/>
            <a:ext cx="29282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4547558" y="5654198"/>
            <a:ext cx="31090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4629622" y="5600088"/>
            <a:ext cx="29644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4711686" y="5525688"/>
            <a:ext cx="29644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4792302" y="5600088"/>
            <a:ext cx="29644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4874366" y="5654198"/>
            <a:ext cx="29644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9739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 userDrawn="1"/>
        </p:nvSpPr>
        <p:spPr>
          <a:xfrm>
            <a:off x="644691" y="3060490"/>
            <a:ext cx="246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Thank you.</a:t>
            </a:r>
            <a:endParaRPr lang="en-US" sz="3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black">
          <a:xfrm>
            <a:off x="6308661" y="3708604"/>
            <a:ext cx="87485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Freeform 20"/>
          <p:cNvSpPr>
            <a:spLocks/>
          </p:cNvSpPr>
          <p:nvPr userDrawn="1"/>
        </p:nvSpPr>
        <p:spPr bwMode="black">
          <a:xfrm>
            <a:off x="6818309" y="3697606"/>
            <a:ext cx="253297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5942448" y="3697606"/>
            <a:ext cx="253297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Freeform 22"/>
          <p:cNvSpPr>
            <a:spLocks noEditPoints="1"/>
          </p:cNvSpPr>
          <p:nvPr userDrawn="1"/>
        </p:nvSpPr>
        <p:spPr bwMode="black">
          <a:xfrm>
            <a:off x="7163159" y="3697606"/>
            <a:ext cx="347903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black">
          <a:xfrm>
            <a:off x="6509060" y="3697606"/>
            <a:ext cx="226849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black">
          <a:xfrm>
            <a:off x="5768495" y="3082440"/>
            <a:ext cx="82398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black">
          <a:xfrm>
            <a:off x="5999412" y="2930181"/>
            <a:ext cx="82398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black">
          <a:xfrm>
            <a:off x="6226264" y="2720823"/>
            <a:ext cx="82398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 bwMode="black">
          <a:xfrm>
            <a:off x="6457181" y="2930181"/>
            <a:ext cx="82398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black">
          <a:xfrm>
            <a:off x="6683013" y="3082441"/>
            <a:ext cx="87485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black">
          <a:xfrm>
            <a:off x="6913932" y="2930181"/>
            <a:ext cx="83415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black">
          <a:xfrm>
            <a:off x="7144851" y="2720823"/>
            <a:ext cx="83415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Freeform 31"/>
          <p:cNvSpPr>
            <a:spLocks/>
          </p:cNvSpPr>
          <p:nvPr userDrawn="1"/>
        </p:nvSpPr>
        <p:spPr bwMode="black">
          <a:xfrm>
            <a:off x="7371698" y="2930181"/>
            <a:ext cx="83415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Freeform 32"/>
          <p:cNvSpPr>
            <a:spLocks/>
          </p:cNvSpPr>
          <p:nvPr userDrawn="1"/>
        </p:nvSpPr>
        <p:spPr bwMode="black">
          <a:xfrm>
            <a:off x="7602617" y="3082441"/>
            <a:ext cx="83415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2900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omplex_Gradient7.jpg"/>
          <p:cNvPicPr>
            <a:picLocks noChangeAspect="1"/>
          </p:cNvPicPr>
          <p:nvPr userDrawn="1"/>
        </p:nvPicPr>
        <p:blipFill>
          <a:blip r:embed="rId2" cstate="print"/>
          <a:srcRect l="1695" r="144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" name="Rectangle 35"/>
          <p:cNvSpPr>
            <a:spLocks noChangeArrowheads="1"/>
          </p:cNvSpPr>
          <p:nvPr userDrawn="1"/>
        </p:nvSpPr>
        <p:spPr bwMode="black">
          <a:xfrm>
            <a:off x="4414521" y="5844550"/>
            <a:ext cx="31090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Freeform 36"/>
          <p:cNvSpPr>
            <a:spLocks/>
          </p:cNvSpPr>
          <p:nvPr userDrawn="1"/>
        </p:nvSpPr>
        <p:spPr bwMode="black">
          <a:xfrm>
            <a:off x="4595639" y="5840202"/>
            <a:ext cx="90017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Freeform 37"/>
          <p:cNvSpPr>
            <a:spLocks/>
          </p:cNvSpPr>
          <p:nvPr userDrawn="1"/>
        </p:nvSpPr>
        <p:spPr bwMode="black">
          <a:xfrm>
            <a:off x="4284376" y="5840202"/>
            <a:ext cx="90017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Freeform 38"/>
          <p:cNvSpPr>
            <a:spLocks noEditPoints="1"/>
          </p:cNvSpPr>
          <p:nvPr userDrawn="1"/>
        </p:nvSpPr>
        <p:spPr bwMode="black">
          <a:xfrm>
            <a:off x="4718192" y="5840202"/>
            <a:ext cx="12363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Freeform 39"/>
          <p:cNvSpPr>
            <a:spLocks/>
          </p:cNvSpPr>
          <p:nvPr userDrawn="1"/>
        </p:nvSpPr>
        <p:spPr bwMode="black">
          <a:xfrm>
            <a:off x="4485739" y="5840202"/>
            <a:ext cx="80617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4222558" y="5654198"/>
            <a:ext cx="29282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4304621" y="5600088"/>
            <a:ext cx="29282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4385239" y="5525688"/>
            <a:ext cx="29282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4467302" y="5600088"/>
            <a:ext cx="29282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4547558" y="5654198"/>
            <a:ext cx="31090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4629622" y="5600088"/>
            <a:ext cx="29644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4711686" y="5525688"/>
            <a:ext cx="29644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black">
          <a:xfrm>
            <a:off x="4792302" y="5600088"/>
            <a:ext cx="29644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9" name="Freeform 48"/>
          <p:cNvSpPr>
            <a:spLocks/>
          </p:cNvSpPr>
          <p:nvPr userDrawn="1"/>
        </p:nvSpPr>
        <p:spPr bwMode="black">
          <a:xfrm>
            <a:off x="4874366" y="5654198"/>
            <a:ext cx="29644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541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rmuta\Desktop\final 4x3 b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 userDrawn="1"/>
        </p:nvGrpSpPr>
        <p:grpSpPr>
          <a:xfrm>
            <a:off x="4150321" y="5843128"/>
            <a:ext cx="842812" cy="187954"/>
            <a:chOff x="4150321" y="5843128"/>
            <a:chExt cx="842812" cy="187954"/>
          </a:xfrm>
          <a:solidFill>
            <a:schemeClr val="tx1"/>
          </a:solidFill>
        </p:grpSpPr>
        <p:sp>
          <p:nvSpPr>
            <p:cNvPr id="48" name="Rectangle 47"/>
            <p:cNvSpPr>
              <a:spLocks noChangeArrowheads="1"/>
            </p:cNvSpPr>
            <p:nvPr/>
          </p:nvSpPr>
          <p:spPr bwMode="black">
            <a:xfrm>
              <a:off x="4347086" y="5848060"/>
              <a:ext cx="47005" cy="178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4620918" y="5843128"/>
              <a:ext cx="136096" cy="187954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4150321" y="5843128"/>
              <a:ext cx="136096" cy="187954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black">
            <a:xfrm>
              <a:off x="4806205" y="5843128"/>
              <a:ext cx="186928" cy="187954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4454760" y="5843128"/>
              <a:ext cx="121886" cy="187954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53" name="Freeform 52"/>
          <p:cNvSpPr>
            <a:spLocks/>
          </p:cNvSpPr>
          <p:nvPr/>
        </p:nvSpPr>
        <p:spPr bwMode="black">
          <a:xfrm>
            <a:off x="4056857" y="5632160"/>
            <a:ext cx="44272" cy="9151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54" name="Freeform 53"/>
          <p:cNvSpPr>
            <a:spLocks/>
          </p:cNvSpPr>
          <p:nvPr/>
        </p:nvSpPr>
        <p:spPr bwMode="black">
          <a:xfrm>
            <a:off x="4180928" y="5570787"/>
            <a:ext cx="44272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55" name="Freeform 54"/>
          <p:cNvSpPr>
            <a:spLocks/>
          </p:cNvSpPr>
          <p:nvPr/>
        </p:nvSpPr>
        <p:spPr bwMode="black">
          <a:xfrm>
            <a:off x="4302814" y="5486400"/>
            <a:ext cx="44272" cy="2816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56" name="Freeform 55"/>
          <p:cNvSpPr>
            <a:spLocks/>
          </p:cNvSpPr>
          <p:nvPr/>
        </p:nvSpPr>
        <p:spPr bwMode="black">
          <a:xfrm>
            <a:off x="4426885" y="5570787"/>
            <a:ext cx="44272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57" name="Freeform 56"/>
          <p:cNvSpPr>
            <a:spLocks/>
          </p:cNvSpPr>
          <p:nvPr/>
        </p:nvSpPr>
        <p:spPr bwMode="black">
          <a:xfrm>
            <a:off x="4548224" y="5632160"/>
            <a:ext cx="47005" cy="9151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58" name="Freeform 57"/>
          <p:cNvSpPr>
            <a:spLocks/>
          </p:cNvSpPr>
          <p:nvPr/>
        </p:nvSpPr>
        <p:spPr bwMode="black">
          <a:xfrm>
            <a:off x="4672295" y="5570787"/>
            <a:ext cx="44819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59" name="Freeform 58"/>
          <p:cNvSpPr>
            <a:spLocks/>
          </p:cNvSpPr>
          <p:nvPr/>
        </p:nvSpPr>
        <p:spPr bwMode="black">
          <a:xfrm>
            <a:off x="4796368" y="5486400"/>
            <a:ext cx="44819" cy="2816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60" name="Freeform 59"/>
          <p:cNvSpPr>
            <a:spLocks/>
          </p:cNvSpPr>
          <p:nvPr/>
        </p:nvSpPr>
        <p:spPr bwMode="black">
          <a:xfrm>
            <a:off x="4918255" y="5570788"/>
            <a:ext cx="44819" cy="152884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black">
          <a:xfrm>
            <a:off x="5042329" y="5632160"/>
            <a:ext cx="44819" cy="9151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28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53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55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57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58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59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60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61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omplex_Gradient7.jpg"/>
          <p:cNvPicPr>
            <a:picLocks noChangeAspect="1"/>
          </p:cNvPicPr>
          <p:nvPr userDrawn="1"/>
        </p:nvPicPr>
        <p:blipFill>
          <a:blip r:embed="rId2" cstate="print"/>
          <a:srcRect l="1695" r="144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644691" y="3060490"/>
            <a:ext cx="246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Thank you.</a:t>
            </a:r>
            <a:endParaRPr lang="en-US" sz="36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 userDrawn="1"/>
        </p:nvSpPr>
        <p:spPr bwMode="black">
          <a:xfrm>
            <a:off x="6308661" y="3708604"/>
            <a:ext cx="87485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Freeform 35"/>
          <p:cNvSpPr>
            <a:spLocks/>
          </p:cNvSpPr>
          <p:nvPr userDrawn="1"/>
        </p:nvSpPr>
        <p:spPr bwMode="black">
          <a:xfrm>
            <a:off x="6818309" y="3697606"/>
            <a:ext cx="253297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Freeform 36"/>
          <p:cNvSpPr>
            <a:spLocks/>
          </p:cNvSpPr>
          <p:nvPr userDrawn="1"/>
        </p:nvSpPr>
        <p:spPr bwMode="black">
          <a:xfrm>
            <a:off x="5942448" y="3697606"/>
            <a:ext cx="253297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Freeform 37"/>
          <p:cNvSpPr>
            <a:spLocks noEditPoints="1"/>
          </p:cNvSpPr>
          <p:nvPr userDrawn="1"/>
        </p:nvSpPr>
        <p:spPr bwMode="black">
          <a:xfrm>
            <a:off x="7163159" y="3697606"/>
            <a:ext cx="347903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Freeform 38"/>
          <p:cNvSpPr>
            <a:spLocks/>
          </p:cNvSpPr>
          <p:nvPr userDrawn="1"/>
        </p:nvSpPr>
        <p:spPr bwMode="black">
          <a:xfrm>
            <a:off x="6509060" y="3697606"/>
            <a:ext cx="226849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Freeform 39"/>
          <p:cNvSpPr>
            <a:spLocks/>
          </p:cNvSpPr>
          <p:nvPr userDrawn="1"/>
        </p:nvSpPr>
        <p:spPr bwMode="black">
          <a:xfrm>
            <a:off x="5768495" y="3082440"/>
            <a:ext cx="82398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5999412" y="2930181"/>
            <a:ext cx="82398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6226264" y="2720823"/>
            <a:ext cx="82398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6457181" y="2930181"/>
            <a:ext cx="82398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6683013" y="3082441"/>
            <a:ext cx="87485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6913932" y="2930181"/>
            <a:ext cx="83415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7144851" y="2720823"/>
            <a:ext cx="83415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7371698" y="2930181"/>
            <a:ext cx="83415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50" name="Freeform 49"/>
          <p:cNvSpPr>
            <a:spLocks/>
          </p:cNvSpPr>
          <p:nvPr userDrawn="1"/>
        </p:nvSpPr>
        <p:spPr bwMode="black">
          <a:xfrm>
            <a:off x="7602617" y="3082441"/>
            <a:ext cx="83415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2670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0" grpId="0" animBg="1"/>
      <p:bldP spid="50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with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rmuta\Desktop\final 4x3 b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6292359" y="2831012"/>
            <a:ext cx="1500073" cy="793041"/>
            <a:chOff x="4056857" y="5486400"/>
            <a:chExt cx="1030291" cy="54468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4150321" y="5843128"/>
              <a:ext cx="842812" cy="187954"/>
              <a:chOff x="4150321" y="5843128"/>
              <a:chExt cx="842812" cy="187954"/>
            </a:xfrm>
            <a:solidFill>
              <a:schemeClr val="tx1"/>
            </a:solidFill>
          </p:grpSpPr>
          <p:sp>
            <p:nvSpPr>
              <p:cNvPr id="48" name="Rectangle 47"/>
              <p:cNvSpPr>
                <a:spLocks noChangeArrowheads="1"/>
              </p:cNvSpPr>
              <p:nvPr/>
            </p:nvSpPr>
            <p:spPr bwMode="black">
              <a:xfrm>
                <a:off x="4347086" y="5848060"/>
                <a:ext cx="47005" cy="1780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black">
              <a:xfrm>
                <a:off x="4620918" y="5843128"/>
                <a:ext cx="136096" cy="187954"/>
              </a:xfrm>
              <a:custGeom>
                <a:avLst/>
                <a:gdLst/>
                <a:ahLst/>
                <a:cxnLst>
                  <a:cxn ang="0">
                    <a:pos x="58" y="24"/>
                  </a:cxn>
                  <a:cxn ang="0">
                    <a:pos x="42" y="20"/>
                  </a:cxn>
                  <a:cxn ang="0">
                    <a:pos x="21" y="40"/>
                  </a:cxn>
                  <a:cxn ang="0">
                    <a:pos x="42" y="60"/>
                  </a:cxn>
                  <a:cxn ang="0">
                    <a:pos x="58" y="56"/>
                  </a:cxn>
                  <a:cxn ang="0">
                    <a:pos x="58" y="77"/>
                  </a:cxn>
                  <a:cxn ang="0">
                    <a:pos x="41" y="80"/>
                  </a:cxn>
                  <a:cxn ang="0">
                    <a:pos x="0" y="40"/>
                  </a:cxn>
                  <a:cxn ang="0">
                    <a:pos x="41" y="0"/>
                  </a:cxn>
                  <a:cxn ang="0">
                    <a:pos x="58" y="3"/>
                  </a:cxn>
                  <a:cxn ang="0">
                    <a:pos x="58" y="24"/>
                  </a:cxn>
                </a:cxnLst>
                <a:rect l="0" t="0" r="r" b="b"/>
                <a:pathLst>
                  <a:path w="58" h="80">
                    <a:moveTo>
                      <a:pt x="58" y="24"/>
                    </a:moveTo>
                    <a:cubicBezTo>
                      <a:pt x="58" y="23"/>
                      <a:pt x="51" y="20"/>
                      <a:pt x="42" y="20"/>
                    </a:cubicBezTo>
                    <a:cubicBezTo>
                      <a:pt x="30" y="20"/>
                      <a:pt x="21" y="28"/>
                      <a:pt x="21" y="40"/>
                    </a:cubicBezTo>
                    <a:cubicBezTo>
                      <a:pt x="21" y="51"/>
                      <a:pt x="29" y="60"/>
                      <a:pt x="42" y="60"/>
                    </a:cubicBezTo>
                    <a:cubicBezTo>
                      <a:pt x="51" y="60"/>
                      <a:pt x="57" y="57"/>
                      <a:pt x="58" y="56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6" y="78"/>
                      <a:pt x="49" y="80"/>
                      <a:pt x="41" y="80"/>
                    </a:cubicBezTo>
                    <a:cubicBezTo>
                      <a:pt x="19" y="80"/>
                      <a:pt x="0" y="65"/>
                      <a:pt x="0" y="40"/>
                    </a:cubicBezTo>
                    <a:cubicBezTo>
                      <a:pt x="0" y="17"/>
                      <a:pt x="17" y="0"/>
                      <a:pt x="41" y="0"/>
                    </a:cubicBezTo>
                    <a:cubicBezTo>
                      <a:pt x="50" y="0"/>
                      <a:pt x="56" y="3"/>
                      <a:pt x="58" y="3"/>
                    </a:cubicBezTo>
                    <a:lnTo>
                      <a:pt x="58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black">
              <a:xfrm>
                <a:off x="4150321" y="5843128"/>
                <a:ext cx="136096" cy="187954"/>
              </a:xfrm>
              <a:custGeom>
                <a:avLst/>
                <a:gdLst/>
                <a:ahLst/>
                <a:cxnLst>
                  <a:cxn ang="0">
                    <a:pos x="58" y="24"/>
                  </a:cxn>
                  <a:cxn ang="0">
                    <a:pos x="42" y="20"/>
                  </a:cxn>
                  <a:cxn ang="0">
                    <a:pos x="21" y="40"/>
                  </a:cxn>
                  <a:cxn ang="0">
                    <a:pos x="42" y="60"/>
                  </a:cxn>
                  <a:cxn ang="0">
                    <a:pos x="58" y="56"/>
                  </a:cxn>
                  <a:cxn ang="0">
                    <a:pos x="58" y="77"/>
                  </a:cxn>
                  <a:cxn ang="0">
                    <a:pos x="40" y="80"/>
                  </a:cxn>
                  <a:cxn ang="0">
                    <a:pos x="0" y="40"/>
                  </a:cxn>
                  <a:cxn ang="0">
                    <a:pos x="40" y="0"/>
                  </a:cxn>
                  <a:cxn ang="0">
                    <a:pos x="58" y="3"/>
                  </a:cxn>
                  <a:cxn ang="0">
                    <a:pos x="58" y="24"/>
                  </a:cxn>
                </a:cxnLst>
                <a:rect l="0" t="0" r="r" b="b"/>
                <a:pathLst>
                  <a:path w="58" h="80">
                    <a:moveTo>
                      <a:pt x="58" y="24"/>
                    </a:moveTo>
                    <a:cubicBezTo>
                      <a:pt x="57" y="23"/>
                      <a:pt x="51" y="20"/>
                      <a:pt x="42" y="20"/>
                    </a:cubicBezTo>
                    <a:cubicBezTo>
                      <a:pt x="29" y="20"/>
                      <a:pt x="21" y="28"/>
                      <a:pt x="21" y="40"/>
                    </a:cubicBezTo>
                    <a:cubicBezTo>
                      <a:pt x="21" y="51"/>
                      <a:pt x="29" y="60"/>
                      <a:pt x="42" y="60"/>
                    </a:cubicBezTo>
                    <a:cubicBezTo>
                      <a:pt x="51" y="60"/>
                      <a:pt x="57" y="57"/>
                      <a:pt x="58" y="56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6" y="78"/>
                      <a:pt x="49" y="80"/>
                      <a:pt x="40" y="80"/>
                    </a:cubicBezTo>
                    <a:cubicBezTo>
                      <a:pt x="19" y="80"/>
                      <a:pt x="0" y="65"/>
                      <a:pt x="0" y="40"/>
                    </a:cubicBezTo>
                    <a:cubicBezTo>
                      <a:pt x="0" y="17"/>
                      <a:pt x="17" y="0"/>
                      <a:pt x="40" y="0"/>
                    </a:cubicBezTo>
                    <a:cubicBezTo>
                      <a:pt x="49" y="0"/>
                      <a:pt x="56" y="3"/>
                      <a:pt x="58" y="3"/>
                    </a:cubicBezTo>
                    <a:lnTo>
                      <a:pt x="58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1" name="Freeform 50"/>
              <p:cNvSpPr>
                <a:spLocks noEditPoints="1"/>
              </p:cNvSpPr>
              <p:nvPr/>
            </p:nvSpPr>
            <p:spPr bwMode="black">
              <a:xfrm>
                <a:off x="4806205" y="5843128"/>
                <a:ext cx="186928" cy="187954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40" y="80"/>
                  </a:cxn>
                  <a:cxn ang="0">
                    <a:pos x="0" y="40"/>
                  </a:cxn>
                  <a:cxn ang="0">
                    <a:pos x="40" y="0"/>
                  </a:cxn>
                  <a:cxn ang="0">
                    <a:pos x="80" y="40"/>
                  </a:cxn>
                  <a:cxn ang="0">
                    <a:pos x="40" y="20"/>
                  </a:cxn>
                  <a:cxn ang="0">
                    <a:pos x="20" y="40"/>
                  </a:cxn>
                  <a:cxn ang="0">
                    <a:pos x="40" y="60"/>
                  </a:cxn>
                  <a:cxn ang="0">
                    <a:pos x="60" y="40"/>
                  </a:cxn>
                  <a:cxn ang="0">
                    <a:pos x="40" y="20"/>
                  </a:cxn>
                </a:cxnLst>
                <a:rect l="0" t="0" r="r" b="b"/>
                <a:pathLst>
                  <a:path w="80" h="80">
                    <a:moveTo>
                      <a:pt x="80" y="40"/>
                    </a:moveTo>
                    <a:cubicBezTo>
                      <a:pt x="80" y="62"/>
                      <a:pt x="64" y="80"/>
                      <a:pt x="40" y="80"/>
                    </a:cubicBezTo>
                    <a:cubicBezTo>
                      <a:pt x="16" y="80"/>
                      <a:pt x="0" y="62"/>
                      <a:pt x="0" y="40"/>
                    </a:cubicBezTo>
                    <a:cubicBezTo>
                      <a:pt x="0" y="18"/>
                      <a:pt x="16" y="0"/>
                      <a:pt x="40" y="0"/>
                    </a:cubicBezTo>
                    <a:cubicBezTo>
                      <a:pt x="64" y="0"/>
                      <a:pt x="80" y="18"/>
                      <a:pt x="80" y="40"/>
                    </a:cubicBezTo>
                    <a:moveTo>
                      <a:pt x="40" y="20"/>
                    </a:moveTo>
                    <a:cubicBezTo>
                      <a:pt x="29" y="20"/>
                      <a:pt x="20" y="29"/>
                      <a:pt x="20" y="40"/>
                    </a:cubicBezTo>
                    <a:cubicBezTo>
                      <a:pt x="20" y="51"/>
                      <a:pt x="29" y="60"/>
                      <a:pt x="40" y="60"/>
                    </a:cubicBezTo>
                    <a:cubicBezTo>
                      <a:pt x="51" y="60"/>
                      <a:pt x="60" y="51"/>
                      <a:pt x="60" y="40"/>
                    </a:cubicBezTo>
                    <a:cubicBezTo>
                      <a:pt x="60" y="29"/>
                      <a:pt x="51" y="20"/>
                      <a:pt x="40" y="2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black">
              <a:xfrm>
                <a:off x="4454760" y="5843128"/>
                <a:ext cx="121886" cy="187954"/>
              </a:xfrm>
              <a:custGeom>
                <a:avLst/>
                <a:gdLst/>
                <a:ahLst/>
                <a:cxnLst>
                  <a:cxn ang="0">
                    <a:pos x="47" y="19"/>
                  </a:cxn>
                  <a:cxn ang="0">
                    <a:pos x="32" y="17"/>
                  </a:cxn>
                  <a:cxn ang="0">
                    <a:pos x="20" y="23"/>
                  </a:cxn>
                  <a:cxn ang="0">
                    <a:pos x="29" y="30"/>
                  </a:cxn>
                  <a:cxn ang="0">
                    <a:pos x="34" y="32"/>
                  </a:cxn>
                  <a:cxn ang="0">
                    <a:pos x="52" y="54"/>
                  </a:cxn>
                  <a:cxn ang="0">
                    <a:pos x="21" y="80"/>
                  </a:cxn>
                  <a:cxn ang="0">
                    <a:pos x="0" y="77"/>
                  </a:cxn>
                  <a:cxn ang="0">
                    <a:pos x="0" y="60"/>
                  </a:cxn>
                  <a:cxn ang="0">
                    <a:pos x="18" y="63"/>
                  </a:cxn>
                  <a:cxn ang="0">
                    <a:pos x="32" y="56"/>
                  </a:cxn>
                  <a:cxn ang="0">
                    <a:pos x="23" y="48"/>
                  </a:cxn>
                  <a:cxn ang="0">
                    <a:pos x="19" y="47"/>
                  </a:cxn>
                  <a:cxn ang="0">
                    <a:pos x="0" y="24"/>
                  </a:cxn>
                  <a:cxn ang="0">
                    <a:pos x="28" y="0"/>
                  </a:cxn>
                  <a:cxn ang="0">
                    <a:pos x="47" y="3"/>
                  </a:cxn>
                  <a:cxn ang="0">
                    <a:pos x="47" y="19"/>
                  </a:cxn>
                </a:cxnLst>
                <a:rect l="0" t="0" r="r" b="b"/>
                <a:pathLst>
                  <a:path w="52" h="80">
                    <a:moveTo>
                      <a:pt x="47" y="19"/>
                    </a:moveTo>
                    <a:cubicBezTo>
                      <a:pt x="47" y="19"/>
                      <a:pt x="38" y="17"/>
                      <a:pt x="32" y="17"/>
                    </a:cubicBezTo>
                    <a:cubicBezTo>
                      <a:pt x="24" y="17"/>
                      <a:pt x="20" y="19"/>
                      <a:pt x="20" y="23"/>
                    </a:cubicBezTo>
                    <a:cubicBezTo>
                      <a:pt x="20" y="28"/>
                      <a:pt x="26" y="29"/>
                      <a:pt x="29" y="30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47" y="36"/>
                      <a:pt x="52" y="45"/>
                      <a:pt x="52" y="54"/>
                    </a:cubicBezTo>
                    <a:cubicBezTo>
                      <a:pt x="52" y="73"/>
                      <a:pt x="35" y="80"/>
                      <a:pt x="21" y="80"/>
                    </a:cubicBezTo>
                    <a:cubicBezTo>
                      <a:pt x="10" y="80"/>
                      <a:pt x="1" y="78"/>
                      <a:pt x="0" y="7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2" y="60"/>
                      <a:pt x="10" y="63"/>
                      <a:pt x="18" y="63"/>
                    </a:cubicBezTo>
                    <a:cubicBezTo>
                      <a:pt x="28" y="63"/>
                      <a:pt x="32" y="60"/>
                      <a:pt x="32" y="56"/>
                    </a:cubicBezTo>
                    <a:cubicBezTo>
                      <a:pt x="32" y="52"/>
                      <a:pt x="28" y="49"/>
                      <a:pt x="23" y="48"/>
                    </a:cubicBezTo>
                    <a:cubicBezTo>
                      <a:pt x="22" y="48"/>
                      <a:pt x="21" y="47"/>
                      <a:pt x="19" y="47"/>
                    </a:cubicBezTo>
                    <a:cubicBezTo>
                      <a:pt x="9" y="43"/>
                      <a:pt x="0" y="37"/>
                      <a:pt x="0" y="24"/>
                    </a:cubicBezTo>
                    <a:cubicBezTo>
                      <a:pt x="0" y="10"/>
                      <a:pt x="10" y="0"/>
                      <a:pt x="28" y="0"/>
                    </a:cubicBezTo>
                    <a:cubicBezTo>
                      <a:pt x="37" y="0"/>
                      <a:pt x="46" y="3"/>
                      <a:pt x="47" y="3"/>
                    </a:cubicBezTo>
                    <a:lnTo>
                      <a:pt x="47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/>
              <a:lstStyle/>
              <a:p>
                <a:endParaRPr lang="en-US" dirty="0">
                  <a:latin typeface="+mj-lt"/>
                </a:endParaRPr>
              </a:p>
            </p:txBody>
          </p:sp>
        </p:grp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4056857" y="5632160"/>
              <a:ext cx="44272" cy="915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4180928" y="5570787"/>
              <a:ext cx="44272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4302814" y="5486400"/>
              <a:ext cx="44272" cy="28165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4426885" y="5570787"/>
              <a:ext cx="44272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4548224" y="5632160"/>
              <a:ext cx="47005" cy="915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black">
            <a:xfrm>
              <a:off x="4672295" y="5570787"/>
              <a:ext cx="44819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black">
            <a:xfrm>
              <a:off x="4796368" y="5486400"/>
              <a:ext cx="44819" cy="28165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black">
            <a:xfrm>
              <a:off x="4918255" y="5570788"/>
              <a:ext cx="44819" cy="1528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black">
            <a:xfrm>
              <a:off x="5042329" y="5632160"/>
              <a:ext cx="44819" cy="915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916806" y="2921168"/>
            <a:ext cx="3647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6000" b="0" kern="1200" spc="-150" baseline="0" dirty="0" smtClean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rPr>
              <a:t>Thank You</a:t>
            </a:r>
            <a:endParaRPr lang="en-US" sz="6000" b="0" kern="1200" spc="-150" baseline="0" dirty="0">
              <a:solidFill>
                <a:schemeClr val="tx1"/>
              </a:solidFill>
              <a:effectLst>
                <a:outerShdw blurRad="38100" dist="25400" dir="5400000" algn="t" rotWithShape="0">
                  <a:prstClr val="black">
                    <a:alpha val="2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21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3" y="228600"/>
            <a:ext cx="7085498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441345"/>
            <a:ext cx="8578850" cy="4527655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1951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"/>
            <a:ext cx="8534400" cy="57451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360" y="990600"/>
            <a:ext cx="8625840" cy="381000"/>
          </a:xfrm>
        </p:spPr>
        <p:txBody>
          <a:bodyPr>
            <a:noAutofit/>
          </a:bodyPr>
          <a:lstStyle>
            <a:lvl1pPr>
              <a:buFontTx/>
              <a:buNone/>
              <a:defRPr sz="2000">
                <a:solidFill>
                  <a:srgbClr val="FFA100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072559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Gre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51" y="1186542"/>
            <a:ext cx="74358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</p:spTree>
    <p:extLst>
      <p:ext uri="{BB962C8B-B14F-4D97-AF65-F5344CB8AC3E}">
        <p14:creationId xmlns:p14="http://schemas.microsoft.com/office/powerpoint/2010/main" val="35087760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666619"/>
            <a:ext cx="8582751" cy="4354712"/>
          </a:xfrm>
          <a:prstGeom prst="rect">
            <a:avLst/>
          </a:prstGeom>
        </p:spPr>
        <p:txBody>
          <a:bodyPr>
            <a:noAutofit/>
          </a:bodyPr>
          <a:lstStyle>
            <a:lvl1pPr marL="280988" indent="-22383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80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71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2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675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404085"/>
            <a:ext cx="865997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-animat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5" y="-8467"/>
            <a:ext cx="9175945" cy="6876288"/>
          </a:xfrm>
          <a:prstGeom prst="rect">
            <a:avLst/>
          </a:prstGeom>
          <a:noFill/>
        </p:spPr>
      </p:pic>
      <p:sp>
        <p:nvSpPr>
          <p:cNvPr id="29" name="Rounded Rectangle 28"/>
          <p:cNvSpPr/>
          <p:nvPr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50000"/>
                  <a:alpha val="49000"/>
                </a:schemeClr>
              </a:gs>
              <a:gs pos="100000">
                <a:schemeClr val="tx1">
                  <a:alpha val="35000"/>
                </a:scheme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-32665" y="-637720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0800000">
            <a:off x="1013792" y="424860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accent3">
                  <a:lumMod val="50000"/>
                  <a:alpha val="34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585484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4000"/>
                </a:schemeClr>
              </a:gs>
              <a:gs pos="100000">
                <a:schemeClr val="tx1">
                  <a:alpha val="47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05452" y="569919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 rot="10800000">
            <a:off x="3036073" y="151617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>
                  <a:alpha val="43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91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sz="6000" b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70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35805" y="4782758"/>
            <a:ext cx="8112650" cy="384175"/>
          </a:xfrm>
        </p:spPr>
        <p:txBody>
          <a:bodyPr/>
          <a:lstStyle>
            <a:lvl1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35805" y="5273252"/>
            <a:ext cx="8112650" cy="384175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41798" y="304800"/>
            <a:ext cx="804095" cy="447676"/>
            <a:chOff x="384" y="331"/>
            <a:chExt cx="912" cy="485"/>
          </a:xfrm>
        </p:grpSpPr>
        <p:sp>
          <p:nvSpPr>
            <p:cNvPr id="36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9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4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7" name="Rounded Rectangle 36"/>
          <p:cNvSpPr/>
          <p:nvPr userDrawn="1"/>
        </p:nvSpPr>
        <p:spPr>
          <a:xfrm>
            <a:off x="6585484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4000"/>
                </a:schemeClr>
              </a:gs>
              <a:gs pos="100000">
                <a:schemeClr val="tx1">
                  <a:alpha val="47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Rounded Rectangle 37"/>
          <p:cNvSpPr/>
          <p:nvPr userDrawn="1"/>
        </p:nvSpPr>
        <p:spPr>
          <a:xfrm>
            <a:off x="8105452" y="569919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341798" y="304800"/>
            <a:ext cx="804095" cy="447676"/>
            <a:chOff x="384" y="331"/>
            <a:chExt cx="912" cy="485"/>
          </a:xfrm>
        </p:grpSpPr>
        <p:sp>
          <p:nvSpPr>
            <p:cNvPr id="55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0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2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3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7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7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48309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22045E-16 L -2.77778E-6 -1.425 " pathEditMode="fixed" rAng="0" ptsTypes="AA">
                                      <p:cBhvr>
                                        <p:cTn id="6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88611 " pathEditMode="fixed" rAng="0" ptsTypes="AA">
                                      <p:cBhvr>
                                        <p:cTn id="8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3.7037E-6 L -2.5E-6 -1.33195 " pathEditMode="fixed" rAng="0" ptsTypes="AA">
                                      <p:cBhvr>
                                        <p:cTn id="10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1.94444E-6 4.07407E-6 L -1.94444E-6 -1.42084 " pathEditMode="fixed" rAng="0" ptsTypes="AA">
                                      <p:cBhvr>
                                        <p:cTn id="12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35 4.07407E-6 L 0.0035 0.81944 " pathEditMode="fixed" rAng="0" ptsTypes="AA">
                                      <p:cBhvr>
                                        <p:cTn id="14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61111E-6 2.59259E-6 L -3.61111E-6 1.19028 " pathEditMode="fixed" rAng="0" ptsTypes="AA">
                                      <p:cBhvr>
                                        <p:cTn id="16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accel="50000" decel="50000" autoRev="1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22045E-16 L -2.77778E-6 -1.425 " pathEditMode="fixed" rAng="0" ptsTypes="AA">
                                      <p:cBhvr>
                                        <p:cTn id="18" dur="4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88611 " pathEditMode="fixed" rAng="0" ptsTypes="AA">
                                      <p:cBhvr>
                                        <p:cTn id="20" dur="4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73" y="627046"/>
            <a:ext cx="8551442" cy="432670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15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-animat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29" name="Rounded Rectangle 28"/>
          <p:cNvSpPr/>
          <p:nvPr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50000"/>
                  <a:alpha val="49000"/>
                </a:schemeClr>
              </a:gs>
              <a:gs pos="100000">
                <a:schemeClr val="tx1">
                  <a:alpha val="35000"/>
                </a:scheme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-32665" y="-637720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0800000">
            <a:off x="1013792" y="424860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accent3">
                  <a:lumMod val="50000"/>
                  <a:alpha val="34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585484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4000"/>
                </a:schemeClr>
              </a:gs>
              <a:gs pos="100000">
                <a:schemeClr val="tx1">
                  <a:alpha val="47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05452" y="569919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 rot="10800000">
            <a:off x="3036073" y="151617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>
                  <a:alpha val="43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91"/>
            <a:ext cx="5190216" cy="2918779"/>
          </a:xfrm>
        </p:spPr>
        <p:txBody>
          <a:bodyPr/>
          <a:lstStyle>
            <a:lvl1pPr>
              <a:lnSpc>
                <a:spcPct val="90000"/>
              </a:lnSpc>
              <a:defRPr sz="6000" b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70"/>
            <a:ext cx="8583365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35805" y="4782758"/>
            <a:ext cx="8583920" cy="384175"/>
          </a:xfrm>
        </p:spPr>
        <p:txBody>
          <a:bodyPr/>
          <a:lstStyle>
            <a:lvl1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35805" y="5273252"/>
            <a:ext cx="8583920" cy="384175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41798" y="304800"/>
            <a:ext cx="804095" cy="447676"/>
            <a:chOff x="384" y="331"/>
            <a:chExt cx="912" cy="485"/>
          </a:xfrm>
        </p:grpSpPr>
        <p:sp>
          <p:nvSpPr>
            <p:cNvPr id="42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4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6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0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1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2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6" name="Picture 65" descr="HACKER_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13784" y="1258182"/>
            <a:ext cx="3205942" cy="2645078"/>
          </a:xfrm>
          <a:prstGeom prst="roundRect">
            <a:avLst>
              <a:gd name="adj" fmla="val 5394"/>
            </a:avLst>
          </a:prstGeom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39906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22045E-16 L -2.77778E-6 -1.425 " pathEditMode="fixed" rAng="0" ptsTypes="AA">
                                      <p:cBhvr>
                                        <p:cTn id="6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88611 " pathEditMode="fixed" rAng="0" ptsTypes="AA">
                                      <p:cBhvr>
                                        <p:cTn id="8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3.7037E-6 L -2.5E-6 -1.33195 " pathEditMode="fixed" rAng="0" ptsTypes="AA">
                                      <p:cBhvr>
                                        <p:cTn id="10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1.94444E-6 4.07407E-6 L -1.94444E-6 -1.42084 " pathEditMode="fixed" rAng="0" ptsTypes="AA">
                                      <p:cBhvr>
                                        <p:cTn id="12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35 4.07407E-6 L 0.0035 0.81944 " pathEditMode="fixed" rAng="0" ptsTypes="AA">
                                      <p:cBhvr>
                                        <p:cTn id="14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61111E-6 2.59259E-6 L -3.61111E-6 1.19028 " pathEditMode="fixed" rAng="0" ptsTypes="AA">
                                      <p:cBhvr>
                                        <p:cTn id="16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-static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29" name="Rounded Rectangle 28"/>
          <p:cNvSpPr/>
          <p:nvPr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50000"/>
                  <a:alpha val="49000"/>
                </a:schemeClr>
              </a:gs>
              <a:gs pos="100000">
                <a:schemeClr val="tx1">
                  <a:alpha val="35000"/>
                </a:scheme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-32665" y="-917120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0800000">
            <a:off x="1013792" y="424860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accent3">
                  <a:lumMod val="50000"/>
                  <a:alpha val="34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585484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4000"/>
                </a:schemeClr>
              </a:gs>
              <a:gs pos="100000">
                <a:schemeClr val="tx1">
                  <a:alpha val="47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05452" y="569919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 rot="10800000">
            <a:off x="3036073" y="151617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>
                  <a:alpha val="43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91"/>
            <a:ext cx="5190216" cy="2918779"/>
          </a:xfrm>
        </p:spPr>
        <p:txBody>
          <a:bodyPr/>
          <a:lstStyle>
            <a:lvl1pPr>
              <a:lnSpc>
                <a:spcPct val="90000"/>
              </a:lnSpc>
              <a:defRPr sz="6000" b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70"/>
            <a:ext cx="8583365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35805" y="4782758"/>
            <a:ext cx="8583920" cy="384175"/>
          </a:xfrm>
        </p:spPr>
        <p:txBody>
          <a:bodyPr/>
          <a:lstStyle>
            <a:lvl1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35805" y="5273252"/>
            <a:ext cx="8583920" cy="384175"/>
          </a:xfrm>
        </p:spPr>
        <p:txBody>
          <a:bodyPr/>
          <a:lstStyle>
            <a:lvl1pPr marL="0" indent="0">
              <a:buFontTx/>
              <a:buNone/>
              <a:defRPr lang="en-US" sz="1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41798" y="304800"/>
            <a:ext cx="804095" cy="447676"/>
            <a:chOff x="384" y="331"/>
            <a:chExt cx="912" cy="485"/>
          </a:xfrm>
        </p:grpSpPr>
        <p:sp>
          <p:nvSpPr>
            <p:cNvPr id="42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4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6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0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1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2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7" name="Picture 66" descr="HACKER_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13784" y="1258182"/>
            <a:ext cx="3205942" cy="2645078"/>
          </a:xfrm>
          <a:prstGeom prst="roundRect">
            <a:avLst>
              <a:gd name="adj" fmla="val 5394"/>
            </a:avLst>
          </a:prstGeom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80631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deo_image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4194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9144000" cy="419428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100000">
                <a:srgbClr val="515151">
                  <a:alpha val="0"/>
                </a:srgb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4435582"/>
            <a:ext cx="8667747" cy="1825518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Segue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© 2011 Cisco and/or its affiliates. All rights reserved.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ltGray">
          <a:xfrm>
            <a:off x="7901204" y="6584514"/>
            <a:ext cx="79102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Cisco Confidential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ltGray">
          <a:xfrm>
            <a:off x="8637440" y="6580410"/>
            <a:ext cx="217148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8494565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5527" cy="6864857"/>
          </a:xfrm>
          <a:prstGeom prst="rect">
            <a:avLst/>
          </a:prstGeom>
          <a:solidFill>
            <a:srgbClr val="6B6C7F"/>
          </a:solidFill>
        </p:spPr>
      </p:pic>
      <p:sp>
        <p:nvSpPr>
          <p:cNvPr id="6" name="Rounded Rectangle 5"/>
          <p:cNvSpPr/>
          <p:nvPr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50000"/>
                  <a:alpha val="49000"/>
                </a:schemeClr>
              </a:gs>
              <a:gs pos="100000">
                <a:schemeClr val="tx1">
                  <a:alpha val="35000"/>
                </a:scheme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32665" y="-91394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10800000" flipV="1">
            <a:off x="1013792" y="146186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accent3">
                  <a:lumMod val="50000"/>
                  <a:alpha val="34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flipV="1">
            <a:off x="6585484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4000"/>
                </a:schemeClr>
              </a:gs>
              <a:gs pos="100000">
                <a:schemeClr val="tx1">
                  <a:alpha val="47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105452" y="278378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 rot="10800000">
            <a:off x="3036073" y="-4913656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>
                  <a:alpha val="43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165600"/>
            <a:ext cx="9144000" cy="26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4435582"/>
            <a:ext cx="8667747" cy="1825518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Segue</a:t>
            </a:r>
            <a:endParaRPr lang="en-US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© 2011 Cisco and/or its affiliates. All rights reserved.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901204" y="6584514"/>
            <a:ext cx="79102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637440" y="6580410"/>
            <a:ext cx="217148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#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9226296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/>
              </a:gs>
              <a:gs pos="50000">
                <a:srgbClr val="001EC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50000"/>
                  <a:alpha val="49000"/>
                </a:schemeClr>
              </a:gs>
              <a:gs pos="100000">
                <a:schemeClr val="tx1">
                  <a:alpha val="35000"/>
                </a:scheme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ounded Rectangle 17"/>
          <p:cNvSpPr/>
          <p:nvPr userDrawn="1"/>
        </p:nvSpPr>
        <p:spPr>
          <a:xfrm>
            <a:off x="-32665" y="-91394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 rot="10800000" flipV="1">
            <a:off x="1013792" y="146186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accent3">
                  <a:lumMod val="50000"/>
                  <a:alpha val="34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 flipV="1">
            <a:off x="6585484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4000"/>
                </a:schemeClr>
              </a:gs>
              <a:gs pos="100000">
                <a:schemeClr val="tx1">
                  <a:alpha val="47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8105452" y="278378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100000">
                <a:schemeClr val="tx1"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rot="10800000">
            <a:off x="3036073" y="-4913656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13000"/>
                </a:schemeClr>
              </a:gs>
              <a:gs pos="100000">
                <a:schemeClr val="tx1">
                  <a:alpha val="43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4165600"/>
            <a:ext cx="9144000" cy="269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© 2011 Cisco and/or its affiliates. All rights reserved.</a:t>
            </a:r>
          </a:p>
        </p:txBody>
      </p:sp>
      <p:sp>
        <p:nvSpPr>
          <p:cNvPr id="25" name="Rectangle 5"/>
          <p:cNvSpPr>
            <a:spLocks noChangeArrowheads="1"/>
          </p:cNvSpPr>
          <p:nvPr userDrawn="1"/>
        </p:nvSpPr>
        <p:spPr bwMode="ltGray">
          <a:xfrm>
            <a:off x="7901204" y="6584514"/>
            <a:ext cx="79102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Cisco Confidential</a:t>
            </a:r>
          </a:p>
        </p:txBody>
      </p:sp>
      <p:sp>
        <p:nvSpPr>
          <p:cNvPr id="26" name="Rectangle 7"/>
          <p:cNvSpPr>
            <a:spLocks noChangeArrowheads="1"/>
          </p:cNvSpPr>
          <p:nvPr userDrawn="1"/>
        </p:nvSpPr>
        <p:spPr bwMode="ltGray">
          <a:xfrm>
            <a:off x="8637440" y="6580410"/>
            <a:ext cx="217148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90674293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nimated_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/>
          <p:nvPr/>
        </p:nvGrpSpPr>
        <p:grpSpPr>
          <a:xfrm>
            <a:off x="333534" y="3115484"/>
            <a:ext cx="8477091" cy="3441794"/>
            <a:chOff x="16884650" y="2408238"/>
            <a:chExt cx="13346113" cy="4075112"/>
          </a:xfrm>
        </p:grpSpPr>
        <p:sp>
          <p:nvSpPr>
            <p:cNvPr id="46" name="AutoShape 48"/>
            <p:cNvSpPr>
              <a:spLocks noChangeAspect="1" noChangeArrowheads="1" noTextEdit="1"/>
            </p:cNvSpPr>
            <p:nvPr userDrawn="1"/>
          </p:nvSpPr>
          <p:spPr bwMode="auto">
            <a:xfrm>
              <a:off x="16884650" y="2408238"/>
              <a:ext cx="13342938" cy="407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 userDrawn="1"/>
          </p:nvSpPr>
          <p:spPr bwMode="auto">
            <a:xfrm>
              <a:off x="20821650" y="2408238"/>
              <a:ext cx="436563" cy="4075112"/>
            </a:xfrm>
            <a:prstGeom prst="rect">
              <a:avLst/>
            </a:prstGeom>
            <a:solidFill>
              <a:srgbClr val="000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51"/>
            <p:cNvSpPr>
              <a:spLocks noChangeArrowheads="1"/>
            </p:cNvSpPr>
            <p:nvPr userDrawn="1"/>
          </p:nvSpPr>
          <p:spPr bwMode="auto">
            <a:xfrm>
              <a:off x="23237825" y="2408238"/>
              <a:ext cx="704850" cy="4075112"/>
            </a:xfrm>
            <a:prstGeom prst="rect">
              <a:avLst/>
            </a:prstGeom>
            <a:solidFill>
              <a:srgbClr val="041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49" name="Picture 5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1375" y="2411413"/>
              <a:ext cx="787400" cy="407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53"/>
            <p:cNvSpPr>
              <a:spLocks noChangeArrowheads="1"/>
            </p:cNvSpPr>
            <p:nvPr userDrawn="1"/>
          </p:nvSpPr>
          <p:spPr bwMode="auto">
            <a:xfrm>
              <a:off x="24534813" y="2408238"/>
              <a:ext cx="709613" cy="4075112"/>
            </a:xfrm>
            <a:prstGeom prst="rect">
              <a:avLst/>
            </a:prstGeom>
            <a:solidFill>
              <a:srgbClr val="041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4"/>
            <p:cNvSpPr>
              <a:spLocks noChangeArrowheads="1"/>
            </p:cNvSpPr>
            <p:nvPr userDrawn="1"/>
          </p:nvSpPr>
          <p:spPr bwMode="auto">
            <a:xfrm>
              <a:off x="25239663" y="2408238"/>
              <a:ext cx="563563" cy="4075112"/>
            </a:xfrm>
            <a:prstGeom prst="rect">
              <a:avLst/>
            </a:prstGeom>
            <a:solidFill>
              <a:srgbClr val="285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5"/>
            <p:cNvSpPr>
              <a:spLocks noChangeArrowheads="1"/>
            </p:cNvSpPr>
            <p:nvPr userDrawn="1"/>
          </p:nvSpPr>
          <p:spPr bwMode="auto">
            <a:xfrm>
              <a:off x="19288125" y="2408238"/>
              <a:ext cx="266700" cy="4075112"/>
            </a:xfrm>
            <a:prstGeom prst="rect">
              <a:avLst/>
            </a:prstGeom>
            <a:solidFill>
              <a:srgbClr val="000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53" name="Picture 5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8138" y="2411414"/>
              <a:ext cx="665163" cy="407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57"/>
            <p:cNvSpPr>
              <a:spLocks noChangeArrowheads="1"/>
            </p:cNvSpPr>
            <p:nvPr userDrawn="1"/>
          </p:nvSpPr>
          <p:spPr bwMode="auto">
            <a:xfrm>
              <a:off x="17867313" y="2408238"/>
              <a:ext cx="250825" cy="4075112"/>
            </a:xfrm>
            <a:prstGeom prst="rect">
              <a:avLst/>
            </a:prstGeom>
            <a:solidFill>
              <a:srgbClr val="000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 userDrawn="1"/>
          </p:nvSpPr>
          <p:spPr bwMode="auto">
            <a:xfrm>
              <a:off x="16884650" y="2408238"/>
              <a:ext cx="446088" cy="4075112"/>
            </a:xfrm>
            <a:prstGeom prst="rect">
              <a:avLst/>
            </a:prstGeom>
            <a:solidFill>
              <a:srgbClr val="000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 userDrawn="1"/>
          </p:nvSpPr>
          <p:spPr bwMode="auto">
            <a:xfrm>
              <a:off x="17327563" y="2408238"/>
              <a:ext cx="217488" cy="4075112"/>
            </a:xfrm>
            <a:prstGeom prst="rect">
              <a:avLst/>
            </a:prstGeom>
            <a:solidFill>
              <a:srgbClr val="000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7" name="Rectangle 60"/>
            <p:cNvSpPr>
              <a:spLocks noChangeArrowheads="1"/>
            </p:cNvSpPr>
            <p:nvPr userDrawn="1"/>
          </p:nvSpPr>
          <p:spPr bwMode="auto">
            <a:xfrm>
              <a:off x="17541875" y="2408238"/>
              <a:ext cx="328613" cy="4075112"/>
            </a:xfrm>
            <a:prstGeom prst="rect">
              <a:avLst/>
            </a:prstGeom>
            <a:solidFill>
              <a:srgbClr val="000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8" name="Rectangle 61"/>
            <p:cNvSpPr>
              <a:spLocks noChangeArrowheads="1"/>
            </p:cNvSpPr>
            <p:nvPr userDrawn="1"/>
          </p:nvSpPr>
          <p:spPr bwMode="auto">
            <a:xfrm>
              <a:off x="18114962" y="2408238"/>
              <a:ext cx="161926" cy="4075112"/>
            </a:xfrm>
            <a:prstGeom prst="rect">
              <a:avLst/>
            </a:prstGeom>
            <a:solidFill>
              <a:srgbClr val="000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59" name="Picture 6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8375" y="2411413"/>
              <a:ext cx="573088" cy="407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63"/>
            <p:cNvSpPr>
              <a:spLocks noChangeArrowheads="1"/>
            </p:cNvSpPr>
            <p:nvPr userDrawn="1"/>
          </p:nvSpPr>
          <p:spPr bwMode="auto">
            <a:xfrm>
              <a:off x="19551650" y="2408238"/>
              <a:ext cx="284163" cy="4075112"/>
            </a:xfrm>
            <a:prstGeom prst="rect">
              <a:avLst/>
            </a:prstGeom>
            <a:solidFill>
              <a:srgbClr val="040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1" name="Rectangle 64"/>
            <p:cNvSpPr>
              <a:spLocks noChangeArrowheads="1"/>
            </p:cNvSpPr>
            <p:nvPr userDrawn="1"/>
          </p:nvSpPr>
          <p:spPr bwMode="auto">
            <a:xfrm>
              <a:off x="19827875" y="2408238"/>
              <a:ext cx="277813" cy="4075112"/>
            </a:xfrm>
            <a:prstGeom prst="rect">
              <a:avLst/>
            </a:prstGeom>
            <a:solidFill>
              <a:srgbClr val="000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5"/>
            <p:cNvSpPr>
              <a:spLocks noChangeArrowheads="1"/>
            </p:cNvSpPr>
            <p:nvPr userDrawn="1"/>
          </p:nvSpPr>
          <p:spPr bwMode="auto">
            <a:xfrm>
              <a:off x="20094575" y="2408238"/>
              <a:ext cx="104775" cy="4075112"/>
            </a:xfrm>
            <a:prstGeom prst="rect">
              <a:avLst/>
            </a:prstGeom>
            <a:solidFill>
              <a:srgbClr val="000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6"/>
            <p:cNvSpPr>
              <a:spLocks noChangeArrowheads="1"/>
            </p:cNvSpPr>
            <p:nvPr userDrawn="1"/>
          </p:nvSpPr>
          <p:spPr bwMode="auto">
            <a:xfrm>
              <a:off x="28925838" y="2408238"/>
              <a:ext cx="698500" cy="4075112"/>
            </a:xfrm>
            <a:prstGeom prst="rect">
              <a:avLst/>
            </a:prstGeom>
            <a:solidFill>
              <a:srgbClr val="276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4" name="Rectangle 67"/>
            <p:cNvSpPr>
              <a:spLocks noChangeArrowheads="1"/>
            </p:cNvSpPr>
            <p:nvPr userDrawn="1"/>
          </p:nvSpPr>
          <p:spPr bwMode="auto">
            <a:xfrm>
              <a:off x="27508200" y="2408238"/>
              <a:ext cx="1436688" cy="4075112"/>
            </a:xfrm>
            <a:prstGeom prst="rect">
              <a:avLst/>
            </a:prstGeom>
            <a:solidFill>
              <a:srgbClr val="042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 userDrawn="1"/>
          </p:nvSpPr>
          <p:spPr bwMode="auto">
            <a:xfrm>
              <a:off x="25773063" y="2408238"/>
              <a:ext cx="1004888" cy="4075112"/>
            </a:xfrm>
            <a:prstGeom prst="rect">
              <a:avLst/>
            </a:prstGeom>
            <a:solidFill>
              <a:srgbClr val="043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 userDrawn="1"/>
          </p:nvSpPr>
          <p:spPr bwMode="auto">
            <a:xfrm>
              <a:off x="29949775" y="2408238"/>
              <a:ext cx="280988" cy="4075112"/>
            </a:xfrm>
            <a:prstGeom prst="rect">
              <a:avLst/>
            </a:prstGeom>
            <a:solidFill>
              <a:srgbClr val="003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7" name="Freeform 70"/>
            <p:cNvSpPr>
              <a:spLocks/>
            </p:cNvSpPr>
            <p:nvPr userDrawn="1"/>
          </p:nvSpPr>
          <p:spPr bwMode="auto">
            <a:xfrm>
              <a:off x="29424313" y="2408238"/>
              <a:ext cx="541338" cy="4075112"/>
            </a:xfrm>
            <a:custGeom>
              <a:avLst/>
              <a:gdLst>
                <a:gd name="T0" fmla="*/ 0 w 144"/>
                <a:gd name="T1" fmla="*/ 0 h 1087"/>
                <a:gd name="T2" fmla="*/ 0 w 144"/>
                <a:gd name="T3" fmla="*/ 983 h 1087"/>
                <a:gd name="T4" fmla="*/ 0 w 144"/>
                <a:gd name="T5" fmla="*/ 983 h 1087"/>
                <a:gd name="T6" fmla="*/ 23 w 144"/>
                <a:gd name="T7" fmla="*/ 1087 h 1087"/>
                <a:gd name="T8" fmla="*/ 144 w 144"/>
                <a:gd name="T9" fmla="*/ 1087 h 1087"/>
                <a:gd name="T10" fmla="*/ 144 w 144"/>
                <a:gd name="T11" fmla="*/ 0 h 1087"/>
                <a:gd name="T12" fmla="*/ 0 w 144"/>
                <a:gd name="T13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087">
                  <a:moveTo>
                    <a:pt x="0" y="0"/>
                  </a:moveTo>
                  <a:cubicBezTo>
                    <a:pt x="0" y="983"/>
                    <a:pt x="0" y="983"/>
                    <a:pt x="0" y="983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1020"/>
                    <a:pt x="9" y="1055"/>
                    <a:pt x="23" y="1087"/>
                  </a:cubicBezTo>
                  <a:cubicBezTo>
                    <a:pt x="144" y="1087"/>
                    <a:pt x="144" y="1087"/>
                    <a:pt x="144" y="1087"/>
                  </a:cubicBezTo>
                  <a:cubicBezTo>
                    <a:pt x="144" y="0"/>
                    <a:pt x="144" y="0"/>
                    <a:pt x="14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4B5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8" name="Freeform 71"/>
            <p:cNvSpPr>
              <a:spLocks/>
            </p:cNvSpPr>
            <p:nvPr userDrawn="1"/>
          </p:nvSpPr>
          <p:spPr bwMode="auto">
            <a:xfrm>
              <a:off x="26579513" y="2408238"/>
              <a:ext cx="1420813" cy="4075112"/>
            </a:xfrm>
            <a:custGeom>
              <a:avLst/>
              <a:gdLst>
                <a:gd name="T0" fmla="*/ 0 w 379"/>
                <a:gd name="T1" fmla="*/ 0 h 1087"/>
                <a:gd name="T2" fmla="*/ 4 w 379"/>
                <a:gd name="T3" fmla="*/ 962 h 1087"/>
                <a:gd name="T4" fmla="*/ 4 w 379"/>
                <a:gd name="T5" fmla="*/ 962 h 1087"/>
                <a:gd name="T6" fmla="*/ 29 w 379"/>
                <a:gd name="T7" fmla="*/ 1087 h 1087"/>
                <a:gd name="T8" fmla="*/ 355 w 379"/>
                <a:gd name="T9" fmla="*/ 1087 h 1087"/>
                <a:gd name="T10" fmla="*/ 378 w 379"/>
                <a:gd name="T11" fmla="*/ 969 h 1087"/>
                <a:gd name="T12" fmla="*/ 378 w 379"/>
                <a:gd name="T13" fmla="*/ 969 h 1087"/>
                <a:gd name="T14" fmla="*/ 379 w 379"/>
                <a:gd name="T15" fmla="*/ 0 h 1087"/>
                <a:gd name="T16" fmla="*/ 0 w 379"/>
                <a:gd name="T17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9" h="1087">
                  <a:moveTo>
                    <a:pt x="0" y="0"/>
                  </a:moveTo>
                  <a:cubicBezTo>
                    <a:pt x="4" y="962"/>
                    <a:pt x="4" y="962"/>
                    <a:pt x="4" y="962"/>
                  </a:cubicBezTo>
                  <a:cubicBezTo>
                    <a:pt x="4" y="962"/>
                    <a:pt x="4" y="962"/>
                    <a:pt x="4" y="962"/>
                  </a:cubicBezTo>
                  <a:cubicBezTo>
                    <a:pt x="5" y="1008"/>
                    <a:pt x="14" y="1050"/>
                    <a:pt x="29" y="1087"/>
                  </a:cubicBezTo>
                  <a:cubicBezTo>
                    <a:pt x="355" y="1087"/>
                    <a:pt x="355" y="1087"/>
                    <a:pt x="355" y="1087"/>
                  </a:cubicBezTo>
                  <a:cubicBezTo>
                    <a:pt x="370" y="1052"/>
                    <a:pt x="378" y="1014"/>
                    <a:pt x="378" y="969"/>
                  </a:cubicBezTo>
                  <a:cubicBezTo>
                    <a:pt x="378" y="969"/>
                    <a:pt x="378" y="969"/>
                    <a:pt x="378" y="969"/>
                  </a:cubicBezTo>
                  <a:cubicBezTo>
                    <a:pt x="379" y="0"/>
                    <a:pt x="379" y="0"/>
                    <a:pt x="37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 userDrawn="1"/>
          </p:nvSpPr>
          <p:spPr bwMode="auto">
            <a:xfrm>
              <a:off x="27212925" y="2408238"/>
              <a:ext cx="288925" cy="4075112"/>
            </a:xfrm>
            <a:prstGeom prst="rect">
              <a:avLst/>
            </a:prstGeom>
            <a:solidFill>
              <a:srgbClr val="041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73"/>
            <p:cNvSpPr>
              <a:spLocks noChangeArrowheads="1"/>
            </p:cNvSpPr>
            <p:nvPr userDrawn="1"/>
          </p:nvSpPr>
          <p:spPr bwMode="auto">
            <a:xfrm>
              <a:off x="24457025" y="2408238"/>
              <a:ext cx="80963" cy="4075112"/>
            </a:xfrm>
            <a:prstGeom prst="rect">
              <a:avLst/>
            </a:prstGeom>
            <a:solidFill>
              <a:srgbClr val="000A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 userDrawn="1"/>
          </p:nvSpPr>
          <p:spPr bwMode="auto">
            <a:xfrm>
              <a:off x="23023513" y="2408238"/>
              <a:ext cx="214313" cy="4075112"/>
            </a:xfrm>
            <a:prstGeom prst="rect">
              <a:avLst/>
            </a:prstGeom>
            <a:solidFill>
              <a:srgbClr val="0000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72" name="Picture 75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8713" y="2411413"/>
              <a:ext cx="663575" cy="407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 76"/>
            <p:cNvSpPr>
              <a:spLocks noChangeArrowheads="1"/>
            </p:cNvSpPr>
            <p:nvPr userDrawn="1"/>
          </p:nvSpPr>
          <p:spPr bwMode="auto">
            <a:xfrm>
              <a:off x="21239163" y="2408238"/>
              <a:ext cx="311150" cy="4075112"/>
            </a:xfrm>
            <a:prstGeom prst="rect">
              <a:avLst/>
            </a:prstGeom>
            <a:solidFill>
              <a:srgbClr val="000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7"/>
            <p:cNvSpPr>
              <a:spLocks noChangeArrowheads="1"/>
            </p:cNvSpPr>
            <p:nvPr userDrawn="1"/>
          </p:nvSpPr>
          <p:spPr bwMode="auto">
            <a:xfrm>
              <a:off x="21239163" y="2408238"/>
              <a:ext cx="311150" cy="407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8"/>
            <p:cNvSpPr>
              <a:spLocks noChangeArrowheads="1"/>
            </p:cNvSpPr>
            <p:nvPr userDrawn="1"/>
          </p:nvSpPr>
          <p:spPr bwMode="auto">
            <a:xfrm>
              <a:off x="22255163" y="2408238"/>
              <a:ext cx="771525" cy="4075112"/>
            </a:xfrm>
            <a:prstGeom prst="rect">
              <a:avLst/>
            </a:prstGeom>
            <a:solidFill>
              <a:srgbClr val="000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6" name="Rectangle 79"/>
            <p:cNvSpPr>
              <a:spLocks noChangeArrowheads="1"/>
            </p:cNvSpPr>
            <p:nvPr userDrawn="1"/>
          </p:nvSpPr>
          <p:spPr bwMode="auto">
            <a:xfrm>
              <a:off x="22255163" y="2408238"/>
              <a:ext cx="771525" cy="407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 userDrawn="1"/>
          </p:nvSpPr>
          <p:spPr bwMode="auto">
            <a:xfrm>
              <a:off x="21523325" y="2408238"/>
              <a:ext cx="739775" cy="4075112"/>
            </a:xfrm>
            <a:prstGeom prst="rect">
              <a:avLst/>
            </a:prstGeom>
            <a:solidFill>
              <a:srgbClr val="00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8" name="Rectangle 81"/>
            <p:cNvSpPr>
              <a:spLocks noChangeArrowheads="1"/>
            </p:cNvSpPr>
            <p:nvPr userDrawn="1"/>
          </p:nvSpPr>
          <p:spPr bwMode="auto">
            <a:xfrm>
              <a:off x="21523325" y="2408238"/>
              <a:ext cx="739775" cy="407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9" name="Rectangle 82"/>
            <p:cNvSpPr>
              <a:spLocks noChangeArrowheads="1"/>
            </p:cNvSpPr>
            <p:nvPr userDrawn="1"/>
          </p:nvSpPr>
          <p:spPr bwMode="auto">
            <a:xfrm>
              <a:off x="21809075" y="2408238"/>
              <a:ext cx="52388" cy="4075112"/>
            </a:xfrm>
            <a:prstGeom prst="rect">
              <a:avLst/>
            </a:prstGeom>
            <a:solidFill>
              <a:srgbClr val="0D0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0" name="Rectangle 83"/>
            <p:cNvSpPr>
              <a:spLocks noChangeArrowheads="1"/>
            </p:cNvSpPr>
            <p:nvPr userDrawn="1"/>
          </p:nvSpPr>
          <p:spPr bwMode="auto">
            <a:xfrm>
              <a:off x="21809075" y="2408238"/>
              <a:ext cx="52388" cy="407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1" name="Rectangle 84"/>
            <p:cNvSpPr>
              <a:spLocks noChangeArrowheads="1"/>
            </p:cNvSpPr>
            <p:nvPr userDrawn="1"/>
          </p:nvSpPr>
          <p:spPr bwMode="auto">
            <a:xfrm>
              <a:off x="21512213" y="2408238"/>
              <a:ext cx="11113" cy="4075112"/>
            </a:xfrm>
            <a:prstGeom prst="rect">
              <a:avLst/>
            </a:prstGeom>
            <a:solidFill>
              <a:srgbClr val="00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2" name="Rectangle 85"/>
            <p:cNvSpPr>
              <a:spLocks noChangeArrowheads="1"/>
            </p:cNvSpPr>
            <p:nvPr userDrawn="1"/>
          </p:nvSpPr>
          <p:spPr bwMode="auto">
            <a:xfrm>
              <a:off x="21512213" y="2408238"/>
              <a:ext cx="11113" cy="407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3" name="Freeform 86"/>
            <p:cNvSpPr>
              <a:spLocks/>
            </p:cNvSpPr>
            <p:nvPr userDrawn="1"/>
          </p:nvSpPr>
          <p:spPr bwMode="auto">
            <a:xfrm>
              <a:off x="22263100" y="2408238"/>
              <a:ext cx="44450" cy="3546475"/>
            </a:xfrm>
            <a:custGeom>
              <a:avLst/>
              <a:gdLst>
                <a:gd name="T0" fmla="*/ 9 w 12"/>
                <a:gd name="T1" fmla="*/ 0 h 946"/>
                <a:gd name="T2" fmla="*/ 0 w 12"/>
                <a:gd name="T3" fmla="*/ 0 h 946"/>
                <a:gd name="T4" fmla="*/ 0 w 12"/>
                <a:gd name="T5" fmla="*/ 946 h 946"/>
                <a:gd name="T6" fmla="*/ 12 w 12"/>
                <a:gd name="T7" fmla="*/ 872 h 946"/>
                <a:gd name="T8" fmla="*/ 12 w 12"/>
                <a:gd name="T9" fmla="*/ 872 h 946"/>
                <a:gd name="T10" fmla="*/ 9 w 12"/>
                <a:gd name="T11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46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46"/>
                    <a:pt x="0" y="946"/>
                    <a:pt x="0" y="946"/>
                  </a:cubicBezTo>
                  <a:cubicBezTo>
                    <a:pt x="8" y="922"/>
                    <a:pt x="12" y="898"/>
                    <a:pt x="12" y="872"/>
                  </a:cubicBezTo>
                  <a:cubicBezTo>
                    <a:pt x="12" y="872"/>
                    <a:pt x="12" y="872"/>
                    <a:pt x="12" y="87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000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4" name="Freeform 87"/>
            <p:cNvSpPr>
              <a:spLocks noEditPoints="1"/>
            </p:cNvSpPr>
            <p:nvPr userDrawn="1"/>
          </p:nvSpPr>
          <p:spPr bwMode="auto">
            <a:xfrm>
              <a:off x="21523325" y="2408238"/>
              <a:ext cx="739775" cy="4075112"/>
            </a:xfrm>
            <a:custGeom>
              <a:avLst/>
              <a:gdLst>
                <a:gd name="T0" fmla="*/ 76 w 197"/>
                <a:gd name="T1" fmla="*/ 0 h 1087"/>
                <a:gd name="T2" fmla="*/ 0 w 197"/>
                <a:gd name="T3" fmla="*/ 0 h 1087"/>
                <a:gd name="T4" fmla="*/ 0 w 197"/>
                <a:gd name="T5" fmla="*/ 1087 h 1087"/>
                <a:gd name="T6" fmla="*/ 76 w 197"/>
                <a:gd name="T7" fmla="*/ 1087 h 1087"/>
                <a:gd name="T8" fmla="*/ 76 w 197"/>
                <a:gd name="T9" fmla="*/ 0 h 1087"/>
                <a:gd name="T10" fmla="*/ 197 w 197"/>
                <a:gd name="T11" fmla="*/ 0 h 1087"/>
                <a:gd name="T12" fmla="*/ 90 w 197"/>
                <a:gd name="T13" fmla="*/ 0 h 1087"/>
                <a:gd name="T14" fmla="*/ 90 w 197"/>
                <a:gd name="T15" fmla="*/ 1084 h 1087"/>
                <a:gd name="T16" fmla="*/ 197 w 197"/>
                <a:gd name="T17" fmla="*/ 946 h 1087"/>
                <a:gd name="T18" fmla="*/ 197 w 197"/>
                <a:gd name="T19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087">
                  <a:moveTo>
                    <a:pt x="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7"/>
                    <a:pt x="0" y="1087"/>
                    <a:pt x="0" y="1087"/>
                  </a:cubicBezTo>
                  <a:cubicBezTo>
                    <a:pt x="76" y="1087"/>
                    <a:pt x="76" y="1087"/>
                    <a:pt x="76" y="1087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197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1084"/>
                    <a:pt x="90" y="1084"/>
                    <a:pt x="90" y="1084"/>
                  </a:cubicBezTo>
                  <a:cubicBezTo>
                    <a:pt x="141" y="1051"/>
                    <a:pt x="179" y="1002"/>
                    <a:pt x="197" y="946"/>
                  </a:cubicBezTo>
                  <a:cubicBezTo>
                    <a:pt x="197" y="0"/>
                    <a:pt x="197" y="0"/>
                    <a:pt x="197" y="0"/>
                  </a:cubicBezTo>
                </a:path>
              </a:pathLst>
            </a:custGeom>
            <a:solidFill>
              <a:srgbClr val="000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5" name="Freeform 88"/>
            <p:cNvSpPr>
              <a:spLocks/>
            </p:cNvSpPr>
            <p:nvPr userDrawn="1"/>
          </p:nvSpPr>
          <p:spPr bwMode="auto">
            <a:xfrm>
              <a:off x="21809075" y="2408238"/>
              <a:ext cx="52388" cy="4075112"/>
            </a:xfrm>
            <a:custGeom>
              <a:avLst/>
              <a:gdLst>
                <a:gd name="T0" fmla="*/ 14 w 14"/>
                <a:gd name="T1" fmla="*/ 0 h 1087"/>
                <a:gd name="T2" fmla="*/ 0 w 14"/>
                <a:gd name="T3" fmla="*/ 0 h 1087"/>
                <a:gd name="T4" fmla="*/ 0 w 14"/>
                <a:gd name="T5" fmla="*/ 1087 h 1087"/>
                <a:gd name="T6" fmla="*/ 9 w 14"/>
                <a:gd name="T7" fmla="*/ 1087 h 1087"/>
                <a:gd name="T8" fmla="*/ 14 w 14"/>
                <a:gd name="T9" fmla="*/ 1084 h 1087"/>
                <a:gd name="T10" fmla="*/ 14 w 14"/>
                <a:gd name="T11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87">
                  <a:moveTo>
                    <a:pt x="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7"/>
                    <a:pt x="0" y="1087"/>
                    <a:pt x="0" y="1087"/>
                  </a:cubicBezTo>
                  <a:cubicBezTo>
                    <a:pt x="9" y="1087"/>
                    <a:pt x="9" y="1087"/>
                    <a:pt x="9" y="1087"/>
                  </a:cubicBezTo>
                  <a:cubicBezTo>
                    <a:pt x="10" y="1086"/>
                    <a:pt x="12" y="1085"/>
                    <a:pt x="14" y="108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050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217358" y="3022901"/>
            <a:ext cx="8694295" cy="335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17358" y="6535028"/>
            <a:ext cx="8926642" cy="54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7358" y="432215"/>
            <a:ext cx="8732204" cy="2808696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63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078E-6 -1.01319E-6 L -3.68078E-6 -0.46172 " pathEditMode="relative" rAng="0" ptsTypes="AA">
                                      <p:cBhvr>
                                        <p:cTn id="9" dur="16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62877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550484"/>
            <a:ext cx="8570912" cy="4758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buClr>
                <a:schemeClr val="accent3">
                  <a:lumMod val="60000"/>
                  <a:lumOff val="40000"/>
                </a:schemeClr>
              </a:buClr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tabLst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tabLst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None/>
              <a:tabLst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buClr>
                <a:schemeClr val="accent3">
                  <a:lumMod val="60000"/>
                  <a:lumOff val="40000"/>
                </a:schemeClr>
              </a:buClr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29702" y="1109540"/>
            <a:ext cx="8584631" cy="274320"/>
          </a:xfrm>
          <a:ln>
            <a:noFill/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8329" y="6360161"/>
            <a:ext cx="8584631" cy="2123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68329" y="6360161"/>
            <a:ext cx="8584631" cy="2123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2597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8860" y="1694422"/>
            <a:ext cx="4143115" cy="4620547"/>
          </a:xfrm>
        </p:spPr>
        <p:txBody>
          <a:bodyPr>
            <a:noAutofit/>
          </a:bodyPr>
          <a:lstStyle>
            <a:lvl1pPr marL="0">
              <a:lnSpc>
                <a:spcPct val="95000"/>
              </a:lnSpc>
              <a:spcBef>
                <a:spcPts val="1480"/>
              </a:spcBef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24412" y="1694422"/>
            <a:ext cx="3976687" cy="4620547"/>
          </a:xfrm>
        </p:spPr>
        <p:txBody>
          <a:bodyPr>
            <a:noAutofit/>
          </a:bodyPr>
          <a:lstStyle>
            <a:lvl1pPr marL="0" indent="-228600">
              <a:lnSpc>
                <a:spcPct val="95000"/>
              </a:lnSpc>
              <a:spcBef>
                <a:spcPts val="1480"/>
              </a:spcBef>
              <a:buFontTx/>
              <a:buNone/>
              <a:defRPr lang="en-US" sz="2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</a:t>
            </a:r>
          </a:p>
          <a:p>
            <a:pPr marL="692150" lvl="1" indent="-28575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marL="855662" lvl="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329" y="6357304"/>
            <a:ext cx="8584631" cy="2466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9702" y="262877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29702" y="1109540"/>
            <a:ext cx="8584631" cy="274320"/>
          </a:xfrm>
          <a:ln>
            <a:noFill/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68329" y="6357304"/>
            <a:ext cx="8584631" cy="2466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7555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1812" y="1413745"/>
            <a:ext cx="4238812" cy="479399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97000">
                <a:srgbClr val="000000"/>
              </a:gs>
            </a:gsLst>
            <a:lin ang="2700000" scaled="1"/>
            <a:tileRect/>
          </a:gra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1030" y="1349270"/>
            <a:ext cx="4140945" cy="4965700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08805" y="1747685"/>
            <a:ext cx="3236976" cy="646331"/>
          </a:xfrm>
        </p:spPr>
        <p:txBody>
          <a:bodyPr>
            <a:noAutofit/>
          </a:bodyPr>
          <a:lstStyle>
            <a:lvl1pPr marL="114300" indent="-11430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</a:t>
            </a:r>
            <a:br>
              <a:rPr lang="en-US" dirty="0" smtClean="0"/>
            </a:br>
            <a:r>
              <a:rPr lang="en-US" dirty="0" smtClean="0"/>
              <a:t>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897056" y="4736592"/>
            <a:ext cx="3237819" cy="3383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Source Name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9713" y="6372224"/>
            <a:ext cx="8671476" cy="223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43981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9702" y="262877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4571812" y="1413745"/>
            <a:ext cx="4238812" cy="479399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97000">
                <a:srgbClr val="000000"/>
              </a:gs>
            </a:gsLst>
            <a:lin ang="2700000" scaled="1"/>
            <a:tileRect/>
          </a:gra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4543981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3381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29" y="6341533"/>
            <a:ext cx="8584631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9702" y="262877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29702" y="1109540"/>
            <a:ext cx="8584631" cy="274320"/>
          </a:xfrm>
          <a:ln>
            <a:noFill/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68329" y="6341533"/>
            <a:ext cx="8584631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7282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2565400"/>
            <a:ext cx="4152520" cy="356108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24412" y="2565400"/>
            <a:ext cx="3999547" cy="356108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19455" y="1600200"/>
            <a:ext cx="4152520" cy="74980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kern="1200" spc="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 Title Left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24411" y="1600200"/>
            <a:ext cx="3990977" cy="74980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kern="1200" spc="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 Title Right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9702" y="262877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29702" y="1109540"/>
            <a:ext cx="8584631" cy="274320"/>
          </a:xfrm>
          <a:ln>
            <a:noFill/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43981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4543981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7923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muta\Desktop\final 4x3 b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73" y="627046"/>
            <a:ext cx="8551442" cy="432670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150" baseline="0" dirty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chemeClr val="tx1"/>
                </a:solidFill>
                <a:latin typeface="+mj-lt"/>
              </a:rPr>
              <a:t>© 2012 Cisco and/or its affiliates. All rights reserved.</a:t>
            </a:r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tx1"/>
                </a:solidFill>
                <a:latin typeface="+mj-lt"/>
              </a:rPr>
              <a:t>Cisco Confidential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tx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09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301752"/>
            <a:ext cx="4123944" cy="838200"/>
          </a:xfrm>
          <a:ln>
            <a:noFill/>
          </a:ln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600200"/>
            <a:ext cx="4134191" cy="452628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24413" y="1600200"/>
            <a:ext cx="3999547" cy="452628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76776" y="310896"/>
            <a:ext cx="4042014" cy="841248"/>
          </a:xfrm>
          <a:ln>
            <a:noFill/>
          </a:ln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43981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4543981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4826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6" y="2578128"/>
            <a:ext cx="2622550" cy="341309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86920" y="2571763"/>
            <a:ext cx="2593975" cy="3390887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9" y="2565400"/>
            <a:ext cx="2633662" cy="336867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219455" y="1600200"/>
            <a:ext cx="2668515" cy="74980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kern="1200" spc="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Three Column Title Left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3297392" y="1600200"/>
            <a:ext cx="2593975" cy="74980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kern="1200" spc="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Three Column Title Middle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300789" y="1600200"/>
            <a:ext cx="2633662" cy="74980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kern="1200" spc="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Three Column Title Right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9702" y="262877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29702" y="1109540"/>
            <a:ext cx="8584631" cy="274320"/>
          </a:xfrm>
          <a:ln>
            <a:noFill/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1254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6" y="1600202"/>
            <a:ext cx="2622550" cy="43910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5" y="1600200"/>
            <a:ext cx="2593975" cy="436245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9" y="1600202"/>
            <a:ext cx="2633662" cy="4333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 marL="692150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5662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974725" indent="-28575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3" y="100584"/>
            <a:ext cx="2668457" cy="1152144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kern="1200" spc="0" baseline="0" dirty="0" smtClean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399" y="100584"/>
            <a:ext cx="2599859" cy="1152144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kern="1200" spc="0" baseline="0" dirty="0" smtClean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100584"/>
            <a:ext cx="2634158" cy="1152144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kern="1200" spc="0" baseline="0" dirty="0" smtClean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48000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45200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3048000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6045200" y="1339745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3580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4" y="1476375"/>
            <a:ext cx="8439461" cy="4305300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6062116"/>
            <a:ext cx="7461250" cy="276999"/>
          </a:xfrm>
        </p:spPr>
        <p:txBody>
          <a:bodyPr wrap="square" anchor="b" anchorCtr="0">
            <a:no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12 Points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9702" y="262877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29702" y="1109540"/>
            <a:ext cx="8584631" cy="274320"/>
          </a:xfrm>
          <a:ln>
            <a:noFill/>
          </a:ln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28660" y="6305550"/>
            <a:ext cx="8639044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471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6888" y="1600200"/>
            <a:ext cx="4005072" cy="3749040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Simple text goes here and can wrap to accommodate more lines of information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873752" y="1947672"/>
            <a:ext cx="3429000" cy="2990088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54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5371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1186" y="5358903"/>
            <a:ext cx="8574685" cy="61436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37743" y="633414"/>
            <a:ext cx="8580924" cy="422335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/>
              <a:defRPr lang="en-US" sz="60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“Click to edit Master </a:t>
            </a:r>
            <a:br>
              <a:rPr lang="en-US" dirty="0" smtClean="0"/>
            </a:br>
            <a:r>
              <a:rPr lang="en-US" dirty="0" smtClean="0"/>
              <a:t>title style”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7515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ideo_image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9144000" cy="68562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89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8000"/>
                </a:schemeClr>
              </a:gs>
              <a:gs pos="100000">
                <a:srgbClr val="515151">
                  <a:alpha val="0"/>
                </a:srgb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" y="484634"/>
            <a:ext cx="8755128" cy="4372131"/>
          </a:xfrm>
        </p:spPr>
        <p:txBody>
          <a:bodyPr anchor="b" anchorCtr="0"/>
          <a:lstStyle>
            <a:lvl1pPr marL="228600" indent="-228600">
              <a:buFont typeface="Arial" pitchFamily="34" charset="0"/>
              <a:buChar char="“"/>
              <a:defRPr sz="60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style”</a:t>
            </a:r>
            <a:endParaRPr lang="en-US" dirty="0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FFFFFF"/>
                </a:solidFill>
              </a:rPr>
              <a:t>Cisco Confidential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ltGray">
          <a:xfrm>
            <a:off x="7762659" y="6584515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FFFFFF"/>
                </a:solidFill>
              </a:rPr>
              <a:t>Cisco Confidential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1186" y="5358903"/>
            <a:ext cx="8574685" cy="61436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FFFFFF"/>
                </a:solidFill>
              </a:rPr>
              <a:t>© 2011 Cisco and/or its affiliates. All rights reserved.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ltGray">
          <a:xfrm>
            <a:off x="8620939" y="6580410"/>
            <a:ext cx="260430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0889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713" y="6372224"/>
            <a:ext cx="8671476" cy="223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05025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553411" y="944288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9713" y="6372224"/>
            <a:ext cx="8671476" cy="223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4553411" y="944288"/>
            <a:ext cx="57165" cy="49419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7671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4" y="4279394"/>
            <a:ext cx="4684867" cy="384175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694" y="3282696"/>
            <a:ext cx="4712557" cy="1022350"/>
          </a:xfrm>
        </p:spPr>
        <p:txBody>
          <a:bodyPr vert="horz" lIns="82296" tIns="45720" rIns="82296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76" y="1917700"/>
            <a:ext cx="2676525" cy="2889250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grpSp>
        <p:nvGrpSpPr>
          <p:cNvPr id="4" name="Group 67"/>
          <p:cNvGrpSpPr/>
          <p:nvPr/>
        </p:nvGrpSpPr>
        <p:grpSpPr>
          <a:xfrm>
            <a:off x="341799" y="301884"/>
            <a:ext cx="691030" cy="491082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25" name="Rectangle 24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67"/>
          <p:cNvGrpSpPr/>
          <p:nvPr userDrawn="1"/>
        </p:nvGrpSpPr>
        <p:grpSpPr>
          <a:xfrm>
            <a:off x="341799" y="301884"/>
            <a:ext cx="691030" cy="491082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21" name="Rectangle 20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42475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0" y="627046"/>
            <a:ext cx="8588861" cy="4326709"/>
          </a:xfr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15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58730" y="5126460"/>
            <a:ext cx="8594984" cy="609600"/>
          </a:xfrm>
        </p:spPr>
        <p:txBody>
          <a:bodyPr>
            <a:noAutofit/>
          </a:bodyPr>
          <a:lstStyle>
            <a:lvl1pPr marL="231775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chemeClr val="bg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02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2" y="0"/>
            <a:ext cx="9170772" cy="687628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1491345" y="795528"/>
            <a:ext cx="6074226" cy="400507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69571" y="4794352"/>
            <a:ext cx="6099048" cy="99637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469573" y="795528"/>
            <a:ext cx="6095998" cy="4005072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92065" y="4873438"/>
            <a:ext cx="5753763" cy="838200"/>
          </a:xfr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6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9226296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/>
              </a:gs>
              <a:gs pos="50000">
                <a:srgbClr val="001EC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469571" y="4794352"/>
            <a:ext cx="6099048" cy="99637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6407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338329" y="646571"/>
            <a:ext cx="3273552" cy="2459736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38329" y="646571"/>
            <a:ext cx="3273552" cy="2459736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3" y="3429000"/>
            <a:ext cx="7009298" cy="142192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Large photo </a:t>
            </a:r>
            <a:br>
              <a:rPr lang="en-US" dirty="0" smtClean="0"/>
            </a:br>
            <a:r>
              <a:rPr lang="en-US" dirty="0" smtClean="0"/>
              <a:t>caption here.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" y="0"/>
            <a:ext cx="9226296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/>
              </a:gs>
              <a:gs pos="50000">
                <a:srgbClr val="001EC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2960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40" name="Rectangle 39"/>
          <p:cNvSpPr/>
          <p:nvPr/>
        </p:nvSpPr>
        <p:spPr>
          <a:xfrm>
            <a:off x="4829175" y="728974"/>
            <a:ext cx="3986213" cy="450804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4829175" y="728974"/>
            <a:ext cx="3986213" cy="4508044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3" y="728974"/>
            <a:ext cx="4349918" cy="125222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37721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48" name="Rectangle 47"/>
          <p:cNvSpPr/>
          <p:nvPr/>
        </p:nvSpPr>
        <p:spPr>
          <a:xfrm>
            <a:off x="3668713" y="311149"/>
            <a:ext cx="3268136" cy="266065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0" y="311149"/>
            <a:ext cx="3267861" cy="2660652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34963" y="311149"/>
            <a:ext cx="3287736" cy="266065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3" y="311149"/>
            <a:ext cx="3302001" cy="2660652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979833" y="311151"/>
            <a:ext cx="1838730" cy="130810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311151"/>
            <a:ext cx="1838730" cy="1308101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34964" y="3028951"/>
            <a:ext cx="2523161" cy="345893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3028951"/>
            <a:ext cx="2537420" cy="3458934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911476" y="3028951"/>
            <a:ext cx="4025374" cy="345893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3028951"/>
            <a:ext cx="4028516" cy="3458934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979833" y="1683659"/>
            <a:ext cx="1838730" cy="344215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676400"/>
            <a:ext cx="1838730" cy="3449410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979833" y="5182962"/>
            <a:ext cx="1838730" cy="130492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5182962"/>
            <a:ext cx="1838730" cy="1304925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" y="0"/>
            <a:ext cx="9226296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/>
              </a:gs>
              <a:gs pos="50000">
                <a:srgbClr val="001EC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7090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328" y="310896"/>
            <a:ext cx="8476488" cy="60753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40521" y="310897"/>
            <a:ext cx="8462872" cy="6099428"/>
          </a:xfrm>
          <a:solidFill>
            <a:schemeClr val="tx1">
              <a:alpha val="3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3">
                  <a:lumMod val="60000"/>
                  <a:lumOff val="40000"/>
                </a:schemeClr>
              </a:buClr>
              <a:buSzPct val="90000"/>
              <a:buFontTx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5713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42873" y="-64311"/>
            <a:ext cx="9229747" cy="6986622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Full bleed 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0126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tex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7"/>
            <a:ext cx="9144000" cy="685621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1786"/>
            <a:ext cx="9144000" cy="687450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5000"/>
                </a:schemeClr>
              </a:gs>
              <a:gs pos="100000">
                <a:srgbClr val="515151">
                  <a:alpha val="0"/>
                </a:srgb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Media Placeholder 39"/>
          <p:cNvSpPr>
            <a:spLocks noGrp="1"/>
          </p:cNvSpPr>
          <p:nvPr>
            <p:ph type="media" sz="quarter" idx="11" hasCustomPrompt="1"/>
          </p:nvPr>
        </p:nvSpPr>
        <p:spPr>
          <a:xfrm>
            <a:off x="2766349" y="777240"/>
            <a:ext cx="6049833" cy="4425696"/>
          </a:xfrm>
          <a:solidFill>
            <a:schemeClr val="tx1">
              <a:lumMod val="50000"/>
            </a:schemeClr>
          </a:solidFill>
          <a:ln w="12700">
            <a:solidFill>
              <a:schemeClr val="accent3">
                <a:lumMod val="75000"/>
              </a:schemeClr>
            </a:solidFill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1798" y="6090998"/>
            <a:ext cx="804095" cy="447676"/>
            <a:chOff x="384" y="331"/>
            <a:chExt cx="912" cy="485"/>
          </a:xfrm>
        </p:grpSpPr>
        <p:sp>
          <p:nvSpPr>
            <p:cNvPr id="55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9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5304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extur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7"/>
            <a:ext cx="9144000" cy="6856213"/>
          </a:xfrm>
          <a:prstGeom prst="rect">
            <a:avLst/>
          </a:prstGeom>
        </p:spPr>
      </p:pic>
      <p:sp>
        <p:nvSpPr>
          <p:cNvPr id="22" name="Rectangle 21"/>
          <p:cNvSpPr>
            <a:spLocks noChangeAspect="1"/>
          </p:cNvSpPr>
          <p:nvPr/>
        </p:nvSpPr>
        <p:spPr>
          <a:xfrm>
            <a:off x="-1" y="1786"/>
            <a:ext cx="9168390" cy="687450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5000"/>
                </a:schemeClr>
              </a:gs>
              <a:gs pos="100000">
                <a:srgbClr val="515151">
                  <a:alpha val="0"/>
                </a:srgb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Media Placeholder 20"/>
          <p:cNvSpPr>
            <a:spLocks noGrp="1"/>
          </p:cNvSpPr>
          <p:nvPr>
            <p:ph type="media" sz="quarter" idx="10" hasCustomPrompt="1"/>
          </p:nvPr>
        </p:nvSpPr>
        <p:spPr>
          <a:xfrm>
            <a:off x="3657601" y="778669"/>
            <a:ext cx="5157787" cy="4425696"/>
          </a:xfrm>
          <a:solidFill>
            <a:schemeClr val="tx1">
              <a:lumMod val="50000"/>
            </a:schemeClr>
          </a:solidFill>
          <a:ln w="12700">
            <a:solidFill>
              <a:schemeClr val="accent3">
                <a:lumMod val="75000"/>
              </a:schemeClr>
            </a:solidFill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1798" y="6090998"/>
            <a:ext cx="804095" cy="447676"/>
            <a:chOff x="384" y="331"/>
            <a:chExt cx="912" cy="485"/>
          </a:xfrm>
        </p:grpSpPr>
        <p:sp>
          <p:nvSpPr>
            <p:cNvPr id="3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91542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-1" y="0"/>
            <a:ext cx="9226296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/>
              </a:gs>
              <a:gs pos="50000">
                <a:srgbClr val="001EC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2833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48" name="Rectangle 47"/>
          <p:cNvSpPr>
            <a:spLocks noChangeArrowheads="1"/>
          </p:cNvSpPr>
          <p:nvPr/>
        </p:nvSpPr>
        <p:spPr bwMode="black">
          <a:xfrm>
            <a:off x="4398595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black">
          <a:xfrm>
            <a:off x="4640023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0" name="Freeform 49"/>
          <p:cNvSpPr>
            <a:spLocks/>
          </p:cNvSpPr>
          <p:nvPr/>
        </p:nvSpPr>
        <p:spPr bwMode="black">
          <a:xfrm>
            <a:off x="4225114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1" name="Freeform 50"/>
          <p:cNvSpPr>
            <a:spLocks noEditPoints="1"/>
          </p:cNvSpPr>
          <p:nvPr/>
        </p:nvSpPr>
        <p:spPr bwMode="black">
          <a:xfrm>
            <a:off x="4803384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2" name="Freeform 51"/>
          <p:cNvSpPr>
            <a:spLocks/>
          </p:cNvSpPr>
          <p:nvPr/>
        </p:nvSpPr>
        <p:spPr bwMode="black">
          <a:xfrm>
            <a:off x="4493527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3" name="Freeform 52"/>
          <p:cNvSpPr>
            <a:spLocks/>
          </p:cNvSpPr>
          <p:nvPr/>
        </p:nvSpPr>
        <p:spPr bwMode="black">
          <a:xfrm>
            <a:off x="4142710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4" name="Freeform 53"/>
          <p:cNvSpPr>
            <a:spLocks/>
          </p:cNvSpPr>
          <p:nvPr/>
        </p:nvSpPr>
        <p:spPr bwMode="black">
          <a:xfrm>
            <a:off x="4252099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5" name="Freeform 54"/>
          <p:cNvSpPr>
            <a:spLocks/>
          </p:cNvSpPr>
          <p:nvPr/>
        </p:nvSpPr>
        <p:spPr bwMode="black">
          <a:xfrm>
            <a:off x="4359562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6" name="Freeform 55"/>
          <p:cNvSpPr>
            <a:spLocks/>
          </p:cNvSpPr>
          <p:nvPr/>
        </p:nvSpPr>
        <p:spPr bwMode="black">
          <a:xfrm>
            <a:off x="4468951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7" name="Freeform 56"/>
          <p:cNvSpPr>
            <a:spLocks/>
          </p:cNvSpPr>
          <p:nvPr/>
        </p:nvSpPr>
        <p:spPr bwMode="black">
          <a:xfrm>
            <a:off x="4575931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8" name="Freeform 57"/>
          <p:cNvSpPr>
            <a:spLocks/>
          </p:cNvSpPr>
          <p:nvPr/>
        </p:nvSpPr>
        <p:spPr bwMode="black">
          <a:xfrm>
            <a:off x="4685321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9" name="Freeform 58"/>
          <p:cNvSpPr>
            <a:spLocks/>
          </p:cNvSpPr>
          <p:nvPr/>
        </p:nvSpPr>
        <p:spPr bwMode="black">
          <a:xfrm>
            <a:off x="4794711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60" name="Freeform 59"/>
          <p:cNvSpPr>
            <a:spLocks/>
          </p:cNvSpPr>
          <p:nvPr/>
        </p:nvSpPr>
        <p:spPr bwMode="black">
          <a:xfrm>
            <a:off x="4902172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black">
          <a:xfrm>
            <a:off x="5011562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" y="0"/>
            <a:ext cx="9226296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/>
              </a:gs>
              <a:gs pos="50000">
                <a:srgbClr val="001EC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black">
          <a:xfrm>
            <a:off x="4398595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black">
          <a:xfrm>
            <a:off x="4640023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1" name="Freeform 20"/>
          <p:cNvSpPr>
            <a:spLocks/>
          </p:cNvSpPr>
          <p:nvPr userDrawn="1"/>
        </p:nvSpPr>
        <p:spPr bwMode="black">
          <a:xfrm>
            <a:off x="4225114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 userDrawn="1"/>
        </p:nvSpPr>
        <p:spPr bwMode="black">
          <a:xfrm>
            <a:off x="4803384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4493527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black">
          <a:xfrm>
            <a:off x="4142710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black">
          <a:xfrm>
            <a:off x="4252099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black">
          <a:xfrm>
            <a:off x="4359562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black">
          <a:xfrm>
            <a:off x="4468951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 bwMode="black">
          <a:xfrm>
            <a:off x="4575931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black">
          <a:xfrm>
            <a:off x="4685321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black">
          <a:xfrm>
            <a:off x="4794711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black">
          <a:xfrm>
            <a:off x="4902172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2" name="Freeform 31"/>
          <p:cNvSpPr>
            <a:spLocks/>
          </p:cNvSpPr>
          <p:nvPr userDrawn="1"/>
        </p:nvSpPr>
        <p:spPr bwMode="black">
          <a:xfrm>
            <a:off x="5011562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2203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"/>
                            </p:stCondLst>
                            <p:childTnLst>
                              <p:par>
                                <p:cTn id="6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95" dur="7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97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99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101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103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105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107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109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111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muta\Desktop\final 4x3 b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0" y="627046"/>
            <a:ext cx="8588861" cy="4326709"/>
          </a:xfr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150" baseline="0" dirty="0">
                <a:solidFill>
                  <a:schemeClr val="tx1"/>
                </a:solidFill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58730" y="5126460"/>
            <a:ext cx="8594984" cy="609600"/>
          </a:xfrm>
        </p:spPr>
        <p:txBody>
          <a:bodyPr>
            <a:noAutofit/>
          </a:bodyPr>
          <a:lstStyle>
            <a:lvl1pPr marL="231775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2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chemeClr val="tx1"/>
                </a:solidFill>
                <a:latin typeface="+mj-lt"/>
              </a:rPr>
              <a:t>© 2012 Cisco and/or its affiliates. All rights reserved.</a:t>
            </a:r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chemeClr val="tx1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tx1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8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green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541" y="0"/>
            <a:ext cx="9158577" cy="6867144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644691" y="3060490"/>
            <a:ext cx="1850989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black">
          <a:xfrm>
            <a:off x="6995739" y="1411307"/>
            <a:ext cx="116616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5" name="Freeform 34"/>
          <p:cNvSpPr>
            <a:spLocks/>
          </p:cNvSpPr>
          <p:nvPr/>
        </p:nvSpPr>
        <p:spPr bwMode="black">
          <a:xfrm>
            <a:off x="7675092" y="140030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6" name="Freeform 35"/>
          <p:cNvSpPr>
            <a:spLocks/>
          </p:cNvSpPr>
          <p:nvPr/>
        </p:nvSpPr>
        <p:spPr bwMode="black">
          <a:xfrm>
            <a:off x="6507581" y="140030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7" name="Freeform 36"/>
          <p:cNvSpPr>
            <a:spLocks noEditPoints="1"/>
          </p:cNvSpPr>
          <p:nvPr/>
        </p:nvSpPr>
        <p:spPr bwMode="black">
          <a:xfrm>
            <a:off x="8134773" y="140030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8" name="Freeform 37"/>
          <p:cNvSpPr>
            <a:spLocks/>
          </p:cNvSpPr>
          <p:nvPr/>
        </p:nvSpPr>
        <p:spPr bwMode="black">
          <a:xfrm>
            <a:off x="7262867" y="140030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9" name="Freeform 38"/>
          <p:cNvSpPr>
            <a:spLocks/>
          </p:cNvSpPr>
          <p:nvPr/>
        </p:nvSpPr>
        <p:spPr bwMode="black">
          <a:xfrm>
            <a:off x="6275705" y="785144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black">
          <a:xfrm>
            <a:off x="6583514" y="632884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black">
          <a:xfrm>
            <a:off x="6885904" y="423526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black">
          <a:xfrm>
            <a:off x="7193713" y="632885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black">
          <a:xfrm>
            <a:off x="7494744" y="785144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black">
          <a:xfrm>
            <a:off x="7802556" y="632885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black">
          <a:xfrm>
            <a:off x="8110368" y="423527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black">
          <a:xfrm>
            <a:off x="8412752" y="632885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black">
          <a:xfrm>
            <a:off x="8720564" y="785144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" y="0"/>
            <a:ext cx="9226296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/>
              </a:gs>
              <a:gs pos="50000">
                <a:srgbClr val="001ECD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73127" y="2209349"/>
            <a:ext cx="1850989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4000" dirty="0" smtClean="0">
                <a:solidFill>
                  <a:srgbClr val="FFFFFF"/>
                </a:solidFill>
              </a:rPr>
              <a:t>Спасибо</a:t>
            </a:r>
            <a:r>
              <a:rPr lang="ru-RU" sz="4000" baseline="0" dirty="0" smtClean="0">
                <a:solidFill>
                  <a:srgbClr val="FFFFFF"/>
                </a:solidFill>
              </a:rPr>
              <a:t> за внимание!</a:t>
            </a:r>
          </a:p>
          <a:p>
            <a:endParaRPr lang="ru-RU" sz="3600" baseline="0" dirty="0" smtClean="0">
              <a:solidFill>
                <a:srgbClr val="FFFFFF"/>
              </a:solidFill>
            </a:endParaRPr>
          </a:p>
          <a:p>
            <a:r>
              <a:rPr lang="ru-RU" sz="3600" baseline="0" dirty="0" smtClean="0">
                <a:solidFill>
                  <a:srgbClr val="FFFFFF"/>
                </a:solidFill>
              </a:rPr>
              <a:t>Заполните, пожалуйста, опросник</a:t>
            </a:r>
          </a:p>
          <a:p>
            <a:r>
              <a:rPr lang="ru-RU" sz="3600" baseline="0" dirty="0" smtClean="0">
                <a:solidFill>
                  <a:srgbClr val="FFFFFF"/>
                </a:solidFill>
              </a:rPr>
              <a:t> по </a:t>
            </a:r>
            <a:r>
              <a:rPr lang="en-US" sz="3600" baseline="0" dirty="0" smtClean="0">
                <a:solidFill>
                  <a:srgbClr val="FFFFFF"/>
                </a:solidFill>
              </a:rPr>
              <a:t>BYOD</a:t>
            </a:r>
            <a:r>
              <a:rPr lang="ru-RU" sz="3600" baseline="0" dirty="0" smtClean="0">
                <a:solidFill>
                  <a:srgbClr val="FFFFFF"/>
                </a:solidFill>
              </a:rPr>
              <a:t> в анкете форума !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black">
          <a:xfrm>
            <a:off x="6995739" y="1411307"/>
            <a:ext cx="116616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7675092" y="140030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black">
          <a:xfrm>
            <a:off x="6507581" y="140030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 noEditPoints="1"/>
          </p:cNvSpPr>
          <p:nvPr userDrawn="1"/>
        </p:nvSpPr>
        <p:spPr bwMode="black">
          <a:xfrm>
            <a:off x="8134773" y="140030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black">
          <a:xfrm>
            <a:off x="7262867" y="140030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black">
          <a:xfrm>
            <a:off x="6275705" y="785144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 bwMode="black">
          <a:xfrm>
            <a:off x="6583514" y="632884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black">
          <a:xfrm>
            <a:off x="6885904" y="423526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black">
          <a:xfrm>
            <a:off x="7193713" y="632885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black">
          <a:xfrm>
            <a:off x="7494744" y="785144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2" name="Freeform 31"/>
          <p:cNvSpPr>
            <a:spLocks/>
          </p:cNvSpPr>
          <p:nvPr userDrawn="1"/>
        </p:nvSpPr>
        <p:spPr bwMode="black">
          <a:xfrm>
            <a:off x="7802556" y="632885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3" name="Freeform 32"/>
          <p:cNvSpPr>
            <a:spLocks/>
          </p:cNvSpPr>
          <p:nvPr userDrawn="1"/>
        </p:nvSpPr>
        <p:spPr bwMode="black">
          <a:xfrm>
            <a:off x="8110368" y="423527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black">
          <a:xfrm>
            <a:off x="8412752" y="632885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9" name="Freeform 48"/>
          <p:cNvSpPr>
            <a:spLocks/>
          </p:cNvSpPr>
          <p:nvPr userDrawn="1"/>
        </p:nvSpPr>
        <p:spPr bwMode="black">
          <a:xfrm>
            <a:off x="8720564" y="785144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3714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425"/>
                            </p:stCondLst>
                            <p:childTnLst>
                              <p:par>
                                <p:cTn id="7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103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105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107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10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111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113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115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117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119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125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1" grpId="0"/>
      <p:bldP spid="24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8" grpId="0" animBg="1"/>
      <p:bldP spid="48" grpId="1" animBg="1"/>
      <p:bldP spid="49" grpId="0" animBg="1"/>
      <p:bldP spid="49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1520825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520825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-1076325" y="909533"/>
            <a:ext cx="11401425" cy="717550"/>
            <a:chOff x="-1228725" y="874713"/>
            <a:chExt cx="11401425" cy="71755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rot="16200000" flipV="1">
              <a:off x="4458494" y="-4466429"/>
              <a:ext cx="26987" cy="11401425"/>
            </a:xfrm>
            <a:prstGeom prst="rect">
              <a:avLst/>
            </a:prstGeom>
            <a:gradFill rotWithShape="1">
              <a:gsLst>
                <a:gs pos="0">
                  <a:srgbClr val="DDDDDD">
                    <a:gamma/>
                    <a:tint val="81961"/>
                    <a:invGamma/>
                    <a:alpha val="0"/>
                  </a:srgbClr>
                </a:gs>
                <a:gs pos="50000">
                  <a:schemeClr val="bg2">
                    <a:lumMod val="50000"/>
                  </a:schemeClr>
                </a:gs>
                <a:gs pos="100000">
                  <a:srgbClr val="DDDDDD">
                    <a:gamma/>
                    <a:tint val="81961"/>
                    <a:invGamma/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ＭＳ Ｐゴシック" pitchFamily="29" charset="-128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>
              <a:off x="622300" y="874713"/>
              <a:ext cx="19050" cy="717550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tint val="81961"/>
                    <a:invGamma/>
                    <a:alpha val="0"/>
                  </a:srgbClr>
                </a:gs>
                <a:gs pos="50000">
                  <a:srgbClr val="FFFFFF">
                    <a:alpha val="31000"/>
                  </a:srgbClr>
                </a:gs>
                <a:gs pos="100000">
                  <a:srgbClr val="FFFFFF">
                    <a:gamma/>
                    <a:tint val="81961"/>
                    <a:invGamma/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ＭＳ Ｐゴシック" pitchFamily="2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03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64056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7"/>
          <p:cNvSpPr>
            <a:spLocks noChangeArrowheads="1"/>
          </p:cNvSpPr>
          <p:nvPr userDrawn="1"/>
        </p:nvSpPr>
        <p:spPr bwMode="white">
          <a:xfrm>
            <a:off x="3033436" y="6476163"/>
            <a:ext cx="3006987" cy="29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ctr" defTabSz="8143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srgbClr val="777777"/>
                </a:solidFill>
              </a:rPr>
              <a:t>Cisco Aironet 3600 Series Access Point – Press Presentation – January 2012 </a:t>
            </a:r>
          </a:p>
        </p:txBody>
      </p:sp>
    </p:spTree>
    <p:extLst>
      <p:ext uri="{BB962C8B-B14F-4D97-AF65-F5344CB8AC3E}">
        <p14:creationId xmlns:p14="http://schemas.microsoft.com/office/powerpoint/2010/main" val="72676418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-animat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bottom b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6374862"/>
            <a:ext cx="8477250" cy="17145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405352" y="5948636"/>
            <a:ext cx="599089" cy="11456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60939" y="5948636"/>
            <a:ext cx="472965" cy="1145627"/>
          </a:xfrm>
          <a:prstGeom prst="rect">
            <a:avLst/>
          </a:prstGeom>
          <a:solidFill>
            <a:srgbClr val="6DB34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71697" y="5948636"/>
            <a:ext cx="472965" cy="1145627"/>
          </a:xfrm>
          <a:prstGeom prst="rect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 rot="10800000" flipH="1">
            <a:off x="2856506" y="831272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 rot="10800000" flipH="1">
            <a:off x="821966" y="4716780"/>
            <a:ext cx="656314" cy="15074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ounded Rectangle 28"/>
          <p:cNvSpPr/>
          <p:nvPr userDrawn="1"/>
        </p:nvSpPr>
        <p:spPr>
          <a:xfrm rot="10800000" flipH="1">
            <a:off x="1332506" y="1981200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 rot="10800000" flipH="1">
            <a:off x="5869870" y="6614159"/>
            <a:ext cx="780312" cy="3319549"/>
          </a:xfrm>
          <a:prstGeom prst="roundRect">
            <a:avLst>
              <a:gd name="adj" fmla="val 50000"/>
            </a:avLst>
          </a:prstGeom>
          <a:solidFill>
            <a:srgbClr val="1F8BAE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 rot="10800000" flipH="1">
            <a:off x="6933206" y="6614160"/>
            <a:ext cx="656314" cy="15074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 rot="10800000" flipH="1">
            <a:off x="2191486" y="6719450"/>
            <a:ext cx="662549" cy="63310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 rot="10800000" flipH="1">
            <a:off x="2794161" y="6668595"/>
            <a:ext cx="779356" cy="55463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 rot="10800000" flipH="1">
            <a:off x="4920834" y="1025236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 rot="10800000" flipH="1">
            <a:off x="5391889" y="1731818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 userDrawn="1"/>
        </p:nvSpPr>
        <p:spPr>
          <a:xfrm rot="10800000" flipH="1">
            <a:off x="341313" y="6708752"/>
            <a:ext cx="780312" cy="33195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DCAFF">
                  <a:shade val="30000"/>
                  <a:satMod val="115000"/>
                  <a:alpha val="26000"/>
                </a:srgbClr>
              </a:gs>
              <a:gs pos="50000">
                <a:srgbClr val="4DCAFF">
                  <a:shade val="67500"/>
                  <a:satMod val="115000"/>
                </a:srgbClr>
              </a:gs>
              <a:gs pos="100000">
                <a:srgbClr val="4DCA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 rot="10800000" flipH="1">
            <a:off x="8038251" y="8318268"/>
            <a:ext cx="780312" cy="3319549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 rot="10800000" flipH="1">
            <a:off x="8162249" y="1731818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 rot="10800000" flipH="1">
            <a:off x="3770906" y="1981200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0" y="0"/>
            <a:ext cx="9129008" cy="6378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Rectangle 4"/>
          <p:cNvSpPr>
            <a:spLocks noChangeArrowheads="1"/>
          </p:cNvSpPr>
          <p:nvPr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03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104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6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20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Rectangle 4"/>
          <p:cNvSpPr>
            <a:spLocks noChangeArrowheads="1"/>
          </p:cNvSpPr>
          <p:nvPr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11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112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grpSp>
        <p:nvGrpSpPr>
          <p:cNvPr id="2" name="Group 67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69" name="Rectangle 68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57" name="Rectangle 56"/>
          <p:cNvSpPr/>
          <p:nvPr userDrawn="1"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60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56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19075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44444E-6 4.81481E-6 L -4.44444E-6 0.65879 " pathEditMode="relative" rAng="0" ptsTypes="AA">
                                      <p:cBhvr>
                                        <p:cTn id="6" dur="8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8" dur="10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10" dur="16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animMotion origin="layout" path="M 2.77778E-6 4.81481E-6 L 2.77778E-6 -0.34561 " pathEditMode="relative" rAng="0" ptsTypes="AA">
                                      <p:cBhvr>
                                        <p:cTn id="12" dur="10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1.14467 " pathEditMode="relative" rAng="0" ptsTypes="AA">
                                      <p:cBhvr>
                                        <p:cTn id="14" dur="10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16667E-6 0.27476 L 4.16667E-6 -1.26019 " pathEditMode="relative" rAng="0" ptsTypes="AA">
                                      <p:cBhvr>
                                        <p:cTn id="16" dur="12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18" dur="8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0" dur="19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2" dur="8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0" nodeType="withEffect">
                                  <p:stCondLst>
                                    <p:cond delay="5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2.15822E-6 L -4.72222E-6 -1.32223 " pathEditMode="relative" rAng="0" ptsTypes="AA">
                                      <p:cBhvr>
                                        <p:cTn id="24" dur="1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grpId="0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26" dur="7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8" dur="15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34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38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39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43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44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33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-animated bar_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bottom b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6374862"/>
            <a:ext cx="8477250" cy="171450"/>
          </a:xfrm>
          <a:prstGeom prst="rect">
            <a:avLst/>
          </a:prstGeom>
        </p:spPr>
      </p:pic>
      <p:pic>
        <p:nvPicPr>
          <p:cNvPr id="43" name="Picture 42" descr="bottom b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6374862"/>
            <a:ext cx="8477250" cy="17145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405352" y="5562600"/>
            <a:ext cx="599089" cy="11456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60939" y="5638800"/>
            <a:ext cx="472965" cy="1145627"/>
          </a:xfrm>
          <a:prstGeom prst="rect">
            <a:avLst/>
          </a:prstGeom>
          <a:solidFill>
            <a:srgbClr val="6DB34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71697" y="5562600"/>
            <a:ext cx="472965" cy="1145627"/>
          </a:xfrm>
          <a:prstGeom prst="rect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 rot="10800000" flipH="1">
            <a:off x="2856506" y="831272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 rot="10800000" flipH="1">
            <a:off x="821966" y="4716780"/>
            <a:ext cx="656314" cy="15074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ounded Rectangle 28"/>
          <p:cNvSpPr/>
          <p:nvPr userDrawn="1"/>
        </p:nvSpPr>
        <p:spPr>
          <a:xfrm rot="10800000" flipH="1">
            <a:off x="1332506" y="1981200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 rot="10800000" flipH="1">
            <a:off x="4920834" y="1025236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 rot="10800000" flipH="1">
            <a:off x="5391889" y="1731818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 rot="10800000" flipH="1">
            <a:off x="8162249" y="1731818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 rot="10800000" flipH="1">
            <a:off x="3770906" y="1981200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4992" y="0"/>
            <a:ext cx="9129008" cy="6378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Rectangle 4"/>
          <p:cNvSpPr>
            <a:spLocks noChangeArrowheads="1"/>
          </p:cNvSpPr>
          <p:nvPr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03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104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6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20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Rectangle 4"/>
          <p:cNvSpPr>
            <a:spLocks noChangeArrowheads="1"/>
          </p:cNvSpPr>
          <p:nvPr/>
        </p:nvSpPr>
        <p:spPr bwMode="ltGray">
          <a:xfrm>
            <a:off x="251373" y="6586246"/>
            <a:ext cx="195480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11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112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grpSp>
        <p:nvGrpSpPr>
          <p:cNvPr id="2" name="Group 67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69" name="Rectangle 68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57" name="Rectangle 56"/>
          <p:cNvSpPr/>
          <p:nvPr userDrawn="1"/>
        </p:nvSpPr>
        <p:spPr>
          <a:xfrm>
            <a:off x="1" y="6537960"/>
            <a:ext cx="9129008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60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56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58" name="Title 1"/>
          <p:cNvSpPr txBox="1">
            <a:spLocks/>
          </p:cNvSpPr>
          <p:nvPr userDrawn="1"/>
        </p:nvSpPr>
        <p:spPr>
          <a:xfrm>
            <a:off x="3124200" y="6541251"/>
            <a:ext cx="2590800" cy="304800"/>
          </a:xfrm>
          <a:prstGeom prst="rect">
            <a:avLst/>
          </a:prstGeo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1000" spc="0" smtClean="0"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latin typeface="Arial"/>
              </a:rPr>
              <a:t>Romanian Partner Summit 2011</a:t>
            </a:r>
            <a:endParaRPr sz="1000" spc="0">
              <a:gradFill>
                <a:gsLst>
                  <a:gs pos="0">
                    <a:srgbClr val="0096D6"/>
                  </a:gs>
                  <a:gs pos="44000">
                    <a:srgbClr val="01BBBB"/>
                  </a:gs>
                  <a:gs pos="100000">
                    <a:srgbClr val="008041"/>
                  </a:gs>
                </a:gsLst>
                <a:lin ang="4800000" scaled="0"/>
              </a:gra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70422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soli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9" name="Rounded Rectangle 28"/>
          <p:cNvSpPr/>
          <p:nvPr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0" y="-637720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 rot="10800000">
            <a:off x="1013791" y="424860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6585483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ounded Rectangle 32"/>
          <p:cNvSpPr/>
          <p:nvPr userDrawn="1"/>
        </p:nvSpPr>
        <p:spPr>
          <a:xfrm>
            <a:off x="8105451" y="569919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 rot="10800000">
            <a:off x="3036073" y="151617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sz="6000" b="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4" name="Group 38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64" name="Rectangle 63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FFFFFF"/>
                </a:solidFill>
                <a:latin typeface="Arial"/>
              </a:rPr>
              <a:t>Cisco Confidential</a:t>
            </a: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FFFFFF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64083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22045E-16 L -2.77778E-6 -1.425 " pathEditMode="fixed" rAng="0" ptsTypes="AA">
                                      <p:cBhvr>
                                        <p:cTn id="6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88611 " pathEditMode="fixed" rAng="0" ptsTypes="AA">
                                      <p:cBhvr>
                                        <p:cTn id="8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3.7037E-6 L -2.5E-6 -1.33195 " pathEditMode="fixed" rAng="0" ptsTypes="AA">
                                      <p:cBhvr>
                                        <p:cTn id="10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1.94444E-6 4.07407E-6 L -1.94444E-6 -1.42084 " pathEditMode="fixed" rAng="0" ptsTypes="AA">
                                      <p:cBhvr>
                                        <p:cTn id="12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94444E-6 4.07407E-6 L 1.94444E-6 0.81944 " pathEditMode="fixed" rAng="0" ptsTypes="AA">
                                      <p:cBhvr>
                                        <p:cTn id="14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61111E-6 2.59259E-6 L -3.61111E-6 1.19028 " pathEditMode="fixed" rAng="0" ptsTypes="AA">
                                      <p:cBhvr>
                                        <p:cTn id="16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solid gradient_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37" name="Rounded Rectangle 36"/>
          <p:cNvSpPr/>
          <p:nvPr userDrawn="1"/>
        </p:nvSpPr>
        <p:spPr>
          <a:xfrm>
            <a:off x="1823499" y="3308943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 userDrawn="1"/>
        </p:nvSpPr>
        <p:spPr>
          <a:xfrm>
            <a:off x="0" y="123668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Rounded Rectangle 38"/>
          <p:cNvSpPr/>
          <p:nvPr userDrawn="1"/>
        </p:nvSpPr>
        <p:spPr>
          <a:xfrm rot="10800000">
            <a:off x="1013791" y="424860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Rounded Rectangle 39"/>
          <p:cNvSpPr/>
          <p:nvPr userDrawn="1"/>
        </p:nvSpPr>
        <p:spPr>
          <a:xfrm>
            <a:off x="6585483" y="-205602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ounded Rectangle 40"/>
          <p:cNvSpPr/>
          <p:nvPr userDrawn="1"/>
        </p:nvSpPr>
        <p:spPr>
          <a:xfrm>
            <a:off x="8105451" y="278378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Rounded Rectangle 41"/>
          <p:cNvSpPr/>
          <p:nvPr userDrawn="1"/>
        </p:nvSpPr>
        <p:spPr>
          <a:xfrm rot="10800000">
            <a:off x="3036073" y="174390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sz="6000" b="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4" name="Group 38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64" name="Rectangle 63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FFFFFF"/>
                </a:solidFill>
                <a:latin typeface="Arial"/>
              </a:rPr>
              <a:t>Cisco Confidential</a:t>
            </a: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FFFFFF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58444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ontractor\Desktop\Pattern_Half_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3106738"/>
            <a:ext cx="8477250" cy="3438525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 userDrawn="1"/>
        </p:nvSpPr>
        <p:spPr>
          <a:xfrm>
            <a:off x="217357" y="3020518"/>
            <a:ext cx="8694295" cy="335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399143"/>
            <a:ext cx="8112125" cy="2407042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-15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25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60770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-0.48102 " pathEditMode="relative" rAng="0" ptsTypes="AA">
                                      <p:cBhvr>
                                        <p:cTn id="6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3" y="228600"/>
            <a:ext cx="7085498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441345"/>
            <a:ext cx="8578850" cy="4527655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140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74320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524000"/>
            <a:ext cx="8578850" cy="4527655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defRPr sz="2000">
                <a:solidFill>
                  <a:srgbClr val="5C5E6C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5C5E6C"/>
                </a:solidFill>
                <a:latin typeface="+mj-lt"/>
              </a:defRPr>
            </a:lvl2pPr>
            <a:lvl3pPr>
              <a:defRPr>
                <a:solidFill>
                  <a:srgbClr val="5C5E6C"/>
                </a:solidFill>
                <a:latin typeface="+mj-lt"/>
              </a:defRPr>
            </a:lvl3pPr>
            <a:lvl4pPr>
              <a:defRPr>
                <a:solidFill>
                  <a:srgbClr val="5C5E6C"/>
                </a:solidFill>
                <a:latin typeface="+mj-lt"/>
              </a:defRPr>
            </a:lvl4pPr>
            <a:lvl5pPr>
              <a:defRPr>
                <a:solidFill>
                  <a:srgbClr val="5C5E6C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023850"/>
            <a:ext cx="8610600" cy="457200"/>
          </a:xfrm>
        </p:spPr>
        <p:txBody>
          <a:bodyPr>
            <a:noAutofit/>
          </a:bodyPr>
          <a:lstStyle>
            <a:lvl1pPr marL="0" indent="0">
              <a:buNone/>
              <a:defRPr sz="24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122425" cy="4965700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1" y="1339745"/>
            <a:ext cx="4122425" cy="4965700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0658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4984231" y="1411242"/>
            <a:ext cx="3759720" cy="479399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2F4FA"/>
              </a:gs>
              <a:gs pos="47000">
                <a:schemeClr val="bg1"/>
              </a:gs>
              <a:gs pos="100000">
                <a:srgbClr val="E2F4FA"/>
              </a:gs>
            </a:gsLst>
            <a:lin ang="2700000" scaled="1"/>
            <a:tileRect/>
          </a:gra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103687" cy="4965700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747683"/>
            <a:ext cx="3236976" cy="646331"/>
          </a:xfrm>
        </p:spPr>
        <p:txBody>
          <a:bodyPr>
            <a:spAutoFit/>
          </a:bodyPr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47000">
                      <a:schemeClr val="accent2"/>
                    </a:gs>
                    <a:gs pos="100000">
                      <a:schemeClr val="accent4"/>
                    </a:gs>
                  </a:gsLst>
                  <a:lin ang="3600000" scaled="0"/>
                </a:gradFill>
                <a:latin typeface="+mj-lt"/>
                <a:ea typeface="+mn-ea"/>
                <a:cs typeface="+mn-cs"/>
              </a:defRPr>
            </a:lvl1pPr>
            <a:lvl2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“This is the sample </a:t>
            </a:r>
            <a:br>
              <a:rPr lang="en-US" dirty="0" smtClean="0"/>
            </a:br>
            <a:r>
              <a:rPr lang="en-US" dirty="0" smtClean="0"/>
              <a:t>pull quote.”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10432" y="4735551"/>
            <a:ext cx="3236976" cy="338554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114300" marR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iscolight" pitchFamily="2" charset="0"/>
                <a:ea typeface="+mn-ea"/>
                <a:cs typeface="+mn-cs"/>
              </a:rPr>
              <a:t>Source Name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pic>
        <p:nvPicPr>
          <p:cNvPr id="21" name="Picture 20" descr="verticalb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48236" y="1335313"/>
            <a:ext cx="83809" cy="496146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3124200" y="6541251"/>
            <a:ext cx="2590800" cy="304800"/>
          </a:xfrm>
          <a:prstGeom prst="rect">
            <a:avLst/>
          </a:prstGeo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1000" spc="0" smtClean="0"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latin typeface="Arial"/>
              </a:rPr>
              <a:t>Romanian Partner Summit 2011</a:t>
            </a:r>
            <a:endParaRPr sz="1000" spc="0">
              <a:gradFill>
                <a:gsLst>
                  <a:gs pos="0">
                    <a:srgbClr val="0096D6"/>
                  </a:gs>
                  <a:gs pos="44000">
                    <a:srgbClr val="01BBBB"/>
                  </a:gs>
                  <a:gs pos="100000">
                    <a:srgbClr val="008041"/>
                  </a:gs>
                </a:gsLst>
                <a:lin ang="4800000" scaled="0"/>
              </a:gra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13478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1964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301752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 smtClean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18888" y="310896"/>
            <a:ext cx="3895344" cy="841248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600200"/>
            <a:ext cx="4142232" cy="45262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600200"/>
            <a:ext cx="4005072" cy="452628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pic>
        <p:nvPicPr>
          <p:cNvPr id="15" name="Picture 14" descr="verticalb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47858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124200" y="6541251"/>
            <a:ext cx="2590800" cy="304800"/>
          </a:xfrm>
          <a:prstGeom prst="rect">
            <a:avLst/>
          </a:prstGeo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1000" spc="0" smtClean="0"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latin typeface="Arial"/>
              </a:rPr>
              <a:t>Romanian Partner Summit 2011</a:t>
            </a:r>
            <a:endParaRPr sz="1000" spc="0">
              <a:gradFill>
                <a:gsLst>
                  <a:gs pos="0">
                    <a:srgbClr val="0096D6"/>
                  </a:gs>
                  <a:gs pos="44000">
                    <a:srgbClr val="01BBBB"/>
                  </a:gs>
                  <a:gs pos="100000">
                    <a:srgbClr val="008041"/>
                  </a:gs>
                </a:gsLst>
                <a:lin ang="4800000" scaled="0"/>
              </a:gra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61252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15076" y="98375"/>
            <a:ext cx="2633472" cy="1152144"/>
          </a:xfrm>
        </p:spPr>
        <p:txBody>
          <a:bodyPr anchor="b">
            <a:noAutofit/>
          </a:bodyPr>
          <a:lstStyle>
            <a:lvl1pPr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15900" y="98375"/>
            <a:ext cx="2670175" cy="1150939"/>
          </a:xfrm>
        </p:spPr>
        <p:txBody>
          <a:bodyPr anchor="b">
            <a:noAutofit/>
          </a:bodyPr>
          <a:lstStyle>
            <a:lvl1pPr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95651" y="98375"/>
            <a:ext cx="2596896" cy="1152144"/>
          </a:xfrm>
        </p:spPr>
        <p:txBody>
          <a:bodyPr anchor="b">
            <a:noAutofit/>
          </a:bodyPr>
          <a:lstStyle>
            <a:lvl1pPr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3910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362450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333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 descr="verticalb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38158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verticalb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29008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76763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246972" y="439710"/>
            <a:ext cx="8567244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4" y="1476375"/>
            <a:ext cx="8439461" cy="4305300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6" y="6062114"/>
            <a:ext cx="7461250" cy="276999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226555424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6888" y="1600200"/>
            <a:ext cx="4005072" cy="3749040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Simple text goes here and can wrap to accommodate more lines of information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873752" y="1947672"/>
            <a:ext cx="3429000" cy="2990088"/>
          </a:xfrm>
        </p:spPr>
        <p:txBody>
          <a:bodyPr anchor="ctr" anchorCtr="1"/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3221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8513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5852160"/>
            <a:ext cx="8112126" cy="38417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9456" y="649224"/>
            <a:ext cx="8112125" cy="4480560"/>
          </a:xfrm>
        </p:spPr>
        <p:txBody>
          <a:bodyPr/>
          <a:lstStyle>
            <a:lvl1pPr marL="233363" indent="-233363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Char char="“"/>
              <a:defRPr lang="en-US" sz="6000" b="0" kern="1200" spc="-2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14705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2" presetClass="entr" presetSubtype="4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4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-2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310896"/>
            <a:ext cx="3895344" cy="6208776"/>
          </a:xfrm>
        </p:spPr>
        <p:txBody>
          <a:bodyPr anchor="ctr" anchorCtr="0">
            <a:normAutofit/>
          </a:bodyPr>
          <a:lstStyle>
            <a:lvl1pPr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12" name="Picture 11" descr="verticalba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41927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24913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74320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051560"/>
            <a:ext cx="8610600" cy="457200"/>
          </a:xfrm>
        </p:spPr>
        <p:txBody>
          <a:bodyPr>
            <a:noAutofit/>
          </a:bodyPr>
          <a:lstStyle>
            <a:lvl1pPr marL="0" indent="0">
              <a:buNone/>
              <a:defRPr sz="26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88115" y="1524000"/>
            <a:ext cx="4112985" cy="4572000"/>
          </a:xfrm>
        </p:spPr>
        <p:txBody>
          <a:bodyPr/>
          <a:lstStyle>
            <a:lvl2pPr>
              <a:defRPr lang="en-US" sz="18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39713" y="1524000"/>
            <a:ext cx="4112985" cy="4572000"/>
          </a:xfrm>
        </p:spPr>
        <p:txBody>
          <a:bodyPr/>
          <a:lstStyle>
            <a:lvl2pPr>
              <a:defRPr lang="en-US" sz="18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279392"/>
            <a:ext cx="4684867" cy="38417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grpSp>
        <p:nvGrpSpPr>
          <p:cNvPr id="4" name="Group 38"/>
          <p:cNvGrpSpPr/>
          <p:nvPr userDrawn="1"/>
        </p:nvGrpSpPr>
        <p:grpSpPr>
          <a:xfrm>
            <a:off x="341313" y="311150"/>
            <a:ext cx="908367" cy="480227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10" name="Rectangle 9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693" y="3282696"/>
            <a:ext cx="4712557" cy="1022350"/>
          </a:xfrm>
        </p:spPr>
        <p:txBody>
          <a:bodyPr vert="horz" lIns="82296" tIns="45720" rIns="82296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-2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75" y="1917700"/>
            <a:ext cx="2676525" cy="2889250"/>
          </a:xfrm>
        </p:spPr>
        <p:txBody>
          <a:bodyPr anchor="ctr" anchorCtr="1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2131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2700" y="6141720"/>
            <a:ext cx="9156700" cy="716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 userDrawn="1"/>
        </p:nvSpPr>
        <p:spPr>
          <a:xfrm>
            <a:off x="1823499" y="-3578087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0" y="-64521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10800000">
            <a:off x="1013791" y="-64521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75620" y="1711187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05451" y="834887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 rot="10800000">
            <a:off x="3036073" y="-3377648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484632"/>
            <a:ext cx="8755128" cy="4372131"/>
          </a:xfrm>
        </p:spPr>
        <p:txBody>
          <a:bodyPr anchor="b" anchorCtr="0"/>
          <a:lstStyle>
            <a:lvl1pPr marL="174625" indent="-174625">
              <a:buFont typeface="Arial" pitchFamily="34" charset="0"/>
              <a:buChar char="“"/>
              <a:defRPr sz="540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FFFFFF"/>
                </a:solidFill>
                <a:latin typeface="Arial"/>
              </a:rPr>
              <a:t>Cisco Confidential</a:t>
            </a: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ltGray">
          <a:xfrm>
            <a:off x="8649163" y="6580409"/>
            <a:ext cx="2607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762659" y="6584513"/>
            <a:ext cx="812991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FFFFFF"/>
                </a:solidFill>
                <a:latin typeface="Arial"/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49163" y="6580409"/>
            <a:ext cx="2607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9768" y="5358903"/>
            <a:ext cx="8574685" cy="61436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21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FFFFFF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5716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" grpId="0"/>
      <p:bldP spid="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1891875" y="795528"/>
            <a:ext cx="5349240" cy="40050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891874" y="4794352"/>
            <a:ext cx="5347552" cy="996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1900238" y="795528"/>
            <a:ext cx="5329238" cy="400507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4873438"/>
            <a:ext cx="5074070" cy="838200"/>
          </a:xfrm>
        </p:spPr>
        <p:txBody>
          <a:bodyPr anchor="ctr"/>
          <a:lstStyle>
            <a:lvl1pPr>
              <a:defRPr sz="26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5137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338328" y="310896"/>
            <a:ext cx="3273552" cy="24597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38328" y="310896"/>
            <a:ext cx="3273552" cy="2459736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3" y="3429000"/>
            <a:ext cx="7009298" cy="1421928"/>
          </a:xfrm>
        </p:spPr>
        <p:txBody>
          <a:bodyPr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Large photo </a:t>
            </a:r>
            <a:br>
              <a:rPr lang="en-US" dirty="0" smtClean="0"/>
            </a:br>
            <a:r>
              <a:rPr lang="en-US" dirty="0" smtClean="0"/>
              <a:t>caption here.</a:t>
            </a:r>
          </a:p>
        </p:txBody>
      </p:sp>
    </p:spTree>
    <p:extLst>
      <p:ext uri="{BB962C8B-B14F-4D97-AF65-F5344CB8AC3E}">
        <p14:creationId xmlns:p14="http://schemas.microsoft.com/office/powerpoint/2010/main" val="227364314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40" name="Rectangle 39"/>
          <p:cNvSpPr/>
          <p:nvPr/>
        </p:nvSpPr>
        <p:spPr>
          <a:xfrm>
            <a:off x="4992624" y="859536"/>
            <a:ext cx="3630168" cy="502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4992624" y="859536"/>
            <a:ext cx="3630168" cy="502920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3" y="728972"/>
            <a:ext cx="4349918" cy="978729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5917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48" name="Rectangle 47"/>
          <p:cNvSpPr/>
          <p:nvPr/>
        </p:nvSpPr>
        <p:spPr>
          <a:xfrm>
            <a:off x="3668713" y="311149"/>
            <a:ext cx="3268136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89" y="311149"/>
            <a:ext cx="3267861" cy="266065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34963" y="311149"/>
            <a:ext cx="3258612" cy="26606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4" y="311149"/>
            <a:ext cx="3272751" cy="266065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011988" y="311149"/>
            <a:ext cx="1806574" cy="13081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7011988" y="311149"/>
            <a:ext cx="1806573" cy="13081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34963" y="3028951"/>
            <a:ext cx="2501965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3028951"/>
            <a:ext cx="2516104" cy="345893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911476" y="3028951"/>
            <a:ext cx="4025374" cy="34589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3028951"/>
            <a:ext cx="4028516" cy="345893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7011988" y="1683657"/>
            <a:ext cx="1806574" cy="344215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7011988" y="1676400"/>
            <a:ext cx="1806573" cy="344941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7011988" y="5182960"/>
            <a:ext cx="1806574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7011988" y="5182960"/>
            <a:ext cx="1806573" cy="1304925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2239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328" y="310896"/>
            <a:ext cx="8476488" cy="607539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33375" y="310896"/>
            <a:ext cx="8474869" cy="6054185"/>
          </a:xfrm>
          <a:ln>
            <a:solidFill>
              <a:schemeClr val="bg2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baseline="0" dirty="0">
                <a:solidFill>
                  <a:srgbClr val="546568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placeholder</a:t>
            </a:r>
            <a:endParaRPr lang="en-US" dirty="0"/>
          </a:p>
        </p:txBody>
      </p:sp>
      <p:pic>
        <p:nvPicPr>
          <p:cNvPr id="3" name="Picture 2" descr="bottom ba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3375" y="6374862"/>
            <a:ext cx="8477250" cy="17145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124200" y="6541251"/>
            <a:ext cx="2590800" cy="304800"/>
          </a:xfrm>
          <a:prstGeom prst="rect">
            <a:avLst/>
          </a:prstGeo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1000" spc="0" smtClean="0"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latin typeface="Arial"/>
              </a:rPr>
              <a:t>Romanian Partner Summit 2011</a:t>
            </a:r>
            <a:endParaRPr sz="1000" spc="0">
              <a:gradFill>
                <a:gsLst>
                  <a:gs pos="0">
                    <a:srgbClr val="0096D6"/>
                  </a:gs>
                  <a:gs pos="44000">
                    <a:srgbClr val="01BBBB"/>
                  </a:gs>
                  <a:gs pos="100000">
                    <a:srgbClr val="008041"/>
                  </a:gs>
                </a:gsLst>
                <a:lin ang="4800000" scaled="0"/>
              </a:gra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76947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91440" y="-91440"/>
            <a:ext cx="9326880" cy="704088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 smtClean="0"/>
              <a:t>Full bleed image placeholder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3124200" y="6541251"/>
            <a:ext cx="2590800" cy="304800"/>
          </a:xfrm>
          <a:prstGeom prst="rect">
            <a:avLst/>
          </a:prstGeo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1000" spc="0" smtClean="0">
                <a:gradFill>
                  <a:gsLst>
                    <a:gs pos="0">
                      <a:srgbClr val="0096D6"/>
                    </a:gs>
                    <a:gs pos="44000">
                      <a:srgbClr val="01BBBB"/>
                    </a:gs>
                    <a:gs pos="100000">
                      <a:srgbClr val="008041"/>
                    </a:gs>
                  </a:gsLst>
                  <a:lin ang="4800000" scaled="0"/>
                </a:gradFill>
                <a:latin typeface="Arial"/>
              </a:rPr>
              <a:t>Romanian Partner Summit 2011</a:t>
            </a:r>
            <a:endParaRPr sz="1000" spc="0">
              <a:gradFill>
                <a:gsLst>
                  <a:gs pos="0">
                    <a:srgbClr val="0096D6"/>
                  </a:gs>
                  <a:gs pos="44000">
                    <a:srgbClr val="01BBBB"/>
                  </a:gs>
                  <a:gs pos="100000">
                    <a:srgbClr val="008041"/>
                  </a:gs>
                </a:gsLst>
                <a:lin ang="4800000" scaled="0"/>
              </a:gra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54317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3"/>
          <p:cNvGrpSpPr/>
          <p:nvPr userDrawn="1"/>
        </p:nvGrpSpPr>
        <p:grpSpPr>
          <a:xfrm>
            <a:off x="341314" y="6124575"/>
            <a:ext cx="787133" cy="416134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40" name="Rectangle 39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96D6"/>
                </a:solidFill>
                <a:latin typeface="Arial"/>
              </a:endParaRPr>
            </a:p>
          </p:txBody>
        </p:sp>
      </p:grpSp>
      <p:sp>
        <p:nvSpPr>
          <p:cNvPr id="21" name="Media Placeholder 20"/>
          <p:cNvSpPr>
            <a:spLocks noGrp="1"/>
          </p:cNvSpPr>
          <p:nvPr>
            <p:ph type="media" sz="quarter" idx="10" hasCustomPrompt="1"/>
          </p:nvPr>
        </p:nvSpPr>
        <p:spPr>
          <a:xfrm>
            <a:off x="2845150" y="778669"/>
            <a:ext cx="5971032" cy="4425696"/>
          </a:xfrm>
          <a:solidFill>
            <a:schemeClr val="tx1">
              <a:lumMod val="50000"/>
            </a:schemeClr>
          </a:solidFill>
          <a:ln>
            <a:noFill/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9049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571210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74320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051560"/>
            <a:ext cx="8610600" cy="457200"/>
          </a:xfrm>
        </p:spPr>
        <p:txBody>
          <a:bodyPr>
            <a:noAutofit/>
          </a:bodyPr>
          <a:lstStyle>
            <a:lvl1pPr marL="0" indent="0">
              <a:buNone/>
              <a:defRPr sz="26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524000"/>
            <a:ext cx="4281488" cy="4470400"/>
          </a:xfrm>
        </p:spPr>
        <p:txBody>
          <a:bodyPr>
            <a:normAutofit/>
          </a:bodyPr>
          <a:lstStyle>
            <a:lvl1pPr marL="115888" indent="-11588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0" y="5384800"/>
            <a:ext cx="4267200" cy="638175"/>
          </a:xfrm>
        </p:spPr>
        <p:txBody>
          <a:bodyPr>
            <a:normAutofit/>
          </a:bodyPr>
          <a:lstStyle>
            <a:lvl1pPr marL="115888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9713" y="1524000"/>
            <a:ext cx="4112985" cy="4572000"/>
          </a:xfrm>
        </p:spPr>
        <p:txBody>
          <a:bodyPr/>
          <a:lstStyle>
            <a:lvl2pPr>
              <a:defRPr lang="en-US" sz="18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6485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0" name="Rectangle 19"/>
          <p:cNvSpPr>
            <a:spLocks noChangeArrowheads="1"/>
          </p:cNvSpPr>
          <p:nvPr/>
        </p:nvSpPr>
        <p:spPr bwMode="black">
          <a:xfrm>
            <a:off x="4373702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black">
          <a:xfrm>
            <a:off x="4615130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4200221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3" name="Freeform 22"/>
          <p:cNvSpPr>
            <a:spLocks noEditPoints="1"/>
          </p:cNvSpPr>
          <p:nvPr userDrawn="1"/>
        </p:nvSpPr>
        <p:spPr bwMode="black">
          <a:xfrm>
            <a:off x="4778491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black">
          <a:xfrm>
            <a:off x="4468634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black">
          <a:xfrm>
            <a:off x="4117817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black">
          <a:xfrm>
            <a:off x="4227206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black">
          <a:xfrm>
            <a:off x="4334669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black">
          <a:xfrm>
            <a:off x="4444058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black">
          <a:xfrm>
            <a:off x="4551038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black">
          <a:xfrm>
            <a:off x="4660428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black">
          <a:xfrm>
            <a:off x="4769818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black">
          <a:xfrm>
            <a:off x="4877279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black">
          <a:xfrm>
            <a:off x="4986669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50691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black">
          <a:xfrm>
            <a:off x="6312989" y="3708603"/>
            <a:ext cx="116616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black">
          <a:xfrm>
            <a:off x="6992342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5824831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black">
          <a:xfrm>
            <a:off x="7452023" y="369760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black">
          <a:xfrm>
            <a:off x="6580117" y="369760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black">
          <a:xfrm>
            <a:off x="5592955" y="308244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black">
          <a:xfrm>
            <a:off x="5900764" y="293018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black">
          <a:xfrm>
            <a:off x="6203154" y="272082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black">
          <a:xfrm>
            <a:off x="6510963" y="293018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black">
          <a:xfrm>
            <a:off x="6811994" y="308244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black">
          <a:xfrm>
            <a:off x="7119806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black">
          <a:xfrm>
            <a:off x="7427618" y="272082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black">
          <a:xfrm>
            <a:off x="7730002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black">
          <a:xfrm>
            <a:off x="8037814" y="308244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44691" y="3060488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FF"/>
                </a:solidFill>
                <a:latin typeface="Arial"/>
              </a:rPr>
              <a:t>Спасибо</a:t>
            </a:r>
            <a:endParaRPr lang="en-US" sz="3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39782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75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75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omplex_Gradient7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black">
          <a:xfrm>
            <a:off x="4373702" y="5844550"/>
            <a:ext cx="41443" cy="157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black">
          <a:xfrm>
            <a:off x="4615130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black">
          <a:xfrm>
            <a:off x="4200221" y="5840202"/>
            <a:ext cx="119991" cy="165712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black">
          <a:xfrm>
            <a:off x="4778491" y="5840202"/>
            <a:ext cx="164807" cy="165712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black">
          <a:xfrm>
            <a:off x="4468634" y="5840202"/>
            <a:ext cx="107462" cy="165712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black">
          <a:xfrm>
            <a:off x="4117817" y="5654198"/>
            <a:ext cx="39033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black">
          <a:xfrm>
            <a:off x="4227206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black">
          <a:xfrm>
            <a:off x="4334669" y="5525687"/>
            <a:ext cx="39033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black">
          <a:xfrm>
            <a:off x="4444058" y="5600088"/>
            <a:ext cx="39033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black">
          <a:xfrm>
            <a:off x="4551038" y="5654198"/>
            <a:ext cx="41443" cy="80682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black">
          <a:xfrm>
            <a:off x="4660428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black">
          <a:xfrm>
            <a:off x="4769818" y="5525687"/>
            <a:ext cx="39515" cy="24832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black">
          <a:xfrm>
            <a:off x="4877279" y="5600088"/>
            <a:ext cx="39515" cy="1347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black">
          <a:xfrm>
            <a:off x="4986669" y="5654198"/>
            <a:ext cx="39515" cy="8068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31984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omplex_Gradient7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"/>
              </a:rPr>
              <a:t>Thank you.</a:t>
            </a:r>
            <a:endParaRPr lang="en-US" sz="3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black">
          <a:xfrm>
            <a:off x="6312989" y="3708603"/>
            <a:ext cx="116616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5" name="Freeform 34"/>
          <p:cNvSpPr>
            <a:spLocks/>
          </p:cNvSpPr>
          <p:nvPr/>
        </p:nvSpPr>
        <p:spPr bwMode="black">
          <a:xfrm>
            <a:off x="6992342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6" name="Freeform 35"/>
          <p:cNvSpPr>
            <a:spLocks/>
          </p:cNvSpPr>
          <p:nvPr userDrawn="1"/>
        </p:nvSpPr>
        <p:spPr bwMode="black">
          <a:xfrm>
            <a:off x="5824831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7" name="Freeform 36"/>
          <p:cNvSpPr>
            <a:spLocks noEditPoints="1"/>
          </p:cNvSpPr>
          <p:nvPr/>
        </p:nvSpPr>
        <p:spPr bwMode="black">
          <a:xfrm>
            <a:off x="7452023" y="369760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8" name="Freeform 37"/>
          <p:cNvSpPr>
            <a:spLocks/>
          </p:cNvSpPr>
          <p:nvPr/>
        </p:nvSpPr>
        <p:spPr bwMode="black">
          <a:xfrm>
            <a:off x="6580117" y="369760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39" name="Freeform 38"/>
          <p:cNvSpPr>
            <a:spLocks/>
          </p:cNvSpPr>
          <p:nvPr/>
        </p:nvSpPr>
        <p:spPr bwMode="black">
          <a:xfrm>
            <a:off x="5592955" y="308244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black">
          <a:xfrm>
            <a:off x="5900764" y="293018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black">
          <a:xfrm>
            <a:off x="6203154" y="272082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black">
          <a:xfrm>
            <a:off x="6510963" y="293018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black">
          <a:xfrm>
            <a:off x="6811994" y="308244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black">
          <a:xfrm>
            <a:off x="7119806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black">
          <a:xfrm>
            <a:off x="7427618" y="272082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black">
          <a:xfrm>
            <a:off x="7730002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black">
          <a:xfrm>
            <a:off x="8037814" y="308244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93022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58763" y="1142999"/>
            <a:ext cx="8631237" cy="5455921"/>
          </a:xfr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37529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hidden">
          <a:xfrm>
            <a:off x="0" y="3360738"/>
            <a:ext cx="9144000" cy="3497262"/>
          </a:xfrm>
          <a:prstGeom prst="rect">
            <a:avLst/>
          </a:prstGeom>
          <a:gradFill rotWithShape="1">
            <a:gsLst>
              <a:gs pos="0">
                <a:srgbClr val="000000">
                  <a:alpha val="0"/>
                </a:srgbClr>
              </a:gs>
              <a:gs pos="100000">
                <a:srgbClr val="0183B7">
                  <a:alpha val="5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noAutofit/>
          </a:bodyPr>
          <a:lstStyle/>
          <a:p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7" y="304800"/>
            <a:ext cx="7435849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7" y="1186542"/>
            <a:ext cx="7435849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2807" y="1600202"/>
            <a:ext cx="7435849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6" y="6372425"/>
            <a:ext cx="7461250" cy="30777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</p:spTree>
    <p:extLst>
      <p:ext uri="{BB962C8B-B14F-4D97-AF65-F5344CB8AC3E}">
        <p14:creationId xmlns:p14="http://schemas.microsoft.com/office/powerpoint/2010/main" val="412417046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04800" y="6197600"/>
            <a:ext cx="8610600" cy="393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1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908050"/>
            <a:ext cx="8686800" cy="511175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10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9702" y="1014842"/>
            <a:ext cx="8588861" cy="384175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708" y="241703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0">
                      <a:schemeClr val="bg2">
                        <a:lumMod val="95000"/>
                      </a:schemeClr>
                    </a:gs>
                    <a:gs pos="44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3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3623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74320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022532"/>
            <a:ext cx="8610600" cy="457200"/>
          </a:xfrm>
        </p:spPr>
        <p:txBody>
          <a:bodyPr>
            <a:noAutofit/>
          </a:bodyPr>
          <a:lstStyle>
            <a:lvl1pPr marL="0" indent="0">
              <a:buNone/>
              <a:defRPr sz="24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3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9702" y="1014842"/>
            <a:ext cx="8588861" cy="384175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708" y="241703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0">
                      <a:schemeClr val="bg2">
                        <a:lumMod val="95000"/>
                      </a:schemeClr>
                    </a:gs>
                    <a:gs pos="44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3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0864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9702" y="1014842"/>
            <a:ext cx="8588861" cy="384175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708" y="241703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0">
                      <a:schemeClr val="bg2">
                        <a:lumMod val="95000"/>
                      </a:schemeClr>
                    </a:gs>
                    <a:gs pos="44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3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17502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9702" y="1014842"/>
            <a:ext cx="8588861" cy="384175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708" y="241703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0">
                      <a:schemeClr val="bg2">
                        <a:lumMod val="95000"/>
                      </a:schemeClr>
                    </a:gs>
                    <a:gs pos="44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3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92048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1520825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520825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706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9702" y="1014842"/>
            <a:ext cx="8588861" cy="384175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708" y="241703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0">
                      <a:schemeClr val="bg2">
                        <a:lumMod val="95000"/>
                      </a:schemeClr>
                    </a:gs>
                    <a:gs pos="44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3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70295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3" y="1510866"/>
            <a:ext cx="8570912" cy="4965192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buClr>
                <a:schemeClr val="accent3">
                  <a:lumMod val="60000"/>
                  <a:lumOff val="40000"/>
                </a:schemeClr>
              </a:buClr>
              <a:tabLst/>
              <a:defRPr sz="2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>
                <a:schemeClr val="accent3">
                  <a:lumMod val="60000"/>
                  <a:lumOff val="40000"/>
                </a:schemeClr>
              </a:buClr>
              <a:tabLst/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accent3">
                  <a:lumMod val="60000"/>
                  <a:lumOff val="40000"/>
                </a:schemeClr>
              </a:buClr>
              <a:tabLst/>
              <a:defRPr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accent3">
                  <a:lumMod val="60000"/>
                  <a:lumOff val="40000"/>
                </a:schemeClr>
              </a:buClr>
              <a:tabLst/>
              <a:defRPr sz="1400"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accent3">
                  <a:lumMod val="60000"/>
                  <a:lumOff val="40000"/>
                </a:schemeClr>
              </a:buClr>
              <a:tabLst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9702" y="1014842"/>
            <a:ext cx="8588861" cy="384175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9708" y="241703"/>
            <a:ext cx="8580923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0" baseline="0" dirty="0">
                <a:gradFill>
                  <a:gsLst>
                    <a:gs pos="0">
                      <a:schemeClr val="bg2">
                        <a:lumMod val="95000"/>
                      </a:schemeClr>
                    </a:gs>
                    <a:gs pos="44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3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37023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0" y="304800"/>
            <a:ext cx="77073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93750" y="1520825"/>
            <a:ext cx="3763963" cy="357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520825"/>
            <a:ext cx="3763962" cy="357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09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Gre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51" y="1186542"/>
            <a:ext cx="74358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</p:spTree>
    <p:extLst>
      <p:ext uri="{BB962C8B-B14F-4D97-AF65-F5344CB8AC3E}">
        <p14:creationId xmlns:p14="http://schemas.microsoft.com/office/powerpoint/2010/main" val="26580447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segue texture.jpg"/>
          <p:cNvPicPr>
            <a:picLocks noChangeAspect="1"/>
          </p:cNvPicPr>
          <p:nvPr userDrawn="1"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405353" y="5948638"/>
            <a:ext cx="599089" cy="11456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60940" y="5948638"/>
            <a:ext cx="472965" cy="1145627"/>
          </a:xfrm>
          <a:prstGeom prst="rect">
            <a:avLst/>
          </a:prstGeom>
          <a:solidFill>
            <a:srgbClr val="6DB34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71697" y="5948638"/>
            <a:ext cx="472965" cy="1145627"/>
          </a:xfrm>
          <a:prstGeom prst="rect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 rot="10800000" flipH="1">
            <a:off x="2856506" y="831272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 rot="10800000" flipH="1">
            <a:off x="821966" y="4716780"/>
            <a:ext cx="656314" cy="15074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ounded Rectangle 28"/>
          <p:cNvSpPr/>
          <p:nvPr userDrawn="1"/>
        </p:nvSpPr>
        <p:spPr>
          <a:xfrm rot="10800000" flipH="1">
            <a:off x="1332506" y="1981200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 rot="10800000" flipH="1">
            <a:off x="5869870" y="6614161"/>
            <a:ext cx="780312" cy="3319549"/>
          </a:xfrm>
          <a:prstGeom prst="roundRect">
            <a:avLst>
              <a:gd name="adj" fmla="val 50000"/>
            </a:avLst>
          </a:prstGeom>
          <a:solidFill>
            <a:srgbClr val="1F8BAE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 rot="10800000" flipH="1">
            <a:off x="6933207" y="6614160"/>
            <a:ext cx="656314" cy="15074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 rot="10800000" flipH="1">
            <a:off x="2191487" y="6719452"/>
            <a:ext cx="662549" cy="63310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 rot="10800000" flipH="1">
            <a:off x="2794162" y="6668595"/>
            <a:ext cx="779356" cy="55463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 rot="10800000" flipH="1">
            <a:off x="4920835" y="1025236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 rot="10800000" flipH="1">
            <a:off x="5391889" y="1731818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 userDrawn="1"/>
        </p:nvSpPr>
        <p:spPr>
          <a:xfrm rot="10800000" flipH="1">
            <a:off x="341314" y="6708754"/>
            <a:ext cx="780312" cy="33195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DCAFF">
                  <a:shade val="30000"/>
                  <a:satMod val="115000"/>
                  <a:alpha val="26000"/>
                </a:srgbClr>
              </a:gs>
              <a:gs pos="50000">
                <a:srgbClr val="4DCAFF">
                  <a:shade val="67500"/>
                  <a:satMod val="115000"/>
                </a:srgbClr>
              </a:gs>
              <a:gs pos="100000">
                <a:srgbClr val="4DCA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 rot="10800000" flipH="1">
            <a:off x="8038251" y="8318270"/>
            <a:ext cx="780312" cy="3319549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 rot="10800000" flipH="1">
            <a:off x="8162250" y="1731818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 rot="10800000" flipH="1">
            <a:off x="3770907" y="1981200"/>
            <a:ext cx="656314" cy="42430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0" y="2383"/>
            <a:ext cx="9129008" cy="6378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" y="6545265"/>
            <a:ext cx="9129008" cy="312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lang="en-US" sz="2000" b="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30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91" name="Group 67"/>
          <p:cNvGrpSpPr/>
          <p:nvPr userDrawn="1"/>
        </p:nvGrpSpPr>
        <p:grpSpPr>
          <a:xfrm>
            <a:off x="341799" y="301885"/>
            <a:ext cx="630141" cy="447811"/>
            <a:chOff x="609606" y="528528"/>
            <a:chExt cx="1444732" cy="763787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92" name="Rectangle 9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5" name="Freeform 94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57" name="Rectangle 5"/>
          <p:cNvSpPr>
            <a:spLocks noChangeArrowheads="1"/>
          </p:cNvSpPr>
          <p:nvPr userDrawn="1"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58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10" hasCustomPrompt="1"/>
          </p:nvPr>
        </p:nvSpPr>
        <p:spPr>
          <a:xfrm>
            <a:off x="235806" y="4785927"/>
            <a:ext cx="8110268" cy="395288"/>
          </a:xfrm>
        </p:spPr>
        <p:txBody>
          <a:bodyPr/>
          <a:lstStyle>
            <a:lvl1pPr marL="0" indent="0">
              <a:buFontTx/>
              <a:buNone/>
              <a:defRPr lang="en-US" sz="18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1" hasCustomPrompt="1"/>
          </p:nvPr>
        </p:nvSpPr>
        <p:spPr>
          <a:xfrm>
            <a:off x="235805" y="5273675"/>
            <a:ext cx="8124560" cy="400050"/>
          </a:xfrm>
        </p:spPr>
        <p:txBody>
          <a:bodyPr/>
          <a:lstStyle>
            <a:lvl1pPr marL="0" indent="0">
              <a:buFontTx/>
              <a:buNone/>
              <a:defRPr lang="en-US" sz="14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2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6491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44444E-6 4.81481E-6 L -4.44444E-6 0.65879 " pathEditMode="relative" rAng="0" ptsTypes="AA">
                                      <p:cBhvr>
                                        <p:cTn id="6" dur="8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8" dur="10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10" dur="16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animMotion origin="layout" path="M 2.77778E-6 4.81481E-6 L 2.77778E-6 -0.34561 " pathEditMode="relative" rAng="0" ptsTypes="AA">
                                      <p:cBhvr>
                                        <p:cTn id="12" dur="10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1.14467 " pathEditMode="relative" rAng="0" ptsTypes="AA">
                                      <p:cBhvr>
                                        <p:cTn id="14" dur="10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16667E-6 0.27476 L 4.16667E-6 -1.26019 " pathEditMode="relative" rAng="0" ptsTypes="AA">
                                      <p:cBhvr>
                                        <p:cTn id="16" dur="12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18" dur="8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0" dur="19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2" dur="8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0" nodeType="withEffect">
                                  <p:stCondLst>
                                    <p:cond delay="5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2.15822E-6 L -4.72222E-6 -1.32223 " pathEditMode="relative" rAng="0" ptsTypes="AA">
                                      <p:cBhvr>
                                        <p:cTn id="24" dur="1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grpId="0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26" dur="7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8" dur="15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34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66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38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39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350" autoRev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43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44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650" autoRev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33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segue texture.jpg"/>
          <p:cNvPicPr>
            <a:picLocks noChangeAspect="1"/>
          </p:cNvPicPr>
          <p:nvPr userDrawn="1"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/>
              <a:ea typeface="ＭＳ Ｐゴシック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0" y="2383"/>
            <a:ext cx="9129008" cy="6378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" y="6545265"/>
            <a:ext cx="9129008" cy="312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lang="en-US" sz="2000" b="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0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48230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" name="Group 67"/>
          <p:cNvGrpSpPr/>
          <p:nvPr userDrawn="1"/>
        </p:nvGrpSpPr>
        <p:grpSpPr>
          <a:xfrm>
            <a:off x="341799" y="301885"/>
            <a:ext cx="630141" cy="447811"/>
            <a:chOff x="609606" y="528528"/>
            <a:chExt cx="1444732" cy="763787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92" name="Rectangle 9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5" name="Freeform 94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black">
            <a:xfrm>
              <a:off x="954502" y="528528"/>
              <a:ext cx="62081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96D6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57" name="Rectangle 5"/>
          <p:cNvSpPr>
            <a:spLocks noChangeArrowheads="1"/>
          </p:cNvSpPr>
          <p:nvPr userDrawn="1"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58" name="Rectangle 7"/>
          <p:cNvSpPr>
            <a:spLocks noChangeArrowheads="1"/>
          </p:cNvSpPr>
          <p:nvPr userDrawn="1"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10" hasCustomPrompt="1"/>
          </p:nvPr>
        </p:nvSpPr>
        <p:spPr>
          <a:xfrm>
            <a:off x="235806" y="4785927"/>
            <a:ext cx="8110268" cy="395288"/>
          </a:xfrm>
        </p:spPr>
        <p:txBody>
          <a:bodyPr/>
          <a:lstStyle>
            <a:lvl1pPr marL="0" indent="0">
              <a:buFontTx/>
              <a:buNone/>
              <a:defRPr lang="en-US" sz="18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1" hasCustomPrompt="1"/>
          </p:nvPr>
        </p:nvSpPr>
        <p:spPr>
          <a:xfrm>
            <a:off x="235805" y="5273675"/>
            <a:ext cx="8124560" cy="400050"/>
          </a:xfrm>
        </p:spPr>
        <p:txBody>
          <a:bodyPr/>
          <a:lstStyle>
            <a:lvl1pPr marL="0" indent="0">
              <a:buFontTx/>
              <a:buNone/>
              <a:defRPr lang="en-US" sz="14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2000" kern="1200" dirty="0" smtClean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8" name="Rectangle 4"/>
          <p:cNvSpPr>
            <a:spLocks noChangeArrowheads="1"/>
          </p:cNvSpPr>
          <p:nvPr userDrawn="1"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C0C0C0"/>
                </a:solidFill>
                <a:latin typeface="Arial"/>
                <a:ea typeface="ＭＳ Ｐゴシック" charset="0"/>
              </a:rPr>
              <a:t> </a:t>
            </a:r>
            <a:r>
              <a:rPr lang="en-US" sz="600" dirty="0" err="1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 charset="0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5701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30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0.xml"/><Relationship Id="rId9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85.xml"/><Relationship Id="rId9" Type="http://schemas.openxmlformats.org/officeDocument/2006/relationships/slideLayout" Target="../slideLayouts/slideLayout62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7.xml"/><Relationship Id="rId4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30.xml"/><Relationship Id="rId34" Type="http://schemas.openxmlformats.org/officeDocument/2006/relationships/theme" Target="../theme/theme4.xml"/><Relationship Id="rId35" Type="http://schemas.openxmlformats.org/officeDocument/2006/relationships/image" Target="../media/image18.jpeg"/><Relationship Id="rId10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2" y="274320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1" y="1143000"/>
            <a:ext cx="8551441" cy="5162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 smtClean="0">
                <a:solidFill>
                  <a:srgbClr val="C0C0C0"/>
                </a:solidFill>
                <a:latin typeface="+mj-lt"/>
              </a:rPr>
              <a:t>© 2012 Cisco and/or its affiliates. All rights reserved.</a:t>
            </a:r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pic>
        <p:nvPicPr>
          <p:cNvPr id="13" name="Picture 5" descr="C:\Users\rmuta\Desktop\new bg5.png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812280"/>
            <a:ext cx="9144000" cy="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35" r:id="rId2"/>
    <p:sldLayoutId id="2147483939" r:id="rId3"/>
    <p:sldLayoutId id="2147483936" r:id="rId4"/>
    <p:sldLayoutId id="2147483940" r:id="rId5"/>
    <p:sldLayoutId id="2147483901" r:id="rId6"/>
    <p:sldLayoutId id="2147483937" r:id="rId7"/>
    <p:sldLayoutId id="2147483942" r:id="rId8"/>
    <p:sldLayoutId id="2147483934" r:id="rId9"/>
    <p:sldLayoutId id="2147483953" r:id="rId10"/>
    <p:sldLayoutId id="2147483938" r:id="rId11"/>
    <p:sldLayoutId id="2147483943" r:id="rId12"/>
    <p:sldLayoutId id="2147483930" r:id="rId13"/>
    <p:sldLayoutId id="2147483944" r:id="rId14"/>
    <p:sldLayoutId id="2147483997" r:id="rId15"/>
    <p:sldLayoutId id="2147484108" r:id="rId16"/>
    <p:sldLayoutId id="2147484109" r:id="rId17"/>
    <p:sldLayoutId id="214748411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600" b="0" kern="1200" spc="-100" baseline="0" dirty="0">
          <a:gradFill flip="none" rotWithShape="1">
            <a:gsLst>
              <a:gs pos="100000">
                <a:srgbClr val="025CE0"/>
              </a:gs>
              <a:gs pos="0">
                <a:srgbClr val="332298"/>
              </a:gs>
            </a:gsLst>
            <a:lin ang="135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rgbClr val="5C5E6C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5C5E6C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5C5E6C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5C5E6C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5C5E6C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45534"/>
            <a:ext cx="8580924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143411"/>
            <a:ext cx="8567873" cy="51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	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© 2011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01204" y="6584514"/>
            <a:ext cx="79102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defTabSz="814388"/>
            <a:r>
              <a:rPr lang="en-US" sz="6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Cisco Confidential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0386" y="6559716"/>
            <a:ext cx="29437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96EDFEB-39A6-234B-81C7-7ED337BA5198}" type="slidenum">
              <a:rPr lang="en-US" sz="700">
                <a:solidFill>
                  <a:srgbClr val="000000"/>
                </a:solidFill>
              </a:rPr>
              <a:pPr/>
              <a:t>‹#›</a:t>
            </a:fld>
            <a:endParaRPr lang="en-US" sz="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4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  <p:sldLayoutId id="2147483978" r:id="rId24"/>
    <p:sldLayoutId id="2147483979" r:id="rId25"/>
    <p:sldLayoutId id="2147483980" r:id="rId26"/>
    <p:sldLayoutId id="2147483981" r:id="rId27"/>
    <p:sldLayoutId id="2147483982" r:id="rId28"/>
    <p:sldLayoutId id="2147483983" r:id="rId29"/>
    <p:sldLayoutId id="2147483984" r:id="rId30"/>
    <p:sldLayoutId id="2147483985" r:id="rId31"/>
    <p:sldLayoutId id="2147483986" r:id="rId32"/>
    <p:sldLayoutId id="2147483987" r:id="rId33"/>
    <p:sldLayoutId id="2147483988" r:id="rId34"/>
    <p:sldLayoutId id="2147483989" r:id="rId35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b="0" kern="1200" spc="0" baseline="0" dirty="0">
          <a:gradFill>
            <a:gsLst>
              <a:gs pos="50000">
                <a:srgbClr val="3F5CFF"/>
              </a:gs>
              <a:gs pos="100000">
                <a:schemeClr val="tx2">
                  <a:lumMod val="70000"/>
                </a:schemeClr>
              </a:gs>
              <a:gs pos="0">
                <a:srgbClr val="2B348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accent3">
            <a:lumMod val="60000"/>
            <a:lumOff val="40000"/>
          </a:schemeClr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692150" indent="-285750" algn="l" defTabSz="914400" rtl="0" eaLnBrk="1" latinLnBrk="0" hangingPunct="1">
        <a:lnSpc>
          <a:spcPct val="95000"/>
        </a:lnSpc>
        <a:spcBef>
          <a:spcPts val="840"/>
        </a:spcBef>
        <a:buClr>
          <a:schemeClr val="accent3">
            <a:lumMod val="60000"/>
            <a:lumOff val="40000"/>
          </a:schemeClr>
        </a:buClr>
        <a:buFont typeface="Arial" pitchFamily="34" charset="0"/>
        <a:buNone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855662" indent="-285750" algn="l" defTabSz="914400" rtl="0" eaLnBrk="1" latinLnBrk="0" hangingPunct="1">
        <a:lnSpc>
          <a:spcPct val="95000"/>
        </a:lnSpc>
        <a:spcBef>
          <a:spcPts val="840"/>
        </a:spcBef>
        <a:buClr>
          <a:schemeClr val="accent3">
            <a:lumMod val="60000"/>
            <a:lumOff val="40000"/>
          </a:schemeClr>
        </a:buClr>
        <a:buFont typeface="Arial" pitchFamily="34" charset="0"/>
        <a:buNone/>
        <a:defRPr lang="en-US" sz="1600" kern="1200" dirty="0" smtClean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974725" indent="-285750" algn="l" defTabSz="914400" rtl="0" eaLnBrk="1" latinLnBrk="0" hangingPunct="1">
        <a:lnSpc>
          <a:spcPct val="95000"/>
        </a:lnSpc>
        <a:spcBef>
          <a:spcPts val="840"/>
        </a:spcBef>
        <a:buClr>
          <a:schemeClr val="accent3">
            <a:lumMod val="60000"/>
            <a:lumOff val="40000"/>
          </a:schemeClr>
        </a:buClr>
        <a:buFont typeface="Arial" pitchFamily="34" charset="0"/>
        <a:buNone/>
        <a:defRPr lang="en-US" sz="1400" kern="1200" baseline="0" dirty="0" smtClean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1087438" indent="-285750" algn="l" defTabSz="914400" rtl="0" eaLnBrk="1" latinLnBrk="0" hangingPunct="1">
        <a:lnSpc>
          <a:spcPct val="95000"/>
        </a:lnSpc>
        <a:spcBef>
          <a:spcPts val="840"/>
        </a:spcBef>
        <a:buClr>
          <a:schemeClr val="accent3">
            <a:lumMod val="60000"/>
            <a:lumOff val="40000"/>
          </a:schemeClr>
        </a:buClr>
        <a:buFont typeface="Arial" pitchFamily="34" charset="0"/>
        <a:buChar char="•"/>
        <a:defRPr lang="en-US" sz="1400" kern="1200" dirty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1" y="1339745"/>
            <a:ext cx="8551441" cy="496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  <a:latin typeface="Arial"/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42124" y="6580408"/>
            <a:ext cx="367830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 smtClean="0">
                <a:solidFill>
                  <a:srgbClr val="C0C0C0"/>
                </a:solidFill>
                <a:latin typeface="Arial"/>
              </a:rPr>
              <a:pPr algn="r" defTabSz="814388"/>
              <a:t>‹#›</a:t>
            </a:fld>
            <a:r>
              <a:rPr lang="ru-RU" sz="600" dirty="0" smtClean="0">
                <a:solidFill>
                  <a:srgbClr val="C0C0C0"/>
                </a:solidFill>
                <a:latin typeface="Arial"/>
              </a:rPr>
              <a:t>\47</a:t>
            </a:r>
            <a:endParaRPr lang="en-US" sz="6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79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18" r:id="rId20"/>
    <p:sldLayoutId id="2147484019" r:id="rId21"/>
    <p:sldLayoutId id="2147484020" r:id="rId22"/>
    <p:sldLayoutId id="2147484021" r:id="rId23"/>
    <p:sldLayoutId id="2147484022" r:id="rId24"/>
    <p:sldLayoutId id="2147484023" r:id="rId25"/>
    <p:sldLayoutId id="2147484024" r:id="rId26"/>
    <p:sldLayoutId id="2147484025" r:id="rId27"/>
    <p:sldLayoutId id="2147484026" r:id="rId28"/>
    <p:sldLayoutId id="2147484027" r:id="rId29"/>
    <p:sldLayoutId id="2147484028" r:id="rId30"/>
    <p:sldLayoutId id="2147484029" r:id="rId31"/>
    <p:sldLayoutId id="2147484031" r:id="rId32"/>
    <p:sldLayoutId id="2147484032" r:id="rId33"/>
    <p:sldLayoutId id="2147484033" r:id="rId34"/>
    <p:sldLayoutId id="2147484034" r:id="rId35"/>
    <p:sldLayoutId id="2147484035" r:id="rId36"/>
    <p:sldLayoutId id="2147484037" r:id="rId37"/>
    <p:sldLayoutId id="2147484038" r:id="rId38"/>
    <p:sldLayoutId id="2147484039" r:id="rId39"/>
    <p:sldLayoutId id="2147484040" r:id="rId40"/>
    <p:sldLayoutId id="2147484042" r:id="rId41"/>
    <p:sldLayoutId id="2147484043" r:id="rId42"/>
    <p:sldLayoutId id="2147484044" r:id="rId43"/>
    <p:sldLayoutId id="2147484069" r:id="rId44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600" b="0" kern="1200" spc="-100" baseline="0" dirty="0">
          <a:gradFill>
            <a:gsLst>
              <a:gs pos="0">
                <a:schemeClr val="tx1"/>
              </a:gs>
              <a:gs pos="44000">
                <a:srgbClr val="01BBBB"/>
              </a:gs>
              <a:gs pos="100000">
                <a:schemeClr val="accent4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rgbClr val="546568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546568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546568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546568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35" cstate="print"/>
          <a:srcRect t="95236" r="2996"/>
          <a:stretch>
            <a:fillRect/>
          </a:stretch>
        </p:blipFill>
        <p:spPr>
          <a:xfrm>
            <a:off x="333375" y="6381456"/>
            <a:ext cx="8477250" cy="1638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432215"/>
            <a:ext cx="8580924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1" y="1339747"/>
            <a:ext cx="8580924" cy="4965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666" y="6586248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err="1" smtClean="0">
                <a:solidFill>
                  <a:srgbClr val="C0C0C0"/>
                </a:solidFill>
                <a:latin typeface="Arial"/>
                <a:ea typeface="ＭＳ Ｐゴシック" charset="0"/>
              </a:rPr>
              <a:t>C97</a:t>
            </a:r>
            <a:r>
              <a:rPr lang="en-US" sz="600" dirty="0" smtClean="0">
                <a:solidFill>
                  <a:srgbClr val="C0C0C0"/>
                </a:solidFill>
                <a:latin typeface="Arial"/>
                <a:ea typeface="ＭＳ Ｐゴシック" charset="0"/>
              </a:rPr>
              <a:t>-729441-00  © 2013 Cisco and/or its affiliates. All rights reserved.</a:t>
            </a:r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89662" y="6584514"/>
            <a:ext cx="78598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C0C0C0"/>
                </a:solidFill>
                <a:latin typeface="Arial"/>
                <a:ea typeface="ＭＳ Ｐゴシック" charset="0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21478" y="6580410"/>
            <a:ext cx="259891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Arial"/>
                <a:ea typeface="ＭＳ Ｐゴシック" charset="0"/>
              </a:rPr>
              <a:pPr algn="r" defTabSz="814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00" dirty="0">
              <a:solidFill>
                <a:srgbClr val="C0C0C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9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  <p:sldLayoutId id="2147484084" r:id="rId14"/>
    <p:sldLayoutId id="2147484085" r:id="rId15"/>
    <p:sldLayoutId id="2147484086" r:id="rId16"/>
    <p:sldLayoutId id="2147484087" r:id="rId17"/>
    <p:sldLayoutId id="2147484088" r:id="rId18"/>
    <p:sldLayoutId id="2147484089" r:id="rId19"/>
    <p:sldLayoutId id="2147484090" r:id="rId20"/>
    <p:sldLayoutId id="2147484091" r:id="rId21"/>
    <p:sldLayoutId id="2147484092" r:id="rId22"/>
    <p:sldLayoutId id="2147484093" r:id="rId23"/>
    <p:sldLayoutId id="2147484094" r:id="rId24"/>
    <p:sldLayoutId id="2147484095" r:id="rId25"/>
    <p:sldLayoutId id="2147484096" r:id="rId26"/>
    <p:sldLayoutId id="2147484097" r:id="rId27"/>
    <p:sldLayoutId id="2147484098" r:id="rId28"/>
    <p:sldLayoutId id="2147484099" r:id="rId29"/>
    <p:sldLayoutId id="2147484100" r:id="rId30"/>
    <p:sldLayoutId id="2147484101" r:id="rId31"/>
    <p:sldLayoutId id="2147484102" r:id="rId32"/>
    <p:sldLayoutId id="2147484103" r:id="rId33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600" b="0" kern="1200" spc="0" baseline="0" dirty="0">
          <a:gradFill>
            <a:gsLst>
              <a:gs pos="0">
                <a:schemeClr val="tx1"/>
              </a:gs>
              <a:gs pos="44000">
                <a:srgbClr val="01BBBB"/>
              </a:gs>
              <a:gs pos="100000">
                <a:schemeClr val="accent4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rgbClr val="546568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546568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546568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546568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20" Type="http://schemas.openxmlformats.org/officeDocument/2006/relationships/image" Target="../media/image52.png"/><Relationship Id="rId21" Type="http://schemas.microsoft.com/office/2007/relationships/hdphoto" Target="../media/hdphoto5.wdp"/><Relationship Id="rId22" Type="http://schemas.openxmlformats.org/officeDocument/2006/relationships/image" Target="../media/image53.png"/><Relationship Id="rId23" Type="http://schemas.microsoft.com/office/2007/relationships/hdphoto" Target="../media/hdphoto6.wdp"/><Relationship Id="rId24" Type="http://schemas.openxmlformats.org/officeDocument/2006/relationships/image" Target="../media/image54.png"/><Relationship Id="rId25" Type="http://schemas.microsoft.com/office/2007/relationships/hdphoto" Target="../media/hdphoto7.wdp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28" Type="http://schemas.openxmlformats.org/officeDocument/2006/relationships/image" Target="../media/image57.png"/><Relationship Id="rId29" Type="http://schemas.microsoft.com/office/2007/relationships/hdphoto" Target="../media/hdphoto8.wdp"/><Relationship Id="rId30" Type="http://schemas.openxmlformats.org/officeDocument/2006/relationships/image" Target="../media/image58.png"/><Relationship Id="rId10" Type="http://schemas.openxmlformats.org/officeDocument/2006/relationships/image" Target="../media/image44.png"/><Relationship Id="rId11" Type="http://schemas.microsoft.com/office/2007/relationships/hdphoto" Target="../media/hdphoto3.wdp"/><Relationship Id="rId12" Type="http://schemas.openxmlformats.org/officeDocument/2006/relationships/image" Target="../media/image45.png"/><Relationship Id="rId13" Type="http://schemas.microsoft.com/office/2007/relationships/hdphoto" Target="../media/hdphoto4.wdp"/><Relationship Id="rId14" Type="http://schemas.openxmlformats.org/officeDocument/2006/relationships/image" Target="../media/image46.jp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jpeg"/><Relationship Id="rId18" Type="http://schemas.openxmlformats.org/officeDocument/2006/relationships/image" Target="../media/image50.jpeg"/><Relationship Id="rId19" Type="http://schemas.openxmlformats.org/officeDocument/2006/relationships/image" Target="../media/image51.png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gif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8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eg"/><Relationship Id="rId12" Type="http://schemas.openxmlformats.org/officeDocument/2006/relationships/image" Target="../media/image67.png"/><Relationship Id="rId13" Type="http://schemas.microsoft.com/office/2007/relationships/hdphoto" Target="../media/hdphoto11.wdp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microsoft.com/office/2007/relationships/hdphoto" Target="../media/hdphoto9.wdp"/><Relationship Id="rId5" Type="http://schemas.openxmlformats.org/officeDocument/2006/relationships/image" Target="../media/image61.png"/><Relationship Id="rId6" Type="http://schemas.microsoft.com/office/2007/relationships/hdphoto" Target="../media/hdphoto10.wdp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jpeg"/><Relationship Id="rId10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gif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png"/><Relationship Id="rId12" Type="http://schemas.openxmlformats.org/officeDocument/2006/relationships/image" Target="../media/image39.gif"/><Relationship Id="rId13" Type="http://schemas.openxmlformats.org/officeDocument/2006/relationships/image" Target="../media/image88.png"/><Relationship Id="rId14" Type="http://schemas.openxmlformats.org/officeDocument/2006/relationships/image" Target="../media/image89.jpe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78.png"/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png"/><Relationship Id="rId9" Type="http://schemas.openxmlformats.org/officeDocument/2006/relationships/image" Target="../media/image85.jpeg"/><Relationship Id="rId10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20" Type="http://schemas.openxmlformats.org/officeDocument/2006/relationships/image" Target="../media/image108.png"/><Relationship Id="rId21" Type="http://schemas.openxmlformats.org/officeDocument/2006/relationships/image" Target="../media/image109.png"/><Relationship Id="rId10" Type="http://schemas.openxmlformats.org/officeDocument/2006/relationships/image" Target="../media/image98.png"/><Relationship Id="rId11" Type="http://schemas.openxmlformats.org/officeDocument/2006/relationships/image" Target="../media/image99.png"/><Relationship Id="rId12" Type="http://schemas.openxmlformats.org/officeDocument/2006/relationships/image" Target="../media/image100.jpeg"/><Relationship Id="rId13" Type="http://schemas.openxmlformats.org/officeDocument/2006/relationships/image" Target="../media/image101.png"/><Relationship Id="rId14" Type="http://schemas.openxmlformats.org/officeDocument/2006/relationships/image" Target="../media/image102.jpeg"/><Relationship Id="rId15" Type="http://schemas.openxmlformats.org/officeDocument/2006/relationships/image" Target="../media/image103.png"/><Relationship Id="rId16" Type="http://schemas.openxmlformats.org/officeDocument/2006/relationships/image" Target="../media/image104.png"/><Relationship Id="rId17" Type="http://schemas.openxmlformats.org/officeDocument/2006/relationships/image" Target="../media/image105.png"/><Relationship Id="rId18" Type="http://schemas.openxmlformats.org/officeDocument/2006/relationships/image" Target="../media/image106.png"/><Relationship Id="rId19" Type="http://schemas.openxmlformats.org/officeDocument/2006/relationships/image" Target="../media/image107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microsoft.com/office/2007/relationships/hdphoto" Target="../media/hdphoto13.wdp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png"/><Relationship Id="rId12" Type="http://schemas.openxmlformats.org/officeDocument/2006/relationships/image" Target="../media/image132.png"/><Relationship Id="rId13" Type="http://schemas.openxmlformats.org/officeDocument/2006/relationships/image" Target="../media/image133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Relationship Id="rId10" Type="http://schemas.openxmlformats.org/officeDocument/2006/relationships/image" Target="../media/image1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microsoft.com/office/2007/relationships/hdphoto" Target="../media/hdphoto1.wdp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microsoft.com/office/2007/relationships/hdphoto" Target="../media/hdphoto14.wdp"/><Relationship Id="rId5" Type="http://schemas.openxmlformats.org/officeDocument/2006/relationships/image" Target="../media/image140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microsoft.com/office/2007/relationships/hdphoto" Target="../media/hdphoto14.wdp"/><Relationship Id="rId5" Type="http://schemas.openxmlformats.org/officeDocument/2006/relationships/image" Target="../media/image147.emf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microsoft.com/office/2007/relationships/hdphoto" Target="../media/hdphoto14.wdp"/><Relationship Id="rId5" Type="http://schemas.openxmlformats.org/officeDocument/2006/relationships/image" Target="../media/image148.tiff"/><Relationship Id="rId6" Type="http://schemas.openxmlformats.org/officeDocument/2006/relationships/image" Target="../media/image149.jpeg"/><Relationship Id="rId7" Type="http://schemas.microsoft.com/office/2007/relationships/hdphoto" Target="../media/hdphoto15.wdp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microsoft.com/office/2007/relationships/hdphoto" Target="../media/hdphoto14.wdp"/><Relationship Id="rId5" Type="http://schemas.openxmlformats.org/officeDocument/2006/relationships/image" Target="../media/image148.tiff"/><Relationship Id="rId6" Type="http://schemas.openxmlformats.org/officeDocument/2006/relationships/image" Target="../media/image152.jpe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963" y="1522756"/>
            <a:ext cx="8282117" cy="2907239"/>
          </a:xfrm>
        </p:spPr>
        <p:txBody>
          <a:bodyPr/>
          <a:lstStyle/>
          <a:p>
            <a:r>
              <a:rPr lang="en-US" sz="4800" dirty="0" smtClean="0"/>
              <a:t>BYOD </a:t>
            </a:r>
            <a:r>
              <a:rPr lang="ru-RU" sz="4800" dirty="0" smtClean="0"/>
              <a:t>или не </a:t>
            </a:r>
            <a:r>
              <a:rPr lang="en-US" sz="4800" dirty="0" smtClean="0"/>
              <a:t>BYOD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куда </a:t>
            </a:r>
            <a:r>
              <a:rPr lang="ru-RU" sz="4800" dirty="0" smtClean="0"/>
              <a:t>ИТ</a:t>
            </a:r>
            <a:r>
              <a:rPr lang="en-US" sz="4800" dirty="0" smtClean="0"/>
              <a:t>-</a:t>
            </a:r>
            <a:r>
              <a:rPr lang="ru-RU" sz="4800" dirty="0" smtClean="0"/>
              <a:t>мир идет</a:t>
            </a:r>
            <a:endParaRPr lang="en-US" sz="36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200" dirty="0" smtClean="0"/>
              <a:t>Дмитрий Шустер</a:t>
            </a:r>
            <a:endParaRPr lang="en-US" sz="2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8375" y="5305901"/>
            <a:ext cx="8112650" cy="866299"/>
          </a:xfrm>
        </p:spPr>
        <p:txBody>
          <a:bodyPr>
            <a:normAutofit/>
          </a:bodyPr>
          <a:lstStyle/>
          <a:p>
            <a:r>
              <a:rPr lang="ru-RU" dirty="0" smtClean="0"/>
              <a:t>Технический Директор </a:t>
            </a:r>
            <a:r>
              <a:rPr lang="en-US" dirty="0" smtClean="0"/>
              <a:t>Cisco </a:t>
            </a:r>
            <a:r>
              <a:rPr lang="ru-RU" dirty="0" smtClean="0"/>
              <a:t>Казахстан</a:t>
            </a:r>
            <a:endParaRPr lang="ru-RU" dirty="0" smtClean="0"/>
          </a:p>
          <a:p>
            <a:r>
              <a:rPr lang="en-US" dirty="0" err="1" smtClean="0"/>
              <a:t>dshuster@</a:t>
            </a:r>
            <a:r>
              <a:rPr lang="en-US" dirty="0" err="1" smtClean="0"/>
              <a:t>cisco.com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360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62464"/>
            <a:ext cx="8534400" cy="1723549"/>
          </a:xfrm>
        </p:spPr>
        <p:txBody>
          <a:bodyPr/>
          <a:lstStyle/>
          <a:p>
            <a:r>
              <a:rPr lang="ru-RU" dirty="0" smtClean="0"/>
              <a:t>Появление еще одной модели –</a:t>
            </a:r>
            <a:r>
              <a:rPr lang="en-US" dirty="0" smtClean="0"/>
              <a:t> CYOD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Choose-Your-Own-Device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4-05-13 at 4.35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589"/>
            <a:ext cx="9144000" cy="5072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53400" y="2540000"/>
            <a:ext cx="990600" cy="108373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2641600"/>
            <a:ext cx="749300" cy="1083733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5500" y="4787900"/>
            <a:ext cx="749300" cy="108373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3999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</a:t>
            </a:r>
            <a:r>
              <a:rPr lang="en-US" dirty="0" smtClean="0"/>
              <a:t>Cisco</a:t>
            </a:r>
            <a:r>
              <a:rPr lang="uk-UA" dirty="0" smtClean="0"/>
              <a:t> </a:t>
            </a:r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Стратегия </a:t>
            </a:r>
            <a:r>
              <a:rPr lang="en-US" dirty="0" err="1" smtClean="0"/>
              <a:t>AnyDevice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9013" y="3591442"/>
            <a:ext cx="6795976" cy="2158918"/>
          </a:xfrm>
          <a:prstGeom prst="rect">
            <a:avLst/>
          </a:prstGeom>
          <a:solidFill>
            <a:schemeClr val="bg2">
              <a:alpha val="9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575" tIns="19287" rIns="38575" bIns="19287" rtlCol="0" anchor="b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7" name="Picture 6" descr="ipad 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672" y="4014852"/>
            <a:ext cx="713240" cy="979458"/>
          </a:xfrm>
          <a:prstGeom prst="roundRect">
            <a:avLst>
              <a:gd name="adj" fmla="val 4492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" name="Picture 7" descr="Nexus 7 mediu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420" y="4012116"/>
            <a:ext cx="594242" cy="9662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Picture 8" descr="androi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43" y="5224152"/>
            <a:ext cx="314090" cy="33135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" name="Picture 9" descr="palm-pre.g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56" r="1979"/>
          <a:stretch/>
        </p:blipFill>
        <p:spPr>
          <a:xfrm>
            <a:off x="6141609" y="4010109"/>
            <a:ext cx="371365" cy="83256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Picture 10" descr="NOKIA_Phon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564" y="4127644"/>
            <a:ext cx="435950" cy="78356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Picture 11" descr="nokia-lumia-900-black.jpe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071" y="4102329"/>
            <a:ext cx="389582" cy="7616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" name="Picture 12" descr="iPhone 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032" y="4127644"/>
            <a:ext cx="933685" cy="9071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" name="Picture 13" descr="128px-Apple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6" y="5216632"/>
            <a:ext cx="267724" cy="346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4" descr="128px-Apple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033" y="5216632"/>
            <a:ext cx="267724" cy="346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16" name="Group 15"/>
          <p:cNvGrpSpPr/>
          <p:nvPr/>
        </p:nvGrpSpPr>
        <p:grpSpPr>
          <a:xfrm>
            <a:off x="6181501" y="5213529"/>
            <a:ext cx="442750" cy="352605"/>
            <a:chOff x="12898314" y="6629400"/>
            <a:chExt cx="908478" cy="685800"/>
          </a:xfrm>
        </p:grpSpPr>
        <p:pic>
          <p:nvPicPr>
            <p:cNvPr id="17" name="Picture 16" descr="blank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2804" y="6629400"/>
              <a:ext cx="685800" cy="6858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2898314" y="6787634"/>
              <a:ext cx="908478" cy="419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Other</a:t>
              </a:r>
            </a:p>
          </p:txBody>
        </p:sp>
      </p:grpSp>
      <p:pic>
        <p:nvPicPr>
          <p:cNvPr id="19" name="Picture 18" descr="blackberry_logo.jp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4487" y1="35714" x2="54487" y2="35714"/>
                        <a14:foregroundMark x1="32051" y1="31818" x2="32051" y2="31818"/>
                        <a14:foregroundMark x1="26282" y1="53896" x2="26282" y2="53896"/>
                        <a14:foregroundMark x1="75000" y1="45455" x2="75000" y2="45455"/>
                        <a14:foregroundMark x1="69231" y1="62338" x2="69231" y2="62338"/>
                        <a14:foregroundMark x1="51282" y1="72727" x2="51282" y2="72727"/>
                        <a14:foregroundMark x1="52564" y1="51299" x2="52564" y2="51299"/>
                        <a14:foregroundMark x1="29487" y1="40260" x2="29487" y2="4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0497" y="5224926"/>
            <a:ext cx="316403" cy="32981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1054914" y="5266484"/>
            <a:ext cx="637303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16,450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414" y="5266484"/>
            <a:ext cx="637303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36,104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0358" y="5266484"/>
            <a:ext cx="637303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13,901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31190" y="5266484"/>
            <a:ext cx="637303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166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275" y="4092878"/>
            <a:ext cx="1030686" cy="764699"/>
          </a:xfrm>
          <a:prstGeom prst="rect">
            <a:avLst/>
          </a:prstGeom>
          <a:effectLst>
            <a:reflection stA="45000" endPos="49000" dist="50800" dir="5400000" sy="-100000" algn="bl" rotWithShape="0"/>
          </a:effectLst>
        </p:spPr>
      </p:pic>
      <p:pic>
        <p:nvPicPr>
          <p:cNvPr id="25" name="Picture 24" descr="iPad Mini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90" y="4277096"/>
            <a:ext cx="488950" cy="720164"/>
          </a:xfrm>
          <a:prstGeom prst="roundRect">
            <a:avLst>
              <a:gd name="adj" fmla="val 6864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603" y="4022677"/>
            <a:ext cx="449193" cy="895017"/>
          </a:xfrm>
          <a:prstGeom prst="rect">
            <a:avLst/>
          </a:prstGeom>
          <a:effectLst>
            <a:reflection stA="65000" endPos="61000" dir="5400000" sy="-100000" algn="bl" rotWithShape="0"/>
          </a:effectLst>
        </p:spPr>
      </p:pic>
      <p:pic>
        <p:nvPicPr>
          <p:cNvPr id="27" name="Picture 26" descr="blackberry-bold-9900.jp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849" y="4055881"/>
            <a:ext cx="454774" cy="822745"/>
          </a:xfrm>
          <a:prstGeom prst="roundRect">
            <a:avLst>
              <a:gd name="adj" fmla="val 23005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802" y="4254353"/>
            <a:ext cx="378298" cy="741196"/>
          </a:xfrm>
          <a:prstGeom prst="rect">
            <a:avLst/>
          </a:prstGeom>
          <a:effectLst>
            <a:reflection stA="45000" endPos="41000" dist="50800" dir="5400000" sy="-100000" algn="bl" rotWithShape="0"/>
          </a:effectLst>
        </p:spPr>
      </p:pic>
      <p:sp>
        <p:nvSpPr>
          <p:cNvPr id="29" name="TextBox 28"/>
          <p:cNvSpPr txBox="1"/>
          <p:nvPr/>
        </p:nvSpPr>
        <p:spPr>
          <a:xfrm>
            <a:off x="4278658" y="5266484"/>
            <a:ext cx="637303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3,979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9013" y="1973609"/>
            <a:ext cx="6795976" cy="1433487"/>
          </a:xfrm>
          <a:prstGeom prst="rect">
            <a:avLst/>
          </a:prstGeom>
          <a:solidFill>
            <a:schemeClr val="bg2">
              <a:alpha val="90000"/>
            </a:schemeClr>
          </a:solidFill>
          <a:ln w="38100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575" tIns="19287" rIns="38575" bIns="19287" rtlCol="0" anchor="b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1" name="Picture 30" descr="081014-macbook.png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835" y="2305248"/>
            <a:ext cx="943713" cy="5800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2" name="Picture 31" descr="Lenovo T420.jpeg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97" l="0" r="100000">
                        <a14:backgroundMark x1="90000" y1="14458" x2="90000" y2="14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51"/>
          <a:stretch/>
        </p:blipFill>
        <p:spPr>
          <a:xfrm>
            <a:off x="2975167" y="2539841"/>
            <a:ext cx="490031" cy="3010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3" name="Picture 32" descr="Lenovo T420.jpeg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97" l="0" r="100000">
                        <a14:backgroundMark x1="90000" y1="14458" x2="90000" y2="14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51"/>
          <a:stretch/>
        </p:blipFill>
        <p:spPr>
          <a:xfrm>
            <a:off x="2141778" y="2422969"/>
            <a:ext cx="662414" cy="4069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4" name="Picture 33" descr="Lenovo-ThinkPad-W520-Powerful-Laptop-2.jpe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" b="100000" l="0" r="99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255" y="2315328"/>
            <a:ext cx="821873" cy="51522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5" name="Picture 34" descr="Windows 7 ball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719" y="3008691"/>
            <a:ext cx="325580" cy="33837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6" name="Picture 35" descr="128px-Apple-logo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227" y="2998333"/>
            <a:ext cx="261669" cy="3335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7" name="Picture 36" descr="MacBook Air.png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" b="100000" l="0" r="100000">
                        <a14:foregroundMark x1="54223" y1="93750" x2="54223" y2="93750"/>
                        <a14:foregroundMark x1="40054" y1="94271" x2="40054" y2="94271"/>
                        <a14:foregroundMark x1="73297" y1="93750" x2="73297" y2="93750"/>
                        <a14:foregroundMark x1="87466" y1="94271" x2="87466" y2="94271"/>
                        <a14:foregroundMark x1="94823" y1="93750" x2="94823" y2="93750"/>
                        <a14:foregroundMark x1="92643" y1="94271" x2="92643" y2="94271"/>
                        <a14:foregroundMark x1="98638" y1="94271" x2="98638" y2="94271"/>
                        <a14:foregroundMark x1="19074" y1="94792" x2="19074" y2="94792"/>
                        <a14:foregroundMark x1="13351" y1="94792" x2="13351" y2="94792"/>
                        <a14:foregroundMark x1="6812" y1="94271" x2="6812" y2="94271"/>
                        <a14:foregroundMark x1="9264" y1="94271" x2="9264" y2="94271"/>
                        <a14:foregroundMark x1="11717" y1="94271" x2="11717" y2="94271"/>
                        <a14:foregroundMark x1="3542" y1="93750" x2="3542" y2="93750"/>
                        <a14:foregroundMark x1="4632" y1="94271" x2="4632" y2="94271"/>
                        <a14:foregroundMark x1="1090" y1="94271" x2="1090" y2="94271"/>
                        <a14:foregroundMark x1="27793" y1="94792" x2="27793" y2="94792"/>
                        <a14:foregroundMark x1="86104" y1="74479" x2="86104" y2="74479"/>
                        <a14:foregroundMark x1="86104" y1="59375" x2="86104" y2="59375"/>
                        <a14:foregroundMark x1="86376" y1="46354" x2="86376" y2="46354"/>
                        <a14:foregroundMark x1="86376" y1="17188" x2="86376" y2="17188"/>
                        <a14:foregroundMark x1="86376" y1="53125" x2="86376" y2="53125"/>
                        <a14:foregroundMark x1="86376" y1="67708" x2="86376" y2="6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133" y="2366422"/>
            <a:ext cx="922425" cy="50251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8" name="TextBox 37"/>
          <p:cNvSpPr txBox="1"/>
          <p:nvPr/>
        </p:nvSpPr>
        <p:spPr>
          <a:xfrm>
            <a:off x="1795755" y="3057735"/>
            <a:ext cx="622889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82,794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66834" y="3054376"/>
            <a:ext cx="834759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34,545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14327" y="3053294"/>
            <a:ext cx="705779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8,225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161" y="3004173"/>
            <a:ext cx="271391" cy="32145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7466305" y="3591442"/>
            <a:ext cx="1252311" cy="2158918"/>
          </a:xfrm>
          <a:prstGeom prst="rect">
            <a:avLst/>
          </a:prstGeom>
          <a:solidFill>
            <a:schemeClr val="bg2">
              <a:alpha val="9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575" tIns="19287" rIns="38575" bIns="19287"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71,325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Personally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Owned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Mobile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Devices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(BYOD)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66305" y="1970558"/>
            <a:ext cx="1252311" cy="1433487"/>
          </a:xfrm>
          <a:prstGeom prst="rect">
            <a:avLst/>
          </a:prstGeom>
          <a:solidFill>
            <a:schemeClr val="bg2">
              <a:alpha val="90000"/>
            </a:schemeClr>
          </a:solidFill>
          <a:ln w="38100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575" tIns="19287" rIns="38575" bIns="19287"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125,564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Corporate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Laptops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CYOD)</a:t>
            </a:r>
          </a:p>
        </p:txBody>
      </p:sp>
      <p:pic>
        <p:nvPicPr>
          <p:cNvPr id="44" name="Picture 43" descr="Windows 7 ball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281" y="5220642"/>
            <a:ext cx="325580" cy="33837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5" name="TextBox 44"/>
          <p:cNvSpPr txBox="1"/>
          <p:nvPr/>
        </p:nvSpPr>
        <p:spPr>
          <a:xfrm>
            <a:off x="5497363" y="5266484"/>
            <a:ext cx="637303" cy="254394"/>
          </a:xfrm>
          <a:prstGeom prst="rect">
            <a:avLst/>
          </a:prstGeom>
          <a:noFill/>
        </p:spPr>
        <p:txBody>
          <a:bodyPr wrap="square" lIns="38575" tIns="19287" rIns="38575" bIns="19287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725</a:t>
            </a:r>
            <a:endParaRPr lang="en-US" sz="14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3449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444500"/>
            <a:ext cx="7435849" cy="838200"/>
          </a:xfrm>
        </p:spPr>
        <p:txBody>
          <a:bodyPr/>
          <a:lstStyle/>
          <a:p>
            <a:r>
              <a:rPr lang="ru-RU" dirty="0" smtClean="0"/>
              <a:t>Эволюция развития </a:t>
            </a:r>
            <a:r>
              <a:rPr lang="en-US" dirty="0" smtClean="0"/>
              <a:t>BYOD/CYOD </a:t>
            </a:r>
            <a:r>
              <a:rPr lang="ru-RU" dirty="0" smtClean="0"/>
              <a:t>в </a:t>
            </a:r>
            <a:r>
              <a:rPr lang="en-US" dirty="0" smtClean="0"/>
              <a:t>Cisco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233" y="1759031"/>
            <a:ext cx="1086133" cy="748862"/>
          </a:xfrm>
          <a:prstGeom prst="rect">
            <a:avLst/>
          </a:prstGeom>
        </p:spPr>
      </p:pic>
      <p:sp>
        <p:nvSpPr>
          <p:cNvPr id="7" name="Shape 6"/>
          <p:cNvSpPr/>
          <p:nvPr/>
        </p:nvSpPr>
        <p:spPr>
          <a:xfrm>
            <a:off x="755033" y="1894119"/>
            <a:ext cx="8019698" cy="3780663"/>
          </a:xfrm>
          <a:prstGeom prst="swooshArrow">
            <a:avLst>
              <a:gd name="adj1" fmla="val 25000"/>
              <a:gd name="adj2" fmla="val 25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0" scaled="1"/>
            <a:tileRect/>
          </a:gra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379515" y="4861110"/>
            <a:ext cx="140893" cy="13912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9" name="Freeform 8"/>
          <p:cNvSpPr/>
          <p:nvPr/>
        </p:nvSpPr>
        <p:spPr>
          <a:xfrm>
            <a:off x="2238646" y="4661564"/>
            <a:ext cx="1247482" cy="1317933"/>
          </a:xfrm>
          <a:custGeom>
            <a:avLst/>
            <a:gdLst>
              <a:gd name="connsiteX0" fmla="*/ 0 w 1730410"/>
              <a:gd name="connsiteY0" fmla="*/ 0 h 1505254"/>
              <a:gd name="connsiteX1" fmla="*/ 1730410 w 1730410"/>
              <a:gd name="connsiteY1" fmla="*/ 0 h 1505254"/>
              <a:gd name="connsiteX2" fmla="*/ 1730410 w 1730410"/>
              <a:gd name="connsiteY2" fmla="*/ 1505254 h 1505254"/>
              <a:gd name="connsiteX3" fmla="*/ 0 w 1730410"/>
              <a:gd name="connsiteY3" fmla="*/ 1505254 h 1505254"/>
              <a:gd name="connsiteX4" fmla="*/ 0 w 1730410"/>
              <a:gd name="connsiteY4" fmla="*/ 0 h 150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410" h="1505254">
                <a:moveTo>
                  <a:pt x="0" y="0"/>
                </a:moveTo>
                <a:lnTo>
                  <a:pt x="1730410" y="0"/>
                </a:lnTo>
                <a:lnTo>
                  <a:pt x="1730410" y="1505254"/>
                </a:lnTo>
                <a:lnTo>
                  <a:pt x="0" y="15052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317" tIns="0" rIns="0" bIns="0" numCol="1" spcCol="1270" anchor="t" anchorCtr="0">
            <a:noAutofit/>
          </a:bodyPr>
          <a:lstStyle/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b="1" dirty="0">
                <a:solidFill>
                  <a:srgbClr val="000000"/>
                </a:solidFill>
              </a:rPr>
              <a:t>2009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Mobile BYOD Mandate 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Mobile Mail and Wi-Fi on iPhone, BlackBerry, Android, etc.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MacBook Pro</a:t>
            </a:r>
          </a:p>
        </p:txBody>
      </p:sp>
      <p:sp>
        <p:nvSpPr>
          <p:cNvPr id="10" name="Oval 9"/>
          <p:cNvSpPr/>
          <p:nvPr/>
        </p:nvSpPr>
        <p:spPr>
          <a:xfrm>
            <a:off x="3527527" y="3605560"/>
            <a:ext cx="239023" cy="2419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11" name="Freeform 10"/>
          <p:cNvSpPr/>
          <p:nvPr/>
        </p:nvSpPr>
        <p:spPr>
          <a:xfrm>
            <a:off x="3257100" y="4217062"/>
            <a:ext cx="1600200" cy="914400"/>
          </a:xfrm>
          <a:custGeom>
            <a:avLst/>
            <a:gdLst>
              <a:gd name="connsiteX0" fmla="*/ 0 w 1380123"/>
              <a:gd name="connsiteY0" fmla="*/ 0 h 2890342"/>
              <a:gd name="connsiteX1" fmla="*/ 1380123 w 1380123"/>
              <a:gd name="connsiteY1" fmla="*/ 0 h 2890342"/>
              <a:gd name="connsiteX2" fmla="*/ 1380123 w 1380123"/>
              <a:gd name="connsiteY2" fmla="*/ 2890342 h 2890342"/>
              <a:gd name="connsiteX3" fmla="*/ 0 w 1380123"/>
              <a:gd name="connsiteY3" fmla="*/ 2890342 h 2890342"/>
              <a:gd name="connsiteX4" fmla="*/ 0 w 1380123"/>
              <a:gd name="connsiteY4" fmla="*/ 0 h 289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0123" h="2890342">
                <a:moveTo>
                  <a:pt x="0" y="0"/>
                </a:moveTo>
                <a:lnTo>
                  <a:pt x="1380123" y="0"/>
                </a:lnTo>
                <a:lnTo>
                  <a:pt x="1380123" y="2890342"/>
                </a:lnTo>
                <a:lnTo>
                  <a:pt x="0" y="28903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4464" tIns="0" rIns="0" bIns="0" numCol="1" spcCol="1270" anchor="t" anchorCtr="0">
            <a:noAutofit/>
          </a:bodyPr>
          <a:lstStyle/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b="1" dirty="0">
                <a:solidFill>
                  <a:srgbClr val="000000"/>
                </a:solidFill>
              </a:rPr>
              <a:t>2010-2011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Tablet Support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AnyConnect on Trusted Devices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>
                <a:solidFill>
                  <a:srgbClr val="000000"/>
                </a:solidFill>
              </a:rPr>
              <a:t>WebEx and Jabber</a:t>
            </a:r>
            <a:endParaRPr lang="en-AU" sz="1100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07499" y="3173448"/>
            <a:ext cx="315521" cy="320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13" name="Freeform 12"/>
          <p:cNvSpPr/>
          <p:nvPr/>
        </p:nvSpPr>
        <p:spPr>
          <a:xfrm>
            <a:off x="4659933" y="3844783"/>
            <a:ext cx="1752600" cy="931078"/>
          </a:xfrm>
          <a:custGeom>
            <a:avLst/>
            <a:gdLst>
              <a:gd name="connsiteX0" fmla="*/ 0 w 2125065"/>
              <a:gd name="connsiteY0" fmla="*/ 0 h 3908602"/>
              <a:gd name="connsiteX1" fmla="*/ 2125065 w 2125065"/>
              <a:gd name="connsiteY1" fmla="*/ 0 h 3908602"/>
              <a:gd name="connsiteX2" fmla="*/ 2125065 w 2125065"/>
              <a:gd name="connsiteY2" fmla="*/ 3908602 h 3908602"/>
              <a:gd name="connsiteX3" fmla="*/ 0 w 2125065"/>
              <a:gd name="connsiteY3" fmla="*/ 3908602 h 3908602"/>
              <a:gd name="connsiteX4" fmla="*/ 0 w 2125065"/>
              <a:gd name="connsiteY4" fmla="*/ 0 h 39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065" h="3908602">
                <a:moveTo>
                  <a:pt x="0" y="0"/>
                </a:moveTo>
                <a:lnTo>
                  <a:pt x="2125065" y="0"/>
                </a:lnTo>
                <a:lnTo>
                  <a:pt x="2125065" y="3908602"/>
                </a:lnTo>
                <a:lnTo>
                  <a:pt x="0" y="39086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4164" tIns="0" rIns="0" bIns="0" numCol="1" spcCol="1270" anchor="t" anchorCtr="0">
            <a:noAutofit/>
          </a:bodyPr>
          <a:lstStyle/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b="1" dirty="0">
                <a:solidFill>
                  <a:srgbClr val="000000"/>
                </a:solidFill>
              </a:rPr>
              <a:t>2012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Cisco eStore Launched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MacBook Air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Mobile Apps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ISE 1.1 Rollout</a:t>
            </a:r>
          </a:p>
        </p:txBody>
      </p:sp>
      <p:sp>
        <p:nvSpPr>
          <p:cNvPr id="14" name="Oval 13"/>
          <p:cNvSpPr/>
          <p:nvPr/>
        </p:nvSpPr>
        <p:spPr>
          <a:xfrm>
            <a:off x="6639711" y="2792276"/>
            <a:ext cx="425784" cy="42948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15" name="Freeform 14"/>
          <p:cNvSpPr/>
          <p:nvPr/>
        </p:nvSpPr>
        <p:spPr>
          <a:xfrm>
            <a:off x="6253085" y="3551218"/>
            <a:ext cx="1410075" cy="876424"/>
          </a:xfrm>
          <a:custGeom>
            <a:avLst/>
            <a:gdLst>
              <a:gd name="connsiteX0" fmla="*/ 0 w 2125065"/>
              <a:gd name="connsiteY0" fmla="*/ 0 h 4534738"/>
              <a:gd name="connsiteX1" fmla="*/ 2125065 w 2125065"/>
              <a:gd name="connsiteY1" fmla="*/ 0 h 4534738"/>
              <a:gd name="connsiteX2" fmla="*/ 2125065 w 2125065"/>
              <a:gd name="connsiteY2" fmla="*/ 4534738 h 4534738"/>
              <a:gd name="connsiteX3" fmla="*/ 0 w 2125065"/>
              <a:gd name="connsiteY3" fmla="*/ 4534738 h 4534738"/>
              <a:gd name="connsiteX4" fmla="*/ 0 w 2125065"/>
              <a:gd name="connsiteY4" fmla="*/ 0 h 453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065" h="4534738">
                <a:moveTo>
                  <a:pt x="0" y="0"/>
                </a:moveTo>
                <a:lnTo>
                  <a:pt x="2125065" y="0"/>
                </a:lnTo>
                <a:lnTo>
                  <a:pt x="2125065" y="4534738"/>
                </a:lnTo>
                <a:lnTo>
                  <a:pt x="0" y="45347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0673" tIns="0" rIns="0" bIns="0" numCol="1" spcCol="1270" anchor="t" anchorCtr="0">
            <a:noAutofit/>
          </a:bodyPr>
          <a:lstStyle/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b="1" dirty="0">
                <a:solidFill>
                  <a:srgbClr val="000000"/>
                </a:solidFill>
              </a:rPr>
              <a:t>2013+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BYOD for non-Cisco laptops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eStore for mobile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Expanded Mobile App Portfolio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Cloud Services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ISE 1.2 and 1.3</a:t>
            </a:r>
          </a:p>
        </p:txBody>
      </p:sp>
      <p:pic>
        <p:nvPicPr>
          <p:cNvPr id="16" name="Picture 15" descr="MacBook Air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667">
                        <a14:foregroundMark x1="72583" y1="81571" x2="72583" y2="81571"/>
                        <a14:foregroundMark x1="52083" y1="81429" x2="52083" y2="81429"/>
                        <a14:foregroundMark x1="41833" y1="81571" x2="41833" y2="81571"/>
                        <a14:foregroundMark x1="87750" y1="81714" x2="87750" y2="81714"/>
                        <a14:foregroundMark x1="16833" y1="81714" x2="16833" y2="81714"/>
                        <a14:foregroundMark x1="13750" y1="81571" x2="13750" y2="81571"/>
                        <a14:foregroundMark x1="15667" y1="81429" x2="15667" y2="81429"/>
                        <a14:foregroundMark x1="18750" y1="81714" x2="18750" y2="81714"/>
                        <a14:foregroundMark x1="90667" y1="81714" x2="90667" y2="81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530" y="2046378"/>
            <a:ext cx="1405434" cy="81983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354635" y="4169668"/>
            <a:ext cx="210312" cy="2103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pic>
        <p:nvPicPr>
          <p:cNvPr id="18" name="Picture 17" descr="Lenovo-ThinkPad-W520-Powerful-Laptop-2.jpe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100000" l="0" r="99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71" y="4181953"/>
            <a:ext cx="970451" cy="5854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9" name="Picture 18" descr="Good Screen Devic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73" y="3981452"/>
            <a:ext cx="478519" cy="619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reeform 19"/>
          <p:cNvSpPr/>
          <p:nvPr/>
        </p:nvSpPr>
        <p:spPr>
          <a:xfrm>
            <a:off x="1189874" y="5237598"/>
            <a:ext cx="1143000" cy="1013133"/>
          </a:xfrm>
          <a:custGeom>
            <a:avLst/>
            <a:gdLst>
              <a:gd name="connsiteX0" fmla="*/ 0 w 1730410"/>
              <a:gd name="connsiteY0" fmla="*/ 0 h 1505254"/>
              <a:gd name="connsiteX1" fmla="*/ 1730410 w 1730410"/>
              <a:gd name="connsiteY1" fmla="*/ 0 h 1505254"/>
              <a:gd name="connsiteX2" fmla="*/ 1730410 w 1730410"/>
              <a:gd name="connsiteY2" fmla="*/ 1505254 h 1505254"/>
              <a:gd name="connsiteX3" fmla="*/ 0 w 1730410"/>
              <a:gd name="connsiteY3" fmla="*/ 1505254 h 1505254"/>
              <a:gd name="connsiteX4" fmla="*/ 0 w 1730410"/>
              <a:gd name="connsiteY4" fmla="*/ 0 h 150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410" h="1505254">
                <a:moveTo>
                  <a:pt x="0" y="0"/>
                </a:moveTo>
                <a:lnTo>
                  <a:pt x="1730410" y="0"/>
                </a:lnTo>
                <a:lnTo>
                  <a:pt x="1730410" y="1505254"/>
                </a:lnTo>
                <a:lnTo>
                  <a:pt x="0" y="15052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317" tIns="0" rIns="0" bIns="0" numCol="1" spcCol="1270" anchor="t" anchorCtr="0">
            <a:noAutofit/>
          </a:bodyPr>
          <a:lstStyle/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b="1" dirty="0">
                <a:solidFill>
                  <a:srgbClr val="000000"/>
                </a:solidFill>
              </a:rPr>
              <a:t>2003-2008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Corporate-Paid Devices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Good Mobile </a:t>
            </a:r>
          </a:p>
          <a:p>
            <a:pPr defTabSz="374949">
              <a:lnSpc>
                <a:spcPct val="90000"/>
              </a:lnSpc>
              <a:spcAft>
                <a:spcPct val="35000"/>
              </a:spcAft>
            </a:pPr>
            <a:r>
              <a:rPr lang="en-AU" sz="1100" dirty="0">
                <a:solidFill>
                  <a:srgbClr val="000000"/>
                </a:solidFill>
              </a:rPr>
              <a:t>Windows XP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7344" y="2456296"/>
            <a:ext cx="602006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46" y="2761098"/>
            <a:ext cx="441139" cy="438717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081014-macbook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410" y="3041430"/>
            <a:ext cx="1168608" cy="6295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1813312" y="3273632"/>
            <a:ext cx="762000" cy="745498"/>
            <a:chOff x="2057400" y="2190750"/>
            <a:chExt cx="762000" cy="7454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4" descr="blackberry-bold-9900.jp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6713" y="2190750"/>
              <a:ext cx="302687" cy="519113"/>
            </a:xfrm>
            <a:prstGeom prst="roundRect">
              <a:avLst>
                <a:gd name="adj" fmla="val 23005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Galaxy-Nexus-Single-Front-White.png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83" b="100000" l="5019" r="95367">
                          <a14:foregroundMark x1="28571" y1="7642" x2="28571" y2="7642"/>
                          <a14:foregroundMark x1="43629" y1="11572" x2="43629" y2="11572"/>
                          <a14:foregroundMark x1="9653" y1="9170" x2="9653" y2="9170"/>
                          <a14:foregroundMark x1="8108" y1="16594" x2="8108" y2="16594"/>
                          <a14:foregroundMark x1="8880" y1="26638" x2="8880" y2="26638"/>
                          <a14:foregroundMark x1="8494" y1="37991" x2="8494" y2="37991"/>
                          <a14:foregroundMark x1="52896" y1="98253" x2="52896" y2="98253"/>
                          <a14:foregroundMark x1="61004" y1="98690" x2="61004" y2="986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8288" y="2248467"/>
              <a:ext cx="349426" cy="6179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 descr="iphone4single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7400" y="2405063"/>
              <a:ext cx="271889" cy="5311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565" y="1971467"/>
            <a:ext cx="781253" cy="781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217002" y="1644961"/>
            <a:ext cx="8588861" cy="62865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Any Device Roadmap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07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599" y="597024"/>
            <a:ext cx="4864231" cy="232397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Устройства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026" y="3045374"/>
            <a:ext cx="4864231" cy="188222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Приложения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881" y="5092694"/>
            <a:ext cx="4864231" cy="1414936"/>
          </a:xfrm>
          <a:prstGeom prst="rect">
            <a:avLst/>
          </a:prstGeom>
          <a:solidFill>
            <a:srgbClr val="4DCAF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Соединение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27192" y="604096"/>
            <a:ext cx="1699308" cy="5898298"/>
          </a:xfrm>
          <a:prstGeom prst="rect">
            <a:avLst/>
          </a:prstGeom>
          <a:solidFill>
            <a:srgbClr val="4DCAF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Управление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3612" y="594668"/>
            <a:ext cx="1832988" cy="5895026"/>
          </a:xfrm>
          <a:prstGeom prst="rect">
            <a:avLst/>
          </a:prstGeom>
          <a:solidFill>
            <a:srgbClr val="4DCAF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Безопасность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891" y="3646595"/>
            <a:ext cx="886120" cy="90497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Internal</a:t>
            </a:r>
          </a:p>
          <a:p>
            <a:pPr algn="ctr"/>
            <a:r>
              <a:rPr lang="en-US" sz="1400" b="1" dirty="0" smtClean="0"/>
              <a:t>Apps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11693" y="3646595"/>
            <a:ext cx="886120" cy="90497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Web</a:t>
            </a:r>
          </a:p>
          <a:p>
            <a:pPr algn="ctr"/>
            <a:r>
              <a:rPr lang="en-US" sz="1400" b="1" dirty="0" smtClean="0"/>
              <a:t>Apps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8000" y="5600694"/>
            <a:ext cx="1380111" cy="60527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2G/3G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61656" y="5600694"/>
            <a:ext cx="1396999" cy="60527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WiFi</a:t>
            </a:r>
            <a:endParaRPr lang="en-US" sz="1400" b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3632200" y="5600694"/>
            <a:ext cx="1384300" cy="60527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VPN</a:t>
            </a:r>
            <a:endParaRPr lang="en-US" sz="14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474034" y="2044694"/>
            <a:ext cx="4390066" cy="44844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ОС</a:t>
            </a:r>
            <a:endParaRPr lang="en-US" sz="1400" b="1" dirty="0" smtClean="0"/>
          </a:p>
        </p:txBody>
      </p:sp>
      <p:sp>
        <p:nvSpPr>
          <p:cNvPr id="28" name="Rounded Rectangle 27"/>
          <p:cNvSpPr/>
          <p:nvPr/>
        </p:nvSpPr>
        <p:spPr>
          <a:xfrm>
            <a:off x="2514600" y="3467094"/>
            <a:ext cx="2527300" cy="124460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653122" y="3657594"/>
            <a:ext cx="750478" cy="36057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Голос</a:t>
            </a:r>
            <a:endParaRPr lang="en-US" sz="1400" b="1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2653122" y="4190994"/>
            <a:ext cx="750478" cy="36057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Видео</a:t>
            </a:r>
            <a:endParaRPr lang="en-US" sz="1400" b="1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3467100" y="4190994"/>
            <a:ext cx="1485900" cy="36057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Сообщения</a:t>
            </a:r>
            <a:endParaRPr lang="en-US" sz="1400" b="1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3479800" y="3657594"/>
            <a:ext cx="1473200" cy="36057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Конференции</a:t>
            </a:r>
            <a:endParaRPr lang="en-US" sz="1400" b="1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474034" y="1142994"/>
            <a:ext cx="4390066" cy="44844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Форм</a:t>
            </a:r>
            <a:br>
              <a:rPr lang="ru-RU" sz="1400" b="1" dirty="0" smtClean="0"/>
            </a:br>
            <a:r>
              <a:rPr lang="ru-RU" sz="1400" b="1" dirty="0" smtClean="0"/>
              <a:t>Фактор</a:t>
            </a:r>
            <a:endParaRPr lang="en-US" sz="1400" b="1" dirty="0" smtClean="0"/>
          </a:p>
        </p:txBody>
      </p:sp>
      <p:pic>
        <p:nvPicPr>
          <p:cNvPr id="32" name="Picture 10" descr="C:\Users\bbelding.CISCO\Pictures\Cisco\Platforms\android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905" y="1939636"/>
            <a:ext cx="714658" cy="714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C:\Users\bbelding.CISCO\Pictures\Cisco\Platforms\palm_logo_rgb_shad-3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7496" y="1923384"/>
            <a:ext cx="755864" cy="740185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C:\Users\bbelding.CISCO\Pictures\Cisco\Platforms\128px-Apple-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834" y="1911458"/>
            <a:ext cx="622186" cy="76314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1349375" y="1055682"/>
            <a:ext cx="730250" cy="731837"/>
            <a:chOff x="1258" y="961"/>
            <a:chExt cx="460" cy="461"/>
          </a:xfrm>
        </p:grpSpPr>
        <p:grpSp>
          <p:nvGrpSpPr>
            <p:cNvPr id="3" name="Oval 86"/>
            <p:cNvGrpSpPr>
              <a:grpSpLocks/>
            </p:cNvGrpSpPr>
            <p:nvPr/>
          </p:nvGrpSpPr>
          <p:grpSpPr bwMode="auto">
            <a:xfrm>
              <a:off x="1094" y="794"/>
              <a:ext cx="788" cy="792"/>
              <a:chOff x="1094" y="794"/>
              <a:chExt cx="788" cy="792"/>
            </a:xfrm>
          </p:grpSpPr>
          <p:pic>
            <p:nvPicPr>
              <p:cNvPr id="44" name="Oval 86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94" y="794"/>
                <a:ext cx="788" cy="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 Box 100"/>
              <p:cNvSpPr txBox="1">
                <a:spLocks noChangeArrowheads="1"/>
              </p:cNvSpPr>
              <p:nvPr/>
            </p:nvSpPr>
            <p:spPr bwMode="auto">
              <a:xfrm>
                <a:off x="1326" y="1028"/>
                <a:ext cx="32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>
                  <a:lnSpc>
                    <a:spcPct val="90000"/>
                  </a:lnSpc>
                  <a:buClr>
                    <a:srgbClr val="00B0F0"/>
                  </a:buClr>
                  <a:buFont typeface="Arial" charset="0"/>
                  <a:buNone/>
                </a:pPr>
                <a:endParaRPr lang="en-US">
                  <a:solidFill>
                    <a:srgbClr val="00B0F0"/>
                  </a:solidFill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5" name="Group 87"/>
            <p:cNvGrpSpPr>
              <a:grpSpLocks/>
            </p:cNvGrpSpPr>
            <p:nvPr/>
          </p:nvGrpSpPr>
          <p:grpSpPr bwMode="auto">
            <a:xfrm>
              <a:off x="1321" y="1069"/>
              <a:ext cx="333" cy="216"/>
              <a:chOff x="1321" y="1069"/>
              <a:chExt cx="333" cy="216"/>
            </a:xfrm>
          </p:grpSpPr>
          <p:sp>
            <p:nvSpPr>
              <p:cNvPr id="41" name="AutoShape 88"/>
              <p:cNvSpPr>
                <a:spLocks/>
              </p:cNvSpPr>
              <p:nvPr/>
            </p:nvSpPr>
            <p:spPr bwMode="auto">
              <a:xfrm rot="10800000" flipH="1">
                <a:off x="1321" y="1225"/>
                <a:ext cx="333" cy="60"/>
              </a:xfrm>
              <a:custGeom>
                <a:avLst/>
                <a:gdLst>
                  <a:gd name="T0" fmla="*/ 4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0" y="0"/>
                    </a:moveTo>
                    <a:lnTo>
                      <a:pt x="2491" y="21600"/>
                    </a:lnTo>
                    <a:lnTo>
                      <a:pt x="19109" y="21600"/>
                    </a:lnTo>
                    <a:lnTo>
                      <a:pt x="2160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Freeform 89"/>
              <p:cNvSpPr>
                <a:spLocks/>
              </p:cNvSpPr>
              <p:nvPr/>
            </p:nvSpPr>
            <p:spPr bwMode="auto">
              <a:xfrm>
                <a:off x="1360" y="1069"/>
                <a:ext cx="255" cy="146"/>
              </a:xfrm>
              <a:custGeom>
                <a:avLst/>
                <a:gdLst>
                  <a:gd name="T0" fmla="*/ 255 w 21600"/>
                  <a:gd name="T1" fmla="*/ 146 h 21600"/>
                  <a:gd name="T2" fmla="*/ 255 w 21600"/>
                  <a:gd name="T3" fmla="*/ 16 h 21600"/>
                  <a:gd name="T4" fmla="*/ 239 w 21600"/>
                  <a:gd name="T5" fmla="*/ 0 h 21600"/>
                  <a:gd name="T6" fmla="*/ 16 w 21600"/>
                  <a:gd name="T7" fmla="*/ 0 h 21600"/>
                  <a:gd name="T8" fmla="*/ 0 w 21600"/>
                  <a:gd name="T9" fmla="*/ 16 h 21600"/>
                  <a:gd name="T10" fmla="*/ 0 w 21600"/>
                  <a:gd name="T11" fmla="*/ 146 h 21600"/>
                  <a:gd name="T12" fmla="*/ 255 w 21600"/>
                  <a:gd name="T13" fmla="*/ 146 h 21600"/>
                  <a:gd name="T14" fmla="*/ 255 w 21600"/>
                  <a:gd name="T15" fmla="*/ 146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21600" y="21600"/>
                    </a:moveTo>
                    <a:cubicBezTo>
                      <a:pt x="21600" y="2427"/>
                      <a:pt x="21600" y="2427"/>
                      <a:pt x="21600" y="2427"/>
                    </a:cubicBezTo>
                    <a:cubicBezTo>
                      <a:pt x="21600" y="1092"/>
                      <a:pt x="20974" y="0"/>
                      <a:pt x="20209" y="0"/>
                    </a:cubicBezTo>
                    <a:cubicBezTo>
                      <a:pt x="1391" y="0"/>
                      <a:pt x="1391" y="0"/>
                      <a:pt x="1391" y="0"/>
                    </a:cubicBezTo>
                    <a:cubicBezTo>
                      <a:pt x="626" y="0"/>
                      <a:pt x="0" y="1092"/>
                      <a:pt x="0" y="2427"/>
                    </a:cubicBezTo>
                    <a:cubicBezTo>
                      <a:pt x="0" y="21600"/>
                      <a:pt x="0" y="21600"/>
                      <a:pt x="0" y="21600"/>
                    </a:cubicBezTo>
                    <a:lnTo>
                      <a:pt x="21600" y="216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FFFFFF"/>
              </a:solidFill>
              <a:ln w="1587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AutoShape 90"/>
              <p:cNvSpPr>
                <a:spLocks/>
              </p:cNvSpPr>
              <p:nvPr/>
            </p:nvSpPr>
            <p:spPr bwMode="auto">
              <a:xfrm>
                <a:off x="1375" y="1083"/>
                <a:ext cx="225" cy="119"/>
              </a:xfrm>
              <a:prstGeom prst="roundRect">
                <a:avLst>
                  <a:gd name="adj" fmla="val 10301"/>
                </a:avLst>
              </a:prstGeom>
              <a:solidFill>
                <a:srgbClr val="455059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15"/>
          <p:cNvGrpSpPr>
            <a:grpSpLocks/>
          </p:cNvGrpSpPr>
          <p:nvPr/>
        </p:nvGrpSpPr>
        <p:grpSpPr bwMode="auto">
          <a:xfrm>
            <a:off x="2424113" y="1055682"/>
            <a:ext cx="730250" cy="730250"/>
            <a:chOff x="2567" y="961"/>
            <a:chExt cx="460" cy="460"/>
          </a:xfrm>
        </p:grpSpPr>
        <p:grpSp>
          <p:nvGrpSpPr>
            <p:cNvPr id="11" name="Oval 314"/>
            <p:cNvGrpSpPr>
              <a:grpSpLocks/>
            </p:cNvGrpSpPr>
            <p:nvPr/>
          </p:nvGrpSpPr>
          <p:grpSpPr bwMode="auto">
            <a:xfrm>
              <a:off x="2404" y="795"/>
              <a:ext cx="787" cy="791"/>
              <a:chOff x="2404" y="795"/>
              <a:chExt cx="787" cy="791"/>
            </a:xfrm>
          </p:grpSpPr>
          <p:pic>
            <p:nvPicPr>
              <p:cNvPr id="49" name="Oval 314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04" y="795"/>
                <a:ext cx="787" cy="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Text Box 85"/>
              <p:cNvSpPr txBox="1">
                <a:spLocks noChangeArrowheads="1"/>
              </p:cNvSpPr>
              <p:nvPr/>
            </p:nvSpPr>
            <p:spPr bwMode="auto">
              <a:xfrm>
                <a:off x="2635" y="1029"/>
                <a:ext cx="325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>
                  <a:lnSpc>
                    <a:spcPct val="90000"/>
                  </a:lnSpc>
                  <a:buClr>
                    <a:srgbClr val="00B0F0"/>
                  </a:buClr>
                  <a:buFont typeface="Arial" charset="0"/>
                  <a:buNone/>
                </a:pPr>
                <a:endParaRPr lang="en-US">
                  <a:solidFill>
                    <a:srgbClr val="00B0F0"/>
                  </a:solidFill>
                  <a:cs typeface="Arial" charset="0"/>
                  <a:sym typeface="Arial" charset="0"/>
                </a:endParaRPr>
              </a:p>
            </p:txBody>
          </p:sp>
        </p:grpSp>
        <p:pic>
          <p:nvPicPr>
            <p:cNvPr id="48" name="Picture 183" descr="orb-icons4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259" t="19444" r="24074" b="37038"/>
            <a:stretch>
              <a:fillRect/>
            </a:stretch>
          </p:blipFill>
          <p:spPr bwMode="auto">
            <a:xfrm>
              <a:off x="2617" y="1003"/>
              <a:ext cx="36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86"/>
          <p:cNvGrpSpPr>
            <a:grpSpLocks/>
          </p:cNvGrpSpPr>
          <p:nvPr/>
        </p:nvGrpSpPr>
        <p:grpSpPr bwMode="auto">
          <a:xfrm>
            <a:off x="3552825" y="1055682"/>
            <a:ext cx="730250" cy="733425"/>
            <a:chOff x="3222" y="961"/>
            <a:chExt cx="460" cy="462"/>
          </a:xfrm>
        </p:grpSpPr>
        <p:grpSp>
          <p:nvGrpSpPr>
            <p:cNvPr id="13" name="Oval 263"/>
            <p:cNvGrpSpPr>
              <a:grpSpLocks/>
            </p:cNvGrpSpPr>
            <p:nvPr/>
          </p:nvGrpSpPr>
          <p:grpSpPr bwMode="auto">
            <a:xfrm>
              <a:off x="3057" y="795"/>
              <a:ext cx="791" cy="795"/>
              <a:chOff x="3057" y="795"/>
              <a:chExt cx="791" cy="795"/>
            </a:xfrm>
          </p:grpSpPr>
          <p:pic>
            <p:nvPicPr>
              <p:cNvPr id="72" name="Oval 263"/>
              <p:cNvPicPr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057" y="795"/>
                <a:ext cx="791" cy="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" name="Text Box 63"/>
              <p:cNvSpPr txBox="1">
                <a:spLocks noChangeArrowheads="1"/>
              </p:cNvSpPr>
              <p:nvPr/>
            </p:nvSpPr>
            <p:spPr bwMode="auto">
              <a:xfrm>
                <a:off x="3289" y="1029"/>
                <a:ext cx="325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>
                  <a:lnSpc>
                    <a:spcPct val="90000"/>
                  </a:lnSpc>
                  <a:buClr>
                    <a:srgbClr val="00B0F0"/>
                  </a:buClr>
                  <a:buFont typeface="Arial" charset="0"/>
                  <a:buNone/>
                </a:pPr>
                <a:endParaRPr lang="en-US">
                  <a:solidFill>
                    <a:srgbClr val="00B0F0"/>
                  </a:solidFill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17" name="Group 48"/>
            <p:cNvGrpSpPr>
              <a:grpSpLocks/>
            </p:cNvGrpSpPr>
            <p:nvPr/>
          </p:nvGrpSpPr>
          <p:grpSpPr bwMode="auto">
            <a:xfrm>
              <a:off x="3397" y="1026"/>
              <a:ext cx="119" cy="331"/>
              <a:chOff x="3397" y="1026"/>
              <a:chExt cx="119" cy="331"/>
            </a:xfrm>
          </p:grpSpPr>
          <p:sp>
            <p:nvSpPr>
              <p:cNvPr id="54" name="Freeform 49"/>
              <p:cNvSpPr>
                <a:spLocks/>
              </p:cNvSpPr>
              <p:nvPr/>
            </p:nvSpPr>
            <p:spPr bwMode="auto">
              <a:xfrm>
                <a:off x="3397" y="1205"/>
                <a:ext cx="119" cy="1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2 h 21600"/>
                  <a:gd name="T6" fmla="*/ 1 w 21600"/>
                  <a:gd name="T7" fmla="*/ 2 h 21600"/>
                  <a:gd name="T8" fmla="*/ 1 w 21600"/>
                  <a:gd name="T9" fmla="*/ 1 h 21600"/>
                  <a:gd name="T10" fmla="*/ 1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0"/>
                    </a:moveTo>
                    <a:cubicBezTo>
                      <a:pt x="0" y="14101"/>
                      <a:pt x="0" y="14101"/>
                      <a:pt x="0" y="14101"/>
                    </a:cubicBezTo>
                    <a:cubicBezTo>
                      <a:pt x="0" y="18258"/>
                      <a:pt x="4383" y="21600"/>
                      <a:pt x="9704" y="21600"/>
                    </a:cubicBezTo>
                    <a:cubicBezTo>
                      <a:pt x="12000" y="21600"/>
                      <a:pt x="12000" y="21600"/>
                      <a:pt x="12000" y="21600"/>
                    </a:cubicBezTo>
                    <a:cubicBezTo>
                      <a:pt x="17322" y="21600"/>
                      <a:pt x="21600" y="18258"/>
                      <a:pt x="21600" y="14101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33338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" name="Freeform 50"/>
              <p:cNvSpPr>
                <a:spLocks/>
              </p:cNvSpPr>
              <p:nvPr/>
            </p:nvSpPr>
            <p:spPr bwMode="auto">
              <a:xfrm>
                <a:off x="3397" y="1026"/>
                <a:ext cx="119" cy="169"/>
              </a:xfrm>
              <a:custGeom>
                <a:avLst/>
                <a:gdLst>
                  <a:gd name="T0" fmla="*/ 1 w 21600"/>
                  <a:gd name="T1" fmla="*/ 2 h 21600"/>
                  <a:gd name="T2" fmla="*/ 1 w 21600"/>
                  <a:gd name="T3" fmla="*/ 1 h 21600"/>
                  <a:gd name="T4" fmla="*/ 1 w 21600"/>
                  <a:gd name="T5" fmla="*/ 0 h 21600"/>
                  <a:gd name="T6" fmla="*/ 0 w 21600"/>
                  <a:gd name="T7" fmla="*/ 0 h 21600"/>
                  <a:gd name="T8" fmla="*/ 0 w 21600"/>
                  <a:gd name="T9" fmla="*/ 1 h 21600"/>
                  <a:gd name="T10" fmla="*/ 0 w 21600"/>
                  <a:gd name="T11" fmla="*/ 2 h 21600"/>
                  <a:gd name="T12" fmla="*/ 1 w 21600"/>
                  <a:gd name="T13" fmla="*/ 2 h 21600"/>
                  <a:gd name="T14" fmla="*/ 1 w 21600"/>
                  <a:gd name="T15" fmla="*/ 2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21600" y="21600"/>
                    </a:moveTo>
                    <a:cubicBezTo>
                      <a:pt x="21600" y="6856"/>
                      <a:pt x="21600" y="6856"/>
                      <a:pt x="21600" y="6856"/>
                    </a:cubicBezTo>
                    <a:cubicBezTo>
                      <a:pt x="21600" y="3096"/>
                      <a:pt x="17322" y="0"/>
                      <a:pt x="12000" y="0"/>
                    </a:cubicBezTo>
                    <a:cubicBezTo>
                      <a:pt x="9704" y="0"/>
                      <a:pt x="9704" y="0"/>
                      <a:pt x="9704" y="0"/>
                    </a:cubicBezTo>
                    <a:cubicBezTo>
                      <a:pt x="4383" y="0"/>
                      <a:pt x="0" y="3096"/>
                      <a:pt x="0" y="6856"/>
                    </a:cubicBezTo>
                    <a:cubicBezTo>
                      <a:pt x="0" y="21600"/>
                      <a:pt x="0" y="21600"/>
                      <a:pt x="0" y="21600"/>
                    </a:cubicBezTo>
                    <a:lnTo>
                      <a:pt x="21600" y="216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FFFFFF"/>
              </a:solidFill>
              <a:ln w="33338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" name="Rectangle 51"/>
              <p:cNvSpPr>
                <a:spLocks/>
              </p:cNvSpPr>
              <p:nvPr/>
            </p:nvSpPr>
            <p:spPr bwMode="auto">
              <a:xfrm>
                <a:off x="3412" y="1075"/>
                <a:ext cx="89" cy="105"/>
              </a:xfrm>
              <a:prstGeom prst="rect">
                <a:avLst/>
              </a:prstGeom>
              <a:solidFill>
                <a:srgbClr val="4550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Clr>
                    <a:srgbClr val="6DB344"/>
                  </a:buClr>
                  <a:buFont typeface="Arial" charset="0"/>
                  <a:buNone/>
                </a:pPr>
                <a:endParaRPr lang="en-US" sz="4800">
                  <a:solidFill>
                    <a:srgbClr val="6DB344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57" name="Oval 52"/>
              <p:cNvSpPr>
                <a:spLocks/>
              </p:cNvSpPr>
              <p:nvPr/>
            </p:nvSpPr>
            <p:spPr bwMode="auto">
              <a:xfrm>
                <a:off x="3431" y="1038"/>
                <a:ext cx="50" cy="24"/>
              </a:xfrm>
              <a:prstGeom prst="ellipse">
                <a:avLst/>
              </a:prstGeom>
              <a:solidFill>
                <a:srgbClr val="4550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Clr>
                    <a:srgbClr val="6DB344"/>
                  </a:buClr>
                  <a:buFont typeface="Arial" charset="0"/>
                  <a:buNone/>
                </a:pPr>
                <a:endParaRPr lang="en-US" sz="4800">
                  <a:solidFill>
                    <a:srgbClr val="6DB344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58" name="Oval 53"/>
              <p:cNvSpPr>
                <a:spLocks/>
              </p:cNvSpPr>
              <p:nvPr/>
            </p:nvSpPr>
            <p:spPr bwMode="auto">
              <a:xfrm>
                <a:off x="3441" y="1332"/>
                <a:ext cx="31" cy="16"/>
              </a:xfrm>
              <a:prstGeom prst="ellipse">
                <a:avLst/>
              </a:prstGeom>
              <a:solidFill>
                <a:srgbClr val="4550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buClr>
                    <a:srgbClr val="6DB344"/>
                  </a:buClr>
                  <a:buFont typeface="Arial" charset="0"/>
                  <a:buNone/>
                </a:pPr>
                <a:endParaRPr lang="en-US" sz="4800">
                  <a:solidFill>
                    <a:srgbClr val="6DB344"/>
                  </a:solidFill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22" name="Group 54"/>
              <p:cNvGrpSpPr>
                <a:grpSpLocks/>
              </p:cNvGrpSpPr>
              <p:nvPr/>
            </p:nvGrpSpPr>
            <p:grpSpPr bwMode="auto">
              <a:xfrm>
                <a:off x="3417" y="1216"/>
                <a:ext cx="79" cy="108"/>
                <a:chOff x="3417" y="1216"/>
                <a:chExt cx="79" cy="108"/>
              </a:xfrm>
            </p:grpSpPr>
            <p:sp>
              <p:nvSpPr>
                <p:cNvPr id="60" name="AutoShape 55"/>
                <p:cNvSpPr>
                  <a:spLocks/>
                </p:cNvSpPr>
                <p:nvPr/>
              </p:nvSpPr>
              <p:spPr bwMode="auto">
                <a:xfrm>
                  <a:off x="3417" y="1216"/>
                  <a:ext cx="23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1" name="AutoShape 56"/>
                <p:cNvSpPr>
                  <a:spLocks/>
                </p:cNvSpPr>
                <p:nvPr/>
              </p:nvSpPr>
              <p:spPr bwMode="auto">
                <a:xfrm>
                  <a:off x="3444" y="1216"/>
                  <a:ext cx="24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2" name="AutoShape 57"/>
                <p:cNvSpPr>
                  <a:spLocks/>
                </p:cNvSpPr>
                <p:nvPr/>
              </p:nvSpPr>
              <p:spPr bwMode="auto">
                <a:xfrm>
                  <a:off x="3473" y="1216"/>
                  <a:ext cx="23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3" name="AutoShape 58"/>
                <p:cNvSpPr>
                  <a:spLocks/>
                </p:cNvSpPr>
                <p:nvPr/>
              </p:nvSpPr>
              <p:spPr bwMode="auto">
                <a:xfrm>
                  <a:off x="3417" y="1244"/>
                  <a:ext cx="23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4" name="AutoShape 59"/>
                <p:cNvSpPr>
                  <a:spLocks/>
                </p:cNvSpPr>
                <p:nvPr/>
              </p:nvSpPr>
              <p:spPr bwMode="auto">
                <a:xfrm>
                  <a:off x="3444" y="1244"/>
                  <a:ext cx="24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5" name="AutoShape 60"/>
                <p:cNvSpPr>
                  <a:spLocks/>
                </p:cNvSpPr>
                <p:nvPr/>
              </p:nvSpPr>
              <p:spPr bwMode="auto">
                <a:xfrm>
                  <a:off x="3473" y="1244"/>
                  <a:ext cx="23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6" name="AutoShape 61"/>
                <p:cNvSpPr>
                  <a:spLocks/>
                </p:cNvSpPr>
                <p:nvPr/>
              </p:nvSpPr>
              <p:spPr bwMode="auto">
                <a:xfrm>
                  <a:off x="3417" y="1272"/>
                  <a:ext cx="23" cy="24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7" name="AutoShape 62"/>
                <p:cNvSpPr>
                  <a:spLocks/>
                </p:cNvSpPr>
                <p:nvPr/>
              </p:nvSpPr>
              <p:spPr bwMode="auto">
                <a:xfrm>
                  <a:off x="3444" y="1272"/>
                  <a:ext cx="24" cy="24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8" name="AutoShape 63"/>
                <p:cNvSpPr>
                  <a:spLocks/>
                </p:cNvSpPr>
                <p:nvPr/>
              </p:nvSpPr>
              <p:spPr bwMode="auto">
                <a:xfrm>
                  <a:off x="3473" y="1272"/>
                  <a:ext cx="23" cy="24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69" name="AutoShape 64"/>
                <p:cNvSpPr>
                  <a:spLocks/>
                </p:cNvSpPr>
                <p:nvPr/>
              </p:nvSpPr>
              <p:spPr bwMode="auto">
                <a:xfrm>
                  <a:off x="3417" y="1301"/>
                  <a:ext cx="23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70" name="AutoShape 65"/>
                <p:cNvSpPr>
                  <a:spLocks/>
                </p:cNvSpPr>
                <p:nvPr/>
              </p:nvSpPr>
              <p:spPr bwMode="auto">
                <a:xfrm>
                  <a:off x="3444" y="1301"/>
                  <a:ext cx="24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71" name="AutoShape 66"/>
                <p:cNvSpPr>
                  <a:spLocks/>
                </p:cNvSpPr>
                <p:nvPr/>
              </p:nvSpPr>
              <p:spPr bwMode="auto">
                <a:xfrm>
                  <a:off x="3473" y="1301"/>
                  <a:ext cx="23" cy="23"/>
                </a:xfrm>
                <a:prstGeom prst="roundRect">
                  <a:avLst>
                    <a:gd name="adj" fmla="val 21481"/>
                  </a:avLst>
                </a:prstGeom>
                <a:solidFill>
                  <a:srgbClr val="455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buClr>
                      <a:srgbClr val="6DB344"/>
                    </a:buClr>
                    <a:buFont typeface="Arial" charset="0"/>
                    <a:buNone/>
                  </a:pPr>
                  <a:endParaRPr lang="en-US" sz="4800">
                    <a:solidFill>
                      <a:srgbClr val="6DB344"/>
                    </a:solidFill>
                    <a:cs typeface="Arial" charset="0"/>
                    <a:sym typeface="Arial" charset="0"/>
                  </a:endParaRPr>
                </a:p>
              </p:txBody>
            </p:sp>
          </p:grpSp>
        </p:grpSp>
      </p:grpSp>
      <p:sp>
        <p:nvSpPr>
          <p:cNvPr id="74" name="Rectangle 73"/>
          <p:cNvSpPr/>
          <p:nvPr/>
        </p:nvSpPr>
        <p:spPr>
          <a:xfrm>
            <a:off x="5472390" y="108119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Защищенное соединение</a:t>
            </a:r>
            <a:endParaRPr lang="en-US" sz="1400" b="1" dirty="0" smtClean="0"/>
          </a:p>
        </p:txBody>
      </p:sp>
      <p:sp>
        <p:nvSpPr>
          <p:cNvPr id="75" name="Rectangle 74"/>
          <p:cNvSpPr/>
          <p:nvPr/>
        </p:nvSpPr>
        <p:spPr>
          <a:xfrm>
            <a:off x="5472390" y="215434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Контроль приложений</a:t>
            </a:r>
            <a:endParaRPr lang="en-US" sz="1400" b="1" dirty="0" smtClean="0"/>
          </a:p>
        </p:txBody>
      </p:sp>
      <p:sp>
        <p:nvSpPr>
          <p:cNvPr id="76" name="Rectangle 75"/>
          <p:cNvSpPr/>
          <p:nvPr/>
        </p:nvSpPr>
        <p:spPr>
          <a:xfrm>
            <a:off x="5472390" y="322749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Защита </a:t>
            </a:r>
            <a:r>
              <a:rPr lang="en-US" sz="1400" b="1" dirty="0" smtClean="0"/>
              <a:t>Web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472390" y="430064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Защита устройства</a:t>
            </a:r>
            <a:endParaRPr lang="en-US" sz="1400" b="1" dirty="0" smtClean="0"/>
          </a:p>
        </p:txBody>
      </p:sp>
      <p:sp>
        <p:nvSpPr>
          <p:cNvPr id="78" name="Rectangle 77"/>
          <p:cNvSpPr/>
          <p:nvPr/>
        </p:nvSpPr>
        <p:spPr>
          <a:xfrm>
            <a:off x="5472390" y="537379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Шифрование данных</a:t>
            </a:r>
            <a:endParaRPr lang="en-US" sz="1400" b="1" dirty="0" smtClean="0"/>
          </a:p>
        </p:txBody>
      </p:sp>
      <p:sp>
        <p:nvSpPr>
          <p:cNvPr id="79" name="Rectangle 78"/>
          <p:cNvSpPr/>
          <p:nvPr/>
        </p:nvSpPr>
        <p:spPr>
          <a:xfrm>
            <a:off x="7263090" y="108119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Управление устройством</a:t>
            </a:r>
            <a:endParaRPr lang="en-US" sz="1400" b="1" dirty="0" smtClean="0"/>
          </a:p>
        </p:txBody>
      </p:sp>
      <p:sp>
        <p:nvSpPr>
          <p:cNvPr id="80" name="Rectangle 79"/>
          <p:cNvSpPr/>
          <p:nvPr/>
        </p:nvSpPr>
        <p:spPr>
          <a:xfrm>
            <a:off x="7263090" y="215434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Слежение за  устройством</a:t>
            </a:r>
            <a:endParaRPr lang="en-US" sz="1400" b="1" dirty="0" smtClean="0"/>
          </a:p>
        </p:txBody>
      </p:sp>
      <p:sp>
        <p:nvSpPr>
          <p:cNvPr id="81" name="Rectangle 80"/>
          <p:cNvSpPr/>
          <p:nvPr/>
        </p:nvSpPr>
        <p:spPr>
          <a:xfrm>
            <a:off x="7263090" y="322749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Внедрение приложений</a:t>
            </a:r>
            <a:endParaRPr lang="en-US" sz="1400" b="1" dirty="0" smtClean="0"/>
          </a:p>
        </p:txBody>
      </p:sp>
      <p:sp>
        <p:nvSpPr>
          <p:cNvPr id="82" name="Rectangle 81"/>
          <p:cNvSpPr/>
          <p:nvPr/>
        </p:nvSpPr>
        <p:spPr>
          <a:xfrm>
            <a:off x="7263090" y="430064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Производительность </a:t>
            </a:r>
            <a:r>
              <a:rPr lang="en-US" sz="1400" b="1" dirty="0" smtClean="0"/>
              <a:t>&amp; </a:t>
            </a:r>
            <a:r>
              <a:rPr lang="ru-RU" sz="1400" b="1" dirty="0" smtClean="0"/>
              <a:t>Диагностика</a:t>
            </a:r>
            <a:endParaRPr lang="en-US" sz="1400" b="1" dirty="0" smtClean="0"/>
          </a:p>
        </p:txBody>
      </p:sp>
      <p:sp>
        <p:nvSpPr>
          <p:cNvPr id="83" name="Rectangle 82"/>
          <p:cNvSpPr/>
          <p:nvPr/>
        </p:nvSpPr>
        <p:spPr>
          <a:xfrm>
            <a:off x="7263090" y="5373795"/>
            <a:ext cx="1385609" cy="88729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Управление затратами на связь</a:t>
            </a:r>
            <a:endParaRPr lang="en-US" sz="1400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79888" y="1952619"/>
            <a:ext cx="733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webdevelopersnotes.com/articles/mobile-browsers/blackberry-logo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5" t="6818" r="5682" b="8333"/>
          <a:stretch>
            <a:fillRect/>
          </a:stretch>
        </p:blipFill>
        <p:spPr bwMode="auto">
          <a:xfrm>
            <a:off x="2419350" y="1943094"/>
            <a:ext cx="752475" cy="711200"/>
          </a:xfrm>
          <a:prstGeom prst="rect">
            <a:avLst/>
          </a:prstGeom>
          <a:noFill/>
        </p:spPr>
      </p:pic>
      <p:sp>
        <p:nvSpPr>
          <p:cNvPr id="2063" name="AutoShape 15" descr="data:image/jpg;base64,/9j/4AAQSkZJRgABAQAAAQABAAD/2wCEAAkGBhQSERMUExQUFBQUGR8XGBgYGB4dGxcdGBQdFxoXHhwYHyYfGBwvJSAVHy8gIycpLCwsHCAxNTAqNSYrLCkBCQoKDgwOGg8PGiwkHCQsLCwvLCwpKSksLCwpLCwsLCwsLC0sLCwsLCwsLCwqLCwsLCwsLCwsLCwsLCwsLCkpLP/AABEIAIYAkAMBIgACEQEDEQH/xAAcAAADAQEBAQEBAAAAAAAAAAAABgcFBAMIAgH/xABQEAABAgMEBQUJCwkHBQAAAAABAgMABBEFEiExBgdBUWETInGBkQgyQnKhsbKz8BQ1Q1JTYnN0gpLBFSMlMzaDosPRJjRjwtPh8RYXJFRk/8QAGAEBAQEBAQAAAAAAAAAAAAAAAAECBAP/xAAeEQEAAwACAwEBAAAAAAAAAAAAAQIRAyESMWFBE//aAAwDAQACEQMRAD8AuMEEEAQQR+XHAkFSiAAKkk0AAzJJyEB+o8JyebZQVurQ2gZqWoJSOs4QmWjp44+S3ZyAoZGYWCUfu0YF3xiQnxo55TQFbqw7NLW85sU6a3fFT3qB4oEXBpzWs6WH6lD0yd7aKJ++4UpI4isZr2sObV+rkkIGwuPEnsbRh2wxy+iTaeMer1jMoFVFKRvVh5zAJ504tD5OVHU7/WP63rDnUnny0usfNdWg/wASVAdsMCkylaB9i9u5RNfSj8u6PpUKpoobxRXmgOGV1qNjCYlphneoAOo7Wzep9mGeyNIpeaBLDzblMwk85PSk85PWIT5ywOGHD8QYXZ/RxN6/Sik4hxBKVp6FJIUOqGCxwRLbJ05mpUhMwDNsfGAAeQN+xLo4YK4nKKLY9tMzTQdYWHEHCozBGaVA4pUNoOMQdsEEEAQQQQBBBATAc8/PtsNrddUENoF5SjkAPbKJ84t613OeFNygNUMnAuUyW7v3hvIbanLxtK0TakyAmplGVfmxseWDQvnekYhHWrdR+lWG5VkqWUoShN5alGgAAqSSchFH6s2x22EgACo2wt2jrHSpxUvZ7Kp59OCiggMt+O6eaOgVjAnbVdthXfrlrMrQBPNenQDQne2zs3nj4LbZy2ZdkNMIbabGSU4dJ3k7ycYvjM9psFa0pafcBM3OqRX4CSHJpHAvKBWrqHXCPbkk0ipSy2Tnedq8o7+c8VeaKHbM7Wvkw9qxOtIpkGu/KOqvHWK7LnvefwlWpNK51AkYbG0DzJjEl7WebVebcW2reglB/hpGlar2ftnGFHNfN6e1Nzs9WLrltBggLcEwjc6Kn74orymKPo9rNk5+iFn3M+cAhZ5qidiV4D7wBj5+gjDb6YnrPzwoYwG+VlXeXlVBDnhpPeOgeCtIz4KGKa4boRdCtaDjF1maJdYySo4raH+ZHzdmzdFRdCXEJcbIUlQvJKclJO6kWPoedFdKmp5orRVDiDddaURebVTI0zScwoYEddNqInyrks8mZl/1iMCmtA6itS0rhtB8E474rth2y3NMNvtElCxXHNJGCkqGxQNQRvEJHfBBBEBCVrKtohtEo2qi5mvKEHFDKcFngVYIHSo7IdYkSJkzc6/MZpWu439E0SlNOBN9f2osBv0LskISDQAAYDdTADo2dUJusfS5Mw8pg1MnLruuJBp7qfTQ8lUfBIwK95oNxhs0st/8n2Y44khLiqNtV2LXgFdA5y+hMfOSravqFCbiBdSCcaVqVHepRJUTvMWM3tm250qMnpGVc4qxwyyoBQJAGCQBQAbBGl/1Bh3w7YlUvatPCoeEdf5bNO+w6BHdExnpydwdLStzA4wl2raN6pPV/WOSZtSu0k8YxZ20txqdnCMcnLENVpMy65KxJied5GWbLrlCspBAwBA8IgbRH80h0CnZFtLk0wWkKVcBKkGpoTTmqJyBj96CaTvSU626yU3lkNqvJqCla01HDLOLN3R/vfL/AFgeqXHFLqiMfO0EEEFEPGrnTUy6xLvK/MOHAn4NROfBJ27s98I8EB9CzjWJwB9uMeugls+5ZzkVGjM2cBsQ8BQHgFgXTxCd5hZ0Ft73VKALNXGKIVvKacxR6qjqjrtaVKkEJJSoYpUM0qTilVdhBCT1RfxF0gjK0Wtr3XKMv0oVp5w+Ksc1aepQUI1YisXTO0jLyEy4nBQbIR4y+YjykQh6JyQQG0DEICUjq/4hk1qL/wDCQj5R9pJ6Au//AJYxdHjiK+3t0wCZ3Qttm/JyqTghBeUOKzcT2AL+9GP3P8qhy0nAtCVjkFGikhQrfRjiMDGbrqm79rPDY2htA6mwfOTGv3O/vo59XX6aIB20s0ys+xZ0tIkUuOPEOvKF0XArABIIO4quigx4xya9dFmUyrc8whKF3kpXdFAtKxVKiB4QNMdyjXZRK1++/C/om/RMUrXGf7Po/ceYQC1qW0Wl1yz9oziEuJaKghKhVKQ2gLWu74R2CuVDvhq0N0ss+3OXl1SKEBCQqikpN5JN2oKQChQwyO3OJVovrV9x2W9IiXvqd5QcpylAOVRc726a06Yce580XmWXn5h1lbbTjV1Cli7ePKJVgDiRQHGlICaWzYYk7XVLpJKWphISTndK0lNeNCIsXdHe98v9YHqlxMtYP7QvfWG/MiKb3R3vfL/WB6pcB+9Tmj8vM2JdeabUFqdSpRSL1CaVCiKgjYdkGgumllzj6rOZkUobCVXCpKCHAnOoIrUjGpJMdmpD3jHju+cxKNRo/TTHiuerMA96QzVmaPOJZTKl5x8qdUo3SW0FZCUgrBwFCANtMTGTre0SYVKIn5dtLZ5hVdTdC0OgFKikYBWI7TGV3Q/voj6uj01xQdPZcHRgKpiJeX/lxdEZ1aWlyc6lBPNfBbI498k9o8sVCbaiG2XNlp5pwZoWlX3VAx9AWizjUZH2zhA29U85zJpg/BuhxPivJrhwvJc7Yfol2rdwi0XU/KS9T0tvD/UMVGIEjWv/AHeWOz3SivHmLA/CMOxXqU/CGTWkzWQv/JOtL6uUCT5FGFCzXqUNTFhEn1qj9KzJ+MUntaTDL3O/vo59XX6aIyNcMpdnUObHWknrSSk/hGn3Pjt201k/IL9NERXhr9991/RN+iYpWuL9n0fuPMImmvtVbXURtZb9ExS9cX7Po/ceYQC5qH0KYLLlozCUrKFFLQUKhAQKrcptVsG6h3wyatdZr1qWjMpIDcs21ebQBj+sSApSsyqmwYDyx5aqf2bd8WY8yoUO5u/vs19APWpgF3WF+0L/ANYb8yIpvdHe98v9YHqlxMtYJ/tC/wDWG/MiKl3Q7N6Qlx/9A9UuA69SHvGPHd85iWakJci2WCfiuerMVXUsmli0Gxb3nMTjU21+lmD81z1ZjUV3Umce2vxgKtNNQTSXR6S4f9OE10ZSN7Ev/LhN12sXrS/cI9JcO+mSa6OIH+Cx/Li+MdfWfLuXzg7IgAnKgrv2R9ETsvRpGXeIPagbe2IkbMKylCc3FJbTnmtQSPPF/wBIWgmoGSRd6AMB+EW1YrOFLeUaxdA0fpTI4S7nrWt8VSJpq5avWhMLGTbKUdbjpVT+ARS4822bpLZXumUmGNrrakiuxRTzT20MSCxZu8hJOBIBI3HJQ6jURcYjmklnmVn3kUo28S+2fHP5wDoXU9CxALutGzS9JpdAqWFVO3mrwPYQiMfUUulor+gV6SIfbqXEKQrFC0lJ4hQoR/vCXq5sdUpa7zSsbrSrpyvJKk3Vdn4xZD1pXodZ9ozw5eYLT7SE8ogKSOUQcU9/1i8nLCsZOvfTqXXLNyLC0OKvhblwgpQEA3UVGF4mmGwDHOEbXKutpk/4TfowixBedROl0sZJyRfcQ2u8opC1BIcQ4ACATmoG9hnQjjTZ0Fsiy7Im3GUTqXX3015ykUQhBrcJSaBRrXHE3cht+bY/tYB606cSu331pUko5ds3goUpzMa5RTtelotPSbAbdQsh8EhC0qNOTWMaHKIXKtUSBTPPKNKUlgMQkeSPSlN7l53ti36pbSabsi6t1tKr7vNUtIOJNMCawjarnUt2lLqWUpASupJoBVs7TC9Kyl40p10Eb0lZoOFBx2+fbHvXimd+vD+m58bWtJCX58qbWlSQ0gVSQcaqNKgw0aTzrS7DbaS62VlthN0KSVYXKila1zhUl7JAySOz+kej8mhtKlqCUpSCVKoMAMzXtjX8YyPixf3Oe2RoPYJdtSVQcUtEzC+AawTX7ZT2GKNpM7if9o8dV1iluWdnXE3XJuhQk5oZTg2npNSs9I3Rm6WTSlnk28XXVBtsfOWaJPQBzjwBjlvMTbYe9K+MYYdVcn+YffPw7punehocmnyhZ64do47HsxMsw0yjvWkBA40FKnicSemOyMNiFfWBo2qalrzQBfYN9v52FFt/aGHSEnZDRBAQ+zJ4KSCNu/ZwI2bQQcjWNaVaRyiXSBfSkpCtt1VCU8RgDjHZrA0WMu4qcZBLKzV9Cfg1fLgfFPhjZ33xoxpKbvAGvlziwica3FVtE/Ro80JUXHSfQxq0E1qEPpFErGRGxChtHHMdGESC3NHn5Ry4+gpOw5pUN6VZERPis2PRhNVAR5x0SQ53RAajKMen29sI1ZdMZ0qI2JRNSBlHVSHLyS27LlcBxxhpkZTICMaykbfb2yhjROtMNlx5aW0DaSOnDaTwAMdP484hrSdm8B7eaMqz7L/K0zyaB+jpdf55zZMrSahlJ2oBxURn2R7SFmTNrgAByUs7wlHmvzQ3JHwbZ37eOyjsS7MmwltpCW22xRKE4Ae2+OTk5d6h00pncuLSOdDbd0YYZDoy9uEKeh8uhby7QfWlDDVWmFLUEpKibrjtSaU+DTv5+8QTSHLSmVMNkpaQR7odGFwHHkkn5RQ+6DXO7V8VZjQZDIbRyaUhKUFIKQEiiRQ4bo8Hq/LFvS66XH2VVVdF1xJqoioTgc6VNI6EzaCsthaSsC8U1F4A5EjMDjEqXoU6uQshtDKmnm0rWpQTdLbyGCppS6fPCRjvjW0HsuY/KK5uYZW2ualr66g0bPuijbNTtDaUGnGIKLBBBAfwiJlpToE5LKU9JJK2TithPfN7SWh4SNvJ5jwfixToICMWbaiVgFJB2Z7do4HeDiI2lNtTCC26hDiTmlYB6xuPRDJpJq/ZmVF1smXmDm4gYL+kRkvpwVxhJn7LnZP9cyXGx8KxVYpvUkc9HYRxi/JGHa+pOXeqqUeLKvk3OcjqV3wHTWFZ7U7aTKiUspfA2tOJPXRRCvJFJs/SNDg5q0qpsBFR07RG3L2/vPaIZIiI0TnmzzpGbHQwo+YUjUs/RefWRdkJo7rzdwdqyBFrl9JNx7DHQnSmmf4RuOSYec8cSntlaubUcFFCXlEnMqVyqx0JTzK9Jh1sDVVKsLDr5XOPjJx/EJ8RvvU+UjfHvM6ZhIqVJSPjEgDtjIGl700bso25MbLyea0OJdVzR1VPCJN7W9y1FYj0dp6122hiRXd0QmmamLUXdYJblgaLmOvFLIPfq2X+9T844R2yGganTfn3A7t5BFQz9snnPdBon5phxbbCQAkAACgAFAAMgBsEYactkWQ1LNJaZQEITszJJxKiTipRzJOJjsgggCCCCAIIIIAggggCCCCAybV0TlJk1el2lq+Ndor7yaKHbGI7qulq/m3ZpncEvFQHU6FwQQHj/wBsR/7s1TiGf9KPVvVi14czNr+2lHq0JPlggi7I0pLQGRaIUJdC1DwnSXFdNXSqnVG+lAAoBQCCCIP7BBBAEEEEAQQQQH//2Q=="/>
          <p:cNvSpPr>
            <a:spLocks noChangeAspect="1" noChangeArrowheads="1"/>
          </p:cNvSpPr>
          <p:nvPr/>
        </p:nvSpPr>
        <p:spPr bwMode="auto">
          <a:xfrm>
            <a:off x="77788" y="-609600"/>
            <a:ext cx="137160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5" name="AutoShape 17" descr="data:image/jpg;base64,/9j/4AAQSkZJRgABAQAAAQABAAD/2wCEAAkGBhQSERMUExQUFBQUGR8XGBgYGB4dGxcdGBQdFxoXHhwYHyYfGBwvJSAVHy8gIycpLCwsHCAxNTAqNSYrLCkBCQoKDgwOGg8PGiwkHCQsLCwvLCwpKSksLCwpLCwsLCwsLC0sLCwsLCwsLCwqLCwsLCwsLCwsLCwsLCwsLCkpLP/AABEIAIYAkAMBIgACEQEDEQH/xAAcAAADAQEBAQEBAAAAAAAAAAAABgcFBAMIAgH/xABQEAABAgMEBQUJCwkHBQAAAAABAgMABBEFEiExBgdBUWETInGBkQgyQnKhsbKz8BQ1Q1JTYnN0gpLBFSMlMzaDosPRJjRjwtPh8RYXJFRk/8QAGAEBAQEBAQAAAAAAAAAAAAAAAAECBAP/xAAeEQEAAwACAwEBAAAAAAAAAAAAAQIRAyESMWFBE//aAAwDAQACEQMRAD8AuMEEEAQQR+XHAkFSiAAKkk0AAzJJyEB+o8JyebZQVurQ2gZqWoJSOs4QmWjp44+S3ZyAoZGYWCUfu0YF3xiQnxo55TQFbqw7NLW85sU6a3fFT3qB4oEXBpzWs6WH6lD0yd7aKJ++4UpI4isZr2sObV+rkkIGwuPEnsbRh2wxy+iTaeMer1jMoFVFKRvVh5zAJ504tD5OVHU7/WP63rDnUnny0usfNdWg/wASVAdsMCkylaB9i9u5RNfSj8u6PpUKpoobxRXmgOGV1qNjCYlphneoAOo7Wzep9mGeyNIpeaBLDzblMwk85PSk85PWIT5ywOGHD8QYXZ/RxN6/Sik4hxBKVp6FJIUOqGCxwRLbJ05mpUhMwDNsfGAAeQN+xLo4YK4nKKLY9tMzTQdYWHEHCozBGaVA4pUNoOMQdsEEEAQQQQBBBATAc8/PtsNrddUENoF5SjkAPbKJ84t613OeFNygNUMnAuUyW7v3hvIbanLxtK0TakyAmplGVfmxseWDQvnekYhHWrdR+lWG5VkqWUoShN5alGgAAqSSchFH6s2x22EgACo2wt2jrHSpxUvZ7Kp59OCiggMt+O6eaOgVjAnbVdthXfrlrMrQBPNenQDQne2zs3nj4LbZy2ZdkNMIbabGSU4dJ3k7ycYvjM9psFa0pafcBM3OqRX4CSHJpHAvKBWrqHXCPbkk0ipSy2Tnedq8o7+c8VeaKHbM7Wvkw9qxOtIpkGu/KOqvHWK7LnvefwlWpNK51AkYbG0DzJjEl7WebVebcW2reglB/hpGlar2ftnGFHNfN6e1Nzs9WLrltBggLcEwjc6Kn74orymKPo9rNk5+iFn3M+cAhZ5qidiV4D7wBj5+gjDb6YnrPzwoYwG+VlXeXlVBDnhpPeOgeCtIz4KGKa4boRdCtaDjF1maJdYySo4raH+ZHzdmzdFRdCXEJcbIUlQvJKclJO6kWPoedFdKmp5orRVDiDddaURebVTI0zScwoYEddNqInyrks8mZl/1iMCmtA6itS0rhtB8E474rth2y3NMNvtElCxXHNJGCkqGxQNQRvEJHfBBBEBCVrKtohtEo2qi5mvKEHFDKcFngVYIHSo7IdYkSJkzc6/MZpWu439E0SlNOBN9f2osBv0LskISDQAAYDdTADo2dUJusfS5Mw8pg1MnLruuJBp7qfTQ8lUfBIwK95oNxhs0st/8n2Y44khLiqNtV2LXgFdA5y+hMfOSravqFCbiBdSCcaVqVHepRJUTvMWM3tm250qMnpGVc4qxwyyoBQJAGCQBQAbBGl/1Bh3w7YlUvatPCoeEdf5bNO+w6BHdExnpydwdLStzA4wl2raN6pPV/WOSZtSu0k8YxZ20txqdnCMcnLENVpMy65KxJied5GWbLrlCspBAwBA8IgbRH80h0CnZFtLk0wWkKVcBKkGpoTTmqJyBj96CaTvSU626yU3lkNqvJqCla01HDLOLN3R/vfL/AFgeqXHFLqiMfO0EEEFEPGrnTUy6xLvK/MOHAn4NROfBJ27s98I8EB9CzjWJwB9uMeugls+5ZzkVGjM2cBsQ8BQHgFgXTxCd5hZ0Ft73VKALNXGKIVvKacxR6qjqjrtaVKkEJJSoYpUM0qTilVdhBCT1RfxF0gjK0Wtr3XKMv0oVp5w+Ksc1aepQUI1YisXTO0jLyEy4nBQbIR4y+YjykQh6JyQQG0DEICUjq/4hk1qL/wDCQj5R9pJ6Au//AJYxdHjiK+3t0wCZ3Qttm/JyqTghBeUOKzcT2AL+9GP3P8qhy0nAtCVjkFGikhQrfRjiMDGbrqm79rPDY2htA6mwfOTGv3O/vo59XX6aIB20s0ys+xZ0tIkUuOPEOvKF0XArABIIO4quigx4xya9dFmUyrc8whKF3kpXdFAtKxVKiB4QNMdyjXZRK1++/C/om/RMUrXGf7Po/ceYQC1qW0Wl1yz9oziEuJaKghKhVKQ2gLWu74R2CuVDvhq0N0ss+3OXl1SKEBCQqikpN5JN2oKQChQwyO3OJVovrV9x2W9IiXvqd5QcpylAOVRc726a06Yce580XmWXn5h1lbbTjV1Cli7ePKJVgDiRQHGlICaWzYYk7XVLpJKWphISTndK0lNeNCIsXdHe98v9YHqlxMtYP7QvfWG/MiKb3R3vfL/WB6pcB+9Tmj8vM2JdeabUFqdSpRSL1CaVCiKgjYdkGgumllzj6rOZkUobCVXCpKCHAnOoIrUjGpJMdmpD3jHju+cxKNRo/TTHiuerMA96QzVmaPOJZTKl5x8qdUo3SW0FZCUgrBwFCANtMTGTre0SYVKIn5dtLZ5hVdTdC0OgFKikYBWI7TGV3Q/voj6uj01xQdPZcHRgKpiJeX/lxdEZ1aWlyc6lBPNfBbI498k9o8sVCbaiG2XNlp5pwZoWlX3VAx9AWizjUZH2zhA29U85zJpg/BuhxPivJrhwvJc7Yfol2rdwi0XU/KS9T0tvD/UMVGIEjWv/AHeWOz3SivHmLA/CMOxXqU/CGTWkzWQv/JOtL6uUCT5FGFCzXqUNTFhEn1qj9KzJ+MUntaTDL3O/vo59XX6aIyNcMpdnUObHWknrSSk/hGn3Pjt201k/IL9NERXhr9991/RN+iYpWuL9n0fuPMImmvtVbXURtZb9ExS9cX7Po/ceYQC5qH0KYLLlozCUrKFFLQUKhAQKrcptVsG6h3wyatdZr1qWjMpIDcs21ebQBj+sSApSsyqmwYDyx5aqf2bd8WY8yoUO5u/vs19APWpgF3WF+0L/ANYb8yIpvdHe98v9YHqlxMtYJ/tC/wDWG/MiKl3Q7N6Qlx/9A9UuA69SHvGPHd85iWakJci2WCfiuerMVXUsmli0Gxb3nMTjU21+lmD81z1ZjUV3Umce2vxgKtNNQTSXR6S4f9OE10ZSN7Ev/LhN12sXrS/cI9JcO+mSa6OIH+Cx/Li+MdfWfLuXzg7IgAnKgrv2R9ETsvRpGXeIPagbe2IkbMKylCc3FJbTnmtQSPPF/wBIWgmoGSRd6AMB+EW1YrOFLeUaxdA0fpTI4S7nrWt8VSJpq5avWhMLGTbKUdbjpVT+ARS4822bpLZXumUmGNrrakiuxRTzT20MSCxZu8hJOBIBI3HJQ6jURcYjmklnmVn3kUo28S+2fHP5wDoXU9CxALutGzS9JpdAqWFVO3mrwPYQiMfUUulor+gV6SIfbqXEKQrFC0lJ4hQoR/vCXq5sdUpa7zSsbrSrpyvJKk3Vdn4xZD1pXodZ9ozw5eYLT7SE8ogKSOUQcU9/1i8nLCsZOvfTqXXLNyLC0OKvhblwgpQEA3UVGF4mmGwDHOEbXKutpk/4TfowixBedROl0sZJyRfcQ2u8opC1BIcQ4ACATmoG9hnQjjTZ0Fsiy7Im3GUTqXX3015ykUQhBrcJSaBRrXHE3cht+bY/tYB606cSu331pUko5ds3goUpzMa5RTtelotPSbAbdQsh8EhC0qNOTWMaHKIXKtUSBTPPKNKUlgMQkeSPSlN7l53ti36pbSabsi6t1tKr7vNUtIOJNMCawjarnUt2lLqWUpASupJoBVs7TC9Kyl40p10Eb0lZoOFBx2+fbHvXimd+vD+m58bWtJCX58qbWlSQ0gVSQcaqNKgw0aTzrS7DbaS62VlthN0KSVYXKila1zhUl7JAySOz+kej8mhtKlqCUpSCVKoMAMzXtjX8YyPixf3Oe2RoPYJdtSVQcUtEzC+AawTX7ZT2GKNpM7if9o8dV1iluWdnXE3XJuhQk5oZTg2npNSs9I3Rm6WTSlnk28XXVBtsfOWaJPQBzjwBjlvMTbYe9K+MYYdVcn+YffPw7punehocmnyhZ64do47HsxMsw0yjvWkBA40FKnicSemOyMNiFfWBo2qalrzQBfYN9v52FFt/aGHSEnZDRBAQ+zJ4KSCNu/ZwI2bQQcjWNaVaRyiXSBfSkpCtt1VCU8RgDjHZrA0WMu4qcZBLKzV9Cfg1fLgfFPhjZ33xoxpKbvAGvlziwica3FVtE/Ro80JUXHSfQxq0E1qEPpFErGRGxChtHHMdGESC3NHn5Ry4+gpOw5pUN6VZERPis2PRhNVAR5x0SQ53RAajKMen29sI1ZdMZ0qI2JRNSBlHVSHLyS27LlcBxxhpkZTICMaykbfb2yhjROtMNlx5aW0DaSOnDaTwAMdP484hrSdm8B7eaMqz7L/K0zyaB+jpdf55zZMrSahlJ2oBxURn2R7SFmTNrgAByUs7wlHmvzQ3JHwbZ37eOyjsS7MmwltpCW22xRKE4Ae2+OTk5d6h00pncuLSOdDbd0YYZDoy9uEKeh8uhby7QfWlDDVWmFLUEpKibrjtSaU+DTv5+8QTSHLSmVMNkpaQR7odGFwHHkkn5RQ+6DXO7V8VZjQZDIbRyaUhKUFIKQEiiRQ4bo8Hq/LFvS66XH2VVVdF1xJqoioTgc6VNI6EzaCsthaSsC8U1F4A5EjMDjEqXoU6uQshtDKmnm0rWpQTdLbyGCppS6fPCRjvjW0HsuY/KK5uYZW2ualr66g0bPuijbNTtDaUGnGIKLBBBAfwiJlpToE5LKU9JJK2TithPfN7SWh4SNvJ5jwfixToICMWbaiVgFJB2Z7do4HeDiI2lNtTCC26hDiTmlYB6xuPRDJpJq/ZmVF1smXmDm4gYL+kRkvpwVxhJn7LnZP9cyXGx8KxVYpvUkc9HYRxi/JGHa+pOXeqqUeLKvk3OcjqV3wHTWFZ7U7aTKiUspfA2tOJPXRRCvJFJs/SNDg5q0qpsBFR07RG3L2/vPaIZIiI0TnmzzpGbHQwo+YUjUs/RefWRdkJo7rzdwdqyBFrl9JNx7DHQnSmmf4RuOSYec8cSntlaubUcFFCXlEnMqVyqx0JTzK9Jh1sDVVKsLDr5XOPjJx/EJ8RvvU+UjfHvM6ZhIqVJSPjEgDtjIGl700bso25MbLyea0OJdVzR1VPCJN7W9y1FYj0dp6122hiRXd0QmmamLUXdYJblgaLmOvFLIPfq2X+9T844R2yGganTfn3A7t5BFQz9snnPdBon5phxbbCQAkAACgAFAAMgBsEYactkWQ1LNJaZQEITszJJxKiTipRzJOJjsgggCCCCAIIIIAggggCCCCAybV0TlJk1el2lq+Ndor7yaKHbGI7qulq/m3ZpncEvFQHU6FwQQHj/wBsR/7s1TiGf9KPVvVi14czNr+2lHq0JPlggi7I0pLQGRaIUJdC1DwnSXFdNXSqnVG+lAAoBQCCCIP7BBBAEEEEAQQQQH//2Q=="/>
          <p:cNvSpPr>
            <a:spLocks noChangeAspect="1" noChangeArrowheads="1"/>
          </p:cNvSpPr>
          <p:nvPr/>
        </p:nvSpPr>
        <p:spPr bwMode="auto">
          <a:xfrm>
            <a:off x="77788" y="-609600"/>
            <a:ext cx="137160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7" name="AutoShape 19" descr="data:image/jpg;base64,/9j/4AAQSkZJRgABAQAAAQABAAD/2wCEAAkGBhQSERMUExQUFBQUGR8XGBgYGB4dGxcdGBQdFxoXHhwYHyYfGBwvJSAVHy8gIycpLCwsHCAxNTAqNSYrLCkBCQoKDgwOGg8PGiwkHCQsLCwvLCwpKSksLCwpLCwsLCwsLC0sLCwsLCwsLCwqLCwsLCwsLCwsLCwsLCwsLCkpLP/AABEIAIYAkAMBIgACEQEDEQH/xAAcAAADAQEBAQEBAAAAAAAAAAAABgcFBAMIAgH/xABQEAABAgMEBQUJCwkHBQAAAAABAgMABBEFEiExBgdBUWETInGBkQgyQnKhsbKz8BQ1Q1JTYnN0gpLBFSMlMzaDosPRJjRjwtPh8RYXJFRk/8QAGAEBAQEBAQAAAAAAAAAAAAAAAAECBAP/xAAeEQEAAwACAwEBAAAAAAAAAAAAAQIRAyESMWFBE//aAAwDAQACEQMRAD8AuMEEEAQQR+XHAkFSiAAKkk0AAzJJyEB+o8JyebZQVurQ2gZqWoJSOs4QmWjp44+S3ZyAoZGYWCUfu0YF3xiQnxo55TQFbqw7NLW85sU6a3fFT3qB4oEXBpzWs6WH6lD0yd7aKJ++4UpI4isZr2sObV+rkkIGwuPEnsbRh2wxy+iTaeMer1jMoFVFKRvVh5zAJ504tD5OVHU7/WP63rDnUnny0usfNdWg/wASVAdsMCkylaB9i9u5RNfSj8u6PpUKpoobxRXmgOGV1qNjCYlphneoAOo7Wzep9mGeyNIpeaBLDzblMwk85PSk85PWIT5ywOGHD8QYXZ/RxN6/Sik4hxBKVp6FJIUOqGCxwRLbJ05mpUhMwDNsfGAAeQN+xLo4YK4nKKLY9tMzTQdYWHEHCozBGaVA4pUNoOMQdsEEEAQQQQBBBATAc8/PtsNrddUENoF5SjkAPbKJ84t613OeFNygNUMnAuUyW7v3hvIbanLxtK0TakyAmplGVfmxseWDQvnekYhHWrdR+lWG5VkqWUoShN5alGgAAqSSchFH6s2x22EgACo2wt2jrHSpxUvZ7Kp59OCiggMt+O6eaOgVjAnbVdthXfrlrMrQBPNenQDQne2zs3nj4LbZy2ZdkNMIbabGSU4dJ3k7ycYvjM9psFa0pafcBM3OqRX4CSHJpHAvKBWrqHXCPbkk0ipSy2Tnedq8o7+c8VeaKHbM7Wvkw9qxOtIpkGu/KOqvHWK7LnvefwlWpNK51AkYbG0DzJjEl7WebVebcW2reglB/hpGlar2ftnGFHNfN6e1Nzs9WLrltBggLcEwjc6Kn74orymKPo9rNk5+iFn3M+cAhZ5qidiV4D7wBj5+gjDb6YnrPzwoYwG+VlXeXlVBDnhpPeOgeCtIz4KGKa4boRdCtaDjF1maJdYySo4raH+ZHzdmzdFRdCXEJcbIUlQvJKclJO6kWPoedFdKmp5orRVDiDddaURebVTI0zScwoYEddNqInyrks8mZl/1iMCmtA6itS0rhtB8E474rth2y3NMNvtElCxXHNJGCkqGxQNQRvEJHfBBBEBCVrKtohtEo2qi5mvKEHFDKcFngVYIHSo7IdYkSJkzc6/MZpWu439E0SlNOBN9f2osBv0LskISDQAAYDdTADo2dUJusfS5Mw8pg1MnLruuJBp7qfTQ8lUfBIwK95oNxhs0st/8n2Y44khLiqNtV2LXgFdA5y+hMfOSravqFCbiBdSCcaVqVHepRJUTvMWM3tm250qMnpGVc4qxwyyoBQJAGCQBQAbBGl/1Bh3w7YlUvatPCoeEdf5bNO+w6BHdExnpydwdLStzA4wl2raN6pPV/WOSZtSu0k8YxZ20txqdnCMcnLENVpMy65KxJied5GWbLrlCspBAwBA8IgbRH80h0CnZFtLk0wWkKVcBKkGpoTTmqJyBj96CaTvSU626yU3lkNqvJqCla01HDLOLN3R/vfL/AFgeqXHFLqiMfO0EEEFEPGrnTUy6xLvK/MOHAn4NROfBJ27s98I8EB9CzjWJwB9uMeugls+5ZzkVGjM2cBsQ8BQHgFgXTxCd5hZ0Ft73VKALNXGKIVvKacxR6qjqjrtaVKkEJJSoYpUM0qTilVdhBCT1RfxF0gjK0Wtr3XKMv0oVp5w+Ksc1aepQUI1YisXTO0jLyEy4nBQbIR4y+YjykQh6JyQQG0DEICUjq/4hk1qL/wDCQj5R9pJ6Au//AJYxdHjiK+3t0wCZ3Qttm/JyqTghBeUOKzcT2AL+9GP3P8qhy0nAtCVjkFGikhQrfRjiMDGbrqm79rPDY2htA6mwfOTGv3O/vo59XX6aIB20s0ys+xZ0tIkUuOPEOvKF0XArABIIO4quigx4xya9dFmUyrc8whKF3kpXdFAtKxVKiB4QNMdyjXZRK1++/C/om/RMUrXGf7Po/ceYQC1qW0Wl1yz9oziEuJaKghKhVKQ2gLWu74R2CuVDvhq0N0ss+3OXl1SKEBCQqikpN5JN2oKQChQwyO3OJVovrV9x2W9IiXvqd5QcpylAOVRc726a06Yce580XmWXn5h1lbbTjV1Cli7ePKJVgDiRQHGlICaWzYYk7XVLpJKWphISTndK0lNeNCIsXdHe98v9YHqlxMtYP7QvfWG/MiKb3R3vfL/WB6pcB+9Tmj8vM2JdeabUFqdSpRSL1CaVCiKgjYdkGgumllzj6rOZkUobCVXCpKCHAnOoIrUjGpJMdmpD3jHju+cxKNRo/TTHiuerMA96QzVmaPOJZTKl5x8qdUo3SW0FZCUgrBwFCANtMTGTre0SYVKIn5dtLZ5hVdTdC0OgFKikYBWI7TGV3Q/voj6uj01xQdPZcHRgKpiJeX/lxdEZ1aWlyc6lBPNfBbI498k9o8sVCbaiG2XNlp5pwZoWlX3VAx9AWizjUZH2zhA29U85zJpg/BuhxPivJrhwvJc7Yfol2rdwi0XU/KS9T0tvD/UMVGIEjWv/AHeWOz3SivHmLA/CMOxXqU/CGTWkzWQv/JOtL6uUCT5FGFCzXqUNTFhEn1qj9KzJ+MUntaTDL3O/vo59XX6aIyNcMpdnUObHWknrSSk/hGn3Pjt201k/IL9NERXhr9991/RN+iYpWuL9n0fuPMImmvtVbXURtZb9ExS9cX7Po/ceYQC5qH0KYLLlozCUrKFFLQUKhAQKrcptVsG6h3wyatdZr1qWjMpIDcs21ebQBj+sSApSsyqmwYDyx5aqf2bd8WY8yoUO5u/vs19APWpgF3WF+0L/ANYb8yIpvdHe98v9YHqlxMtYJ/tC/wDWG/MiKl3Q7N6Qlx/9A9UuA69SHvGPHd85iWakJci2WCfiuerMVXUsmli0Gxb3nMTjU21+lmD81z1ZjUV3Umce2vxgKtNNQTSXR6S4f9OE10ZSN7Ev/LhN12sXrS/cI9JcO+mSa6OIH+Cx/Li+MdfWfLuXzg7IgAnKgrv2R9ETsvRpGXeIPagbe2IkbMKylCc3FJbTnmtQSPPF/wBIWgmoGSRd6AMB+EW1YrOFLeUaxdA0fpTI4S7nrWt8VSJpq5avWhMLGTbKUdbjpVT+ARS4822bpLZXumUmGNrrakiuxRTzT20MSCxZu8hJOBIBI3HJQ6jURcYjmklnmVn3kUo28S+2fHP5wDoXU9CxALutGzS9JpdAqWFVO3mrwPYQiMfUUulor+gV6SIfbqXEKQrFC0lJ4hQoR/vCXq5sdUpa7zSsbrSrpyvJKk3Vdn4xZD1pXodZ9ozw5eYLT7SE8ogKSOUQcU9/1i8nLCsZOvfTqXXLNyLC0OKvhblwgpQEA3UVGF4mmGwDHOEbXKutpk/4TfowixBedROl0sZJyRfcQ2u8opC1BIcQ4ACATmoG9hnQjjTZ0Fsiy7Im3GUTqXX3015ykUQhBrcJSaBRrXHE3cht+bY/tYB606cSu331pUko5ds3goUpzMa5RTtelotPSbAbdQsh8EhC0qNOTWMaHKIXKtUSBTPPKNKUlgMQkeSPSlN7l53ti36pbSabsi6t1tKr7vNUtIOJNMCawjarnUt2lLqWUpASupJoBVs7TC9Kyl40p10Eb0lZoOFBx2+fbHvXimd+vD+m58bWtJCX58qbWlSQ0gVSQcaqNKgw0aTzrS7DbaS62VlthN0KSVYXKila1zhUl7JAySOz+kej8mhtKlqCUpSCVKoMAMzXtjX8YyPixf3Oe2RoPYJdtSVQcUtEzC+AawTX7ZT2GKNpM7if9o8dV1iluWdnXE3XJuhQk5oZTg2npNSs9I3Rm6WTSlnk28XXVBtsfOWaJPQBzjwBjlvMTbYe9K+MYYdVcn+YffPw7punehocmnyhZ64do47HsxMsw0yjvWkBA40FKnicSemOyMNiFfWBo2qalrzQBfYN9v52FFt/aGHSEnZDRBAQ+zJ4KSCNu/ZwI2bQQcjWNaVaRyiXSBfSkpCtt1VCU8RgDjHZrA0WMu4qcZBLKzV9Cfg1fLgfFPhjZ33xoxpKbvAGvlziwica3FVtE/Ro80JUXHSfQxq0E1qEPpFErGRGxChtHHMdGESC3NHn5Ry4+gpOw5pUN6VZERPis2PRhNVAR5x0SQ53RAajKMen29sI1ZdMZ0qI2JRNSBlHVSHLyS27LlcBxxhpkZTICMaykbfb2yhjROtMNlx5aW0DaSOnDaTwAMdP484hrSdm8B7eaMqz7L/K0zyaB+jpdf55zZMrSahlJ2oBxURn2R7SFmTNrgAByUs7wlHmvzQ3JHwbZ37eOyjsS7MmwltpCW22xRKE4Ae2+OTk5d6h00pncuLSOdDbd0YYZDoy9uEKeh8uhby7QfWlDDVWmFLUEpKibrjtSaU+DTv5+8QTSHLSmVMNkpaQR7odGFwHHkkn5RQ+6DXO7V8VZjQZDIbRyaUhKUFIKQEiiRQ4bo8Hq/LFvS66XH2VVVdF1xJqoioTgc6VNI6EzaCsthaSsC8U1F4A5EjMDjEqXoU6uQshtDKmnm0rWpQTdLbyGCppS6fPCRjvjW0HsuY/KK5uYZW2ualr66g0bPuijbNTtDaUGnGIKLBBBAfwiJlpToE5LKU9JJK2TithPfN7SWh4SNvJ5jwfixToICMWbaiVgFJB2Z7do4HeDiI2lNtTCC26hDiTmlYB6xuPRDJpJq/ZmVF1smXmDm4gYL+kRkvpwVxhJn7LnZP9cyXGx8KxVYpvUkc9HYRxi/JGHa+pOXeqqUeLKvk3OcjqV3wHTWFZ7U7aTKiUspfA2tOJPXRRCvJFJs/SNDg5q0qpsBFR07RG3L2/vPaIZIiI0TnmzzpGbHQwo+YUjUs/RefWRdkJo7rzdwdqyBFrl9JNx7DHQnSmmf4RuOSYec8cSntlaubUcFFCXlEnMqVyqx0JTzK9Jh1sDVVKsLDr5XOPjJx/EJ8RvvU+UjfHvM6ZhIqVJSPjEgDtjIGl700bso25MbLyea0OJdVzR1VPCJN7W9y1FYj0dp6122hiRXd0QmmamLUXdYJblgaLmOvFLIPfq2X+9T844R2yGganTfn3A7t5BFQz9snnPdBon5phxbbCQAkAACgAFAAMgBsEYactkWQ1LNJaZQEITszJJxKiTipRzJOJjsgggCCCCAIIIIAggggCCCCAybV0TlJk1el2lq+Ndor7yaKHbGI7qulq/m3ZpncEvFQHU6FwQQHj/wBsR/7s1TiGf9KPVvVi14czNr+2lHq0JPlggi7I0pLQGRaIUJdC1DwnSXFdNXSqnVG+lAAoBQCCCIP7BBBAEEEEAQQQQH//2Q=="/>
          <p:cNvSpPr>
            <a:spLocks noChangeAspect="1" noChangeArrowheads="1"/>
          </p:cNvSpPr>
          <p:nvPr/>
        </p:nvSpPr>
        <p:spPr bwMode="auto">
          <a:xfrm>
            <a:off x="77788" y="-609600"/>
            <a:ext cx="1371600" cy="1276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229702" y="-203093"/>
            <a:ext cx="8914298" cy="838200"/>
          </a:xfrm>
        </p:spPr>
        <p:txBody>
          <a:bodyPr/>
          <a:lstStyle/>
          <a:p>
            <a:r>
              <a:rPr lang="ru-RU" dirty="0" smtClean="0"/>
              <a:t>Политика </a:t>
            </a:r>
            <a:r>
              <a:rPr lang="en-US" dirty="0" smtClean="0"/>
              <a:t>BYOD </a:t>
            </a:r>
            <a:r>
              <a:rPr lang="ru-RU" dirty="0" smtClean="0"/>
              <a:t>в организации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3329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политики в </a:t>
            </a:r>
            <a:r>
              <a:rPr lang="en-US" dirty="0" smtClean="0"/>
              <a:t>Cisco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635500" y="4114131"/>
            <a:ext cx="1752600" cy="1527048"/>
            <a:chOff x="4699000" y="3123531"/>
            <a:chExt cx="1752600" cy="1527048"/>
          </a:xfrm>
          <a:noFill/>
        </p:grpSpPr>
        <p:sp>
          <p:nvSpPr>
            <p:cNvPr id="5" name="Rectangle 4"/>
            <p:cNvSpPr/>
            <p:nvPr/>
          </p:nvSpPr>
          <p:spPr bwMode="auto">
            <a:xfrm>
              <a:off x="4699000" y="3123531"/>
              <a:ext cx="1752600" cy="1527048"/>
            </a:xfrm>
            <a:prstGeom prst="rect">
              <a:avLst/>
            </a:prstGeom>
            <a:grpFill/>
            <a:ln w="38100" cap="flat" cmpd="sng" algn="ctr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24BB0">
                      <a:lumMod val="60000"/>
                      <a:lumOff val="40000"/>
                    </a:srgbClr>
                  </a:solidFill>
                </a:rPr>
                <a:t>Local and Remote Wipe</a:t>
              </a:r>
            </a:p>
          </p:txBody>
        </p:sp>
        <p:pic>
          <p:nvPicPr>
            <p:cNvPr id="6" name="Picture 5" descr="wireless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11869" y="3166340"/>
              <a:ext cx="926861" cy="954980"/>
            </a:xfrm>
            <a:prstGeom prst="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6642100" y="4113945"/>
            <a:ext cx="1752600" cy="1527422"/>
            <a:chOff x="6705600" y="3123344"/>
            <a:chExt cx="1752600" cy="1527422"/>
          </a:xfrm>
          <a:noFill/>
        </p:grpSpPr>
        <p:sp>
          <p:nvSpPr>
            <p:cNvPr id="8" name="Rectangle 7"/>
            <p:cNvSpPr/>
            <p:nvPr/>
          </p:nvSpPr>
          <p:spPr bwMode="auto">
            <a:xfrm>
              <a:off x="6705600" y="3123344"/>
              <a:ext cx="1752600" cy="1527422"/>
            </a:xfrm>
            <a:prstGeom prst="rect">
              <a:avLst/>
            </a:prstGeom>
            <a:grpFill/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9C35">
                    <a:lumMod val="75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9C35">
                    <a:lumMod val="75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9C35">
                    <a:lumMod val="75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3F9C35">
                      <a:lumMod val="75000"/>
                    </a:srgbClr>
                  </a:solidFill>
                </a:rPr>
                <a:t>Encryption and</a:t>
              </a: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3F9C35">
                      <a:lumMod val="75000"/>
                    </a:srgbClr>
                  </a:solidFill>
                </a:rPr>
                <a:t>Management</a:t>
              </a:r>
            </a:p>
          </p:txBody>
        </p:sp>
        <p:pic>
          <p:nvPicPr>
            <p:cNvPr id="9" name="Picture 8" descr="encryption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36572" y="3224945"/>
              <a:ext cx="890657" cy="81447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2650422" y="4113945"/>
            <a:ext cx="1752600" cy="1527422"/>
            <a:chOff x="2692400" y="3123344"/>
            <a:chExt cx="1752600" cy="1527422"/>
          </a:xfrm>
          <a:noFill/>
        </p:grpSpPr>
        <p:sp>
          <p:nvSpPr>
            <p:cNvPr id="11" name="Rectangle 10"/>
            <p:cNvSpPr/>
            <p:nvPr/>
          </p:nvSpPr>
          <p:spPr bwMode="auto">
            <a:xfrm>
              <a:off x="2692400" y="3123344"/>
              <a:ext cx="1752600" cy="1527422"/>
            </a:xfrm>
            <a:prstGeom prst="rect">
              <a:avLst/>
            </a:prstGeom>
            <a:grpFill/>
            <a:ln w="38100" cap="flat" cmpd="sng" algn="ctr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24BB0">
                      <a:lumMod val="60000"/>
                      <a:lumOff val="40000"/>
                    </a:srgbClr>
                  </a:solidFill>
                </a:rPr>
                <a:t>4 Digit PIN</a:t>
              </a: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</p:txBody>
        </p:sp>
        <p:pic>
          <p:nvPicPr>
            <p:cNvPr id="12" name="Picture 11" descr="Lock_Crystal_Clear_action_lock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6392" y="3208493"/>
              <a:ext cx="864616" cy="84736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643822" y="4113945"/>
            <a:ext cx="1752600" cy="1527422"/>
            <a:chOff x="685800" y="3123344"/>
            <a:chExt cx="1752600" cy="1527422"/>
          </a:xfrm>
          <a:noFill/>
        </p:grpSpPr>
        <p:sp>
          <p:nvSpPr>
            <p:cNvPr id="14" name="Rectangle 13"/>
            <p:cNvSpPr/>
            <p:nvPr/>
          </p:nvSpPr>
          <p:spPr bwMode="auto">
            <a:xfrm>
              <a:off x="685800" y="3123344"/>
              <a:ext cx="1752600" cy="1527422"/>
            </a:xfrm>
            <a:prstGeom prst="rect">
              <a:avLst/>
            </a:prstGeom>
            <a:grpFill/>
            <a:ln w="38100" cap="flat" cmpd="sng" algn="ctr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824BB0">
                      <a:lumMod val="60000"/>
                      <a:lumOff val="40000"/>
                    </a:srgbClr>
                  </a:solidFill>
                </a:rPr>
                <a:t>10 Minute Timeout</a:t>
              </a:r>
            </a:p>
          </p:txBody>
        </p:sp>
        <p:pic>
          <p:nvPicPr>
            <p:cNvPr id="15" name="Picture 14" descr="Red_clock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24" y="3173232"/>
              <a:ext cx="911352" cy="91789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4584700" y="2038351"/>
            <a:ext cx="3810000" cy="1751073"/>
            <a:chOff x="4648200" y="1047750"/>
            <a:chExt cx="3810000" cy="1751073"/>
          </a:xfrm>
          <a:noFill/>
        </p:grpSpPr>
        <p:sp>
          <p:nvSpPr>
            <p:cNvPr id="17" name="Rectangle 16"/>
            <p:cNvSpPr/>
            <p:nvPr/>
          </p:nvSpPr>
          <p:spPr bwMode="auto">
            <a:xfrm>
              <a:off x="4648200" y="1047750"/>
              <a:ext cx="3810000" cy="1751073"/>
            </a:xfrm>
            <a:prstGeom prst="rect">
              <a:avLst/>
            </a:prstGeom>
            <a:grpFill/>
            <a:ln w="38100" cap="flat" cmpd="sng" algn="ctr">
              <a:solidFill>
                <a:srgbClr val="00804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9C35">
                    <a:lumMod val="75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9C35">
                    <a:lumMod val="75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9C35">
                    <a:lumMod val="75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9C35">
                    <a:lumMod val="75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3F9C35">
                      <a:lumMod val="75000"/>
                    </a:srgbClr>
                  </a:solidFill>
                </a:rPr>
                <a:t>Trusted Devices</a:t>
              </a:r>
            </a:p>
          </p:txBody>
        </p:sp>
        <p:pic>
          <p:nvPicPr>
            <p:cNvPr id="18" name="Content Placeholder 15" descr="blackberry-torch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4648" y="1381898"/>
              <a:ext cx="382407" cy="836766"/>
            </a:xfrm>
            <a:prstGeom prst="roundRect">
              <a:avLst/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9" name="Picture 18" descr="ipad-international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32448" y="1122990"/>
              <a:ext cx="870251" cy="1095674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</p:spPr>
        </p:pic>
        <p:pic>
          <p:nvPicPr>
            <p:cNvPr id="20" name="Picture 19" descr="iphone4singl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048" y="1538607"/>
              <a:ext cx="361678" cy="680057"/>
            </a:xfrm>
            <a:prstGeom prst="rect">
              <a:avLst/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21" name="Picture 20" descr="Bold 9900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8048" y="1503306"/>
              <a:ext cx="419696" cy="715358"/>
            </a:xfrm>
            <a:prstGeom prst="roundRect">
              <a:avLst>
                <a:gd name="adj" fmla="val 27097"/>
              </a:avLst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622300" y="2038351"/>
            <a:ext cx="3813048" cy="1751073"/>
            <a:chOff x="5102352" y="867435"/>
            <a:chExt cx="3813048" cy="1751072"/>
          </a:xfrm>
          <a:noFill/>
        </p:grpSpPr>
        <p:sp>
          <p:nvSpPr>
            <p:cNvPr id="23" name="Rectangle 22"/>
            <p:cNvSpPr/>
            <p:nvPr/>
          </p:nvSpPr>
          <p:spPr bwMode="auto">
            <a:xfrm>
              <a:off x="5102352" y="867435"/>
              <a:ext cx="3813048" cy="1751072"/>
            </a:xfrm>
            <a:prstGeom prst="rect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824BB0">
                    <a:lumMod val="60000"/>
                    <a:lumOff val="40000"/>
                  </a:srgbClr>
                </a:solidFill>
              </a:endParaRPr>
            </a:p>
            <a:p>
              <a:pPr algn="ctr" defTabSz="81435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824BB0">
                      <a:lumMod val="60000"/>
                      <a:lumOff val="40000"/>
                    </a:srgbClr>
                  </a:solidFill>
                </a:rPr>
                <a:t>Secured Devices</a:t>
              </a:r>
            </a:p>
          </p:txBody>
        </p:sp>
        <p:pic>
          <p:nvPicPr>
            <p:cNvPr id="24" name="Picture 3" descr="C:\Users\bbelding.CISCO\Pictures\Cisco Images\Devices\galaxy s 2.p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29454" y="1182032"/>
              <a:ext cx="463667" cy="856316"/>
            </a:xfrm>
            <a:prstGeom prst="roundRect">
              <a:avLst>
                <a:gd name="adj" fmla="val 9578"/>
              </a:avLst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extLst/>
          </p:spPr>
        </p:pic>
        <p:pic>
          <p:nvPicPr>
            <p:cNvPr id="25" name="Picture 24" descr="Galaxy-Nexus-Single-Front-White.p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2600" y="1217218"/>
              <a:ext cx="436340" cy="821130"/>
            </a:xfrm>
            <a:prstGeom prst="roundRect">
              <a:avLst>
                <a:gd name="adj" fmla="val 16668"/>
              </a:avLst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26" name="Picture 25" descr="palm-pre.gif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356" r="1979"/>
            <a:stretch/>
          </p:blipFill>
          <p:spPr>
            <a:xfrm>
              <a:off x="8001000" y="1200150"/>
              <a:ext cx="394434" cy="838198"/>
            </a:xfrm>
            <a:prstGeom prst="rect">
              <a:avLst/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27" name="Picture 26" descr="NOKIA_Phone.png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3775" y="1123950"/>
              <a:ext cx="536711" cy="914398"/>
            </a:xfrm>
            <a:prstGeom prst="rect">
              <a:avLst/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28" name="Picture 27" descr="nokia-lumia-900-black.jpeg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3634" y="1149525"/>
              <a:ext cx="479628" cy="888823"/>
            </a:xfrm>
            <a:prstGeom prst="rect">
              <a:avLst/>
            </a:prstGeom>
            <a:grp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56606872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28600"/>
            <a:ext cx="8660297" cy="838200"/>
          </a:xfrm>
        </p:spPr>
        <p:txBody>
          <a:bodyPr/>
          <a:lstStyle/>
          <a:p>
            <a:r>
              <a:rPr lang="ru-RU" dirty="0" smtClean="0"/>
              <a:t>Реализация политики безопасности в </a:t>
            </a:r>
            <a:r>
              <a:rPr lang="en-US" dirty="0" smtClean="0"/>
              <a:t>Cisco</a:t>
            </a:r>
            <a:endParaRPr lang="en-US" dirty="0"/>
          </a:p>
        </p:txBody>
      </p:sp>
      <p:pic>
        <p:nvPicPr>
          <p:cNvPr id="4" name="Picture 3" descr="Pictur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209" y="2012680"/>
            <a:ext cx="4116594" cy="3989807"/>
          </a:xfrm>
          <a:prstGeom prst="rect">
            <a:avLst/>
          </a:prstGeom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843198" y="2559443"/>
            <a:ext cx="2860616" cy="2896275"/>
            <a:chOff x="6447070" y="0"/>
            <a:chExt cx="2860616" cy="2896275"/>
          </a:xfrm>
        </p:grpSpPr>
        <p:sp>
          <p:nvSpPr>
            <p:cNvPr id="6" name="Oval 5"/>
            <p:cNvSpPr/>
            <p:nvPr/>
          </p:nvSpPr>
          <p:spPr>
            <a:xfrm>
              <a:off x="6505778" y="76537"/>
              <a:ext cx="2743200" cy="274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6" descr="Picture2.png"/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7070" y="0"/>
              <a:ext cx="2860616" cy="2896275"/>
            </a:xfrm>
            <a:prstGeom prst="rect">
              <a:avLst/>
            </a:prstGeom>
          </p:spPr>
        </p:pic>
      </p:grpSp>
      <p:sp>
        <p:nvSpPr>
          <p:cNvPr id="8" name="Rounded Rectangular Callout 7"/>
          <p:cNvSpPr/>
          <p:nvPr/>
        </p:nvSpPr>
        <p:spPr bwMode="auto">
          <a:xfrm>
            <a:off x="392032" y="2012675"/>
            <a:ext cx="1633318" cy="453354"/>
          </a:xfrm>
          <a:prstGeom prst="wedgeRoundRectCallout">
            <a:avLst>
              <a:gd name="adj1" fmla="val 108935"/>
              <a:gd name="adj2" fmla="val 78704"/>
              <a:gd name="adj3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/>
            <a:r>
              <a:rPr lang="en-GB" sz="1400" b="1" dirty="0">
                <a:solidFill>
                  <a:srgbClr val="FFFFFF"/>
                </a:solidFill>
              </a:rPr>
              <a:t>Network 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232" y="2104858"/>
            <a:ext cx="636563" cy="30646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</a:rPr>
              <a:t>4 Digit </a:t>
            </a:r>
          </a:p>
          <a:p>
            <a:pPr algn="ctr"/>
            <a:r>
              <a:rPr lang="en-GB" sz="900" b="1" dirty="0">
                <a:solidFill>
                  <a:srgbClr val="000000"/>
                </a:solidFill>
              </a:rPr>
              <a:t>PIN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1826" y="2343220"/>
            <a:ext cx="737228" cy="30646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</a:rPr>
              <a:t>10 Minute  Timeout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1747" y="2343220"/>
            <a:ext cx="658135" cy="30646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</a:rPr>
              <a:t>Remote</a:t>
            </a:r>
          </a:p>
          <a:p>
            <a:pPr algn="ctr"/>
            <a:r>
              <a:rPr lang="en-GB" sz="900" b="1" dirty="0">
                <a:solidFill>
                  <a:srgbClr val="000000"/>
                </a:solidFill>
              </a:rPr>
              <a:t>Wipe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4413" y="3106883"/>
            <a:ext cx="838201" cy="248400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</a:rPr>
              <a:t>Management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2670" y="2802083"/>
            <a:ext cx="841687" cy="249279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</a:rPr>
              <a:t>Encryption</a:t>
            </a:r>
          </a:p>
        </p:txBody>
      </p:sp>
      <p:pic>
        <p:nvPicPr>
          <p:cNvPr id="14" name="Picture 4" descr="C:\Users\bbelding.CISCO\Documents\My Box Files\Cisco Images\Applications\iphone_mail_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310" y="2774678"/>
            <a:ext cx="436635" cy="4366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bbelding.CISCO\Documents\My Box Files\Cisco Images\Applications\iphone_contacts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8505" y="3895006"/>
            <a:ext cx="382292" cy="381073"/>
          </a:xfrm>
          <a:prstGeom prst="roundRect">
            <a:avLst>
              <a:gd name="adj" fmla="val 20372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bbelding.CISCO\Documents\My Box Files\Cisco Images\Applications\Calendar-ic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075" y="3334842"/>
            <a:ext cx="436635" cy="4366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bbelding.CISCO\Documents\My Box Files\Cisco Images\Applications\webexiphon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1893" y="4399608"/>
            <a:ext cx="410014" cy="4100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JabberIM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710" y="4933150"/>
            <a:ext cx="433823" cy="43232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C:\Users\bbelding.CISCO\Documents\My Box Files\Cisco Images\Platforms\Windows-Phone-7-logo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906" y="300327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bbelding.CISCO\Documents\My Box Files\Cisco Images\Platforms\symbian-logo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05" y="4832079"/>
            <a:ext cx="491436" cy="1955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bbelding.CISCO\Documents\My Box Files\Cisco Images\Platforms\android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2340" y="3792684"/>
            <a:ext cx="486166" cy="4861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bbelding.CISCO\Documents\My Box Files\Cisco Images\Platforms\blackberry_logo.jp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3113" y="4554687"/>
            <a:ext cx="343393" cy="341251"/>
          </a:xfrm>
          <a:prstGeom prst="roundRect">
            <a:avLst>
              <a:gd name="adj" fmla="val 23408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bbelding.CISCO\Documents\My Box Files\Cisco Images\Platforms\128px-Apple-logo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3113" y="3106883"/>
            <a:ext cx="347883" cy="426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nyConnect2011.pn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112" y="3811958"/>
            <a:ext cx="431601" cy="4379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certificate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913" y="4097483"/>
            <a:ext cx="227691" cy="227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04" y="4684310"/>
            <a:ext cx="307259" cy="307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402" y="3435723"/>
            <a:ext cx="307259" cy="307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04" y="3049928"/>
            <a:ext cx="307259" cy="307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402" y="4332350"/>
            <a:ext cx="307259" cy="307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Secured Devices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14" y="2529148"/>
            <a:ext cx="1680955" cy="915776"/>
          </a:xfrm>
          <a:prstGeom prst="rect">
            <a:avLst/>
          </a:prstGeom>
        </p:spPr>
      </p:pic>
      <p:pic>
        <p:nvPicPr>
          <p:cNvPr id="31" name="Picture 5" descr="C:\Users\bbelding.CISCO\Documents\My Box Files\Cisco Images\Platforms\android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913" y="3792684"/>
            <a:ext cx="486166" cy="4861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55601" y="3437083"/>
            <a:ext cx="1526656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b="1" dirty="0" smtClean="0">
                <a:solidFill>
                  <a:srgbClr val="000000"/>
                </a:solidFill>
              </a:rPr>
              <a:t>Безопасные устройства</a:t>
            </a:r>
            <a:endParaRPr lang="en-GB" sz="1400" b="1" dirty="0" smtClean="0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964951" y="3884298"/>
            <a:ext cx="1604166" cy="1910971"/>
            <a:chOff x="7091951" y="2588898"/>
            <a:chExt cx="1604166" cy="1910971"/>
          </a:xfrm>
        </p:grpSpPr>
        <p:sp>
          <p:nvSpPr>
            <p:cNvPr id="34" name="Rounded Rectangular Callout 33"/>
            <p:cNvSpPr/>
            <p:nvPr/>
          </p:nvSpPr>
          <p:spPr bwMode="auto">
            <a:xfrm>
              <a:off x="7108035" y="3386094"/>
              <a:ext cx="1555117" cy="453600"/>
            </a:xfrm>
            <a:prstGeom prst="wedgeRoundRectCallout">
              <a:avLst>
                <a:gd name="adj1" fmla="val -160020"/>
                <a:gd name="adj2" fmla="val -114506"/>
                <a:gd name="adj3" fmla="val 1666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32" tIns="45716" rIns="91432" bIns="45716" anchor="ctr"/>
            <a:lstStyle/>
            <a:p>
              <a:pPr algn="ctr"/>
              <a:r>
                <a:rPr lang="en-GB" sz="1400" b="1" dirty="0">
                  <a:solidFill>
                    <a:srgbClr val="FFFFFF"/>
                  </a:solidFill>
                </a:rPr>
                <a:t>Core Network</a:t>
              </a:r>
            </a:p>
          </p:txBody>
        </p:sp>
        <p:pic>
          <p:nvPicPr>
            <p:cNvPr id="35" name="Picture 34" descr="Trusted Devices.pn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951" y="2588898"/>
              <a:ext cx="1587283" cy="9470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099300" y="4016147"/>
              <a:ext cx="1596817" cy="48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400" b="1" dirty="0" smtClean="0">
                  <a:solidFill>
                    <a:srgbClr val="000000"/>
                  </a:solidFill>
                </a:rPr>
                <a:t>Доверенные устройства</a:t>
              </a:r>
              <a:endParaRPr lang="en-GB" sz="1400" b="1" dirty="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2474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Identity Services Engine (ISE)</a:t>
            </a:r>
            <a:br>
              <a:rPr lang="en-US" dirty="0"/>
            </a:br>
            <a:r>
              <a:rPr lang="ru-RU" sz="2400" dirty="0" smtClean="0"/>
              <a:t>Корпоративная система управления политиками</a:t>
            </a:r>
            <a:endParaRPr lang="en-US" dirty="0"/>
          </a:p>
        </p:txBody>
      </p:sp>
      <p:sp>
        <p:nvSpPr>
          <p:cNvPr id="110" name="Round Same Side Corner Rectangle 109"/>
          <p:cNvSpPr/>
          <p:nvPr/>
        </p:nvSpPr>
        <p:spPr>
          <a:xfrm rot="5400000">
            <a:off x="4790059" y="-1643095"/>
            <a:ext cx="655783" cy="7359432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4">
                  <a:alpha val="0"/>
                </a:schemeClr>
              </a:gs>
            </a:gsLst>
            <a:lin ang="5400000" scaled="0"/>
            <a:tileRect/>
          </a:gradFill>
          <a:ln w="19050"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Hexagon 124"/>
          <p:cNvSpPr/>
          <p:nvPr/>
        </p:nvSpPr>
        <p:spPr>
          <a:xfrm>
            <a:off x="516964" y="1439195"/>
            <a:ext cx="1207121" cy="1387134"/>
          </a:xfrm>
          <a:prstGeom prst="hexagon">
            <a:avLst/>
          </a:prstGeom>
          <a:gradFill>
            <a:gsLst>
              <a:gs pos="0">
                <a:schemeClr val="accent2"/>
              </a:gs>
              <a:gs pos="35000">
                <a:schemeClr val="accent3">
                  <a:lumMod val="50000"/>
                  <a:alpha val="0"/>
                </a:schemeClr>
              </a:gs>
            </a:gsLst>
            <a:lin ang="10800000" scaled="0"/>
          </a:gradFill>
          <a:ln>
            <a:noFill/>
          </a:ln>
          <a:effectLst>
            <a:innerShdw blurRad="63500" dist="50800">
              <a:prstClr val="black">
                <a:alpha val="1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94" y="1570577"/>
            <a:ext cx="1013196" cy="11642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ounded Rectangle 126"/>
          <p:cNvSpPr/>
          <p:nvPr/>
        </p:nvSpPr>
        <p:spPr>
          <a:xfrm rot="5400000">
            <a:off x="4241640" y="1594576"/>
            <a:ext cx="704076" cy="83543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19050">
            <a:gradFill flip="none" rotWithShape="1">
              <a:gsLst>
                <a:gs pos="100000">
                  <a:schemeClr val="accent4">
                    <a:lumMod val="5000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2183" y="1708732"/>
            <a:ext cx="1072217" cy="655783"/>
            <a:chOff x="3175415" y="1708729"/>
            <a:chExt cx="1429250" cy="655783"/>
          </a:xfrm>
        </p:grpSpPr>
        <p:sp>
          <p:nvSpPr>
            <p:cNvPr id="111" name="Round Same Side Corner Rectangle 110"/>
            <p:cNvSpPr/>
            <p:nvPr/>
          </p:nvSpPr>
          <p:spPr>
            <a:xfrm rot="5400000">
              <a:off x="3595690" y="1447028"/>
              <a:ext cx="655783" cy="117918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44000">
                  <a:schemeClr val="accent4">
                    <a:alpha val="0"/>
                  </a:schemeClr>
                </a:gs>
              </a:gsLst>
              <a:lin ang="5400000" scaled="0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3740156" y="1906999"/>
              <a:ext cx="864509" cy="27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t">
              <a:spAutoFit/>
            </a:bodyPr>
            <a:lstStyle/>
            <a:p>
              <a:pPr algn="ct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solidFill>
                    <a:srgbClr val="0096D6">
                      <a:lumMod val="75000"/>
                    </a:srgbClr>
                  </a:solidFill>
                  <a:latin typeface="Arial" charset="0"/>
                  <a:ea typeface="ＭＳ Ｐゴシック" charset="0"/>
                </a:rPr>
                <a:t>Кто</a:t>
              </a:r>
              <a:endParaRPr lang="en-US" sz="1400" dirty="0">
                <a:solidFill>
                  <a:srgbClr val="0096D6">
                    <a:lumMod val="75000"/>
                  </a:srgbClr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3175415" y="1795243"/>
              <a:ext cx="595307" cy="430115"/>
              <a:chOff x="2347258" y="1827818"/>
              <a:chExt cx="595307" cy="430115"/>
            </a:xfrm>
          </p:grpSpPr>
          <p:grpSp>
            <p:nvGrpSpPr>
              <p:cNvPr id="131" name="Group 23"/>
              <p:cNvGrpSpPr>
                <a:grpSpLocks/>
              </p:cNvGrpSpPr>
              <p:nvPr/>
            </p:nvGrpSpPr>
            <p:grpSpPr bwMode="auto">
              <a:xfrm>
                <a:off x="2347979" y="1827814"/>
                <a:ext cx="449263" cy="430213"/>
                <a:chOff x="4559661" y="4254349"/>
                <a:chExt cx="1041317" cy="996992"/>
              </a:xfrm>
            </p:grpSpPr>
            <p:sp>
              <p:nvSpPr>
                <p:cNvPr id="139" name="Oval 138"/>
                <p:cNvSpPr/>
                <p:nvPr/>
              </p:nvSpPr>
              <p:spPr>
                <a:xfrm>
                  <a:off x="4573653" y="4292026"/>
                  <a:ext cx="982236" cy="944943"/>
                </a:xfrm>
                <a:prstGeom prst="ellipse">
                  <a:avLst/>
                </a:prstGeom>
                <a:noFill/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5" name="Freeform 10"/>
                <p:cNvSpPr>
                  <a:spLocks noEditPoints="1"/>
                </p:cNvSpPr>
                <p:nvPr/>
              </p:nvSpPr>
              <p:spPr bwMode="auto">
                <a:xfrm>
                  <a:off x="4559661" y="4254349"/>
                  <a:ext cx="1041317" cy="996992"/>
                </a:xfrm>
                <a:custGeom>
                  <a:avLst/>
                  <a:gdLst/>
                  <a:ahLst/>
                  <a:cxnLst>
                    <a:cxn ang="0">
                      <a:pos x="225" y="175"/>
                    </a:cxn>
                    <a:cxn ang="0">
                      <a:pos x="225" y="175"/>
                    </a:cxn>
                    <a:cxn ang="0">
                      <a:pos x="182" y="147"/>
                    </a:cxn>
                    <a:cxn ang="0">
                      <a:pos x="138" y="175"/>
                    </a:cxn>
                    <a:cxn ang="0">
                      <a:pos x="138" y="175"/>
                    </a:cxn>
                    <a:cxn ang="0">
                      <a:pos x="138" y="175"/>
                    </a:cxn>
                    <a:cxn ang="0">
                      <a:pos x="155" y="287"/>
                    </a:cxn>
                    <a:cxn ang="0">
                      <a:pos x="155" y="287"/>
                    </a:cxn>
                    <a:cxn ang="0">
                      <a:pos x="182" y="297"/>
                    </a:cxn>
                    <a:cxn ang="0">
                      <a:pos x="208" y="287"/>
                    </a:cxn>
                    <a:cxn ang="0">
                      <a:pos x="208" y="287"/>
                    </a:cxn>
                    <a:cxn ang="0">
                      <a:pos x="225" y="175"/>
                    </a:cxn>
                    <a:cxn ang="0">
                      <a:pos x="181" y="0"/>
                    </a:cxn>
                    <a:cxn ang="0">
                      <a:pos x="0" y="181"/>
                    </a:cxn>
                    <a:cxn ang="0">
                      <a:pos x="181" y="362"/>
                    </a:cxn>
                    <a:cxn ang="0">
                      <a:pos x="362" y="181"/>
                    </a:cxn>
                    <a:cxn ang="0">
                      <a:pos x="181" y="0"/>
                    </a:cxn>
                    <a:cxn ang="0">
                      <a:pos x="181" y="338"/>
                    </a:cxn>
                    <a:cxn ang="0">
                      <a:pos x="24" y="181"/>
                    </a:cxn>
                    <a:cxn ang="0">
                      <a:pos x="181" y="24"/>
                    </a:cxn>
                    <a:cxn ang="0">
                      <a:pos x="338" y="181"/>
                    </a:cxn>
                    <a:cxn ang="0">
                      <a:pos x="181" y="338"/>
                    </a:cxn>
                    <a:cxn ang="0">
                      <a:pos x="183" y="136"/>
                    </a:cxn>
                    <a:cxn ang="0">
                      <a:pos x="217" y="102"/>
                    </a:cxn>
                    <a:cxn ang="0">
                      <a:pos x="183" y="69"/>
                    </a:cxn>
                    <a:cxn ang="0">
                      <a:pos x="149" y="102"/>
                    </a:cxn>
                    <a:cxn ang="0">
                      <a:pos x="183" y="136"/>
                    </a:cxn>
                  </a:cxnLst>
                  <a:rect l="0" t="0" r="r" b="b"/>
                  <a:pathLst>
                    <a:path w="362" h="362">
                      <a:moveTo>
                        <a:pt x="225" y="175"/>
                      </a:moveTo>
                      <a:cubicBezTo>
                        <a:pt x="225" y="175"/>
                        <a:pt x="225" y="175"/>
                        <a:pt x="225" y="175"/>
                      </a:cubicBezTo>
                      <a:cubicBezTo>
                        <a:pt x="225" y="160"/>
                        <a:pt x="206" y="147"/>
                        <a:pt x="182" y="147"/>
                      </a:cubicBezTo>
                      <a:cubicBezTo>
                        <a:pt x="157" y="147"/>
                        <a:pt x="138" y="160"/>
                        <a:pt x="138" y="175"/>
                      </a:cubicBezTo>
                      <a:cubicBezTo>
                        <a:pt x="138" y="175"/>
                        <a:pt x="138" y="175"/>
                        <a:pt x="138" y="175"/>
                      </a:cubicBezTo>
                      <a:cubicBezTo>
                        <a:pt x="138" y="175"/>
                        <a:pt x="138" y="175"/>
                        <a:pt x="138" y="175"/>
                      </a:cubicBezTo>
                      <a:cubicBezTo>
                        <a:pt x="138" y="175"/>
                        <a:pt x="137" y="239"/>
                        <a:pt x="155" y="287"/>
                      </a:cubicBezTo>
                      <a:cubicBezTo>
                        <a:pt x="155" y="287"/>
                        <a:pt x="155" y="287"/>
                        <a:pt x="155" y="287"/>
                      </a:cubicBezTo>
                      <a:cubicBezTo>
                        <a:pt x="156" y="293"/>
                        <a:pt x="168" y="297"/>
                        <a:pt x="182" y="297"/>
                      </a:cubicBezTo>
                      <a:cubicBezTo>
                        <a:pt x="196" y="297"/>
                        <a:pt x="207" y="293"/>
                        <a:pt x="208" y="287"/>
                      </a:cubicBezTo>
                      <a:cubicBezTo>
                        <a:pt x="208" y="287"/>
                        <a:pt x="208" y="287"/>
                        <a:pt x="208" y="287"/>
                      </a:cubicBezTo>
                      <a:cubicBezTo>
                        <a:pt x="226" y="239"/>
                        <a:pt x="225" y="175"/>
                        <a:pt x="225" y="175"/>
                      </a:cubicBezTo>
                      <a:close/>
                      <a:moveTo>
                        <a:pt x="181" y="0"/>
                      </a:moveTo>
                      <a:cubicBezTo>
                        <a:pt x="81" y="0"/>
                        <a:pt x="0" y="81"/>
                        <a:pt x="0" y="181"/>
                      </a:cubicBezTo>
                      <a:cubicBezTo>
                        <a:pt x="0" y="281"/>
                        <a:pt x="81" y="362"/>
                        <a:pt x="181" y="362"/>
                      </a:cubicBezTo>
                      <a:cubicBezTo>
                        <a:pt x="281" y="362"/>
                        <a:pt x="362" y="281"/>
                        <a:pt x="362" y="181"/>
                      </a:cubicBezTo>
                      <a:cubicBezTo>
                        <a:pt x="362" y="81"/>
                        <a:pt x="281" y="0"/>
                        <a:pt x="181" y="0"/>
                      </a:cubicBezTo>
                      <a:close/>
                      <a:moveTo>
                        <a:pt x="181" y="338"/>
                      </a:moveTo>
                      <a:cubicBezTo>
                        <a:pt x="95" y="338"/>
                        <a:pt x="24" y="268"/>
                        <a:pt x="24" y="181"/>
                      </a:cubicBezTo>
                      <a:cubicBezTo>
                        <a:pt x="24" y="95"/>
                        <a:pt x="95" y="24"/>
                        <a:pt x="181" y="24"/>
                      </a:cubicBezTo>
                      <a:cubicBezTo>
                        <a:pt x="268" y="24"/>
                        <a:pt x="338" y="95"/>
                        <a:pt x="338" y="181"/>
                      </a:cubicBezTo>
                      <a:cubicBezTo>
                        <a:pt x="338" y="268"/>
                        <a:pt x="268" y="338"/>
                        <a:pt x="181" y="338"/>
                      </a:cubicBezTo>
                      <a:close/>
                      <a:moveTo>
                        <a:pt x="183" y="136"/>
                      </a:moveTo>
                      <a:cubicBezTo>
                        <a:pt x="202" y="136"/>
                        <a:pt x="217" y="121"/>
                        <a:pt x="217" y="102"/>
                      </a:cubicBezTo>
                      <a:cubicBezTo>
                        <a:pt x="217" y="84"/>
                        <a:pt x="202" y="69"/>
                        <a:pt x="183" y="69"/>
                      </a:cubicBezTo>
                      <a:cubicBezTo>
                        <a:pt x="164" y="69"/>
                        <a:pt x="149" y="84"/>
                        <a:pt x="149" y="102"/>
                      </a:cubicBezTo>
                      <a:cubicBezTo>
                        <a:pt x="149" y="121"/>
                        <a:pt x="164" y="136"/>
                        <a:pt x="183" y="136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32" name="Oval 3"/>
              <p:cNvSpPr>
                <a:spLocks/>
              </p:cNvSpPr>
              <p:nvPr/>
            </p:nvSpPr>
            <p:spPr bwMode="auto">
              <a:xfrm>
                <a:off x="2662907" y="1918348"/>
                <a:ext cx="241207" cy="240979"/>
              </a:xfrm>
              <a:prstGeom prst="ellipse">
                <a:avLst/>
              </a:prstGeom>
              <a:gradFill rotWithShape="0">
                <a:gsLst>
                  <a:gs pos="0">
                    <a:srgbClr val="65B33E"/>
                  </a:gs>
                  <a:gs pos="100000">
                    <a:srgbClr val="2A4819"/>
                  </a:gs>
                </a:gsLst>
                <a:lin ang="3540000" scaled="1"/>
              </a:gradFill>
              <a:ln w="25400" cap="flat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52400" dist="50800" dir="5400000" sx="110000" sy="11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138" name="Picture 137" descr="plusminus.ai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94" t="27500" r="61248" b="20833"/>
              <a:stretch>
                <a:fillRect/>
              </a:stretch>
            </p:blipFill>
            <p:spPr>
              <a:xfrm>
                <a:off x="2644356" y="1914832"/>
                <a:ext cx="298209" cy="222759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3763239" y="1708732"/>
            <a:ext cx="1100861" cy="655783"/>
            <a:chOff x="5204874" y="1708729"/>
            <a:chExt cx="1467432" cy="655783"/>
          </a:xfrm>
        </p:grpSpPr>
        <p:sp>
          <p:nvSpPr>
            <p:cNvPr id="112" name="Round Same Side Corner Rectangle 111"/>
            <p:cNvSpPr/>
            <p:nvPr/>
          </p:nvSpPr>
          <p:spPr>
            <a:xfrm rot="5400000">
              <a:off x="5578012" y="1447028"/>
              <a:ext cx="655783" cy="117918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44000">
                  <a:schemeClr val="accent4">
                    <a:alpha val="0"/>
                  </a:schemeClr>
                </a:gs>
              </a:gsLst>
              <a:lin ang="5400000" scaled="0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5204874" y="1795243"/>
              <a:ext cx="594320" cy="427038"/>
              <a:chOff x="3341649" y="1830989"/>
              <a:chExt cx="594320" cy="427038"/>
            </a:xfrm>
          </p:grpSpPr>
          <p:sp>
            <p:nvSpPr>
              <p:cNvPr id="147" name="Freeform 9"/>
              <p:cNvSpPr>
                <a:spLocks noEditPoints="1"/>
              </p:cNvSpPr>
              <p:nvPr/>
            </p:nvSpPr>
            <p:spPr bwMode="auto">
              <a:xfrm>
                <a:off x="3341649" y="1830989"/>
                <a:ext cx="447675" cy="427038"/>
              </a:xfrm>
              <a:custGeom>
                <a:avLst/>
                <a:gdLst/>
                <a:ahLst/>
                <a:cxnLst>
                  <a:cxn ang="0">
                    <a:pos x="86" y="105"/>
                  </a:cxn>
                  <a:cxn ang="0">
                    <a:pos x="68" y="166"/>
                  </a:cxn>
                  <a:cxn ang="0">
                    <a:pos x="138" y="105"/>
                  </a:cxn>
                  <a:cxn ang="0">
                    <a:pos x="80" y="159"/>
                  </a:cxn>
                  <a:cxn ang="0">
                    <a:pos x="126" y="151"/>
                  </a:cxn>
                  <a:cxn ang="0">
                    <a:pos x="215" y="105"/>
                  </a:cxn>
                  <a:cxn ang="0">
                    <a:pos x="144" y="166"/>
                  </a:cxn>
                  <a:cxn ang="0">
                    <a:pos x="215" y="105"/>
                  </a:cxn>
                  <a:cxn ang="0">
                    <a:pos x="157" y="159"/>
                  </a:cxn>
                  <a:cxn ang="0">
                    <a:pos x="202" y="113"/>
                  </a:cxn>
                  <a:cxn ang="0">
                    <a:pos x="195" y="120"/>
                  </a:cxn>
                  <a:cxn ang="0">
                    <a:pos x="164" y="151"/>
                  </a:cxn>
                  <a:cxn ang="0">
                    <a:pos x="195" y="120"/>
                  </a:cxn>
                  <a:cxn ang="0">
                    <a:pos x="70" y="260"/>
                  </a:cxn>
                  <a:cxn ang="0">
                    <a:pos x="93" y="243"/>
                  </a:cxn>
                  <a:cxn ang="0">
                    <a:pos x="131" y="260"/>
                  </a:cxn>
                  <a:cxn ang="0">
                    <a:pos x="117" y="185"/>
                  </a:cxn>
                  <a:cxn ang="0">
                    <a:pos x="99" y="229"/>
                  </a:cxn>
                  <a:cxn ang="0">
                    <a:pos x="119" y="229"/>
                  </a:cxn>
                  <a:cxn ang="0">
                    <a:pos x="274" y="105"/>
                  </a:cxn>
                  <a:cxn ang="0">
                    <a:pos x="221" y="166"/>
                  </a:cxn>
                  <a:cxn ang="0">
                    <a:pos x="291" y="122"/>
                  </a:cxn>
                  <a:cxn ang="0">
                    <a:pos x="279" y="159"/>
                  </a:cxn>
                  <a:cxn ang="0">
                    <a:pos x="233" y="113"/>
                  </a:cxn>
                  <a:cxn ang="0">
                    <a:pos x="279" y="159"/>
                  </a:cxn>
                  <a:cxn ang="0">
                    <a:pos x="239" y="147"/>
                  </a:cxn>
                  <a:cxn ang="0">
                    <a:pos x="239" y="125"/>
                  </a:cxn>
                  <a:cxn ang="0">
                    <a:pos x="245" y="119"/>
                  </a:cxn>
                  <a:cxn ang="0">
                    <a:pos x="267" y="119"/>
                  </a:cxn>
                  <a:cxn ang="0">
                    <a:pos x="202" y="188"/>
                  </a:cxn>
                  <a:cxn ang="0">
                    <a:pos x="160" y="186"/>
                  </a:cxn>
                  <a:cxn ang="0">
                    <a:pos x="176" y="260"/>
                  </a:cxn>
                  <a:cxn ang="0">
                    <a:pos x="188" y="238"/>
                  </a:cxn>
                  <a:cxn ang="0">
                    <a:pos x="210" y="231"/>
                  </a:cxn>
                  <a:cxn ang="0">
                    <a:pos x="218" y="212"/>
                  </a:cxn>
                  <a:cxn ang="0">
                    <a:pos x="216" y="201"/>
                  </a:cxn>
                  <a:cxn ang="0">
                    <a:pos x="202" y="212"/>
                  </a:cxn>
                  <a:cxn ang="0">
                    <a:pos x="189" y="223"/>
                  </a:cxn>
                  <a:cxn ang="0">
                    <a:pos x="176" y="201"/>
                  </a:cxn>
                  <a:cxn ang="0">
                    <a:pos x="198" y="203"/>
                  </a:cxn>
                  <a:cxn ang="0">
                    <a:pos x="181" y="0"/>
                  </a:cxn>
                  <a:cxn ang="0">
                    <a:pos x="181" y="362"/>
                  </a:cxn>
                  <a:cxn ang="0">
                    <a:pos x="181" y="0"/>
                  </a:cxn>
                  <a:cxn ang="0">
                    <a:pos x="24" y="181"/>
                  </a:cxn>
                  <a:cxn ang="0">
                    <a:pos x="338" y="181"/>
                  </a:cxn>
                  <a:cxn ang="0">
                    <a:pos x="273" y="147"/>
                  </a:cxn>
                  <a:cxn ang="0">
                    <a:pos x="261" y="136"/>
                  </a:cxn>
                  <a:cxn ang="0">
                    <a:pos x="245" y="152"/>
                  </a:cxn>
                  <a:cxn ang="0">
                    <a:pos x="256" y="141"/>
                  </a:cxn>
                  <a:cxn ang="0">
                    <a:pos x="281" y="193"/>
                  </a:cxn>
                  <a:cxn ang="0">
                    <a:pos x="260" y="186"/>
                  </a:cxn>
                  <a:cxn ang="0">
                    <a:pos x="230" y="260"/>
                  </a:cxn>
                  <a:cxn ang="0">
                    <a:pos x="246" y="238"/>
                  </a:cxn>
                  <a:cxn ang="0">
                    <a:pos x="270" y="236"/>
                  </a:cxn>
                  <a:cxn ang="0">
                    <a:pos x="286" y="223"/>
                  </a:cxn>
                  <a:cxn ang="0">
                    <a:pos x="289" y="211"/>
                  </a:cxn>
                  <a:cxn ang="0">
                    <a:pos x="281" y="193"/>
                  </a:cxn>
                  <a:cxn ang="0">
                    <a:pos x="269" y="220"/>
                  </a:cxn>
                  <a:cxn ang="0">
                    <a:pos x="246" y="223"/>
                  </a:cxn>
                  <a:cxn ang="0">
                    <a:pos x="259" y="201"/>
                  </a:cxn>
                  <a:cxn ang="0">
                    <a:pos x="272" y="212"/>
                  </a:cxn>
                </a:cxnLst>
                <a:rect l="0" t="0" r="r" b="b"/>
                <a:pathLst>
                  <a:path w="362" h="362">
                    <a:moveTo>
                      <a:pt x="138" y="105"/>
                    </a:moveTo>
                    <a:cubicBezTo>
                      <a:pt x="86" y="105"/>
                      <a:pt x="86" y="105"/>
                      <a:pt x="86" y="105"/>
                    </a:cubicBezTo>
                    <a:cubicBezTo>
                      <a:pt x="76" y="105"/>
                      <a:pt x="68" y="113"/>
                      <a:pt x="68" y="122"/>
                    </a:cubicBezTo>
                    <a:cubicBezTo>
                      <a:pt x="68" y="166"/>
                      <a:pt x="68" y="166"/>
                      <a:pt x="68" y="166"/>
                    </a:cubicBezTo>
                    <a:cubicBezTo>
                      <a:pt x="138" y="166"/>
                      <a:pt x="138" y="166"/>
                      <a:pt x="138" y="166"/>
                    </a:cubicBezTo>
                    <a:lnTo>
                      <a:pt x="138" y="105"/>
                    </a:lnTo>
                    <a:close/>
                    <a:moveTo>
                      <a:pt x="126" y="159"/>
                    </a:moveTo>
                    <a:cubicBezTo>
                      <a:pt x="80" y="159"/>
                      <a:pt x="80" y="159"/>
                      <a:pt x="80" y="159"/>
                    </a:cubicBezTo>
                    <a:cubicBezTo>
                      <a:pt x="80" y="151"/>
                      <a:pt x="80" y="151"/>
                      <a:pt x="80" y="151"/>
                    </a:cubicBezTo>
                    <a:cubicBezTo>
                      <a:pt x="126" y="151"/>
                      <a:pt x="126" y="151"/>
                      <a:pt x="126" y="151"/>
                    </a:cubicBezTo>
                    <a:lnTo>
                      <a:pt x="126" y="159"/>
                    </a:lnTo>
                    <a:close/>
                    <a:moveTo>
                      <a:pt x="215" y="105"/>
                    </a:move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215" y="166"/>
                      <a:pt x="215" y="166"/>
                      <a:pt x="215" y="166"/>
                    </a:cubicBezTo>
                    <a:lnTo>
                      <a:pt x="215" y="105"/>
                    </a:lnTo>
                    <a:close/>
                    <a:moveTo>
                      <a:pt x="202" y="159"/>
                    </a:moveTo>
                    <a:cubicBezTo>
                      <a:pt x="157" y="159"/>
                      <a:pt x="157" y="159"/>
                      <a:pt x="157" y="159"/>
                    </a:cubicBezTo>
                    <a:cubicBezTo>
                      <a:pt x="157" y="113"/>
                      <a:pt x="157" y="113"/>
                      <a:pt x="157" y="113"/>
                    </a:cubicBezTo>
                    <a:cubicBezTo>
                      <a:pt x="202" y="113"/>
                      <a:pt x="202" y="113"/>
                      <a:pt x="202" y="113"/>
                    </a:cubicBezTo>
                    <a:lnTo>
                      <a:pt x="202" y="159"/>
                    </a:lnTo>
                    <a:close/>
                    <a:moveTo>
                      <a:pt x="195" y="120"/>
                    </a:moveTo>
                    <a:cubicBezTo>
                      <a:pt x="164" y="120"/>
                      <a:pt x="164" y="120"/>
                      <a:pt x="164" y="120"/>
                    </a:cubicBezTo>
                    <a:cubicBezTo>
                      <a:pt x="164" y="151"/>
                      <a:pt x="164" y="151"/>
                      <a:pt x="164" y="151"/>
                    </a:cubicBezTo>
                    <a:cubicBezTo>
                      <a:pt x="195" y="151"/>
                      <a:pt x="195" y="151"/>
                      <a:pt x="195" y="151"/>
                    </a:cubicBezTo>
                    <a:lnTo>
                      <a:pt x="195" y="120"/>
                    </a:lnTo>
                    <a:close/>
                    <a:moveTo>
                      <a:pt x="102" y="185"/>
                    </a:moveTo>
                    <a:cubicBezTo>
                      <a:pt x="70" y="260"/>
                      <a:pt x="70" y="260"/>
                      <a:pt x="70" y="260"/>
                    </a:cubicBezTo>
                    <a:cubicBezTo>
                      <a:pt x="87" y="260"/>
                      <a:pt x="87" y="260"/>
                      <a:pt x="87" y="260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125" y="243"/>
                      <a:pt x="125" y="243"/>
                      <a:pt x="125" y="243"/>
                    </a:cubicBezTo>
                    <a:cubicBezTo>
                      <a:pt x="131" y="260"/>
                      <a:pt x="131" y="260"/>
                      <a:pt x="131" y="260"/>
                    </a:cubicBezTo>
                    <a:cubicBezTo>
                      <a:pt x="148" y="260"/>
                      <a:pt x="148" y="260"/>
                      <a:pt x="148" y="260"/>
                    </a:cubicBezTo>
                    <a:cubicBezTo>
                      <a:pt x="117" y="185"/>
                      <a:pt x="117" y="185"/>
                      <a:pt x="117" y="185"/>
                    </a:cubicBezTo>
                    <a:lnTo>
                      <a:pt x="102" y="185"/>
                    </a:lnTo>
                    <a:close/>
                    <a:moveTo>
                      <a:pt x="99" y="229"/>
                    </a:moveTo>
                    <a:cubicBezTo>
                      <a:pt x="109" y="205"/>
                      <a:pt x="109" y="205"/>
                      <a:pt x="109" y="205"/>
                    </a:cubicBezTo>
                    <a:cubicBezTo>
                      <a:pt x="119" y="229"/>
                      <a:pt x="119" y="229"/>
                      <a:pt x="119" y="229"/>
                    </a:cubicBezTo>
                    <a:lnTo>
                      <a:pt x="99" y="229"/>
                    </a:lnTo>
                    <a:close/>
                    <a:moveTo>
                      <a:pt x="274" y="105"/>
                    </a:moveTo>
                    <a:cubicBezTo>
                      <a:pt x="221" y="105"/>
                      <a:pt x="221" y="105"/>
                      <a:pt x="221" y="105"/>
                    </a:cubicBezTo>
                    <a:cubicBezTo>
                      <a:pt x="221" y="166"/>
                      <a:pt x="221" y="166"/>
                      <a:pt x="221" y="166"/>
                    </a:cubicBezTo>
                    <a:cubicBezTo>
                      <a:pt x="291" y="166"/>
                      <a:pt x="291" y="166"/>
                      <a:pt x="291" y="166"/>
                    </a:cubicBezTo>
                    <a:cubicBezTo>
                      <a:pt x="291" y="122"/>
                      <a:pt x="291" y="122"/>
                      <a:pt x="291" y="122"/>
                    </a:cubicBezTo>
                    <a:cubicBezTo>
                      <a:pt x="291" y="113"/>
                      <a:pt x="284" y="105"/>
                      <a:pt x="274" y="105"/>
                    </a:cubicBezTo>
                    <a:close/>
                    <a:moveTo>
                      <a:pt x="279" y="159"/>
                    </a:moveTo>
                    <a:cubicBezTo>
                      <a:pt x="233" y="159"/>
                      <a:pt x="233" y="159"/>
                      <a:pt x="233" y="159"/>
                    </a:cubicBezTo>
                    <a:cubicBezTo>
                      <a:pt x="233" y="113"/>
                      <a:pt x="233" y="113"/>
                      <a:pt x="233" y="113"/>
                    </a:cubicBezTo>
                    <a:cubicBezTo>
                      <a:pt x="279" y="113"/>
                      <a:pt x="279" y="113"/>
                      <a:pt x="279" y="113"/>
                    </a:cubicBezTo>
                    <a:lnTo>
                      <a:pt x="279" y="159"/>
                    </a:lnTo>
                    <a:close/>
                    <a:moveTo>
                      <a:pt x="239" y="125"/>
                    </a:moveTo>
                    <a:cubicBezTo>
                      <a:pt x="239" y="147"/>
                      <a:pt x="239" y="147"/>
                      <a:pt x="239" y="147"/>
                    </a:cubicBezTo>
                    <a:cubicBezTo>
                      <a:pt x="250" y="136"/>
                      <a:pt x="250" y="136"/>
                      <a:pt x="250" y="136"/>
                    </a:cubicBezTo>
                    <a:lnTo>
                      <a:pt x="239" y="125"/>
                    </a:lnTo>
                    <a:close/>
                    <a:moveTo>
                      <a:pt x="267" y="119"/>
                    </a:moveTo>
                    <a:cubicBezTo>
                      <a:pt x="245" y="119"/>
                      <a:pt x="245" y="119"/>
                      <a:pt x="245" y="119"/>
                    </a:cubicBezTo>
                    <a:cubicBezTo>
                      <a:pt x="256" y="130"/>
                      <a:pt x="256" y="130"/>
                      <a:pt x="256" y="130"/>
                    </a:cubicBezTo>
                    <a:lnTo>
                      <a:pt x="267" y="119"/>
                    </a:lnTo>
                    <a:close/>
                    <a:moveTo>
                      <a:pt x="211" y="193"/>
                    </a:moveTo>
                    <a:cubicBezTo>
                      <a:pt x="208" y="191"/>
                      <a:pt x="205" y="189"/>
                      <a:pt x="202" y="188"/>
                    </a:cubicBezTo>
                    <a:cubicBezTo>
                      <a:pt x="198" y="187"/>
                      <a:pt x="194" y="186"/>
                      <a:pt x="190" y="186"/>
                    </a:cubicBezTo>
                    <a:cubicBezTo>
                      <a:pt x="160" y="186"/>
                      <a:pt x="160" y="186"/>
                      <a:pt x="160" y="186"/>
                    </a:cubicBezTo>
                    <a:cubicBezTo>
                      <a:pt x="160" y="260"/>
                      <a:pt x="160" y="260"/>
                      <a:pt x="160" y="260"/>
                    </a:cubicBezTo>
                    <a:cubicBezTo>
                      <a:pt x="176" y="260"/>
                      <a:pt x="176" y="260"/>
                      <a:pt x="176" y="260"/>
                    </a:cubicBezTo>
                    <a:cubicBezTo>
                      <a:pt x="176" y="238"/>
                      <a:pt x="176" y="238"/>
                      <a:pt x="176" y="238"/>
                    </a:cubicBezTo>
                    <a:cubicBezTo>
                      <a:pt x="188" y="238"/>
                      <a:pt x="188" y="238"/>
                      <a:pt x="188" y="238"/>
                    </a:cubicBezTo>
                    <a:cubicBezTo>
                      <a:pt x="193" y="238"/>
                      <a:pt x="196" y="237"/>
                      <a:pt x="200" y="236"/>
                    </a:cubicBezTo>
                    <a:cubicBezTo>
                      <a:pt x="204" y="235"/>
                      <a:pt x="207" y="233"/>
                      <a:pt x="210" y="231"/>
                    </a:cubicBezTo>
                    <a:cubicBezTo>
                      <a:pt x="212" y="229"/>
                      <a:pt x="214" y="226"/>
                      <a:pt x="216" y="223"/>
                    </a:cubicBezTo>
                    <a:cubicBezTo>
                      <a:pt x="217" y="220"/>
                      <a:pt x="218" y="216"/>
                      <a:pt x="218" y="212"/>
                    </a:cubicBezTo>
                    <a:cubicBezTo>
                      <a:pt x="218" y="211"/>
                      <a:pt x="218" y="211"/>
                      <a:pt x="218" y="211"/>
                    </a:cubicBezTo>
                    <a:cubicBezTo>
                      <a:pt x="218" y="208"/>
                      <a:pt x="218" y="204"/>
                      <a:pt x="216" y="201"/>
                    </a:cubicBezTo>
                    <a:cubicBezTo>
                      <a:pt x="215" y="198"/>
                      <a:pt x="213" y="195"/>
                      <a:pt x="211" y="193"/>
                    </a:cubicBezTo>
                    <a:close/>
                    <a:moveTo>
                      <a:pt x="202" y="212"/>
                    </a:moveTo>
                    <a:cubicBezTo>
                      <a:pt x="202" y="215"/>
                      <a:pt x="201" y="218"/>
                      <a:pt x="198" y="220"/>
                    </a:cubicBezTo>
                    <a:cubicBezTo>
                      <a:pt x="196" y="222"/>
                      <a:pt x="193" y="223"/>
                      <a:pt x="189" y="223"/>
                    </a:cubicBezTo>
                    <a:cubicBezTo>
                      <a:pt x="176" y="223"/>
                      <a:pt x="176" y="223"/>
                      <a:pt x="176" y="223"/>
                    </a:cubicBezTo>
                    <a:cubicBezTo>
                      <a:pt x="176" y="201"/>
                      <a:pt x="176" y="201"/>
                      <a:pt x="176" y="201"/>
                    </a:cubicBezTo>
                    <a:cubicBezTo>
                      <a:pt x="189" y="201"/>
                      <a:pt x="189" y="201"/>
                      <a:pt x="189" y="201"/>
                    </a:cubicBezTo>
                    <a:cubicBezTo>
                      <a:pt x="193" y="201"/>
                      <a:pt x="196" y="202"/>
                      <a:pt x="198" y="203"/>
                    </a:cubicBezTo>
                    <a:cubicBezTo>
                      <a:pt x="201" y="205"/>
                      <a:pt x="202" y="208"/>
                      <a:pt x="202" y="212"/>
                    </a:cubicBezTo>
                    <a:close/>
                    <a:moveTo>
                      <a:pt x="181" y="0"/>
                    </a:moveTo>
                    <a:cubicBezTo>
                      <a:pt x="81" y="0"/>
                      <a:pt x="0" y="81"/>
                      <a:pt x="0" y="181"/>
                    </a:cubicBezTo>
                    <a:cubicBezTo>
                      <a:pt x="0" y="281"/>
                      <a:pt x="81" y="362"/>
                      <a:pt x="181" y="362"/>
                    </a:cubicBezTo>
                    <a:cubicBezTo>
                      <a:pt x="281" y="362"/>
                      <a:pt x="362" y="281"/>
                      <a:pt x="362" y="181"/>
                    </a:cubicBezTo>
                    <a:cubicBezTo>
                      <a:pt x="362" y="81"/>
                      <a:pt x="281" y="0"/>
                      <a:pt x="181" y="0"/>
                    </a:cubicBezTo>
                    <a:close/>
                    <a:moveTo>
                      <a:pt x="181" y="338"/>
                    </a:moveTo>
                    <a:cubicBezTo>
                      <a:pt x="94" y="338"/>
                      <a:pt x="24" y="268"/>
                      <a:pt x="24" y="181"/>
                    </a:cubicBezTo>
                    <a:cubicBezTo>
                      <a:pt x="24" y="95"/>
                      <a:pt x="94" y="24"/>
                      <a:pt x="181" y="24"/>
                    </a:cubicBezTo>
                    <a:cubicBezTo>
                      <a:pt x="268" y="24"/>
                      <a:pt x="338" y="95"/>
                      <a:pt x="338" y="181"/>
                    </a:cubicBezTo>
                    <a:cubicBezTo>
                      <a:pt x="338" y="268"/>
                      <a:pt x="268" y="338"/>
                      <a:pt x="181" y="338"/>
                    </a:cubicBezTo>
                    <a:close/>
                    <a:moveTo>
                      <a:pt x="273" y="147"/>
                    </a:moveTo>
                    <a:cubicBezTo>
                      <a:pt x="273" y="124"/>
                      <a:pt x="273" y="124"/>
                      <a:pt x="273" y="124"/>
                    </a:cubicBezTo>
                    <a:cubicBezTo>
                      <a:pt x="261" y="136"/>
                      <a:pt x="261" y="136"/>
                      <a:pt x="261" y="136"/>
                    </a:cubicBezTo>
                    <a:lnTo>
                      <a:pt x="273" y="147"/>
                    </a:lnTo>
                    <a:close/>
                    <a:moveTo>
                      <a:pt x="245" y="152"/>
                    </a:moveTo>
                    <a:cubicBezTo>
                      <a:pt x="267" y="152"/>
                      <a:pt x="267" y="152"/>
                      <a:pt x="267" y="152"/>
                    </a:cubicBezTo>
                    <a:cubicBezTo>
                      <a:pt x="256" y="141"/>
                      <a:pt x="256" y="141"/>
                      <a:pt x="256" y="141"/>
                    </a:cubicBezTo>
                    <a:lnTo>
                      <a:pt x="245" y="152"/>
                    </a:lnTo>
                    <a:close/>
                    <a:moveTo>
                      <a:pt x="281" y="193"/>
                    </a:moveTo>
                    <a:cubicBezTo>
                      <a:pt x="279" y="191"/>
                      <a:pt x="276" y="189"/>
                      <a:pt x="272" y="188"/>
                    </a:cubicBezTo>
                    <a:cubicBezTo>
                      <a:pt x="269" y="187"/>
                      <a:pt x="265" y="186"/>
                      <a:pt x="260" y="186"/>
                    </a:cubicBezTo>
                    <a:cubicBezTo>
                      <a:pt x="230" y="186"/>
                      <a:pt x="230" y="186"/>
                      <a:pt x="230" y="186"/>
                    </a:cubicBezTo>
                    <a:cubicBezTo>
                      <a:pt x="230" y="260"/>
                      <a:pt x="230" y="260"/>
                      <a:pt x="230" y="260"/>
                    </a:cubicBezTo>
                    <a:cubicBezTo>
                      <a:pt x="246" y="260"/>
                      <a:pt x="246" y="260"/>
                      <a:pt x="246" y="260"/>
                    </a:cubicBezTo>
                    <a:cubicBezTo>
                      <a:pt x="246" y="238"/>
                      <a:pt x="246" y="238"/>
                      <a:pt x="246" y="238"/>
                    </a:cubicBezTo>
                    <a:cubicBezTo>
                      <a:pt x="259" y="238"/>
                      <a:pt x="259" y="238"/>
                      <a:pt x="259" y="238"/>
                    </a:cubicBezTo>
                    <a:cubicBezTo>
                      <a:pt x="263" y="238"/>
                      <a:pt x="267" y="237"/>
                      <a:pt x="270" y="236"/>
                    </a:cubicBezTo>
                    <a:cubicBezTo>
                      <a:pt x="274" y="235"/>
                      <a:pt x="277" y="233"/>
                      <a:pt x="280" y="231"/>
                    </a:cubicBezTo>
                    <a:cubicBezTo>
                      <a:pt x="283" y="229"/>
                      <a:pt x="285" y="226"/>
                      <a:pt x="286" y="223"/>
                    </a:cubicBezTo>
                    <a:cubicBezTo>
                      <a:pt x="288" y="220"/>
                      <a:pt x="289" y="216"/>
                      <a:pt x="289" y="212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89" y="208"/>
                      <a:pt x="288" y="204"/>
                      <a:pt x="287" y="201"/>
                    </a:cubicBezTo>
                    <a:cubicBezTo>
                      <a:pt x="285" y="198"/>
                      <a:pt x="284" y="195"/>
                      <a:pt x="281" y="193"/>
                    </a:cubicBezTo>
                    <a:close/>
                    <a:moveTo>
                      <a:pt x="272" y="212"/>
                    </a:moveTo>
                    <a:cubicBezTo>
                      <a:pt x="272" y="215"/>
                      <a:pt x="271" y="218"/>
                      <a:pt x="269" y="220"/>
                    </a:cubicBezTo>
                    <a:cubicBezTo>
                      <a:pt x="267" y="222"/>
                      <a:pt x="263" y="223"/>
                      <a:pt x="259" y="223"/>
                    </a:cubicBezTo>
                    <a:cubicBezTo>
                      <a:pt x="246" y="223"/>
                      <a:pt x="246" y="223"/>
                      <a:pt x="246" y="223"/>
                    </a:cubicBezTo>
                    <a:cubicBezTo>
                      <a:pt x="246" y="201"/>
                      <a:pt x="246" y="201"/>
                      <a:pt x="246" y="201"/>
                    </a:cubicBezTo>
                    <a:cubicBezTo>
                      <a:pt x="259" y="201"/>
                      <a:pt x="259" y="201"/>
                      <a:pt x="259" y="201"/>
                    </a:cubicBezTo>
                    <a:cubicBezTo>
                      <a:pt x="263" y="201"/>
                      <a:pt x="266" y="202"/>
                      <a:pt x="269" y="203"/>
                    </a:cubicBezTo>
                    <a:cubicBezTo>
                      <a:pt x="271" y="205"/>
                      <a:pt x="272" y="208"/>
                      <a:pt x="272" y="212"/>
                    </a:cubicBezTo>
                    <a:close/>
                  </a:path>
                </a:pathLst>
              </a:custGeom>
              <a:solidFill>
                <a:srgbClr val="3B3D3C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8" name="Oval 3"/>
              <p:cNvSpPr>
                <a:spLocks/>
              </p:cNvSpPr>
              <p:nvPr/>
            </p:nvSpPr>
            <p:spPr bwMode="auto">
              <a:xfrm>
                <a:off x="3656311" y="1942745"/>
                <a:ext cx="241207" cy="240979"/>
              </a:xfrm>
              <a:prstGeom prst="ellipse">
                <a:avLst/>
              </a:prstGeom>
              <a:gradFill rotWithShape="0">
                <a:gsLst>
                  <a:gs pos="0">
                    <a:srgbClr val="65B33E"/>
                  </a:gs>
                  <a:gs pos="100000">
                    <a:srgbClr val="2A4819"/>
                  </a:gs>
                </a:gsLst>
                <a:lin ang="3540000" scaled="1"/>
              </a:gradFill>
              <a:ln w="25400" cap="flat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52400" dist="50800" dir="5400000" sx="110000" sy="11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150" name="Picture 149" descr="plusminus.ai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94" t="27500" r="61248" b="20833"/>
              <a:stretch>
                <a:fillRect/>
              </a:stretch>
            </p:blipFill>
            <p:spPr>
              <a:xfrm>
                <a:off x="3637760" y="1939229"/>
                <a:ext cx="298209" cy="222759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201" name="Rectangle 141"/>
            <p:cNvSpPr>
              <a:spLocks noChangeArrowheads="1"/>
            </p:cNvSpPr>
            <p:nvPr/>
          </p:nvSpPr>
          <p:spPr bwMode="auto">
            <a:xfrm>
              <a:off x="5723119" y="1906999"/>
              <a:ext cx="949187" cy="27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t">
              <a:spAutoFit/>
            </a:bodyPr>
            <a:lstStyle/>
            <a:p>
              <a:pPr algn="ct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solidFill>
                    <a:srgbClr val="0096D6">
                      <a:lumMod val="75000"/>
                    </a:srgbClr>
                  </a:solidFill>
                  <a:latin typeface="Arial" charset="0"/>
                  <a:ea typeface="ＭＳ Ｐゴシック" charset="0"/>
                </a:rPr>
                <a:t>Что</a:t>
              </a:r>
              <a:endParaRPr lang="en-US" sz="1400" dirty="0">
                <a:solidFill>
                  <a:srgbClr val="0096D6">
                    <a:lumMod val="75000"/>
                  </a:srgbClr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08934" y="1708732"/>
            <a:ext cx="1075968" cy="655783"/>
            <a:chOff x="7071785" y="1708729"/>
            <a:chExt cx="1434250" cy="655783"/>
          </a:xfrm>
        </p:grpSpPr>
        <p:sp>
          <p:nvSpPr>
            <p:cNvPr id="113" name="Round Same Side Corner Rectangle 112"/>
            <p:cNvSpPr/>
            <p:nvPr/>
          </p:nvSpPr>
          <p:spPr>
            <a:xfrm rot="5400000">
              <a:off x="7482703" y="1447028"/>
              <a:ext cx="655783" cy="117918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44000">
                  <a:schemeClr val="accent4">
                    <a:alpha val="0"/>
                  </a:schemeClr>
                </a:gs>
              </a:gsLst>
              <a:lin ang="5400000" scaled="0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7071785" y="1795243"/>
              <a:ext cx="588620" cy="430214"/>
              <a:chOff x="2353945" y="3088813"/>
              <a:chExt cx="588620" cy="430214"/>
            </a:xfrm>
          </p:grpSpPr>
          <p:sp>
            <p:nvSpPr>
              <p:cNvPr id="155" name="Freeform 6"/>
              <p:cNvSpPr>
                <a:spLocks noEditPoints="1"/>
              </p:cNvSpPr>
              <p:nvPr/>
            </p:nvSpPr>
            <p:spPr bwMode="auto">
              <a:xfrm>
                <a:off x="2353945" y="3088813"/>
                <a:ext cx="447675" cy="430214"/>
              </a:xfrm>
              <a:custGeom>
                <a:avLst/>
                <a:gdLst/>
                <a:ahLst/>
                <a:cxnLst>
                  <a:cxn ang="0">
                    <a:pos x="181" y="77"/>
                  </a:cxn>
                  <a:cxn ang="0">
                    <a:pos x="118" y="140"/>
                  </a:cxn>
                  <a:cxn ang="0">
                    <a:pos x="138" y="184"/>
                  </a:cxn>
                  <a:cxn ang="0">
                    <a:pos x="181" y="295"/>
                  </a:cxn>
                  <a:cxn ang="0">
                    <a:pos x="181" y="295"/>
                  </a:cxn>
                  <a:cxn ang="0">
                    <a:pos x="224" y="184"/>
                  </a:cxn>
                  <a:cxn ang="0">
                    <a:pos x="244" y="140"/>
                  </a:cxn>
                  <a:cxn ang="0">
                    <a:pos x="181" y="77"/>
                  </a:cxn>
                  <a:cxn ang="0">
                    <a:pos x="180" y="166"/>
                  </a:cxn>
                  <a:cxn ang="0">
                    <a:pos x="152" y="138"/>
                  </a:cxn>
                  <a:cxn ang="0">
                    <a:pos x="180" y="110"/>
                  </a:cxn>
                  <a:cxn ang="0">
                    <a:pos x="208" y="138"/>
                  </a:cxn>
                  <a:cxn ang="0">
                    <a:pos x="180" y="166"/>
                  </a:cxn>
                  <a:cxn ang="0">
                    <a:pos x="181" y="0"/>
                  </a:cxn>
                  <a:cxn ang="0">
                    <a:pos x="0" y="181"/>
                  </a:cxn>
                  <a:cxn ang="0">
                    <a:pos x="181" y="362"/>
                  </a:cxn>
                  <a:cxn ang="0">
                    <a:pos x="362" y="181"/>
                  </a:cxn>
                  <a:cxn ang="0">
                    <a:pos x="181" y="0"/>
                  </a:cxn>
                  <a:cxn ang="0">
                    <a:pos x="181" y="338"/>
                  </a:cxn>
                  <a:cxn ang="0">
                    <a:pos x="24" y="181"/>
                  </a:cxn>
                  <a:cxn ang="0">
                    <a:pos x="181" y="24"/>
                  </a:cxn>
                  <a:cxn ang="0">
                    <a:pos x="338" y="181"/>
                  </a:cxn>
                  <a:cxn ang="0">
                    <a:pos x="181" y="338"/>
                  </a:cxn>
                </a:cxnLst>
                <a:rect l="0" t="0" r="r" b="b"/>
                <a:pathLst>
                  <a:path w="362" h="362">
                    <a:moveTo>
                      <a:pt x="181" y="77"/>
                    </a:moveTo>
                    <a:cubicBezTo>
                      <a:pt x="146" y="77"/>
                      <a:pt x="118" y="105"/>
                      <a:pt x="118" y="140"/>
                    </a:cubicBezTo>
                    <a:cubicBezTo>
                      <a:pt x="118" y="150"/>
                      <a:pt x="125" y="167"/>
                      <a:pt x="138" y="184"/>
                    </a:cubicBezTo>
                    <a:cubicBezTo>
                      <a:pt x="162" y="215"/>
                      <a:pt x="179" y="265"/>
                      <a:pt x="181" y="295"/>
                    </a:cubicBezTo>
                    <a:cubicBezTo>
                      <a:pt x="181" y="295"/>
                      <a:pt x="181" y="295"/>
                      <a:pt x="181" y="295"/>
                    </a:cubicBezTo>
                    <a:cubicBezTo>
                      <a:pt x="183" y="265"/>
                      <a:pt x="200" y="215"/>
                      <a:pt x="224" y="184"/>
                    </a:cubicBezTo>
                    <a:cubicBezTo>
                      <a:pt x="238" y="167"/>
                      <a:pt x="244" y="150"/>
                      <a:pt x="244" y="140"/>
                    </a:cubicBezTo>
                    <a:cubicBezTo>
                      <a:pt x="244" y="105"/>
                      <a:pt x="216" y="77"/>
                      <a:pt x="181" y="77"/>
                    </a:cubicBezTo>
                    <a:close/>
                    <a:moveTo>
                      <a:pt x="180" y="166"/>
                    </a:moveTo>
                    <a:cubicBezTo>
                      <a:pt x="165" y="166"/>
                      <a:pt x="152" y="153"/>
                      <a:pt x="152" y="138"/>
                    </a:cubicBezTo>
                    <a:cubicBezTo>
                      <a:pt x="152" y="122"/>
                      <a:pt x="165" y="110"/>
                      <a:pt x="180" y="110"/>
                    </a:cubicBezTo>
                    <a:cubicBezTo>
                      <a:pt x="196" y="110"/>
                      <a:pt x="208" y="122"/>
                      <a:pt x="208" y="138"/>
                    </a:cubicBezTo>
                    <a:cubicBezTo>
                      <a:pt x="208" y="153"/>
                      <a:pt x="196" y="166"/>
                      <a:pt x="180" y="166"/>
                    </a:cubicBezTo>
                    <a:close/>
                    <a:moveTo>
                      <a:pt x="181" y="0"/>
                    </a:moveTo>
                    <a:cubicBezTo>
                      <a:pt x="81" y="0"/>
                      <a:pt x="0" y="81"/>
                      <a:pt x="0" y="181"/>
                    </a:cubicBezTo>
                    <a:cubicBezTo>
                      <a:pt x="0" y="281"/>
                      <a:pt x="81" y="362"/>
                      <a:pt x="181" y="362"/>
                    </a:cubicBezTo>
                    <a:cubicBezTo>
                      <a:pt x="281" y="362"/>
                      <a:pt x="362" y="281"/>
                      <a:pt x="362" y="181"/>
                    </a:cubicBezTo>
                    <a:cubicBezTo>
                      <a:pt x="362" y="81"/>
                      <a:pt x="281" y="0"/>
                      <a:pt x="181" y="0"/>
                    </a:cubicBezTo>
                    <a:close/>
                    <a:moveTo>
                      <a:pt x="181" y="338"/>
                    </a:moveTo>
                    <a:cubicBezTo>
                      <a:pt x="94" y="338"/>
                      <a:pt x="24" y="268"/>
                      <a:pt x="24" y="181"/>
                    </a:cubicBezTo>
                    <a:cubicBezTo>
                      <a:pt x="24" y="95"/>
                      <a:pt x="94" y="24"/>
                      <a:pt x="181" y="24"/>
                    </a:cubicBezTo>
                    <a:cubicBezTo>
                      <a:pt x="268" y="24"/>
                      <a:pt x="338" y="95"/>
                      <a:pt x="338" y="181"/>
                    </a:cubicBezTo>
                    <a:cubicBezTo>
                      <a:pt x="338" y="268"/>
                      <a:pt x="268" y="338"/>
                      <a:pt x="181" y="338"/>
                    </a:cubicBezTo>
                    <a:close/>
                  </a:path>
                </a:pathLst>
              </a:custGeom>
              <a:solidFill>
                <a:schemeClr val="tx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9" name="Oval 3"/>
              <p:cNvSpPr>
                <a:spLocks/>
              </p:cNvSpPr>
              <p:nvPr/>
            </p:nvSpPr>
            <p:spPr bwMode="auto">
              <a:xfrm>
                <a:off x="2662907" y="3194221"/>
                <a:ext cx="241207" cy="240979"/>
              </a:xfrm>
              <a:prstGeom prst="ellipse">
                <a:avLst/>
              </a:prstGeom>
              <a:gradFill rotWithShape="0">
                <a:gsLst>
                  <a:gs pos="0">
                    <a:srgbClr val="65B33E"/>
                  </a:gs>
                  <a:gs pos="100000">
                    <a:srgbClr val="2A4819"/>
                  </a:gs>
                </a:gsLst>
                <a:lin ang="3540000" scaled="1"/>
              </a:gradFill>
              <a:ln w="25400" cap="flat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52400" dist="50800" dir="5400000" sx="110000" sy="11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190" name="Picture 189" descr="plusminus.ai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94" t="27500" r="61248" b="20833"/>
              <a:stretch>
                <a:fillRect/>
              </a:stretch>
            </p:blipFill>
            <p:spPr>
              <a:xfrm>
                <a:off x="2644356" y="3190705"/>
                <a:ext cx="298209" cy="222759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202" name="Rectangle 141"/>
            <p:cNvSpPr>
              <a:spLocks noChangeArrowheads="1"/>
            </p:cNvSpPr>
            <p:nvPr/>
          </p:nvSpPr>
          <p:spPr bwMode="auto">
            <a:xfrm>
              <a:off x="7538839" y="1906999"/>
              <a:ext cx="967196" cy="27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t">
              <a:spAutoFit/>
            </a:bodyPr>
            <a:lstStyle/>
            <a:p>
              <a:pPr algn="ct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solidFill>
                    <a:srgbClr val="0096D6">
                      <a:lumMod val="75000"/>
                    </a:srgbClr>
                  </a:solidFill>
                  <a:latin typeface="Arial" charset="0"/>
                  <a:ea typeface="ＭＳ Ｐゴシック" charset="0"/>
                </a:rPr>
                <a:t>Где</a:t>
              </a:r>
              <a:endParaRPr lang="en-US" sz="1400" dirty="0">
                <a:solidFill>
                  <a:srgbClr val="0096D6">
                    <a:lumMod val="75000"/>
                  </a:srgbClr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2971" y="1708732"/>
            <a:ext cx="1060831" cy="655783"/>
            <a:chOff x="8764133" y="1708729"/>
            <a:chExt cx="1414072" cy="655783"/>
          </a:xfrm>
        </p:grpSpPr>
        <p:sp>
          <p:nvSpPr>
            <p:cNvPr id="114" name="Round Same Side Corner Rectangle 113"/>
            <p:cNvSpPr/>
            <p:nvPr/>
          </p:nvSpPr>
          <p:spPr>
            <a:xfrm rot="5400000">
              <a:off x="9138368" y="1447028"/>
              <a:ext cx="655783" cy="117918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44000">
                  <a:schemeClr val="accent4">
                    <a:alpha val="0"/>
                  </a:schemeClr>
                </a:gs>
              </a:gsLst>
              <a:lin ang="5400000" scaled="0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8764133" y="1795243"/>
              <a:ext cx="591008" cy="430212"/>
              <a:chOff x="2351557" y="3740288"/>
              <a:chExt cx="591008" cy="430212"/>
            </a:xfrm>
          </p:grpSpPr>
          <p:sp>
            <p:nvSpPr>
              <p:cNvPr id="193" name="Freeform 7"/>
              <p:cNvSpPr>
                <a:spLocks noEditPoints="1"/>
              </p:cNvSpPr>
              <p:nvPr/>
            </p:nvSpPr>
            <p:spPr bwMode="auto">
              <a:xfrm>
                <a:off x="2351557" y="3740288"/>
                <a:ext cx="450850" cy="430212"/>
              </a:xfrm>
              <a:custGeom>
                <a:avLst/>
                <a:gdLst/>
                <a:ahLst/>
                <a:cxnLst>
                  <a:cxn ang="0">
                    <a:pos x="171" y="181"/>
                  </a:cxn>
                  <a:cxn ang="0">
                    <a:pos x="192" y="181"/>
                  </a:cxn>
                  <a:cxn ang="0">
                    <a:pos x="182" y="0"/>
                  </a:cxn>
                  <a:cxn ang="0">
                    <a:pos x="182" y="362"/>
                  </a:cxn>
                  <a:cxn ang="0">
                    <a:pos x="182" y="0"/>
                  </a:cxn>
                  <a:cxn ang="0">
                    <a:pos x="25" y="181"/>
                  </a:cxn>
                  <a:cxn ang="0">
                    <a:pos x="338" y="181"/>
                  </a:cxn>
                  <a:cxn ang="0">
                    <a:pos x="182" y="77"/>
                  </a:cxn>
                  <a:cxn ang="0">
                    <a:pos x="182" y="286"/>
                  </a:cxn>
                  <a:cxn ang="0">
                    <a:pos x="182" y="77"/>
                  </a:cxn>
                  <a:cxn ang="0">
                    <a:pos x="239" y="116"/>
                  </a:cxn>
                  <a:cxn ang="0">
                    <a:pos x="247" y="124"/>
                  </a:cxn>
                  <a:cxn ang="0">
                    <a:pos x="229" y="134"/>
                  </a:cxn>
                  <a:cxn ang="0">
                    <a:pos x="176" y="95"/>
                  </a:cxn>
                  <a:cxn ang="0">
                    <a:pos x="187" y="95"/>
                  </a:cxn>
                  <a:cxn ang="0">
                    <a:pos x="182" y="115"/>
                  </a:cxn>
                  <a:cxn ang="0">
                    <a:pos x="176" y="95"/>
                  </a:cxn>
                  <a:cxn ang="0">
                    <a:pos x="95" y="187"/>
                  </a:cxn>
                  <a:cxn ang="0">
                    <a:pos x="95" y="176"/>
                  </a:cxn>
                  <a:cxn ang="0">
                    <a:pos x="115" y="181"/>
                  </a:cxn>
                  <a:cxn ang="0">
                    <a:pos x="134" y="236"/>
                  </a:cxn>
                  <a:cxn ang="0">
                    <a:pos x="116" y="246"/>
                  </a:cxn>
                  <a:cxn ang="0">
                    <a:pos x="127" y="228"/>
                  </a:cxn>
                  <a:cxn ang="0">
                    <a:pos x="134" y="236"/>
                  </a:cxn>
                  <a:cxn ang="0">
                    <a:pos x="127" y="134"/>
                  </a:cxn>
                  <a:cxn ang="0">
                    <a:pos x="116" y="116"/>
                  </a:cxn>
                  <a:cxn ang="0">
                    <a:pos x="134" y="127"/>
                  </a:cxn>
                  <a:cxn ang="0">
                    <a:pos x="187" y="268"/>
                  </a:cxn>
                  <a:cxn ang="0">
                    <a:pos x="176" y="268"/>
                  </a:cxn>
                  <a:cxn ang="0">
                    <a:pos x="182" y="248"/>
                  </a:cxn>
                  <a:cxn ang="0">
                    <a:pos x="187" y="268"/>
                  </a:cxn>
                  <a:cxn ang="0">
                    <a:pos x="209" y="257"/>
                  </a:cxn>
                  <a:cxn ang="0">
                    <a:pos x="182" y="202"/>
                  </a:cxn>
                  <a:cxn ang="0">
                    <a:pos x="173" y="162"/>
                  </a:cxn>
                  <a:cxn ang="0">
                    <a:pos x="181" y="125"/>
                  </a:cxn>
                  <a:cxn ang="0">
                    <a:pos x="189" y="161"/>
                  </a:cxn>
                  <a:cxn ang="0">
                    <a:pos x="197" y="196"/>
                  </a:cxn>
                  <a:cxn ang="0">
                    <a:pos x="219" y="260"/>
                  </a:cxn>
                  <a:cxn ang="0">
                    <a:pos x="239" y="246"/>
                  </a:cxn>
                  <a:cxn ang="0">
                    <a:pos x="229" y="228"/>
                  </a:cxn>
                  <a:cxn ang="0">
                    <a:pos x="247" y="239"/>
                  </a:cxn>
                  <a:cxn ang="0">
                    <a:pos x="274" y="181"/>
                  </a:cxn>
                  <a:cxn ang="0">
                    <a:pos x="253" y="187"/>
                  </a:cxn>
                  <a:cxn ang="0">
                    <a:pos x="253" y="176"/>
                  </a:cxn>
                  <a:cxn ang="0">
                    <a:pos x="274" y="181"/>
                  </a:cxn>
                </a:cxnLst>
                <a:rect l="0" t="0" r="r" b="b"/>
                <a:pathLst>
                  <a:path w="363" h="362">
                    <a:moveTo>
                      <a:pt x="182" y="171"/>
                    </a:moveTo>
                    <a:cubicBezTo>
                      <a:pt x="176" y="171"/>
                      <a:pt x="171" y="176"/>
                      <a:pt x="171" y="181"/>
                    </a:cubicBezTo>
                    <a:cubicBezTo>
                      <a:pt x="171" y="187"/>
                      <a:pt x="176" y="191"/>
                      <a:pt x="182" y="191"/>
                    </a:cubicBezTo>
                    <a:cubicBezTo>
                      <a:pt x="187" y="191"/>
                      <a:pt x="192" y="187"/>
                      <a:pt x="192" y="181"/>
                    </a:cubicBezTo>
                    <a:cubicBezTo>
                      <a:pt x="192" y="176"/>
                      <a:pt x="187" y="171"/>
                      <a:pt x="182" y="171"/>
                    </a:cubicBezTo>
                    <a:close/>
                    <a:moveTo>
                      <a:pt x="182" y="0"/>
                    </a:moveTo>
                    <a:cubicBezTo>
                      <a:pt x="82" y="0"/>
                      <a:pt x="0" y="81"/>
                      <a:pt x="0" y="181"/>
                    </a:cubicBezTo>
                    <a:cubicBezTo>
                      <a:pt x="0" y="281"/>
                      <a:pt x="82" y="362"/>
                      <a:pt x="182" y="362"/>
                    </a:cubicBezTo>
                    <a:cubicBezTo>
                      <a:pt x="281" y="362"/>
                      <a:pt x="363" y="281"/>
                      <a:pt x="363" y="181"/>
                    </a:cubicBezTo>
                    <a:cubicBezTo>
                      <a:pt x="363" y="81"/>
                      <a:pt x="281" y="0"/>
                      <a:pt x="182" y="0"/>
                    </a:cubicBezTo>
                    <a:close/>
                    <a:moveTo>
                      <a:pt x="182" y="338"/>
                    </a:moveTo>
                    <a:cubicBezTo>
                      <a:pt x="95" y="338"/>
                      <a:pt x="25" y="268"/>
                      <a:pt x="25" y="181"/>
                    </a:cubicBezTo>
                    <a:cubicBezTo>
                      <a:pt x="25" y="95"/>
                      <a:pt x="95" y="24"/>
                      <a:pt x="182" y="24"/>
                    </a:cubicBezTo>
                    <a:cubicBezTo>
                      <a:pt x="268" y="24"/>
                      <a:pt x="338" y="95"/>
                      <a:pt x="338" y="181"/>
                    </a:cubicBezTo>
                    <a:cubicBezTo>
                      <a:pt x="338" y="268"/>
                      <a:pt x="268" y="338"/>
                      <a:pt x="182" y="338"/>
                    </a:cubicBezTo>
                    <a:close/>
                    <a:moveTo>
                      <a:pt x="182" y="77"/>
                    </a:moveTo>
                    <a:cubicBezTo>
                      <a:pt x="124" y="77"/>
                      <a:pt x="77" y="124"/>
                      <a:pt x="77" y="181"/>
                    </a:cubicBezTo>
                    <a:cubicBezTo>
                      <a:pt x="77" y="239"/>
                      <a:pt x="124" y="286"/>
                      <a:pt x="182" y="286"/>
                    </a:cubicBezTo>
                    <a:cubicBezTo>
                      <a:pt x="239" y="286"/>
                      <a:pt x="286" y="239"/>
                      <a:pt x="286" y="181"/>
                    </a:cubicBezTo>
                    <a:cubicBezTo>
                      <a:pt x="286" y="124"/>
                      <a:pt x="239" y="77"/>
                      <a:pt x="182" y="77"/>
                    </a:cubicBezTo>
                    <a:close/>
                    <a:moveTo>
                      <a:pt x="229" y="127"/>
                    </a:moveTo>
                    <a:cubicBezTo>
                      <a:pt x="239" y="116"/>
                      <a:pt x="239" y="116"/>
                      <a:pt x="239" y="116"/>
                    </a:cubicBezTo>
                    <a:cubicBezTo>
                      <a:pt x="241" y="114"/>
                      <a:pt x="245" y="114"/>
                      <a:pt x="247" y="116"/>
                    </a:cubicBezTo>
                    <a:cubicBezTo>
                      <a:pt x="249" y="118"/>
                      <a:pt x="249" y="122"/>
                      <a:pt x="247" y="124"/>
                    </a:cubicBezTo>
                    <a:cubicBezTo>
                      <a:pt x="236" y="134"/>
                      <a:pt x="236" y="134"/>
                      <a:pt x="236" y="134"/>
                    </a:cubicBezTo>
                    <a:cubicBezTo>
                      <a:pt x="234" y="136"/>
                      <a:pt x="231" y="136"/>
                      <a:pt x="229" y="134"/>
                    </a:cubicBezTo>
                    <a:cubicBezTo>
                      <a:pt x="226" y="132"/>
                      <a:pt x="226" y="129"/>
                      <a:pt x="229" y="127"/>
                    </a:cubicBezTo>
                    <a:close/>
                    <a:moveTo>
                      <a:pt x="176" y="95"/>
                    </a:moveTo>
                    <a:cubicBezTo>
                      <a:pt x="176" y="92"/>
                      <a:pt x="179" y="89"/>
                      <a:pt x="182" y="89"/>
                    </a:cubicBezTo>
                    <a:cubicBezTo>
                      <a:pt x="184" y="89"/>
                      <a:pt x="187" y="92"/>
                      <a:pt x="187" y="95"/>
                    </a:cubicBezTo>
                    <a:cubicBezTo>
                      <a:pt x="187" y="110"/>
                      <a:pt x="187" y="110"/>
                      <a:pt x="187" y="110"/>
                    </a:cubicBezTo>
                    <a:cubicBezTo>
                      <a:pt x="187" y="112"/>
                      <a:pt x="184" y="115"/>
                      <a:pt x="182" y="115"/>
                    </a:cubicBezTo>
                    <a:cubicBezTo>
                      <a:pt x="179" y="115"/>
                      <a:pt x="176" y="112"/>
                      <a:pt x="176" y="110"/>
                    </a:cubicBezTo>
                    <a:lnTo>
                      <a:pt x="176" y="95"/>
                    </a:lnTo>
                    <a:close/>
                    <a:moveTo>
                      <a:pt x="110" y="187"/>
                    </a:moveTo>
                    <a:cubicBezTo>
                      <a:pt x="95" y="187"/>
                      <a:pt x="95" y="187"/>
                      <a:pt x="95" y="187"/>
                    </a:cubicBezTo>
                    <a:cubicBezTo>
                      <a:pt x="92" y="187"/>
                      <a:pt x="89" y="184"/>
                      <a:pt x="89" y="181"/>
                    </a:cubicBezTo>
                    <a:cubicBezTo>
                      <a:pt x="89" y="178"/>
                      <a:pt x="92" y="176"/>
                      <a:pt x="95" y="176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13" y="176"/>
                      <a:pt x="115" y="178"/>
                      <a:pt x="115" y="181"/>
                    </a:cubicBezTo>
                    <a:cubicBezTo>
                      <a:pt x="115" y="184"/>
                      <a:pt x="113" y="187"/>
                      <a:pt x="110" y="187"/>
                    </a:cubicBezTo>
                    <a:close/>
                    <a:moveTo>
                      <a:pt x="134" y="236"/>
                    </a:moveTo>
                    <a:cubicBezTo>
                      <a:pt x="124" y="246"/>
                      <a:pt x="124" y="246"/>
                      <a:pt x="124" y="246"/>
                    </a:cubicBezTo>
                    <a:cubicBezTo>
                      <a:pt x="122" y="249"/>
                      <a:pt x="119" y="249"/>
                      <a:pt x="116" y="246"/>
                    </a:cubicBezTo>
                    <a:cubicBezTo>
                      <a:pt x="114" y="244"/>
                      <a:pt x="114" y="241"/>
                      <a:pt x="116" y="239"/>
                    </a:cubicBezTo>
                    <a:cubicBezTo>
                      <a:pt x="127" y="228"/>
                      <a:pt x="127" y="228"/>
                      <a:pt x="127" y="228"/>
                    </a:cubicBezTo>
                    <a:cubicBezTo>
                      <a:pt x="129" y="226"/>
                      <a:pt x="132" y="226"/>
                      <a:pt x="134" y="228"/>
                    </a:cubicBezTo>
                    <a:cubicBezTo>
                      <a:pt x="137" y="230"/>
                      <a:pt x="137" y="234"/>
                      <a:pt x="134" y="236"/>
                    </a:cubicBezTo>
                    <a:close/>
                    <a:moveTo>
                      <a:pt x="134" y="134"/>
                    </a:moveTo>
                    <a:cubicBezTo>
                      <a:pt x="132" y="136"/>
                      <a:pt x="129" y="136"/>
                      <a:pt x="127" y="134"/>
                    </a:cubicBezTo>
                    <a:cubicBezTo>
                      <a:pt x="116" y="124"/>
                      <a:pt x="116" y="124"/>
                      <a:pt x="116" y="124"/>
                    </a:cubicBezTo>
                    <a:cubicBezTo>
                      <a:pt x="114" y="122"/>
                      <a:pt x="114" y="118"/>
                      <a:pt x="116" y="116"/>
                    </a:cubicBezTo>
                    <a:cubicBezTo>
                      <a:pt x="118" y="114"/>
                      <a:pt x="122" y="114"/>
                      <a:pt x="124" y="116"/>
                    </a:cubicBezTo>
                    <a:cubicBezTo>
                      <a:pt x="134" y="127"/>
                      <a:pt x="134" y="127"/>
                      <a:pt x="134" y="127"/>
                    </a:cubicBezTo>
                    <a:cubicBezTo>
                      <a:pt x="137" y="129"/>
                      <a:pt x="137" y="132"/>
                      <a:pt x="134" y="134"/>
                    </a:cubicBezTo>
                    <a:close/>
                    <a:moveTo>
                      <a:pt x="187" y="268"/>
                    </a:moveTo>
                    <a:cubicBezTo>
                      <a:pt x="187" y="271"/>
                      <a:pt x="184" y="273"/>
                      <a:pt x="182" y="273"/>
                    </a:cubicBezTo>
                    <a:cubicBezTo>
                      <a:pt x="179" y="273"/>
                      <a:pt x="176" y="271"/>
                      <a:pt x="176" y="268"/>
                    </a:cubicBezTo>
                    <a:cubicBezTo>
                      <a:pt x="176" y="253"/>
                      <a:pt x="176" y="253"/>
                      <a:pt x="176" y="253"/>
                    </a:cubicBezTo>
                    <a:cubicBezTo>
                      <a:pt x="176" y="250"/>
                      <a:pt x="179" y="248"/>
                      <a:pt x="182" y="248"/>
                    </a:cubicBezTo>
                    <a:cubicBezTo>
                      <a:pt x="184" y="248"/>
                      <a:pt x="187" y="250"/>
                      <a:pt x="187" y="253"/>
                    </a:cubicBezTo>
                    <a:lnTo>
                      <a:pt x="187" y="268"/>
                    </a:lnTo>
                    <a:close/>
                    <a:moveTo>
                      <a:pt x="219" y="260"/>
                    </a:moveTo>
                    <a:cubicBezTo>
                      <a:pt x="216" y="262"/>
                      <a:pt x="211" y="260"/>
                      <a:pt x="209" y="257"/>
                    </a:cubicBezTo>
                    <a:cubicBezTo>
                      <a:pt x="183" y="202"/>
                      <a:pt x="183" y="202"/>
                      <a:pt x="183" y="202"/>
                    </a:cubicBezTo>
                    <a:cubicBezTo>
                      <a:pt x="182" y="202"/>
                      <a:pt x="182" y="202"/>
                      <a:pt x="182" y="202"/>
                    </a:cubicBezTo>
                    <a:cubicBezTo>
                      <a:pt x="170" y="202"/>
                      <a:pt x="160" y="193"/>
                      <a:pt x="160" y="181"/>
                    </a:cubicBezTo>
                    <a:cubicBezTo>
                      <a:pt x="160" y="173"/>
                      <a:pt x="166" y="165"/>
                      <a:pt x="173" y="162"/>
                    </a:cubicBezTo>
                    <a:cubicBezTo>
                      <a:pt x="173" y="133"/>
                      <a:pt x="173" y="133"/>
                      <a:pt x="173" y="133"/>
                    </a:cubicBezTo>
                    <a:cubicBezTo>
                      <a:pt x="173" y="129"/>
                      <a:pt x="177" y="125"/>
                      <a:pt x="181" y="125"/>
                    </a:cubicBezTo>
                    <a:cubicBezTo>
                      <a:pt x="185" y="125"/>
                      <a:pt x="189" y="129"/>
                      <a:pt x="189" y="133"/>
                    </a:cubicBezTo>
                    <a:cubicBezTo>
                      <a:pt x="189" y="161"/>
                      <a:pt x="189" y="161"/>
                      <a:pt x="189" y="161"/>
                    </a:cubicBezTo>
                    <a:cubicBezTo>
                      <a:pt x="197" y="164"/>
                      <a:pt x="203" y="172"/>
                      <a:pt x="203" y="181"/>
                    </a:cubicBezTo>
                    <a:cubicBezTo>
                      <a:pt x="203" y="187"/>
                      <a:pt x="200" y="192"/>
                      <a:pt x="197" y="196"/>
                    </a:cubicBezTo>
                    <a:cubicBezTo>
                      <a:pt x="223" y="250"/>
                      <a:pt x="223" y="250"/>
                      <a:pt x="223" y="250"/>
                    </a:cubicBezTo>
                    <a:cubicBezTo>
                      <a:pt x="225" y="254"/>
                      <a:pt x="223" y="258"/>
                      <a:pt x="219" y="260"/>
                    </a:cubicBezTo>
                    <a:close/>
                    <a:moveTo>
                      <a:pt x="247" y="246"/>
                    </a:moveTo>
                    <a:cubicBezTo>
                      <a:pt x="245" y="249"/>
                      <a:pt x="241" y="249"/>
                      <a:pt x="239" y="246"/>
                    </a:cubicBezTo>
                    <a:cubicBezTo>
                      <a:pt x="229" y="236"/>
                      <a:pt x="229" y="236"/>
                      <a:pt x="229" y="236"/>
                    </a:cubicBezTo>
                    <a:cubicBezTo>
                      <a:pt x="226" y="234"/>
                      <a:pt x="226" y="230"/>
                      <a:pt x="229" y="228"/>
                    </a:cubicBezTo>
                    <a:cubicBezTo>
                      <a:pt x="231" y="226"/>
                      <a:pt x="234" y="226"/>
                      <a:pt x="236" y="228"/>
                    </a:cubicBezTo>
                    <a:cubicBezTo>
                      <a:pt x="247" y="239"/>
                      <a:pt x="247" y="239"/>
                      <a:pt x="247" y="239"/>
                    </a:cubicBezTo>
                    <a:cubicBezTo>
                      <a:pt x="249" y="241"/>
                      <a:pt x="249" y="244"/>
                      <a:pt x="247" y="246"/>
                    </a:cubicBezTo>
                    <a:close/>
                    <a:moveTo>
                      <a:pt x="274" y="181"/>
                    </a:moveTo>
                    <a:cubicBezTo>
                      <a:pt x="274" y="184"/>
                      <a:pt x="271" y="187"/>
                      <a:pt x="268" y="187"/>
                    </a:cubicBezTo>
                    <a:cubicBezTo>
                      <a:pt x="253" y="187"/>
                      <a:pt x="253" y="187"/>
                      <a:pt x="253" y="187"/>
                    </a:cubicBezTo>
                    <a:cubicBezTo>
                      <a:pt x="250" y="187"/>
                      <a:pt x="248" y="184"/>
                      <a:pt x="248" y="181"/>
                    </a:cubicBezTo>
                    <a:cubicBezTo>
                      <a:pt x="248" y="178"/>
                      <a:pt x="250" y="176"/>
                      <a:pt x="253" y="176"/>
                    </a:cubicBezTo>
                    <a:cubicBezTo>
                      <a:pt x="268" y="176"/>
                      <a:pt x="268" y="176"/>
                      <a:pt x="268" y="176"/>
                    </a:cubicBezTo>
                    <a:cubicBezTo>
                      <a:pt x="271" y="176"/>
                      <a:pt x="274" y="178"/>
                      <a:pt x="274" y="181"/>
                    </a:cubicBezTo>
                    <a:close/>
                  </a:path>
                </a:pathLst>
              </a:custGeom>
              <a:solidFill>
                <a:srgbClr val="3B3D3C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94" name="Group 8"/>
              <p:cNvGrpSpPr/>
              <p:nvPr/>
            </p:nvGrpSpPr>
            <p:grpSpPr>
              <a:xfrm>
                <a:off x="2644356" y="3848220"/>
                <a:ext cx="298209" cy="244495"/>
                <a:chOff x="2644356" y="3848220"/>
                <a:chExt cx="298209" cy="244495"/>
              </a:xfrm>
            </p:grpSpPr>
            <p:sp>
              <p:nvSpPr>
                <p:cNvPr id="195" name="Oval 3"/>
                <p:cNvSpPr>
                  <a:spLocks/>
                </p:cNvSpPr>
                <p:nvPr/>
              </p:nvSpPr>
              <p:spPr bwMode="auto">
                <a:xfrm>
                  <a:off x="2662907" y="3851736"/>
                  <a:ext cx="241207" cy="24097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5B33E"/>
                    </a:gs>
                    <a:gs pos="100000">
                      <a:srgbClr val="2A4819"/>
                    </a:gs>
                  </a:gsLst>
                  <a:lin ang="3540000" scaled="1"/>
                </a:gradFill>
                <a:ln w="25400" cap="flat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52400" dist="50800" dir="5400000" sx="110000" sy="11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pic>
              <p:nvPicPr>
                <p:cNvPr id="196" name="Picture 195" descr="plusminus.ai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494" t="27500" r="61248" b="20833"/>
                <a:stretch>
                  <a:fillRect/>
                </a:stretch>
              </p:blipFill>
              <p:spPr>
                <a:xfrm>
                  <a:off x="2644356" y="3848220"/>
                  <a:ext cx="298209" cy="222759"/>
                </a:xfrm>
                <a:prstGeom prst="rect">
                  <a:avLst/>
                </a:prstGeom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</p:pic>
          </p:grpSp>
        </p:grpSp>
        <p:sp>
          <p:nvSpPr>
            <p:cNvPr id="203" name="Rectangle 141"/>
            <p:cNvSpPr>
              <a:spLocks noChangeArrowheads="1"/>
            </p:cNvSpPr>
            <p:nvPr/>
          </p:nvSpPr>
          <p:spPr bwMode="auto">
            <a:xfrm>
              <a:off x="9238141" y="1906999"/>
              <a:ext cx="940064" cy="27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t">
              <a:spAutoFit/>
            </a:bodyPr>
            <a:lstStyle/>
            <a:p>
              <a:pPr algn="ct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solidFill>
                    <a:srgbClr val="0096D6">
                      <a:lumMod val="75000"/>
                    </a:srgbClr>
                  </a:solidFill>
                  <a:latin typeface="Arial" charset="0"/>
                  <a:ea typeface="ＭＳ Ｐゴシック" charset="0"/>
                </a:rPr>
                <a:t>Когда</a:t>
              </a:r>
              <a:endParaRPr lang="en-US" sz="1400" dirty="0">
                <a:solidFill>
                  <a:srgbClr val="0096D6">
                    <a:lumMod val="75000"/>
                  </a:srgbClr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29489" y="1708732"/>
            <a:ext cx="1111314" cy="655783"/>
            <a:chOff x="10436596" y="1708729"/>
            <a:chExt cx="1481365" cy="655783"/>
          </a:xfrm>
        </p:grpSpPr>
        <p:sp>
          <p:nvSpPr>
            <p:cNvPr id="115" name="Round Same Side Corner Rectangle 114"/>
            <p:cNvSpPr/>
            <p:nvPr/>
          </p:nvSpPr>
          <p:spPr>
            <a:xfrm rot="5400000">
              <a:off x="10809682" y="1447028"/>
              <a:ext cx="655783" cy="117918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</a:schemeClr>
                </a:gs>
                <a:gs pos="44000">
                  <a:schemeClr val="accent4">
                    <a:alpha val="0"/>
                  </a:schemeClr>
                </a:gs>
              </a:gsLst>
              <a:lin ang="5400000" scaled="0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97" name="Group 196"/>
            <p:cNvGrpSpPr/>
            <p:nvPr/>
          </p:nvGrpSpPr>
          <p:grpSpPr>
            <a:xfrm>
              <a:off x="10436596" y="1795243"/>
              <a:ext cx="599074" cy="430213"/>
              <a:chOff x="2343491" y="4502226"/>
              <a:chExt cx="599074" cy="430213"/>
            </a:xfrm>
          </p:grpSpPr>
          <p:sp>
            <p:nvSpPr>
              <p:cNvPr id="198" name="Freeform 8"/>
              <p:cNvSpPr>
                <a:spLocks noEditPoints="1"/>
              </p:cNvSpPr>
              <p:nvPr/>
            </p:nvSpPr>
            <p:spPr bwMode="auto">
              <a:xfrm>
                <a:off x="2343491" y="4502226"/>
                <a:ext cx="447675" cy="430213"/>
              </a:xfrm>
              <a:custGeom>
                <a:avLst/>
                <a:gdLst/>
                <a:ahLst/>
                <a:cxnLst>
                  <a:cxn ang="0">
                    <a:pos x="134" y="120"/>
                  </a:cxn>
                  <a:cxn ang="0">
                    <a:pos x="131" y="144"/>
                  </a:cxn>
                  <a:cxn ang="0">
                    <a:pos x="155" y="147"/>
                  </a:cxn>
                  <a:cxn ang="0">
                    <a:pos x="158" y="123"/>
                  </a:cxn>
                  <a:cxn ang="0">
                    <a:pos x="190" y="156"/>
                  </a:cxn>
                  <a:cxn ang="0">
                    <a:pos x="166" y="159"/>
                  </a:cxn>
                  <a:cxn ang="0">
                    <a:pos x="169" y="183"/>
                  </a:cxn>
                  <a:cxn ang="0">
                    <a:pos x="193" y="180"/>
                  </a:cxn>
                  <a:cxn ang="0">
                    <a:pos x="190" y="156"/>
                  </a:cxn>
                  <a:cxn ang="0">
                    <a:pos x="169" y="191"/>
                  </a:cxn>
                  <a:cxn ang="0">
                    <a:pos x="166" y="216"/>
                  </a:cxn>
                  <a:cxn ang="0">
                    <a:pos x="190" y="218"/>
                  </a:cxn>
                  <a:cxn ang="0">
                    <a:pos x="193" y="194"/>
                  </a:cxn>
                  <a:cxn ang="0">
                    <a:pos x="155" y="191"/>
                  </a:cxn>
                  <a:cxn ang="0">
                    <a:pos x="131" y="194"/>
                  </a:cxn>
                  <a:cxn ang="0">
                    <a:pos x="134" y="218"/>
                  </a:cxn>
                  <a:cxn ang="0">
                    <a:pos x="158" y="216"/>
                  </a:cxn>
                  <a:cxn ang="0">
                    <a:pos x="155" y="191"/>
                  </a:cxn>
                  <a:cxn ang="0">
                    <a:pos x="134" y="156"/>
                  </a:cxn>
                  <a:cxn ang="0">
                    <a:pos x="131" y="180"/>
                  </a:cxn>
                  <a:cxn ang="0">
                    <a:pos x="155" y="183"/>
                  </a:cxn>
                  <a:cxn ang="0">
                    <a:pos x="158" y="159"/>
                  </a:cxn>
                  <a:cxn ang="0">
                    <a:pos x="190" y="120"/>
                  </a:cxn>
                  <a:cxn ang="0">
                    <a:pos x="166" y="123"/>
                  </a:cxn>
                  <a:cxn ang="0">
                    <a:pos x="169" y="147"/>
                  </a:cxn>
                  <a:cxn ang="0">
                    <a:pos x="193" y="144"/>
                  </a:cxn>
                  <a:cxn ang="0">
                    <a:pos x="190" y="120"/>
                  </a:cxn>
                  <a:cxn ang="0">
                    <a:pos x="0" y="181"/>
                  </a:cxn>
                  <a:cxn ang="0">
                    <a:pos x="362" y="181"/>
                  </a:cxn>
                  <a:cxn ang="0">
                    <a:pos x="181" y="338"/>
                  </a:cxn>
                  <a:cxn ang="0">
                    <a:pos x="181" y="24"/>
                  </a:cxn>
                  <a:cxn ang="0">
                    <a:pos x="181" y="338"/>
                  </a:cxn>
                  <a:cxn ang="0">
                    <a:pos x="205" y="120"/>
                  </a:cxn>
                  <a:cxn ang="0">
                    <a:pos x="202" y="144"/>
                  </a:cxn>
                  <a:cxn ang="0">
                    <a:pos x="226" y="147"/>
                  </a:cxn>
                  <a:cxn ang="0">
                    <a:pos x="229" y="123"/>
                  </a:cxn>
                  <a:cxn ang="0">
                    <a:pos x="226" y="156"/>
                  </a:cxn>
                  <a:cxn ang="0">
                    <a:pos x="202" y="159"/>
                  </a:cxn>
                  <a:cxn ang="0">
                    <a:pos x="205" y="183"/>
                  </a:cxn>
                  <a:cxn ang="0">
                    <a:pos x="229" y="180"/>
                  </a:cxn>
                  <a:cxn ang="0">
                    <a:pos x="226" y="156"/>
                  </a:cxn>
                  <a:cxn ang="0">
                    <a:pos x="119" y="93"/>
                  </a:cxn>
                  <a:cxn ang="0">
                    <a:pos x="109" y="260"/>
                  </a:cxn>
                  <a:cxn ang="0">
                    <a:pos x="241" y="271"/>
                  </a:cxn>
                  <a:cxn ang="0">
                    <a:pos x="251" y="103"/>
                  </a:cxn>
                  <a:cxn ang="0">
                    <a:pos x="202" y="258"/>
                  </a:cxn>
                  <a:cxn ang="0">
                    <a:pos x="156" y="252"/>
                  </a:cxn>
                  <a:cxn ang="0">
                    <a:pos x="202" y="245"/>
                  </a:cxn>
                  <a:cxn ang="0">
                    <a:pos x="202" y="258"/>
                  </a:cxn>
                  <a:cxn ang="0">
                    <a:pos x="118" y="233"/>
                  </a:cxn>
                  <a:cxn ang="0">
                    <a:pos x="127" y="102"/>
                  </a:cxn>
                  <a:cxn ang="0">
                    <a:pos x="242" y="112"/>
                  </a:cxn>
                </a:cxnLst>
                <a:rect l="0" t="0" r="r" b="b"/>
                <a:pathLst>
                  <a:path w="362" h="362">
                    <a:moveTo>
                      <a:pt x="155" y="120"/>
                    </a:moveTo>
                    <a:cubicBezTo>
                      <a:pt x="134" y="120"/>
                      <a:pt x="134" y="120"/>
                      <a:pt x="134" y="120"/>
                    </a:cubicBezTo>
                    <a:cubicBezTo>
                      <a:pt x="132" y="120"/>
                      <a:pt x="131" y="121"/>
                      <a:pt x="131" y="123"/>
                    </a:cubicBezTo>
                    <a:cubicBezTo>
                      <a:pt x="131" y="144"/>
                      <a:pt x="131" y="144"/>
                      <a:pt x="131" y="144"/>
                    </a:cubicBezTo>
                    <a:cubicBezTo>
                      <a:pt x="131" y="146"/>
                      <a:pt x="132" y="147"/>
                      <a:pt x="134" y="147"/>
                    </a:cubicBezTo>
                    <a:cubicBezTo>
                      <a:pt x="155" y="147"/>
                      <a:pt x="155" y="147"/>
                      <a:pt x="155" y="147"/>
                    </a:cubicBezTo>
                    <a:cubicBezTo>
                      <a:pt x="157" y="147"/>
                      <a:pt x="158" y="146"/>
                      <a:pt x="158" y="144"/>
                    </a:cubicBezTo>
                    <a:cubicBezTo>
                      <a:pt x="158" y="123"/>
                      <a:pt x="158" y="123"/>
                      <a:pt x="158" y="123"/>
                    </a:cubicBezTo>
                    <a:cubicBezTo>
                      <a:pt x="158" y="121"/>
                      <a:pt x="157" y="120"/>
                      <a:pt x="155" y="120"/>
                    </a:cubicBezTo>
                    <a:close/>
                    <a:moveTo>
                      <a:pt x="190" y="156"/>
                    </a:moveTo>
                    <a:cubicBezTo>
                      <a:pt x="169" y="156"/>
                      <a:pt x="169" y="156"/>
                      <a:pt x="169" y="156"/>
                    </a:cubicBezTo>
                    <a:cubicBezTo>
                      <a:pt x="168" y="156"/>
                      <a:pt x="166" y="157"/>
                      <a:pt x="166" y="159"/>
                    </a:cubicBezTo>
                    <a:cubicBezTo>
                      <a:pt x="166" y="180"/>
                      <a:pt x="166" y="180"/>
                      <a:pt x="166" y="180"/>
                    </a:cubicBezTo>
                    <a:cubicBezTo>
                      <a:pt x="166" y="181"/>
                      <a:pt x="168" y="183"/>
                      <a:pt x="169" y="183"/>
                    </a:cubicBezTo>
                    <a:cubicBezTo>
                      <a:pt x="190" y="183"/>
                      <a:pt x="190" y="183"/>
                      <a:pt x="190" y="183"/>
                    </a:cubicBezTo>
                    <a:cubicBezTo>
                      <a:pt x="192" y="183"/>
                      <a:pt x="193" y="181"/>
                      <a:pt x="193" y="180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93" y="157"/>
                      <a:pt x="192" y="156"/>
                      <a:pt x="190" y="156"/>
                    </a:cubicBezTo>
                    <a:close/>
                    <a:moveTo>
                      <a:pt x="190" y="191"/>
                    </a:moveTo>
                    <a:cubicBezTo>
                      <a:pt x="169" y="191"/>
                      <a:pt x="169" y="191"/>
                      <a:pt x="169" y="191"/>
                    </a:cubicBezTo>
                    <a:cubicBezTo>
                      <a:pt x="168" y="191"/>
                      <a:pt x="166" y="193"/>
                      <a:pt x="166" y="194"/>
                    </a:cubicBezTo>
                    <a:cubicBezTo>
                      <a:pt x="166" y="216"/>
                      <a:pt x="166" y="216"/>
                      <a:pt x="166" y="216"/>
                    </a:cubicBezTo>
                    <a:cubicBezTo>
                      <a:pt x="166" y="217"/>
                      <a:pt x="168" y="218"/>
                      <a:pt x="169" y="218"/>
                    </a:cubicBezTo>
                    <a:cubicBezTo>
                      <a:pt x="190" y="218"/>
                      <a:pt x="190" y="218"/>
                      <a:pt x="190" y="218"/>
                    </a:cubicBezTo>
                    <a:cubicBezTo>
                      <a:pt x="192" y="218"/>
                      <a:pt x="193" y="217"/>
                      <a:pt x="193" y="216"/>
                    </a:cubicBezTo>
                    <a:cubicBezTo>
                      <a:pt x="193" y="194"/>
                      <a:pt x="193" y="194"/>
                      <a:pt x="193" y="194"/>
                    </a:cubicBezTo>
                    <a:cubicBezTo>
                      <a:pt x="193" y="193"/>
                      <a:pt x="192" y="191"/>
                      <a:pt x="190" y="191"/>
                    </a:cubicBezTo>
                    <a:close/>
                    <a:moveTo>
                      <a:pt x="155" y="191"/>
                    </a:moveTo>
                    <a:cubicBezTo>
                      <a:pt x="134" y="191"/>
                      <a:pt x="134" y="191"/>
                      <a:pt x="134" y="191"/>
                    </a:cubicBezTo>
                    <a:cubicBezTo>
                      <a:pt x="132" y="191"/>
                      <a:pt x="131" y="193"/>
                      <a:pt x="131" y="194"/>
                    </a:cubicBezTo>
                    <a:cubicBezTo>
                      <a:pt x="131" y="216"/>
                      <a:pt x="131" y="216"/>
                      <a:pt x="131" y="216"/>
                    </a:cubicBezTo>
                    <a:cubicBezTo>
                      <a:pt x="131" y="217"/>
                      <a:pt x="132" y="218"/>
                      <a:pt x="134" y="218"/>
                    </a:cubicBezTo>
                    <a:cubicBezTo>
                      <a:pt x="155" y="218"/>
                      <a:pt x="155" y="218"/>
                      <a:pt x="155" y="218"/>
                    </a:cubicBezTo>
                    <a:cubicBezTo>
                      <a:pt x="157" y="218"/>
                      <a:pt x="158" y="217"/>
                      <a:pt x="158" y="216"/>
                    </a:cubicBezTo>
                    <a:cubicBezTo>
                      <a:pt x="158" y="194"/>
                      <a:pt x="158" y="194"/>
                      <a:pt x="158" y="194"/>
                    </a:cubicBezTo>
                    <a:cubicBezTo>
                      <a:pt x="158" y="193"/>
                      <a:pt x="157" y="191"/>
                      <a:pt x="155" y="191"/>
                    </a:cubicBezTo>
                    <a:close/>
                    <a:moveTo>
                      <a:pt x="155" y="156"/>
                    </a:moveTo>
                    <a:cubicBezTo>
                      <a:pt x="134" y="156"/>
                      <a:pt x="134" y="156"/>
                      <a:pt x="134" y="156"/>
                    </a:cubicBezTo>
                    <a:cubicBezTo>
                      <a:pt x="132" y="156"/>
                      <a:pt x="131" y="157"/>
                      <a:pt x="131" y="159"/>
                    </a:cubicBezTo>
                    <a:cubicBezTo>
                      <a:pt x="131" y="180"/>
                      <a:pt x="131" y="180"/>
                      <a:pt x="131" y="180"/>
                    </a:cubicBezTo>
                    <a:cubicBezTo>
                      <a:pt x="131" y="181"/>
                      <a:pt x="132" y="183"/>
                      <a:pt x="134" y="183"/>
                    </a:cubicBezTo>
                    <a:cubicBezTo>
                      <a:pt x="155" y="183"/>
                      <a:pt x="155" y="183"/>
                      <a:pt x="155" y="183"/>
                    </a:cubicBezTo>
                    <a:cubicBezTo>
                      <a:pt x="157" y="183"/>
                      <a:pt x="158" y="181"/>
                      <a:pt x="158" y="180"/>
                    </a:cubicBezTo>
                    <a:cubicBezTo>
                      <a:pt x="158" y="159"/>
                      <a:pt x="158" y="159"/>
                      <a:pt x="158" y="159"/>
                    </a:cubicBezTo>
                    <a:cubicBezTo>
                      <a:pt x="158" y="157"/>
                      <a:pt x="157" y="156"/>
                      <a:pt x="155" y="156"/>
                    </a:cubicBezTo>
                    <a:close/>
                    <a:moveTo>
                      <a:pt x="190" y="120"/>
                    </a:moveTo>
                    <a:cubicBezTo>
                      <a:pt x="169" y="120"/>
                      <a:pt x="169" y="120"/>
                      <a:pt x="169" y="120"/>
                    </a:cubicBezTo>
                    <a:cubicBezTo>
                      <a:pt x="168" y="120"/>
                      <a:pt x="166" y="121"/>
                      <a:pt x="166" y="123"/>
                    </a:cubicBezTo>
                    <a:cubicBezTo>
                      <a:pt x="166" y="144"/>
                      <a:pt x="166" y="144"/>
                      <a:pt x="166" y="144"/>
                    </a:cubicBezTo>
                    <a:cubicBezTo>
                      <a:pt x="166" y="146"/>
                      <a:pt x="168" y="147"/>
                      <a:pt x="169" y="147"/>
                    </a:cubicBezTo>
                    <a:cubicBezTo>
                      <a:pt x="190" y="147"/>
                      <a:pt x="190" y="147"/>
                      <a:pt x="190" y="147"/>
                    </a:cubicBezTo>
                    <a:cubicBezTo>
                      <a:pt x="192" y="147"/>
                      <a:pt x="193" y="146"/>
                      <a:pt x="193" y="144"/>
                    </a:cubicBezTo>
                    <a:cubicBezTo>
                      <a:pt x="193" y="123"/>
                      <a:pt x="193" y="123"/>
                      <a:pt x="193" y="123"/>
                    </a:cubicBezTo>
                    <a:cubicBezTo>
                      <a:pt x="193" y="121"/>
                      <a:pt x="192" y="120"/>
                      <a:pt x="190" y="120"/>
                    </a:cubicBezTo>
                    <a:close/>
                    <a:moveTo>
                      <a:pt x="181" y="0"/>
                    </a:moveTo>
                    <a:cubicBezTo>
                      <a:pt x="81" y="0"/>
                      <a:pt x="0" y="81"/>
                      <a:pt x="0" y="181"/>
                    </a:cubicBezTo>
                    <a:cubicBezTo>
                      <a:pt x="0" y="281"/>
                      <a:pt x="81" y="362"/>
                      <a:pt x="181" y="362"/>
                    </a:cubicBezTo>
                    <a:cubicBezTo>
                      <a:pt x="281" y="362"/>
                      <a:pt x="362" y="281"/>
                      <a:pt x="362" y="181"/>
                    </a:cubicBezTo>
                    <a:cubicBezTo>
                      <a:pt x="362" y="81"/>
                      <a:pt x="281" y="0"/>
                      <a:pt x="181" y="0"/>
                    </a:cubicBezTo>
                    <a:close/>
                    <a:moveTo>
                      <a:pt x="181" y="338"/>
                    </a:moveTo>
                    <a:cubicBezTo>
                      <a:pt x="94" y="338"/>
                      <a:pt x="24" y="268"/>
                      <a:pt x="24" y="181"/>
                    </a:cubicBezTo>
                    <a:cubicBezTo>
                      <a:pt x="24" y="95"/>
                      <a:pt x="94" y="24"/>
                      <a:pt x="181" y="24"/>
                    </a:cubicBezTo>
                    <a:cubicBezTo>
                      <a:pt x="267" y="24"/>
                      <a:pt x="338" y="95"/>
                      <a:pt x="338" y="181"/>
                    </a:cubicBezTo>
                    <a:cubicBezTo>
                      <a:pt x="338" y="268"/>
                      <a:pt x="267" y="338"/>
                      <a:pt x="181" y="338"/>
                    </a:cubicBezTo>
                    <a:close/>
                    <a:moveTo>
                      <a:pt x="226" y="120"/>
                    </a:moveTo>
                    <a:cubicBezTo>
                      <a:pt x="205" y="120"/>
                      <a:pt x="205" y="120"/>
                      <a:pt x="205" y="120"/>
                    </a:cubicBezTo>
                    <a:cubicBezTo>
                      <a:pt x="203" y="120"/>
                      <a:pt x="202" y="121"/>
                      <a:pt x="202" y="123"/>
                    </a:cubicBezTo>
                    <a:cubicBezTo>
                      <a:pt x="202" y="144"/>
                      <a:pt x="202" y="144"/>
                      <a:pt x="202" y="144"/>
                    </a:cubicBezTo>
                    <a:cubicBezTo>
                      <a:pt x="202" y="146"/>
                      <a:pt x="203" y="147"/>
                      <a:pt x="205" y="147"/>
                    </a:cubicBezTo>
                    <a:cubicBezTo>
                      <a:pt x="226" y="147"/>
                      <a:pt x="226" y="147"/>
                      <a:pt x="226" y="147"/>
                    </a:cubicBezTo>
                    <a:cubicBezTo>
                      <a:pt x="227" y="147"/>
                      <a:pt x="229" y="146"/>
                      <a:pt x="229" y="144"/>
                    </a:cubicBezTo>
                    <a:cubicBezTo>
                      <a:pt x="229" y="123"/>
                      <a:pt x="229" y="123"/>
                      <a:pt x="229" y="123"/>
                    </a:cubicBezTo>
                    <a:cubicBezTo>
                      <a:pt x="229" y="121"/>
                      <a:pt x="227" y="120"/>
                      <a:pt x="226" y="120"/>
                    </a:cubicBezTo>
                    <a:close/>
                    <a:moveTo>
                      <a:pt x="226" y="156"/>
                    </a:moveTo>
                    <a:cubicBezTo>
                      <a:pt x="205" y="156"/>
                      <a:pt x="205" y="156"/>
                      <a:pt x="205" y="156"/>
                    </a:cubicBezTo>
                    <a:cubicBezTo>
                      <a:pt x="203" y="156"/>
                      <a:pt x="202" y="157"/>
                      <a:pt x="202" y="159"/>
                    </a:cubicBezTo>
                    <a:cubicBezTo>
                      <a:pt x="202" y="180"/>
                      <a:pt x="202" y="180"/>
                      <a:pt x="202" y="180"/>
                    </a:cubicBezTo>
                    <a:cubicBezTo>
                      <a:pt x="202" y="181"/>
                      <a:pt x="203" y="183"/>
                      <a:pt x="205" y="183"/>
                    </a:cubicBezTo>
                    <a:cubicBezTo>
                      <a:pt x="226" y="183"/>
                      <a:pt x="226" y="183"/>
                      <a:pt x="226" y="183"/>
                    </a:cubicBezTo>
                    <a:cubicBezTo>
                      <a:pt x="227" y="183"/>
                      <a:pt x="229" y="181"/>
                      <a:pt x="229" y="180"/>
                    </a:cubicBezTo>
                    <a:cubicBezTo>
                      <a:pt x="229" y="159"/>
                      <a:pt x="229" y="159"/>
                      <a:pt x="229" y="159"/>
                    </a:cubicBezTo>
                    <a:cubicBezTo>
                      <a:pt x="229" y="157"/>
                      <a:pt x="227" y="156"/>
                      <a:pt x="226" y="156"/>
                    </a:cubicBezTo>
                    <a:close/>
                    <a:moveTo>
                      <a:pt x="241" y="93"/>
                    </a:moveTo>
                    <a:cubicBezTo>
                      <a:pt x="119" y="93"/>
                      <a:pt x="119" y="93"/>
                      <a:pt x="119" y="93"/>
                    </a:cubicBezTo>
                    <a:cubicBezTo>
                      <a:pt x="113" y="93"/>
                      <a:pt x="109" y="97"/>
                      <a:pt x="109" y="103"/>
                    </a:cubicBezTo>
                    <a:cubicBezTo>
                      <a:pt x="109" y="260"/>
                      <a:pt x="109" y="260"/>
                      <a:pt x="109" y="260"/>
                    </a:cubicBezTo>
                    <a:cubicBezTo>
                      <a:pt x="109" y="266"/>
                      <a:pt x="113" y="271"/>
                      <a:pt x="11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46" y="271"/>
                      <a:pt x="251" y="266"/>
                      <a:pt x="251" y="260"/>
                    </a:cubicBezTo>
                    <a:cubicBezTo>
                      <a:pt x="251" y="103"/>
                      <a:pt x="251" y="103"/>
                      <a:pt x="251" y="103"/>
                    </a:cubicBezTo>
                    <a:cubicBezTo>
                      <a:pt x="251" y="97"/>
                      <a:pt x="246" y="93"/>
                      <a:pt x="241" y="93"/>
                    </a:cubicBezTo>
                    <a:close/>
                    <a:moveTo>
                      <a:pt x="202" y="258"/>
                    </a:moveTo>
                    <a:cubicBezTo>
                      <a:pt x="163" y="258"/>
                      <a:pt x="163" y="258"/>
                      <a:pt x="163" y="258"/>
                    </a:cubicBezTo>
                    <a:cubicBezTo>
                      <a:pt x="159" y="258"/>
                      <a:pt x="156" y="255"/>
                      <a:pt x="156" y="252"/>
                    </a:cubicBezTo>
                    <a:cubicBezTo>
                      <a:pt x="156" y="248"/>
                      <a:pt x="159" y="245"/>
                      <a:pt x="163" y="245"/>
                    </a:cubicBezTo>
                    <a:cubicBezTo>
                      <a:pt x="202" y="245"/>
                      <a:pt x="202" y="245"/>
                      <a:pt x="202" y="245"/>
                    </a:cubicBezTo>
                    <a:cubicBezTo>
                      <a:pt x="206" y="245"/>
                      <a:pt x="209" y="248"/>
                      <a:pt x="209" y="252"/>
                    </a:cubicBezTo>
                    <a:cubicBezTo>
                      <a:pt x="209" y="255"/>
                      <a:pt x="206" y="258"/>
                      <a:pt x="202" y="258"/>
                    </a:cubicBezTo>
                    <a:close/>
                    <a:moveTo>
                      <a:pt x="242" y="233"/>
                    </a:moveTo>
                    <a:cubicBezTo>
                      <a:pt x="118" y="233"/>
                      <a:pt x="118" y="233"/>
                      <a:pt x="118" y="233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06"/>
                      <a:pt x="122" y="102"/>
                      <a:pt x="127" y="102"/>
                    </a:cubicBezTo>
                    <a:cubicBezTo>
                      <a:pt x="233" y="102"/>
                      <a:pt x="233" y="102"/>
                      <a:pt x="233" y="102"/>
                    </a:cubicBezTo>
                    <a:cubicBezTo>
                      <a:pt x="238" y="102"/>
                      <a:pt x="242" y="106"/>
                      <a:pt x="242" y="112"/>
                    </a:cubicBezTo>
                    <a:lnTo>
                      <a:pt x="242" y="233"/>
                    </a:lnTo>
                    <a:close/>
                  </a:path>
                </a:pathLst>
              </a:custGeom>
              <a:solidFill>
                <a:srgbClr val="3B3D3C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9" name="Oval 3"/>
              <p:cNvSpPr>
                <a:spLocks/>
              </p:cNvSpPr>
              <p:nvPr/>
            </p:nvSpPr>
            <p:spPr bwMode="auto">
              <a:xfrm>
                <a:off x="2662907" y="4594025"/>
                <a:ext cx="241207" cy="240979"/>
              </a:xfrm>
              <a:prstGeom prst="ellipse">
                <a:avLst/>
              </a:prstGeom>
              <a:gradFill rotWithShape="0">
                <a:gsLst>
                  <a:gs pos="0">
                    <a:srgbClr val="65B33E"/>
                  </a:gs>
                  <a:gs pos="100000">
                    <a:srgbClr val="2A4819"/>
                  </a:gs>
                </a:gsLst>
                <a:lin ang="3540000" scaled="1"/>
              </a:gradFill>
              <a:ln w="25400" cap="flat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52400" dist="50800" dir="5400000" sx="110000" sy="11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200" name="Picture 199" descr="plusminus.ai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94" t="27500" r="61248" b="20833"/>
              <a:stretch>
                <a:fillRect/>
              </a:stretch>
            </p:blipFill>
            <p:spPr>
              <a:xfrm>
                <a:off x="2644356" y="4590509"/>
                <a:ext cx="298209" cy="222759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204" name="Rectangle 141"/>
            <p:cNvSpPr>
              <a:spLocks noChangeArrowheads="1"/>
            </p:cNvSpPr>
            <p:nvPr/>
          </p:nvSpPr>
          <p:spPr bwMode="auto">
            <a:xfrm>
              <a:off x="11029925" y="1906999"/>
              <a:ext cx="888036" cy="27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t">
              <a:spAutoFit/>
            </a:bodyPr>
            <a:lstStyle/>
            <a:p>
              <a:pPr algn="ctr" fontAlgn="base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solidFill>
                    <a:srgbClr val="0096D6">
                      <a:lumMod val="75000"/>
                    </a:srgbClr>
                  </a:solidFill>
                  <a:latin typeface="Arial" charset="0"/>
                  <a:ea typeface="ＭＳ Ｐゴシック" charset="0"/>
                </a:rPr>
                <a:t>Как</a:t>
              </a:r>
              <a:endParaRPr lang="en-US" sz="1400" dirty="0">
                <a:solidFill>
                  <a:srgbClr val="0096D6">
                    <a:lumMod val="75000"/>
                  </a:srgbClr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05" name="Rectangle 204"/>
          <p:cNvSpPr/>
          <p:nvPr/>
        </p:nvSpPr>
        <p:spPr>
          <a:xfrm>
            <a:off x="1866834" y="5753014"/>
            <a:ext cx="5500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Сотрудник, гость , клиент, сетевое устройство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02693" y="4665144"/>
            <a:ext cx="905003" cy="1206356"/>
            <a:chOff x="10134283" y="4665144"/>
            <a:chExt cx="1206356" cy="1206356"/>
          </a:xfrm>
        </p:grpSpPr>
        <p:sp>
          <p:nvSpPr>
            <p:cNvPr id="124" name="Oval 123"/>
            <p:cNvSpPr/>
            <p:nvPr/>
          </p:nvSpPr>
          <p:spPr>
            <a:xfrm>
              <a:off x="10134283" y="4665144"/>
              <a:ext cx="1206356" cy="1206356"/>
            </a:xfrm>
            <a:prstGeom prst="ellipse">
              <a:avLst/>
            </a:prstGeom>
            <a:gradFill flip="none" rotWithShape="1">
              <a:gsLst>
                <a:gs pos="32000">
                  <a:schemeClr val="bg1">
                    <a:lumMod val="50000"/>
                    <a:alpha val="0"/>
                  </a:schemeClr>
                </a:gs>
                <a:gs pos="0">
                  <a:srgbClr val="92D050"/>
                </a:gs>
              </a:gsLst>
              <a:lin ang="5400000" scaled="0"/>
              <a:tileRect/>
            </a:gradFill>
            <a:ln w="19050">
              <a:gradFill>
                <a:gsLst>
                  <a:gs pos="0">
                    <a:schemeClr val="accent4"/>
                  </a:gs>
                  <a:gs pos="14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06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3802" y="4744663"/>
              <a:ext cx="1047318" cy="10473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2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286807" y="4665144"/>
            <a:ext cx="905003" cy="1206356"/>
            <a:chOff x="6346062" y="4665144"/>
            <a:chExt cx="1206356" cy="1206356"/>
          </a:xfrm>
        </p:grpSpPr>
        <p:sp>
          <p:nvSpPr>
            <p:cNvPr id="120" name="Oval 119"/>
            <p:cNvSpPr/>
            <p:nvPr/>
          </p:nvSpPr>
          <p:spPr>
            <a:xfrm>
              <a:off x="6346062" y="4665144"/>
              <a:ext cx="1206356" cy="1206356"/>
            </a:xfrm>
            <a:prstGeom prst="ellipse">
              <a:avLst/>
            </a:prstGeom>
            <a:gradFill flip="none" rotWithShape="1">
              <a:gsLst>
                <a:gs pos="32000">
                  <a:schemeClr val="bg1">
                    <a:lumMod val="50000"/>
                    <a:alpha val="0"/>
                  </a:schemeClr>
                </a:gs>
                <a:gs pos="0">
                  <a:srgbClr val="92D050"/>
                </a:gs>
              </a:gsLst>
              <a:lin ang="5400000" scaled="0"/>
              <a:tileRect/>
            </a:gradFill>
            <a:ln w="19050">
              <a:gradFill>
                <a:gsLst>
                  <a:gs pos="0">
                    <a:schemeClr val="accent4"/>
                  </a:gs>
                  <a:gs pos="14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08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26987" y="4744663"/>
              <a:ext cx="1047318" cy="10473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2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4970923" y="4665144"/>
            <a:ext cx="905003" cy="1206356"/>
            <a:chOff x="5113154" y="4665144"/>
            <a:chExt cx="1206356" cy="1206356"/>
          </a:xfrm>
        </p:grpSpPr>
        <p:sp>
          <p:nvSpPr>
            <p:cNvPr id="119" name="Oval 118"/>
            <p:cNvSpPr/>
            <p:nvPr/>
          </p:nvSpPr>
          <p:spPr>
            <a:xfrm>
              <a:off x="5113154" y="4665144"/>
              <a:ext cx="1206356" cy="1206356"/>
            </a:xfrm>
            <a:prstGeom prst="ellipse">
              <a:avLst/>
            </a:prstGeom>
            <a:gradFill flip="none" rotWithShape="1">
              <a:gsLst>
                <a:gs pos="32000">
                  <a:schemeClr val="bg1">
                    <a:lumMod val="50000"/>
                    <a:alpha val="0"/>
                  </a:schemeClr>
                </a:gs>
                <a:gs pos="0">
                  <a:srgbClr val="92D050"/>
                </a:gs>
              </a:gsLst>
              <a:lin ang="5400000" scaled="0"/>
              <a:tileRect/>
            </a:gradFill>
            <a:ln w="19050">
              <a:gradFill>
                <a:gsLst>
                  <a:gs pos="0">
                    <a:schemeClr val="accent4"/>
                  </a:gs>
                  <a:gs pos="14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09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92673" y="4744663"/>
              <a:ext cx="1047318" cy="10473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2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655036" y="4665144"/>
            <a:ext cx="905003" cy="1206356"/>
            <a:chOff x="3923582" y="4665144"/>
            <a:chExt cx="1206356" cy="1206356"/>
          </a:xfrm>
        </p:grpSpPr>
        <p:sp>
          <p:nvSpPr>
            <p:cNvPr id="118" name="Oval 117"/>
            <p:cNvSpPr/>
            <p:nvPr/>
          </p:nvSpPr>
          <p:spPr>
            <a:xfrm>
              <a:off x="3923582" y="4665144"/>
              <a:ext cx="1206356" cy="1206356"/>
            </a:xfrm>
            <a:prstGeom prst="ellipse">
              <a:avLst/>
            </a:prstGeom>
            <a:gradFill flip="none" rotWithShape="1">
              <a:gsLst>
                <a:gs pos="32000">
                  <a:schemeClr val="bg1">
                    <a:lumMod val="50000"/>
                    <a:alpha val="0"/>
                  </a:schemeClr>
                </a:gs>
                <a:gs pos="0">
                  <a:srgbClr val="92D050"/>
                </a:gs>
              </a:gsLst>
              <a:lin ang="5400000" scaled="0"/>
              <a:tileRect/>
            </a:gradFill>
            <a:ln w="19050">
              <a:gradFill>
                <a:gsLst>
                  <a:gs pos="0">
                    <a:schemeClr val="accent4"/>
                  </a:gs>
                  <a:gs pos="14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10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3101" y="4744663"/>
              <a:ext cx="1047318" cy="10473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2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2339152" y="4665144"/>
            <a:ext cx="905003" cy="1206356"/>
            <a:chOff x="2749390" y="4665144"/>
            <a:chExt cx="1206356" cy="1206356"/>
          </a:xfrm>
        </p:grpSpPr>
        <p:sp>
          <p:nvSpPr>
            <p:cNvPr id="117" name="Oval 116"/>
            <p:cNvSpPr/>
            <p:nvPr/>
          </p:nvSpPr>
          <p:spPr>
            <a:xfrm>
              <a:off x="2749390" y="4665144"/>
              <a:ext cx="1206356" cy="1206356"/>
            </a:xfrm>
            <a:prstGeom prst="ellipse">
              <a:avLst/>
            </a:prstGeom>
            <a:gradFill flip="none" rotWithShape="1">
              <a:gsLst>
                <a:gs pos="32000">
                  <a:schemeClr val="bg1">
                    <a:lumMod val="50000"/>
                    <a:alpha val="0"/>
                  </a:schemeClr>
                </a:gs>
                <a:gs pos="0">
                  <a:srgbClr val="92D050"/>
                </a:gs>
              </a:gsLst>
              <a:lin ang="5400000" scaled="0"/>
              <a:tileRect/>
            </a:gradFill>
            <a:ln w="19050">
              <a:gradFill>
                <a:gsLst>
                  <a:gs pos="0">
                    <a:schemeClr val="accent4"/>
                  </a:gs>
                  <a:gs pos="14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11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28909" y="4744663"/>
              <a:ext cx="1047318" cy="10473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2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4" name="Group 305"/>
          <p:cNvGrpSpPr/>
          <p:nvPr/>
        </p:nvGrpSpPr>
        <p:grpSpPr>
          <a:xfrm>
            <a:off x="4413363" y="2784406"/>
            <a:ext cx="844615" cy="1125860"/>
            <a:chOff x="3440922" y="3809331"/>
            <a:chExt cx="664912" cy="664912"/>
          </a:xfrm>
          <a:effectLst>
            <a:outerShdw blurRad="635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5" name="Picture 25" descr="\\MV-FS\Projects\Cisco\References\Brand Assets\Kubrick Icons\Device Icons\Device_generic_3048_default_256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922" y="3809331"/>
              <a:ext cx="664912" cy="664912"/>
            </a:xfrm>
            <a:prstGeom prst="rect">
              <a:avLst/>
            </a:prstGeom>
            <a:noFill/>
          </p:spPr>
        </p:pic>
        <p:grpSp>
          <p:nvGrpSpPr>
            <p:cNvPr id="216" name="Group 603"/>
            <p:cNvGrpSpPr>
              <a:grpSpLocks/>
            </p:cNvGrpSpPr>
            <p:nvPr/>
          </p:nvGrpSpPr>
          <p:grpSpPr bwMode="auto">
            <a:xfrm>
              <a:off x="3632688" y="3991795"/>
              <a:ext cx="275058" cy="394218"/>
              <a:chOff x="6556" y="492"/>
              <a:chExt cx="2551" cy="3655"/>
            </a:xfr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7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18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19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21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24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26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28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31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32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33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35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36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37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0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1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5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6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7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48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0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2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3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4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  <p:sp>
            <p:nvSpPr>
              <p:cNvPr id="255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ABDFF0">
                      <a:lumMod val="50000"/>
                    </a:srgbClr>
                  </a:solidFill>
                  <a:latin typeface="Arial"/>
                  <a:ea typeface="ＭＳ Ｐゴシック" charset="0"/>
                </a:endParaRPr>
              </a:p>
            </p:txBody>
          </p:sp>
        </p:grpSp>
      </p:grpSp>
      <p:sp>
        <p:nvSpPr>
          <p:cNvPr id="258" name="Trapezoid 100"/>
          <p:cNvSpPr/>
          <p:nvPr/>
        </p:nvSpPr>
        <p:spPr>
          <a:xfrm rot="10800000">
            <a:off x="1015639" y="2380515"/>
            <a:ext cx="7700812" cy="551877"/>
          </a:xfrm>
          <a:custGeom>
            <a:avLst/>
            <a:gdLst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67" h="551877">
                <a:moveTo>
                  <a:pt x="0" y="551877"/>
                </a:moveTo>
                <a:cubicBezTo>
                  <a:pt x="966740" y="482218"/>
                  <a:pt x="1933480" y="336359"/>
                  <a:pt x="2814495" y="0"/>
                </a:cubicBezTo>
                <a:lnTo>
                  <a:pt x="3436272" y="0"/>
                </a:lnTo>
                <a:cubicBezTo>
                  <a:pt x="4298237" y="326834"/>
                  <a:pt x="5236402" y="472693"/>
                  <a:pt x="6250767" y="551877"/>
                </a:cubicBezTo>
                <a:lnTo>
                  <a:pt x="0" y="551877"/>
                </a:ln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9" name="Trapezoid 100"/>
          <p:cNvSpPr/>
          <p:nvPr/>
        </p:nvSpPr>
        <p:spPr>
          <a:xfrm rot="10800000" flipV="1">
            <a:off x="845949" y="3771899"/>
            <a:ext cx="8029868" cy="959920"/>
          </a:xfrm>
          <a:custGeom>
            <a:avLst/>
            <a:gdLst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  <a:gd name="connsiteX0" fmla="*/ 0 w 6250767"/>
              <a:gd name="connsiteY0" fmla="*/ 551877 h 551877"/>
              <a:gd name="connsiteX1" fmla="*/ 2814495 w 6250767"/>
              <a:gd name="connsiteY1" fmla="*/ 0 h 551877"/>
              <a:gd name="connsiteX2" fmla="*/ 3436272 w 6250767"/>
              <a:gd name="connsiteY2" fmla="*/ 0 h 551877"/>
              <a:gd name="connsiteX3" fmla="*/ 6250767 w 6250767"/>
              <a:gd name="connsiteY3" fmla="*/ 551877 h 551877"/>
              <a:gd name="connsiteX4" fmla="*/ 0 w 6250767"/>
              <a:gd name="connsiteY4" fmla="*/ 551877 h 55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67" h="551877">
                <a:moveTo>
                  <a:pt x="0" y="551877"/>
                </a:moveTo>
                <a:cubicBezTo>
                  <a:pt x="966740" y="482218"/>
                  <a:pt x="1933480" y="336359"/>
                  <a:pt x="2814495" y="0"/>
                </a:cubicBezTo>
                <a:lnTo>
                  <a:pt x="3436272" y="0"/>
                </a:lnTo>
                <a:cubicBezTo>
                  <a:pt x="4298237" y="326834"/>
                  <a:pt x="5236402" y="472693"/>
                  <a:pt x="6250767" y="551877"/>
                </a:cubicBezTo>
                <a:lnTo>
                  <a:pt x="0" y="551877"/>
                </a:ln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0" name="Pentagon 259"/>
          <p:cNvSpPr/>
          <p:nvPr/>
        </p:nvSpPr>
        <p:spPr>
          <a:xfrm rot="5400000">
            <a:off x="3666905" y="3926212"/>
            <a:ext cx="521899" cy="198189"/>
          </a:xfrm>
          <a:prstGeom prst="homePlate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1" name="Pentagon 260"/>
          <p:cNvSpPr/>
          <p:nvPr/>
        </p:nvSpPr>
        <p:spPr>
          <a:xfrm rot="5400000">
            <a:off x="4538096" y="3992888"/>
            <a:ext cx="521899" cy="198189"/>
          </a:xfrm>
          <a:prstGeom prst="homePlate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2" name="Pentagon 261"/>
          <p:cNvSpPr/>
          <p:nvPr/>
        </p:nvSpPr>
        <p:spPr>
          <a:xfrm rot="5400000">
            <a:off x="5209164" y="3926216"/>
            <a:ext cx="521898" cy="198189"/>
          </a:xfrm>
          <a:prstGeom prst="homePlate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3489535" y="4224266"/>
            <a:ext cx="752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96D6">
                    <a:lumMod val="50000"/>
                  </a:srgbClr>
                </a:solidFill>
                <a:latin typeface="Arial" charset="0"/>
                <a:ea typeface="ＭＳ Ｐゴシック" charset="0"/>
              </a:rPr>
              <a:t>Wired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4290578" y="4290941"/>
            <a:ext cx="1026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96D6">
                    <a:lumMod val="50000"/>
                  </a:srgbClr>
                </a:solidFill>
                <a:latin typeface="Arial" charset="0"/>
                <a:ea typeface="ＭＳ Ｐゴシック" charset="0"/>
              </a:rPr>
              <a:t>Wireless</a:t>
            </a:r>
            <a:endParaRPr lang="en-US" sz="1600" b="1" dirty="0">
              <a:solidFill>
                <a:srgbClr val="0096D6">
                  <a:lumMod val="5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5261032" y="4224266"/>
            <a:ext cx="6193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96D6">
                    <a:lumMod val="50000"/>
                  </a:srgbClr>
                </a:solidFill>
                <a:latin typeface="Arial" charset="0"/>
                <a:ea typeface="ＭＳ Ｐゴシック" charset="0"/>
              </a:rPr>
              <a:t>VPN</a:t>
            </a:r>
            <a:endParaRPr lang="en-US" sz="1600" b="1" dirty="0">
              <a:solidFill>
                <a:srgbClr val="0096D6">
                  <a:lumMod val="5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6" name="Pentagon 265"/>
          <p:cNvSpPr/>
          <p:nvPr/>
        </p:nvSpPr>
        <p:spPr>
          <a:xfrm rot="10800000">
            <a:off x="6312120" y="3029572"/>
            <a:ext cx="981229" cy="457200"/>
          </a:xfrm>
          <a:prstGeom prst="homePlate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67" name="Group 12"/>
          <p:cNvGrpSpPr>
            <a:grpSpLocks/>
          </p:cNvGrpSpPr>
          <p:nvPr/>
        </p:nvGrpSpPr>
        <p:grpSpPr bwMode="auto">
          <a:xfrm>
            <a:off x="6754160" y="2865265"/>
            <a:ext cx="1583261" cy="1289400"/>
            <a:chOff x="7318078" y="2470191"/>
            <a:chExt cx="2111296" cy="1290723"/>
          </a:xfrm>
        </p:grpSpPr>
        <p:sp>
          <p:nvSpPr>
            <p:cNvPr id="268" name="TextBox 267"/>
            <p:cNvSpPr txBox="1"/>
            <p:nvPr/>
          </p:nvSpPr>
          <p:spPr>
            <a:xfrm>
              <a:off x="7318078" y="3237157"/>
              <a:ext cx="2111296" cy="5237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rgbClr val="0096D6">
                      <a:lumMod val="50000"/>
                    </a:srgbClr>
                  </a:solidFill>
                  <a:latin typeface="Arial"/>
                  <a:ea typeface="ＭＳ Ｐゴシック" charset="0"/>
                </a:rPr>
                <a:t>Бизнес политики</a:t>
              </a:r>
              <a:endParaRPr lang="en-US" sz="1400" dirty="0">
                <a:solidFill>
                  <a:srgbClr val="0096D6">
                    <a:lumMod val="50000"/>
                  </a:srgbClr>
                </a:solidFill>
                <a:latin typeface="Arial"/>
                <a:ea typeface="ＭＳ Ｐゴシック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96D6">
                    <a:lumMod val="50000"/>
                  </a:srgbClr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269" name="Freeform 28"/>
            <p:cNvSpPr>
              <a:spLocks noEditPoints="1"/>
            </p:cNvSpPr>
            <p:nvPr/>
          </p:nvSpPr>
          <p:spPr bwMode="auto">
            <a:xfrm>
              <a:off x="8057406" y="2470191"/>
              <a:ext cx="593958" cy="756426"/>
            </a:xfrm>
            <a:custGeom>
              <a:avLst/>
              <a:gdLst>
                <a:gd name="T0" fmla="*/ 92 w 97"/>
                <a:gd name="T1" fmla="*/ 0 h 123"/>
                <a:gd name="T2" fmla="*/ 31 w 97"/>
                <a:gd name="T3" fmla="*/ 0 h 123"/>
                <a:gd name="T4" fmla="*/ 23 w 97"/>
                <a:gd name="T5" fmla="*/ 4 h 123"/>
                <a:gd name="T6" fmla="*/ 3 w 97"/>
                <a:gd name="T7" fmla="*/ 23 h 123"/>
                <a:gd name="T8" fmla="*/ 0 w 97"/>
                <a:gd name="T9" fmla="*/ 32 h 123"/>
                <a:gd name="T10" fmla="*/ 0 w 97"/>
                <a:gd name="T11" fmla="*/ 118 h 123"/>
                <a:gd name="T12" fmla="*/ 5 w 97"/>
                <a:gd name="T13" fmla="*/ 123 h 123"/>
                <a:gd name="T14" fmla="*/ 92 w 97"/>
                <a:gd name="T15" fmla="*/ 123 h 123"/>
                <a:gd name="T16" fmla="*/ 97 w 97"/>
                <a:gd name="T17" fmla="*/ 118 h 123"/>
                <a:gd name="T18" fmla="*/ 97 w 97"/>
                <a:gd name="T19" fmla="*/ 5 h 123"/>
                <a:gd name="T20" fmla="*/ 92 w 97"/>
                <a:gd name="T21" fmla="*/ 0 h 123"/>
                <a:gd name="T22" fmla="*/ 30 w 97"/>
                <a:gd name="T23" fmla="*/ 7 h 123"/>
                <a:gd name="T24" fmla="*/ 30 w 97"/>
                <a:gd name="T25" fmla="*/ 7 h 123"/>
                <a:gd name="T26" fmla="*/ 30 w 97"/>
                <a:gd name="T27" fmla="*/ 29 h 123"/>
                <a:gd name="T28" fmla="*/ 8 w 97"/>
                <a:gd name="T29" fmla="*/ 29 h 123"/>
                <a:gd name="T30" fmla="*/ 30 w 97"/>
                <a:gd name="T31" fmla="*/ 7 h 123"/>
                <a:gd name="T32" fmla="*/ 76 w 97"/>
                <a:gd name="T33" fmla="*/ 104 h 123"/>
                <a:gd name="T34" fmla="*/ 21 w 97"/>
                <a:gd name="T35" fmla="*/ 104 h 123"/>
                <a:gd name="T36" fmla="*/ 17 w 97"/>
                <a:gd name="T37" fmla="*/ 100 h 123"/>
                <a:gd name="T38" fmla="*/ 21 w 97"/>
                <a:gd name="T39" fmla="*/ 96 h 123"/>
                <a:gd name="T40" fmla="*/ 76 w 97"/>
                <a:gd name="T41" fmla="*/ 96 h 123"/>
                <a:gd name="T42" fmla="*/ 80 w 97"/>
                <a:gd name="T43" fmla="*/ 100 h 123"/>
                <a:gd name="T44" fmla="*/ 76 w 97"/>
                <a:gd name="T45" fmla="*/ 104 h 123"/>
                <a:gd name="T46" fmla="*/ 76 w 97"/>
                <a:gd name="T47" fmla="*/ 84 h 123"/>
                <a:gd name="T48" fmla="*/ 21 w 97"/>
                <a:gd name="T49" fmla="*/ 84 h 123"/>
                <a:gd name="T50" fmla="*/ 17 w 97"/>
                <a:gd name="T51" fmla="*/ 80 h 123"/>
                <a:gd name="T52" fmla="*/ 21 w 97"/>
                <a:gd name="T53" fmla="*/ 76 h 123"/>
                <a:gd name="T54" fmla="*/ 76 w 97"/>
                <a:gd name="T55" fmla="*/ 76 h 123"/>
                <a:gd name="T56" fmla="*/ 80 w 97"/>
                <a:gd name="T57" fmla="*/ 80 h 123"/>
                <a:gd name="T58" fmla="*/ 76 w 97"/>
                <a:gd name="T59" fmla="*/ 84 h 123"/>
                <a:gd name="T60" fmla="*/ 76 w 97"/>
                <a:gd name="T61" fmla="*/ 65 h 123"/>
                <a:gd name="T62" fmla="*/ 21 w 97"/>
                <a:gd name="T63" fmla="*/ 65 h 123"/>
                <a:gd name="T64" fmla="*/ 17 w 97"/>
                <a:gd name="T65" fmla="*/ 61 h 123"/>
                <a:gd name="T66" fmla="*/ 21 w 97"/>
                <a:gd name="T67" fmla="*/ 57 h 123"/>
                <a:gd name="T68" fmla="*/ 76 w 97"/>
                <a:gd name="T69" fmla="*/ 57 h 123"/>
                <a:gd name="T70" fmla="*/ 80 w 97"/>
                <a:gd name="T71" fmla="*/ 61 h 123"/>
                <a:gd name="T72" fmla="*/ 76 w 97"/>
                <a:gd name="T73" fmla="*/ 65 h 123"/>
                <a:gd name="T74" fmla="*/ 76 w 97"/>
                <a:gd name="T75" fmla="*/ 46 h 123"/>
                <a:gd name="T76" fmla="*/ 21 w 97"/>
                <a:gd name="T77" fmla="*/ 46 h 123"/>
                <a:gd name="T78" fmla="*/ 17 w 97"/>
                <a:gd name="T79" fmla="*/ 42 h 123"/>
                <a:gd name="T80" fmla="*/ 21 w 97"/>
                <a:gd name="T81" fmla="*/ 38 h 123"/>
                <a:gd name="T82" fmla="*/ 76 w 97"/>
                <a:gd name="T83" fmla="*/ 38 h 123"/>
                <a:gd name="T84" fmla="*/ 80 w 97"/>
                <a:gd name="T85" fmla="*/ 42 h 123"/>
                <a:gd name="T86" fmla="*/ 76 w 97"/>
                <a:gd name="T87" fmla="*/ 46 h 1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123"/>
                <a:gd name="T134" fmla="*/ 97 w 97"/>
                <a:gd name="T135" fmla="*/ 123 h 1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123">
                  <a:moveTo>
                    <a:pt x="9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9" y="0"/>
                    <a:pt x="25" y="2"/>
                    <a:pt x="23" y="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" y="25"/>
                    <a:pt x="0" y="29"/>
                    <a:pt x="0" y="32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4" y="123"/>
                    <a:pt x="97" y="121"/>
                    <a:pt x="97" y="118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7" y="2"/>
                    <a:pt x="94" y="0"/>
                    <a:pt x="92" y="0"/>
                  </a:cubicBezTo>
                  <a:close/>
                  <a:moveTo>
                    <a:pt x="30" y="7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8" y="29"/>
                    <a:pt x="8" y="29"/>
                    <a:pt x="8" y="29"/>
                  </a:cubicBezTo>
                  <a:lnTo>
                    <a:pt x="30" y="7"/>
                  </a:lnTo>
                  <a:close/>
                  <a:moveTo>
                    <a:pt x="76" y="104"/>
                  </a:moveTo>
                  <a:cubicBezTo>
                    <a:pt x="21" y="104"/>
                    <a:pt x="21" y="104"/>
                    <a:pt x="21" y="104"/>
                  </a:cubicBezTo>
                  <a:cubicBezTo>
                    <a:pt x="19" y="104"/>
                    <a:pt x="17" y="102"/>
                    <a:pt x="17" y="100"/>
                  </a:cubicBezTo>
                  <a:cubicBezTo>
                    <a:pt x="17" y="98"/>
                    <a:pt x="19" y="96"/>
                    <a:pt x="21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8" y="96"/>
                    <a:pt x="80" y="98"/>
                    <a:pt x="80" y="100"/>
                  </a:cubicBezTo>
                  <a:cubicBezTo>
                    <a:pt x="80" y="102"/>
                    <a:pt x="78" y="104"/>
                    <a:pt x="76" y="104"/>
                  </a:cubicBezTo>
                  <a:close/>
                  <a:moveTo>
                    <a:pt x="76" y="84"/>
                  </a:moveTo>
                  <a:cubicBezTo>
                    <a:pt x="21" y="84"/>
                    <a:pt x="21" y="84"/>
                    <a:pt x="21" y="84"/>
                  </a:cubicBezTo>
                  <a:cubicBezTo>
                    <a:pt x="19" y="84"/>
                    <a:pt x="17" y="83"/>
                    <a:pt x="17" y="80"/>
                  </a:cubicBezTo>
                  <a:cubicBezTo>
                    <a:pt x="17" y="78"/>
                    <a:pt x="19" y="76"/>
                    <a:pt x="21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8" y="76"/>
                    <a:pt x="80" y="78"/>
                    <a:pt x="80" y="80"/>
                  </a:cubicBezTo>
                  <a:cubicBezTo>
                    <a:pt x="80" y="83"/>
                    <a:pt x="78" y="84"/>
                    <a:pt x="76" y="84"/>
                  </a:cubicBezTo>
                  <a:close/>
                  <a:moveTo>
                    <a:pt x="76" y="65"/>
                  </a:moveTo>
                  <a:cubicBezTo>
                    <a:pt x="21" y="65"/>
                    <a:pt x="21" y="65"/>
                    <a:pt x="21" y="65"/>
                  </a:cubicBezTo>
                  <a:cubicBezTo>
                    <a:pt x="19" y="65"/>
                    <a:pt x="17" y="63"/>
                    <a:pt x="17" y="61"/>
                  </a:cubicBezTo>
                  <a:cubicBezTo>
                    <a:pt x="17" y="58"/>
                    <a:pt x="19" y="57"/>
                    <a:pt x="21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8" y="57"/>
                    <a:pt x="80" y="58"/>
                    <a:pt x="80" y="61"/>
                  </a:cubicBezTo>
                  <a:cubicBezTo>
                    <a:pt x="80" y="63"/>
                    <a:pt x="78" y="65"/>
                    <a:pt x="76" y="65"/>
                  </a:cubicBezTo>
                  <a:close/>
                  <a:moveTo>
                    <a:pt x="76" y="46"/>
                  </a:moveTo>
                  <a:cubicBezTo>
                    <a:pt x="21" y="46"/>
                    <a:pt x="21" y="46"/>
                    <a:pt x="21" y="46"/>
                  </a:cubicBezTo>
                  <a:cubicBezTo>
                    <a:pt x="19" y="46"/>
                    <a:pt x="17" y="44"/>
                    <a:pt x="17" y="42"/>
                  </a:cubicBezTo>
                  <a:cubicBezTo>
                    <a:pt x="17" y="40"/>
                    <a:pt x="19" y="38"/>
                    <a:pt x="21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8" y="38"/>
                    <a:pt x="80" y="40"/>
                    <a:pt x="80" y="42"/>
                  </a:cubicBezTo>
                  <a:cubicBezTo>
                    <a:pt x="80" y="44"/>
                    <a:pt x="78" y="46"/>
                    <a:pt x="76" y="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lin ang="246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70" name="Rectangle 269"/>
          <p:cNvSpPr/>
          <p:nvPr/>
        </p:nvSpPr>
        <p:spPr>
          <a:xfrm>
            <a:off x="281133" y="6123804"/>
            <a:ext cx="6368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35153"/>
                </a:solidFill>
                <a:latin typeface="Arial" charset="0"/>
                <a:ea typeface="ＭＳ Ｐゴシック" charset="0"/>
              </a:rPr>
              <a:t>Replaces AAA &amp; RADIUS, NAC, guest </a:t>
            </a:r>
            <a:r>
              <a:rPr lang="en-US" sz="1200" dirty="0" err="1">
                <a:solidFill>
                  <a:srgbClr val="435153"/>
                </a:solidFill>
                <a:latin typeface="Arial" charset="0"/>
                <a:ea typeface="ＭＳ Ｐゴシック" charset="0"/>
              </a:rPr>
              <a:t>mgmt</a:t>
            </a:r>
            <a:r>
              <a:rPr lang="en-US" sz="1200" dirty="0">
                <a:solidFill>
                  <a:srgbClr val="435153"/>
                </a:solidFill>
                <a:latin typeface="Arial" charset="0"/>
                <a:ea typeface="ＭＳ Ｐゴシック" charset="0"/>
              </a:rPr>
              <a:t> &amp; device identity servers</a:t>
            </a:r>
          </a:p>
        </p:txBody>
      </p:sp>
      <p:sp>
        <p:nvSpPr>
          <p:cNvPr id="273" name="Rectangle 272"/>
          <p:cNvSpPr/>
          <p:nvPr/>
        </p:nvSpPr>
        <p:spPr>
          <a:xfrm>
            <a:off x="3319766" y="2372118"/>
            <a:ext cx="2977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96D6">
                    <a:lumMod val="50000"/>
                  </a:srgbClr>
                </a:solidFill>
                <a:latin typeface="Arial" charset="0"/>
                <a:ea typeface="ＭＳ Ｐゴシック" charset="0"/>
              </a:rPr>
              <a:t>Атрибуты политики безопасности</a:t>
            </a:r>
            <a:endParaRPr lang="en-US" sz="1400" dirty="0">
              <a:solidFill>
                <a:srgbClr val="0096D6">
                  <a:lumMod val="5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577970" y="2795309"/>
            <a:ext cx="2101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96D6">
                    <a:lumMod val="75000"/>
                  </a:srgbClr>
                </a:solidFill>
                <a:latin typeface="Arial" charset="0"/>
                <a:ea typeface="ＭＳ Ｐゴシック" charset="0"/>
              </a:rPr>
              <a:t>Идентификация пользователей и устройств</a:t>
            </a:r>
            <a:endParaRPr lang="en-US" dirty="0">
              <a:solidFill>
                <a:srgbClr val="0096D6">
                  <a:lumMod val="75000"/>
                </a:srgbClr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3266" y="4665144"/>
            <a:ext cx="905003" cy="1206356"/>
            <a:chOff x="1363999" y="4665144"/>
            <a:chExt cx="1206356" cy="1206356"/>
          </a:xfrm>
        </p:grpSpPr>
        <p:grpSp>
          <p:nvGrpSpPr>
            <p:cNvPr id="20" name="Group 19"/>
            <p:cNvGrpSpPr/>
            <p:nvPr/>
          </p:nvGrpSpPr>
          <p:grpSpPr>
            <a:xfrm>
              <a:off x="1363999" y="4665144"/>
              <a:ext cx="1206356" cy="1206356"/>
              <a:chOff x="1515326" y="4665144"/>
              <a:chExt cx="1206356" cy="1206356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1515326" y="4665144"/>
                <a:ext cx="1206356" cy="1206356"/>
              </a:xfrm>
              <a:prstGeom prst="ellipse">
                <a:avLst/>
              </a:prstGeom>
              <a:gradFill flip="none" rotWithShape="1">
                <a:gsLst>
                  <a:gs pos="32000">
                    <a:schemeClr val="bg1">
                      <a:lumMod val="50000"/>
                      <a:alpha val="0"/>
                    </a:schemeClr>
                  </a:gs>
                  <a:gs pos="0">
                    <a:srgbClr val="92D050"/>
                  </a:gs>
                </a:gsLst>
                <a:lin ang="5400000" scaled="0"/>
                <a:tileRect/>
              </a:gradFill>
              <a:ln w="19050">
                <a:gradFill>
                  <a:gsLst>
                    <a:gs pos="0">
                      <a:schemeClr val="accent4"/>
                    </a:gs>
                    <a:gs pos="14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1594595" y="4744663"/>
                <a:ext cx="1047318" cy="104731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50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1341" y="4835743"/>
              <a:ext cx="833516" cy="833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Freeform 20"/>
          <p:cNvSpPr>
            <a:spLocks noEditPoints="1"/>
          </p:cNvSpPr>
          <p:nvPr/>
        </p:nvSpPr>
        <p:spPr bwMode="auto">
          <a:xfrm>
            <a:off x="2431150" y="4880837"/>
            <a:ext cx="347826" cy="293064"/>
          </a:xfrm>
          <a:custGeom>
            <a:avLst/>
            <a:gdLst>
              <a:gd name="T0" fmla="*/ 27219206 w 507"/>
              <a:gd name="T1" fmla="*/ 42677652 h 444"/>
              <a:gd name="T2" fmla="*/ 36227078 w 507"/>
              <a:gd name="T3" fmla="*/ 45026658 h 444"/>
              <a:gd name="T4" fmla="*/ 37010332 w 507"/>
              <a:gd name="T5" fmla="*/ 45418232 h 444"/>
              <a:gd name="T6" fmla="*/ 42297522 w 507"/>
              <a:gd name="T7" fmla="*/ 50116685 h 444"/>
              <a:gd name="T8" fmla="*/ 43667997 w 507"/>
              <a:gd name="T9" fmla="*/ 49137970 h 444"/>
              <a:gd name="T10" fmla="*/ 43276370 w 507"/>
              <a:gd name="T11" fmla="*/ 46984531 h 444"/>
              <a:gd name="T12" fmla="*/ 48563560 w 507"/>
              <a:gd name="T13" fmla="*/ 40524213 h 444"/>
              <a:gd name="T14" fmla="*/ 48563560 w 507"/>
              <a:gd name="T15" fmla="*/ 38957915 h 444"/>
              <a:gd name="T16" fmla="*/ 47193085 w 507"/>
              <a:gd name="T17" fmla="*/ 2349005 h 444"/>
              <a:gd name="T18" fmla="*/ 47193085 w 507"/>
              <a:gd name="T19" fmla="*/ 0 h 444"/>
              <a:gd name="T20" fmla="*/ 26631544 w 507"/>
              <a:gd name="T21" fmla="*/ 33867887 h 444"/>
              <a:gd name="T22" fmla="*/ 7441362 w 507"/>
              <a:gd name="T23" fmla="*/ 69497638 h 444"/>
              <a:gd name="T24" fmla="*/ 10182753 w 507"/>
              <a:gd name="T25" fmla="*/ 67931782 h 444"/>
              <a:gd name="T26" fmla="*/ 27219206 w 507"/>
              <a:gd name="T27" fmla="*/ 42677652 h 444"/>
              <a:gd name="T28" fmla="*/ 36814297 w 507"/>
              <a:gd name="T29" fmla="*/ 29169434 h 444"/>
              <a:gd name="T30" fmla="*/ 62270959 w 507"/>
              <a:gd name="T31" fmla="*/ 28973868 h 444"/>
              <a:gd name="T32" fmla="*/ 64425131 w 507"/>
              <a:gd name="T33" fmla="*/ 25058564 h 444"/>
              <a:gd name="T34" fmla="*/ 35247788 w 507"/>
              <a:gd name="T35" fmla="*/ 25058564 h 444"/>
              <a:gd name="T36" fmla="*/ 36814297 w 507"/>
              <a:gd name="T37" fmla="*/ 29169434 h 444"/>
              <a:gd name="T38" fmla="*/ 23890153 w 507"/>
              <a:gd name="T39" fmla="*/ 46005373 h 444"/>
              <a:gd name="T40" fmla="*/ 39360096 w 507"/>
              <a:gd name="T41" fmla="*/ 70868371 h 444"/>
              <a:gd name="T42" fmla="*/ 41709860 w 507"/>
              <a:gd name="T43" fmla="*/ 66952625 h 444"/>
              <a:gd name="T44" fmla="*/ 27806426 w 507"/>
              <a:gd name="T45" fmla="*/ 45614241 h 444"/>
              <a:gd name="T46" fmla="*/ 23890153 w 507"/>
              <a:gd name="T47" fmla="*/ 46005373 h 444"/>
              <a:gd name="T48" fmla="*/ 53655158 w 507"/>
              <a:gd name="T49" fmla="*/ 62450180 h 444"/>
              <a:gd name="T50" fmla="*/ 56004922 w 507"/>
              <a:gd name="T51" fmla="*/ 52466133 h 444"/>
              <a:gd name="T52" fmla="*/ 54242378 w 507"/>
              <a:gd name="T53" fmla="*/ 51486975 h 444"/>
              <a:gd name="T54" fmla="*/ 49738442 w 507"/>
              <a:gd name="T55" fmla="*/ 53248840 h 444"/>
              <a:gd name="T56" fmla="*/ 44842879 w 507"/>
              <a:gd name="T57" fmla="*/ 51095401 h 444"/>
              <a:gd name="T58" fmla="*/ 43472405 w 507"/>
              <a:gd name="T59" fmla="*/ 52074559 h 444"/>
              <a:gd name="T60" fmla="*/ 45430541 w 507"/>
              <a:gd name="T61" fmla="*/ 62450180 h 444"/>
              <a:gd name="T62" fmla="*/ 27219206 w 507"/>
              <a:gd name="T63" fmla="*/ 79482128 h 444"/>
              <a:gd name="T64" fmla="*/ 12336925 w 507"/>
              <a:gd name="T65" fmla="*/ 71847086 h 444"/>
              <a:gd name="T66" fmla="*/ 9791126 w 507"/>
              <a:gd name="T67" fmla="*/ 73412942 h 444"/>
              <a:gd name="T68" fmla="*/ 29568970 w 507"/>
              <a:gd name="T69" fmla="*/ 83397432 h 444"/>
              <a:gd name="T70" fmla="*/ 49738442 w 507"/>
              <a:gd name="T71" fmla="*/ 72630235 h 444"/>
              <a:gd name="T72" fmla="*/ 89098538 w 507"/>
              <a:gd name="T73" fmla="*/ 73412942 h 444"/>
              <a:gd name="T74" fmla="*/ 86748774 w 507"/>
              <a:gd name="T75" fmla="*/ 72238661 h 444"/>
              <a:gd name="T76" fmla="*/ 53655158 w 507"/>
              <a:gd name="T77" fmla="*/ 62450180 h 444"/>
              <a:gd name="T78" fmla="*/ 72258120 w 507"/>
              <a:gd name="T79" fmla="*/ 33867887 h 444"/>
              <a:gd name="T80" fmla="*/ 52088206 w 507"/>
              <a:gd name="T81" fmla="*/ 0 h 444"/>
              <a:gd name="T82" fmla="*/ 52088206 w 507"/>
              <a:gd name="T83" fmla="*/ 2349005 h 444"/>
              <a:gd name="T84" fmla="*/ 50913324 w 507"/>
              <a:gd name="T85" fmla="*/ 38957915 h 444"/>
              <a:gd name="T86" fmla="*/ 50913324 w 507"/>
              <a:gd name="T87" fmla="*/ 40524213 h 444"/>
              <a:gd name="T88" fmla="*/ 56200514 w 507"/>
              <a:gd name="T89" fmla="*/ 46984531 h 444"/>
              <a:gd name="T90" fmla="*/ 55808887 w 507"/>
              <a:gd name="T91" fmla="*/ 49333536 h 444"/>
              <a:gd name="T92" fmla="*/ 57179804 w 507"/>
              <a:gd name="T93" fmla="*/ 50116685 h 444"/>
              <a:gd name="T94" fmla="*/ 72258120 w 507"/>
              <a:gd name="T95" fmla="*/ 42481644 h 444"/>
              <a:gd name="T96" fmla="*/ 89098538 w 507"/>
              <a:gd name="T97" fmla="*/ 67931782 h 444"/>
              <a:gd name="T98" fmla="*/ 91839929 w 507"/>
              <a:gd name="T99" fmla="*/ 69497638 h 444"/>
              <a:gd name="T100" fmla="*/ 72258120 w 507"/>
              <a:gd name="T101" fmla="*/ 33867887 h 444"/>
              <a:gd name="T102" fmla="*/ 58159093 w 507"/>
              <a:gd name="T103" fmla="*/ 66952625 h 444"/>
              <a:gd name="T104" fmla="*/ 60117230 w 507"/>
              <a:gd name="T105" fmla="*/ 70868371 h 444"/>
              <a:gd name="T106" fmla="*/ 75978801 w 507"/>
              <a:gd name="T107" fmla="*/ 45809807 h 444"/>
              <a:gd name="T108" fmla="*/ 71670458 w 507"/>
              <a:gd name="T109" fmla="*/ 45418232 h 444"/>
              <a:gd name="T110" fmla="*/ 58159093 w 507"/>
              <a:gd name="T111" fmla="*/ 66952625 h 4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07"/>
              <a:gd name="T169" fmla="*/ 0 h 444"/>
              <a:gd name="T170" fmla="*/ 507 w 507"/>
              <a:gd name="T171" fmla="*/ 444 h 44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07" h="444">
                <a:moveTo>
                  <a:pt x="139" y="218"/>
                </a:moveTo>
                <a:cubicBezTo>
                  <a:pt x="155" y="218"/>
                  <a:pt x="171" y="222"/>
                  <a:pt x="185" y="230"/>
                </a:cubicBezTo>
                <a:cubicBezTo>
                  <a:pt x="187" y="232"/>
                  <a:pt x="189" y="232"/>
                  <a:pt x="189" y="232"/>
                </a:cubicBezTo>
                <a:cubicBezTo>
                  <a:pt x="201" y="240"/>
                  <a:pt x="209" y="248"/>
                  <a:pt x="216" y="256"/>
                </a:cubicBezTo>
                <a:cubicBezTo>
                  <a:pt x="223" y="251"/>
                  <a:pt x="223" y="251"/>
                  <a:pt x="223" y="251"/>
                </a:cubicBezTo>
                <a:cubicBezTo>
                  <a:pt x="222" y="247"/>
                  <a:pt x="221" y="243"/>
                  <a:pt x="221" y="240"/>
                </a:cubicBezTo>
                <a:cubicBezTo>
                  <a:pt x="221" y="224"/>
                  <a:pt x="233" y="210"/>
                  <a:pt x="248" y="207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136" y="190"/>
                  <a:pt x="128" y="22"/>
                  <a:pt x="241" y="12"/>
                </a:cubicBezTo>
                <a:cubicBezTo>
                  <a:pt x="241" y="0"/>
                  <a:pt x="241" y="0"/>
                  <a:pt x="241" y="0"/>
                </a:cubicBezTo>
                <a:cubicBezTo>
                  <a:pt x="156" y="6"/>
                  <a:pt x="104" y="98"/>
                  <a:pt x="136" y="173"/>
                </a:cubicBezTo>
                <a:cubicBezTo>
                  <a:pt x="46" y="182"/>
                  <a:pt x="0" y="278"/>
                  <a:pt x="38" y="355"/>
                </a:cubicBezTo>
                <a:cubicBezTo>
                  <a:pt x="52" y="347"/>
                  <a:pt x="52" y="347"/>
                  <a:pt x="52" y="347"/>
                </a:cubicBezTo>
                <a:cubicBezTo>
                  <a:pt x="18" y="290"/>
                  <a:pt x="77" y="218"/>
                  <a:pt x="139" y="218"/>
                </a:cubicBezTo>
                <a:close/>
                <a:moveTo>
                  <a:pt x="188" y="149"/>
                </a:moveTo>
                <a:cubicBezTo>
                  <a:pt x="227" y="118"/>
                  <a:pt x="280" y="118"/>
                  <a:pt x="318" y="148"/>
                </a:cubicBezTo>
                <a:cubicBezTo>
                  <a:pt x="323" y="142"/>
                  <a:pt x="327" y="136"/>
                  <a:pt x="329" y="128"/>
                </a:cubicBezTo>
                <a:cubicBezTo>
                  <a:pt x="283" y="96"/>
                  <a:pt x="225" y="96"/>
                  <a:pt x="180" y="128"/>
                </a:cubicBezTo>
                <a:cubicBezTo>
                  <a:pt x="182" y="139"/>
                  <a:pt x="184" y="143"/>
                  <a:pt x="188" y="149"/>
                </a:cubicBezTo>
                <a:close/>
                <a:moveTo>
                  <a:pt x="122" y="235"/>
                </a:moveTo>
                <a:cubicBezTo>
                  <a:pt x="120" y="289"/>
                  <a:pt x="150" y="340"/>
                  <a:pt x="201" y="362"/>
                </a:cubicBezTo>
                <a:cubicBezTo>
                  <a:pt x="205" y="356"/>
                  <a:pt x="209" y="350"/>
                  <a:pt x="213" y="342"/>
                </a:cubicBezTo>
                <a:cubicBezTo>
                  <a:pt x="168" y="324"/>
                  <a:pt x="140" y="279"/>
                  <a:pt x="142" y="233"/>
                </a:cubicBezTo>
                <a:cubicBezTo>
                  <a:pt x="136" y="233"/>
                  <a:pt x="128" y="233"/>
                  <a:pt x="122" y="235"/>
                </a:cubicBezTo>
                <a:close/>
                <a:moveTo>
                  <a:pt x="274" y="319"/>
                </a:moveTo>
                <a:cubicBezTo>
                  <a:pt x="273" y="296"/>
                  <a:pt x="274" y="288"/>
                  <a:pt x="286" y="268"/>
                </a:cubicBezTo>
                <a:cubicBezTo>
                  <a:pt x="277" y="263"/>
                  <a:pt x="277" y="263"/>
                  <a:pt x="277" y="263"/>
                </a:cubicBezTo>
                <a:cubicBezTo>
                  <a:pt x="271" y="269"/>
                  <a:pt x="263" y="272"/>
                  <a:pt x="254" y="272"/>
                </a:cubicBezTo>
                <a:cubicBezTo>
                  <a:pt x="244" y="272"/>
                  <a:pt x="235" y="268"/>
                  <a:pt x="229" y="261"/>
                </a:cubicBezTo>
                <a:cubicBezTo>
                  <a:pt x="222" y="266"/>
                  <a:pt x="222" y="266"/>
                  <a:pt x="222" y="266"/>
                </a:cubicBezTo>
                <a:cubicBezTo>
                  <a:pt x="230" y="282"/>
                  <a:pt x="232" y="299"/>
                  <a:pt x="232" y="319"/>
                </a:cubicBezTo>
                <a:cubicBezTo>
                  <a:pt x="230" y="367"/>
                  <a:pt x="187" y="406"/>
                  <a:pt x="139" y="406"/>
                </a:cubicBezTo>
                <a:cubicBezTo>
                  <a:pt x="107" y="406"/>
                  <a:pt x="81" y="391"/>
                  <a:pt x="63" y="367"/>
                </a:cubicBezTo>
                <a:cubicBezTo>
                  <a:pt x="50" y="375"/>
                  <a:pt x="50" y="375"/>
                  <a:pt x="50" y="375"/>
                </a:cubicBezTo>
                <a:cubicBezTo>
                  <a:pt x="73" y="405"/>
                  <a:pt x="111" y="426"/>
                  <a:pt x="151" y="426"/>
                </a:cubicBezTo>
                <a:cubicBezTo>
                  <a:pt x="194" y="426"/>
                  <a:pt x="230" y="404"/>
                  <a:pt x="254" y="371"/>
                </a:cubicBezTo>
                <a:cubicBezTo>
                  <a:pt x="302" y="441"/>
                  <a:pt x="405" y="444"/>
                  <a:pt x="455" y="375"/>
                </a:cubicBezTo>
                <a:cubicBezTo>
                  <a:pt x="443" y="369"/>
                  <a:pt x="443" y="369"/>
                  <a:pt x="443" y="369"/>
                </a:cubicBezTo>
                <a:cubicBezTo>
                  <a:pt x="394" y="437"/>
                  <a:pt x="281" y="403"/>
                  <a:pt x="274" y="319"/>
                </a:cubicBezTo>
                <a:close/>
                <a:moveTo>
                  <a:pt x="369" y="173"/>
                </a:moveTo>
                <a:cubicBezTo>
                  <a:pt x="402" y="97"/>
                  <a:pt x="351" y="8"/>
                  <a:pt x="266" y="0"/>
                </a:cubicBezTo>
                <a:cubicBezTo>
                  <a:pt x="266" y="12"/>
                  <a:pt x="266" y="12"/>
                  <a:pt x="266" y="12"/>
                </a:cubicBezTo>
                <a:cubicBezTo>
                  <a:pt x="376" y="26"/>
                  <a:pt x="370" y="190"/>
                  <a:pt x="260" y="199"/>
                </a:cubicBezTo>
                <a:cubicBezTo>
                  <a:pt x="260" y="207"/>
                  <a:pt x="260" y="207"/>
                  <a:pt x="260" y="207"/>
                </a:cubicBezTo>
                <a:cubicBezTo>
                  <a:pt x="275" y="210"/>
                  <a:pt x="287" y="224"/>
                  <a:pt x="287" y="240"/>
                </a:cubicBezTo>
                <a:cubicBezTo>
                  <a:pt x="287" y="244"/>
                  <a:pt x="286" y="248"/>
                  <a:pt x="285" y="252"/>
                </a:cubicBezTo>
                <a:cubicBezTo>
                  <a:pt x="292" y="256"/>
                  <a:pt x="292" y="256"/>
                  <a:pt x="292" y="256"/>
                </a:cubicBezTo>
                <a:cubicBezTo>
                  <a:pt x="309" y="234"/>
                  <a:pt x="337" y="218"/>
                  <a:pt x="369" y="217"/>
                </a:cubicBezTo>
                <a:cubicBezTo>
                  <a:pt x="436" y="217"/>
                  <a:pt x="479" y="288"/>
                  <a:pt x="455" y="347"/>
                </a:cubicBezTo>
                <a:cubicBezTo>
                  <a:pt x="469" y="355"/>
                  <a:pt x="469" y="355"/>
                  <a:pt x="469" y="355"/>
                </a:cubicBezTo>
                <a:cubicBezTo>
                  <a:pt x="507" y="278"/>
                  <a:pt x="458" y="181"/>
                  <a:pt x="369" y="173"/>
                </a:cubicBezTo>
                <a:close/>
                <a:moveTo>
                  <a:pt x="297" y="342"/>
                </a:moveTo>
                <a:cubicBezTo>
                  <a:pt x="301" y="350"/>
                  <a:pt x="303" y="356"/>
                  <a:pt x="307" y="362"/>
                </a:cubicBezTo>
                <a:cubicBezTo>
                  <a:pt x="358" y="340"/>
                  <a:pt x="390" y="289"/>
                  <a:pt x="388" y="234"/>
                </a:cubicBezTo>
                <a:cubicBezTo>
                  <a:pt x="382" y="232"/>
                  <a:pt x="374" y="232"/>
                  <a:pt x="366" y="232"/>
                </a:cubicBezTo>
                <a:cubicBezTo>
                  <a:pt x="370" y="281"/>
                  <a:pt x="341" y="326"/>
                  <a:pt x="297" y="342"/>
                </a:cubicBezTo>
                <a:close/>
              </a:path>
            </a:pathLst>
          </a:custGeom>
          <a:solidFill>
            <a:srgbClr val="C00000"/>
          </a:solidFill>
          <a:ln w="3175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3" name="Freeform 20"/>
          <p:cNvSpPr>
            <a:spLocks noEditPoints="1"/>
          </p:cNvSpPr>
          <p:nvPr/>
        </p:nvSpPr>
        <p:spPr bwMode="auto">
          <a:xfrm>
            <a:off x="5117078" y="4880837"/>
            <a:ext cx="347826" cy="293064"/>
          </a:xfrm>
          <a:custGeom>
            <a:avLst/>
            <a:gdLst>
              <a:gd name="T0" fmla="*/ 27219206 w 507"/>
              <a:gd name="T1" fmla="*/ 42677652 h 444"/>
              <a:gd name="T2" fmla="*/ 36227078 w 507"/>
              <a:gd name="T3" fmla="*/ 45026658 h 444"/>
              <a:gd name="T4" fmla="*/ 37010332 w 507"/>
              <a:gd name="T5" fmla="*/ 45418232 h 444"/>
              <a:gd name="T6" fmla="*/ 42297522 w 507"/>
              <a:gd name="T7" fmla="*/ 50116685 h 444"/>
              <a:gd name="T8" fmla="*/ 43667997 w 507"/>
              <a:gd name="T9" fmla="*/ 49137970 h 444"/>
              <a:gd name="T10" fmla="*/ 43276370 w 507"/>
              <a:gd name="T11" fmla="*/ 46984531 h 444"/>
              <a:gd name="T12" fmla="*/ 48563560 w 507"/>
              <a:gd name="T13" fmla="*/ 40524213 h 444"/>
              <a:gd name="T14" fmla="*/ 48563560 w 507"/>
              <a:gd name="T15" fmla="*/ 38957915 h 444"/>
              <a:gd name="T16" fmla="*/ 47193085 w 507"/>
              <a:gd name="T17" fmla="*/ 2349005 h 444"/>
              <a:gd name="T18" fmla="*/ 47193085 w 507"/>
              <a:gd name="T19" fmla="*/ 0 h 444"/>
              <a:gd name="T20" fmla="*/ 26631544 w 507"/>
              <a:gd name="T21" fmla="*/ 33867887 h 444"/>
              <a:gd name="T22" fmla="*/ 7441362 w 507"/>
              <a:gd name="T23" fmla="*/ 69497638 h 444"/>
              <a:gd name="T24" fmla="*/ 10182753 w 507"/>
              <a:gd name="T25" fmla="*/ 67931782 h 444"/>
              <a:gd name="T26" fmla="*/ 27219206 w 507"/>
              <a:gd name="T27" fmla="*/ 42677652 h 444"/>
              <a:gd name="T28" fmla="*/ 36814297 w 507"/>
              <a:gd name="T29" fmla="*/ 29169434 h 444"/>
              <a:gd name="T30" fmla="*/ 62270959 w 507"/>
              <a:gd name="T31" fmla="*/ 28973868 h 444"/>
              <a:gd name="T32" fmla="*/ 64425131 w 507"/>
              <a:gd name="T33" fmla="*/ 25058564 h 444"/>
              <a:gd name="T34" fmla="*/ 35247788 w 507"/>
              <a:gd name="T35" fmla="*/ 25058564 h 444"/>
              <a:gd name="T36" fmla="*/ 36814297 w 507"/>
              <a:gd name="T37" fmla="*/ 29169434 h 444"/>
              <a:gd name="T38" fmla="*/ 23890153 w 507"/>
              <a:gd name="T39" fmla="*/ 46005373 h 444"/>
              <a:gd name="T40" fmla="*/ 39360096 w 507"/>
              <a:gd name="T41" fmla="*/ 70868371 h 444"/>
              <a:gd name="T42" fmla="*/ 41709860 w 507"/>
              <a:gd name="T43" fmla="*/ 66952625 h 444"/>
              <a:gd name="T44" fmla="*/ 27806426 w 507"/>
              <a:gd name="T45" fmla="*/ 45614241 h 444"/>
              <a:gd name="T46" fmla="*/ 23890153 w 507"/>
              <a:gd name="T47" fmla="*/ 46005373 h 444"/>
              <a:gd name="T48" fmla="*/ 53655158 w 507"/>
              <a:gd name="T49" fmla="*/ 62450180 h 444"/>
              <a:gd name="T50" fmla="*/ 56004922 w 507"/>
              <a:gd name="T51" fmla="*/ 52466133 h 444"/>
              <a:gd name="T52" fmla="*/ 54242378 w 507"/>
              <a:gd name="T53" fmla="*/ 51486975 h 444"/>
              <a:gd name="T54" fmla="*/ 49738442 w 507"/>
              <a:gd name="T55" fmla="*/ 53248840 h 444"/>
              <a:gd name="T56" fmla="*/ 44842879 w 507"/>
              <a:gd name="T57" fmla="*/ 51095401 h 444"/>
              <a:gd name="T58" fmla="*/ 43472405 w 507"/>
              <a:gd name="T59" fmla="*/ 52074559 h 444"/>
              <a:gd name="T60" fmla="*/ 45430541 w 507"/>
              <a:gd name="T61" fmla="*/ 62450180 h 444"/>
              <a:gd name="T62" fmla="*/ 27219206 w 507"/>
              <a:gd name="T63" fmla="*/ 79482128 h 444"/>
              <a:gd name="T64" fmla="*/ 12336925 w 507"/>
              <a:gd name="T65" fmla="*/ 71847086 h 444"/>
              <a:gd name="T66" fmla="*/ 9791126 w 507"/>
              <a:gd name="T67" fmla="*/ 73412942 h 444"/>
              <a:gd name="T68" fmla="*/ 29568970 w 507"/>
              <a:gd name="T69" fmla="*/ 83397432 h 444"/>
              <a:gd name="T70" fmla="*/ 49738442 w 507"/>
              <a:gd name="T71" fmla="*/ 72630235 h 444"/>
              <a:gd name="T72" fmla="*/ 89098538 w 507"/>
              <a:gd name="T73" fmla="*/ 73412942 h 444"/>
              <a:gd name="T74" fmla="*/ 86748774 w 507"/>
              <a:gd name="T75" fmla="*/ 72238661 h 444"/>
              <a:gd name="T76" fmla="*/ 53655158 w 507"/>
              <a:gd name="T77" fmla="*/ 62450180 h 444"/>
              <a:gd name="T78" fmla="*/ 72258120 w 507"/>
              <a:gd name="T79" fmla="*/ 33867887 h 444"/>
              <a:gd name="T80" fmla="*/ 52088206 w 507"/>
              <a:gd name="T81" fmla="*/ 0 h 444"/>
              <a:gd name="T82" fmla="*/ 52088206 w 507"/>
              <a:gd name="T83" fmla="*/ 2349005 h 444"/>
              <a:gd name="T84" fmla="*/ 50913324 w 507"/>
              <a:gd name="T85" fmla="*/ 38957915 h 444"/>
              <a:gd name="T86" fmla="*/ 50913324 w 507"/>
              <a:gd name="T87" fmla="*/ 40524213 h 444"/>
              <a:gd name="T88" fmla="*/ 56200514 w 507"/>
              <a:gd name="T89" fmla="*/ 46984531 h 444"/>
              <a:gd name="T90" fmla="*/ 55808887 w 507"/>
              <a:gd name="T91" fmla="*/ 49333536 h 444"/>
              <a:gd name="T92" fmla="*/ 57179804 w 507"/>
              <a:gd name="T93" fmla="*/ 50116685 h 444"/>
              <a:gd name="T94" fmla="*/ 72258120 w 507"/>
              <a:gd name="T95" fmla="*/ 42481644 h 444"/>
              <a:gd name="T96" fmla="*/ 89098538 w 507"/>
              <a:gd name="T97" fmla="*/ 67931782 h 444"/>
              <a:gd name="T98" fmla="*/ 91839929 w 507"/>
              <a:gd name="T99" fmla="*/ 69497638 h 444"/>
              <a:gd name="T100" fmla="*/ 72258120 w 507"/>
              <a:gd name="T101" fmla="*/ 33867887 h 444"/>
              <a:gd name="T102" fmla="*/ 58159093 w 507"/>
              <a:gd name="T103" fmla="*/ 66952625 h 444"/>
              <a:gd name="T104" fmla="*/ 60117230 w 507"/>
              <a:gd name="T105" fmla="*/ 70868371 h 444"/>
              <a:gd name="T106" fmla="*/ 75978801 w 507"/>
              <a:gd name="T107" fmla="*/ 45809807 h 444"/>
              <a:gd name="T108" fmla="*/ 71670458 w 507"/>
              <a:gd name="T109" fmla="*/ 45418232 h 444"/>
              <a:gd name="T110" fmla="*/ 58159093 w 507"/>
              <a:gd name="T111" fmla="*/ 66952625 h 4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07"/>
              <a:gd name="T169" fmla="*/ 0 h 444"/>
              <a:gd name="T170" fmla="*/ 507 w 507"/>
              <a:gd name="T171" fmla="*/ 444 h 44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07" h="444">
                <a:moveTo>
                  <a:pt x="139" y="218"/>
                </a:moveTo>
                <a:cubicBezTo>
                  <a:pt x="155" y="218"/>
                  <a:pt x="171" y="222"/>
                  <a:pt x="185" y="230"/>
                </a:cubicBezTo>
                <a:cubicBezTo>
                  <a:pt x="187" y="232"/>
                  <a:pt x="189" y="232"/>
                  <a:pt x="189" y="232"/>
                </a:cubicBezTo>
                <a:cubicBezTo>
                  <a:pt x="201" y="240"/>
                  <a:pt x="209" y="248"/>
                  <a:pt x="216" y="256"/>
                </a:cubicBezTo>
                <a:cubicBezTo>
                  <a:pt x="223" y="251"/>
                  <a:pt x="223" y="251"/>
                  <a:pt x="223" y="251"/>
                </a:cubicBezTo>
                <a:cubicBezTo>
                  <a:pt x="222" y="247"/>
                  <a:pt x="221" y="243"/>
                  <a:pt x="221" y="240"/>
                </a:cubicBezTo>
                <a:cubicBezTo>
                  <a:pt x="221" y="224"/>
                  <a:pt x="233" y="210"/>
                  <a:pt x="248" y="207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136" y="190"/>
                  <a:pt x="128" y="22"/>
                  <a:pt x="241" y="12"/>
                </a:cubicBezTo>
                <a:cubicBezTo>
                  <a:pt x="241" y="0"/>
                  <a:pt x="241" y="0"/>
                  <a:pt x="241" y="0"/>
                </a:cubicBezTo>
                <a:cubicBezTo>
                  <a:pt x="156" y="6"/>
                  <a:pt x="104" y="98"/>
                  <a:pt x="136" y="173"/>
                </a:cubicBezTo>
                <a:cubicBezTo>
                  <a:pt x="46" y="182"/>
                  <a:pt x="0" y="278"/>
                  <a:pt x="38" y="355"/>
                </a:cubicBezTo>
                <a:cubicBezTo>
                  <a:pt x="52" y="347"/>
                  <a:pt x="52" y="347"/>
                  <a:pt x="52" y="347"/>
                </a:cubicBezTo>
                <a:cubicBezTo>
                  <a:pt x="18" y="290"/>
                  <a:pt x="77" y="218"/>
                  <a:pt x="139" y="218"/>
                </a:cubicBezTo>
                <a:close/>
                <a:moveTo>
                  <a:pt x="188" y="149"/>
                </a:moveTo>
                <a:cubicBezTo>
                  <a:pt x="227" y="118"/>
                  <a:pt x="280" y="118"/>
                  <a:pt x="318" y="148"/>
                </a:cubicBezTo>
                <a:cubicBezTo>
                  <a:pt x="323" y="142"/>
                  <a:pt x="327" y="136"/>
                  <a:pt x="329" y="128"/>
                </a:cubicBezTo>
                <a:cubicBezTo>
                  <a:pt x="283" y="96"/>
                  <a:pt x="225" y="96"/>
                  <a:pt x="180" y="128"/>
                </a:cubicBezTo>
                <a:cubicBezTo>
                  <a:pt x="182" y="139"/>
                  <a:pt x="184" y="143"/>
                  <a:pt x="188" y="149"/>
                </a:cubicBezTo>
                <a:close/>
                <a:moveTo>
                  <a:pt x="122" y="235"/>
                </a:moveTo>
                <a:cubicBezTo>
                  <a:pt x="120" y="289"/>
                  <a:pt x="150" y="340"/>
                  <a:pt x="201" y="362"/>
                </a:cubicBezTo>
                <a:cubicBezTo>
                  <a:pt x="205" y="356"/>
                  <a:pt x="209" y="350"/>
                  <a:pt x="213" y="342"/>
                </a:cubicBezTo>
                <a:cubicBezTo>
                  <a:pt x="168" y="324"/>
                  <a:pt x="140" y="279"/>
                  <a:pt x="142" y="233"/>
                </a:cubicBezTo>
                <a:cubicBezTo>
                  <a:pt x="136" y="233"/>
                  <a:pt x="128" y="233"/>
                  <a:pt x="122" y="235"/>
                </a:cubicBezTo>
                <a:close/>
                <a:moveTo>
                  <a:pt x="274" y="319"/>
                </a:moveTo>
                <a:cubicBezTo>
                  <a:pt x="273" y="296"/>
                  <a:pt x="274" y="288"/>
                  <a:pt x="286" y="268"/>
                </a:cubicBezTo>
                <a:cubicBezTo>
                  <a:pt x="277" y="263"/>
                  <a:pt x="277" y="263"/>
                  <a:pt x="277" y="263"/>
                </a:cubicBezTo>
                <a:cubicBezTo>
                  <a:pt x="271" y="269"/>
                  <a:pt x="263" y="272"/>
                  <a:pt x="254" y="272"/>
                </a:cubicBezTo>
                <a:cubicBezTo>
                  <a:pt x="244" y="272"/>
                  <a:pt x="235" y="268"/>
                  <a:pt x="229" y="261"/>
                </a:cubicBezTo>
                <a:cubicBezTo>
                  <a:pt x="222" y="266"/>
                  <a:pt x="222" y="266"/>
                  <a:pt x="222" y="266"/>
                </a:cubicBezTo>
                <a:cubicBezTo>
                  <a:pt x="230" y="282"/>
                  <a:pt x="232" y="299"/>
                  <a:pt x="232" y="319"/>
                </a:cubicBezTo>
                <a:cubicBezTo>
                  <a:pt x="230" y="367"/>
                  <a:pt x="187" y="406"/>
                  <a:pt x="139" y="406"/>
                </a:cubicBezTo>
                <a:cubicBezTo>
                  <a:pt x="107" y="406"/>
                  <a:pt x="81" y="391"/>
                  <a:pt x="63" y="367"/>
                </a:cubicBezTo>
                <a:cubicBezTo>
                  <a:pt x="50" y="375"/>
                  <a:pt x="50" y="375"/>
                  <a:pt x="50" y="375"/>
                </a:cubicBezTo>
                <a:cubicBezTo>
                  <a:pt x="73" y="405"/>
                  <a:pt x="111" y="426"/>
                  <a:pt x="151" y="426"/>
                </a:cubicBezTo>
                <a:cubicBezTo>
                  <a:pt x="194" y="426"/>
                  <a:pt x="230" y="404"/>
                  <a:pt x="254" y="371"/>
                </a:cubicBezTo>
                <a:cubicBezTo>
                  <a:pt x="302" y="441"/>
                  <a:pt x="405" y="444"/>
                  <a:pt x="455" y="375"/>
                </a:cubicBezTo>
                <a:cubicBezTo>
                  <a:pt x="443" y="369"/>
                  <a:pt x="443" y="369"/>
                  <a:pt x="443" y="369"/>
                </a:cubicBezTo>
                <a:cubicBezTo>
                  <a:pt x="394" y="437"/>
                  <a:pt x="281" y="403"/>
                  <a:pt x="274" y="319"/>
                </a:cubicBezTo>
                <a:close/>
                <a:moveTo>
                  <a:pt x="369" y="173"/>
                </a:moveTo>
                <a:cubicBezTo>
                  <a:pt x="402" y="97"/>
                  <a:pt x="351" y="8"/>
                  <a:pt x="266" y="0"/>
                </a:cubicBezTo>
                <a:cubicBezTo>
                  <a:pt x="266" y="12"/>
                  <a:pt x="266" y="12"/>
                  <a:pt x="266" y="12"/>
                </a:cubicBezTo>
                <a:cubicBezTo>
                  <a:pt x="376" y="26"/>
                  <a:pt x="370" y="190"/>
                  <a:pt x="260" y="199"/>
                </a:cubicBezTo>
                <a:cubicBezTo>
                  <a:pt x="260" y="207"/>
                  <a:pt x="260" y="207"/>
                  <a:pt x="260" y="207"/>
                </a:cubicBezTo>
                <a:cubicBezTo>
                  <a:pt x="275" y="210"/>
                  <a:pt x="287" y="224"/>
                  <a:pt x="287" y="240"/>
                </a:cubicBezTo>
                <a:cubicBezTo>
                  <a:pt x="287" y="244"/>
                  <a:pt x="286" y="248"/>
                  <a:pt x="285" y="252"/>
                </a:cubicBezTo>
                <a:cubicBezTo>
                  <a:pt x="292" y="256"/>
                  <a:pt x="292" y="256"/>
                  <a:pt x="292" y="256"/>
                </a:cubicBezTo>
                <a:cubicBezTo>
                  <a:pt x="309" y="234"/>
                  <a:pt x="337" y="218"/>
                  <a:pt x="369" y="217"/>
                </a:cubicBezTo>
                <a:cubicBezTo>
                  <a:pt x="436" y="217"/>
                  <a:pt x="479" y="288"/>
                  <a:pt x="455" y="347"/>
                </a:cubicBezTo>
                <a:cubicBezTo>
                  <a:pt x="469" y="355"/>
                  <a:pt x="469" y="355"/>
                  <a:pt x="469" y="355"/>
                </a:cubicBezTo>
                <a:cubicBezTo>
                  <a:pt x="507" y="278"/>
                  <a:pt x="458" y="181"/>
                  <a:pt x="369" y="173"/>
                </a:cubicBezTo>
                <a:close/>
                <a:moveTo>
                  <a:pt x="297" y="342"/>
                </a:moveTo>
                <a:cubicBezTo>
                  <a:pt x="301" y="350"/>
                  <a:pt x="303" y="356"/>
                  <a:pt x="307" y="362"/>
                </a:cubicBezTo>
                <a:cubicBezTo>
                  <a:pt x="358" y="340"/>
                  <a:pt x="390" y="289"/>
                  <a:pt x="388" y="234"/>
                </a:cubicBezTo>
                <a:cubicBezTo>
                  <a:pt x="382" y="232"/>
                  <a:pt x="374" y="232"/>
                  <a:pt x="366" y="232"/>
                </a:cubicBezTo>
                <a:cubicBezTo>
                  <a:pt x="370" y="281"/>
                  <a:pt x="341" y="326"/>
                  <a:pt x="297" y="342"/>
                </a:cubicBezTo>
                <a:close/>
              </a:path>
            </a:pathLst>
          </a:custGeom>
          <a:solidFill>
            <a:srgbClr val="C00000"/>
          </a:solidFill>
          <a:ln w="3175">
            <a:noFill/>
            <a:miter lim="800000"/>
            <a:headEnd/>
            <a:tailEnd/>
          </a:ln>
        </p:spPr>
        <p:txBody>
          <a:bodyPr wrap="none" lIns="73025" tIns="36511" rIns="73025" bIns="365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6173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59" grpId="0" animBg="1"/>
      <p:bldP spid="266" grpId="0" animBg="1"/>
      <p:bldP spid="2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3329905" y="1646364"/>
            <a:ext cx="5715226" cy="2976023"/>
          </a:xfrm>
          <a:prstGeom prst="ellipse">
            <a:avLst/>
          </a:prstGeom>
          <a:solidFill>
            <a:schemeClr val="accent2">
              <a:lumMod val="75000"/>
              <a:alpha val="45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accent4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2289" y="1621736"/>
            <a:ext cx="5795230" cy="2976023"/>
          </a:xfrm>
          <a:prstGeom prst="ellipse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solidFill>
              <a:schemeClr val="tx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26763" y="1826395"/>
            <a:ext cx="2331631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Распространение корпоративного ПО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32689" y="3784413"/>
            <a:ext cx="1864186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Инвентаризация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13228" y="2015695"/>
            <a:ext cx="2031903" cy="865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endParaRPr lang="en-US" sz="1400" b="1" dirty="0" smtClean="0">
              <a:solidFill>
                <a:schemeClr val="accent4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Управление</a:t>
            </a:r>
            <a:endParaRPr lang="en-US" sz="1400" b="1" dirty="0" smtClean="0">
              <a:solidFill>
                <a:schemeClr val="accent4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400" b="1" dirty="0" smtClean="0">
                <a:solidFill>
                  <a:schemeClr val="accent4"/>
                </a:solidFill>
              </a:rPr>
              <a:t>(Backup, Remote Wipe, etc.)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60878" y="1724795"/>
            <a:ext cx="1864186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b="1" dirty="0" smtClean="0">
                <a:solidFill>
                  <a:schemeClr val="accent4"/>
                </a:solidFill>
              </a:rPr>
              <a:t>AUP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8516" y="2221713"/>
            <a:ext cx="186418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Классификация</a:t>
            </a:r>
            <a:r>
              <a:rPr lang="en-US" sz="1400" b="1" dirty="0" smtClean="0">
                <a:solidFill>
                  <a:schemeClr val="accent4"/>
                </a:solidFill>
              </a:rPr>
              <a:t>/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Профилирование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06715" y="2201960"/>
            <a:ext cx="1864186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Регистрация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9703" y="2911885"/>
            <a:ext cx="2796279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Безопасный сетевой доступ</a:t>
            </a:r>
            <a:r>
              <a:rPr lang="en-US" sz="1400" b="1" dirty="0" smtClean="0">
                <a:solidFill>
                  <a:schemeClr val="accent4"/>
                </a:solidFill>
              </a:rPr>
              <a:t> (Wireless, Wired, VPN)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7842" y="3558214"/>
            <a:ext cx="2588558" cy="673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Управление сетевым доступом на основе контекста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40996" y="2901325"/>
            <a:ext cx="1864186" cy="865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Настройка профилей безопасности устройства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57810" y="2311720"/>
            <a:ext cx="186418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b="1" dirty="0" smtClean="0">
                <a:solidFill>
                  <a:schemeClr val="accent4"/>
                </a:solidFill>
              </a:rPr>
              <a:t>User &lt;-&gt; Device Ownership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05273" y="1831030"/>
            <a:ext cx="1864186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b="1" dirty="0" smtClean="0">
                <a:solidFill>
                  <a:schemeClr val="accent4"/>
                </a:solidFill>
              </a:rPr>
              <a:t>Mobile + PC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86394" y="2785194"/>
            <a:ext cx="2389207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Соответствие политике </a:t>
            </a:r>
            <a:r>
              <a:rPr lang="en-US" sz="1400" b="1" dirty="0" smtClean="0">
                <a:solidFill>
                  <a:schemeClr val="accent4"/>
                </a:solidFill>
              </a:rPr>
              <a:t>(Jailbreak, Pin Lock, etc.)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89844" y="3334250"/>
            <a:ext cx="186418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accent4"/>
                </a:solidFill>
              </a:rPr>
              <a:t>Шифрование данных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94" name="Rectangle 259"/>
          <p:cNvSpPr>
            <a:spLocks noChangeArrowheads="1"/>
          </p:cNvSpPr>
          <p:nvPr/>
        </p:nvSpPr>
        <p:spPr bwMode="auto">
          <a:xfrm>
            <a:off x="791281" y="1179992"/>
            <a:ext cx="3962630" cy="51317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82124" tIns="41061" rIns="82124" bIns="41061" anchor="ctr" anchorCtr="1"/>
          <a:lstStyle/>
          <a:p>
            <a:pPr algn="ctr" defTabSz="814388" rtl="0" eaLnBrk="0" hangingPunct="0">
              <a:lnSpc>
                <a:spcPct val="90000"/>
              </a:lnSpc>
            </a:pPr>
            <a:r>
              <a:rPr lang="ru-RU" sz="1700" b="1" kern="12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+mn-cs"/>
              </a:rPr>
              <a:t>СЕТЕВАЯ БЕЗОПАСНОСТЬ </a:t>
            </a:r>
            <a:r>
              <a:rPr lang="en-US" sz="1700" b="1" kern="12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+mn-cs"/>
              </a:rPr>
              <a:t>(ISE)</a:t>
            </a:r>
            <a:endParaRPr lang="en-US" sz="1700" b="1" kern="1200" dirty="0">
              <a:solidFill>
                <a:schemeClr val="tx2">
                  <a:lumMod val="75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6" name="Rectangle 259"/>
          <p:cNvSpPr>
            <a:spLocks noChangeArrowheads="1"/>
          </p:cNvSpPr>
          <p:nvPr/>
        </p:nvSpPr>
        <p:spPr bwMode="auto">
          <a:xfrm>
            <a:off x="5192815" y="1179992"/>
            <a:ext cx="3592597" cy="51317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82124" tIns="41061" rIns="82124" bIns="41061" anchor="ctr" anchorCtr="1"/>
          <a:lstStyle/>
          <a:p>
            <a:pPr algn="ctr" defTabSz="814388" rtl="0" eaLnBrk="0" hangingPunct="0">
              <a:lnSpc>
                <a:spcPct val="90000"/>
              </a:lnSpc>
            </a:pP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Arial"/>
              </a:rPr>
              <a:t>УПРАВЛЕНИЕ УСТРОЙСТВОМ </a:t>
            </a:r>
            <a:r>
              <a:rPr lang="en-US" sz="1700" b="1" kern="120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(MDM)</a:t>
            </a:r>
            <a:endParaRPr lang="en-US" sz="1700" b="1" kern="1200" dirty="0">
              <a:solidFill>
                <a:schemeClr val="accent2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Позиционирование </a:t>
            </a:r>
            <a:r>
              <a:rPr lang="en-US" dirty="0" smtClean="0"/>
              <a:t>ISE </a:t>
            </a:r>
            <a:r>
              <a:rPr lang="ru-RU" dirty="0" smtClean="0"/>
              <a:t>и </a:t>
            </a:r>
            <a:r>
              <a:rPr lang="en-US" dirty="0" smtClean="0"/>
              <a:t>MDM</a:t>
            </a:r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" y="3815423"/>
            <a:ext cx="3113092" cy="2998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5810352" y="3888354"/>
            <a:ext cx="3333630" cy="2935455"/>
            <a:chOff x="-2003909" y="-822217"/>
            <a:chExt cx="4381500" cy="3886755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4000" contras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63"/>
            <a:stretch/>
          </p:blipFill>
          <p:spPr>
            <a:xfrm>
              <a:off x="-2003909" y="-812692"/>
              <a:ext cx="4381500" cy="3877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32" b="89558" l="7008" r="748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63"/>
            <a:stretch/>
          </p:blipFill>
          <p:spPr>
            <a:xfrm>
              <a:off x="-2003909" y="-822217"/>
              <a:ext cx="4381500" cy="38772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Freeform 14"/>
          <p:cNvSpPr/>
          <p:nvPr/>
        </p:nvSpPr>
        <p:spPr>
          <a:xfrm>
            <a:off x="5662613" y="4891088"/>
            <a:ext cx="2209800" cy="1752600"/>
          </a:xfrm>
          <a:custGeom>
            <a:avLst/>
            <a:gdLst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52625 w 2209800"/>
              <a:gd name="connsiteY6" fmla="*/ 80962 h 1752600"/>
              <a:gd name="connsiteX7" fmla="*/ 2209800 w 2209800"/>
              <a:gd name="connsiteY7" fmla="*/ 1704975 h 1752600"/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52625 w 2209800"/>
              <a:gd name="connsiteY6" fmla="*/ 80962 h 1752600"/>
              <a:gd name="connsiteX7" fmla="*/ 2209800 w 2209800"/>
              <a:gd name="connsiteY7" fmla="*/ 1704975 h 1752600"/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52625 w 2209800"/>
              <a:gd name="connsiteY6" fmla="*/ 80962 h 1752600"/>
              <a:gd name="connsiteX7" fmla="*/ 2209800 w 2209800"/>
              <a:gd name="connsiteY7" fmla="*/ 1704975 h 1752600"/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33575 w 2209800"/>
              <a:gd name="connsiteY6" fmla="*/ 33337 h 1752600"/>
              <a:gd name="connsiteX7" fmla="*/ 1952625 w 2209800"/>
              <a:gd name="connsiteY7" fmla="*/ 80962 h 1752600"/>
              <a:gd name="connsiteX8" fmla="*/ 2209800 w 2209800"/>
              <a:gd name="connsiteY8" fmla="*/ 1704975 h 1752600"/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38338 w 2209800"/>
              <a:gd name="connsiteY6" fmla="*/ 42862 h 1752600"/>
              <a:gd name="connsiteX7" fmla="*/ 1952625 w 2209800"/>
              <a:gd name="connsiteY7" fmla="*/ 80962 h 1752600"/>
              <a:gd name="connsiteX8" fmla="*/ 2209800 w 2209800"/>
              <a:gd name="connsiteY8" fmla="*/ 1704975 h 1752600"/>
              <a:gd name="connsiteX0" fmla="*/ 2209800 w 2209800"/>
              <a:gd name="connsiteY0" fmla="*/ 1761670 h 1809295"/>
              <a:gd name="connsiteX1" fmla="*/ 2181225 w 2209800"/>
              <a:gd name="connsiteY1" fmla="*/ 1809295 h 1809295"/>
              <a:gd name="connsiteX2" fmla="*/ 247650 w 2209800"/>
              <a:gd name="connsiteY2" fmla="*/ 1685470 h 1809295"/>
              <a:gd name="connsiteX3" fmla="*/ 0 w 2209800"/>
              <a:gd name="connsiteY3" fmla="*/ 156707 h 1809295"/>
              <a:gd name="connsiteX4" fmla="*/ 61912 w 2209800"/>
              <a:gd name="connsiteY4" fmla="*/ 56695 h 1809295"/>
              <a:gd name="connsiteX5" fmla="*/ 1890712 w 2209800"/>
              <a:gd name="connsiteY5" fmla="*/ 80507 h 1809295"/>
              <a:gd name="connsiteX6" fmla="*/ 1952625 w 2209800"/>
              <a:gd name="connsiteY6" fmla="*/ 137657 h 1809295"/>
              <a:gd name="connsiteX7" fmla="*/ 2209800 w 2209800"/>
              <a:gd name="connsiteY7" fmla="*/ 1761670 h 1809295"/>
              <a:gd name="connsiteX0" fmla="*/ 2209800 w 2209800"/>
              <a:gd name="connsiteY0" fmla="*/ 1761043 h 1808668"/>
              <a:gd name="connsiteX1" fmla="*/ 2181225 w 2209800"/>
              <a:gd name="connsiteY1" fmla="*/ 1808668 h 1808668"/>
              <a:gd name="connsiteX2" fmla="*/ 247650 w 2209800"/>
              <a:gd name="connsiteY2" fmla="*/ 1684843 h 1808668"/>
              <a:gd name="connsiteX3" fmla="*/ 0 w 2209800"/>
              <a:gd name="connsiteY3" fmla="*/ 156080 h 1808668"/>
              <a:gd name="connsiteX4" fmla="*/ 61912 w 2209800"/>
              <a:gd name="connsiteY4" fmla="*/ 56068 h 1808668"/>
              <a:gd name="connsiteX5" fmla="*/ 1890712 w 2209800"/>
              <a:gd name="connsiteY5" fmla="*/ 79880 h 1808668"/>
              <a:gd name="connsiteX6" fmla="*/ 1952625 w 2209800"/>
              <a:gd name="connsiteY6" fmla="*/ 137030 h 1808668"/>
              <a:gd name="connsiteX7" fmla="*/ 2209800 w 2209800"/>
              <a:gd name="connsiteY7" fmla="*/ 1761043 h 1808668"/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52625 w 2209800"/>
              <a:gd name="connsiteY6" fmla="*/ 80962 h 1752600"/>
              <a:gd name="connsiteX7" fmla="*/ 2209800 w 2209800"/>
              <a:gd name="connsiteY7" fmla="*/ 1704975 h 1752600"/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52625 w 2209800"/>
              <a:gd name="connsiteY6" fmla="*/ 80962 h 1752600"/>
              <a:gd name="connsiteX7" fmla="*/ 2209800 w 2209800"/>
              <a:gd name="connsiteY7" fmla="*/ 1704975 h 1752600"/>
              <a:gd name="connsiteX0" fmla="*/ 2209800 w 2209800"/>
              <a:gd name="connsiteY0" fmla="*/ 1704975 h 1752600"/>
              <a:gd name="connsiteX1" fmla="*/ 2181225 w 2209800"/>
              <a:gd name="connsiteY1" fmla="*/ 1752600 h 1752600"/>
              <a:gd name="connsiteX2" fmla="*/ 247650 w 2209800"/>
              <a:gd name="connsiteY2" fmla="*/ 1628775 h 1752600"/>
              <a:gd name="connsiteX3" fmla="*/ 0 w 2209800"/>
              <a:gd name="connsiteY3" fmla="*/ 100012 h 1752600"/>
              <a:gd name="connsiteX4" fmla="*/ 61912 w 2209800"/>
              <a:gd name="connsiteY4" fmla="*/ 0 h 1752600"/>
              <a:gd name="connsiteX5" fmla="*/ 1890712 w 2209800"/>
              <a:gd name="connsiteY5" fmla="*/ 23812 h 1752600"/>
              <a:gd name="connsiteX6" fmla="*/ 1952625 w 2209800"/>
              <a:gd name="connsiteY6" fmla="*/ 80962 h 1752600"/>
              <a:gd name="connsiteX7" fmla="*/ 2209800 w 2209800"/>
              <a:gd name="connsiteY7" fmla="*/ 170497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9800" h="1752600">
                <a:moveTo>
                  <a:pt x="2209800" y="1704975"/>
                </a:moveTo>
                <a:lnTo>
                  <a:pt x="2181225" y="1752600"/>
                </a:lnTo>
                <a:lnTo>
                  <a:pt x="247650" y="1628775"/>
                </a:lnTo>
                <a:lnTo>
                  <a:pt x="0" y="100012"/>
                </a:lnTo>
                <a:cubicBezTo>
                  <a:pt x="8731" y="47625"/>
                  <a:pt x="795" y="26194"/>
                  <a:pt x="61912" y="0"/>
                </a:cubicBezTo>
                <a:lnTo>
                  <a:pt x="1890712" y="23812"/>
                </a:lnTo>
                <a:cubicBezTo>
                  <a:pt x="1924843" y="39687"/>
                  <a:pt x="1935163" y="26986"/>
                  <a:pt x="1952625" y="80962"/>
                </a:cubicBezTo>
                <a:lnTo>
                  <a:pt x="2209800" y="1704975"/>
                </a:lnTo>
                <a:close/>
              </a:path>
            </a:pathLst>
          </a:custGeom>
          <a:gradFill>
            <a:gsLst>
              <a:gs pos="0">
                <a:srgbClr val="5C5E6C"/>
              </a:gs>
              <a:gs pos="65000">
                <a:srgbClr val="277EFD">
                  <a:lumMod val="0"/>
                  <a:lumOff val="100000"/>
                </a:srgbClr>
              </a:gs>
            </a:gsLst>
            <a:lin ang="150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85847" y="5053338"/>
            <a:ext cx="8692787" cy="1081214"/>
            <a:chOff x="185847" y="5053338"/>
            <a:chExt cx="8692787" cy="1081214"/>
          </a:xfrm>
        </p:grpSpPr>
        <p:sp>
          <p:nvSpPr>
            <p:cNvPr id="18" name="Left-Right Arrow 17"/>
            <p:cNvSpPr/>
            <p:nvPr/>
          </p:nvSpPr>
          <p:spPr>
            <a:xfrm>
              <a:off x="185847" y="5053338"/>
              <a:ext cx="8692787" cy="1081214"/>
            </a:xfrm>
            <a:prstGeom prst="leftRightArrow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rgbClr val="025CE0"/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438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4626811" y="5369031"/>
              <a:ext cx="3845431" cy="42862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rtl="0">
                <a:lnSpc>
                  <a:spcPct val="95000"/>
                </a:lnSpc>
                <a:defRPr/>
              </a:pPr>
              <a:r>
                <a:rPr lang="ru-RU" sz="1600" dirty="0" smtClean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Пользователи</a:t>
              </a:r>
              <a:r>
                <a:rPr lang="ru-RU" sz="1600" dirty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 </a:t>
              </a:r>
              <a:r>
                <a:rPr lang="ru-RU" sz="1600" dirty="0" smtClean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и </a:t>
              </a:r>
              <a:r>
                <a:rPr lang="en-US" sz="1600" kern="1200" dirty="0" smtClean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IT </a:t>
              </a:r>
              <a:r>
                <a:rPr lang="ru-RU" sz="1600" kern="1200" dirty="0" smtClean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совместно управляют устройством и доступом</a:t>
              </a:r>
              <a:endParaRPr lang="en-US" sz="1600" kern="1200" dirty="0"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408773" y="5369031"/>
              <a:ext cx="3824916" cy="42862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rtl="0">
                <a:lnSpc>
                  <a:spcPct val="95000"/>
                </a:lnSpc>
                <a:defRPr/>
              </a:pPr>
              <a:r>
                <a:rPr lang="ru-RU" sz="1600" dirty="0" smtClean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Пользователь управляет устройством</a:t>
              </a:r>
              <a:endParaRPr lang="en-US" sz="1600" kern="1200" dirty="0"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Arial"/>
              </a:endParaRPr>
            </a:p>
            <a:p>
              <a:pPr algn="ctr" rtl="0">
                <a:lnSpc>
                  <a:spcPct val="95000"/>
                </a:lnSpc>
                <a:defRPr/>
              </a:pPr>
              <a:r>
                <a:rPr lang="en-US" sz="1600" kern="1200" dirty="0" smtClean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IT </a:t>
              </a:r>
              <a:r>
                <a:rPr lang="ru-RU" sz="1600" kern="1200" dirty="0" smtClean="0"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Arial"/>
                </a:rPr>
                <a:t>управляет доступом в сеть</a:t>
              </a:r>
              <a:endParaRPr lang="en-US" sz="1600" kern="1200" dirty="0"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  <a:latin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756004" y="4075426"/>
            <a:ext cx="2237750" cy="307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ts val="1580"/>
              </a:lnSpc>
              <a:spcBef>
                <a:spcPts val="600"/>
              </a:spcBef>
              <a:spcAft>
                <a:spcPct val="0"/>
              </a:spcAft>
              <a:buClr>
                <a:srgbClr val="008000"/>
              </a:buClr>
            </a:pPr>
            <a:r>
              <a:rPr lang="ru-RU" sz="1400" b="1" dirty="0">
                <a:solidFill>
                  <a:schemeClr val="accent4"/>
                </a:solidFill>
              </a:rPr>
              <a:t>Управление</a:t>
            </a:r>
            <a:r>
              <a:rPr lang="ru-RU" dirty="0">
                <a:solidFill>
                  <a:srgbClr val="FFFFFF"/>
                </a:solidFill>
                <a:latin typeface="Arial" pitchFamily="1" charset="0"/>
              </a:rPr>
              <a:t> </a:t>
            </a:r>
            <a:r>
              <a:rPr lang="ru-RU" sz="1400" b="1" dirty="0">
                <a:solidFill>
                  <a:schemeClr val="accent4"/>
                </a:solidFill>
              </a:rPr>
              <a:t>затратами</a:t>
            </a:r>
            <a:endParaRPr lang="en-US" sz="1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4" y="439912"/>
            <a:ext cx="7113207" cy="838200"/>
          </a:xfrm>
        </p:spPr>
        <p:txBody>
          <a:bodyPr/>
          <a:lstStyle/>
          <a:p>
            <a:r>
              <a:rPr lang="ru-RU" dirty="0" smtClean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</a:rPr>
              <a:t>Интеграция </a:t>
            </a:r>
            <a:r>
              <a:rPr lang="en-US" dirty="0" smtClean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</a:rPr>
              <a:t>ISE </a:t>
            </a:r>
            <a:r>
              <a:rPr lang="ru-RU" dirty="0" smtClean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</a:rPr>
              <a:t>и </a:t>
            </a:r>
            <a:r>
              <a:rPr lang="en-US" dirty="0" smtClean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</a:rPr>
              <a:t>MDM</a:t>
            </a:r>
            <a:endParaRPr lang="en-US" dirty="0">
              <a:gradFill flip="none" rotWithShape="1">
                <a:gsLst>
                  <a:gs pos="100000">
                    <a:srgbClr val="025CE0"/>
                  </a:gs>
                  <a:gs pos="0">
                    <a:srgbClr val="332298"/>
                  </a:gs>
                </a:gsLst>
                <a:lin ang="13500000" scaled="1"/>
                <a:tileRect/>
              </a:gradFill>
            </a:endParaRPr>
          </a:p>
        </p:txBody>
      </p:sp>
      <p:sp>
        <p:nvSpPr>
          <p:cNvPr id="5" name="Text Box 95"/>
          <p:cNvSpPr txBox="1">
            <a:spLocks noChangeArrowheads="1"/>
          </p:cNvSpPr>
          <p:nvPr/>
        </p:nvSpPr>
        <p:spPr bwMode="auto">
          <a:xfrm>
            <a:off x="7802169" y="226465"/>
            <a:ext cx="942975" cy="21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928" tIns="36963" rIns="73928" bIns="36963">
            <a:spAutoFit/>
          </a:bodyPr>
          <a:lstStyle/>
          <a:p>
            <a:pPr algn="ctr" defTabSz="733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212227"/>
                </a:solidFill>
                <a:cs typeface="Arial" pitchFamily="34" charset="0"/>
              </a:rPr>
              <a:t>ISE</a:t>
            </a:r>
            <a:endParaRPr lang="en-US" sz="1000" dirty="0">
              <a:solidFill>
                <a:srgbClr val="212227"/>
              </a:solidFill>
              <a:cs typeface="Arial" pitchFamily="34" charset="0"/>
            </a:endParaRPr>
          </a:p>
        </p:txBody>
      </p:sp>
      <p:sp>
        <p:nvSpPr>
          <p:cNvPr id="6" name="Text Box 95"/>
          <p:cNvSpPr txBox="1">
            <a:spLocks noChangeArrowheads="1"/>
          </p:cNvSpPr>
          <p:nvPr/>
        </p:nvSpPr>
        <p:spPr bwMode="auto">
          <a:xfrm>
            <a:off x="6890929" y="263190"/>
            <a:ext cx="828675" cy="32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928" tIns="36963" rIns="73928" bIns="36963">
            <a:spAutoFit/>
          </a:bodyPr>
          <a:lstStyle/>
          <a:p>
            <a:pPr algn="ctr" defTabSz="733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212227"/>
                </a:solidFill>
                <a:cs typeface="Arial" pitchFamily="34" charset="0"/>
              </a:rPr>
              <a:t>MDM </a:t>
            </a:r>
            <a:endParaRPr lang="ru-RU" sz="900" dirty="0">
              <a:solidFill>
                <a:srgbClr val="212227"/>
              </a:solidFill>
              <a:cs typeface="Arial" pitchFamily="34" charset="0"/>
            </a:endParaRPr>
          </a:p>
          <a:p>
            <a:pPr algn="ctr" defTabSz="733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212227"/>
                </a:solidFill>
                <a:cs typeface="Arial" pitchFamily="34" charset="0"/>
              </a:rPr>
              <a:t>Manager</a:t>
            </a:r>
            <a:endParaRPr lang="en-US" sz="900" dirty="0">
              <a:solidFill>
                <a:srgbClr val="212227"/>
              </a:solidFill>
              <a:cs typeface="Arial" pitchFamily="34" charset="0"/>
            </a:endParaRPr>
          </a:p>
        </p:txBody>
      </p:sp>
      <p:grpSp>
        <p:nvGrpSpPr>
          <p:cNvPr id="7" name="Group 137"/>
          <p:cNvGrpSpPr>
            <a:grpSpLocks noChangeAspect="1"/>
          </p:cNvGrpSpPr>
          <p:nvPr/>
        </p:nvGrpSpPr>
        <p:grpSpPr>
          <a:xfrm>
            <a:off x="6991735" y="644368"/>
            <a:ext cx="581265" cy="386539"/>
            <a:chOff x="7233478" y="390539"/>
            <a:chExt cx="1377360" cy="915942"/>
          </a:xfrm>
        </p:grpSpPr>
        <p:sp>
          <p:nvSpPr>
            <p:cNvPr id="8" name="Rectangle 7"/>
            <p:cNvSpPr/>
            <p:nvPr/>
          </p:nvSpPr>
          <p:spPr>
            <a:xfrm>
              <a:off x="7405166" y="432874"/>
              <a:ext cx="1039197" cy="6625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212227"/>
                </a:solidFill>
              </a:endParaRPr>
            </a:p>
          </p:txBody>
        </p:sp>
        <p:pic>
          <p:nvPicPr>
            <p:cNvPr id="9" name="Picture 8" descr="computer-ne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3478" y="390539"/>
              <a:ext cx="1377360" cy="915942"/>
            </a:xfrm>
            <a:prstGeom prst="rect">
              <a:avLst/>
            </a:prstGeom>
          </p:spPr>
        </p:pic>
        <p:pic>
          <p:nvPicPr>
            <p:cNvPr id="10" name="Picture 9" descr="NCS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371" y="555279"/>
              <a:ext cx="655660" cy="450578"/>
            </a:xfrm>
            <a:prstGeom prst="rect">
              <a:avLst/>
            </a:prstGeom>
          </p:spPr>
        </p:pic>
      </p:grpSp>
      <p:grpSp>
        <p:nvGrpSpPr>
          <p:cNvPr id="12" name="Group 101"/>
          <p:cNvGrpSpPr/>
          <p:nvPr/>
        </p:nvGrpSpPr>
        <p:grpSpPr>
          <a:xfrm>
            <a:off x="8016562" y="488925"/>
            <a:ext cx="585276" cy="586043"/>
            <a:chOff x="6252179" y="5664200"/>
            <a:chExt cx="773688" cy="774700"/>
          </a:xfrm>
        </p:grpSpPr>
        <p:sp>
          <p:nvSpPr>
            <p:cNvPr id="13" name="Oval 86"/>
            <p:cNvSpPr>
              <a:spLocks/>
            </p:cNvSpPr>
            <p:nvPr/>
          </p:nvSpPr>
          <p:spPr bwMode="auto">
            <a:xfrm>
              <a:off x="6252179" y="5664200"/>
              <a:ext cx="773688" cy="77470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2540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  <a:alpha val="39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rgbClr val="212227"/>
                </a:solidFill>
              </a:endParaRPr>
            </a:p>
          </p:txBody>
        </p:sp>
        <p:grpSp>
          <p:nvGrpSpPr>
            <p:cNvPr id="14" name="Group 603"/>
            <p:cNvGrpSpPr>
              <a:grpSpLocks noChangeAspect="1"/>
            </p:cNvGrpSpPr>
            <p:nvPr/>
          </p:nvGrpSpPr>
          <p:grpSpPr bwMode="auto">
            <a:xfrm>
              <a:off x="6450119" y="5780271"/>
              <a:ext cx="377820" cy="542549"/>
              <a:chOff x="6556" y="492"/>
              <a:chExt cx="2551" cy="3655"/>
            </a:xfrm>
            <a:solidFill>
              <a:srgbClr val="FFFF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6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7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solidFill>
                    <a:srgbClr val="212227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40" name="Right Arrow 39"/>
          <p:cNvSpPr/>
          <p:nvPr/>
        </p:nvSpPr>
        <p:spPr>
          <a:xfrm>
            <a:off x="7493003" y="611911"/>
            <a:ext cx="508004" cy="348019"/>
          </a:xfrm>
          <a:prstGeom prst="rightArrow">
            <a:avLst>
              <a:gd name="adj1" fmla="val 32927"/>
              <a:gd name="adj2" fmla="val 38618"/>
            </a:avLst>
          </a:prstGeom>
          <a:solidFill>
            <a:srgbClr val="A76BC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18027" tIns="59012" rIns="118027" bIns="59012" rtlCol="0" anchor="ctr"/>
          <a:lstStyle/>
          <a:p>
            <a:pPr algn="ctr" defTabSz="590062" fontAlgn="auto">
              <a:spcBef>
                <a:spcPts val="0"/>
              </a:spcBef>
              <a:spcAft>
                <a:spcPts val="0"/>
              </a:spcAft>
            </a:pPr>
            <a:endParaRPr lang="en-US" sz="2300">
              <a:solidFill>
                <a:srgbClr val="212227"/>
              </a:solidFill>
              <a:latin typeface="Arial"/>
            </a:endParaRPr>
          </a:p>
        </p:txBody>
      </p:sp>
      <p:pic>
        <p:nvPicPr>
          <p:cNvPr id="50" name="Picture 1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2511171"/>
            <a:ext cx="10668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41"/>
          <p:cNvSpPr>
            <a:spLocks noChangeArrowheads="1"/>
          </p:cNvSpPr>
          <p:nvPr/>
        </p:nvSpPr>
        <p:spPr bwMode="auto">
          <a:xfrm>
            <a:off x="1663700" y="1533821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indent="-457200">
              <a:spcBef>
                <a:spcPts val="1480"/>
              </a:spcBef>
              <a:buSzPct val="90000"/>
            </a:pPr>
            <a:r>
              <a:rPr lang="ru-RU" sz="1800" b="1" dirty="0" smtClean="0">
                <a:solidFill>
                  <a:srgbClr val="333333"/>
                </a:solidFill>
              </a:rPr>
              <a:t>Регистрация</a:t>
            </a:r>
            <a:r>
              <a:rPr lang="ru-RU" sz="1800" dirty="0" smtClean="0">
                <a:solidFill>
                  <a:srgbClr val="333333"/>
                </a:solidFill>
              </a:rPr>
              <a:t> устройств пр</a:t>
            </a:r>
            <a:r>
              <a:rPr lang="ru-RU" dirty="0" smtClean="0">
                <a:solidFill>
                  <a:srgbClr val="333333"/>
                </a:solidFill>
              </a:rPr>
              <a:t>и включении в сеть </a:t>
            </a:r>
            <a:r>
              <a:rPr lang="ru-RU" sz="1800" dirty="0" smtClean="0">
                <a:solidFill>
                  <a:srgbClr val="333333"/>
                </a:solidFill>
              </a:rPr>
              <a:t>– незарегистрированные клиенты направляются на страницу регистрации </a:t>
            </a:r>
            <a:r>
              <a:rPr lang="en-US" sz="1800" dirty="0" smtClean="0">
                <a:solidFill>
                  <a:srgbClr val="333333"/>
                </a:solidFill>
              </a:rPr>
              <a:t>MDM</a:t>
            </a:r>
          </a:p>
        </p:txBody>
      </p:sp>
      <p:sp>
        <p:nvSpPr>
          <p:cNvPr id="52" name="Rectangle 42"/>
          <p:cNvSpPr>
            <a:spLocks noChangeArrowheads="1"/>
          </p:cNvSpPr>
          <p:nvPr/>
        </p:nvSpPr>
        <p:spPr bwMode="auto">
          <a:xfrm>
            <a:off x="1358900" y="2617017"/>
            <a:ext cx="7239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39775" lvl="3" indent="-457200">
              <a:spcBef>
                <a:spcPts val="1480"/>
              </a:spcBef>
              <a:buSzPct val="90000"/>
            </a:pPr>
            <a:r>
              <a:rPr lang="ru-RU" b="1" dirty="0" smtClean="0">
                <a:solidFill>
                  <a:srgbClr val="333333"/>
                </a:solidFill>
              </a:rPr>
              <a:t>Ограничение доступа </a:t>
            </a:r>
            <a:r>
              <a:rPr lang="en-US" sz="1800" dirty="0" smtClean="0">
                <a:solidFill>
                  <a:srgbClr val="333333"/>
                </a:solidFill>
              </a:rPr>
              <a:t>- </a:t>
            </a:r>
            <a:r>
              <a:rPr lang="ru-RU" sz="1800" dirty="0" smtClean="0">
                <a:solidFill>
                  <a:srgbClr val="333333"/>
                </a:solidFill>
              </a:rPr>
              <a:t> не-соответствующие клиенты будут иметь ограниченный доступ в сеть, исходя из информации полученной от систем </a:t>
            </a:r>
            <a:r>
              <a:rPr lang="en-US" sz="1800" dirty="0" smtClean="0">
                <a:solidFill>
                  <a:srgbClr val="333333"/>
                </a:solidFill>
              </a:rPr>
              <a:t>MDM</a:t>
            </a:r>
          </a:p>
        </p:txBody>
      </p:sp>
      <p:grpSp>
        <p:nvGrpSpPr>
          <p:cNvPr id="53" name="Group 21"/>
          <p:cNvGrpSpPr/>
          <p:nvPr/>
        </p:nvGrpSpPr>
        <p:grpSpPr>
          <a:xfrm>
            <a:off x="292100" y="4556548"/>
            <a:ext cx="8757360" cy="1070788"/>
            <a:chOff x="457200" y="3505200"/>
            <a:chExt cx="8757360" cy="1070788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457200" y="3505200"/>
              <a:ext cx="8382000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Rectangle 43"/>
            <p:cNvSpPr>
              <a:spLocks noChangeArrowheads="1"/>
            </p:cNvSpPr>
            <p:nvPr/>
          </p:nvSpPr>
          <p:spPr bwMode="auto">
            <a:xfrm>
              <a:off x="1700395" y="3652658"/>
              <a:ext cx="751416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739775" lvl="3" indent="-457200">
                <a:spcBef>
                  <a:spcPts val="1480"/>
                </a:spcBef>
                <a:buSzPct val="90000"/>
              </a:pPr>
              <a:r>
                <a:rPr lang="ru-RU" b="1" dirty="0" smtClean="0">
                  <a:solidFill>
                    <a:srgbClr val="333333"/>
                  </a:solidFill>
                </a:rPr>
                <a:t>Инициация действий</a:t>
              </a:r>
              <a:r>
                <a:rPr lang="ru-RU" dirty="0" smtClean="0">
                  <a:solidFill>
                    <a:srgbClr val="333333"/>
                  </a:solidFill>
                </a:rPr>
                <a:t> через интерфейс </a:t>
              </a:r>
              <a:r>
                <a:rPr lang="en-US" dirty="0" smtClean="0">
                  <a:solidFill>
                    <a:srgbClr val="333333"/>
                  </a:solidFill>
                </a:rPr>
                <a:t>ISE </a:t>
              </a:r>
              <a:r>
                <a:rPr lang="en-US" sz="1800" dirty="0" smtClean="0">
                  <a:solidFill>
                    <a:srgbClr val="333333"/>
                  </a:solidFill>
                </a:rPr>
                <a:t>– </a:t>
              </a:r>
              <a:r>
                <a:rPr lang="ru-RU" sz="1800" dirty="0" smtClean="0">
                  <a:solidFill>
                    <a:srgbClr val="333333"/>
                  </a:solidFill>
                </a:rPr>
                <a:t>например устройство украдено</a:t>
              </a:r>
              <a:r>
                <a:rPr lang="en-US" sz="1800" dirty="0" smtClean="0">
                  <a:solidFill>
                    <a:srgbClr val="333333"/>
                  </a:solidFill>
                </a:rPr>
                <a:t>-&gt; </a:t>
              </a:r>
              <a:r>
                <a:rPr lang="ru-RU" sz="1800" dirty="0" smtClean="0">
                  <a:solidFill>
                    <a:srgbClr val="333333"/>
                  </a:solidFill>
                </a:rPr>
                <a:t>очистить данные на устройстве</a:t>
              </a:r>
              <a:endParaRPr lang="en-US" sz="1800" dirty="0" smtClean="0">
                <a:solidFill>
                  <a:srgbClr val="333333"/>
                </a:solidFill>
              </a:endParaRPr>
            </a:p>
            <a:p>
              <a:endParaRPr lang="en-US" sz="1800" dirty="0">
                <a:solidFill>
                  <a:srgbClr val="333333"/>
                </a:solidFill>
                <a:latin typeface="Arial" charset="0"/>
              </a:endParaRPr>
            </a:p>
          </p:txBody>
        </p:sp>
      </p:grpSp>
      <p:grpSp>
        <p:nvGrpSpPr>
          <p:cNvPr id="56" name="Group 20"/>
          <p:cNvGrpSpPr/>
          <p:nvPr/>
        </p:nvGrpSpPr>
        <p:grpSpPr>
          <a:xfrm>
            <a:off x="292100" y="3522100"/>
            <a:ext cx="8450868" cy="990600"/>
            <a:chOff x="457200" y="4550476"/>
            <a:chExt cx="8450868" cy="990600"/>
          </a:xfrm>
        </p:grpSpPr>
        <p:sp>
          <p:nvSpPr>
            <p:cNvPr id="57" name="Rounded Rectangle 56"/>
            <p:cNvSpPr/>
            <p:nvPr/>
          </p:nvSpPr>
          <p:spPr bwMode="auto">
            <a:xfrm>
              <a:off x="457200" y="4550476"/>
              <a:ext cx="8382000" cy="990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58" name="Picture 15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702876"/>
              <a:ext cx="6858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4"/>
            <p:cNvSpPr>
              <a:spLocks noChangeArrowheads="1"/>
            </p:cNvSpPr>
            <p:nvPr/>
          </p:nvSpPr>
          <p:spPr bwMode="auto">
            <a:xfrm>
              <a:off x="1567048" y="4761839"/>
              <a:ext cx="734102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739775" lvl="3" indent="-457200">
                <a:spcBef>
                  <a:spcPts val="1480"/>
                </a:spcBef>
                <a:buSzPct val="90000"/>
              </a:pPr>
              <a:r>
                <a:rPr lang="ru-RU" b="1" dirty="0" smtClean="0">
                  <a:solidFill>
                    <a:srgbClr val="333333"/>
                  </a:solidFill>
                </a:rPr>
                <a:t>Сбор дополнительной информации</a:t>
              </a:r>
              <a:r>
                <a:rPr lang="ru-RU" dirty="0" smtClean="0">
                  <a:solidFill>
                    <a:srgbClr val="333333"/>
                  </a:solidFill>
                </a:rPr>
                <a:t> про устройство дополняет функции классификации и профилирования </a:t>
              </a:r>
              <a:r>
                <a:rPr lang="en-US" dirty="0" smtClean="0">
                  <a:solidFill>
                    <a:srgbClr val="333333"/>
                  </a:solidFill>
                </a:rPr>
                <a:t>ISE</a:t>
              </a:r>
              <a:endParaRPr lang="en-US" sz="1800" dirty="0" smtClean="0">
                <a:solidFill>
                  <a:srgbClr val="333333"/>
                </a:solidFill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4734348"/>
            <a:ext cx="1066800" cy="67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50" y="1560589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2400" y="5598225"/>
            <a:ext cx="1363133" cy="827975"/>
            <a:chOff x="228600" y="5598225"/>
            <a:chExt cx="1299633" cy="916875"/>
          </a:xfrm>
        </p:grpSpPr>
        <p:pic>
          <p:nvPicPr>
            <p:cNvPr id="62" name="Picture 14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77" y="5676900"/>
              <a:ext cx="1001712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62" descr="airwatch-logo-notag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8600" y="5598225"/>
              <a:ext cx="1299633" cy="567300"/>
            </a:xfrm>
            <a:prstGeom prst="rect">
              <a:avLst/>
            </a:prstGeom>
          </p:spPr>
        </p:pic>
      </p:grpSp>
      <p:pic>
        <p:nvPicPr>
          <p:cNvPr id="64" name="Picture 63" descr="mobileiron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9692" y="5651397"/>
            <a:ext cx="1479588" cy="54620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55600" y="6287808"/>
            <a:ext cx="79883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404040"/>
                </a:solidFill>
              </a:rPr>
              <a:t>Экопартнеры</a:t>
            </a:r>
            <a:r>
              <a:rPr lang="ru-RU" b="1" dirty="0" smtClean="0">
                <a:solidFill>
                  <a:srgbClr val="404040"/>
                </a:solidFill>
              </a:rPr>
              <a:t> </a:t>
            </a:r>
            <a:r>
              <a:rPr lang="en-US" b="1" dirty="0" smtClean="0">
                <a:solidFill>
                  <a:srgbClr val="404040"/>
                </a:solidFill>
              </a:rPr>
              <a:t>Cisco</a:t>
            </a:r>
          </a:p>
          <a:p>
            <a:pPr algn="ctr"/>
            <a:r>
              <a:rPr lang="en-US" sz="1100" b="1" dirty="0">
                <a:solidFill>
                  <a:srgbClr val="404040"/>
                </a:solidFill>
              </a:rPr>
              <a:t>http://</a:t>
            </a:r>
            <a:r>
              <a:rPr lang="en-US" sz="1100" b="1" dirty="0" err="1">
                <a:solidFill>
                  <a:srgbClr val="404040"/>
                </a:solidFill>
              </a:rPr>
              <a:t>www.cisco.com</a:t>
            </a:r>
            <a:r>
              <a:rPr lang="en-US" sz="1100" b="1" dirty="0">
                <a:solidFill>
                  <a:srgbClr val="404040"/>
                </a:solidFill>
              </a:rPr>
              <a:t>/c/dam/en/us/products/collateral/security/identity-services-engine/at_a_glance_c45-726284.pdf</a:t>
            </a:r>
            <a:endParaRPr lang="en-US" sz="1100" b="1" dirty="0" smtClean="0">
              <a:solidFill>
                <a:srgbClr val="404040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1234" y="5627920"/>
            <a:ext cx="809245" cy="80924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/>
          <a:srcRect b="17242"/>
          <a:stretch/>
        </p:blipFill>
        <p:spPr>
          <a:xfrm>
            <a:off x="5321300" y="5346700"/>
            <a:ext cx="11049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t="29688" b="28124"/>
          <a:stretch/>
        </p:blipFill>
        <p:spPr>
          <a:xfrm>
            <a:off x="3949700" y="5664200"/>
            <a:ext cx="1174044" cy="49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3500" y="5308600"/>
            <a:ext cx="1308100" cy="13081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2400" y="5359400"/>
            <a:ext cx="12827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823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37820"/>
            <a:ext cx="8914298" cy="838200"/>
          </a:xfrm>
        </p:spPr>
        <p:txBody>
          <a:bodyPr/>
          <a:lstStyle/>
          <a:p>
            <a:r>
              <a:rPr lang="ru-RU" dirty="0" smtClean="0"/>
              <a:t>Один из примеров</a:t>
            </a:r>
            <a:r>
              <a:rPr lang="ru-RU" dirty="0" smtClean="0"/>
              <a:t> внедрения в банке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44061" y="6343134"/>
            <a:ext cx="49039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12227"/>
                </a:solidFill>
              </a:rPr>
              <a:t>http://</a:t>
            </a:r>
            <a:r>
              <a:rPr lang="en-US" sz="1200" dirty="0" err="1">
                <a:solidFill>
                  <a:srgbClr val="212227"/>
                </a:solidFill>
              </a:rPr>
              <a:t>www.cisco.com</a:t>
            </a:r>
            <a:r>
              <a:rPr lang="en-US" sz="1200" dirty="0">
                <a:solidFill>
                  <a:srgbClr val="212227"/>
                </a:solidFill>
              </a:rPr>
              <a:t>/web/RU/about/success/assets/</a:t>
            </a:r>
            <a:r>
              <a:rPr lang="en-US" sz="1200" dirty="0" err="1">
                <a:solidFill>
                  <a:srgbClr val="212227"/>
                </a:solidFill>
              </a:rPr>
              <a:t>pdfs</a:t>
            </a:r>
            <a:r>
              <a:rPr lang="en-US" sz="1200" dirty="0">
                <a:solidFill>
                  <a:srgbClr val="212227"/>
                </a:solidFill>
              </a:rPr>
              <a:t>/</a:t>
            </a:r>
            <a:r>
              <a:rPr lang="en-US" sz="1200" dirty="0" err="1">
                <a:solidFill>
                  <a:srgbClr val="212227"/>
                </a:solidFill>
              </a:rPr>
              <a:t>Aval_ss.pdf</a:t>
            </a:r>
            <a:endParaRPr lang="en-US" sz="1200" dirty="0">
              <a:solidFill>
                <a:srgbClr val="21222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5900"/>
            <a:ext cx="9144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00" y="1358900"/>
            <a:ext cx="52832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gradFill>
                  <a:gsLst>
                    <a:gs pos="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</a:rPr>
              <a:t>Что такое </a:t>
            </a:r>
            <a:r>
              <a:rPr lang="en-US" dirty="0" smtClean="0">
                <a:gradFill>
                  <a:gsLst>
                    <a:gs pos="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</a:rPr>
              <a:t>BYOD </a:t>
            </a:r>
            <a:r>
              <a:rPr lang="en-US" dirty="0">
                <a:gradFill>
                  <a:gsLst>
                    <a:gs pos="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</a:rPr>
              <a:t>?</a:t>
            </a:r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152400" y="2424943"/>
            <a:ext cx="8991600" cy="1547998"/>
          </a:xfrm>
          <a:prstGeom prst="rect">
            <a:avLst/>
          </a:prstGeom>
          <a:gradFill rotWithShape="1">
            <a:gsLst>
              <a:gs pos="0">
                <a:srgbClr val="015F85"/>
              </a:gs>
              <a:gs pos="100000">
                <a:srgbClr val="015F85">
                  <a:gamma/>
                  <a:shade val="3176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124" tIns="41061" rIns="82124" bIns="41061" anchor="ctr">
            <a:spAutoFit/>
          </a:bodyPr>
          <a:lstStyle/>
          <a:p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39700" y="2431247"/>
            <a:ext cx="9004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ru-RU" sz="2300" i="1" dirty="0" smtClean="0"/>
              <a:t>Политика, которая разрешает сотрудникам использовать персональные мобильные устройств</a:t>
            </a:r>
            <a:r>
              <a:rPr lang="ru-RU" sz="2300" i="1" dirty="0"/>
              <a:t>а</a:t>
            </a:r>
            <a:r>
              <a:rPr lang="ru-RU" sz="2300" i="1" dirty="0" smtClean="0"/>
              <a:t> для доступа к корпоративной информации и приложениям</a:t>
            </a:r>
            <a:r>
              <a:rPr lang="en-US" sz="2300" i="1" dirty="0" smtClean="0"/>
              <a:t> </a:t>
            </a:r>
            <a:r>
              <a:rPr lang="ru-RU" sz="2300" i="1" dirty="0" smtClean="0"/>
              <a:t>организации</a:t>
            </a:r>
            <a:endParaRPr lang="en-US" sz="23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35200" y="2882900"/>
            <a:ext cx="3987800" cy="3815190"/>
            <a:chOff x="2235200" y="2882900"/>
            <a:chExt cx="3987800" cy="38151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200" y="4009445"/>
              <a:ext cx="3987800" cy="2688645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2247900" y="2882900"/>
              <a:ext cx="3403600" cy="3429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prstDash val="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65100" y="3251200"/>
            <a:ext cx="4457700" cy="3429000"/>
            <a:chOff x="-165100" y="3251200"/>
            <a:chExt cx="4457700" cy="3429000"/>
          </a:xfrm>
        </p:grpSpPr>
        <p:sp>
          <p:nvSpPr>
            <p:cNvPr id="57" name="Rectangle 56"/>
            <p:cNvSpPr/>
            <p:nvPr/>
          </p:nvSpPr>
          <p:spPr>
            <a:xfrm>
              <a:off x="177800" y="3251200"/>
              <a:ext cx="4114800" cy="3175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prstDash val="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5100" y="4025900"/>
              <a:ext cx="2654300" cy="26543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33900" y="3263900"/>
            <a:ext cx="4501392" cy="3263900"/>
            <a:chOff x="4533900" y="3263900"/>
            <a:chExt cx="4501392" cy="32639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700" y="4038600"/>
              <a:ext cx="1092983" cy="1117600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4533900" y="3263900"/>
              <a:ext cx="1841500" cy="3175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prstDash val="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800" y="5168900"/>
              <a:ext cx="1268448" cy="12827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4600" y="4038600"/>
              <a:ext cx="1370103" cy="850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7315" y="4953000"/>
              <a:ext cx="1347977" cy="15748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41300" y="1016000"/>
            <a:ext cx="8089900" cy="2578100"/>
            <a:chOff x="254000" y="1206500"/>
            <a:chExt cx="8089900" cy="2578100"/>
          </a:xfrm>
        </p:grpSpPr>
        <p:sp>
          <p:nvSpPr>
            <p:cNvPr id="65" name="Rectangle 64"/>
            <p:cNvSpPr/>
            <p:nvPr/>
          </p:nvSpPr>
          <p:spPr>
            <a:xfrm>
              <a:off x="6451600" y="3403600"/>
              <a:ext cx="1892300" cy="3810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prstDash val="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7834" l="0" r="98286">
                          <a14:foregroundMark x1="53429" y1="5415" x2="53429" y2="54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03376">
              <a:off x="265797" y="1206500"/>
              <a:ext cx="2134242" cy="1689100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254000" y="2705100"/>
              <a:ext cx="1524000" cy="3683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prstDash val="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87900" y="457200"/>
            <a:ext cx="3530600" cy="3124200"/>
            <a:chOff x="4787900" y="393700"/>
            <a:chExt cx="3530600" cy="3124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187"/>
            <a:stretch/>
          </p:blipFill>
          <p:spPr>
            <a:xfrm>
              <a:off x="5029200" y="393700"/>
              <a:ext cx="1698171" cy="1993900"/>
            </a:xfrm>
            <a:prstGeom prst="rect">
              <a:avLst/>
            </a:prstGeom>
            <a:ln w="57150" cmpd="sng"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4787900" y="2501900"/>
              <a:ext cx="1892300" cy="3810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prstDash val="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426200" y="3136900"/>
              <a:ext cx="1892300" cy="3810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prstDash val="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5859433" y="3638034"/>
            <a:ext cx="3218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en.wikipedia.org</a:t>
            </a:r>
            <a:r>
              <a:rPr lang="en-US" sz="1600" dirty="0"/>
              <a:t>/wiki/BYOD</a:t>
            </a:r>
          </a:p>
        </p:txBody>
      </p:sp>
    </p:spTree>
    <p:extLst>
      <p:ext uri="{BB962C8B-B14F-4D97-AF65-F5344CB8AC3E}">
        <p14:creationId xmlns:p14="http://schemas.microsoft.com/office/powerpoint/2010/main" val="239625026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teligic\Downloads\HAK3816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4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6447367"/>
          </a:xfrm>
          <a:prstGeom prst="rect">
            <a:avLst/>
          </a:prstGeom>
          <a:gradFill flip="none" rotWithShape="1">
            <a:gsLst>
              <a:gs pos="82000">
                <a:schemeClr val="tx1">
                  <a:alpha val="3100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" y="3599543"/>
            <a:ext cx="3164114" cy="1493157"/>
          </a:xfrm>
          <a:prstGeom prst="rect">
            <a:avLst/>
          </a:prstGeom>
          <a:gradFill flip="none" rotWithShape="1">
            <a:gsLst>
              <a:gs pos="91000">
                <a:schemeClr val="accent3">
                  <a:lumMod val="50000"/>
                </a:schemeClr>
              </a:gs>
              <a:gs pos="100000">
                <a:schemeClr val="tx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0080" tIns="45720" rIns="5486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Лина</a:t>
            </a: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 </a:t>
            </a:r>
            <a:r>
              <a:rPr lang="ru-RU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клиент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6342743" y="3599543"/>
            <a:ext cx="2801257" cy="1493157"/>
          </a:xfrm>
          <a:prstGeom prst="rect">
            <a:avLst/>
          </a:prstGeom>
          <a:gradFill flip="none" rotWithShape="1">
            <a:gsLst>
              <a:gs pos="91000">
                <a:schemeClr val="accent3">
                  <a:lumMod val="50000"/>
                </a:schemeClr>
              </a:gs>
              <a:gs pos="100000">
                <a:schemeClr val="tx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Стас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Обычный клиент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7425" y="1498943"/>
            <a:ext cx="2394232" cy="494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0" sx="87000" sy="87000" algn="ctr" rotWithShape="0">
              <a:prstClr val="black">
                <a:alpha val="84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920378" y="1296841"/>
            <a:ext cx="2524958" cy="515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0" sx="87000" sy="87000" algn="ctr" rotWithShape="0">
              <a:prstClr val="black">
                <a:alpha val="8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14156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42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2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42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"/>
            <a:ext cx="9144000" cy="6447368"/>
            <a:chOff x="0" y="-1"/>
            <a:chExt cx="9144000" cy="4835526"/>
          </a:xfrm>
        </p:grpSpPr>
        <p:pic>
          <p:nvPicPr>
            <p:cNvPr id="2050" name="Picture 2" descr="C:\Share\Rajesh\backup(15112012)\CiscoStock\CiscoStock\HAF17410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1"/>
              <a:ext cx="9144000" cy="483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0" y="0"/>
              <a:ext cx="9144000" cy="4835525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400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1" y="3599543"/>
            <a:ext cx="3164114" cy="1493157"/>
          </a:xfrm>
          <a:prstGeom prst="rect">
            <a:avLst/>
          </a:prstGeom>
          <a:gradFill flip="none" rotWithShape="1">
            <a:gsLst>
              <a:gs pos="73000">
                <a:schemeClr val="accent3">
                  <a:lumMod val="50000"/>
                </a:schemeClr>
              </a:gs>
              <a:gs pos="1000">
                <a:schemeClr val="tx1">
                  <a:alpha val="0"/>
                </a:schemeClr>
              </a:gs>
              <a:gs pos="0">
                <a:schemeClr val="accent1">
                  <a:alpha val="49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6400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Wi-Fi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определить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клиента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920378" y="1296841"/>
            <a:ext cx="2524958" cy="515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0" sx="87000" sy="87000" algn="ctr" rotWithShape="0">
              <a:prstClr val="black">
                <a:alpha val="84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591050" y="1"/>
            <a:ext cx="4552950" cy="6771217"/>
            <a:chOff x="4591050" y="0"/>
            <a:chExt cx="4552950" cy="5078413"/>
          </a:xfrm>
        </p:grpSpPr>
        <p:sp>
          <p:nvSpPr>
            <p:cNvPr id="4" name="Rectangle 3"/>
            <p:cNvSpPr/>
            <p:nvPr/>
          </p:nvSpPr>
          <p:spPr>
            <a:xfrm>
              <a:off x="4591050" y="0"/>
              <a:ext cx="4552950" cy="4835525"/>
            </a:xfrm>
            <a:prstGeom prst="rect">
              <a:avLst/>
            </a:prstGeom>
            <a:gradFill flip="none" rotWithShape="1">
              <a:gsLst>
                <a:gs pos="100000">
                  <a:schemeClr val="accent3">
                    <a:lumMod val="50000"/>
                  </a:schemeClr>
                </a:gs>
                <a:gs pos="0">
                  <a:schemeClr val="accent5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2052" name="Picture 4" descr="C:\Share\Rajesh\backup(15112012)\CiscoStock\Icons\Keyboard_1259_25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428" y="2640013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Share\Rajesh\backup(15112012)\CiscoStock\Icons\end_host_1177_25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199" y="975178"/>
              <a:ext cx="2902858" cy="2902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 descr="C:\Users\Melissa\Desktop\SpreadsheetExample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92750" y="1466849"/>
              <a:ext cx="2474259" cy="15011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5713095" y="2451100"/>
            <a:ext cx="2125980" cy="1076960"/>
            <a:chOff x="5713095" y="1838325"/>
            <a:chExt cx="2125980" cy="807720"/>
          </a:xfrm>
        </p:grpSpPr>
        <p:sp>
          <p:nvSpPr>
            <p:cNvPr id="5" name="Rounded Rectangle 4"/>
            <p:cNvSpPr/>
            <p:nvPr/>
          </p:nvSpPr>
          <p:spPr>
            <a:xfrm>
              <a:off x="5713095" y="1903095"/>
              <a:ext cx="2019300" cy="742950"/>
            </a:xfrm>
            <a:prstGeom prst="roundRect">
              <a:avLst>
                <a:gd name="adj" fmla="val 12821"/>
              </a:avLst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</a:endParaRPr>
            </a:p>
          </p:txBody>
        </p:sp>
        <p:pic>
          <p:nvPicPr>
            <p:cNvPr id="2053" name="Picture 5" descr="C:\Share\Rajesh\backup(15112012)\CiscoStock\Icons\alert_minor_2002_256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2038349"/>
              <a:ext cx="504825" cy="50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292567" y="1929885"/>
              <a:ext cx="1546508" cy="669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VIP </a:t>
              </a:r>
              <a:endPara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1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клиент</a:t>
              </a:r>
            </a:p>
            <a:p>
              <a:pPr algn="ctr"/>
              <a:r>
                <a:rPr lang="ru-RU" sz="1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пришел</a:t>
              </a: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!</a:t>
              </a:r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400800" y="1971675"/>
              <a:ext cx="0" cy="62865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7572375" y="1838325"/>
              <a:ext cx="228600" cy="228600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6"/>
                </a:gs>
              </a:gsLst>
              <a:lin ang="2700000" scaled="1"/>
            </a:gradFill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38800" y="1480459"/>
            <a:ext cx="3505200" cy="1493157"/>
            <a:chOff x="5638800" y="1110344"/>
            <a:chExt cx="3505200" cy="1119868"/>
          </a:xfrm>
        </p:grpSpPr>
        <p:sp>
          <p:nvSpPr>
            <p:cNvPr id="52" name="Rectangle 51"/>
            <p:cNvSpPr/>
            <p:nvPr/>
          </p:nvSpPr>
          <p:spPr>
            <a:xfrm>
              <a:off x="5638800" y="1110344"/>
              <a:ext cx="3505200" cy="1119868"/>
            </a:xfrm>
            <a:prstGeom prst="rect">
              <a:avLst/>
            </a:prstGeom>
            <a:gradFill flip="none" rotWithShape="1">
              <a:gsLst>
                <a:gs pos="12000">
                  <a:schemeClr val="accent5">
                    <a:lumMod val="50000"/>
                    <a:alpha val="91000"/>
                  </a:schemeClr>
                </a:gs>
                <a:gs pos="100000">
                  <a:schemeClr val="accent5">
                    <a:lumMod val="50000"/>
                    <a:alpha val="6900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630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Здравствуйте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Лина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! </a:t>
              </a:r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Чем я могу Вам помочь сегодня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191250" y="1317172"/>
              <a:ext cx="696684" cy="696684"/>
            </a:xfrm>
            <a:prstGeom prst="ellipse">
              <a:avLst/>
            </a:prstGeom>
            <a:gradFill>
              <a:gsLst>
                <a:gs pos="0">
                  <a:schemeClr val="accent5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800000" scaled="0"/>
            </a:gradFill>
            <a:ln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44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51" name="Picture 13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4613" y="1212274"/>
            <a:ext cx="2733675" cy="523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7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Share\Rajesh\backup(15112012)\CiscoStock\CiscoStock\HAF1741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4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"/>
            <a:ext cx="9144000" cy="644736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400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946400" y="3599543"/>
            <a:ext cx="6197599" cy="1493157"/>
            <a:chOff x="2946399" y="2699657"/>
            <a:chExt cx="6197599" cy="1119868"/>
          </a:xfrm>
        </p:grpSpPr>
        <p:sp>
          <p:nvSpPr>
            <p:cNvPr id="11" name="Rectangle 10"/>
            <p:cNvSpPr/>
            <p:nvPr/>
          </p:nvSpPr>
          <p:spPr>
            <a:xfrm flipH="1">
              <a:off x="2946399" y="2699657"/>
              <a:ext cx="6197599" cy="1119868"/>
            </a:xfrm>
            <a:prstGeom prst="rect">
              <a:avLst/>
            </a:prstGeom>
            <a:gradFill flip="none" rotWithShape="1">
              <a:gsLst>
                <a:gs pos="91000">
                  <a:schemeClr val="accent3">
                    <a:lumMod val="50000"/>
                  </a:schemeClr>
                </a:gs>
                <a:gs pos="100000">
                  <a:schemeClr val="tx1">
                    <a:alpha val="0"/>
                  </a:schemeClr>
                </a:gs>
                <a:gs pos="0">
                  <a:schemeClr val="accent1"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Первичный контакт с обычным </a:t>
              </a:r>
            </a:p>
            <a:p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клиентом может быть установлен</a:t>
              </a:r>
            </a:p>
            <a:p>
              <a:r>
                <a:rPr 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</a:t>
              </a:r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ерез его мобильное устройство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944929" y="2850718"/>
              <a:ext cx="716472" cy="744596"/>
              <a:chOff x="2469943" y="2638466"/>
              <a:chExt cx="465043" cy="483299"/>
            </a:xfrm>
          </p:grpSpPr>
          <p:pic>
            <p:nvPicPr>
              <p:cNvPr id="13" name="Picture 12" descr="blue device icons.ai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389" t="6435" r="11868" b="81111"/>
              <a:stretch>
                <a:fillRect/>
              </a:stretch>
            </p:blipFill>
            <p:spPr>
              <a:xfrm>
                <a:off x="2469943" y="2638466"/>
                <a:ext cx="312272" cy="428577"/>
              </a:xfrm>
              <a:prstGeom prst="rect">
                <a:avLst/>
              </a:prstGeom>
            </p:spPr>
          </p:pic>
          <p:pic>
            <p:nvPicPr>
              <p:cNvPr id="14" name="Picture 13" descr="blue device icons.ai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078" t="8009" r="53654" b="81204"/>
              <a:stretch>
                <a:fillRect/>
              </a:stretch>
            </p:blipFill>
            <p:spPr>
              <a:xfrm>
                <a:off x="2744617" y="2800345"/>
                <a:ext cx="190369" cy="321420"/>
              </a:xfrm>
              <a:prstGeom prst="rect">
                <a:avLst/>
              </a:prstGeom>
            </p:spPr>
          </p:pic>
        </p:grp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9718" y="1498943"/>
            <a:ext cx="2394232" cy="494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0" sx="87000" sy="87000" algn="ctr" rotWithShape="0">
              <a:prstClr val="black">
                <a:alpha val="8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"/>
            <a:ext cx="9144000" cy="6447368"/>
            <a:chOff x="0" y="-1"/>
            <a:chExt cx="9144000" cy="4835526"/>
          </a:xfrm>
        </p:grpSpPr>
        <p:pic>
          <p:nvPicPr>
            <p:cNvPr id="18" name="Picture 2" descr="C:\Share\Rajesh\backup(15112012)\CiscoStock\CiscoStock\HAF17410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1"/>
              <a:ext cx="9144000" cy="483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9144000" cy="4835525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400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29" name="hand" descr="galaxy 3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91050" y="640690"/>
            <a:ext cx="5036313" cy="580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Share\Rajesh\backup(15112012)\CiscoStock\New images\HAI73048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5900" y="1168400"/>
            <a:ext cx="178308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86375" y="1181101"/>
            <a:ext cx="1809750" cy="3949700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tx1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289644" y="1155664"/>
            <a:ext cx="1803307" cy="190538"/>
            <a:chOff x="5289643" y="866746"/>
            <a:chExt cx="1803307" cy="142903"/>
          </a:xfrm>
        </p:grpSpPr>
        <p:pic>
          <p:nvPicPr>
            <p:cNvPr id="30" name="status bar only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289643" y="866746"/>
              <a:ext cx="1803307" cy="142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5524499" y="868798"/>
              <a:ext cx="274434" cy="126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3G</a:t>
              </a:r>
            </a:p>
          </p:txBody>
        </p:sp>
        <p:pic>
          <p:nvPicPr>
            <p:cNvPr id="3074" name="Picture 2" descr="C:\Share\Rajesh\backup(15112012)\CiscoStock\Icons\alert_normal_2004_12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389" y="925351"/>
              <a:ext cx="63818" cy="6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5343526" y="1638300"/>
            <a:ext cx="1685925" cy="2463800"/>
          </a:xfrm>
          <a:prstGeom prst="roundRect">
            <a:avLst>
              <a:gd name="adj" fmla="val 4803"/>
            </a:avLst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30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Здравствуйте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Стас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Рады видеть Вас сегодня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26254" y="2997199"/>
            <a:ext cx="1072996" cy="356852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581" tIns="34291" rIns="68581" bIns="34291" rtlCol="0" anchor="ctr"/>
          <a:lstStyle/>
          <a:p>
            <a:pPr algn="ctr" defTabSz="685813">
              <a:defRPr/>
            </a:pPr>
            <a:r>
              <a:rPr lang="ru-RU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Дальше</a:t>
            </a:r>
            <a:endParaRPr lang="en-US" sz="1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626254" y="3454399"/>
            <a:ext cx="1072996" cy="356852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581" tIns="34291" rIns="68581" bIns="34291" rtlCol="0" anchor="ctr"/>
          <a:lstStyle/>
          <a:p>
            <a:pPr algn="ctr" defTabSz="685813">
              <a:defRPr/>
            </a:pPr>
            <a:r>
              <a:rPr lang="ru-RU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Отмена</a:t>
            </a:r>
            <a:endParaRPr lang="en-US" sz="1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flipV="1">
            <a:off x="150812" y="0"/>
            <a:ext cx="2287588" cy="3826933"/>
          </a:xfrm>
          <a:prstGeom prst="round2SameRect">
            <a:avLst>
              <a:gd name="adj1" fmla="val 8156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252414" y="237067"/>
            <a:ext cx="2058987" cy="108373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>
                <a:alpha val="4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Приложение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2414" y="1380067"/>
            <a:ext cx="2058987" cy="108373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>
                <a:alpha val="4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Персонализация</a:t>
            </a:r>
            <a:endParaRPr lang="en-US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2414" y="2523067"/>
            <a:ext cx="2058987" cy="108373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>
                <a:alpha val="4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Функция «пробуждения»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1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6804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/>
          <p:cNvGrpSpPr/>
          <p:nvPr/>
        </p:nvGrpSpPr>
        <p:grpSpPr>
          <a:xfrm>
            <a:off x="0" y="-1"/>
            <a:ext cx="9144000" cy="6447368"/>
            <a:chOff x="0" y="-1"/>
            <a:chExt cx="9144000" cy="4835526"/>
          </a:xfrm>
        </p:grpSpPr>
        <p:pic>
          <p:nvPicPr>
            <p:cNvPr id="123" name="Picture 2" descr="C:\Share\Rajesh\backup(15112012)\CiscoStock\CiscoStock\HAF17410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1"/>
              <a:ext cx="9144000" cy="483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Rectangle 123"/>
            <p:cNvSpPr/>
            <p:nvPr/>
          </p:nvSpPr>
          <p:spPr>
            <a:xfrm>
              <a:off x="0" y="0"/>
              <a:ext cx="9144000" cy="4835525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400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125" name="hand" descr="galaxy 3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91050" y="640690"/>
            <a:ext cx="5036313" cy="580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Picture 2" descr="C:\Users\rteligic\Downloads\HAK38169.jp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9550" y="1422399"/>
            <a:ext cx="1804512" cy="38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ectangle 126"/>
          <p:cNvSpPr/>
          <p:nvPr/>
        </p:nvSpPr>
        <p:spPr>
          <a:xfrm>
            <a:off x="5286375" y="1181101"/>
            <a:ext cx="1809750" cy="39497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28" name="Group 127"/>
          <p:cNvGrpSpPr/>
          <p:nvPr/>
        </p:nvGrpSpPr>
        <p:grpSpPr>
          <a:xfrm>
            <a:off x="5289644" y="1155664"/>
            <a:ext cx="1803307" cy="190538"/>
            <a:chOff x="5289643" y="866746"/>
            <a:chExt cx="1803307" cy="142903"/>
          </a:xfrm>
        </p:grpSpPr>
        <p:pic>
          <p:nvPicPr>
            <p:cNvPr id="129" name="status bar only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289643" y="866746"/>
              <a:ext cx="1803307" cy="142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Rectangle 129"/>
            <p:cNvSpPr/>
            <p:nvPr/>
          </p:nvSpPr>
          <p:spPr>
            <a:xfrm>
              <a:off x="5524499" y="868798"/>
              <a:ext cx="274434" cy="126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3G</a:t>
              </a:r>
            </a:p>
          </p:txBody>
        </p:sp>
        <p:pic>
          <p:nvPicPr>
            <p:cNvPr id="131" name="Picture 2" descr="C:\Share\Rajesh\backup(15112012)\CiscoStock\Icons\alert_normal_2004_12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389" y="925351"/>
              <a:ext cx="63818" cy="6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5" name="Round Same Side Corner Rectangle 134"/>
          <p:cNvSpPr/>
          <p:nvPr/>
        </p:nvSpPr>
        <p:spPr>
          <a:xfrm flipV="1">
            <a:off x="150812" y="0"/>
            <a:ext cx="2287588" cy="2980267"/>
          </a:xfrm>
          <a:prstGeom prst="round2SameRect">
            <a:avLst>
              <a:gd name="adj1" fmla="val 8156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ounded Rectangle 136"/>
          <p:cNvSpPr/>
          <p:nvPr/>
        </p:nvSpPr>
        <p:spPr>
          <a:xfrm>
            <a:off x="252414" y="1202267"/>
            <a:ext cx="2058987" cy="164253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>
                <a:alpha val="4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Аналитика для показа времени ожидания в очереди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5283201" y="4814859"/>
            <a:ext cx="1813615" cy="447635"/>
            <a:chOff x="6410731" y="5108024"/>
            <a:chExt cx="2417524" cy="447635"/>
          </a:xfrm>
        </p:grpSpPr>
        <p:sp>
          <p:nvSpPr>
            <p:cNvPr id="162" name="Rounded Rectangle 3"/>
            <p:cNvSpPr/>
            <p:nvPr/>
          </p:nvSpPr>
          <p:spPr>
            <a:xfrm>
              <a:off x="6410731" y="5108024"/>
              <a:ext cx="2412373" cy="44763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13">
                <a:defRPr/>
              </a:pPr>
              <a:endParaRPr lang="en-US" sz="400" kern="0" dirty="0">
                <a:solidFill>
                  <a:srgbClr val="8E909E"/>
                </a:solidFill>
              </a:endParaRPr>
            </a:p>
          </p:txBody>
        </p:sp>
        <p:grpSp>
          <p:nvGrpSpPr>
            <p:cNvPr id="142" name="nav featured"/>
            <p:cNvGrpSpPr/>
            <p:nvPr/>
          </p:nvGrpSpPr>
          <p:grpSpPr>
            <a:xfrm>
              <a:off x="6460305" y="5192648"/>
              <a:ext cx="421576" cy="300680"/>
              <a:chOff x="1559005" y="5525919"/>
              <a:chExt cx="574308" cy="409612"/>
            </a:xfrm>
          </p:grpSpPr>
          <p:grpSp>
            <p:nvGrpSpPr>
              <p:cNvPr id="156" name="Group 21"/>
              <p:cNvGrpSpPr/>
              <p:nvPr/>
            </p:nvGrpSpPr>
            <p:grpSpPr>
              <a:xfrm>
                <a:off x="1666388" y="5525919"/>
                <a:ext cx="385983" cy="247569"/>
                <a:chOff x="2139463" y="6979777"/>
                <a:chExt cx="544513" cy="349250"/>
              </a:xfrm>
              <a:effectLst>
                <a:innerShdw blurRad="63500" dist="12700" dir="16200000">
                  <a:prstClr val="black">
                    <a:alpha val="50000"/>
                  </a:prstClr>
                </a:innerShdw>
              </a:effectLst>
            </p:grpSpPr>
            <p:sp>
              <p:nvSpPr>
                <p:cNvPr id="158" name="Freeform 7"/>
                <p:cNvSpPr>
                  <a:spLocks/>
                </p:cNvSpPr>
                <p:nvPr/>
              </p:nvSpPr>
              <p:spPr bwMode="auto">
                <a:xfrm>
                  <a:off x="2177563" y="7024227"/>
                  <a:ext cx="363538" cy="304800"/>
                </a:xfrm>
                <a:custGeom>
                  <a:avLst/>
                  <a:gdLst>
                    <a:gd name="T0" fmla="*/ 97 w 97"/>
                    <a:gd name="T1" fmla="*/ 81 h 81"/>
                    <a:gd name="T2" fmla="*/ 0 w 97"/>
                    <a:gd name="T3" fmla="*/ 10 h 81"/>
                    <a:gd name="T4" fmla="*/ 50 w 97"/>
                    <a:gd name="T5" fmla="*/ 0 h 81"/>
                    <a:gd name="T6" fmla="*/ 97 w 97"/>
                    <a:gd name="T7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7" h="81">
                      <a:moveTo>
                        <a:pt x="97" y="81"/>
                      </a:moveTo>
                      <a:cubicBezTo>
                        <a:pt x="96" y="80"/>
                        <a:pt x="0" y="10"/>
                        <a:pt x="0" y="10"/>
                      </a:cubicBezTo>
                      <a:cubicBezTo>
                        <a:pt x="50" y="0"/>
                        <a:pt x="50" y="0"/>
                        <a:pt x="50" y="0"/>
                      </a:cubicBezTo>
                      <a:lnTo>
                        <a:pt x="97" y="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13">
                    <a:defRPr/>
                  </a:pPr>
                  <a:endParaRPr lang="en-US" sz="4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Freeform 8"/>
                <p:cNvSpPr>
                  <a:spLocks/>
                </p:cNvSpPr>
                <p:nvPr/>
              </p:nvSpPr>
              <p:spPr bwMode="auto">
                <a:xfrm>
                  <a:off x="2290276" y="7043277"/>
                  <a:ext cx="377825" cy="285750"/>
                </a:xfrm>
                <a:custGeom>
                  <a:avLst/>
                  <a:gdLst>
                    <a:gd name="T0" fmla="*/ 0 w 238"/>
                    <a:gd name="T1" fmla="*/ 180 h 180"/>
                    <a:gd name="T2" fmla="*/ 132 w 238"/>
                    <a:gd name="T3" fmla="*/ 0 h 180"/>
                    <a:gd name="T4" fmla="*/ 238 w 238"/>
                    <a:gd name="T5" fmla="*/ 19 h 180"/>
                    <a:gd name="T6" fmla="*/ 0 w 238"/>
                    <a:gd name="T7" fmla="*/ 18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8" h="180">
                      <a:moveTo>
                        <a:pt x="0" y="180"/>
                      </a:moveTo>
                      <a:lnTo>
                        <a:pt x="132" y="0"/>
                      </a:lnTo>
                      <a:lnTo>
                        <a:pt x="238" y="19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13">
                    <a:defRPr/>
                  </a:pPr>
                  <a:endParaRPr lang="en-US" sz="4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Oval 9"/>
                <p:cNvSpPr>
                  <a:spLocks noChangeArrowheads="1"/>
                </p:cNvSpPr>
                <p:nvPr/>
              </p:nvSpPr>
              <p:spPr bwMode="auto">
                <a:xfrm>
                  <a:off x="2139463" y="6979777"/>
                  <a:ext cx="225425" cy="936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62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13">
                    <a:defRPr/>
                  </a:pPr>
                  <a:endParaRPr lang="en-US" sz="4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1" name="Oval 10"/>
                <p:cNvSpPr>
                  <a:spLocks noChangeArrowheads="1"/>
                </p:cNvSpPr>
                <p:nvPr/>
              </p:nvSpPr>
              <p:spPr bwMode="auto">
                <a:xfrm>
                  <a:off x="2499826" y="7005177"/>
                  <a:ext cx="184150" cy="904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62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13">
                    <a:defRPr/>
                  </a:pPr>
                  <a:endParaRPr lang="en-US" sz="400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57" name="TextBox 156"/>
              <p:cNvSpPr txBox="1"/>
              <p:nvPr/>
            </p:nvSpPr>
            <p:spPr>
              <a:xfrm>
                <a:off x="1559005" y="5851675"/>
                <a:ext cx="574308" cy="838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 defTabSz="685813">
                  <a:defRPr/>
                </a:pPr>
                <a:r>
                  <a:rPr lang="en-US" sz="400" kern="0" dirty="0">
                    <a:solidFill>
                      <a:srgbClr val="FFFFFF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</a:rPr>
                  <a:t>Featured</a:t>
                </a:r>
              </a:p>
            </p:txBody>
          </p:sp>
        </p:grpSp>
        <p:grpSp>
          <p:nvGrpSpPr>
            <p:cNvPr id="143" name="nav search"/>
            <p:cNvGrpSpPr/>
            <p:nvPr/>
          </p:nvGrpSpPr>
          <p:grpSpPr>
            <a:xfrm>
              <a:off x="6989104" y="5192648"/>
              <a:ext cx="421576" cy="300680"/>
              <a:chOff x="2279380" y="5525919"/>
              <a:chExt cx="574308" cy="409612"/>
            </a:xfrm>
          </p:grpSpPr>
          <p:sp>
            <p:nvSpPr>
              <p:cNvPr id="154" name="Freeform 11"/>
              <p:cNvSpPr>
                <a:spLocks noEditPoints="1"/>
              </p:cNvSpPr>
              <p:nvPr/>
            </p:nvSpPr>
            <p:spPr bwMode="auto">
              <a:xfrm>
                <a:off x="2444438" y="5525919"/>
                <a:ext cx="244193" cy="257697"/>
              </a:xfrm>
              <a:custGeom>
                <a:avLst/>
                <a:gdLst>
                  <a:gd name="T0" fmla="*/ 90 w 92"/>
                  <a:gd name="T1" fmla="*/ 83 h 97"/>
                  <a:gd name="T2" fmla="*/ 70 w 92"/>
                  <a:gd name="T3" fmla="*/ 62 h 97"/>
                  <a:gd name="T4" fmla="*/ 78 w 92"/>
                  <a:gd name="T5" fmla="*/ 39 h 97"/>
                  <a:gd name="T6" fmla="*/ 39 w 92"/>
                  <a:gd name="T7" fmla="*/ 0 h 97"/>
                  <a:gd name="T8" fmla="*/ 0 w 92"/>
                  <a:gd name="T9" fmla="*/ 39 h 97"/>
                  <a:gd name="T10" fmla="*/ 39 w 92"/>
                  <a:gd name="T11" fmla="*/ 78 h 97"/>
                  <a:gd name="T12" fmla="*/ 58 w 92"/>
                  <a:gd name="T13" fmla="*/ 73 h 97"/>
                  <a:gd name="T14" fmla="*/ 78 w 92"/>
                  <a:gd name="T15" fmla="*/ 94 h 97"/>
                  <a:gd name="T16" fmla="*/ 88 w 92"/>
                  <a:gd name="T17" fmla="*/ 93 h 97"/>
                  <a:gd name="T18" fmla="*/ 90 w 92"/>
                  <a:gd name="T19" fmla="*/ 83 h 97"/>
                  <a:gd name="T20" fmla="*/ 16 w 92"/>
                  <a:gd name="T21" fmla="*/ 39 h 97"/>
                  <a:gd name="T22" fmla="*/ 39 w 92"/>
                  <a:gd name="T23" fmla="*/ 16 h 97"/>
                  <a:gd name="T24" fmla="*/ 62 w 92"/>
                  <a:gd name="T25" fmla="*/ 39 h 97"/>
                  <a:gd name="T26" fmla="*/ 39 w 92"/>
                  <a:gd name="T27" fmla="*/ 62 h 97"/>
                  <a:gd name="T28" fmla="*/ 16 w 92"/>
                  <a:gd name="T29" fmla="*/ 3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97">
                    <a:moveTo>
                      <a:pt x="90" y="83"/>
                    </a:moveTo>
                    <a:cubicBezTo>
                      <a:pt x="70" y="62"/>
                      <a:pt x="70" y="62"/>
                      <a:pt x="70" y="62"/>
                    </a:cubicBezTo>
                    <a:cubicBezTo>
                      <a:pt x="75" y="55"/>
                      <a:pt x="78" y="47"/>
                      <a:pt x="78" y="39"/>
                    </a:cubicBezTo>
                    <a:cubicBezTo>
                      <a:pt x="78" y="18"/>
                      <a:pt x="60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60"/>
                      <a:pt x="18" y="78"/>
                      <a:pt x="39" y="78"/>
                    </a:cubicBezTo>
                    <a:cubicBezTo>
                      <a:pt x="46" y="78"/>
                      <a:pt x="53" y="76"/>
                      <a:pt x="58" y="73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80" y="97"/>
                      <a:pt x="85" y="97"/>
                      <a:pt x="88" y="93"/>
                    </a:cubicBezTo>
                    <a:cubicBezTo>
                      <a:pt x="92" y="90"/>
                      <a:pt x="92" y="86"/>
                      <a:pt x="90" y="83"/>
                    </a:cubicBezTo>
                    <a:close/>
                    <a:moveTo>
                      <a:pt x="16" y="39"/>
                    </a:moveTo>
                    <a:cubicBezTo>
                      <a:pt x="16" y="26"/>
                      <a:pt x="26" y="16"/>
                      <a:pt x="39" y="16"/>
                    </a:cubicBezTo>
                    <a:cubicBezTo>
                      <a:pt x="52" y="16"/>
                      <a:pt x="62" y="26"/>
                      <a:pt x="62" y="39"/>
                    </a:cubicBezTo>
                    <a:cubicBezTo>
                      <a:pt x="62" y="52"/>
                      <a:pt x="52" y="62"/>
                      <a:pt x="39" y="62"/>
                    </a:cubicBezTo>
                    <a:cubicBezTo>
                      <a:pt x="26" y="62"/>
                      <a:pt x="16" y="52"/>
                      <a:pt x="16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12700" dir="162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13">
                  <a:defRPr/>
                </a:pPr>
                <a:endParaRPr lang="en-US" sz="4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279380" y="5851675"/>
                <a:ext cx="574308" cy="838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 defTabSz="685813">
                  <a:defRPr/>
                </a:pPr>
                <a:r>
                  <a:rPr lang="en-US" sz="400" kern="0" dirty="0">
                    <a:solidFill>
                      <a:srgbClr val="FFFFFF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</a:rPr>
                  <a:t>Search</a:t>
                </a:r>
              </a:p>
            </p:txBody>
          </p:sp>
        </p:grpSp>
        <p:grpSp>
          <p:nvGrpSpPr>
            <p:cNvPr id="144" name="nav map"/>
            <p:cNvGrpSpPr/>
            <p:nvPr/>
          </p:nvGrpSpPr>
          <p:grpSpPr>
            <a:xfrm>
              <a:off x="7456438" y="5192648"/>
              <a:ext cx="421576" cy="300680"/>
              <a:chOff x="2916025" y="5525919"/>
              <a:chExt cx="574308" cy="409612"/>
            </a:xfrm>
          </p:grpSpPr>
          <p:sp>
            <p:nvSpPr>
              <p:cNvPr id="152" name="Freeform 12"/>
              <p:cNvSpPr>
                <a:spLocks noEditPoints="1"/>
              </p:cNvSpPr>
              <p:nvPr/>
            </p:nvSpPr>
            <p:spPr bwMode="auto">
              <a:xfrm>
                <a:off x="3080698" y="5525919"/>
                <a:ext cx="241943" cy="253196"/>
              </a:xfrm>
              <a:custGeom>
                <a:avLst/>
                <a:gdLst>
                  <a:gd name="T0" fmla="*/ 45 w 91"/>
                  <a:gd name="T1" fmla="*/ 0 h 95"/>
                  <a:gd name="T2" fmla="*/ 16 w 91"/>
                  <a:gd name="T3" fmla="*/ 52 h 95"/>
                  <a:gd name="T4" fmla="*/ 45 w 91"/>
                  <a:gd name="T5" fmla="*/ 95 h 95"/>
                  <a:gd name="T6" fmla="*/ 77 w 91"/>
                  <a:gd name="T7" fmla="*/ 52 h 95"/>
                  <a:gd name="T8" fmla="*/ 45 w 91"/>
                  <a:gd name="T9" fmla="*/ 0 h 95"/>
                  <a:gd name="T10" fmla="*/ 45 w 91"/>
                  <a:gd name="T11" fmla="*/ 55 h 95"/>
                  <a:gd name="T12" fmla="*/ 27 w 91"/>
                  <a:gd name="T13" fmla="*/ 37 h 95"/>
                  <a:gd name="T14" fmla="*/ 45 w 91"/>
                  <a:gd name="T15" fmla="*/ 18 h 95"/>
                  <a:gd name="T16" fmla="*/ 63 w 91"/>
                  <a:gd name="T17" fmla="*/ 37 h 95"/>
                  <a:gd name="T18" fmla="*/ 45 w 91"/>
                  <a:gd name="T19" fmla="*/ 5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" h="95">
                    <a:moveTo>
                      <a:pt x="45" y="0"/>
                    </a:moveTo>
                    <a:cubicBezTo>
                      <a:pt x="0" y="0"/>
                      <a:pt x="9" y="38"/>
                      <a:pt x="16" y="52"/>
                    </a:cubicBezTo>
                    <a:cubicBezTo>
                      <a:pt x="21" y="64"/>
                      <a:pt x="45" y="95"/>
                      <a:pt x="45" y="95"/>
                    </a:cubicBezTo>
                    <a:cubicBezTo>
                      <a:pt x="45" y="95"/>
                      <a:pt x="71" y="65"/>
                      <a:pt x="77" y="52"/>
                    </a:cubicBezTo>
                    <a:cubicBezTo>
                      <a:pt x="83" y="38"/>
                      <a:pt x="91" y="0"/>
                      <a:pt x="45" y="0"/>
                    </a:cubicBezTo>
                    <a:close/>
                    <a:moveTo>
                      <a:pt x="45" y="55"/>
                    </a:moveTo>
                    <a:cubicBezTo>
                      <a:pt x="35" y="55"/>
                      <a:pt x="27" y="47"/>
                      <a:pt x="27" y="37"/>
                    </a:cubicBezTo>
                    <a:cubicBezTo>
                      <a:pt x="27" y="26"/>
                      <a:pt x="35" y="18"/>
                      <a:pt x="45" y="18"/>
                    </a:cubicBezTo>
                    <a:cubicBezTo>
                      <a:pt x="55" y="18"/>
                      <a:pt x="63" y="26"/>
                      <a:pt x="63" y="37"/>
                    </a:cubicBezTo>
                    <a:cubicBezTo>
                      <a:pt x="63" y="47"/>
                      <a:pt x="55" y="55"/>
                      <a:pt x="45" y="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12700" dir="162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13">
                  <a:defRPr/>
                </a:pPr>
                <a:endParaRPr lang="en-US" sz="4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2916025" y="5851675"/>
                <a:ext cx="574308" cy="838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 defTabSz="685813">
                  <a:defRPr/>
                </a:pPr>
                <a:r>
                  <a:rPr lang="en-US" sz="400" kern="0" dirty="0">
                    <a:solidFill>
                      <a:srgbClr val="FFFFFF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</a:rPr>
                  <a:t>Map</a:t>
                </a:r>
              </a:p>
            </p:txBody>
          </p:sp>
        </p:grpSp>
        <p:grpSp>
          <p:nvGrpSpPr>
            <p:cNvPr id="145" name="nav Meridian"/>
            <p:cNvGrpSpPr/>
            <p:nvPr/>
          </p:nvGrpSpPr>
          <p:grpSpPr>
            <a:xfrm>
              <a:off x="8406679" y="5192648"/>
              <a:ext cx="421576" cy="300680"/>
              <a:chOff x="4210526" y="5525919"/>
              <a:chExt cx="574308" cy="409612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4348716" y="5525919"/>
                <a:ext cx="263324" cy="266700"/>
                <a:chOff x="5412888" y="5487328"/>
                <a:chExt cx="371475" cy="376238"/>
              </a:xfrm>
              <a:effectLst>
                <a:innerShdw blurRad="63500" dist="12700" dir="16200000">
                  <a:prstClr val="black">
                    <a:alpha val="50000"/>
                  </a:prstClr>
                </a:innerShdw>
              </a:effectLst>
            </p:grpSpPr>
            <p:sp>
              <p:nvSpPr>
                <p:cNvPr id="150" name="Freeform 17"/>
                <p:cNvSpPr>
                  <a:spLocks noEditPoints="1"/>
                </p:cNvSpPr>
                <p:nvPr/>
              </p:nvSpPr>
              <p:spPr bwMode="auto">
                <a:xfrm>
                  <a:off x="5412888" y="5487328"/>
                  <a:ext cx="371475" cy="376238"/>
                </a:xfrm>
                <a:custGeom>
                  <a:avLst/>
                  <a:gdLst>
                    <a:gd name="T0" fmla="*/ 58 w 99"/>
                    <a:gd name="T1" fmla="*/ 1 h 100"/>
                    <a:gd name="T2" fmla="*/ 41 w 99"/>
                    <a:gd name="T3" fmla="*/ 1 h 100"/>
                    <a:gd name="T4" fmla="*/ 0 w 99"/>
                    <a:gd name="T5" fmla="*/ 50 h 100"/>
                    <a:gd name="T6" fmla="*/ 44 w 99"/>
                    <a:gd name="T7" fmla="*/ 99 h 100"/>
                    <a:gd name="T8" fmla="*/ 44 w 99"/>
                    <a:gd name="T9" fmla="*/ 99 h 100"/>
                    <a:gd name="T10" fmla="*/ 50 w 99"/>
                    <a:gd name="T11" fmla="*/ 100 h 100"/>
                    <a:gd name="T12" fmla="*/ 61 w 99"/>
                    <a:gd name="T13" fmla="*/ 98 h 100"/>
                    <a:gd name="T14" fmla="*/ 99 w 99"/>
                    <a:gd name="T15" fmla="*/ 50 h 100"/>
                    <a:gd name="T16" fmla="*/ 58 w 99"/>
                    <a:gd name="T17" fmla="*/ 1 h 100"/>
                    <a:gd name="T18" fmla="*/ 44 w 99"/>
                    <a:gd name="T19" fmla="*/ 98 h 100"/>
                    <a:gd name="T20" fmla="*/ 42 w 99"/>
                    <a:gd name="T21" fmla="*/ 95 h 100"/>
                    <a:gd name="T22" fmla="*/ 35 w 99"/>
                    <a:gd name="T23" fmla="*/ 77 h 100"/>
                    <a:gd name="T24" fmla="*/ 33 w 99"/>
                    <a:gd name="T25" fmla="*/ 41 h 100"/>
                    <a:gd name="T26" fmla="*/ 42 w 99"/>
                    <a:gd name="T27" fmla="*/ 32 h 100"/>
                    <a:gd name="T28" fmla="*/ 42 w 99"/>
                    <a:gd name="T29" fmla="*/ 31 h 100"/>
                    <a:gd name="T30" fmla="*/ 33 w 99"/>
                    <a:gd name="T31" fmla="*/ 21 h 100"/>
                    <a:gd name="T32" fmla="*/ 39 w 99"/>
                    <a:gd name="T33" fmla="*/ 5 h 100"/>
                    <a:gd name="T34" fmla="*/ 39 w 99"/>
                    <a:gd name="T35" fmla="*/ 5 h 100"/>
                    <a:gd name="T36" fmla="*/ 41 w 99"/>
                    <a:gd name="T37" fmla="*/ 2 h 100"/>
                    <a:gd name="T38" fmla="*/ 50 w 99"/>
                    <a:gd name="T39" fmla="*/ 1 h 100"/>
                    <a:gd name="T40" fmla="*/ 57 w 99"/>
                    <a:gd name="T41" fmla="*/ 2 h 100"/>
                    <a:gd name="T42" fmla="*/ 69 w 99"/>
                    <a:gd name="T43" fmla="*/ 30 h 100"/>
                    <a:gd name="T44" fmla="*/ 69 w 99"/>
                    <a:gd name="T45" fmla="*/ 58 h 100"/>
                    <a:gd name="T46" fmla="*/ 59 w 99"/>
                    <a:gd name="T47" fmla="*/ 66 h 100"/>
                    <a:gd name="T48" fmla="*/ 58 w 99"/>
                    <a:gd name="T49" fmla="*/ 67 h 100"/>
                    <a:gd name="T50" fmla="*/ 69 w 99"/>
                    <a:gd name="T51" fmla="*/ 78 h 100"/>
                    <a:gd name="T52" fmla="*/ 64 w 99"/>
                    <a:gd name="T53" fmla="*/ 91 h 100"/>
                    <a:gd name="T54" fmla="*/ 62 w 99"/>
                    <a:gd name="T55" fmla="*/ 95 h 100"/>
                    <a:gd name="T56" fmla="*/ 61 w 99"/>
                    <a:gd name="T57" fmla="*/ 97 h 100"/>
                    <a:gd name="T58" fmla="*/ 50 w 99"/>
                    <a:gd name="T59" fmla="*/ 99 h 100"/>
                    <a:gd name="T60" fmla="*/ 44 w 99"/>
                    <a:gd name="T61" fmla="*/ 9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9" h="100">
                      <a:moveTo>
                        <a:pt x="58" y="1"/>
                      </a:moveTo>
                      <a:cubicBezTo>
                        <a:pt x="52" y="0"/>
                        <a:pt x="47" y="0"/>
                        <a:pt x="41" y="1"/>
                      </a:cubicBezTo>
                      <a:cubicBezTo>
                        <a:pt x="17" y="5"/>
                        <a:pt x="0" y="26"/>
                        <a:pt x="0" y="50"/>
                      </a:cubicBezTo>
                      <a:cubicBezTo>
                        <a:pt x="0" y="75"/>
                        <a:pt x="19" y="96"/>
                        <a:pt x="44" y="99"/>
                      </a:cubicBezTo>
                      <a:cubicBezTo>
                        <a:pt x="44" y="99"/>
                        <a:pt x="44" y="99"/>
                        <a:pt x="44" y="99"/>
                      </a:cubicBezTo>
                      <a:cubicBezTo>
                        <a:pt x="46" y="99"/>
                        <a:pt x="48" y="100"/>
                        <a:pt x="50" y="100"/>
                      </a:cubicBezTo>
                      <a:cubicBezTo>
                        <a:pt x="54" y="100"/>
                        <a:pt x="57" y="99"/>
                        <a:pt x="61" y="98"/>
                      </a:cubicBezTo>
                      <a:cubicBezTo>
                        <a:pt x="83" y="93"/>
                        <a:pt x="99" y="73"/>
                        <a:pt x="99" y="50"/>
                      </a:cubicBezTo>
                      <a:cubicBezTo>
                        <a:pt x="99" y="26"/>
                        <a:pt x="82" y="5"/>
                        <a:pt x="58" y="1"/>
                      </a:cubicBezTo>
                      <a:close/>
                      <a:moveTo>
                        <a:pt x="44" y="98"/>
                      </a:moveTo>
                      <a:cubicBezTo>
                        <a:pt x="42" y="95"/>
                        <a:pt x="42" y="95"/>
                        <a:pt x="42" y="95"/>
                      </a:cubicBezTo>
                      <a:cubicBezTo>
                        <a:pt x="42" y="94"/>
                        <a:pt x="35" y="82"/>
                        <a:pt x="35" y="77"/>
                      </a:cubicBezTo>
                      <a:cubicBezTo>
                        <a:pt x="34" y="72"/>
                        <a:pt x="33" y="43"/>
                        <a:pt x="33" y="41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42" y="31"/>
                        <a:pt x="42" y="31"/>
                        <a:pt x="42" y="31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9"/>
                        <a:pt x="34" y="10"/>
                        <a:pt x="39" y="5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0" y="4"/>
                        <a:pt x="41" y="3"/>
                        <a:pt x="41" y="2"/>
                      </a:cubicBezTo>
                      <a:cubicBezTo>
                        <a:pt x="44" y="2"/>
                        <a:pt x="47" y="1"/>
                        <a:pt x="50" y="1"/>
                      </a:cubicBezTo>
                      <a:cubicBezTo>
                        <a:pt x="52" y="1"/>
                        <a:pt x="55" y="2"/>
                        <a:pt x="57" y="2"/>
                      </a:cubicBezTo>
                      <a:cubicBezTo>
                        <a:pt x="58" y="4"/>
                        <a:pt x="69" y="22"/>
                        <a:pt x="69" y="30"/>
                      </a:cubicBezTo>
                      <a:cubicBezTo>
                        <a:pt x="68" y="39"/>
                        <a:pt x="69" y="56"/>
                        <a:pt x="69" y="58"/>
                      </a:cubicBezTo>
                      <a:cubicBezTo>
                        <a:pt x="59" y="66"/>
                        <a:pt x="59" y="66"/>
                        <a:pt x="59" y="66"/>
                      </a:cubicBezTo>
                      <a:cubicBezTo>
                        <a:pt x="58" y="67"/>
                        <a:pt x="58" y="67"/>
                        <a:pt x="58" y="67"/>
                      </a:cubicBezTo>
                      <a:cubicBezTo>
                        <a:pt x="69" y="78"/>
                        <a:pt x="69" y="78"/>
                        <a:pt x="69" y="78"/>
                      </a:cubicBezTo>
                      <a:cubicBezTo>
                        <a:pt x="68" y="79"/>
                        <a:pt x="67" y="85"/>
                        <a:pt x="64" y="91"/>
                      </a:cubicBezTo>
                      <a:cubicBezTo>
                        <a:pt x="63" y="93"/>
                        <a:pt x="63" y="94"/>
                        <a:pt x="62" y="95"/>
                      </a:cubicBezTo>
                      <a:cubicBezTo>
                        <a:pt x="62" y="96"/>
                        <a:pt x="61" y="97"/>
                        <a:pt x="61" y="97"/>
                      </a:cubicBezTo>
                      <a:cubicBezTo>
                        <a:pt x="57" y="98"/>
                        <a:pt x="53" y="99"/>
                        <a:pt x="50" y="99"/>
                      </a:cubicBezTo>
                      <a:cubicBezTo>
                        <a:pt x="48" y="99"/>
                        <a:pt x="46" y="99"/>
                        <a:pt x="44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62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13">
                    <a:defRPr/>
                  </a:pPr>
                  <a:endParaRPr lang="en-US" sz="4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Freeform 18"/>
                <p:cNvSpPr>
                  <a:spLocks/>
                </p:cNvSpPr>
                <p:nvPr/>
              </p:nvSpPr>
              <p:spPr bwMode="auto">
                <a:xfrm>
                  <a:off x="5563701" y="5641316"/>
                  <a:ext cx="85725" cy="60325"/>
                </a:xfrm>
                <a:custGeom>
                  <a:avLst/>
                  <a:gdLst>
                    <a:gd name="T0" fmla="*/ 0 w 23"/>
                    <a:gd name="T1" fmla="*/ 5 h 16"/>
                    <a:gd name="T2" fmla="*/ 0 w 23"/>
                    <a:gd name="T3" fmla="*/ 1 h 16"/>
                    <a:gd name="T4" fmla="*/ 4 w 23"/>
                    <a:gd name="T5" fmla="*/ 1 h 16"/>
                    <a:gd name="T6" fmla="*/ 4 w 23"/>
                    <a:gd name="T7" fmla="*/ 3 h 16"/>
                    <a:gd name="T8" fmla="*/ 4 w 23"/>
                    <a:gd name="T9" fmla="*/ 3 h 16"/>
                    <a:gd name="T10" fmla="*/ 9 w 23"/>
                    <a:gd name="T11" fmla="*/ 0 h 16"/>
                    <a:gd name="T12" fmla="*/ 13 w 23"/>
                    <a:gd name="T13" fmla="*/ 3 h 16"/>
                    <a:gd name="T14" fmla="*/ 13 w 23"/>
                    <a:gd name="T15" fmla="*/ 3 h 16"/>
                    <a:gd name="T16" fmla="*/ 15 w 23"/>
                    <a:gd name="T17" fmla="*/ 1 h 16"/>
                    <a:gd name="T18" fmla="*/ 18 w 23"/>
                    <a:gd name="T19" fmla="*/ 0 h 16"/>
                    <a:gd name="T20" fmla="*/ 23 w 23"/>
                    <a:gd name="T21" fmla="*/ 7 h 16"/>
                    <a:gd name="T22" fmla="*/ 23 w 23"/>
                    <a:gd name="T23" fmla="*/ 16 h 16"/>
                    <a:gd name="T24" fmla="*/ 19 w 23"/>
                    <a:gd name="T25" fmla="*/ 16 h 16"/>
                    <a:gd name="T26" fmla="*/ 19 w 23"/>
                    <a:gd name="T27" fmla="*/ 7 h 16"/>
                    <a:gd name="T28" fmla="*/ 16 w 23"/>
                    <a:gd name="T29" fmla="*/ 4 h 16"/>
                    <a:gd name="T30" fmla="*/ 14 w 23"/>
                    <a:gd name="T31" fmla="*/ 6 h 16"/>
                    <a:gd name="T32" fmla="*/ 14 w 23"/>
                    <a:gd name="T33" fmla="*/ 7 h 16"/>
                    <a:gd name="T34" fmla="*/ 14 w 23"/>
                    <a:gd name="T35" fmla="*/ 16 h 16"/>
                    <a:gd name="T36" fmla="*/ 9 w 23"/>
                    <a:gd name="T37" fmla="*/ 16 h 16"/>
                    <a:gd name="T38" fmla="*/ 9 w 23"/>
                    <a:gd name="T39" fmla="*/ 7 h 16"/>
                    <a:gd name="T40" fmla="*/ 7 w 23"/>
                    <a:gd name="T41" fmla="*/ 4 h 16"/>
                    <a:gd name="T42" fmla="*/ 5 w 23"/>
                    <a:gd name="T43" fmla="*/ 6 h 16"/>
                    <a:gd name="T44" fmla="*/ 5 w 23"/>
                    <a:gd name="T45" fmla="*/ 7 h 16"/>
                    <a:gd name="T46" fmla="*/ 5 w 23"/>
                    <a:gd name="T47" fmla="*/ 16 h 16"/>
                    <a:gd name="T48" fmla="*/ 0 w 23"/>
                    <a:gd name="T49" fmla="*/ 16 h 16"/>
                    <a:gd name="T50" fmla="*/ 0 w 23"/>
                    <a:gd name="T51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" h="16">
                      <a:moveTo>
                        <a:pt x="0" y="5"/>
                      </a:move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6" y="0"/>
                        <a:pt x="9" y="0"/>
                      </a:cubicBezTo>
                      <a:cubicBezTo>
                        <a:pt x="11" y="0"/>
                        <a:pt x="13" y="1"/>
                        <a:pt x="13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6" y="0"/>
                        <a:pt x="17" y="0"/>
                        <a:pt x="18" y="0"/>
                      </a:cubicBezTo>
                      <a:cubicBezTo>
                        <a:pt x="21" y="0"/>
                        <a:pt x="23" y="2"/>
                        <a:pt x="23" y="7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9" y="5"/>
                        <a:pt x="18" y="4"/>
                        <a:pt x="16" y="4"/>
                      </a:cubicBezTo>
                      <a:cubicBezTo>
                        <a:pt x="15" y="4"/>
                        <a:pt x="15" y="5"/>
                        <a:pt x="14" y="6"/>
                      </a:cubicBezTo>
                      <a:cubicBezTo>
                        <a:pt x="14" y="6"/>
                        <a:pt x="14" y="6"/>
                        <a:pt x="14" y="7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5"/>
                        <a:pt x="9" y="4"/>
                        <a:pt x="7" y="4"/>
                      </a:cubicBezTo>
                      <a:cubicBezTo>
                        <a:pt x="6" y="4"/>
                        <a:pt x="5" y="5"/>
                        <a:pt x="5" y="6"/>
                      </a:cubicBezTo>
                      <a:cubicBezTo>
                        <a:pt x="5" y="6"/>
                        <a:pt x="5" y="6"/>
                        <a:pt x="5" y="7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bg1">
                    <a:alpha val="68000"/>
                  </a:schemeClr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13">
                    <a:defRPr/>
                  </a:pPr>
                  <a:endParaRPr lang="en-US" sz="400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49" name="TextBox 148"/>
              <p:cNvSpPr txBox="1"/>
              <p:nvPr/>
            </p:nvSpPr>
            <p:spPr>
              <a:xfrm>
                <a:off x="4210526" y="5851675"/>
                <a:ext cx="574308" cy="838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 defTabSz="685813">
                  <a:defRPr/>
                </a:pPr>
                <a:r>
                  <a:rPr lang="en-US" sz="400" kern="0" dirty="0">
                    <a:solidFill>
                      <a:srgbClr val="FFFFFF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Services</a:t>
                </a:r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7922561" y="5431757"/>
              <a:ext cx="421576" cy="6155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685813">
                <a:defRPr/>
              </a:pPr>
              <a:r>
                <a:rPr lang="en-US" sz="400" kern="0" dirty="0">
                  <a:solidFill>
                    <a:srgbClr val="FFFFFF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Tips</a:t>
              </a:r>
            </a:p>
          </p:txBody>
        </p:sp>
        <p:sp>
          <p:nvSpPr>
            <p:cNvPr id="147" name="Freeform 19"/>
            <p:cNvSpPr>
              <a:spLocks/>
            </p:cNvSpPr>
            <p:nvPr/>
          </p:nvSpPr>
          <p:spPr bwMode="auto">
            <a:xfrm>
              <a:off x="8032777" y="5184539"/>
              <a:ext cx="207709" cy="208473"/>
            </a:xfrm>
            <a:custGeom>
              <a:avLst/>
              <a:gdLst>
                <a:gd name="T0" fmla="*/ 0 w 1382"/>
                <a:gd name="T1" fmla="*/ 0 h 1384"/>
                <a:gd name="T2" fmla="*/ 0 w 1382"/>
                <a:gd name="T3" fmla="*/ 0 h 1384"/>
                <a:gd name="T4" fmla="*/ 0 w 1382"/>
                <a:gd name="T5" fmla="*/ 0 h 1384"/>
                <a:gd name="T6" fmla="*/ 0 w 1382"/>
                <a:gd name="T7" fmla="*/ 0 h 1384"/>
                <a:gd name="T8" fmla="*/ 0 w 1382"/>
                <a:gd name="T9" fmla="*/ 0 h 1384"/>
                <a:gd name="T10" fmla="*/ 0 w 1382"/>
                <a:gd name="T11" fmla="*/ 0 h 1384"/>
                <a:gd name="T12" fmla="*/ 0 w 1382"/>
                <a:gd name="T13" fmla="*/ 0 h 1384"/>
                <a:gd name="T14" fmla="*/ 0 w 1382"/>
                <a:gd name="T15" fmla="*/ 0 h 1384"/>
                <a:gd name="T16" fmla="*/ 0 w 1382"/>
                <a:gd name="T17" fmla="*/ 0 h 1384"/>
                <a:gd name="T18" fmla="*/ 0 w 1382"/>
                <a:gd name="T19" fmla="*/ 0 h 1384"/>
                <a:gd name="T20" fmla="*/ 0 w 1382"/>
                <a:gd name="T21" fmla="*/ 0 h 1384"/>
                <a:gd name="T22" fmla="*/ 0 w 1382"/>
                <a:gd name="T23" fmla="*/ 0 h 1384"/>
                <a:gd name="T24" fmla="*/ 0 w 1382"/>
                <a:gd name="T25" fmla="*/ 0 h 1384"/>
                <a:gd name="T26" fmla="*/ 0 w 1382"/>
                <a:gd name="T27" fmla="*/ 0 h 1384"/>
                <a:gd name="T28" fmla="*/ 0 w 1382"/>
                <a:gd name="T29" fmla="*/ 0 h 1384"/>
                <a:gd name="T30" fmla="*/ 0 w 1382"/>
                <a:gd name="T31" fmla="*/ 0 h 1384"/>
                <a:gd name="T32" fmla="*/ 0 w 1382"/>
                <a:gd name="T33" fmla="*/ 0 h 1384"/>
                <a:gd name="T34" fmla="*/ 0 w 1382"/>
                <a:gd name="T35" fmla="*/ 0 h 1384"/>
                <a:gd name="T36" fmla="*/ 0 w 1382"/>
                <a:gd name="T37" fmla="*/ 0 h 1384"/>
                <a:gd name="T38" fmla="*/ 0 w 1382"/>
                <a:gd name="T39" fmla="*/ 0 h 1384"/>
                <a:gd name="T40" fmla="*/ 0 w 1382"/>
                <a:gd name="T41" fmla="*/ 0 h 1384"/>
                <a:gd name="T42" fmla="*/ 0 w 1382"/>
                <a:gd name="T43" fmla="*/ 0 h 1384"/>
                <a:gd name="T44" fmla="*/ 0 w 1382"/>
                <a:gd name="T45" fmla="*/ 0 h 1384"/>
                <a:gd name="T46" fmla="*/ 0 w 1382"/>
                <a:gd name="T47" fmla="*/ 0 h 1384"/>
                <a:gd name="T48" fmla="*/ 0 w 1382"/>
                <a:gd name="T49" fmla="*/ 0 h 1384"/>
                <a:gd name="T50" fmla="*/ 0 w 1382"/>
                <a:gd name="T51" fmla="*/ 0 h 1384"/>
                <a:gd name="T52" fmla="*/ 0 w 1382"/>
                <a:gd name="T53" fmla="*/ 0 h 1384"/>
                <a:gd name="T54" fmla="*/ 0 w 1382"/>
                <a:gd name="T55" fmla="*/ 0 h 1384"/>
                <a:gd name="T56" fmla="*/ 0 w 1382"/>
                <a:gd name="T57" fmla="*/ 0 h 1384"/>
                <a:gd name="T58" fmla="*/ 0 w 1382"/>
                <a:gd name="T59" fmla="*/ 0 h 1384"/>
                <a:gd name="T60" fmla="*/ 0 w 1382"/>
                <a:gd name="T61" fmla="*/ 0 h 1384"/>
                <a:gd name="T62" fmla="*/ 0 w 1382"/>
                <a:gd name="T63" fmla="*/ 0 h 1384"/>
                <a:gd name="T64" fmla="*/ 0 w 1382"/>
                <a:gd name="T65" fmla="*/ 0 h 1384"/>
                <a:gd name="T66" fmla="*/ 0 w 1382"/>
                <a:gd name="T67" fmla="*/ 0 h 1384"/>
                <a:gd name="T68" fmla="*/ 0 w 1382"/>
                <a:gd name="T69" fmla="*/ 0 h 1384"/>
                <a:gd name="T70" fmla="*/ 0 w 1382"/>
                <a:gd name="T71" fmla="*/ 0 h 1384"/>
                <a:gd name="T72" fmla="*/ 0 w 1382"/>
                <a:gd name="T73" fmla="*/ 0 h 1384"/>
                <a:gd name="T74" fmla="*/ 0 w 1382"/>
                <a:gd name="T75" fmla="*/ 0 h 1384"/>
                <a:gd name="T76" fmla="*/ 0 w 1382"/>
                <a:gd name="T77" fmla="*/ 0 h 1384"/>
                <a:gd name="T78" fmla="*/ 0 w 1382"/>
                <a:gd name="T79" fmla="*/ 0 h 1384"/>
                <a:gd name="T80" fmla="*/ 0 w 1382"/>
                <a:gd name="T81" fmla="*/ 0 h 1384"/>
                <a:gd name="T82" fmla="*/ 0 w 1382"/>
                <a:gd name="T83" fmla="*/ 0 h 1384"/>
                <a:gd name="T84" fmla="*/ 0 w 1382"/>
                <a:gd name="T85" fmla="*/ 0 h 1384"/>
                <a:gd name="T86" fmla="*/ 0 w 1382"/>
                <a:gd name="T87" fmla="*/ 0 h 1384"/>
                <a:gd name="T88" fmla="*/ 0 w 1382"/>
                <a:gd name="T89" fmla="*/ 0 h 1384"/>
                <a:gd name="T90" fmla="*/ 0 w 1382"/>
                <a:gd name="T91" fmla="*/ 0 h 1384"/>
                <a:gd name="T92" fmla="*/ 0 w 1382"/>
                <a:gd name="T93" fmla="*/ 0 h 1384"/>
                <a:gd name="T94" fmla="*/ 0 w 1382"/>
                <a:gd name="T95" fmla="*/ 0 h 1384"/>
                <a:gd name="T96" fmla="*/ 0 w 1382"/>
                <a:gd name="T97" fmla="*/ 0 h 1384"/>
                <a:gd name="T98" fmla="*/ 0 w 1382"/>
                <a:gd name="T99" fmla="*/ 0 h 1384"/>
                <a:gd name="T100" fmla="*/ 0 w 1382"/>
                <a:gd name="T101" fmla="*/ 0 h 1384"/>
                <a:gd name="T102" fmla="*/ 0 w 1382"/>
                <a:gd name="T103" fmla="*/ 0 h 1384"/>
                <a:gd name="T104" fmla="*/ 0 w 1382"/>
                <a:gd name="T105" fmla="*/ 0 h 1384"/>
                <a:gd name="T106" fmla="*/ 0 w 1382"/>
                <a:gd name="T107" fmla="*/ 0 h 1384"/>
                <a:gd name="T108" fmla="*/ 0 w 1382"/>
                <a:gd name="T109" fmla="*/ 0 h 1384"/>
                <a:gd name="T110" fmla="*/ 0 w 1382"/>
                <a:gd name="T111" fmla="*/ 0 h 1384"/>
                <a:gd name="T112" fmla="*/ 0 w 1382"/>
                <a:gd name="T113" fmla="*/ 0 h 1384"/>
                <a:gd name="T114" fmla="*/ 0 w 1382"/>
                <a:gd name="T115" fmla="*/ 0 h 1384"/>
                <a:gd name="T116" fmla="*/ 0 w 1382"/>
                <a:gd name="T117" fmla="*/ 0 h 1384"/>
                <a:gd name="T118" fmla="*/ 0 w 1382"/>
                <a:gd name="T119" fmla="*/ 0 h 1384"/>
                <a:gd name="T120" fmla="*/ 0 w 1382"/>
                <a:gd name="T121" fmla="*/ 0 h 1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82"/>
                <a:gd name="T184" fmla="*/ 0 h 1384"/>
                <a:gd name="T185" fmla="*/ 1382 w 1382"/>
                <a:gd name="T186" fmla="*/ 1384 h 1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82" h="1384">
                  <a:moveTo>
                    <a:pt x="645" y="171"/>
                  </a:moveTo>
                  <a:lnTo>
                    <a:pt x="609" y="171"/>
                  </a:lnTo>
                  <a:lnTo>
                    <a:pt x="609" y="282"/>
                  </a:lnTo>
                  <a:lnTo>
                    <a:pt x="594" y="284"/>
                  </a:lnTo>
                  <a:lnTo>
                    <a:pt x="576" y="287"/>
                  </a:lnTo>
                  <a:lnTo>
                    <a:pt x="558" y="292"/>
                  </a:lnTo>
                  <a:lnTo>
                    <a:pt x="538" y="299"/>
                  </a:lnTo>
                  <a:lnTo>
                    <a:pt x="517" y="307"/>
                  </a:lnTo>
                  <a:lnTo>
                    <a:pt x="496" y="320"/>
                  </a:lnTo>
                  <a:lnTo>
                    <a:pt x="476" y="335"/>
                  </a:lnTo>
                  <a:lnTo>
                    <a:pt x="456" y="354"/>
                  </a:lnTo>
                  <a:lnTo>
                    <a:pt x="442" y="371"/>
                  </a:lnTo>
                  <a:lnTo>
                    <a:pt x="432" y="390"/>
                  </a:lnTo>
                  <a:lnTo>
                    <a:pt x="423" y="408"/>
                  </a:lnTo>
                  <a:lnTo>
                    <a:pt x="416" y="427"/>
                  </a:lnTo>
                  <a:lnTo>
                    <a:pt x="410" y="445"/>
                  </a:lnTo>
                  <a:lnTo>
                    <a:pt x="407" y="464"/>
                  </a:lnTo>
                  <a:lnTo>
                    <a:pt x="406" y="482"/>
                  </a:lnTo>
                  <a:lnTo>
                    <a:pt x="404" y="500"/>
                  </a:lnTo>
                  <a:lnTo>
                    <a:pt x="406" y="526"/>
                  </a:lnTo>
                  <a:lnTo>
                    <a:pt x="409" y="550"/>
                  </a:lnTo>
                  <a:lnTo>
                    <a:pt x="416" y="572"/>
                  </a:lnTo>
                  <a:lnTo>
                    <a:pt x="424" y="592"/>
                  </a:lnTo>
                  <a:lnTo>
                    <a:pt x="434" y="609"/>
                  </a:lnTo>
                  <a:lnTo>
                    <a:pt x="446" y="625"/>
                  </a:lnTo>
                  <a:lnTo>
                    <a:pt x="458" y="640"/>
                  </a:lnTo>
                  <a:lnTo>
                    <a:pt x="473" y="654"/>
                  </a:lnTo>
                  <a:lnTo>
                    <a:pt x="490" y="665"/>
                  </a:lnTo>
                  <a:lnTo>
                    <a:pt x="506" y="677"/>
                  </a:lnTo>
                  <a:lnTo>
                    <a:pt x="523" y="686"/>
                  </a:lnTo>
                  <a:lnTo>
                    <a:pt x="541" y="695"/>
                  </a:lnTo>
                  <a:lnTo>
                    <a:pt x="560" y="703"/>
                  </a:lnTo>
                  <a:lnTo>
                    <a:pt x="578" y="711"/>
                  </a:lnTo>
                  <a:lnTo>
                    <a:pt x="597" y="718"/>
                  </a:lnTo>
                  <a:lnTo>
                    <a:pt x="615" y="725"/>
                  </a:lnTo>
                  <a:lnTo>
                    <a:pt x="644" y="737"/>
                  </a:lnTo>
                  <a:lnTo>
                    <a:pt x="669" y="746"/>
                  </a:lnTo>
                  <a:lnTo>
                    <a:pt x="691" y="755"/>
                  </a:lnTo>
                  <a:lnTo>
                    <a:pt x="711" y="763"/>
                  </a:lnTo>
                  <a:lnTo>
                    <a:pt x="727" y="771"/>
                  </a:lnTo>
                  <a:lnTo>
                    <a:pt x="741" y="779"/>
                  </a:lnTo>
                  <a:lnTo>
                    <a:pt x="752" y="789"/>
                  </a:lnTo>
                  <a:lnTo>
                    <a:pt x="761" y="798"/>
                  </a:lnTo>
                  <a:lnTo>
                    <a:pt x="772" y="813"/>
                  </a:lnTo>
                  <a:lnTo>
                    <a:pt x="779" y="830"/>
                  </a:lnTo>
                  <a:lnTo>
                    <a:pt x="784" y="849"/>
                  </a:lnTo>
                  <a:lnTo>
                    <a:pt x="786" y="867"/>
                  </a:lnTo>
                  <a:lnTo>
                    <a:pt x="783" y="891"/>
                  </a:lnTo>
                  <a:lnTo>
                    <a:pt x="776" y="911"/>
                  </a:lnTo>
                  <a:lnTo>
                    <a:pt x="765" y="928"/>
                  </a:lnTo>
                  <a:lnTo>
                    <a:pt x="751" y="942"/>
                  </a:lnTo>
                  <a:lnTo>
                    <a:pt x="735" y="952"/>
                  </a:lnTo>
                  <a:lnTo>
                    <a:pt x="716" y="960"/>
                  </a:lnTo>
                  <a:lnTo>
                    <a:pt x="697" y="965"/>
                  </a:lnTo>
                  <a:lnTo>
                    <a:pt x="677" y="966"/>
                  </a:lnTo>
                  <a:lnTo>
                    <a:pt x="659" y="965"/>
                  </a:lnTo>
                  <a:lnTo>
                    <a:pt x="642" y="961"/>
                  </a:lnTo>
                  <a:lnTo>
                    <a:pt x="624" y="956"/>
                  </a:lnTo>
                  <a:lnTo>
                    <a:pt x="608" y="949"/>
                  </a:lnTo>
                  <a:lnTo>
                    <a:pt x="593" y="940"/>
                  </a:lnTo>
                  <a:lnTo>
                    <a:pt x="579" y="929"/>
                  </a:lnTo>
                  <a:lnTo>
                    <a:pt x="568" y="917"/>
                  </a:lnTo>
                  <a:lnTo>
                    <a:pt x="558" y="904"/>
                  </a:lnTo>
                  <a:lnTo>
                    <a:pt x="548" y="889"/>
                  </a:lnTo>
                  <a:lnTo>
                    <a:pt x="541" y="874"/>
                  </a:lnTo>
                  <a:lnTo>
                    <a:pt x="536" y="859"/>
                  </a:lnTo>
                  <a:lnTo>
                    <a:pt x="531" y="844"/>
                  </a:lnTo>
                  <a:lnTo>
                    <a:pt x="528" y="829"/>
                  </a:lnTo>
                  <a:lnTo>
                    <a:pt x="525" y="816"/>
                  </a:lnTo>
                  <a:lnTo>
                    <a:pt x="523" y="804"/>
                  </a:lnTo>
                  <a:lnTo>
                    <a:pt x="522" y="794"/>
                  </a:lnTo>
                  <a:lnTo>
                    <a:pt x="403" y="794"/>
                  </a:lnTo>
                  <a:lnTo>
                    <a:pt x="403" y="1069"/>
                  </a:lnTo>
                  <a:lnTo>
                    <a:pt x="521" y="1069"/>
                  </a:lnTo>
                  <a:lnTo>
                    <a:pt x="523" y="998"/>
                  </a:lnTo>
                  <a:lnTo>
                    <a:pt x="531" y="1010"/>
                  </a:lnTo>
                  <a:lnTo>
                    <a:pt x="540" y="1019"/>
                  </a:lnTo>
                  <a:lnTo>
                    <a:pt x="548" y="1029"/>
                  </a:lnTo>
                  <a:lnTo>
                    <a:pt x="558" y="1038"/>
                  </a:lnTo>
                  <a:lnTo>
                    <a:pt x="568" y="1046"/>
                  </a:lnTo>
                  <a:lnTo>
                    <a:pt x="579" y="1053"/>
                  </a:lnTo>
                  <a:lnTo>
                    <a:pt x="593" y="1059"/>
                  </a:lnTo>
                  <a:lnTo>
                    <a:pt x="609" y="1065"/>
                  </a:lnTo>
                  <a:lnTo>
                    <a:pt x="609" y="1194"/>
                  </a:lnTo>
                  <a:lnTo>
                    <a:pt x="731" y="1194"/>
                  </a:lnTo>
                  <a:lnTo>
                    <a:pt x="731" y="1079"/>
                  </a:lnTo>
                  <a:lnTo>
                    <a:pt x="750" y="1077"/>
                  </a:lnTo>
                  <a:lnTo>
                    <a:pt x="769" y="1072"/>
                  </a:lnTo>
                  <a:lnTo>
                    <a:pt x="788" y="1066"/>
                  </a:lnTo>
                  <a:lnTo>
                    <a:pt x="807" y="1059"/>
                  </a:lnTo>
                  <a:lnTo>
                    <a:pt x="825" y="1051"/>
                  </a:lnTo>
                  <a:lnTo>
                    <a:pt x="843" y="1040"/>
                  </a:lnTo>
                  <a:lnTo>
                    <a:pt x="859" y="1027"/>
                  </a:lnTo>
                  <a:lnTo>
                    <a:pt x="875" y="1012"/>
                  </a:lnTo>
                  <a:lnTo>
                    <a:pt x="888" y="997"/>
                  </a:lnTo>
                  <a:lnTo>
                    <a:pt x="900" y="980"/>
                  </a:lnTo>
                  <a:lnTo>
                    <a:pt x="910" y="961"/>
                  </a:lnTo>
                  <a:lnTo>
                    <a:pt x="918" y="943"/>
                  </a:lnTo>
                  <a:lnTo>
                    <a:pt x="925" y="922"/>
                  </a:lnTo>
                  <a:lnTo>
                    <a:pt x="929" y="900"/>
                  </a:lnTo>
                  <a:lnTo>
                    <a:pt x="933" y="879"/>
                  </a:lnTo>
                  <a:lnTo>
                    <a:pt x="934" y="857"/>
                  </a:lnTo>
                  <a:lnTo>
                    <a:pt x="933" y="839"/>
                  </a:lnTo>
                  <a:lnTo>
                    <a:pt x="932" y="822"/>
                  </a:lnTo>
                  <a:lnTo>
                    <a:pt x="928" y="805"/>
                  </a:lnTo>
                  <a:lnTo>
                    <a:pt x="925" y="787"/>
                  </a:lnTo>
                  <a:lnTo>
                    <a:pt x="920" y="770"/>
                  </a:lnTo>
                  <a:lnTo>
                    <a:pt x="913" y="754"/>
                  </a:lnTo>
                  <a:lnTo>
                    <a:pt x="906" y="740"/>
                  </a:lnTo>
                  <a:lnTo>
                    <a:pt x="898" y="726"/>
                  </a:lnTo>
                  <a:lnTo>
                    <a:pt x="890" y="716"/>
                  </a:lnTo>
                  <a:lnTo>
                    <a:pt x="882" y="706"/>
                  </a:lnTo>
                  <a:lnTo>
                    <a:pt x="873" y="696"/>
                  </a:lnTo>
                  <a:lnTo>
                    <a:pt x="864" y="687"/>
                  </a:lnTo>
                  <a:lnTo>
                    <a:pt x="853" y="679"/>
                  </a:lnTo>
                  <a:lnTo>
                    <a:pt x="842" y="671"/>
                  </a:lnTo>
                  <a:lnTo>
                    <a:pt x="830" y="664"/>
                  </a:lnTo>
                  <a:lnTo>
                    <a:pt x="818" y="656"/>
                  </a:lnTo>
                  <a:lnTo>
                    <a:pt x="804" y="649"/>
                  </a:lnTo>
                  <a:lnTo>
                    <a:pt x="790" y="642"/>
                  </a:lnTo>
                  <a:lnTo>
                    <a:pt x="775" y="636"/>
                  </a:lnTo>
                  <a:lnTo>
                    <a:pt x="760" y="630"/>
                  </a:lnTo>
                  <a:lnTo>
                    <a:pt x="743" y="623"/>
                  </a:lnTo>
                  <a:lnTo>
                    <a:pt x="727" y="616"/>
                  </a:lnTo>
                  <a:lnTo>
                    <a:pt x="708" y="608"/>
                  </a:lnTo>
                  <a:lnTo>
                    <a:pt x="690" y="601"/>
                  </a:lnTo>
                  <a:lnTo>
                    <a:pt x="662" y="590"/>
                  </a:lnTo>
                  <a:lnTo>
                    <a:pt x="637" y="579"/>
                  </a:lnTo>
                  <a:lnTo>
                    <a:pt x="614" y="567"/>
                  </a:lnTo>
                  <a:lnTo>
                    <a:pt x="593" y="555"/>
                  </a:lnTo>
                  <a:lnTo>
                    <a:pt x="576" y="541"/>
                  </a:lnTo>
                  <a:lnTo>
                    <a:pt x="563" y="525"/>
                  </a:lnTo>
                  <a:lnTo>
                    <a:pt x="555" y="506"/>
                  </a:lnTo>
                  <a:lnTo>
                    <a:pt x="552" y="484"/>
                  </a:lnTo>
                  <a:lnTo>
                    <a:pt x="553" y="471"/>
                  </a:lnTo>
                  <a:lnTo>
                    <a:pt x="558" y="456"/>
                  </a:lnTo>
                  <a:lnTo>
                    <a:pt x="566" y="442"/>
                  </a:lnTo>
                  <a:lnTo>
                    <a:pt x="576" y="428"/>
                  </a:lnTo>
                  <a:lnTo>
                    <a:pt x="590" y="417"/>
                  </a:lnTo>
                  <a:lnTo>
                    <a:pt x="607" y="408"/>
                  </a:lnTo>
                  <a:lnTo>
                    <a:pt x="628" y="403"/>
                  </a:lnTo>
                  <a:lnTo>
                    <a:pt x="651" y="400"/>
                  </a:lnTo>
                  <a:lnTo>
                    <a:pt x="670" y="401"/>
                  </a:lnTo>
                  <a:lnTo>
                    <a:pt x="688" y="404"/>
                  </a:lnTo>
                  <a:lnTo>
                    <a:pt x="703" y="408"/>
                  </a:lnTo>
                  <a:lnTo>
                    <a:pt x="716" y="414"/>
                  </a:lnTo>
                  <a:lnTo>
                    <a:pt x="727" y="421"/>
                  </a:lnTo>
                  <a:lnTo>
                    <a:pt x="736" y="427"/>
                  </a:lnTo>
                  <a:lnTo>
                    <a:pt x="744" y="434"/>
                  </a:lnTo>
                  <a:lnTo>
                    <a:pt x="750" y="439"/>
                  </a:lnTo>
                  <a:lnTo>
                    <a:pt x="761" y="453"/>
                  </a:lnTo>
                  <a:lnTo>
                    <a:pt x="771" y="467"/>
                  </a:lnTo>
                  <a:lnTo>
                    <a:pt x="779" y="483"/>
                  </a:lnTo>
                  <a:lnTo>
                    <a:pt x="784" y="498"/>
                  </a:lnTo>
                  <a:lnTo>
                    <a:pt x="789" y="513"/>
                  </a:lnTo>
                  <a:lnTo>
                    <a:pt x="792" y="529"/>
                  </a:lnTo>
                  <a:lnTo>
                    <a:pt x="795" y="543"/>
                  </a:lnTo>
                  <a:lnTo>
                    <a:pt x="797" y="557"/>
                  </a:lnTo>
                  <a:lnTo>
                    <a:pt x="918" y="557"/>
                  </a:lnTo>
                  <a:lnTo>
                    <a:pt x="918" y="298"/>
                  </a:lnTo>
                  <a:lnTo>
                    <a:pt x="799" y="298"/>
                  </a:lnTo>
                  <a:lnTo>
                    <a:pt x="797" y="352"/>
                  </a:lnTo>
                  <a:lnTo>
                    <a:pt x="790" y="343"/>
                  </a:lnTo>
                  <a:lnTo>
                    <a:pt x="784" y="336"/>
                  </a:lnTo>
                  <a:lnTo>
                    <a:pt x="777" y="328"/>
                  </a:lnTo>
                  <a:lnTo>
                    <a:pt x="771" y="321"/>
                  </a:lnTo>
                  <a:lnTo>
                    <a:pt x="762" y="315"/>
                  </a:lnTo>
                  <a:lnTo>
                    <a:pt x="753" y="309"/>
                  </a:lnTo>
                  <a:lnTo>
                    <a:pt x="743" y="303"/>
                  </a:lnTo>
                  <a:lnTo>
                    <a:pt x="731" y="298"/>
                  </a:lnTo>
                  <a:lnTo>
                    <a:pt x="731" y="171"/>
                  </a:lnTo>
                  <a:lnTo>
                    <a:pt x="645" y="171"/>
                  </a:lnTo>
                  <a:lnTo>
                    <a:pt x="555" y="14"/>
                  </a:lnTo>
                  <a:lnTo>
                    <a:pt x="571" y="11"/>
                  </a:lnTo>
                  <a:lnTo>
                    <a:pt x="589" y="8"/>
                  </a:lnTo>
                  <a:lnTo>
                    <a:pt x="605" y="6"/>
                  </a:lnTo>
                  <a:lnTo>
                    <a:pt x="622" y="4"/>
                  </a:lnTo>
                  <a:lnTo>
                    <a:pt x="639" y="3"/>
                  </a:lnTo>
                  <a:lnTo>
                    <a:pt x="657" y="1"/>
                  </a:lnTo>
                  <a:lnTo>
                    <a:pt x="674" y="0"/>
                  </a:lnTo>
                  <a:lnTo>
                    <a:pt x="691" y="0"/>
                  </a:lnTo>
                  <a:lnTo>
                    <a:pt x="761" y="4"/>
                  </a:lnTo>
                  <a:lnTo>
                    <a:pt x="830" y="14"/>
                  </a:lnTo>
                  <a:lnTo>
                    <a:pt x="896" y="31"/>
                  </a:lnTo>
                  <a:lnTo>
                    <a:pt x="959" y="54"/>
                  </a:lnTo>
                  <a:lnTo>
                    <a:pt x="1020" y="83"/>
                  </a:lnTo>
                  <a:lnTo>
                    <a:pt x="1077" y="119"/>
                  </a:lnTo>
                  <a:lnTo>
                    <a:pt x="1131" y="158"/>
                  </a:lnTo>
                  <a:lnTo>
                    <a:pt x="1179" y="203"/>
                  </a:lnTo>
                  <a:lnTo>
                    <a:pt x="1224" y="252"/>
                  </a:lnTo>
                  <a:lnTo>
                    <a:pt x="1263" y="306"/>
                  </a:lnTo>
                  <a:lnTo>
                    <a:pt x="1299" y="362"/>
                  </a:lnTo>
                  <a:lnTo>
                    <a:pt x="1328" y="423"/>
                  </a:lnTo>
                  <a:lnTo>
                    <a:pt x="1351" y="487"/>
                  </a:lnTo>
                  <a:lnTo>
                    <a:pt x="1368" y="552"/>
                  </a:lnTo>
                  <a:lnTo>
                    <a:pt x="1379" y="621"/>
                  </a:lnTo>
                  <a:lnTo>
                    <a:pt x="1382" y="692"/>
                  </a:lnTo>
                  <a:lnTo>
                    <a:pt x="1379" y="762"/>
                  </a:lnTo>
                  <a:lnTo>
                    <a:pt x="1368" y="831"/>
                  </a:lnTo>
                  <a:lnTo>
                    <a:pt x="1351" y="898"/>
                  </a:lnTo>
                  <a:lnTo>
                    <a:pt x="1328" y="961"/>
                  </a:lnTo>
                  <a:lnTo>
                    <a:pt x="1299" y="1023"/>
                  </a:lnTo>
                  <a:lnTo>
                    <a:pt x="1263" y="1079"/>
                  </a:lnTo>
                  <a:lnTo>
                    <a:pt x="1224" y="1132"/>
                  </a:lnTo>
                  <a:lnTo>
                    <a:pt x="1179" y="1182"/>
                  </a:lnTo>
                  <a:lnTo>
                    <a:pt x="1131" y="1227"/>
                  </a:lnTo>
                  <a:lnTo>
                    <a:pt x="1077" y="1266"/>
                  </a:lnTo>
                  <a:lnTo>
                    <a:pt x="1020" y="1300"/>
                  </a:lnTo>
                  <a:lnTo>
                    <a:pt x="959" y="1330"/>
                  </a:lnTo>
                  <a:lnTo>
                    <a:pt x="896" y="1353"/>
                  </a:lnTo>
                  <a:lnTo>
                    <a:pt x="830" y="1371"/>
                  </a:lnTo>
                  <a:lnTo>
                    <a:pt x="761" y="1381"/>
                  </a:lnTo>
                  <a:lnTo>
                    <a:pt x="691" y="1384"/>
                  </a:lnTo>
                  <a:lnTo>
                    <a:pt x="621" y="1381"/>
                  </a:lnTo>
                  <a:lnTo>
                    <a:pt x="552" y="1371"/>
                  </a:lnTo>
                  <a:lnTo>
                    <a:pt x="486" y="1353"/>
                  </a:lnTo>
                  <a:lnTo>
                    <a:pt x="423" y="1330"/>
                  </a:lnTo>
                  <a:lnTo>
                    <a:pt x="362" y="1300"/>
                  </a:lnTo>
                  <a:lnTo>
                    <a:pt x="305" y="1266"/>
                  </a:lnTo>
                  <a:lnTo>
                    <a:pt x="251" y="1227"/>
                  </a:lnTo>
                  <a:lnTo>
                    <a:pt x="203" y="1182"/>
                  </a:lnTo>
                  <a:lnTo>
                    <a:pt x="158" y="1132"/>
                  </a:lnTo>
                  <a:lnTo>
                    <a:pt x="119" y="1079"/>
                  </a:lnTo>
                  <a:lnTo>
                    <a:pt x="83" y="1023"/>
                  </a:lnTo>
                  <a:lnTo>
                    <a:pt x="54" y="961"/>
                  </a:lnTo>
                  <a:lnTo>
                    <a:pt x="31" y="898"/>
                  </a:lnTo>
                  <a:lnTo>
                    <a:pt x="14" y="831"/>
                  </a:lnTo>
                  <a:lnTo>
                    <a:pt x="4" y="762"/>
                  </a:lnTo>
                  <a:lnTo>
                    <a:pt x="0" y="692"/>
                  </a:lnTo>
                  <a:lnTo>
                    <a:pt x="2" y="630"/>
                  </a:lnTo>
                  <a:lnTo>
                    <a:pt x="11" y="570"/>
                  </a:lnTo>
                  <a:lnTo>
                    <a:pt x="24" y="511"/>
                  </a:lnTo>
                  <a:lnTo>
                    <a:pt x="43" y="453"/>
                  </a:lnTo>
                  <a:lnTo>
                    <a:pt x="65" y="399"/>
                  </a:lnTo>
                  <a:lnTo>
                    <a:pt x="92" y="347"/>
                  </a:lnTo>
                  <a:lnTo>
                    <a:pt x="123" y="298"/>
                  </a:lnTo>
                  <a:lnTo>
                    <a:pt x="159" y="250"/>
                  </a:lnTo>
                  <a:lnTo>
                    <a:pt x="198" y="208"/>
                  </a:lnTo>
                  <a:lnTo>
                    <a:pt x="241" y="167"/>
                  </a:lnTo>
                  <a:lnTo>
                    <a:pt x="286" y="132"/>
                  </a:lnTo>
                  <a:lnTo>
                    <a:pt x="335" y="99"/>
                  </a:lnTo>
                  <a:lnTo>
                    <a:pt x="386" y="71"/>
                  </a:lnTo>
                  <a:lnTo>
                    <a:pt x="440" y="48"/>
                  </a:lnTo>
                  <a:lnTo>
                    <a:pt x="496" y="28"/>
                  </a:lnTo>
                  <a:lnTo>
                    <a:pt x="555" y="14"/>
                  </a:lnTo>
                  <a:lnTo>
                    <a:pt x="645" y="1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sz="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897800" y="1578095"/>
            <a:ext cx="632388" cy="793515"/>
            <a:chOff x="-3041650" y="2176463"/>
            <a:chExt cx="1163637" cy="1095375"/>
          </a:xfrm>
        </p:grpSpPr>
        <p:sp>
          <p:nvSpPr>
            <p:cNvPr id="165" name="Freeform 6"/>
            <p:cNvSpPr>
              <a:spLocks noEditPoints="1"/>
            </p:cNvSpPr>
            <p:nvPr/>
          </p:nvSpPr>
          <p:spPr bwMode="auto">
            <a:xfrm>
              <a:off x="-3041650" y="2184400"/>
              <a:ext cx="211138" cy="223837"/>
            </a:xfrm>
            <a:custGeom>
              <a:avLst/>
              <a:gdLst/>
              <a:ahLst/>
              <a:cxnLst>
                <a:cxn ang="0">
                  <a:pos x="5" y="30"/>
                </a:cxn>
                <a:cxn ang="0">
                  <a:pos x="5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21" y="0"/>
                </a:cxn>
                <a:cxn ang="0">
                  <a:pos x="24" y="1"/>
                </a:cxn>
                <a:cxn ang="0">
                  <a:pos x="27" y="4"/>
                </a:cxn>
                <a:cxn ang="0">
                  <a:pos x="27" y="7"/>
                </a:cxn>
                <a:cxn ang="0">
                  <a:pos x="19" y="14"/>
                </a:cxn>
                <a:cxn ang="0">
                  <a:pos x="19" y="15"/>
                </a:cxn>
                <a:cxn ang="0">
                  <a:pos x="29" y="23"/>
                </a:cxn>
                <a:cxn ang="0">
                  <a:pos x="28" y="26"/>
                </a:cxn>
                <a:cxn ang="0">
                  <a:pos x="25" y="29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0" y="31"/>
                </a:cxn>
                <a:cxn ang="0">
                  <a:pos x="0" y="30"/>
                </a:cxn>
                <a:cxn ang="0">
                  <a:pos x="5" y="30"/>
                </a:cxn>
                <a:cxn ang="0">
                  <a:pos x="15" y="1"/>
                </a:cxn>
                <a:cxn ang="0">
                  <a:pos x="10" y="1"/>
                </a:cxn>
                <a:cxn ang="0">
                  <a:pos x="10" y="14"/>
                </a:cxn>
                <a:cxn ang="0">
                  <a:pos x="15" y="14"/>
                </a:cxn>
                <a:cxn ang="0">
                  <a:pos x="20" y="12"/>
                </a:cxn>
                <a:cxn ang="0">
                  <a:pos x="22" y="7"/>
                </a:cxn>
                <a:cxn ang="0">
                  <a:pos x="21" y="3"/>
                </a:cxn>
                <a:cxn ang="0">
                  <a:pos x="19" y="1"/>
                </a:cxn>
                <a:cxn ang="0">
                  <a:pos x="15" y="1"/>
                </a:cxn>
                <a:cxn ang="0">
                  <a:pos x="15" y="15"/>
                </a:cxn>
                <a:cxn ang="0">
                  <a:pos x="10" y="15"/>
                </a:cxn>
                <a:cxn ang="0">
                  <a:pos x="10" y="30"/>
                </a:cxn>
                <a:cxn ang="0">
                  <a:pos x="15" y="30"/>
                </a:cxn>
                <a:cxn ang="0">
                  <a:pos x="19" y="29"/>
                </a:cxn>
                <a:cxn ang="0">
                  <a:pos x="21" y="27"/>
                </a:cxn>
                <a:cxn ang="0">
                  <a:pos x="22" y="22"/>
                </a:cxn>
                <a:cxn ang="0">
                  <a:pos x="21" y="17"/>
                </a:cxn>
                <a:cxn ang="0">
                  <a:pos x="15" y="15"/>
                </a:cxn>
              </a:cxnLst>
              <a:rect l="0" t="0" r="r" b="b"/>
              <a:pathLst>
                <a:path w="29" h="31">
                  <a:moveTo>
                    <a:pt x="5" y="3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0"/>
                    <a:pt x="21" y="0"/>
                  </a:cubicBezTo>
                  <a:cubicBezTo>
                    <a:pt x="22" y="0"/>
                    <a:pt x="23" y="0"/>
                    <a:pt x="24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7" y="5"/>
                    <a:pt x="27" y="6"/>
                    <a:pt x="27" y="7"/>
                  </a:cubicBezTo>
                  <a:cubicBezTo>
                    <a:pt x="27" y="11"/>
                    <a:pt x="25" y="13"/>
                    <a:pt x="19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6"/>
                    <a:pt x="29" y="18"/>
                    <a:pt x="29" y="23"/>
                  </a:cubicBezTo>
                  <a:cubicBezTo>
                    <a:pt x="29" y="24"/>
                    <a:pt x="28" y="25"/>
                    <a:pt x="28" y="26"/>
                  </a:cubicBezTo>
                  <a:cubicBezTo>
                    <a:pt x="27" y="27"/>
                    <a:pt x="26" y="28"/>
                    <a:pt x="25" y="29"/>
                  </a:cubicBezTo>
                  <a:cubicBezTo>
                    <a:pt x="24" y="30"/>
                    <a:pt x="22" y="30"/>
                    <a:pt x="21" y="31"/>
                  </a:cubicBezTo>
                  <a:cubicBezTo>
                    <a:pt x="20" y="31"/>
                    <a:pt x="18" y="31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5" y="30"/>
                  </a:lnTo>
                  <a:close/>
                  <a:moveTo>
                    <a:pt x="15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8" y="14"/>
                    <a:pt x="20" y="13"/>
                    <a:pt x="20" y="12"/>
                  </a:cubicBezTo>
                  <a:cubicBezTo>
                    <a:pt x="21" y="11"/>
                    <a:pt x="22" y="9"/>
                    <a:pt x="22" y="7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0" y="2"/>
                    <a:pt x="20" y="1"/>
                    <a:pt x="19" y="1"/>
                  </a:cubicBezTo>
                  <a:cubicBezTo>
                    <a:pt x="18" y="1"/>
                    <a:pt x="17" y="1"/>
                    <a:pt x="15" y="1"/>
                  </a:cubicBezTo>
                  <a:close/>
                  <a:moveTo>
                    <a:pt x="15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0"/>
                    <a:pt x="18" y="30"/>
                    <a:pt x="19" y="29"/>
                  </a:cubicBezTo>
                  <a:cubicBezTo>
                    <a:pt x="20" y="29"/>
                    <a:pt x="21" y="29"/>
                    <a:pt x="21" y="27"/>
                  </a:cubicBezTo>
                  <a:cubicBezTo>
                    <a:pt x="22" y="26"/>
                    <a:pt x="22" y="25"/>
                    <a:pt x="22" y="22"/>
                  </a:cubicBezTo>
                  <a:cubicBezTo>
                    <a:pt x="22" y="20"/>
                    <a:pt x="22" y="18"/>
                    <a:pt x="21" y="17"/>
                  </a:cubicBezTo>
                  <a:cubicBezTo>
                    <a:pt x="20" y="16"/>
                    <a:pt x="18" y="15"/>
                    <a:pt x="15" y="1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66" name="Freeform 7"/>
            <p:cNvSpPr>
              <a:spLocks noEditPoints="1"/>
            </p:cNvSpPr>
            <p:nvPr/>
          </p:nvSpPr>
          <p:spPr bwMode="auto">
            <a:xfrm>
              <a:off x="-2794000" y="2270125"/>
              <a:ext cx="138113" cy="146050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1" y="6"/>
                </a:cxn>
                <a:cxn ang="0">
                  <a:pos x="11" y="2"/>
                </a:cxn>
                <a:cxn ang="0">
                  <a:pos x="8" y="1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6"/>
                </a:cxn>
                <a:cxn ang="0">
                  <a:pos x="3" y="7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9" y="0"/>
                </a:cxn>
                <a:cxn ang="0">
                  <a:pos x="14" y="1"/>
                </a:cxn>
                <a:cxn ang="0">
                  <a:pos x="16" y="3"/>
                </a:cxn>
                <a:cxn ang="0">
                  <a:pos x="16" y="6"/>
                </a:cxn>
                <a:cxn ang="0">
                  <a:pos x="16" y="14"/>
                </a:cxn>
                <a:cxn ang="0">
                  <a:pos x="16" y="17"/>
                </a:cxn>
                <a:cxn ang="0">
                  <a:pos x="17" y="17"/>
                </a:cxn>
                <a:cxn ang="0">
                  <a:pos x="19" y="16"/>
                </a:cxn>
                <a:cxn ang="0">
                  <a:pos x="19" y="16"/>
                </a:cxn>
                <a:cxn ang="0">
                  <a:pos x="15" y="20"/>
                </a:cxn>
                <a:cxn ang="0">
                  <a:pos x="11" y="16"/>
                </a:cxn>
                <a:cxn ang="0">
                  <a:pos x="5" y="20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11" y="8"/>
                </a:cxn>
                <a:cxn ang="0">
                  <a:pos x="11" y="12"/>
                </a:cxn>
                <a:cxn ang="0">
                  <a:pos x="11" y="10"/>
                </a:cxn>
                <a:cxn ang="0">
                  <a:pos x="6" y="11"/>
                </a:cxn>
                <a:cxn ang="0">
                  <a:pos x="4" y="14"/>
                </a:cxn>
                <a:cxn ang="0">
                  <a:pos x="5" y="17"/>
                </a:cxn>
                <a:cxn ang="0">
                  <a:pos x="7" y="17"/>
                </a:cxn>
                <a:cxn ang="0">
                  <a:pos x="10" y="17"/>
                </a:cxn>
                <a:cxn ang="0">
                  <a:pos x="11" y="15"/>
                </a:cxn>
                <a:cxn ang="0">
                  <a:pos x="11" y="12"/>
                </a:cxn>
              </a:cxnLst>
              <a:rect l="0" t="0" r="r" b="b"/>
              <a:pathLst>
                <a:path w="19" h="20">
                  <a:moveTo>
                    <a:pt x="11" y="8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6" y="1"/>
                    <a:pt x="5" y="2"/>
                    <a:pt x="5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4" y="1"/>
                  </a:cubicBezTo>
                  <a:cubicBezTo>
                    <a:pt x="15" y="1"/>
                    <a:pt x="15" y="2"/>
                    <a:pt x="16" y="3"/>
                  </a:cubicBezTo>
                  <a:cubicBezTo>
                    <a:pt x="16" y="4"/>
                    <a:pt x="16" y="5"/>
                    <a:pt x="16" y="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6" y="17"/>
                    <a:pt x="17" y="17"/>
                    <a:pt x="17" y="17"/>
                  </a:cubicBezTo>
                  <a:cubicBezTo>
                    <a:pt x="18" y="17"/>
                    <a:pt x="18" y="17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8"/>
                    <a:pt x="18" y="20"/>
                    <a:pt x="15" y="20"/>
                  </a:cubicBezTo>
                  <a:cubicBezTo>
                    <a:pt x="13" y="20"/>
                    <a:pt x="12" y="18"/>
                    <a:pt x="11" y="16"/>
                  </a:cubicBezTo>
                  <a:cubicBezTo>
                    <a:pt x="10" y="18"/>
                    <a:pt x="7" y="20"/>
                    <a:pt x="5" y="20"/>
                  </a:cubicBezTo>
                  <a:cubicBezTo>
                    <a:pt x="3" y="20"/>
                    <a:pt x="2" y="19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1"/>
                    <a:pt x="4" y="9"/>
                    <a:pt x="11" y="8"/>
                  </a:cubicBezTo>
                  <a:close/>
                  <a:moveTo>
                    <a:pt x="11" y="12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9" y="10"/>
                    <a:pt x="7" y="10"/>
                    <a:pt x="6" y="11"/>
                  </a:cubicBezTo>
                  <a:cubicBezTo>
                    <a:pt x="5" y="12"/>
                    <a:pt x="4" y="13"/>
                    <a:pt x="4" y="14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0" y="16"/>
                    <a:pt x="11" y="15"/>
                    <a:pt x="11" y="15"/>
                  </a:cubicBezTo>
                  <a:cubicBezTo>
                    <a:pt x="11" y="14"/>
                    <a:pt x="11" y="13"/>
                    <a:pt x="11" y="1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67" name="Freeform 8"/>
            <p:cNvSpPr>
              <a:spLocks/>
            </p:cNvSpPr>
            <p:nvPr/>
          </p:nvSpPr>
          <p:spPr bwMode="auto">
            <a:xfrm>
              <a:off x="-2635250" y="2270125"/>
              <a:ext cx="174625" cy="138112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8" y="0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4"/>
                </a:cxn>
                <a:cxn ang="0">
                  <a:pos x="21" y="8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19"/>
                </a:cxn>
                <a:cxn ang="0">
                  <a:pos x="13" y="19"/>
                </a:cxn>
                <a:cxn ang="0">
                  <a:pos x="13" y="18"/>
                </a:cxn>
                <a:cxn ang="0">
                  <a:pos x="16" y="18"/>
                </a:cxn>
                <a:cxn ang="0">
                  <a:pos x="16" y="6"/>
                </a:cxn>
                <a:cxn ang="0">
                  <a:pos x="16" y="2"/>
                </a:cxn>
                <a:cxn ang="0">
                  <a:pos x="14" y="1"/>
                </a:cxn>
                <a:cxn ang="0">
                  <a:pos x="10" y="4"/>
                </a:cxn>
                <a:cxn ang="0">
                  <a:pos x="8" y="10"/>
                </a:cxn>
                <a:cxn ang="0">
                  <a:pos x="8" y="18"/>
                </a:cxn>
                <a:cxn ang="0">
                  <a:pos x="11" y="18"/>
                </a:cxn>
                <a:cxn ang="0">
                  <a:pos x="11" y="19"/>
                </a:cxn>
                <a:cxn ang="0">
                  <a:pos x="0" y="19"/>
                </a:cxn>
                <a:cxn ang="0">
                  <a:pos x="0" y="18"/>
                </a:cxn>
                <a:cxn ang="0">
                  <a:pos x="3" y="18"/>
                </a:cxn>
              </a:cxnLst>
              <a:rect l="0" t="0" r="r" b="b"/>
              <a:pathLst>
                <a:path w="24" h="19">
                  <a:moveTo>
                    <a:pt x="3" y="18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2"/>
                    <a:pt x="12" y="0"/>
                    <a:pt x="15" y="0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4"/>
                    <a:pt x="21" y="6"/>
                    <a:pt x="21" y="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4"/>
                    <a:pt x="16" y="3"/>
                    <a:pt x="16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2" y="1"/>
                    <a:pt x="11" y="2"/>
                    <a:pt x="10" y="4"/>
                  </a:cubicBezTo>
                  <a:cubicBezTo>
                    <a:pt x="9" y="5"/>
                    <a:pt x="8" y="7"/>
                    <a:pt x="8" y="10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68" name="Freeform 9"/>
            <p:cNvSpPr>
              <a:spLocks noEditPoints="1"/>
            </p:cNvSpPr>
            <p:nvPr/>
          </p:nvSpPr>
          <p:spPr bwMode="auto">
            <a:xfrm>
              <a:off x="-2446338" y="2176463"/>
              <a:ext cx="174625" cy="231775"/>
            </a:xfrm>
            <a:custGeom>
              <a:avLst/>
              <a:gdLst/>
              <a:ahLst/>
              <a:cxnLst>
                <a:cxn ang="0">
                  <a:pos x="3" y="31"/>
                </a:cxn>
                <a:cxn ang="0">
                  <a:pos x="3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8" y="0"/>
                </a:cxn>
                <a:cxn ang="0">
                  <a:pos x="8" y="31"/>
                </a:cxn>
                <a:cxn ang="0">
                  <a:pos x="11" y="31"/>
                </a:cxn>
                <a:cxn ang="0">
                  <a:pos x="11" y="32"/>
                </a:cxn>
                <a:cxn ang="0">
                  <a:pos x="0" y="32"/>
                </a:cxn>
                <a:cxn ang="0">
                  <a:pos x="0" y="31"/>
                </a:cxn>
                <a:cxn ang="0">
                  <a:pos x="3" y="31"/>
                </a:cxn>
                <a:cxn ang="0">
                  <a:pos x="16" y="31"/>
                </a:cxn>
                <a:cxn ang="0">
                  <a:pos x="8" y="22"/>
                </a:cxn>
                <a:cxn ang="0">
                  <a:pos x="16" y="15"/>
                </a:cxn>
                <a:cxn ang="0">
                  <a:pos x="12" y="15"/>
                </a:cxn>
                <a:cxn ang="0">
                  <a:pos x="12" y="14"/>
                </a:cxn>
                <a:cxn ang="0">
                  <a:pos x="22" y="14"/>
                </a:cxn>
                <a:cxn ang="0">
                  <a:pos x="22" y="15"/>
                </a:cxn>
                <a:cxn ang="0">
                  <a:pos x="17" y="15"/>
                </a:cxn>
                <a:cxn ang="0">
                  <a:pos x="12" y="20"/>
                </a:cxn>
                <a:cxn ang="0">
                  <a:pos x="22" y="31"/>
                </a:cxn>
                <a:cxn ang="0">
                  <a:pos x="24" y="31"/>
                </a:cxn>
                <a:cxn ang="0">
                  <a:pos x="24" y="32"/>
                </a:cxn>
                <a:cxn ang="0">
                  <a:pos x="13" y="32"/>
                </a:cxn>
                <a:cxn ang="0">
                  <a:pos x="13" y="31"/>
                </a:cxn>
                <a:cxn ang="0">
                  <a:pos x="16" y="31"/>
                </a:cxn>
              </a:cxnLst>
              <a:rect l="0" t="0" r="r" b="b"/>
              <a:pathLst>
                <a:path w="24" h="32">
                  <a:moveTo>
                    <a:pt x="3" y="3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6" y="0"/>
                    <a:pt x="8" y="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3" y="31"/>
                  </a:lnTo>
                  <a:close/>
                  <a:moveTo>
                    <a:pt x="16" y="31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1"/>
                    <a:pt x="13" y="31"/>
                    <a:pt x="13" y="31"/>
                  </a:cubicBezTo>
                  <a:lnTo>
                    <a:pt x="16" y="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69" name="Freeform 10"/>
            <p:cNvSpPr>
              <a:spLocks noEditPoints="1"/>
            </p:cNvSpPr>
            <p:nvPr/>
          </p:nvSpPr>
          <p:spPr bwMode="auto">
            <a:xfrm>
              <a:off x="-2170113" y="2270125"/>
              <a:ext cx="138113" cy="14605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17" y="3"/>
                </a:cxn>
                <a:cxn ang="0">
                  <a:pos x="19" y="10"/>
                </a:cxn>
                <a:cxn ang="0">
                  <a:pos x="17" y="17"/>
                </a:cxn>
                <a:cxn ang="0">
                  <a:pos x="10" y="20"/>
                </a:cxn>
                <a:cxn ang="0">
                  <a:pos x="3" y="17"/>
                </a:cxn>
                <a:cxn ang="0">
                  <a:pos x="0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3" y="2"/>
                </a:cxn>
                <a:cxn ang="0">
                  <a:pos x="10" y="1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5" y="10"/>
                </a:cxn>
                <a:cxn ang="0">
                  <a:pos x="6" y="16"/>
                </a:cxn>
                <a:cxn ang="0">
                  <a:pos x="7" y="18"/>
                </a:cxn>
                <a:cxn ang="0">
                  <a:pos x="10" y="19"/>
                </a:cxn>
                <a:cxn ang="0">
                  <a:pos x="12" y="18"/>
                </a:cxn>
                <a:cxn ang="0">
                  <a:pos x="14" y="15"/>
                </a:cxn>
                <a:cxn ang="0">
                  <a:pos x="14" y="10"/>
                </a:cxn>
              </a:cxnLst>
              <a:rect l="0" t="0" r="r" b="b"/>
              <a:pathLst>
                <a:path w="19" h="20">
                  <a:moveTo>
                    <a:pt x="0" y="10"/>
                  </a:move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5" y="1"/>
                    <a:pt x="17" y="3"/>
                  </a:cubicBezTo>
                  <a:cubicBezTo>
                    <a:pt x="19" y="5"/>
                    <a:pt x="19" y="7"/>
                    <a:pt x="19" y="10"/>
                  </a:cubicBezTo>
                  <a:cubicBezTo>
                    <a:pt x="19" y="12"/>
                    <a:pt x="18" y="15"/>
                    <a:pt x="17" y="17"/>
                  </a:cubicBezTo>
                  <a:cubicBezTo>
                    <a:pt x="15" y="19"/>
                    <a:pt x="12" y="20"/>
                    <a:pt x="10" y="20"/>
                  </a:cubicBezTo>
                  <a:cubicBezTo>
                    <a:pt x="7" y="20"/>
                    <a:pt x="5" y="19"/>
                    <a:pt x="3" y="17"/>
                  </a:cubicBezTo>
                  <a:cubicBezTo>
                    <a:pt x="1" y="15"/>
                    <a:pt x="0" y="13"/>
                    <a:pt x="0" y="10"/>
                  </a:cubicBezTo>
                  <a:close/>
                  <a:moveTo>
                    <a:pt x="14" y="10"/>
                  </a:moveTo>
                  <a:cubicBezTo>
                    <a:pt x="14" y="7"/>
                    <a:pt x="14" y="5"/>
                    <a:pt x="14" y="4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5" y="5"/>
                    <a:pt x="5" y="7"/>
                    <a:pt x="5" y="10"/>
                  </a:cubicBezTo>
                  <a:cubicBezTo>
                    <a:pt x="5" y="13"/>
                    <a:pt x="5" y="15"/>
                    <a:pt x="6" y="16"/>
                  </a:cubicBezTo>
                  <a:cubicBezTo>
                    <a:pt x="6" y="16"/>
                    <a:pt x="6" y="17"/>
                    <a:pt x="7" y="18"/>
                  </a:cubicBezTo>
                  <a:cubicBezTo>
                    <a:pt x="8" y="18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6"/>
                    <a:pt x="14" y="15"/>
                  </a:cubicBezTo>
                  <a:cubicBezTo>
                    <a:pt x="14" y="15"/>
                    <a:pt x="14" y="13"/>
                    <a:pt x="14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70" name="Freeform 11"/>
            <p:cNvSpPr>
              <a:spLocks/>
            </p:cNvSpPr>
            <p:nvPr/>
          </p:nvSpPr>
          <p:spPr bwMode="auto">
            <a:xfrm>
              <a:off x="-2001838" y="2176463"/>
              <a:ext cx="123825" cy="231775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4" y="15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4" y="14"/>
                </a:cxn>
                <a:cxn ang="0">
                  <a:pos x="6" y="4"/>
                </a:cxn>
                <a:cxn ang="0">
                  <a:pos x="13" y="0"/>
                </a:cxn>
                <a:cxn ang="0">
                  <a:pos x="16" y="1"/>
                </a:cxn>
                <a:cxn ang="0">
                  <a:pos x="17" y="4"/>
                </a:cxn>
                <a:cxn ang="0">
                  <a:pos x="17" y="6"/>
                </a:cxn>
                <a:cxn ang="0">
                  <a:pos x="15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2"/>
                </a:cxn>
                <a:cxn ang="0">
                  <a:pos x="8" y="4"/>
                </a:cxn>
                <a:cxn ang="0">
                  <a:pos x="8" y="10"/>
                </a:cxn>
                <a:cxn ang="0">
                  <a:pos x="8" y="14"/>
                </a:cxn>
                <a:cxn ang="0">
                  <a:pos x="13" y="14"/>
                </a:cxn>
                <a:cxn ang="0">
                  <a:pos x="13" y="15"/>
                </a:cxn>
                <a:cxn ang="0">
                  <a:pos x="8" y="15"/>
                </a:cxn>
                <a:cxn ang="0">
                  <a:pos x="8" y="31"/>
                </a:cxn>
                <a:cxn ang="0">
                  <a:pos x="12" y="31"/>
                </a:cxn>
                <a:cxn ang="0">
                  <a:pos x="12" y="32"/>
                </a:cxn>
                <a:cxn ang="0">
                  <a:pos x="0" y="32"/>
                </a:cxn>
                <a:cxn ang="0">
                  <a:pos x="0" y="31"/>
                </a:cxn>
                <a:cxn ang="0">
                  <a:pos x="4" y="31"/>
                </a:cxn>
              </a:cxnLst>
              <a:rect l="0" t="0" r="r" b="b"/>
              <a:pathLst>
                <a:path w="17" h="32">
                  <a:moveTo>
                    <a:pt x="4" y="31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9"/>
                    <a:pt x="4" y="6"/>
                    <a:pt x="6" y="4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4" y="0"/>
                    <a:pt x="15" y="1"/>
                    <a:pt x="16" y="1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6" y="6"/>
                    <a:pt x="16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4" y="1"/>
                    <a:pt x="13" y="1"/>
                    <a:pt x="12" y="1"/>
                  </a:cubicBezTo>
                  <a:cubicBezTo>
                    <a:pt x="12" y="1"/>
                    <a:pt x="11" y="2"/>
                    <a:pt x="10" y="2"/>
                  </a:cubicBezTo>
                  <a:cubicBezTo>
                    <a:pt x="9" y="3"/>
                    <a:pt x="9" y="3"/>
                    <a:pt x="8" y="4"/>
                  </a:cubicBezTo>
                  <a:cubicBezTo>
                    <a:pt x="8" y="6"/>
                    <a:pt x="8" y="7"/>
                    <a:pt x="8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4" y="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71" name="Freeform 12"/>
            <p:cNvSpPr>
              <a:spLocks/>
            </p:cNvSpPr>
            <p:nvPr/>
          </p:nvSpPr>
          <p:spPr bwMode="auto">
            <a:xfrm>
              <a:off x="-3019425" y="2509838"/>
              <a:ext cx="479425" cy="762000"/>
            </a:xfrm>
            <a:custGeom>
              <a:avLst/>
              <a:gdLst/>
              <a:ahLst/>
              <a:cxnLst>
                <a:cxn ang="0">
                  <a:pos x="59" y="1"/>
                </a:cxn>
                <a:cxn ang="0">
                  <a:pos x="60" y="27"/>
                </a:cxn>
                <a:cxn ang="0">
                  <a:pos x="56" y="27"/>
                </a:cxn>
                <a:cxn ang="0">
                  <a:pos x="30" y="4"/>
                </a:cxn>
                <a:cxn ang="0">
                  <a:pos x="14" y="10"/>
                </a:cxn>
                <a:cxn ang="0">
                  <a:pos x="8" y="22"/>
                </a:cxn>
                <a:cxn ang="0">
                  <a:pos x="13" y="31"/>
                </a:cxn>
                <a:cxn ang="0">
                  <a:pos x="30" y="38"/>
                </a:cxn>
                <a:cxn ang="0">
                  <a:pos x="50" y="43"/>
                </a:cxn>
                <a:cxn ang="0">
                  <a:pos x="61" y="53"/>
                </a:cxn>
                <a:cxn ang="0">
                  <a:pos x="66" y="70"/>
                </a:cxn>
                <a:cxn ang="0">
                  <a:pos x="56" y="95"/>
                </a:cxn>
                <a:cxn ang="0">
                  <a:pos x="32" y="105"/>
                </a:cxn>
                <a:cxn ang="0">
                  <a:pos x="9" y="96"/>
                </a:cxn>
                <a:cxn ang="0">
                  <a:pos x="2" y="102"/>
                </a:cxn>
                <a:cxn ang="0">
                  <a:pos x="0" y="102"/>
                </a:cxn>
                <a:cxn ang="0">
                  <a:pos x="0" y="74"/>
                </a:cxn>
                <a:cxn ang="0">
                  <a:pos x="3" y="74"/>
                </a:cxn>
                <a:cxn ang="0">
                  <a:pos x="15" y="94"/>
                </a:cxn>
                <a:cxn ang="0">
                  <a:pos x="32" y="101"/>
                </a:cxn>
                <a:cxn ang="0">
                  <a:pos x="50" y="95"/>
                </a:cxn>
                <a:cxn ang="0">
                  <a:pos x="57" y="79"/>
                </a:cxn>
                <a:cxn ang="0">
                  <a:pos x="52" y="66"/>
                </a:cxn>
                <a:cxn ang="0">
                  <a:pos x="34" y="58"/>
                </a:cxn>
                <a:cxn ang="0">
                  <a:pos x="16" y="54"/>
                </a:cxn>
                <a:cxn ang="0">
                  <a:pos x="5" y="44"/>
                </a:cxn>
                <a:cxn ang="0">
                  <a:pos x="0" y="29"/>
                </a:cxn>
                <a:cxn ang="0">
                  <a:pos x="8" y="9"/>
                </a:cxn>
                <a:cxn ang="0">
                  <a:pos x="30" y="0"/>
                </a:cxn>
                <a:cxn ang="0">
                  <a:pos x="52" y="7"/>
                </a:cxn>
                <a:cxn ang="0">
                  <a:pos x="56" y="1"/>
                </a:cxn>
                <a:cxn ang="0">
                  <a:pos x="59" y="1"/>
                </a:cxn>
              </a:cxnLst>
              <a:rect l="0" t="0" r="r" b="b"/>
              <a:pathLst>
                <a:path w="66" h="105">
                  <a:moveTo>
                    <a:pt x="59" y="1"/>
                  </a:moveTo>
                  <a:cubicBezTo>
                    <a:pt x="60" y="27"/>
                    <a:pt x="60" y="27"/>
                    <a:pt x="60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1" y="12"/>
                    <a:pt x="43" y="4"/>
                    <a:pt x="30" y="4"/>
                  </a:cubicBezTo>
                  <a:cubicBezTo>
                    <a:pt x="23" y="4"/>
                    <a:pt x="18" y="6"/>
                    <a:pt x="14" y="10"/>
                  </a:cubicBezTo>
                  <a:cubicBezTo>
                    <a:pt x="10" y="13"/>
                    <a:pt x="8" y="17"/>
                    <a:pt x="8" y="22"/>
                  </a:cubicBezTo>
                  <a:cubicBezTo>
                    <a:pt x="8" y="25"/>
                    <a:pt x="10" y="29"/>
                    <a:pt x="13" y="31"/>
                  </a:cubicBezTo>
                  <a:cubicBezTo>
                    <a:pt x="16" y="34"/>
                    <a:pt x="22" y="36"/>
                    <a:pt x="30" y="38"/>
                  </a:cubicBezTo>
                  <a:cubicBezTo>
                    <a:pt x="39" y="39"/>
                    <a:pt x="45" y="41"/>
                    <a:pt x="50" y="43"/>
                  </a:cubicBezTo>
                  <a:cubicBezTo>
                    <a:pt x="54" y="45"/>
                    <a:pt x="58" y="49"/>
                    <a:pt x="61" y="53"/>
                  </a:cubicBezTo>
                  <a:cubicBezTo>
                    <a:pt x="64" y="58"/>
                    <a:pt x="66" y="64"/>
                    <a:pt x="66" y="70"/>
                  </a:cubicBezTo>
                  <a:cubicBezTo>
                    <a:pt x="66" y="80"/>
                    <a:pt x="62" y="88"/>
                    <a:pt x="56" y="95"/>
                  </a:cubicBezTo>
                  <a:cubicBezTo>
                    <a:pt x="50" y="101"/>
                    <a:pt x="42" y="105"/>
                    <a:pt x="32" y="105"/>
                  </a:cubicBezTo>
                  <a:cubicBezTo>
                    <a:pt x="25" y="105"/>
                    <a:pt x="17" y="102"/>
                    <a:pt x="9" y="96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6" y="83"/>
                    <a:pt x="10" y="90"/>
                    <a:pt x="15" y="94"/>
                  </a:cubicBezTo>
                  <a:cubicBezTo>
                    <a:pt x="20" y="99"/>
                    <a:pt x="26" y="101"/>
                    <a:pt x="32" y="101"/>
                  </a:cubicBezTo>
                  <a:cubicBezTo>
                    <a:pt x="39" y="101"/>
                    <a:pt x="44" y="99"/>
                    <a:pt x="50" y="95"/>
                  </a:cubicBezTo>
                  <a:cubicBezTo>
                    <a:pt x="55" y="91"/>
                    <a:pt x="57" y="85"/>
                    <a:pt x="57" y="79"/>
                  </a:cubicBezTo>
                  <a:cubicBezTo>
                    <a:pt x="57" y="74"/>
                    <a:pt x="56" y="69"/>
                    <a:pt x="52" y="66"/>
                  </a:cubicBezTo>
                  <a:cubicBezTo>
                    <a:pt x="48" y="62"/>
                    <a:pt x="43" y="60"/>
                    <a:pt x="34" y="58"/>
                  </a:cubicBezTo>
                  <a:cubicBezTo>
                    <a:pt x="26" y="57"/>
                    <a:pt x="20" y="55"/>
                    <a:pt x="16" y="54"/>
                  </a:cubicBezTo>
                  <a:cubicBezTo>
                    <a:pt x="12" y="52"/>
                    <a:pt x="8" y="49"/>
                    <a:pt x="5" y="44"/>
                  </a:cubicBezTo>
                  <a:cubicBezTo>
                    <a:pt x="2" y="40"/>
                    <a:pt x="0" y="35"/>
                    <a:pt x="0" y="29"/>
                  </a:cubicBezTo>
                  <a:cubicBezTo>
                    <a:pt x="0" y="22"/>
                    <a:pt x="3" y="15"/>
                    <a:pt x="8" y="9"/>
                  </a:cubicBezTo>
                  <a:cubicBezTo>
                    <a:pt x="14" y="3"/>
                    <a:pt x="21" y="0"/>
                    <a:pt x="30" y="0"/>
                  </a:cubicBezTo>
                  <a:cubicBezTo>
                    <a:pt x="38" y="0"/>
                    <a:pt x="45" y="3"/>
                    <a:pt x="52" y="7"/>
                  </a:cubicBezTo>
                  <a:cubicBezTo>
                    <a:pt x="53" y="6"/>
                    <a:pt x="55" y="4"/>
                    <a:pt x="56" y="1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72" name="Freeform 13"/>
            <p:cNvSpPr>
              <a:spLocks/>
            </p:cNvSpPr>
            <p:nvPr/>
          </p:nvSpPr>
          <p:spPr bwMode="auto">
            <a:xfrm>
              <a:off x="-2511425" y="2524125"/>
              <a:ext cx="617538" cy="725487"/>
            </a:xfrm>
            <a:custGeom>
              <a:avLst/>
              <a:gdLst/>
              <a:ahLst/>
              <a:cxnLst>
                <a:cxn ang="0">
                  <a:pos x="15" y="96"/>
                </a:cxn>
                <a:cxn ang="0">
                  <a:pos x="1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84" y="0"/>
                </a:cxn>
                <a:cxn ang="0">
                  <a:pos x="85" y="31"/>
                </a:cxn>
                <a:cxn ang="0">
                  <a:pos x="82" y="31"/>
                </a:cxn>
                <a:cxn ang="0">
                  <a:pos x="79" y="20"/>
                </a:cxn>
                <a:cxn ang="0">
                  <a:pos x="72" y="8"/>
                </a:cxn>
                <a:cxn ang="0">
                  <a:pos x="55" y="4"/>
                </a:cxn>
                <a:cxn ang="0">
                  <a:pos x="33" y="4"/>
                </a:cxn>
                <a:cxn ang="0">
                  <a:pos x="33" y="47"/>
                </a:cxn>
                <a:cxn ang="0">
                  <a:pos x="37" y="47"/>
                </a:cxn>
                <a:cxn ang="0">
                  <a:pos x="47" y="47"/>
                </a:cxn>
                <a:cxn ang="0">
                  <a:pos x="54" y="42"/>
                </a:cxn>
                <a:cxn ang="0">
                  <a:pos x="57" y="29"/>
                </a:cxn>
                <a:cxn ang="0">
                  <a:pos x="61" y="29"/>
                </a:cxn>
                <a:cxn ang="0">
                  <a:pos x="61" y="71"/>
                </a:cxn>
                <a:cxn ang="0">
                  <a:pos x="57" y="71"/>
                </a:cxn>
                <a:cxn ang="0">
                  <a:pos x="54" y="57"/>
                </a:cxn>
                <a:cxn ang="0">
                  <a:pos x="48" y="52"/>
                </a:cxn>
                <a:cxn ang="0">
                  <a:pos x="37" y="51"/>
                </a:cxn>
                <a:cxn ang="0">
                  <a:pos x="33" y="51"/>
                </a:cxn>
                <a:cxn ang="0">
                  <a:pos x="33" y="96"/>
                </a:cxn>
                <a:cxn ang="0">
                  <a:pos x="51" y="96"/>
                </a:cxn>
                <a:cxn ang="0">
                  <a:pos x="51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15" y="96"/>
                </a:cxn>
              </a:cxnLst>
              <a:rect l="0" t="0" r="r" b="b"/>
              <a:pathLst>
                <a:path w="85" h="100">
                  <a:moveTo>
                    <a:pt x="15" y="96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30"/>
                    <a:pt x="81" y="26"/>
                    <a:pt x="79" y="20"/>
                  </a:cubicBezTo>
                  <a:cubicBezTo>
                    <a:pt x="77" y="14"/>
                    <a:pt x="75" y="10"/>
                    <a:pt x="72" y="8"/>
                  </a:cubicBezTo>
                  <a:cubicBezTo>
                    <a:pt x="68" y="5"/>
                    <a:pt x="63" y="4"/>
                    <a:pt x="55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1" y="47"/>
                    <a:pt x="45" y="47"/>
                    <a:pt x="47" y="47"/>
                  </a:cubicBezTo>
                  <a:cubicBezTo>
                    <a:pt x="50" y="46"/>
                    <a:pt x="52" y="44"/>
                    <a:pt x="54" y="42"/>
                  </a:cubicBezTo>
                  <a:cubicBezTo>
                    <a:pt x="56" y="39"/>
                    <a:pt x="57" y="35"/>
                    <a:pt x="57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7" y="65"/>
                    <a:pt x="56" y="60"/>
                    <a:pt x="54" y="57"/>
                  </a:cubicBezTo>
                  <a:cubicBezTo>
                    <a:pt x="53" y="54"/>
                    <a:pt x="51" y="53"/>
                    <a:pt x="48" y="52"/>
                  </a:cubicBezTo>
                  <a:cubicBezTo>
                    <a:pt x="46" y="51"/>
                    <a:pt x="42" y="51"/>
                    <a:pt x="37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96"/>
                    <a:pt x="0" y="96"/>
                    <a:pt x="0" y="96"/>
                  </a:cubicBezTo>
                  <a:lnTo>
                    <a:pt x="15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13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  <p:sp>
        <p:nvSpPr>
          <p:cNvPr id="174" name="Rectangle 173"/>
          <p:cNvSpPr/>
          <p:nvPr/>
        </p:nvSpPr>
        <p:spPr>
          <a:xfrm>
            <a:off x="5295695" y="2457290"/>
            <a:ext cx="146955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13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Accounts</a:t>
            </a:r>
          </a:p>
          <a:p>
            <a:pPr defTabSz="685813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Bill Pay</a:t>
            </a:r>
          </a:p>
          <a:p>
            <a:pPr defTabSz="685813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Transfers</a:t>
            </a:r>
          </a:p>
          <a:p>
            <a:pPr defTabSz="685813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Deposits</a:t>
            </a:r>
          </a:p>
          <a:p>
            <a:pPr defTabSz="685813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Deals</a:t>
            </a:r>
          </a:p>
          <a:p>
            <a:pPr defTabSz="685813"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Alerts</a:t>
            </a:r>
          </a:p>
        </p:txBody>
      </p:sp>
      <p:cxnSp>
        <p:nvCxnSpPr>
          <p:cNvPr id="175" name="Straight Connector 174"/>
          <p:cNvCxnSpPr/>
          <p:nvPr/>
        </p:nvCxnSpPr>
        <p:spPr>
          <a:xfrm>
            <a:off x="5344717" y="2745299"/>
            <a:ext cx="1742161" cy="0"/>
          </a:xfrm>
          <a:prstGeom prst="line">
            <a:avLst/>
          </a:prstGeom>
          <a:noFill/>
          <a:ln w="63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cxnSp>
        <p:nvCxnSpPr>
          <p:cNvPr id="176" name="Straight Connector 175"/>
          <p:cNvCxnSpPr/>
          <p:nvPr/>
        </p:nvCxnSpPr>
        <p:spPr>
          <a:xfrm>
            <a:off x="5344717" y="3121028"/>
            <a:ext cx="1742161" cy="0"/>
          </a:xfrm>
          <a:prstGeom prst="line">
            <a:avLst/>
          </a:prstGeom>
          <a:noFill/>
          <a:ln w="63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cxnSp>
        <p:nvCxnSpPr>
          <p:cNvPr id="177" name="Straight Connector 176"/>
          <p:cNvCxnSpPr/>
          <p:nvPr/>
        </p:nvCxnSpPr>
        <p:spPr>
          <a:xfrm>
            <a:off x="5344717" y="3496757"/>
            <a:ext cx="1742161" cy="0"/>
          </a:xfrm>
          <a:prstGeom prst="line">
            <a:avLst/>
          </a:prstGeom>
          <a:noFill/>
          <a:ln w="63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cxnSp>
        <p:nvCxnSpPr>
          <p:cNvPr id="178" name="Straight Connector 177"/>
          <p:cNvCxnSpPr/>
          <p:nvPr/>
        </p:nvCxnSpPr>
        <p:spPr>
          <a:xfrm>
            <a:off x="5344717" y="3872487"/>
            <a:ext cx="1742161" cy="0"/>
          </a:xfrm>
          <a:prstGeom prst="line">
            <a:avLst/>
          </a:prstGeom>
          <a:noFill/>
          <a:ln w="63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179" name="Chevron 178"/>
          <p:cNvSpPr/>
          <p:nvPr/>
        </p:nvSpPr>
        <p:spPr>
          <a:xfrm>
            <a:off x="6967487" y="2548074"/>
            <a:ext cx="97149" cy="181297"/>
          </a:xfrm>
          <a:prstGeom prst="chevron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3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Chevron 179"/>
          <p:cNvSpPr/>
          <p:nvPr/>
        </p:nvSpPr>
        <p:spPr>
          <a:xfrm>
            <a:off x="6967487" y="2921994"/>
            <a:ext cx="97149" cy="181297"/>
          </a:xfrm>
          <a:prstGeom prst="chevron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3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1" name="Chevron 180"/>
          <p:cNvSpPr/>
          <p:nvPr/>
        </p:nvSpPr>
        <p:spPr>
          <a:xfrm>
            <a:off x="6967487" y="3295914"/>
            <a:ext cx="97149" cy="181297"/>
          </a:xfrm>
          <a:prstGeom prst="chevron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3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" name="Chevron 181"/>
          <p:cNvSpPr/>
          <p:nvPr/>
        </p:nvSpPr>
        <p:spPr>
          <a:xfrm>
            <a:off x="6967487" y="3669834"/>
            <a:ext cx="97149" cy="181297"/>
          </a:xfrm>
          <a:prstGeom prst="chevron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3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" name="Chevron 182"/>
          <p:cNvSpPr/>
          <p:nvPr/>
        </p:nvSpPr>
        <p:spPr>
          <a:xfrm>
            <a:off x="6967487" y="4043754"/>
            <a:ext cx="97149" cy="181297"/>
          </a:xfrm>
          <a:prstGeom prst="chevron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3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5344717" y="4248219"/>
            <a:ext cx="1742161" cy="0"/>
          </a:xfrm>
          <a:prstGeom prst="line">
            <a:avLst/>
          </a:prstGeom>
          <a:noFill/>
          <a:ln w="63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185" name="Chevron 184"/>
          <p:cNvSpPr/>
          <p:nvPr/>
        </p:nvSpPr>
        <p:spPr>
          <a:xfrm>
            <a:off x="6967487" y="4417677"/>
            <a:ext cx="97149" cy="181297"/>
          </a:xfrm>
          <a:prstGeom prst="chevron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3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6" name="Group 185"/>
          <p:cNvGrpSpPr/>
          <p:nvPr/>
        </p:nvGrpSpPr>
        <p:grpSpPr>
          <a:xfrm>
            <a:off x="5332095" y="2044699"/>
            <a:ext cx="1722120" cy="1076959"/>
            <a:chOff x="5713095" y="1838325"/>
            <a:chExt cx="1722120" cy="807720"/>
          </a:xfrm>
        </p:grpSpPr>
        <p:sp>
          <p:nvSpPr>
            <p:cNvPr id="191" name="Rounded Rectangle 190"/>
            <p:cNvSpPr/>
            <p:nvPr/>
          </p:nvSpPr>
          <p:spPr>
            <a:xfrm>
              <a:off x="5713095" y="1903095"/>
              <a:ext cx="1670685" cy="742950"/>
            </a:xfrm>
            <a:prstGeom prst="roundRect">
              <a:avLst>
                <a:gd name="adj" fmla="val 12821"/>
              </a:avLst>
            </a:prstGeom>
            <a:gradFill>
              <a:gsLst>
                <a:gs pos="1000">
                  <a:schemeClr val="accent5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768340" y="1929884"/>
              <a:ext cx="1584959" cy="553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1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Расчетное время ожидания </a:t>
              </a:r>
              <a:r>
                <a:rPr lang="en-US" sz="14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4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</a:t>
              </a:r>
              <a:r>
                <a:rPr lang="ru-RU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минуты</a:t>
              </a: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7206615" y="1838325"/>
              <a:ext cx="228600" cy="228600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6"/>
                </a:gs>
              </a:gsLst>
              <a:lin ang="2700000" scaled="1"/>
            </a:gradFill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3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en-US" dirty="0"/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0"/>
          </p:nvPr>
        </p:nvSpPr>
        <p:spPr>
          <a:xfrm>
            <a:off x="239713" y="1111193"/>
            <a:ext cx="8193087" cy="452765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Явление </a:t>
            </a:r>
            <a:r>
              <a:rPr lang="en-US" sz="2400" dirty="0" smtClean="0"/>
              <a:t>BYOD </a:t>
            </a:r>
            <a:r>
              <a:rPr lang="ru-RU" sz="2400" dirty="0" smtClean="0"/>
              <a:t>является одним из трендов последних лет, но при этом </a:t>
            </a:r>
            <a:r>
              <a:rPr lang="ru-RU" sz="2400" dirty="0" smtClean="0"/>
              <a:t>влияет </a:t>
            </a:r>
            <a:r>
              <a:rPr lang="ru-RU" sz="2400" dirty="0" smtClean="0"/>
              <a:t>на бизнес-процессы, стратегию </a:t>
            </a:r>
            <a:r>
              <a:rPr lang="en-US" sz="2400" dirty="0" smtClean="0"/>
              <a:t>IT</a:t>
            </a:r>
            <a:r>
              <a:rPr lang="ru-RU" sz="2400" dirty="0" smtClean="0"/>
              <a:t> и оценку рисков безопасности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На сегодня </a:t>
            </a:r>
            <a:r>
              <a:rPr lang="en-US" sz="2400" dirty="0" smtClean="0"/>
              <a:t>BYOD </a:t>
            </a:r>
            <a:r>
              <a:rPr lang="ru-RU" sz="2400" dirty="0"/>
              <a:t>есть фактически в каждой </a:t>
            </a:r>
            <a:r>
              <a:rPr lang="ru-RU" sz="2400" dirty="0" smtClean="0"/>
              <a:t>организации –</a:t>
            </a:r>
            <a:r>
              <a:rPr lang="en-US" sz="2400" dirty="0" smtClean="0"/>
              <a:t> </a:t>
            </a:r>
            <a:r>
              <a:rPr lang="ru-RU" sz="2400" dirty="0" smtClean="0"/>
              <a:t>отличается лишь степень проникновения персональных устройств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В зависимости от степени </a:t>
            </a:r>
            <a:r>
              <a:rPr lang="en-US" sz="2400" dirty="0" smtClean="0"/>
              <a:t>“</a:t>
            </a:r>
            <a:r>
              <a:rPr lang="ru-RU" sz="2400" dirty="0" smtClean="0"/>
              <a:t>зрелости</a:t>
            </a:r>
            <a:r>
              <a:rPr lang="en-US" sz="2400" dirty="0" smtClean="0"/>
              <a:t>”</a:t>
            </a:r>
            <a:r>
              <a:rPr lang="ru-RU" sz="2400" dirty="0" smtClean="0"/>
              <a:t> использования персональных устройств  организация может выбирать разные сценарии решения </a:t>
            </a:r>
            <a:r>
              <a:rPr lang="en-US" sz="2400" dirty="0" smtClean="0"/>
              <a:t>BYOD</a:t>
            </a:r>
          </a:p>
          <a:p>
            <a:endParaRPr lang="en-US" dirty="0" smtClean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7118125" y="3217646"/>
            <a:ext cx="8301169" cy="488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 algn="l" rtl="0">
              <a:lnSpc>
                <a:spcPct val="95000"/>
              </a:lnSpc>
              <a:spcBef>
                <a:spcPts val="1480"/>
              </a:spcBef>
              <a:spcAft>
                <a:spcPts val="1800"/>
              </a:spcAft>
              <a:buClr>
                <a:srgbClr val="3F5CFF">
                  <a:lumMod val="60000"/>
                  <a:lumOff val="40000"/>
                </a:srgbClr>
              </a:buClr>
              <a:buSzPct val="90000"/>
              <a:buFont typeface="Arial" pitchFamily="34" charset="0"/>
              <a:buChar char="•"/>
              <a:defRPr/>
            </a:pPr>
            <a:endParaRPr lang="en-US" sz="2000" i="1" kern="1200" dirty="0">
              <a:solidFill>
                <a:srgbClr val="40404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75623" y="5338347"/>
            <a:ext cx="8607046" cy="1117323"/>
          </a:xfrm>
          <a:prstGeom prst="rect">
            <a:avLst/>
          </a:prstGeom>
          <a:gradFill flip="none" rotWithShape="1">
            <a:gsLst>
              <a:gs pos="0">
                <a:srgbClr val="7B55D9">
                  <a:alpha val="0"/>
                </a:srgbClr>
              </a:gs>
              <a:gs pos="100000">
                <a:srgbClr val="D9DADF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3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184967" y="6143712"/>
            <a:ext cx="798096" cy="240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lnSpc>
                <a:spcPct val="90000"/>
              </a:lnSpc>
            </a:pPr>
            <a:r>
              <a:rPr lang="en-US" sz="1050" kern="12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ISE/ </a:t>
            </a:r>
            <a:r>
              <a:rPr lang="en-US" sz="1050" dirty="0" smtClean="0">
                <a:solidFill>
                  <a:srgbClr val="000000"/>
                </a:solidFill>
                <a:latin typeface="Arial"/>
              </a:rPr>
              <a:t>MDM</a:t>
            </a:r>
            <a:endParaRPr lang="en-US" sz="105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2438007" y="6145058"/>
            <a:ext cx="453970" cy="2377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lnSpc>
                <a:spcPct val="90000"/>
              </a:lnSpc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ASA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416767" y="6145058"/>
            <a:ext cx="920445" cy="2377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lnSpc>
                <a:spcPct val="90000"/>
              </a:lnSpc>
              <a:defRPr/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AnyConnect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7820033" y="6145058"/>
            <a:ext cx="912429" cy="2377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lnSpc>
                <a:spcPct val="90000"/>
              </a:lnSpc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Cisco Prime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6993938" y="6145058"/>
            <a:ext cx="829073" cy="38318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lnSpc>
                <a:spcPct val="90000"/>
              </a:lnSpc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Sec Group</a:t>
            </a:r>
          </a:p>
          <a:p>
            <a:pPr algn="ctr" rtl="0" fontAlgn="base">
              <a:lnSpc>
                <a:spcPct val="90000"/>
              </a:lnSpc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Access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407345" y="6145058"/>
            <a:ext cx="769763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lnSpc>
                <a:spcPct val="90000"/>
              </a:lnSpc>
              <a:defRPr/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ScanSafe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230727" y="6145058"/>
            <a:ext cx="797013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ESA/WSA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116687" y="6145058"/>
            <a:ext cx="702435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Wireless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248847" y="6145058"/>
            <a:ext cx="537327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Wired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113" name="Group 19"/>
          <p:cNvGrpSpPr/>
          <p:nvPr/>
        </p:nvGrpSpPr>
        <p:grpSpPr>
          <a:xfrm>
            <a:off x="739932" y="5663978"/>
            <a:ext cx="394357" cy="399328"/>
            <a:chOff x="2607293" y="4200834"/>
            <a:chExt cx="500887" cy="507201"/>
          </a:xfrm>
          <a:solidFill>
            <a:schemeClr val="tx2">
              <a:lumMod val="75000"/>
            </a:schemeClr>
          </a:solidFill>
        </p:grpSpPr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610801" y="4200834"/>
              <a:ext cx="288676" cy="184150"/>
            </a:xfrm>
            <a:custGeom>
              <a:avLst/>
              <a:gdLst>
                <a:gd name="T0" fmla="*/ 1300 w 1300"/>
                <a:gd name="T1" fmla="*/ 18 h 829"/>
                <a:gd name="T2" fmla="*/ 1098 w 1300"/>
                <a:gd name="T3" fmla="*/ 0 h 829"/>
                <a:gd name="T4" fmla="*/ 0 w 1300"/>
                <a:gd name="T5" fmla="*/ 829 h 829"/>
                <a:gd name="T6" fmla="*/ 918 w 1300"/>
                <a:gd name="T7" fmla="*/ 437 h 829"/>
                <a:gd name="T8" fmla="*/ 1300 w 1300"/>
                <a:gd name="T9" fmla="*/ 18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0" h="829">
                  <a:moveTo>
                    <a:pt x="1300" y="18"/>
                  </a:moveTo>
                  <a:cubicBezTo>
                    <a:pt x="1234" y="6"/>
                    <a:pt x="1167" y="0"/>
                    <a:pt x="1098" y="0"/>
                  </a:cubicBezTo>
                  <a:cubicBezTo>
                    <a:pt x="576" y="0"/>
                    <a:pt x="136" y="350"/>
                    <a:pt x="0" y="829"/>
                  </a:cubicBezTo>
                  <a:cubicBezTo>
                    <a:pt x="286" y="609"/>
                    <a:pt x="600" y="445"/>
                    <a:pt x="918" y="437"/>
                  </a:cubicBezTo>
                  <a:cubicBezTo>
                    <a:pt x="989" y="284"/>
                    <a:pt x="1118" y="145"/>
                    <a:pt x="130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3011721" y="4543879"/>
              <a:ext cx="79974" cy="109087"/>
            </a:xfrm>
            <a:custGeom>
              <a:avLst/>
              <a:gdLst>
                <a:gd name="T0" fmla="*/ 106 w 360"/>
                <a:gd name="T1" fmla="*/ 5 h 492"/>
                <a:gd name="T2" fmla="*/ 0 w 360"/>
                <a:gd name="T3" fmla="*/ 492 h 492"/>
                <a:gd name="T4" fmla="*/ 360 w 360"/>
                <a:gd name="T5" fmla="*/ 0 h 492"/>
                <a:gd name="T6" fmla="*/ 106 w 360"/>
                <a:gd name="T7" fmla="*/ 5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0" h="492">
                  <a:moveTo>
                    <a:pt x="106" y="5"/>
                  </a:moveTo>
                  <a:cubicBezTo>
                    <a:pt x="94" y="156"/>
                    <a:pt x="58" y="318"/>
                    <a:pt x="0" y="492"/>
                  </a:cubicBezTo>
                  <a:cubicBezTo>
                    <a:pt x="161" y="365"/>
                    <a:pt x="286" y="195"/>
                    <a:pt x="360" y="0"/>
                  </a:cubicBezTo>
                  <a:cubicBezTo>
                    <a:pt x="276" y="5"/>
                    <a:pt x="191" y="7"/>
                    <a:pt x="10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2876327" y="4235559"/>
              <a:ext cx="231853" cy="256757"/>
            </a:xfrm>
            <a:custGeom>
              <a:avLst/>
              <a:gdLst>
                <a:gd name="T0" fmla="*/ 478 w 1043"/>
                <a:gd name="T1" fmla="*/ 0 h 1156"/>
                <a:gd name="T2" fmla="*/ 0 w 1043"/>
                <a:gd name="T3" fmla="*/ 317 h 1156"/>
                <a:gd name="T4" fmla="*/ 376 w 1043"/>
                <a:gd name="T5" fmla="*/ 519 h 1156"/>
                <a:gd name="T6" fmla="*/ 715 w 1043"/>
                <a:gd name="T7" fmla="*/ 1152 h 1156"/>
                <a:gd name="T8" fmla="*/ 1031 w 1043"/>
                <a:gd name="T9" fmla="*/ 1147 h 1156"/>
                <a:gd name="T10" fmla="*/ 1043 w 1043"/>
                <a:gd name="T11" fmla="*/ 985 h 1156"/>
                <a:gd name="T12" fmla="*/ 478 w 1043"/>
                <a:gd name="T13" fmla="*/ 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3" h="1156">
                  <a:moveTo>
                    <a:pt x="478" y="0"/>
                  </a:moveTo>
                  <a:cubicBezTo>
                    <a:pt x="253" y="85"/>
                    <a:pt x="89" y="187"/>
                    <a:pt x="0" y="317"/>
                  </a:cubicBezTo>
                  <a:cubicBezTo>
                    <a:pt x="126" y="353"/>
                    <a:pt x="252" y="418"/>
                    <a:pt x="376" y="519"/>
                  </a:cubicBezTo>
                  <a:cubicBezTo>
                    <a:pt x="581" y="686"/>
                    <a:pt x="690" y="898"/>
                    <a:pt x="715" y="1152"/>
                  </a:cubicBezTo>
                  <a:cubicBezTo>
                    <a:pt x="825" y="1156"/>
                    <a:pt x="934" y="1152"/>
                    <a:pt x="1031" y="1147"/>
                  </a:cubicBezTo>
                  <a:cubicBezTo>
                    <a:pt x="1039" y="1094"/>
                    <a:pt x="1043" y="1040"/>
                    <a:pt x="1043" y="985"/>
                  </a:cubicBezTo>
                  <a:cubicBezTo>
                    <a:pt x="1043" y="565"/>
                    <a:pt x="816" y="198"/>
                    <a:pt x="4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607293" y="4369199"/>
              <a:ext cx="354620" cy="338836"/>
            </a:xfrm>
            <a:custGeom>
              <a:avLst/>
              <a:gdLst>
                <a:gd name="T0" fmla="*/ 884 w 1596"/>
                <a:gd name="T1" fmla="*/ 104 h 1524"/>
                <a:gd name="T2" fmla="*/ 871 w 1596"/>
                <a:gd name="T3" fmla="*/ 0 h 1524"/>
                <a:gd name="T4" fmla="*/ 0 w 1596"/>
                <a:gd name="T5" fmla="*/ 638 h 1524"/>
                <a:gd name="T6" fmla="*/ 1113 w 1596"/>
                <a:gd name="T7" fmla="*/ 1524 h 1524"/>
                <a:gd name="T8" fmla="*/ 1300 w 1596"/>
                <a:gd name="T9" fmla="*/ 1509 h 1524"/>
                <a:gd name="T10" fmla="*/ 1596 w 1596"/>
                <a:gd name="T11" fmla="*/ 756 h 1524"/>
                <a:gd name="T12" fmla="*/ 884 w 1596"/>
                <a:gd name="T13" fmla="*/ 104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6" h="1524">
                  <a:moveTo>
                    <a:pt x="884" y="104"/>
                  </a:moveTo>
                  <a:cubicBezTo>
                    <a:pt x="877" y="69"/>
                    <a:pt x="873" y="34"/>
                    <a:pt x="871" y="0"/>
                  </a:cubicBezTo>
                  <a:cubicBezTo>
                    <a:pt x="548" y="47"/>
                    <a:pt x="243" y="358"/>
                    <a:pt x="0" y="638"/>
                  </a:cubicBezTo>
                  <a:cubicBezTo>
                    <a:pt x="116" y="1145"/>
                    <a:pt x="570" y="1524"/>
                    <a:pt x="1113" y="1524"/>
                  </a:cubicBezTo>
                  <a:cubicBezTo>
                    <a:pt x="1176" y="1524"/>
                    <a:pt x="1239" y="1519"/>
                    <a:pt x="1300" y="1509"/>
                  </a:cubicBezTo>
                  <a:cubicBezTo>
                    <a:pt x="1461" y="1222"/>
                    <a:pt x="1571" y="974"/>
                    <a:pt x="1596" y="756"/>
                  </a:cubicBezTo>
                  <a:cubicBezTo>
                    <a:pt x="1249" y="689"/>
                    <a:pt x="961" y="509"/>
                    <a:pt x="884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859490" y="4375163"/>
              <a:ext cx="99265" cy="105930"/>
            </a:xfrm>
            <a:custGeom>
              <a:avLst/>
              <a:gdLst>
                <a:gd name="T0" fmla="*/ 222 w 447"/>
                <a:gd name="T1" fmla="*/ 134 h 477"/>
                <a:gd name="T2" fmla="*/ 0 w 447"/>
                <a:gd name="T3" fmla="*/ 0 h 477"/>
                <a:gd name="T4" fmla="*/ 8 w 447"/>
                <a:gd name="T5" fmla="*/ 48 h 477"/>
                <a:gd name="T6" fmla="*/ 447 w 447"/>
                <a:gd name="T7" fmla="*/ 477 h 477"/>
                <a:gd name="T8" fmla="*/ 222 w 447"/>
                <a:gd name="T9" fmla="*/ 13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477">
                  <a:moveTo>
                    <a:pt x="222" y="134"/>
                  </a:moveTo>
                  <a:cubicBezTo>
                    <a:pt x="148" y="70"/>
                    <a:pt x="74" y="26"/>
                    <a:pt x="0" y="0"/>
                  </a:cubicBezTo>
                  <a:cubicBezTo>
                    <a:pt x="2" y="16"/>
                    <a:pt x="4" y="31"/>
                    <a:pt x="8" y="48"/>
                  </a:cubicBezTo>
                  <a:cubicBezTo>
                    <a:pt x="55" y="295"/>
                    <a:pt x="232" y="419"/>
                    <a:pt x="447" y="477"/>
                  </a:cubicBezTo>
                  <a:cubicBezTo>
                    <a:pt x="415" y="354"/>
                    <a:pt x="343" y="240"/>
                    <a:pt x="222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9" name="Rectangle 126"/>
          <p:cNvSpPr/>
          <p:nvPr/>
        </p:nvSpPr>
        <p:spPr>
          <a:xfrm>
            <a:off x="2457564" y="5684780"/>
            <a:ext cx="414771" cy="342321"/>
          </a:xfrm>
          <a:custGeom>
            <a:avLst/>
            <a:gdLst/>
            <a:ahLst/>
            <a:cxnLst/>
            <a:rect l="l" t="t" r="r" b="b"/>
            <a:pathLst>
              <a:path w="578592" h="477526">
                <a:moveTo>
                  <a:pt x="394150" y="394148"/>
                </a:moveTo>
                <a:lnTo>
                  <a:pt x="578592" y="394148"/>
                </a:lnTo>
                <a:lnTo>
                  <a:pt x="578592" y="477526"/>
                </a:lnTo>
                <a:lnTo>
                  <a:pt x="394150" y="477526"/>
                </a:lnTo>
                <a:close/>
                <a:moveTo>
                  <a:pt x="197075" y="394148"/>
                </a:moveTo>
                <a:lnTo>
                  <a:pt x="381517" y="394148"/>
                </a:lnTo>
                <a:lnTo>
                  <a:pt x="381517" y="477526"/>
                </a:lnTo>
                <a:lnTo>
                  <a:pt x="197075" y="477526"/>
                </a:lnTo>
                <a:close/>
                <a:moveTo>
                  <a:pt x="0" y="394148"/>
                </a:moveTo>
                <a:lnTo>
                  <a:pt x="184442" y="394148"/>
                </a:lnTo>
                <a:lnTo>
                  <a:pt x="184442" y="477526"/>
                </a:lnTo>
                <a:lnTo>
                  <a:pt x="0" y="477526"/>
                </a:lnTo>
                <a:close/>
                <a:moveTo>
                  <a:pt x="299403" y="295611"/>
                </a:moveTo>
                <a:lnTo>
                  <a:pt x="483845" y="295611"/>
                </a:lnTo>
                <a:lnTo>
                  <a:pt x="483845" y="378989"/>
                </a:lnTo>
                <a:lnTo>
                  <a:pt x="299403" y="378989"/>
                </a:lnTo>
                <a:close/>
                <a:moveTo>
                  <a:pt x="102327" y="295611"/>
                </a:moveTo>
                <a:lnTo>
                  <a:pt x="286769" y="295611"/>
                </a:lnTo>
                <a:lnTo>
                  <a:pt x="286769" y="378989"/>
                </a:lnTo>
                <a:lnTo>
                  <a:pt x="102327" y="378989"/>
                </a:lnTo>
                <a:close/>
                <a:moveTo>
                  <a:pt x="394150" y="197074"/>
                </a:moveTo>
                <a:lnTo>
                  <a:pt x="578592" y="197074"/>
                </a:lnTo>
                <a:lnTo>
                  <a:pt x="578592" y="280452"/>
                </a:lnTo>
                <a:lnTo>
                  <a:pt x="394150" y="280452"/>
                </a:lnTo>
                <a:close/>
                <a:moveTo>
                  <a:pt x="197075" y="197074"/>
                </a:moveTo>
                <a:lnTo>
                  <a:pt x="381517" y="197074"/>
                </a:lnTo>
                <a:lnTo>
                  <a:pt x="381517" y="280452"/>
                </a:lnTo>
                <a:lnTo>
                  <a:pt x="197075" y="280452"/>
                </a:lnTo>
                <a:close/>
                <a:moveTo>
                  <a:pt x="0" y="197074"/>
                </a:moveTo>
                <a:lnTo>
                  <a:pt x="184442" y="197074"/>
                </a:lnTo>
                <a:lnTo>
                  <a:pt x="184442" y="280452"/>
                </a:lnTo>
                <a:lnTo>
                  <a:pt x="0" y="280452"/>
                </a:lnTo>
                <a:close/>
                <a:moveTo>
                  <a:pt x="299403" y="98537"/>
                </a:moveTo>
                <a:lnTo>
                  <a:pt x="483845" y="98537"/>
                </a:lnTo>
                <a:lnTo>
                  <a:pt x="483845" y="181915"/>
                </a:lnTo>
                <a:lnTo>
                  <a:pt x="299403" y="181915"/>
                </a:lnTo>
                <a:close/>
                <a:moveTo>
                  <a:pt x="102327" y="98537"/>
                </a:moveTo>
                <a:lnTo>
                  <a:pt x="286769" y="98537"/>
                </a:lnTo>
                <a:lnTo>
                  <a:pt x="286769" y="181915"/>
                </a:lnTo>
                <a:lnTo>
                  <a:pt x="102327" y="181915"/>
                </a:lnTo>
                <a:close/>
                <a:moveTo>
                  <a:pt x="394150" y="0"/>
                </a:moveTo>
                <a:lnTo>
                  <a:pt x="578592" y="0"/>
                </a:lnTo>
                <a:lnTo>
                  <a:pt x="578592" y="83378"/>
                </a:lnTo>
                <a:lnTo>
                  <a:pt x="394150" y="83378"/>
                </a:lnTo>
                <a:close/>
                <a:moveTo>
                  <a:pt x="197075" y="0"/>
                </a:moveTo>
                <a:lnTo>
                  <a:pt x="381517" y="0"/>
                </a:lnTo>
                <a:lnTo>
                  <a:pt x="381517" y="83378"/>
                </a:lnTo>
                <a:lnTo>
                  <a:pt x="197075" y="83378"/>
                </a:lnTo>
                <a:close/>
                <a:moveTo>
                  <a:pt x="0" y="0"/>
                </a:moveTo>
                <a:lnTo>
                  <a:pt x="184442" y="0"/>
                </a:lnTo>
                <a:lnTo>
                  <a:pt x="184442" y="83378"/>
                </a:lnTo>
                <a:lnTo>
                  <a:pt x="0" y="8337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Freeform 119"/>
          <p:cNvSpPr>
            <a:spLocks noEditPoints="1"/>
          </p:cNvSpPr>
          <p:nvPr/>
        </p:nvSpPr>
        <p:spPr bwMode="auto">
          <a:xfrm>
            <a:off x="3380761" y="5741879"/>
            <a:ext cx="515592" cy="185856"/>
          </a:xfrm>
          <a:custGeom>
            <a:avLst/>
            <a:gdLst>
              <a:gd name="T0" fmla="*/ 2835 w 2947"/>
              <a:gd name="T1" fmla="*/ 0 h 1061"/>
              <a:gd name="T2" fmla="*/ 112 w 2947"/>
              <a:gd name="T3" fmla="*/ 0 h 1061"/>
              <a:gd name="T4" fmla="*/ 0 w 2947"/>
              <a:gd name="T5" fmla="*/ 112 h 1061"/>
              <a:gd name="T6" fmla="*/ 0 w 2947"/>
              <a:gd name="T7" fmla="*/ 949 h 1061"/>
              <a:gd name="T8" fmla="*/ 112 w 2947"/>
              <a:gd name="T9" fmla="*/ 1061 h 1061"/>
              <a:gd name="T10" fmla="*/ 2835 w 2947"/>
              <a:gd name="T11" fmla="*/ 1061 h 1061"/>
              <a:gd name="T12" fmla="*/ 2947 w 2947"/>
              <a:gd name="T13" fmla="*/ 949 h 1061"/>
              <a:gd name="T14" fmla="*/ 2947 w 2947"/>
              <a:gd name="T15" fmla="*/ 112 h 1061"/>
              <a:gd name="T16" fmla="*/ 2835 w 2947"/>
              <a:gd name="T17" fmla="*/ 0 h 1061"/>
              <a:gd name="T18" fmla="*/ 313 w 2947"/>
              <a:gd name="T19" fmla="*/ 530 h 1061"/>
              <a:gd name="T20" fmla="*/ 482 w 2947"/>
              <a:gd name="T21" fmla="*/ 361 h 1061"/>
              <a:gd name="T22" fmla="*/ 651 w 2947"/>
              <a:gd name="T23" fmla="*/ 530 h 1061"/>
              <a:gd name="T24" fmla="*/ 482 w 2947"/>
              <a:gd name="T25" fmla="*/ 699 h 1061"/>
              <a:gd name="T26" fmla="*/ 313 w 2947"/>
              <a:gd name="T27" fmla="*/ 530 h 1061"/>
              <a:gd name="T28" fmla="*/ 899 w 2947"/>
              <a:gd name="T29" fmla="*/ 614 h 1061"/>
              <a:gd name="T30" fmla="*/ 899 w 2947"/>
              <a:gd name="T31" fmla="*/ 446 h 1061"/>
              <a:gd name="T32" fmla="*/ 1014 w 2947"/>
              <a:gd name="T33" fmla="*/ 331 h 1061"/>
              <a:gd name="T34" fmla="*/ 2525 w 2947"/>
              <a:gd name="T35" fmla="*/ 331 h 1061"/>
              <a:gd name="T36" fmla="*/ 2640 w 2947"/>
              <a:gd name="T37" fmla="*/ 446 h 1061"/>
              <a:gd name="T38" fmla="*/ 2640 w 2947"/>
              <a:gd name="T39" fmla="*/ 614 h 1061"/>
              <a:gd name="T40" fmla="*/ 2525 w 2947"/>
              <a:gd name="T41" fmla="*/ 729 h 1061"/>
              <a:gd name="T42" fmla="*/ 1014 w 2947"/>
              <a:gd name="T43" fmla="*/ 729 h 1061"/>
              <a:gd name="T44" fmla="*/ 899 w 2947"/>
              <a:gd name="T45" fmla="*/ 614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47" h="1061">
                <a:moveTo>
                  <a:pt x="2835" y="0"/>
                </a:moveTo>
                <a:cubicBezTo>
                  <a:pt x="112" y="0"/>
                  <a:pt x="112" y="0"/>
                  <a:pt x="112" y="0"/>
                </a:cubicBezTo>
                <a:cubicBezTo>
                  <a:pt x="50" y="0"/>
                  <a:pt x="0" y="50"/>
                  <a:pt x="0" y="112"/>
                </a:cubicBezTo>
                <a:cubicBezTo>
                  <a:pt x="0" y="949"/>
                  <a:pt x="0" y="949"/>
                  <a:pt x="0" y="949"/>
                </a:cubicBezTo>
                <a:cubicBezTo>
                  <a:pt x="0" y="1010"/>
                  <a:pt x="50" y="1061"/>
                  <a:pt x="112" y="1061"/>
                </a:cubicBezTo>
                <a:cubicBezTo>
                  <a:pt x="2835" y="1061"/>
                  <a:pt x="2835" y="1061"/>
                  <a:pt x="2835" y="1061"/>
                </a:cubicBezTo>
                <a:cubicBezTo>
                  <a:pt x="2896" y="1061"/>
                  <a:pt x="2947" y="1010"/>
                  <a:pt x="2947" y="949"/>
                </a:cubicBezTo>
                <a:cubicBezTo>
                  <a:pt x="2947" y="112"/>
                  <a:pt x="2947" y="112"/>
                  <a:pt x="2947" y="112"/>
                </a:cubicBezTo>
                <a:cubicBezTo>
                  <a:pt x="2947" y="50"/>
                  <a:pt x="2896" y="0"/>
                  <a:pt x="2835" y="0"/>
                </a:cubicBezTo>
                <a:close/>
                <a:moveTo>
                  <a:pt x="313" y="530"/>
                </a:moveTo>
                <a:cubicBezTo>
                  <a:pt x="313" y="437"/>
                  <a:pt x="389" y="361"/>
                  <a:pt x="482" y="361"/>
                </a:cubicBezTo>
                <a:cubicBezTo>
                  <a:pt x="575" y="361"/>
                  <a:pt x="651" y="437"/>
                  <a:pt x="651" y="530"/>
                </a:cubicBezTo>
                <a:cubicBezTo>
                  <a:pt x="651" y="623"/>
                  <a:pt x="575" y="699"/>
                  <a:pt x="482" y="699"/>
                </a:cubicBezTo>
                <a:cubicBezTo>
                  <a:pt x="389" y="699"/>
                  <a:pt x="313" y="623"/>
                  <a:pt x="313" y="530"/>
                </a:cubicBezTo>
                <a:close/>
                <a:moveTo>
                  <a:pt x="899" y="614"/>
                </a:moveTo>
                <a:cubicBezTo>
                  <a:pt x="899" y="446"/>
                  <a:pt x="899" y="446"/>
                  <a:pt x="899" y="446"/>
                </a:cubicBezTo>
                <a:cubicBezTo>
                  <a:pt x="899" y="383"/>
                  <a:pt x="951" y="331"/>
                  <a:pt x="1014" y="331"/>
                </a:cubicBezTo>
                <a:cubicBezTo>
                  <a:pt x="2525" y="331"/>
                  <a:pt x="2525" y="331"/>
                  <a:pt x="2525" y="331"/>
                </a:cubicBezTo>
                <a:cubicBezTo>
                  <a:pt x="2588" y="331"/>
                  <a:pt x="2640" y="383"/>
                  <a:pt x="2640" y="446"/>
                </a:cubicBezTo>
                <a:cubicBezTo>
                  <a:pt x="2640" y="614"/>
                  <a:pt x="2640" y="614"/>
                  <a:pt x="2640" y="614"/>
                </a:cubicBezTo>
                <a:cubicBezTo>
                  <a:pt x="2640" y="677"/>
                  <a:pt x="2588" y="729"/>
                  <a:pt x="2525" y="729"/>
                </a:cubicBezTo>
                <a:cubicBezTo>
                  <a:pt x="1014" y="729"/>
                  <a:pt x="1014" y="729"/>
                  <a:pt x="1014" y="729"/>
                </a:cubicBezTo>
                <a:cubicBezTo>
                  <a:pt x="951" y="729"/>
                  <a:pt x="899" y="677"/>
                  <a:pt x="899" y="61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1" name="Group 14"/>
          <p:cNvGrpSpPr/>
          <p:nvPr/>
        </p:nvGrpSpPr>
        <p:grpSpPr>
          <a:xfrm>
            <a:off x="4426988" y="5652256"/>
            <a:ext cx="301420" cy="431443"/>
            <a:chOff x="836706" y="2848072"/>
            <a:chExt cx="382845" cy="547992"/>
          </a:xfrm>
          <a:solidFill>
            <a:schemeClr val="tx2">
              <a:lumMod val="75000"/>
            </a:schemeClr>
          </a:solidFill>
        </p:grpSpPr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04357" y="2856412"/>
              <a:ext cx="41705" cy="19184"/>
            </a:xfrm>
            <a:custGeom>
              <a:avLst/>
              <a:gdLst>
                <a:gd name="T0" fmla="*/ 6 w 21"/>
                <a:gd name="T1" fmla="*/ 0 h 10"/>
                <a:gd name="T2" fmla="*/ 13 w 21"/>
                <a:gd name="T3" fmla="*/ 0 h 10"/>
                <a:gd name="T4" fmla="*/ 0 w 21"/>
                <a:gd name="T5" fmla="*/ 4 h 10"/>
                <a:gd name="T6" fmla="*/ 6 w 2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0">
                  <a:moveTo>
                    <a:pt x="6" y="0"/>
                  </a:moveTo>
                  <a:cubicBezTo>
                    <a:pt x="8" y="0"/>
                    <a:pt x="10" y="0"/>
                    <a:pt x="13" y="0"/>
                  </a:cubicBezTo>
                  <a:cubicBezTo>
                    <a:pt x="21" y="6"/>
                    <a:pt x="2" y="10"/>
                    <a:pt x="0" y="4"/>
                  </a:cubicBezTo>
                  <a:cubicBezTo>
                    <a:pt x="0" y="1"/>
                    <a:pt x="4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945138" y="2848072"/>
              <a:ext cx="196010" cy="75067"/>
            </a:xfrm>
            <a:custGeom>
              <a:avLst/>
              <a:gdLst>
                <a:gd name="T0" fmla="*/ 67 w 99"/>
                <a:gd name="T1" fmla="*/ 14 h 38"/>
                <a:gd name="T2" fmla="*/ 55 w 99"/>
                <a:gd name="T3" fmla="*/ 15 h 38"/>
                <a:gd name="T4" fmla="*/ 81 w 99"/>
                <a:gd name="T5" fmla="*/ 23 h 38"/>
                <a:gd name="T6" fmla="*/ 99 w 99"/>
                <a:gd name="T7" fmla="*/ 38 h 38"/>
                <a:gd name="T8" fmla="*/ 77 w 99"/>
                <a:gd name="T9" fmla="*/ 28 h 38"/>
                <a:gd name="T10" fmla="*/ 36 w 99"/>
                <a:gd name="T11" fmla="*/ 23 h 38"/>
                <a:gd name="T12" fmla="*/ 22 w 99"/>
                <a:gd name="T13" fmla="*/ 20 h 38"/>
                <a:gd name="T14" fmla="*/ 0 w 99"/>
                <a:gd name="T15" fmla="*/ 24 h 38"/>
                <a:gd name="T16" fmla="*/ 40 w 99"/>
                <a:gd name="T17" fmla="*/ 13 h 38"/>
                <a:gd name="T18" fmla="*/ 67 w 99"/>
                <a:gd name="T1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38">
                  <a:moveTo>
                    <a:pt x="67" y="14"/>
                  </a:moveTo>
                  <a:cubicBezTo>
                    <a:pt x="62" y="14"/>
                    <a:pt x="59" y="12"/>
                    <a:pt x="55" y="15"/>
                  </a:cubicBezTo>
                  <a:cubicBezTo>
                    <a:pt x="62" y="19"/>
                    <a:pt x="72" y="19"/>
                    <a:pt x="81" y="23"/>
                  </a:cubicBezTo>
                  <a:cubicBezTo>
                    <a:pt x="88" y="26"/>
                    <a:pt x="98" y="28"/>
                    <a:pt x="99" y="38"/>
                  </a:cubicBezTo>
                  <a:cubicBezTo>
                    <a:pt x="91" y="36"/>
                    <a:pt x="85" y="31"/>
                    <a:pt x="77" y="28"/>
                  </a:cubicBezTo>
                  <a:cubicBezTo>
                    <a:pt x="64" y="24"/>
                    <a:pt x="53" y="25"/>
                    <a:pt x="36" y="23"/>
                  </a:cubicBezTo>
                  <a:cubicBezTo>
                    <a:pt x="31" y="23"/>
                    <a:pt x="27" y="20"/>
                    <a:pt x="22" y="20"/>
                  </a:cubicBezTo>
                  <a:cubicBezTo>
                    <a:pt x="14" y="21"/>
                    <a:pt x="7" y="28"/>
                    <a:pt x="0" y="24"/>
                  </a:cubicBezTo>
                  <a:cubicBezTo>
                    <a:pt x="3" y="9"/>
                    <a:pt x="25" y="15"/>
                    <a:pt x="40" y="13"/>
                  </a:cubicBezTo>
                  <a:cubicBezTo>
                    <a:pt x="49" y="12"/>
                    <a:pt x="64" y="0"/>
                    <a:pt x="67" y="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1087765" y="2865588"/>
              <a:ext cx="29192" cy="25856"/>
            </a:xfrm>
            <a:custGeom>
              <a:avLst/>
              <a:gdLst>
                <a:gd name="T0" fmla="*/ 14 w 15"/>
                <a:gd name="T1" fmla="*/ 12 h 13"/>
                <a:gd name="T2" fmla="*/ 0 w 15"/>
                <a:gd name="T3" fmla="*/ 7 h 13"/>
                <a:gd name="T4" fmla="*/ 14 w 15"/>
                <a:gd name="T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14" y="12"/>
                  </a:moveTo>
                  <a:cubicBezTo>
                    <a:pt x="9" y="13"/>
                    <a:pt x="3" y="10"/>
                    <a:pt x="0" y="7"/>
                  </a:cubicBezTo>
                  <a:cubicBezTo>
                    <a:pt x="1" y="0"/>
                    <a:pt x="15" y="5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880079" y="2893112"/>
              <a:ext cx="321957" cy="154305"/>
            </a:xfrm>
            <a:custGeom>
              <a:avLst/>
              <a:gdLst>
                <a:gd name="T0" fmla="*/ 160 w 163"/>
                <a:gd name="T1" fmla="*/ 78 h 78"/>
                <a:gd name="T2" fmla="*/ 149 w 163"/>
                <a:gd name="T3" fmla="*/ 60 h 78"/>
                <a:gd name="T4" fmla="*/ 136 w 163"/>
                <a:gd name="T5" fmla="*/ 45 h 78"/>
                <a:gd name="T6" fmla="*/ 134 w 163"/>
                <a:gd name="T7" fmla="*/ 33 h 78"/>
                <a:gd name="T8" fmla="*/ 88 w 163"/>
                <a:gd name="T9" fmla="*/ 12 h 78"/>
                <a:gd name="T10" fmla="*/ 53 w 163"/>
                <a:gd name="T11" fmla="*/ 8 h 78"/>
                <a:gd name="T12" fmla="*/ 86 w 163"/>
                <a:gd name="T13" fmla="*/ 15 h 78"/>
                <a:gd name="T14" fmla="*/ 130 w 163"/>
                <a:gd name="T15" fmla="*/ 40 h 78"/>
                <a:gd name="T16" fmla="*/ 85 w 163"/>
                <a:gd name="T17" fmla="*/ 22 h 78"/>
                <a:gd name="T18" fmla="*/ 65 w 163"/>
                <a:gd name="T19" fmla="*/ 22 h 78"/>
                <a:gd name="T20" fmla="*/ 49 w 163"/>
                <a:gd name="T21" fmla="*/ 17 h 78"/>
                <a:gd name="T22" fmla="*/ 1 w 163"/>
                <a:gd name="T23" fmla="*/ 39 h 78"/>
                <a:gd name="T24" fmla="*/ 18 w 163"/>
                <a:gd name="T25" fmla="*/ 24 h 78"/>
                <a:gd name="T26" fmla="*/ 45 w 163"/>
                <a:gd name="T27" fmla="*/ 5 h 78"/>
                <a:gd name="T28" fmla="*/ 69 w 163"/>
                <a:gd name="T29" fmla="*/ 5 h 78"/>
                <a:gd name="T30" fmla="*/ 90 w 163"/>
                <a:gd name="T31" fmla="*/ 5 h 78"/>
                <a:gd name="T32" fmla="*/ 140 w 163"/>
                <a:gd name="T33" fmla="*/ 27 h 78"/>
                <a:gd name="T34" fmla="*/ 144 w 163"/>
                <a:gd name="T35" fmla="*/ 41 h 78"/>
                <a:gd name="T36" fmla="*/ 152 w 163"/>
                <a:gd name="T37" fmla="*/ 50 h 78"/>
                <a:gd name="T38" fmla="*/ 160 w 163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3" h="78">
                  <a:moveTo>
                    <a:pt x="160" y="78"/>
                  </a:moveTo>
                  <a:cubicBezTo>
                    <a:pt x="155" y="73"/>
                    <a:pt x="153" y="67"/>
                    <a:pt x="149" y="60"/>
                  </a:cubicBezTo>
                  <a:cubicBezTo>
                    <a:pt x="145" y="55"/>
                    <a:pt x="138" y="50"/>
                    <a:pt x="136" y="45"/>
                  </a:cubicBezTo>
                  <a:cubicBezTo>
                    <a:pt x="135" y="41"/>
                    <a:pt x="136" y="37"/>
                    <a:pt x="134" y="33"/>
                  </a:cubicBezTo>
                  <a:cubicBezTo>
                    <a:pt x="129" y="22"/>
                    <a:pt x="105" y="13"/>
                    <a:pt x="88" y="12"/>
                  </a:cubicBezTo>
                  <a:cubicBezTo>
                    <a:pt x="74" y="11"/>
                    <a:pt x="65" y="11"/>
                    <a:pt x="53" y="8"/>
                  </a:cubicBezTo>
                  <a:cubicBezTo>
                    <a:pt x="58" y="17"/>
                    <a:pt x="73" y="15"/>
                    <a:pt x="86" y="15"/>
                  </a:cubicBezTo>
                  <a:cubicBezTo>
                    <a:pt x="106" y="17"/>
                    <a:pt x="128" y="24"/>
                    <a:pt x="130" y="40"/>
                  </a:cubicBezTo>
                  <a:cubicBezTo>
                    <a:pt x="116" y="33"/>
                    <a:pt x="103" y="23"/>
                    <a:pt x="85" y="22"/>
                  </a:cubicBezTo>
                  <a:cubicBezTo>
                    <a:pt x="78" y="21"/>
                    <a:pt x="72" y="23"/>
                    <a:pt x="65" y="22"/>
                  </a:cubicBezTo>
                  <a:cubicBezTo>
                    <a:pt x="60" y="21"/>
                    <a:pt x="55" y="17"/>
                    <a:pt x="49" y="17"/>
                  </a:cubicBezTo>
                  <a:cubicBezTo>
                    <a:pt x="30" y="15"/>
                    <a:pt x="20" y="39"/>
                    <a:pt x="1" y="39"/>
                  </a:cubicBezTo>
                  <a:cubicBezTo>
                    <a:pt x="0" y="30"/>
                    <a:pt x="12" y="28"/>
                    <a:pt x="18" y="24"/>
                  </a:cubicBezTo>
                  <a:cubicBezTo>
                    <a:pt x="26" y="19"/>
                    <a:pt x="36" y="10"/>
                    <a:pt x="45" y="5"/>
                  </a:cubicBezTo>
                  <a:cubicBezTo>
                    <a:pt x="52" y="0"/>
                    <a:pt x="61" y="3"/>
                    <a:pt x="69" y="5"/>
                  </a:cubicBezTo>
                  <a:cubicBezTo>
                    <a:pt x="76" y="6"/>
                    <a:pt x="83" y="5"/>
                    <a:pt x="90" y="5"/>
                  </a:cubicBezTo>
                  <a:cubicBezTo>
                    <a:pt x="106" y="6"/>
                    <a:pt x="132" y="16"/>
                    <a:pt x="140" y="27"/>
                  </a:cubicBezTo>
                  <a:cubicBezTo>
                    <a:pt x="143" y="31"/>
                    <a:pt x="142" y="36"/>
                    <a:pt x="144" y="41"/>
                  </a:cubicBezTo>
                  <a:cubicBezTo>
                    <a:pt x="145" y="45"/>
                    <a:pt x="149" y="46"/>
                    <a:pt x="152" y="50"/>
                  </a:cubicBezTo>
                  <a:cubicBezTo>
                    <a:pt x="158" y="57"/>
                    <a:pt x="163" y="67"/>
                    <a:pt x="160" y="7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05935" y="2901453"/>
              <a:ext cx="37534" cy="29192"/>
            </a:xfrm>
            <a:custGeom>
              <a:avLst/>
              <a:gdLst>
                <a:gd name="T0" fmla="*/ 19 w 19"/>
                <a:gd name="T1" fmla="*/ 2 h 15"/>
                <a:gd name="T2" fmla="*/ 0 w 19"/>
                <a:gd name="T3" fmla="*/ 15 h 15"/>
                <a:gd name="T4" fmla="*/ 19 w 19"/>
                <a:gd name="T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5">
                  <a:moveTo>
                    <a:pt x="19" y="2"/>
                  </a:moveTo>
                  <a:cubicBezTo>
                    <a:pt x="16" y="10"/>
                    <a:pt x="7" y="14"/>
                    <a:pt x="0" y="15"/>
                  </a:cubicBezTo>
                  <a:cubicBezTo>
                    <a:pt x="2" y="7"/>
                    <a:pt x="9" y="0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849217" y="2927310"/>
              <a:ext cx="137624" cy="127615"/>
            </a:xfrm>
            <a:custGeom>
              <a:avLst/>
              <a:gdLst>
                <a:gd name="T0" fmla="*/ 70 w 70"/>
                <a:gd name="T1" fmla="*/ 6 h 65"/>
                <a:gd name="T2" fmla="*/ 40 w 70"/>
                <a:gd name="T3" fmla="*/ 26 h 65"/>
                <a:gd name="T4" fmla="*/ 35 w 70"/>
                <a:gd name="T5" fmla="*/ 36 h 65"/>
                <a:gd name="T6" fmla="*/ 17 w 70"/>
                <a:gd name="T7" fmla="*/ 49 h 65"/>
                <a:gd name="T8" fmla="*/ 2 w 70"/>
                <a:gd name="T9" fmla="*/ 65 h 65"/>
                <a:gd name="T10" fmla="*/ 16 w 70"/>
                <a:gd name="T11" fmla="*/ 41 h 65"/>
                <a:gd name="T12" fmla="*/ 29 w 70"/>
                <a:gd name="T13" fmla="*/ 33 h 65"/>
                <a:gd name="T14" fmla="*/ 37 w 70"/>
                <a:gd name="T15" fmla="*/ 18 h 65"/>
                <a:gd name="T16" fmla="*/ 70 w 70"/>
                <a:gd name="T17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65">
                  <a:moveTo>
                    <a:pt x="70" y="6"/>
                  </a:moveTo>
                  <a:cubicBezTo>
                    <a:pt x="59" y="13"/>
                    <a:pt x="47" y="16"/>
                    <a:pt x="40" y="26"/>
                  </a:cubicBezTo>
                  <a:cubicBezTo>
                    <a:pt x="37" y="29"/>
                    <a:pt x="37" y="33"/>
                    <a:pt x="35" y="36"/>
                  </a:cubicBezTo>
                  <a:cubicBezTo>
                    <a:pt x="30" y="41"/>
                    <a:pt x="23" y="44"/>
                    <a:pt x="17" y="49"/>
                  </a:cubicBezTo>
                  <a:cubicBezTo>
                    <a:pt x="12" y="55"/>
                    <a:pt x="9" y="62"/>
                    <a:pt x="2" y="65"/>
                  </a:cubicBezTo>
                  <a:cubicBezTo>
                    <a:pt x="0" y="55"/>
                    <a:pt x="9" y="48"/>
                    <a:pt x="16" y="41"/>
                  </a:cubicBezTo>
                  <a:cubicBezTo>
                    <a:pt x="20" y="38"/>
                    <a:pt x="26" y="36"/>
                    <a:pt x="29" y="33"/>
                  </a:cubicBezTo>
                  <a:cubicBezTo>
                    <a:pt x="32" y="29"/>
                    <a:pt x="34" y="23"/>
                    <a:pt x="37" y="18"/>
                  </a:cubicBezTo>
                  <a:cubicBezTo>
                    <a:pt x="44" y="11"/>
                    <a:pt x="62" y="0"/>
                    <a:pt x="70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931792" y="2938987"/>
              <a:ext cx="287759" cy="281920"/>
            </a:xfrm>
            <a:custGeom>
              <a:avLst/>
              <a:gdLst>
                <a:gd name="T0" fmla="*/ 146 w 146"/>
                <a:gd name="T1" fmla="*/ 107 h 143"/>
                <a:gd name="T2" fmla="*/ 146 w 146"/>
                <a:gd name="T3" fmla="*/ 122 h 143"/>
                <a:gd name="T4" fmla="*/ 137 w 146"/>
                <a:gd name="T5" fmla="*/ 143 h 143"/>
                <a:gd name="T6" fmla="*/ 139 w 146"/>
                <a:gd name="T7" fmla="*/ 105 h 143"/>
                <a:gd name="T8" fmla="*/ 104 w 146"/>
                <a:gd name="T9" fmla="*/ 32 h 143"/>
                <a:gd name="T10" fmla="*/ 18 w 146"/>
                <a:gd name="T11" fmla="*/ 16 h 143"/>
                <a:gd name="T12" fmla="*/ 0 w 146"/>
                <a:gd name="T13" fmla="*/ 27 h 143"/>
                <a:gd name="T14" fmla="*/ 20 w 146"/>
                <a:gd name="T15" fmla="*/ 8 h 143"/>
                <a:gd name="T16" fmla="*/ 66 w 146"/>
                <a:gd name="T17" fmla="*/ 3 h 143"/>
                <a:gd name="T18" fmla="*/ 146 w 146"/>
                <a:gd name="T19" fmla="*/ 10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3">
                  <a:moveTo>
                    <a:pt x="146" y="107"/>
                  </a:moveTo>
                  <a:cubicBezTo>
                    <a:pt x="146" y="112"/>
                    <a:pt x="146" y="117"/>
                    <a:pt x="146" y="122"/>
                  </a:cubicBezTo>
                  <a:cubicBezTo>
                    <a:pt x="143" y="129"/>
                    <a:pt x="144" y="140"/>
                    <a:pt x="137" y="143"/>
                  </a:cubicBezTo>
                  <a:cubicBezTo>
                    <a:pt x="136" y="130"/>
                    <a:pt x="140" y="118"/>
                    <a:pt x="139" y="105"/>
                  </a:cubicBezTo>
                  <a:cubicBezTo>
                    <a:pt x="137" y="78"/>
                    <a:pt x="118" y="47"/>
                    <a:pt x="104" y="32"/>
                  </a:cubicBezTo>
                  <a:cubicBezTo>
                    <a:pt x="86" y="14"/>
                    <a:pt x="48" y="0"/>
                    <a:pt x="18" y="16"/>
                  </a:cubicBezTo>
                  <a:cubicBezTo>
                    <a:pt x="12" y="20"/>
                    <a:pt x="9" y="28"/>
                    <a:pt x="0" y="27"/>
                  </a:cubicBezTo>
                  <a:cubicBezTo>
                    <a:pt x="3" y="18"/>
                    <a:pt x="12" y="12"/>
                    <a:pt x="20" y="8"/>
                  </a:cubicBezTo>
                  <a:cubicBezTo>
                    <a:pt x="33" y="3"/>
                    <a:pt x="51" y="0"/>
                    <a:pt x="66" y="3"/>
                  </a:cubicBezTo>
                  <a:cubicBezTo>
                    <a:pt x="111" y="14"/>
                    <a:pt x="140" y="58"/>
                    <a:pt x="146" y="1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36706" y="2964009"/>
              <a:ext cx="361159" cy="244386"/>
            </a:xfrm>
            <a:custGeom>
              <a:avLst/>
              <a:gdLst>
                <a:gd name="T0" fmla="*/ 0 w 183"/>
                <a:gd name="T1" fmla="*/ 84 h 124"/>
                <a:gd name="T2" fmla="*/ 0 w 183"/>
                <a:gd name="T3" fmla="*/ 78 h 124"/>
                <a:gd name="T4" fmla="*/ 40 w 183"/>
                <a:gd name="T5" fmla="*/ 24 h 124"/>
                <a:gd name="T6" fmla="*/ 53 w 183"/>
                <a:gd name="T7" fmla="*/ 19 h 124"/>
                <a:gd name="T8" fmla="*/ 68 w 183"/>
                <a:gd name="T9" fmla="*/ 8 h 124"/>
                <a:gd name="T10" fmla="*/ 105 w 183"/>
                <a:gd name="T11" fmla="*/ 0 h 124"/>
                <a:gd name="T12" fmla="*/ 151 w 183"/>
                <a:gd name="T13" fmla="*/ 26 h 124"/>
                <a:gd name="T14" fmla="*/ 181 w 183"/>
                <a:gd name="T15" fmla="*/ 99 h 124"/>
                <a:gd name="T16" fmla="*/ 175 w 183"/>
                <a:gd name="T17" fmla="*/ 124 h 124"/>
                <a:gd name="T18" fmla="*/ 173 w 183"/>
                <a:gd name="T19" fmla="*/ 97 h 124"/>
                <a:gd name="T20" fmla="*/ 147 w 183"/>
                <a:gd name="T21" fmla="*/ 34 h 124"/>
                <a:gd name="T22" fmla="*/ 74 w 183"/>
                <a:gd name="T23" fmla="*/ 13 h 124"/>
                <a:gd name="T24" fmla="*/ 55 w 183"/>
                <a:gd name="T25" fmla="*/ 27 h 124"/>
                <a:gd name="T26" fmla="*/ 42 w 183"/>
                <a:gd name="T27" fmla="*/ 31 h 124"/>
                <a:gd name="T28" fmla="*/ 12 w 183"/>
                <a:gd name="T29" fmla="*/ 67 h 124"/>
                <a:gd name="T30" fmla="*/ 0 w 183"/>
                <a:gd name="T31" fmla="*/ 8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3" h="124">
                  <a:moveTo>
                    <a:pt x="0" y="84"/>
                  </a:moveTo>
                  <a:cubicBezTo>
                    <a:pt x="0" y="82"/>
                    <a:pt x="0" y="80"/>
                    <a:pt x="0" y="78"/>
                  </a:cubicBezTo>
                  <a:cubicBezTo>
                    <a:pt x="6" y="57"/>
                    <a:pt x="22" y="32"/>
                    <a:pt x="40" y="24"/>
                  </a:cubicBezTo>
                  <a:cubicBezTo>
                    <a:pt x="44" y="21"/>
                    <a:pt x="49" y="21"/>
                    <a:pt x="53" y="19"/>
                  </a:cubicBezTo>
                  <a:cubicBezTo>
                    <a:pt x="59" y="15"/>
                    <a:pt x="64" y="10"/>
                    <a:pt x="68" y="8"/>
                  </a:cubicBezTo>
                  <a:cubicBezTo>
                    <a:pt x="77" y="2"/>
                    <a:pt x="89" y="0"/>
                    <a:pt x="105" y="0"/>
                  </a:cubicBezTo>
                  <a:cubicBezTo>
                    <a:pt x="124" y="1"/>
                    <a:pt x="141" y="14"/>
                    <a:pt x="151" y="26"/>
                  </a:cubicBezTo>
                  <a:cubicBezTo>
                    <a:pt x="167" y="44"/>
                    <a:pt x="181" y="70"/>
                    <a:pt x="181" y="99"/>
                  </a:cubicBezTo>
                  <a:cubicBezTo>
                    <a:pt x="181" y="108"/>
                    <a:pt x="183" y="118"/>
                    <a:pt x="175" y="124"/>
                  </a:cubicBezTo>
                  <a:cubicBezTo>
                    <a:pt x="171" y="114"/>
                    <a:pt x="174" y="105"/>
                    <a:pt x="173" y="97"/>
                  </a:cubicBezTo>
                  <a:cubicBezTo>
                    <a:pt x="172" y="71"/>
                    <a:pt x="159" y="49"/>
                    <a:pt x="147" y="34"/>
                  </a:cubicBezTo>
                  <a:cubicBezTo>
                    <a:pt x="133" y="16"/>
                    <a:pt x="102" y="0"/>
                    <a:pt x="74" y="13"/>
                  </a:cubicBezTo>
                  <a:cubicBezTo>
                    <a:pt x="67" y="17"/>
                    <a:pt x="62" y="24"/>
                    <a:pt x="55" y="27"/>
                  </a:cubicBezTo>
                  <a:cubicBezTo>
                    <a:pt x="51" y="29"/>
                    <a:pt x="46" y="29"/>
                    <a:pt x="42" y="31"/>
                  </a:cubicBezTo>
                  <a:cubicBezTo>
                    <a:pt x="28" y="37"/>
                    <a:pt x="18" y="54"/>
                    <a:pt x="12" y="67"/>
                  </a:cubicBezTo>
                  <a:cubicBezTo>
                    <a:pt x="9" y="73"/>
                    <a:pt x="6" y="8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68401" y="2972350"/>
              <a:ext cx="37534" cy="35032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18 h 18"/>
                <a:gd name="T4" fmla="*/ 19 w 19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8">
                  <a:moveTo>
                    <a:pt x="19" y="0"/>
                  </a:moveTo>
                  <a:cubicBezTo>
                    <a:pt x="17" y="11"/>
                    <a:pt x="8" y="14"/>
                    <a:pt x="0" y="18"/>
                  </a:cubicBezTo>
                  <a:cubicBezTo>
                    <a:pt x="0" y="8"/>
                    <a:pt x="9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843379" y="2988198"/>
              <a:ext cx="293599" cy="374503"/>
            </a:xfrm>
            <a:custGeom>
              <a:avLst/>
              <a:gdLst>
                <a:gd name="T0" fmla="*/ 69 w 149"/>
                <a:gd name="T1" fmla="*/ 19 h 190"/>
                <a:gd name="T2" fmla="*/ 84 w 149"/>
                <a:gd name="T3" fmla="*/ 16 h 190"/>
                <a:gd name="T4" fmla="*/ 149 w 149"/>
                <a:gd name="T5" fmla="*/ 72 h 190"/>
                <a:gd name="T6" fmla="*/ 148 w 149"/>
                <a:gd name="T7" fmla="*/ 77 h 190"/>
                <a:gd name="T8" fmla="*/ 124 w 149"/>
                <a:gd name="T9" fmla="*/ 156 h 190"/>
                <a:gd name="T10" fmla="*/ 97 w 149"/>
                <a:gd name="T11" fmla="*/ 169 h 190"/>
                <a:gd name="T12" fmla="*/ 77 w 149"/>
                <a:gd name="T13" fmla="*/ 180 h 190"/>
                <a:gd name="T14" fmla="*/ 54 w 149"/>
                <a:gd name="T15" fmla="*/ 184 h 190"/>
                <a:gd name="T16" fmla="*/ 40 w 149"/>
                <a:gd name="T17" fmla="*/ 188 h 190"/>
                <a:gd name="T18" fmla="*/ 70 w 149"/>
                <a:gd name="T19" fmla="*/ 174 h 190"/>
                <a:gd name="T20" fmla="*/ 123 w 149"/>
                <a:gd name="T21" fmla="*/ 113 h 190"/>
                <a:gd name="T22" fmla="*/ 127 w 149"/>
                <a:gd name="T23" fmla="*/ 94 h 190"/>
                <a:gd name="T24" fmla="*/ 129 w 149"/>
                <a:gd name="T25" fmla="*/ 118 h 190"/>
                <a:gd name="T26" fmla="*/ 111 w 149"/>
                <a:gd name="T27" fmla="*/ 155 h 190"/>
                <a:gd name="T28" fmla="*/ 137 w 149"/>
                <a:gd name="T29" fmla="*/ 95 h 190"/>
                <a:gd name="T30" fmla="*/ 139 w 149"/>
                <a:gd name="T31" fmla="*/ 65 h 190"/>
                <a:gd name="T32" fmla="*/ 93 w 149"/>
                <a:gd name="T33" fmla="*/ 24 h 190"/>
                <a:gd name="T34" fmla="*/ 58 w 149"/>
                <a:gd name="T35" fmla="*/ 37 h 190"/>
                <a:gd name="T36" fmla="*/ 36 w 149"/>
                <a:gd name="T37" fmla="*/ 58 h 190"/>
                <a:gd name="T38" fmla="*/ 20 w 149"/>
                <a:gd name="T39" fmla="*/ 91 h 190"/>
                <a:gd name="T40" fmla="*/ 3 w 149"/>
                <a:gd name="T41" fmla="*/ 116 h 190"/>
                <a:gd name="T42" fmla="*/ 14 w 149"/>
                <a:gd name="T43" fmla="*/ 86 h 190"/>
                <a:gd name="T44" fmla="*/ 27 w 149"/>
                <a:gd name="T45" fmla="*/ 56 h 190"/>
                <a:gd name="T46" fmla="*/ 48 w 149"/>
                <a:gd name="T47" fmla="*/ 34 h 190"/>
                <a:gd name="T48" fmla="*/ 90 w 149"/>
                <a:gd name="T49" fmla="*/ 1 h 190"/>
                <a:gd name="T50" fmla="*/ 102 w 149"/>
                <a:gd name="T51" fmla="*/ 5 h 190"/>
                <a:gd name="T52" fmla="*/ 84 w 149"/>
                <a:gd name="T53" fmla="*/ 11 h 190"/>
                <a:gd name="T54" fmla="*/ 69 w 149"/>
                <a:gd name="T55" fmla="*/ 1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90">
                  <a:moveTo>
                    <a:pt x="69" y="19"/>
                  </a:moveTo>
                  <a:cubicBezTo>
                    <a:pt x="75" y="20"/>
                    <a:pt x="79" y="16"/>
                    <a:pt x="84" y="16"/>
                  </a:cubicBezTo>
                  <a:cubicBezTo>
                    <a:pt x="117" y="12"/>
                    <a:pt x="149" y="43"/>
                    <a:pt x="149" y="72"/>
                  </a:cubicBezTo>
                  <a:cubicBezTo>
                    <a:pt x="149" y="74"/>
                    <a:pt x="148" y="76"/>
                    <a:pt x="148" y="77"/>
                  </a:cubicBezTo>
                  <a:cubicBezTo>
                    <a:pt x="141" y="111"/>
                    <a:pt x="144" y="138"/>
                    <a:pt x="124" y="156"/>
                  </a:cubicBezTo>
                  <a:cubicBezTo>
                    <a:pt x="116" y="164"/>
                    <a:pt x="107" y="165"/>
                    <a:pt x="97" y="169"/>
                  </a:cubicBezTo>
                  <a:cubicBezTo>
                    <a:pt x="90" y="171"/>
                    <a:pt x="85" y="177"/>
                    <a:pt x="77" y="180"/>
                  </a:cubicBezTo>
                  <a:cubicBezTo>
                    <a:pt x="71" y="183"/>
                    <a:pt x="62" y="182"/>
                    <a:pt x="54" y="184"/>
                  </a:cubicBezTo>
                  <a:cubicBezTo>
                    <a:pt x="50" y="185"/>
                    <a:pt x="46" y="190"/>
                    <a:pt x="40" y="188"/>
                  </a:cubicBezTo>
                  <a:cubicBezTo>
                    <a:pt x="39" y="175"/>
                    <a:pt x="59" y="178"/>
                    <a:pt x="70" y="174"/>
                  </a:cubicBezTo>
                  <a:cubicBezTo>
                    <a:pt x="95" y="165"/>
                    <a:pt x="117" y="142"/>
                    <a:pt x="123" y="113"/>
                  </a:cubicBezTo>
                  <a:cubicBezTo>
                    <a:pt x="124" y="107"/>
                    <a:pt x="122" y="100"/>
                    <a:pt x="127" y="94"/>
                  </a:cubicBezTo>
                  <a:cubicBezTo>
                    <a:pt x="136" y="98"/>
                    <a:pt x="131" y="110"/>
                    <a:pt x="129" y="118"/>
                  </a:cubicBezTo>
                  <a:cubicBezTo>
                    <a:pt x="125" y="133"/>
                    <a:pt x="120" y="146"/>
                    <a:pt x="111" y="155"/>
                  </a:cubicBezTo>
                  <a:cubicBezTo>
                    <a:pt x="131" y="148"/>
                    <a:pt x="135" y="122"/>
                    <a:pt x="137" y="95"/>
                  </a:cubicBezTo>
                  <a:cubicBezTo>
                    <a:pt x="138" y="84"/>
                    <a:pt x="141" y="75"/>
                    <a:pt x="139" y="65"/>
                  </a:cubicBezTo>
                  <a:cubicBezTo>
                    <a:pt x="134" y="45"/>
                    <a:pt x="116" y="25"/>
                    <a:pt x="93" y="24"/>
                  </a:cubicBezTo>
                  <a:cubicBezTo>
                    <a:pt x="79" y="24"/>
                    <a:pt x="67" y="30"/>
                    <a:pt x="58" y="37"/>
                  </a:cubicBezTo>
                  <a:cubicBezTo>
                    <a:pt x="51" y="43"/>
                    <a:pt x="42" y="51"/>
                    <a:pt x="36" y="58"/>
                  </a:cubicBezTo>
                  <a:cubicBezTo>
                    <a:pt x="30" y="66"/>
                    <a:pt x="26" y="80"/>
                    <a:pt x="20" y="91"/>
                  </a:cubicBezTo>
                  <a:cubicBezTo>
                    <a:pt x="16" y="100"/>
                    <a:pt x="13" y="112"/>
                    <a:pt x="3" y="116"/>
                  </a:cubicBezTo>
                  <a:cubicBezTo>
                    <a:pt x="0" y="106"/>
                    <a:pt x="9" y="96"/>
                    <a:pt x="14" y="86"/>
                  </a:cubicBezTo>
                  <a:cubicBezTo>
                    <a:pt x="19" y="77"/>
                    <a:pt x="21" y="65"/>
                    <a:pt x="27" y="56"/>
                  </a:cubicBezTo>
                  <a:cubicBezTo>
                    <a:pt x="32" y="48"/>
                    <a:pt x="41" y="41"/>
                    <a:pt x="48" y="34"/>
                  </a:cubicBezTo>
                  <a:cubicBezTo>
                    <a:pt x="61" y="19"/>
                    <a:pt x="66" y="3"/>
                    <a:pt x="90" y="1"/>
                  </a:cubicBezTo>
                  <a:cubicBezTo>
                    <a:pt x="94" y="1"/>
                    <a:pt x="102" y="0"/>
                    <a:pt x="102" y="5"/>
                  </a:cubicBezTo>
                  <a:cubicBezTo>
                    <a:pt x="103" y="11"/>
                    <a:pt x="89" y="9"/>
                    <a:pt x="84" y="11"/>
                  </a:cubicBezTo>
                  <a:cubicBezTo>
                    <a:pt x="78" y="12"/>
                    <a:pt x="72" y="14"/>
                    <a:pt x="69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051900" y="2989866"/>
              <a:ext cx="120108" cy="218529"/>
            </a:xfrm>
            <a:custGeom>
              <a:avLst/>
              <a:gdLst>
                <a:gd name="T0" fmla="*/ 54 w 61"/>
                <a:gd name="T1" fmla="*/ 111 h 111"/>
                <a:gd name="T2" fmla="*/ 53 w 61"/>
                <a:gd name="T3" fmla="*/ 84 h 111"/>
                <a:gd name="T4" fmla="*/ 49 w 61"/>
                <a:gd name="T5" fmla="*/ 74 h 111"/>
                <a:gd name="T6" fmla="*/ 41 w 61"/>
                <a:gd name="T7" fmla="*/ 47 h 111"/>
                <a:gd name="T8" fmla="*/ 14 w 61"/>
                <a:gd name="T9" fmla="*/ 17 h 111"/>
                <a:gd name="T10" fmla="*/ 0 w 61"/>
                <a:gd name="T11" fmla="*/ 6 h 111"/>
                <a:gd name="T12" fmla="*/ 35 w 61"/>
                <a:gd name="T13" fmla="*/ 24 h 111"/>
                <a:gd name="T14" fmla="*/ 60 w 61"/>
                <a:gd name="T15" fmla="*/ 81 h 111"/>
                <a:gd name="T16" fmla="*/ 54 w 6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1">
                  <a:moveTo>
                    <a:pt x="54" y="111"/>
                  </a:moveTo>
                  <a:cubicBezTo>
                    <a:pt x="49" y="104"/>
                    <a:pt x="55" y="93"/>
                    <a:pt x="53" y="84"/>
                  </a:cubicBezTo>
                  <a:cubicBezTo>
                    <a:pt x="52" y="80"/>
                    <a:pt x="50" y="77"/>
                    <a:pt x="49" y="74"/>
                  </a:cubicBezTo>
                  <a:cubicBezTo>
                    <a:pt x="47" y="64"/>
                    <a:pt x="45" y="56"/>
                    <a:pt x="41" y="47"/>
                  </a:cubicBezTo>
                  <a:cubicBezTo>
                    <a:pt x="35" y="36"/>
                    <a:pt x="24" y="23"/>
                    <a:pt x="14" y="17"/>
                  </a:cubicBezTo>
                  <a:cubicBezTo>
                    <a:pt x="9" y="14"/>
                    <a:pt x="1" y="14"/>
                    <a:pt x="0" y="6"/>
                  </a:cubicBezTo>
                  <a:cubicBezTo>
                    <a:pt x="8" y="0"/>
                    <a:pt x="28" y="15"/>
                    <a:pt x="35" y="24"/>
                  </a:cubicBezTo>
                  <a:cubicBezTo>
                    <a:pt x="47" y="39"/>
                    <a:pt x="59" y="62"/>
                    <a:pt x="60" y="81"/>
                  </a:cubicBezTo>
                  <a:cubicBezTo>
                    <a:pt x="61" y="92"/>
                    <a:pt x="61" y="106"/>
                    <a:pt x="54" y="1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43379" y="3027400"/>
              <a:ext cx="98422" cy="145964"/>
            </a:xfrm>
            <a:custGeom>
              <a:avLst/>
              <a:gdLst>
                <a:gd name="T0" fmla="*/ 49 w 50"/>
                <a:gd name="T1" fmla="*/ 0 h 74"/>
                <a:gd name="T2" fmla="*/ 33 w 50"/>
                <a:gd name="T3" fmla="*/ 20 h 74"/>
                <a:gd name="T4" fmla="*/ 18 w 50"/>
                <a:gd name="T5" fmla="*/ 43 h 74"/>
                <a:gd name="T6" fmla="*/ 1 w 50"/>
                <a:gd name="T7" fmla="*/ 74 h 74"/>
                <a:gd name="T8" fmla="*/ 9 w 50"/>
                <a:gd name="T9" fmla="*/ 47 h 74"/>
                <a:gd name="T10" fmla="*/ 19 w 50"/>
                <a:gd name="T11" fmla="*/ 22 h 74"/>
                <a:gd name="T12" fmla="*/ 48 w 50"/>
                <a:gd name="T13" fmla="*/ 0 h 74"/>
                <a:gd name="T14" fmla="*/ 49 w 50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4">
                  <a:moveTo>
                    <a:pt x="49" y="0"/>
                  </a:moveTo>
                  <a:cubicBezTo>
                    <a:pt x="50" y="10"/>
                    <a:pt x="39" y="14"/>
                    <a:pt x="33" y="20"/>
                  </a:cubicBezTo>
                  <a:cubicBezTo>
                    <a:pt x="27" y="26"/>
                    <a:pt x="21" y="35"/>
                    <a:pt x="18" y="43"/>
                  </a:cubicBezTo>
                  <a:cubicBezTo>
                    <a:pt x="13" y="54"/>
                    <a:pt x="12" y="67"/>
                    <a:pt x="1" y="74"/>
                  </a:cubicBezTo>
                  <a:cubicBezTo>
                    <a:pt x="0" y="65"/>
                    <a:pt x="5" y="56"/>
                    <a:pt x="9" y="47"/>
                  </a:cubicBezTo>
                  <a:cubicBezTo>
                    <a:pt x="12" y="39"/>
                    <a:pt x="15" y="29"/>
                    <a:pt x="19" y="22"/>
                  </a:cubicBezTo>
                  <a:cubicBezTo>
                    <a:pt x="25" y="14"/>
                    <a:pt x="39" y="4"/>
                    <a:pt x="48" y="0"/>
                  </a:cubicBezTo>
                  <a:cubicBezTo>
                    <a:pt x="48" y="0"/>
                    <a:pt x="49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72571" y="3037409"/>
              <a:ext cx="244386" cy="293597"/>
            </a:xfrm>
            <a:custGeom>
              <a:avLst/>
              <a:gdLst>
                <a:gd name="T0" fmla="*/ 113 w 124"/>
                <a:gd name="T1" fmla="*/ 65 h 149"/>
                <a:gd name="T2" fmla="*/ 80 w 124"/>
                <a:gd name="T3" fmla="*/ 15 h 149"/>
                <a:gd name="T4" fmla="*/ 47 w 124"/>
                <a:gd name="T5" fmla="*/ 27 h 149"/>
                <a:gd name="T6" fmla="*/ 42 w 124"/>
                <a:gd name="T7" fmla="*/ 34 h 149"/>
                <a:gd name="T8" fmla="*/ 30 w 124"/>
                <a:gd name="T9" fmla="*/ 48 h 149"/>
                <a:gd name="T10" fmla="*/ 94 w 124"/>
                <a:gd name="T11" fmla="*/ 24 h 149"/>
                <a:gd name="T12" fmla="*/ 98 w 124"/>
                <a:gd name="T13" fmla="*/ 103 h 149"/>
                <a:gd name="T14" fmla="*/ 68 w 124"/>
                <a:gd name="T15" fmla="*/ 137 h 149"/>
                <a:gd name="T16" fmla="*/ 55 w 124"/>
                <a:gd name="T17" fmla="*/ 143 h 149"/>
                <a:gd name="T18" fmla="*/ 43 w 124"/>
                <a:gd name="T19" fmla="*/ 147 h 149"/>
                <a:gd name="T20" fmla="*/ 69 w 124"/>
                <a:gd name="T21" fmla="*/ 126 h 149"/>
                <a:gd name="T22" fmla="*/ 95 w 124"/>
                <a:gd name="T23" fmla="*/ 75 h 149"/>
                <a:gd name="T24" fmla="*/ 93 w 124"/>
                <a:gd name="T25" fmla="*/ 35 h 149"/>
                <a:gd name="T26" fmla="*/ 61 w 124"/>
                <a:gd name="T27" fmla="*/ 30 h 149"/>
                <a:gd name="T28" fmla="*/ 47 w 124"/>
                <a:gd name="T29" fmla="*/ 46 h 149"/>
                <a:gd name="T30" fmla="*/ 36 w 124"/>
                <a:gd name="T31" fmla="*/ 55 h 149"/>
                <a:gd name="T32" fmla="*/ 33 w 124"/>
                <a:gd name="T33" fmla="*/ 78 h 149"/>
                <a:gd name="T34" fmla="*/ 21 w 124"/>
                <a:gd name="T35" fmla="*/ 103 h 149"/>
                <a:gd name="T36" fmla="*/ 0 w 124"/>
                <a:gd name="T37" fmla="*/ 117 h 149"/>
                <a:gd name="T38" fmla="*/ 15 w 124"/>
                <a:gd name="T39" fmla="*/ 95 h 149"/>
                <a:gd name="T40" fmla="*/ 23 w 124"/>
                <a:gd name="T41" fmla="*/ 64 h 149"/>
                <a:gd name="T42" fmla="*/ 23 w 124"/>
                <a:gd name="T43" fmla="*/ 40 h 149"/>
                <a:gd name="T44" fmla="*/ 45 w 124"/>
                <a:gd name="T45" fmla="*/ 19 h 149"/>
                <a:gd name="T46" fmla="*/ 115 w 124"/>
                <a:gd name="T47" fmla="*/ 31 h 149"/>
                <a:gd name="T48" fmla="*/ 113 w 124"/>
                <a:gd name="T49" fmla="*/ 6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149">
                  <a:moveTo>
                    <a:pt x="113" y="65"/>
                  </a:moveTo>
                  <a:cubicBezTo>
                    <a:pt x="113" y="39"/>
                    <a:pt x="104" y="15"/>
                    <a:pt x="80" y="15"/>
                  </a:cubicBezTo>
                  <a:cubicBezTo>
                    <a:pt x="68" y="14"/>
                    <a:pt x="55" y="20"/>
                    <a:pt x="47" y="27"/>
                  </a:cubicBezTo>
                  <a:cubicBezTo>
                    <a:pt x="45" y="29"/>
                    <a:pt x="44" y="32"/>
                    <a:pt x="42" y="34"/>
                  </a:cubicBezTo>
                  <a:cubicBezTo>
                    <a:pt x="38" y="38"/>
                    <a:pt x="29" y="40"/>
                    <a:pt x="30" y="48"/>
                  </a:cubicBezTo>
                  <a:cubicBezTo>
                    <a:pt x="46" y="40"/>
                    <a:pt x="67" y="6"/>
                    <a:pt x="94" y="24"/>
                  </a:cubicBezTo>
                  <a:cubicBezTo>
                    <a:pt x="111" y="35"/>
                    <a:pt x="107" y="83"/>
                    <a:pt x="98" y="103"/>
                  </a:cubicBezTo>
                  <a:cubicBezTo>
                    <a:pt x="91" y="117"/>
                    <a:pt x="79" y="131"/>
                    <a:pt x="68" y="137"/>
                  </a:cubicBezTo>
                  <a:cubicBezTo>
                    <a:pt x="64" y="139"/>
                    <a:pt x="59" y="141"/>
                    <a:pt x="55" y="143"/>
                  </a:cubicBezTo>
                  <a:cubicBezTo>
                    <a:pt x="51" y="145"/>
                    <a:pt x="47" y="149"/>
                    <a:pt x="43" y="147"/>
                  </a:cubicBezTo>
                  <a:cubicBezTo>
                    <a:pt x="47" y="134"/>
                    <a:pt x="60" y="134"/>
                    <a:pt x="69" y="126"/>
                  </a:cubicBezTo>
                  <a:cubicBezTo>
                    <a:pt x="84" y="115"/>
                    <a:pt x="92" y="99"/>
                    <a:pt x="95" y="75"/>
                  </a:cubicBezTo>
                  <a:cubicBezTo>
                    <a:pt x="96" y="61"/>
                    <a:pt x="101" y="45"/>
                    <a:pt x="93" y="35"/>
                  </a:cubicBezTo>
                  <a:cubicBezTo>
                    <a:pt x="87" y="25"/>
                    <a:pt x="71" y="25"/>
                    <a:pt x="61" y="30"/>
                  </a:cubicBezTo>
                  <a:cubicBezTo>
                    <a:pt x="56" y="33"/>
                    <a:pt x="53" y="40"/>
                    <a:pt x="47" y="46"/>
                  </a:cubicBezTo>
                  <a:cubicBezTo>
                    <a:pt x="44" y="49"/>
                    <a:pt x="38" y="51"/>
                    <a:pt x="36" y="55"/>
                  </a:cubicBezTo>
                  <a:cubicBezTo>
                    <a:pt x="32" y="62"/>
                    <a:pt x="35" y="69"/>
                    <a:pt x="33" y="78"/>
                  </a:cubicBezTo>
                  <a:cubicBezTo>
                    <a:pt x="32" y="86"/>
                    <a:pt x="26" y="96"/>
                    <a:pt x="21" y="103"/>
                  </a:cubicBezTo>
                  <a:cubicBezTo>
                    <a:pt x="16" y="109"/>
                    <a:pt x="10" y="117"/>
                    <a:pt x="0" y="117"/>
                  </a:cubicBezTo>
                  <a:cubicBezTo>
                    <a:pt x="1" y="107"/>
                    <a:pt x="11" y="102"/>
                    <a:pt x="15" y="95"/>
                  </a:cubicBezTo>
                  <a:cubicBezTo>
                    <a:pt x="20" y="88"/>
                    <a:pt x="24" y="77"/>
                    <a:pt x="23" y="64"/>
                  </a:cubicBezTo>
                  <a:cubicBezTo>
                    <a:pt x="22" y="56"/>
                    <a:pt x="19" y="48"/>
                    <a:pt x="23" y="40"/>
                  </a:cubicBezTo>
                  <a:cubicBezTo>
                    <a:pt x="26" y="33"/>
                    <a:pt x="37" y="25"/>
                    <a:pt x="45" y="19"/>
                  </a:cubicBezTo>
                  <a:cubicBezTo>
                    <a:pt x="68" y="0"/>
                    <a:pt x="102" y="2"/>
                    <a:pt x="115" y="31"/>
                  </a:cubicBezTo>
                  <a:cubicBezTo>
                    <a:pt x="119" y="39"/>
                    <a:pt x="124" y="62"/>
                    <a:pt x="113" y="6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1014366" y="3088287"/>
              <a:ext cx="45875" cy="33364"/>
            </a:xfrm>
            <a:custGeom>
              <a:avLst/>
              <a:gdLst>
                <a:gd name="T0" fmla="*/ 18 w 23"/>
                <a:gd name="T1" fmla="*/ 17 h 17"/>
                <a:gd name="T2" fmla="*/ 3 w 23"/>
                <a:gd name="T3" fmla="*/ 12 h 17"/>
                <a:gd name="T4" fmla="*/ 18 w 23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7">
                  <a:moveTo>
                    <a:pt x="18" y="17"/>
                  </a:moveTo>
                  <a:cubicBezTo>
                    <a:pt x="14" y="15"/>
                    <a:pt x="9" y="13"/>
                    <a:pt x="3" y="12"/>
                  </a:cubicBezTo>
                  <a:cubicBezTo>
                    <a:pt x="0" y="0"/>
                    <a:pt x="23" y="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37630" y="3090790"/>
              <a:ext cx="79238" cy="92583"/>
            </a:xfrm>
            <a:custGeom>
              <a:avLst/>
              <a:gdLst>
                <a:gd name="T0" fmla="*/ 40 w 40"/>
                <a:gd name="T1" fmla="*/ 9 h 47"/>
                <a:gd name="T2" fmla="*/ 33 w 40"/>
                <a:gd name="T3" fmla="*/ 14 h 47"/>
                <a:gd name="T4" fmla="*/ 16 w 40"/>
                <a:gd name="T5" fmla="*/ 32 h 47"/>
                <a:gd name="T6" fmla="*/ 6 w 40"/>
                <a:gd name="T7" fmla="*/ 47 h 47"/>
                <a:gd name="T8" fmla="*/ 21 w 40"/>
                <a:gd name="T9" fmla="*/ 17 h 47"/>
                <a:gd name="T10" fmla="*/ 40 w 40"/>
                <a:gd name="T11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7">
                  <a:moveTo>
                    <a:pt x="40" y="9"/>
                  </a:moveTo>
                  <a:cubicBezTo>
                    <a:pt x="40" y="13"/>
                    <a:pt x="35" y="12"/>
                    <a:pt x="33" y="14"/>
                  </a:cubicBezTo>
                  <a:cubicBezTo>
                    <a:pt x="29" y="22"/>
                    <a:pt x="21" y="26"/>
                    <a:pt x="16" y="32"/>
                  </a:cubicBezTo>
                  <a:cubicBezTo>
                    <a:pt x="12" y="37"/>
                    <a:pt x="12" y="44"/>
                    <a:pt x="6" y="47"/>
                  </a:cubicBezTo>
                  <a:cubicBezTo>
                    <a:pt x="0" y="35"/>
                    <a:pt x="14" y="25"/>
                    <a:pt x="21" y="17"/>
                  </a:cubicBezTo>
                  <a:cubicBezTo>
                    <a:pt x="25" y="12"/>
                    <a:pt x="32" y="0"/>
                    <a:pt x="4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884249" y="3115812"/>
              <a:ext cx="171821" cy="222700"/>
            </a:xfrm>
            <a:custGeom>
              <a:avLst/>
              <a:gdLst>
                <a:gd name="T0" fmla="*/ 9 w 87"/>
                <a:gd name="T1" fmla="*/ 109 h 113"/>
                <a:gd name="T2" fmla="*/ 22 w 87"/>
                <a:gd name="T3" fmla="*/ 100 h 113"/>
                <a:gd name="T4" fmla="*/ 42 w 87"/>
                <a:gd name="T5" fmla="*/ 81 h 113"/>
                <a:gd name="T6" fmla="*/ 54 w 87"/>
                <a:gd name="T7" fmla="*/ 77 h 113"/>
                <a:gd name="T8" fmla="*/ 78 w 87"/>
                <a:gd name="T9" fmla="*/ 37 h 113"/>
                <a:gd name="T10" fmla="*/ 77 w 87"/>
                <a:gd name="T11" fmla="*/ 29 h 113"/>
                <a:gd name="T12" fmla="*/ 72 w 87"/>
                <a:gd name="T13" fmla="*/ 10 h 113"/>
                <a:gd name="T14" fmla="*/ 60 w 87"/>
                <a:gd name="T15" fmla="*/ 23 h 113"/>
                <a:gd name="T16" fmla="*/ 12 w 87"/>
                <a:gd name="T17" fmla="*/ 87 h 113"/>
                <a:gd name="T18" fmla="*/ 0 w 87"/>
                <a:gd name="T19" fmla="*/ 90 h 113"/>
                <a:gd name="T20" fmla="*/ 14 w 87"/>
                <a:gd name="T21" fmla="*/ 76 h 113"/>
                <a:gd name="T22" fmla="*/ 43 w 87"/>
                <a:gd name="T23" fmla="*/ 26 h 113"/>
                <a:gd name="T24" fmla="*/ 53 w 87"/>
                <a:gd name="T25" fmla="*/ 18 h 113"/>
                <a:gd name="T26" fmla="*/ 61 w 87"/>
                <a:gd name="T27" fmla="*/ 7 h 113"/>
                <a:gd name="T28" fmla="*/ 86 w 87"/>
                <a:gd name="T29" fmla="*/ 16 h 113"/>
                <a:gd name="T30" fmla="*/ 84 w 87"/>
                <a:gd name="T31" fmla="*/ 29 h 113"/>
                <a:gd name="T32" fmla="*/ 84 w 87"/>
                <a:gd name="T33" fmla="*/ 44 h 113"/>
                <a:gd name="T34" fmla="*/ 64 w 87"/>
                <a:gd name="T35" fmla="*/ 80 h 113"/>
                <a:gd name="T36" fmla="*/ 47 w 87"/>
                <a:gd name="T37" fmla="*/ 88 h 113"/>
                <a:gd name="T38" fmla="*/ 9 w 87"/>
                <a:gd name="T39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13">
                  <a:moveTo>
                    <a:pt x="9" y="109"/>
                  </a:moveTo>
                  <a:cubicBezTo>
                    <a:pt x="11" y="104"/>
                    <a:pt x="16" y="104"/>
                    <a:pt x="22" y="100"/>
                  </a:cubicBezTo>
                  <a:cubicBezTo>
                    <a:pt x="29" y="95"/>
                    <a:pt x="35" y="85"/>
                    <a:pt x="42" y="81"/>
                  </a:cubicBezTo>
                  <a:cubicBezTo>
                    <a:pt x="46" y="79"/>
                    <a:pt x="50" y="79"/>
                    <a:pt x="54" y="77"/>
                  </a:cubicBezTo>
                  <a:cubicBezTo>
                    <a:pt x="66" y="70"/>
                    <a:pt x="77" y="51"/>
                    <a:pt x="78" y="37"/>
                  </a:cubicBezTo>
                  <a:cubicBezTo>
                    <a:pt x="78" y="34"/>
                    <a:pt x="77" y="31"/>
                    <a:pt x="77" y="29"/>
                  </a:cubicBezTo>
                  <a:cubicBezTo>
                    <a:pt x="77" y="21"/>
                    <a:pt x="81" y="11"/>
                    <a:pt x="72" y="10"/>
                  </a:cubicBezTo>
                  <a:cubicBezTo>
                    <a:pt x="64" y="9"/>
                    <a:pt x="62" y="16"/>
                    <a:pt x="60" y="23"/>
                  </a:cubicBezTo>
                  <a:cubicBezTo>
                    <a:pt x="41" y="39"/>
                    <a:pt x="34" y="74"/>
                    <a:pt x="12" y="87"/>
                  </a:cubicBezTo>
                  <a:cubicBezTo>
                    <a:pt x="9" y="89"/>
                    <a:pt x="4" y="91"/>
                    <a:pt x="0" y="90"/>
                  </a:cubicBezTo>
                  <a:cubicBezTo>
                    <a:pt x="0" y="81"/>
                    <a:pt x="8" y="81"/>
                    <a:pt x="14" y="76"/>
                  </a:cubicBezTo>
                  <a:cubicBezTo>
                    <a:pt x="28" y="64"/>
                    <a:pt x="31" y="41"/>
                    <a:pt x="43" y="26"/>
                  </a:cubicBezTo>
                  <a:cubicBezTo>
                    <a:pt x="46" y="23"/>
                    <a:pt x="50" y="21"/>
                    <a:pt x="53" y="18"/>
                  </a:cubicBezTo>
                  <a:cubicBezTo>
                    <a:pt x="56" y="14"/>
                    <a:pt x="58" y="9"/>
                    <a:pt x="61" y="7"/>
                  </a:cubicBezTo>
                  <a:cubicBezTo>
                    <a:pt x="71" y="0"/>
                    <a:pt x="85" y="5"/>
                    <a:pt x="86" y="16"/>
                  </a:cubicBezTo>
                  <a:cubicBezTo>
                    <a:pt x="87" y="20"/>
                    <a:pt x="84" y="25"/>
                    <a:pt x="84" y="29"/>
                  </a:cubicBezTo>
                  <a:cubicBezTo>
                    <a:pt x="84" y="35"/>
                    <a:pt x="85" y="40"/>
                    <a:pt x="84" y="44"/>
                  </a:cubicBezTo>
                  <a:cubicBezTo>
                    <a:pt x="82" y="59"/>
                    <a:pt x="74" y="72"/>
                    <a:pt x="64" y="80"/>
                  </a:cubicBezTo>
                  <a:cubicBezTo>
                    <a:pt x="59" y="84"/>
                    <a:pt x="53" y="85"/>
                    <a:pt x="47" y="88"/>
                  </a:cubicBezTo>
                  <a:cubicBezTo>
                    <a:pt x="36" y="95"/>
                    <a:pt x="27" y="113"/>
                    <a:pt x="9" y="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Freeform 137"/>
            <p:cNvSpPr>
              <a:spLocks noEditPoints="1"/>
            </p:cNvSpPr>
            <p:nvPr/>
          </p:nvSpPr>
          <p:spPr bwMode="auto">
            <a:xfrm>
              <a:off x="888419" y="3143337"/>
              <a:ext cx="147633" cy="179328"/>
            </a:xfrm>
            <a:custGeom>
              <a:avLst/>
              <a:gdLst>
                <a:gd name="T0" fmla="*/ 70 w 75"/>
                <a:gd name="T1" fmla="*/ 0 h 91"/>
                <a:gd name="T2" fmla="*/ 68 w 75"/>
                <a:gd name="T3" fmla="*/ 14 h 91"/>
                <a:gd name="T4" fmla="*/ 56 w 75"/>
                <a:gd name="T5" fmla="*/ 53 h 91"/>
                <a:gd name="T6" fmla="*/ 29 w 75"/>
                <a:gd name="T7" fmla="*/ 70 h 91"/>
                <a:gd name="T8" fmla="*/ 0 w 75"/>
                <a:gd name="T9" fmla="*/ 85 h 91"/>
                <a:gd name="T10" fmla="*/ 14 w 75"/>
                <a:gd name="T11" fmla="*/ 75 h 91"/>
                <a:gd name="T12" fmla="*/ 38 w 75"/>
                <a:gd name="T13" fmla="*/ 49 h 91"/>
                <a:gd name="T14" fmla="*/ 62 w 75"/>
                <a:gd name="T15" fmla="*/ 11 h 91"/>
                <a:gd name="T16" fmla="*/ 68 w 75"/>
                <a:gd name="T17" fmla="*/ 0 h 91"/>
                <a:gd name="T18" fmla="*/ 70 w 75"/>
                <a:gd name="T19" fmla="*/ 0 h 91"/>
                <a:gd name="T20" fmla="*/ 47 w 75"/>
                <a:gd name="T21" fmla="*/ 47 h 91"/>
                <a:gd name="T22" fmla="*/ 62 w 75"/>
                <a:gd name="T23" fmla="*/ 22 h 91"/>
                <a:gd name="T24" fmla="*/ 60 w 75"/>
                <a:gd name="T25" fmla="*/ 21 h 91"/>
                <a:gd name="T26" fmla="*/ 47 w 75"/>
                <a:gd name="T27" fmla="*/ 4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91">
                  <a:moveTo>
                    <a:pt x="70" y="0"/>
                  </a:moveTo>
                  <a:cubicBezTo>
                    <a:pt x="74" y="4"/>
                    <a:pt x="70" y="10"/>
                    <a:pt x="68" y="14"/>
                  </a:cubicBezTo>
                  <a:cubicBezTo>
                    <a:pt x="75" y="22"/>
                    <a:pt x="65" y="49"/>
                    <a:pt x="56" y="53"/>
                  </a:cubicBezTo>
                  <a:cubicBezTo>
                    <a:pt x="44" y="58"/>
                    <a:pt x="37" y="61"/>
                    <a:pt x="29" y="70"/>
                  </a:cubicBezTo>
                  <a:cubicBezTo>
                    <a:pt x="23" y="76"/>
                    <a:pt x="11" y="91"/>
                    <a:pt x="0" y="85"/>
                  </a:cubicBezTo>
                  <a:cubicBezTo>
                    <a:pt x="3" y="79"/>
                    <a:pt x="9" y="78"/>
                    <a:pt x="14" y="75"/>
                  </a:cubicBezTo>
                  <a:cubicBezTo>
                    <a:pt x="19" y="71"/>
                    <a:pt x="35" y="56"/>
                    <a:pt x="38" y="49"/>
                  </a:cubicBezTo>
                  <a:cubicBezTo>
                    <a:pt x="43" y="36"/>
                    <a:pt x="50" y="19"/>
                    <a:pt x="62" y="11"/>
                  </a:cubicBezTo>
                  <a:cubicBezTo>
                    <a:pt x="63" y="6"/>
                    <a:pt x="64" y="1"/>
                    <a:pt x="68" y="0"/>
                  </a:cubicBezTo>
                  <a:cubicBezTo>
                    <a:pt x="69" y="0"/>
                    <a:pt x="69" y="0"/>
                    <a:pt x="70" y="0"/>
                  </a:cubicBezTo>
                  <a:close/>
                  <a:moveTo>
                    <a:pt x="47" y="47"/>
                  </a:moveTo>
                  <a:cubicBezTo>
                    <a:pt x="56" y="46"/>
                    <a:pt x="63" y="33"/>
                    <a:pt x="62" y="22"/>
                  </a:cubicBezTo>
                  <a:cubicBezTo>
                    <a:pt x="61" y="22"/>
                    <a:pt x="61" y="21"/>
                    <a:pt x="60" y="21"/>
                  </a:cubicBezTo>
                  <a:cubicBezTo>
                    <a:pt x="56" y="30"/>
                    <a:pt x="51" y="38"/>
                    <a:pt x="47" y="4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131138" y="3150009"/>
              <a:ext cx="23354" cy="52546"/>
            </a:xfrm>
            <a:custGeom>
              <a:avLst/>
              <a:gdLst>
                <a:gd name="T0" fmla="*/ 7 w 12"/>
                <a:gd name="T1" fmla="*/ 0 h 27"/>
                <a:gd name="T2" fmla="*/ 3 w 12"/>
                <a:gd name="T3" fmla="*/ 27 h 27"/>
                <a:gd name="T4" fmla="*/ 7 w 1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7">
                  <a:moveTo>
                    <a:pt x="7" y="0"/>
                  </a:moveTo>
                  <a:cubicBezTo>
                    <a:pt x="12" y="5"/>
                    <a:pt x="10" y="24"/>
                    <a:pt x="3" y="27"/>
                  </a:cubicBezTo>
                  <a:cubicBezTo>
                    <a:pt x="2" y="19"/>
                    <a:pt x="0" y="3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855055" y="3155849"/>
              <a:ext cx="56718" cy="90081"/>
            </a:xfrm>
            <a:custGeom>
              <a:avLst/>
              <a:gdLst>
                <a:gd name="T0" fmla="*/ 25 w 29"/>
                <a:gd name="T1" fmla="*/ 1 h 46"/>
                <a:gd name="T2" fmla="*/ 20 w 29"/>
                <a:gd name="T3" fmla="*/ 28 h 46"/>
                <a:gd name="T4" fmla="*/ 3 w 29"/>
                <a:gd name="T5" fmla="*/ 46 h 46"/>
                <a:gd name="T6" fmla="*/ 22 w 29"/>
                <a:gd name="T7" fmla="*/ 2 h 46"/>
                <a:gd name="T8" fmla="*/ 23 w 29"/>
                <a:gd name="T9" fmla="*/ 0 h 46"/>
                <a:gd name="T10" fmla="*/ 25 w 29"/>
                <a:gd name="T11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6">
                  <a:moveTo>
                    <a:pt x="25" y="1"/>
                  </a:moveTo>
                  <a:cubicBezTo>
                    <a:pt x="29" y="11"/>
                    <a:pt x="25" y="21"/>
                    <a:pt x="20" y="28"/>
                  </a:cubicBezTo>
                  <a:cubicBezTo>
                    <a:pt x="16" y="34"/>
                    <a:pt x="10" y="42"/>
                    <a:pt x="3" y="46"/>
                  </a:cubicBezTo>
                  <a:cubicBezTo>
                    <a:pt x="0" y="27"/>
                    <a:pt x="19" y="19"/>
                    <a:pt x="22" y="2"/>
                  </a:cubicBezTo>
                  <a:cubicBezTo>
                    <a:pt x="22" y="1"/>
                    <a:pt x="23" y="1"/>
                    <a:pt x="23" y="0"/>
                  </a:cubicBezTo>
                  <a:cubicBezTo>
                    <a:pt x="24" y="0"/>
                    <a:pt x="24" y="1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66824" y="3215068"/>
              <a:ext cx="180162" cy="180996"/>
            </a:xfrm>
            <a:custGeom>
              <a:avLst/>
              <a:gdLst>
                <a:gd name="T0" fmla="*/ 88 w 91"/>
                <a:gd name="T1" fmla="*/ 0 h 92"/>
                <a:gd name="T2" fmla="*/ 79 w 91"/>
                <a:gd name="T3" fmla="*/ 34 h 92"/>
                <a:gd name="T4" fmla="*/ 59 w 91"/>
                <a:gd name="T5" fmla="*/ 58 h 92"/>
                <a:gd name="T6" fmla="*/ 29 w 91"/>
                <a:gd name="T7" fmla="*/ 71 h 92"/>
                <a:gd name="T8" fmla="*/ 57 w 91"/>
                <a:gd name="T9" fmla="*/ 64 h 92"/>
                <a:gd name="T10" fmla="*/ 22 w 91"/>
                <a:gd name="T11" fmla="*/ 80 h 92"/>
                <a:gd name="T12" fmla="*/ 0 w 91"/>
                <a:gd name="T13" fmla="*/ 89 h 92"/>
                <a:gd name="T14" fmla="*/ 10 w 91"/>
                <a:gd name="T15" fmla="*/ 80 h 92"/>
                <a:gd name="T16" fmla="*/ 25 w 91"/>
                <a:gd name="T17" fmla="*/ 64 h 92"/>
                <a:gd name="T18" fmla="*/ 59 w 91"/>
                <a:gd name="T19" fmla="*/ 49 h 92"/>
                <a:gd name="T20" fmla="*/ 84 w 91"/>
                <a:gd name="T21" fmla="*/ 3 h 92"/>
                <a:gd name="T22" fmla="*/ 86 w 91"/>
                <a:gd name="T23" fmla="*/ 0 h 92"/>
                <a:gd name="T24" fmla="*/ 88 w 9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2">
                  <a:moveTo>
                    <a:pt x="88" y="0"/>
                  </a:moveTo>
                  <a:cubicBezTo>
                    <a:pt x="91" y="12"/>
                    <a:pt x="85" y="24"/>
                    <a:pt x="79" y="34"/>
                  </a:cubicBezTo>
                  <a:cubicBezTo>
                    <a:pt x="74" y="43"/>
                    <a:pt x="68" y="53"/>
                    <a:pt x="59" y="58"/>
                  </a:cubicBezTo>
                  <a:cubicBezTo>
                    <a:pt x="49" y="63"/>
                    <a:pt x="37" y="63"/>
                    <a:pt x="29" y="71"/>
                  </a:cubicBezTo>
                  <a:cubicBezTo>
                    <a:pt x="39" y="73"/>
                    <a:pt x="49" y="65"/>
                    <a:pt x="57" y="64"/>
                  </a:cubicBezTo>
                  <a:cubicBezTo>
                    <a:pt x="56" y="81"/>
                    <a:pt x="35" y="75"/>
                    <a:pt x="22" y="80"/>
                  </a:cubicBezTo>
                  <a:cubicBezTo>
                    <a:pt x="14" y="82"/>
                    <a:pt x="9" y="92"/>
                    <a:pt x="0" y="89"/>
                  </a:cubicBezTo>
                  <a:cubicBezTo>
                    <a:pt x="1" y="82"/>
                    <a:pt x="7" y="82"/>
                    <a:pt x="10" y="80"/>
                  </a:cubicBezTo>
                  <a:cubicBezTo>
                    <a:pt x="16" y="75"/>
                    <a:pt x="19" y="68"/>
                    <a:pt x="25" y="64"/>
                  </a:cubicBezTo>
                  <a:cubicBezTo>
                    <a:pt x="36" y="55"/>
                    <a:pt x="50" y="56"/>
                    <a:pt x="59" y="49"/>
                  </a:cubicBezTo>
                  <a:cubicBezTo>
                    <a:pt x="75" y="37"/>
                    <a:pt x="76" y="22"/>
                    <a:pt x="84" y="3"/>
                  </a:cubicBezTo>
                  <a:cubicBezTo>
                    <a:pt x="85" y="2"/>
                    <a:pt x="85" y="1"/>
                    <a:pt x="86" y="0"/>
                  </a:cubicBezTo>
                  <a:cubicBezTo>
                    <a:pt x="87" y="0"/>
                    <a:pt x="87" y="0"/>
                    <a:pt x="8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085263" y="3218405"/>
              <a:ext cx="108432" cy="128449"/>
            </a:xfrm>
            <a:custGeom>
              <a:avLst/>
              <a:gdLst>
                <a:gd name="T0" fmla="*/ 52 w 55"/>
                <a:gd name="T1" fmla="*/ 0 h 65"/>
                <a:gd name="T2" fmla="*/ 39 w 55"/>
                <a:gd name="T3" fmla="*/ 34 h 65"/>
                <a:gd name="T4" fmla="*/ 27 w 55"/>
                <a:gd name="T5" fmla="*/ 41 h 65"/>
                <a:gd name="T6" fmla="*/ 0 w 55"/>
                <a:gd name="T7" fmla="*/ 61 h 65"/>
                <a:gd name="T8" fmla="*/ 9 w 55"/>
                <a:gd name="T9" fmla="*/ 51 h 65"/>
                <a:gd name="T10" fmla="*/ 31 w 55"/>
                <a:gd name="T11" fmla="*/ 13 h 65"/>
                <a:gd name="T12" fmla="*/ 37 w 55"/>
                <a:gd name="T13" fmla="*/ 0 h 65"/>
                <a:gd name="T14" fmla="*/ 32 w 55"/>
                <a:gd name="T15" fmla="*/ 29 h 65"/>
                <a:gd name="T16" fmla="*/ 49 w 55"/>
                <a:gd name="T17" fmla="*/ 0 h 65"/>
                <a:gd name="T18" fmla="*/ 52 w 55"/>
                <a:gd name="T1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5">
                  <a:moveTo>
                    <a:pt x="52" y="0"/>
                  </a:moveTo>
                  <a:cubicBezTo>
                    <a:pt x="55" y="13"/>
                    <a:pt x="47" y="27"/>
                    <a:pt x="39" y="34"/>
                  </a:cubicBezTo>
                  <a:cubicBezTo>
                    <a:pt x="36" y="37"/>
                    <a:pt x="31" y="38"/>
                    <a:pt x="27" y="41"/>
                  </a:cubicBezTo>
                  <a:cubicBezTo>
                    <a:pt x="19" y="49"/>
                    <a:pt x="14" y="65"/>
                    <a:pt x="0" y="61"/>
                  </a:cubicBezTo>
                  <a:cubicBezTo>
                    <a:pt x="0" y="55"/>
                    <a:pt x="5" y="55"/>
                    <a:pt x="9" y="51"/>
                  </a:cubicBezTo>
                  <a:cubicBezTo>
                    <a:pt x="19" y="43"/>
                    <a:pt x="27" y="27"/>
                    <a:pt x="31" y="13"/>
                  </a:cubicBezTo>
                  <a:cubicBezTo>
                    <a:pt x="32" y="9"/>
                    <a:pt x="32" y="2"/>
                    <a:pt x="37" y="0"/>
                  </a:cubicBezTo>
                  <a:cubicBezTo>
                    <a:pt x="44" y="8"/>
                    <a:pt x="33" y="21"/>
                    <a:pt x="32" y="29"/>
                  </a:cubicBezTo>
                  <a:cubicBezTo>
                    <a:pt x="42" y="26"/>
                    <a:pt x="42" y="7"/>
                    <a:pt x="49" y="0"/>
                  </a:cubicBezTo>
                  <a:cubicBezTo>
                    <a:pt x="50" y="0"/>
                    <a:pt x="51" y="0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061909" y="3285965"/>
              <a:ext cx="118440" cy="90081"/>
            </a:xfrm>
            <a:custGeom>
              <a:avLst/>
              <a:gdLst>
                <a:gd name="T0" fmla="*/ 59 w 60"/>
                <a:gd name="T1" fmla="*/ 0 h 46"/>
                <a:gd name="T2" fmla="*/ 45 w 60"/>
                <a:gd name="T3" fmla="*/ 18 h 46"/>
                <a:gd name="T4" fmla="*/ 52 w 60"/>
                <a:gd name="T5" fmla="*/ 16 h 46"/>
                <a:gd name="T6" fmla="*/ 45 w 60"/>
                <a:gd name="T7" fmla="*/ 26 h 46"/>
                <a:gd name="T8" fmla="*/ 0 w 60"/>
                <a:gd name="T9" fmla="*/ 46 h 46"/>
                <a:gd name="T10" fmla="*/ 17 w 60"/>
                <a:gd name="T11" fmla="*/ 33 h 46"/>
                <a:gd name="T12" fmla="*/ 35 w 60"/>
                <a:gd name="T13" fmla="*/ 21 h 46"/>
                <a:gd name="T14" fmla="*/ 57 w 60"/>
                <a:gd name="T15" fmla="*/ 0 h 46"/>
                <a:gd name="T16" fmla="*/ 59 w 60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6">
                  <a:moveTo>
                    <a:pt x="59" y="0"/>
                  </a:moveTo>
                  <a:cubicBezTo>
                    <a:pt x="60" y="9"/>
                    <a:pt x="50" y="12"/>
                    <a:pt x="45" y="18"/>
                  </a:cubicBezTo>
                  <a:cubicBezTo>
                    <a:pt x="47" y="20"/>
                    <a:pt x="48" y="15"/>
                    <a:pt x="52" y="16"/>
                  </a:cubicBezTo>
                  <a:cubicBezTo>
                    <a:pt x="52" y="22"/>
                    <a:pt x="47" y="23"/>
                    <a:pt x="45" y="26"/>
                  </a:cubicBezTo>
                  <a:cubicBezTo>
                    <a:pt x="27" y="29"/>
                    <a:pt x="18" y="45"/>
                    <a:pt x="0" y="46"/>
                  </a:cubicBezTo>
                  <a:cubicBezTo>
                    <a:pt x="3" y="39"/>
                    <a:pt x="11" y="37"/>
                    <a:pt x="17" y="33"/>
                  </a:cubicBezTo>
                  <a:cubicBezTo>
                    <a:pt x="23" y="30"/>
                    <a:pt x="30" y="26"/>
                    <a:pt x="35" y="21"/>
                  </a:cubicBezTo>
                  <a:cubicBezTo>
                    <a:pt x="42" y="15"/>
                    <a:pt x="47" y="4"/>
                    <a:pt x="57" y="0"/>
                  </a:cubicBezTo>
                  <a:cubicBezTo>
                    <a:pt x="57" y="0"/>
                    <a:pt x="58" y="0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37630" y="3354360"/>
              <a:ext cx="49211" cy="30027"/>
            </a:xfrm>
            <a:custGeom>
              <a:avLst/>
              <a:gdLst>
                <a:gd name="T0" fmla="*/ 25 w 25"/>
                <a:gd name="T1" fmla="*/ 1 h 15"/>
                <a:gd name="T2" fmla="*/ 0 w 25"/>
                <a:gd name="T3" fmla="*/ 9 h 15"/>
                <a:gd name="T4" fmla="*/ 25 w 25"/>
                <a:gd name="T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5">
                  <a:moveTo>
                    <a:pt x="25" y="1"/>
                  </a:moveTo>
                  <a:cubicBezTo>
                    <a:pt x="22" y="8"/>
                    <a:pt x="7" y="15"/>
                    <a:pt x="0" y="9"/>
                  </a:cubicBezTo>
                  <a:cubicBezTo>
                    <a:pt x="2" y="1"/>
                    <a:pt x="18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92679" y="3368540"/>
              <a:ext cx="49211" cy="23354"/>
            </a:xfrm>
            <a:custGeom>
              <a:avLst/>
              <a:gdLst>
                <a:gd name="T0" fmla="*/ 14 w 25"/>
                <a:gd name="T1" fmla="*/ 12 h 12"/>
                <a:gd name="T2" fmla="*/ 6 w 25"/>
                <a:gd name="T3" fmla="*/ 12 h 12"/>
                <a:gd name="T4" fmla="*/ 25 w 25"/>
                <a:gd name="T5" fmla="*/ 5 h 12"/>
                <a:gd name="T6" fmla="*/ 14 w 2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14" y="12"/>
                  </a:moveTo>
                  <a:cubicBezTo>
                    <a:pt x="11" y="12"/>
                    <a:pt x="9" y="12"/>
                    <a:pt x="6" y="12"/>
                  </a:cubicBezTo>
                  <a:cubicBezTo>
                    <a:pt x="0" y="5"/>
                    <a:pt x="19" y="0"/>
                    <a:pt x="25" y="5"/>
                  </a:cubicBezTo>
                  <a:cubicBezTo>
                    <a:pt x="24" y="10"/>
                    <a:pt x="18" y="10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6" name="Group 464"/>
          <p:cNvGrpSpPr/>
          <p:nvPr/>
        </p:nvGrpSpPr>
        <p:grpSpPr>
          <a:xfrm>
            <a:off x="5208426" y="5669706"/>
            <a:ext cx="541095" cy="383630"/>
            <a:chOff x="7332663" y="3046413"/>
            <a:chExt cx="9712325" cy="6888162"/>
          </a:xfrm>
          <a:solidFill>
            <a:schemeClr val="tx2">
              <a:lumMod val="75000"/>
            </a:schemeClr>
          </a:solidFill>
          <a:effectLst/>
        </p:grpSpPr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7332663" y="3046413"/>
              <a:ext cx="9712325" cy="2898775"/>
            </a:xfrm>
            <a:custGeom>
              <a:avLst/>
              <a:gdLst>
                <a:gd name="T0" fmla="*/ 0 w 2590"/>
                <a:gd name="T1" fmla="*/ 542 h 773"/>
                <a:gd name="T2" fmla="*/ 231 w 2590"/>
                <a:gd name="T3" fmla="*/ 773 h 773"/>
                <a:gd name="T4" fmla="*/ 1295 w 2590"/>
                <a:gd name="T5" fmla="*/ 327 h 773"/>
                <a:gd name="T6" fmla="*/ 2359 w 2590"/>
                <a:gd name="T7" fmla="*/ 773 h 773"/>
                <a:gd name="T8" fmla="*/ 2590 w 2590"/>
                <a:gd name="T9" fmla="*/ 542 h 773"/>
                <a:gd name="T10" fmla="*/ 1295 w 2590"/>
                <a:gd name="T11" fmla="*/ 0 h 773"/>
                <a:gd name="T12" fmla="*/ 0 w 2590"/>
                <a:gd name="T13" fmla="*/ 54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0" h="773">
                  <a:moveTo>
                    <a:pt x="0" y="542"/>
                  </a:moveTo>
                  <a:cubicBezTo>
                    <a:pt x="231" y="773"/>
                    <a:pt x="231" y="773"/>
                    <a:pt x="231" y="773"/>
                  </a:cubicBezTo>
                  <a:cubicBezTo>
                    <a:pt x="502" y="497"/>
                    <a:pt x="879" y="327"/>
                    <a:pt x="1295" y="327"/>
                  </a:cubicBezTo>
                  <a:cubicBezTo>
                    <a:pt x="1711" y="327"/>
                    <a:pt x="2088" y="497"/>
                    <a:pt x="2359" y="773"/>
                  </a:cubicBezTo>
                  <a:cubicBezTo>
                    <a:pt x="2590" y="542"/>
                    <a:pt x="2590" y="542"/>
                    <a:pt x="2590" y="542"/>
                  </a:cubicBezTo>
                  <a:cubicBezTo>
                    <a:pt x="2260" y="207"/>
                    <a:pt x="1801" y="0"/>
                    <a:pt x="1295" y="0"/>
                  </a:cubicBezTo>
                  <a:cubicBezTo>
                    <a:pt x="789" y="0"/>
                    <a:pt x="330" y="207"/>
                    <a:pt x="0" y="5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064625" y="5494338"/>
              <a:ext cx="6246813" cy="2179637"/>
            </a:xfrm>
            <a:custGeom>
              <a:avLst/>
              <a:gdLst>
                <a:gd name="T0" fmla="*/ 0 w 1666"/>
                <a:gd name="T1" fmla="*/ 350 h 581"/>
                <a:gd name="T2" fmla="*/ 231 w 1666"/>
                <a:gd name="T3" fmla="*/ 581 h 581"/>
                <a:gd name="T4" fmla="*/ 231 w 1666"/>
                <a:gd name="T5" fmla="*/ 581 h 581"/>
                <a:gd name="T6" fmla="*/ 790 w 1666"/>
                <a:gd name="T7" fmla="*/ 328 h 581"/>
                <a:gd name="T8" fmla="*/ 833 w 1666"/>
                <a:gd name="T9" fmla="*/ 327 h 581"/>
                <a:gd name="T10" fmla="*/ 876 w 1666"/>
                <a:gd name="T11" fmla="*/ 328 h 581"/>
                <a:gd name="T12" fmla="*/ 1436 w 1666"/>
                <a:gd name="T13" fmla="*/ 581 h 581"/>
                <a:gd name="T14" fmla="*/ 1436 w 1666"/>
                <a:gd name="T15" fmla="*/ 581 h 581"/>
                <a:gd name="T16" fmla="*/ 1666 w 1666"/>
                <a:gd name="T17" fmla="*/ 350 h 581"/>
                <a:gd name="T18" fmla="*/ 833 w 1666"/>
                <a:gd name="T19" fmla="*/ 0 h 581"/>
                <a:gd name="T20" fmla="*/ 0 w 1666"/>
                <a:gd name="T21" fmla="*/ 35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6" h="581">
                  <a:moveTo>
                    <a:pt x="0" y="350"/>
                  </a:moveTo>
                  <a:cubicBezTo>
                    <a:pt x="231" y="581"/>
                    <a:pt x="231" y="581"/>
                    <a:pt x="231" y="581"/>
                  </a:cubicBezTo>
                  <a:cubicBezTo>
                    <a:pt x="231" y="581"/>
                    <a:pt x="231" y="581"/>
                    <a:pt x="231" y="581"/>
                  </a:cubicBezTo>
                  <a:cubicBezTo>
                    <a:pt x="374" y="434"/>
                    <a:pt x="571" y="339"/>
                    <a:pt x="790" y="328"/>
                  </a:cubicBezTo>
                  <a:cubicBezTo>
                    <a:pt x="804" y="327"/>
                    <a:pt x="819" y="327"/>
                    <a:pt x="833" y="327"/>
                  </a:cubicBezTo>
                  <a:cubicBezTo>
                    <a:pt x="848" y="327"/>
                    <a:pt x="862" y="327"/>
                    <a:pt x="876" y="328"/>
                  </a:cubicBezTo>
                  <a:cubicBezTo>
                    <a:pt x="1095" y="339"/>
                    <a:pt x="1292" y="434"/>
                    <a:pt x="1436" y="581"/>
                  </a:cubicBezTo>
                  <a:cubicBezTo>
                    <a:pt x="1436" y="581"/>
                    <a:pt x="1436" y="581"/>
                    <a:pt x="1436" y="581"/>
                  </a:cubicBezTo>
                  <a:cubicBezTo>
                    <a:pt x="1666" y="350"/>
                    <a:pt x="1666" y="350"/>
                    <a:pt x="1666" y="350"/>
                  </a:cubicBezTo>
                  <a:cubicBezTo>
                    <a:pt x="1454" y="135"/>
                    <a:pt x="1159" y="0"/>
                    <a:pt x="833" y="0"/>
                  </a:cubicBezTo>
                  <a:cubicBezTo>
                    <a:pt x="507" y="0"/>
                    <a:pt x="212" y="135"/>
                    <a:pt x="0" y="35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793413" y="7947025"/>
              <a:ext cx="2789238" cy="1987550"/>
            </a:xfrm>
            <a:custGeom>
              <a:avLst/>
              <a:gdLst>
                <a:gd name="T0" fmla="*/ 0 w 744"/>
                <a:gd name="T1" fmla="*/ 158 h 530"/>
                <a:gd name="T2" fmla="*/ 231 w 744"/>
                <a:gd name="T3" fmla="*/ 389 h 530"/>
                <a:gd name="T4" fmla="*/ 372 w 744"/>
                <a:gd name="T5" fmla="*/ 530 h 530"/>
                <a:gd name="T6" fmla="*/ 513 w 744"/>
                <a:gd name="T7" fmla="*/ 389 h 530"/>
                <a:gd name="T8" fmla="*/ 744 w 744"/>
                <a:gd name="T9" fmla="*/ 158 h 530"/>
                <a:gd name="T10" fmla="*/ 372 w 744"/>
                <a:gd name="T11" fmla="*/ 0 h 530"/>
                <a:gd name="T12" fmla="*/ 0 w 744"/>
                <a:gd name="T13" fmla="*/ 15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530">
                  <a:moveTo>
                    <a:pt x="0" y="158"/>
                  </a:moveTo>
                  <a:cubicBezTo>
                    <a:pt x="231" y="389"/>
                    <a:pt x="231" y="389"/>
                    <a:pt x="231" y="389"/>
                  </a:cubicBezTo>
                  <a:cubicBezTo>
                    <a:pt x="372" y="530"/>
                    <a:pt x="372" y="530"/>
                    <a:pt x="372" y="530"/>
                  </a:cubicBezTo>
                  <a:cubicBezTo>
                    <a:pt x="513" y="389"/>
                    <a:pt x="513" y="389"/>
                    <a:pt x="513" y="389"/>
                  </a:cubicBezTo>
                  <a:cubicBezTo>
                    <a:pt x="744" y="158"/>
                    <a:pt x="744" y="158"/>
                    <a:pt x="744" y="158"/>
                  </a:cubicBezTo>
                  <a:cubicBezTo>
                    <a:pt x="650" y="60"/>
                    <a:pt x="518" y="0"/>
                    <a:pt x="372" y="0"/>
                  </a:cubicBezTo>
                  <a:cubicBezTo>
                    <a:pt x="226" y="0"/>
                    <a:pt x="94" y="60"/>
                    <a:pt x="0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0" name="Group 26"/>
          <p:cNvGrpSpPr/>
          <p:nvPr/>
        </p:nvGrpSpPr>
        <p:grpSpPr>
          <a:xfrm>
            <a:off x="6289213" y="5637173"/>
            <a:ext cx="462698" cy="472779"/>
            <a:chOff x="734284" y="1272055"/>
            <a:chExt cx="587689" cy="600493"/>
          </a:xfrm>
          <a:solidFill>
            <a:schemeClr val="tx2">
              <a:lumMod val="75000"/>
            </a:schemeClr>
          </a:solidFill>
        </p:grpSpPr>
        <p:sp>
          <p:nvSpPr>
            <p:cNvPr id="151" name="Freeform 150"/>
            <p:cNvSpPr>
              <a:spLocks noEditPoints="1"/>
            </p:cNvSpPr>
            <p:nvPr/>
          </p:nvSpPr>
          <p:spPr bwMode="auto">
            <a:xfrm>
              <a:off x="1114638" y="1360834"/>
              <a:ext cx="207335" cy="475680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70"/>
                </a:cxn>
                <a:cxn ang="0">
                  <a:pos x="14" y="384"/>
                </a:cxn>
                <a:cxn ang="0">
                  <a:pos x="153" y="384"/>
                </a:cxn>
                <a:cxn ang="0">
                  <a:pos x="167" y="370"/>
                </a:cxn>
                <a:cxn ang="0">
                  <a:pos x="167" y="14"/>
                </a:cxn>
                <a:cxn ang="0">
                  <a:pos x="153" y="0"/>
                </a:cxn>
                <a:cxn ang="0">
                  <a:pos x="135" y="340"/>
                </a:cxn>
                <a:cxn ang="0">
                  <a:pos x="121" y="354"/>
                </a:cxn>
                <a:cxn ang="0">
                  <a:pos x="42" y="354"/>
                </a:cxn>
                <a:cxn ang="0">
                  <a:pos x="28" y="340"/>
                </a:cxn>
                <a:cxn ang="0">
                  <a:pos x="28" y="245"/>
                </a:cxn>
                <a:cxn ang="0">
                  <a:pos x="42" y="231"/>
                </a:cxn>
                <a:cxn ang="0">
                  <a:pos x="121" y="231"/>
                </a:cxn>
                <a:cxn ang="0">
                  <a:pos x="135" y="245"/>
                </a:cxn>
                <a:cxn ang="0">
                  <a:pos x="135" y="340"/>
                </a:cxn>
                <a:cxn ang="0">
                  <a:pos x="121" y="215"/>
                </a:cxn>
                <a:cxn ang="0">
                  <a:pos x="42" y="215"/>
                </a:cxn>
                <a:cxn ang="0">
                  <a:pos x="28" y="202"/>
                </a:cxn>
                <a:cxn ang="0">
                  <a:pos x="42" y="188"/>
                </a:cxn>
                <a:cxn ang="0">
                  <a:pos x="121" y="188"/>
                </a:cxn>
                <a:cxn ang="0">
                  <a:pos x="135" y="202"/>
                </a:cxn>
                <a:cxn ang="0">
                  <a:pos x="121" y="215"/>
                </a:cxn>
                <a:cxn ang="0">
                  <a:pos x="121" y="175"/>
                </a:cxn>
                <a:cxn ang="0">
                  <a:pos x="42" y="175"/>
                </a:cxn>
                <a:cxn ang="0">
                  <a:pos x="28" y="162"/>
                </a:cxn>
                <a:cxn ang="0">
                  <a:pos x="42" y="148"/>
                </a:cxn>
                <a:cxn ang="0">
                  <a:pos x="121" y="148"/>
                </a:cxn>
                <a:cxn ang="0">
                  <a:pos x="135" y="162"/>
                </a:cxn>
                <a:cxn ang="0">
                  <a:pos x="121" y="175"/>
                </a:cxn>
              </a:cxnLst>
              <a:rect l="0" t="0" r="r" b="b"/>
              <a:pathLst>
                <a:path w="167" h="384">
                  <a:moveTo>
                    <a:pt x="15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78"/>
                    <a:pt x="6" y="384"/>
                    <a:pt x="14" y="384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61" y="384"/>
                    <a:pt x="167" y="378"/>
                    <a:pt x="167" y="370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6"/>
                    <a:pt x="161" y="0"/>
                    <a:pt x="153" y="0"/>
                  </a:cubicBezTo>
                  <a:close/>
                  <a:moveTo>
                    <a:pt x="135" y="340"/>
                  </a:moveTo>
                  <a:cubicBezTo>
                    <a:pt x="135" y="348"/>
                    <a:pt x="129" y="354"/>
                    <a:pt x="121" y="354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34" y="354"/>
                    <a:pt x="28" y="348"/>
                    <a:pt x="28" y="340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37"/>
                    <a:pt x="34" y="231"/>
                    <a:pt x="42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9" y="231"/>
                    <a:pt x="135" y="237"/>
                    <a:pt x="135" y="245"/>
                  </a:cubicBezTo>
                  <a:lnTo>
                    <a:pt x="135" y="340"/>
                  </a:lnTo>
                  <a:close/>
                  <a:moveTo>
                    <a:pt x="121" y="215"/>
                  </a:moveTo>
                  <a:cubicBezTo>
                    <a:pt x="42" y="215"/>
                    <a:pt x="42" y="215"/>
                    <a:pt x="42" y="215"/>
                  </a:cubicBezTo>
                  <a:cubicBezTo>
                    <a:pt x="34" y="215"/>
                    <a:pt x="28" y="209"/>
                    <a:pt x="28" y="202"/>
                  </a:cubicBezTo>
                  <a:cubicBezTo>
                    <a:pt x="28" y="194"/>
                    <a:pt x="34" y="188"/>
                    <a:pt x="42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9" y="188"/>
                    <a:pt x="135" y="194"/>
                    <a:pt x="135" y="202"/>
                  </a:cubicBezTo>
                  <a:cubicBezTo>
                    <a:pt x="135" y="209"/>
                    <a:pt x="129" y="215"/>
                    <a:pt x="121" y="215"/>
                  </a:cubicBezTo>
                  <a:close/>
                  <a:moveTo>
                    <a:pt x="121" y="175"/>
                  </a:moveTo>
                  <a:cubicBezTo>
                    <a:pt x="42" y="175"/>
                    <a:pt x="42" y="175"/>
                    <a:pt x="42" y="175"/>
                  </a:cubicBezTo>
                  <a:cubicBezTo>
                    <a:pt x="34" y="175"/>
                    <a:pt x="28" y="169"/>
                    <a:pt x="28" y="162"/>
                  </a:cubicBezTo>
                  <a:cubicBezTo>
                    <a:pt x="28" y="154"/>
                    <a:pt x="34" y="148"/>
                    <a:pt x="42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9" y="148"/>
                    <a:pt x="135" y="154"/>
                    <a:pt x="135" y="162"/>
                  </a:cubicBezTo>
                  <a:cubicBezTo>
                    <a:pt x="135" y="169"/>
                    <a:pt x="129" y="175"/>
                    <a:pt x="121" y="17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  <a:latin typeface="Arial"/>
                </a:rPr>
                <a:t> </a:t>
              </a: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734284" y="1360834"/>
              <a:ext cx="207335" cy="475680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70"/>
                </a:cxn>
                <a:cxn ang="0">
                  <a:pos x="14" y="384"/>
                </a:cxn>
                <a:cxn ang="0">
                  <a:pos x="153" y="384"/>
                </a:cxn>
                <a:cxn ang="0">
                  <a:pos x="167" y="370"/>
                </a:cxn>
                <a:cxn ang="0">
                  <a:pos x="167" y="14"/>
                </a:cxn>
                <a:cxn ang="0">
                  <a:pos x="153" y="0"/>
                </a:cxn>
                <a:cxn ang="0">
                  <a:pos x="135" y="340"/>
                </a:cxn>
                <a:cxn ang="0">
                  <a:pos x="121" y="354"/>
                </a:cxn>
                <a:cxn ang="0">
                  <a:pos x="42" y="354"/>
                </a:cxn>
                <a:cxn ang="0">
                  <a:pos x="28" y="340"/>
                </a:cxn>
                <a:cxn ang="0">
                  <a:pos x="28" y="245"/>
                </a:cxn>
                <a:cxn ang="0">
                  <a:pos x="42" y="231"/>
                </a:cxn>
                <a:cxn ang="0">
                  <a:pos x="121" y="231"/>
                </a:cxn>
                <a:cxn ang="0">
                  <a:pos x="135" y="245"/>
                </a:cxn>
                <a:cxn ang="0">
                  <a:pos x="135" y="340"/>
                </a:cxn>
                <a:cxn ang="0">
                  <a:pos x="121" y="215"/>
                </a:cxn>
                <a:cxn ang="0">
                  <a:pos x="42" y="215"/>
                </a:cxn>
                <a:cxn ang="0">
                  <a:pos x="28" y="202"/>
                </a:cxn>
                <a:cxn ang="0">
                  <a:pos x="42" y="188"/>
                </a:cxn>
                <a:cxn ang="0">
                  <a:pos x="121" y="188"/>
                </a:cxn>
                <a:cxn ang="0">
                  <a:pos x="135" y="202"/>
                </a:cxn>
                <a:cxn ang="0">
                  <a:pos x="121" y="215"/>
                </a:cxn>
                <a:cxn ang="0">
                  <a:pos x="121" y="175"/>
                </a:cxn>
                <a:cxn ang="0">
                  <a:pos x="42" y="175"/>
                </a:cxn>
                <a:cxn ang="0">
                  <a:pos x="28" y="162"/>
                </a:cxn>
                <a:cxn ang="0">
                  <a:pos x="42" y="148"/>
                </a:cxn>
                <a:cxn ang="0">
                  <a:pos x="121" y="148"/>
                </a:cxn>
                <a:cxn ang="0">
                  <a:pos x="135" y="162"/>
                </a:cxn>
                <a:cxn ang="0">
                  <a:pos x="121" y="175"/>
                </a:cxn>
              </a:cxnLst>
              <a:rect l="0" t="0" r="r" b="b"/>
              <a:pathLst>
                <a:path w="167" h="384">
                  <a:moveTo>
                    <a:pt x="15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78"/>
                    <a:pt x="6" y="384"/>
                    <a:pt x="14" y="384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61" y="384"/>
                    <a:pt x="167" y="378"/>
                    <a:pt x="167" y="370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6"/>
                    <a:pt x="161" y="0"/>
                    <a:pt x="153" y="0"/>
                  </a:cubicBezTo>
                  <a:close/>
                  <a:moveTo>
                    <a:pt x="135" y="340"/>
                  </a:moveTo>
                  <a:cubicBezTo>
                    <a:pt x="135" y="348"/>
                    <a:pt x="129" y="354"/>
                    <a:pt x="121" y="354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34" y="354"/>
                    <a:pt x="28" y="348"/>
                    <a:pt x="28" y="340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37"/>
                    <a:pt x="34" y="231"/>
                    <a:pt x="42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9" y="231"/>
                    <a:pt x="135" y="237"/>
                    <a:pt x="135" y="245"/>
                  </a:cubicBezTo>
                  <a:lnTo>
                    <a:pt x="135" y="340"/>
                  </a:lnTo>
                  <a:close/>
                  <a:moveTo>
                    <a:pt x="121" y="215"/>
                  </a:moveTo>
                  <a:cubicBezTo>
                    <a:pt x="42" y="215"/>
                    <a:pt x="42" y="215"/>
                    <a:pt x="42" y="215"/>
                  </a:cubicBezTo>
                  <a:cubicBezTo>
                    <a:pt x="34" y="215"/>
                    <a:pt x="28" y="209"/>
                    <a:pt x="28" y="202"/>
                  </a:cubicBezTo>
                  <a:cubicBezTo>
                    <a:pt x="28" y="194"/>
                    <a:pt x="34" y="188"/>
                    <a:pt x="42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9" y="188"/>
                    <a:pt x="135" y="194"/>
                    <a:pt x="135" y="202"/>
                  </a:cubicBezTo>
                  <a:cubicBezTo>
                    <a:pt x="135" y="209"/>
                    <a:pt x="129" y="215"/>
                    <a:pt x="121" y="215"/>
                  </a:cubicBezTo>
                  <a:close/>
                  <a:moveTo>
                    <a:pt x="121" y="175"/>
                  </a:moveTo>
                  <a:cubicBezTo>
                    <a:pt x="42" y="175"/>
                    <a:pt x="42" y="175"/>
                    <a:pt x="42" y="175"/>
                  </a:cubicBezTo>
                  <a:cubicBezTo>
                    <a:pt x="34" y="175"/>
                    <a:pt x="28" y="169"/>
                    <a:pt x="28" y="162"/>
                  </a:cubicBezTo>
                  <a:cubicBezTo>
                    <a:pt x="28" y="154"/>
                    <a:pt x="34" y="148"/>
                    <a:pt x="42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9" y="148"/>
                    <a:pt x="135" y="154"/>
                    <a:pt x="135" y="162"/>
                  </a:cubicBezTo>
                  <a:cubicBezTo>
                    <a:pt x="135" y="169"/>
                    <a:pt x="129" y="175"/>
                    <a:pt x="121" y="17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  <a:latin typeface="Arial"/>
                </a:rPr>
                <a:t> </a:t>
              </a:r>
            </a:p>
          </p:txBody>
        </p:sp>
        <p:sp>
          <p:nvSpPr>
            <p:cNvPr id="153" name="Freeform 152"/>
            <p:cNvSpPr>
              <a:spLocks noEditPoints="1"/>
            </p:cNvSpPr>
            <p:nvPr/>
          </p:nvSpPr>
          <p:spPr bwMode="auto">
            <a:xfrm>
              <a:off x="898265" y="1272055"/>
              <a:ext cx="261737" cy="600493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70"/>
                </a:cxn>
                <a:cxn ang="0">
                  <a:pos x="14" y="384"/>
                </a:cxn>
                <a:cxn ang="0">
                  <a:pos x="153" y="384"/>
                </a:cxn>
                <a:cxn ang="0">
                  <a:pos x="167" y="370"/>
                </a:cxn>
                <a:cxn ang="0">
                  <a:pos x="167" y="14"/>
                </a:cxn>
                <a:cxn ang="0">
                  <a:pos x="153" y="0"/>
                </a:cxn>
                <a:cxn ang="0">
                  <a:pos x="135" y="340"/>
                </a:cxn>
                <a:cxn ang="0">
                  <a:pos x="121" y="354"/>
                </a:cxn>
                <a:cxn ang="0">
                  <a:pos x="42" y="354"/>
                </a:cxn>
                <a:cxn ang="0">
                  <a:pos x="28" y="340"/>
                </a:cxn>
                <a:cxn ang="0">
                  <a:pos x="28" y="245"/>
                </a:cxn>
                <a:cxn ang="0">
                  <a:pos x="42" y="231"/>
                </a:cxn>
                <a:cxn ang="0">
                  <a:pos x="121" y="231"/>
                </a:cxn>
                <a:cxn ang="0">
                  <a:pos x="135" y="245"/>
                </a:cxn>
                <a:cxn ang="0">
                  <a:pos x="135" y="340"/>
                </a:cxn>
                <a:cxn ang="0">
                  <a:pos x="121" y="215"/>
                </a:cxn>
                <a:cxn ang="0">
                  <a:pos x="42" y="215"/>
                </a:cxn>
                <a:cxn ang="0">
                  <a:pos x="28" y="202"/>
                </a:cxn>
                <a:cxn ang="0">
                  <a:pos x="42" y="188"/>
                </a:cxn>
                <a:cxn ang="0">
                  <a:pos x="121" y="188"/>
                </a:cxn>
                <a:cxn ang="0">
                  <a:pos x="135" y="202"/>
                </a:cxn>
                <a:cxn ang="0">
                  <a:pos x="121" y="215"/>
                </a:cxn>
                <a:cxn ang="0">
                  <a:pos x="121" y="175"/>
                </a:cxn>
                <a:cxn ang="0">
                  <a:pos x="42" y="175"/>
                </a:cxn>
                <a:cxn ang="0">
                  <a:pos x="28" y="162"/>
                </a:cxn>
                <a:cxn ang="0">
                  <a:pos x="42" y="148"/>
                </a:cxn>
                <a:cxn ang="0">
                  <a:pos x="121" y="148"/>
                </a:cxn>
                <a:cxn ang="0">
                  <a:pos x="135" y="162"/>
                </a:cxn>
                <a:cxn ang="0">
                  <a:pos x="121" y="175"/>
                </a:cxn>
              </a:cxnLst>
              <a:rect l="0" t="0" r="r" b="b"/>
              <a:pathLst>
                <a:path w="167" h="384">
                  <a:moveTo>
                    <a:pt x="15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78"/>
                    <a:pt x="6" y="384"/>
                    <a:pt x="14" y="384"/>
                  </a:cubicBezTo>
                  <a:cubicBezTo>
                    <a:pt x="153" y="384"/>
                    <a:pt x="153" y="384"/>
                    <a:pt x="153" y="384"/>
                  </a:cubicBezTo>
                  <a:cubicBezTo>
                    <a:pt x="161" y="384"/>
                    <a:pt x="167" y="378"/>
                    <a:pt x="167" y="370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7" y="6"/>
                    <a:pt x="161" y="0"/>
                    <a:pt x="153" y="0"/>
                  </a:cubicBezTo>
                  <a:close/>
                  <a:moveTo>
                    <a:pt x="135" y="340"/>
                  </a:moveTo>
                  <a:cubicBezTo>
                    <a:pt x="135" y="348"/>
                    <a:pt x="129" y="354"/>
                    <a:pt x="121" y="354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34" y="354"/>
                    <a:pt x="28" y="348"/>
                    <a:pt x="28" y="340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37"/>
                    <a:pt x="34" y="231"/>
                    <a:pt x="42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9" y="231"/>
                    <a:pt x="135" y="237"/>
                    <a:pt x="135" y="245"/>
                  </a:cubicBezTo>
                  <a:lnTo>
                    <a:pt x="135" y="340"/>
                  </a:lnTo>
                  <a:close/>
                  <a:moveTo>
                    <a:pt x="121" y="215"/>
                  </a:moveTo>
                  <a:cubicBezTo>
                    <a:pt x="42" y="215"/>
                    <a:pt x="42" y="215"/>
                    <a:pt x="42" y="215"/>
                  </a:cubicBezTo>
                  <a:cubicBezTo>
                    <a:pt x="34" y="215"/>
                    <a:pt x="28" y="209"/>
                    <a:pt x="28" y="202"/>
                  </a:cubicBezTo>
                  <a:cubicBezTo>
                    <a:pt x="28" y="194"/>
                    <a:pt x="34" y="188"/>
                    <a:pt x="42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9" y="188"/>
                    <a:pt x="135" y="194"/>
                    <a:pt x="135" y="202"/>
                  </a:cubicBezTo>
                  <a:cubicBezTo>
                    <a:pt x="135" y="209"/>
                    <a:pt x="129" y="215"/>
                    <a:pt x="121" y="215"/>
                  </a:cubicBezTo>
                  <a:close/>
                  <a:moveTo>
                    <a:pt x="121" y="175"/>
                  </a:moveTo>
                  <a:cubicBezTo>
                    <a:pt x="42" y="175"/>
                    <a:pt x="42" y="175"/>
                    <a:pt x="42" y="175"/>
                  </a:cubicBezTo>
                  <a:cubicBezTo>
                    <a:pt x="34" y="175"/>
                    <a:pt x="28" y="169"/>
                    <a:pt x="28" y="162"/>
                  </a:cubicBezTo>
                  <a:cubicBezTo>
                    <a:pt x="28" y="154"/>
                    <a:pt x="34" y="148"/>
                    <a:pt x="42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9" y="148"/>
                    <a:pt x="135" y="154"/>
                    <a:pt x="135" y="162"/>
                  </a:cubicBezTo>
                  <a:cubicBezTo>
                    <a:pt x="135" y="169"/>
                    <a:pt x="129" y="175"/>
                    <a:pt x="121" y="17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  <a:latin typeface="Arial"/>
                </a:rPr>
                <a:t> </a:t>
              </a:r>
            </a:p>
          </p:txBody>
        </p:sp>
      </p:grpSp>
      <p:sp>
        <p:nvSpPr>
          <p:cNvPr id="154" name="Freeform 153"/>
          <p:cNvSpPr>
            <a:spLocks noEditPoints="1"/>
          </p:cNvSpPr>
          <p:nvPr/>
        </p:nvSpPr>
        <p:spPr bwMode="auto">
          <a:xfrm>
            <a:off x="7268779" y="5657810"/>
            <a:ext cx="281249" cy="416227"/>
          </a:xfrm>
          <a:custGeom>
            <a:avLst/>
            <a:gdLst>
              <a:gd name="T0" fmla="*/ 377 w 485"/>
              <a:gd name="T1" fmla="*/ 301 h 718"/>
              <a:gd name="T2" fmla="*/ 377 w 485"/>
              <a:gd name="T3" fmla="*/ 117 h 718"/>
              <a:gd name="T4" fmla="*/ 249 w 485"/>
              <a:gd name="T5" fmla="*/ 0 h 718"/>
              <a:gd name="T6" fmla="*/ 218 w 485"/>
              <a:gd name="T7" fmla="*/ 0 h 718"/>
              <a:gd name="T8" fmla="*/ 90 w 485"/>
              <a:gd name="T9" fmla="*/ 117 h 718"/>
              <a:gd name="T10" fmla="*/ 90 w 485"/>
              <a:gd name="T11" fmla="*/ 306 h 718"/>
              <a:gd name="T12" fmla="*/ 15 w 485"/>
              <a:gd name="T13" fmla="*/ 322 h 718"/>
              <a:gd name="T14" fmla="*/ 49 w 485"/>
              <a:gd name="T15" fmla="*/ 561 h 718"/>
              <a:gd name="T16" fmla="*/ 243 w 485"/>
              <a:gd name="T17" fmla="*/ 718 h 718"/>
              <a:gd name="T18" fmla="*/ 438 w 485"/>
              <a:gd name="T19" fmla="*/ 561 h 718"/>
              <a:gd name="T20" fmla="*/ 472 w 485"/>
              <a:gd name="T21" fmla="*/ 322 h 718"/>
              <a:gd name="T22" fmla="*/ 378 w 485"/>
              <a:gd name="T23" fmla="*/ 301 h 718"/>
              <a:gd name="T24" fmla="*/ 377 w 485"/>
              <a:gd name="T25" fmla="*/ 301 h 718"/>
              <a:gd name="T26" fmla="*/ 320 w 485"/>
              <a:gd name="T27" fmla="*/ 277 h 718"/>
              <a:gd name="T28" fmla="*/ 238 w 485"/>
              <a:gd name="T29" fmla="*/ 247 h 718"/>
              <a:gd name="T30" fmla="*/ 149 w 485"/>
              <a:gd name="T31" fmla="*/ 277 h 718"/>
              <a:gd name="T32" fmla="*/ 149 w 485"/>
              <a:gd name="T33" fmla="*/ 117 h 718"/>
              <a:gd name="T34" fmla="*/ 218 w 485"/>
              <a:gd name="T35" fmla="*/ 55 h 718"/>
              <a:gd name="T36" fmla="*/ 245 w 485"/>
              <a:gd name="T37" fmla="*/ 55 h 718"/>
              <a:gd name="T38" fmla="*/ 249 w 485"/>
              <a:gd name="T39" fmla="*/ 55 h 718"/>
              <a:gd name="T40" fmla="*/ 320 w 485"/>
              <a:gd name="T41" fmla="*/ 117 h 718"/>
              <a:gd name="T42" fmla="*/ 320 w 485"/>
              <a:gd name="T43" fmla="*/ 277 h 718"/>
              <a:gd name="T44" fmla="*/ 261 w 485"/>
              <a:gd name="T45" fmla="*/ 509 h 718"/>
              <a:gd name="T46" fmla="*/ 261 w 485"/>
              <a:gd name="T47" fmla="*/ 587 h 718"/>
              <a:gd name="T48" fmla="*/ 219 w 485"/>
              <a:gd name="T49" fmla="*/ 587 h 718"/>
              <a:gd name="T50" fmla="*/ 219 w 485"/>
              <a:gd name="T51" fmla="*/ 509 h 718"/>
              <a:gd name="T52" fmla="*/ 198 w 485"/>
              <a:gd name="T53" fmla="*/ 472 h 718"/>
              <a:gd name="T54" fmla="*/ 241 w 485"/>
              <a:gd name="T55" fmla="*/ 430 h 718"/>
              <a:gd name="T56" fmla="*/ 283 w 485"/>
              <a:gd name="T57" fmla="*/ 472 h 718"/>
              <a:gd name="T58" fmla="*/ 261 w 485"/>
              <a:gd name="T59" fmla="*/ 509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85" h="718">
                <a:moveTo>
                  <a:pt x="377" y="301"/>
                </a:moveTo>
                <a:cubicBezTo>
                  <a:pt x="377" y="117"/>
                  <a:pt x="377" y="117"/>
                  <a:pt x="377" y="117"/>
                </a:cubicBezTo>
                <a:cubicBezTo>
                  <a:pt x="377" y="52"/>
                  <a:pt x="320" y="0"/>
                  <a:pt x="249" y="0"/>
                </a:cubicBezTo>
                <a:cubicBezTo>
                  <a:pt x="218" y="0"/>
                  <a:pt x="218" y="0"/>
                  <a:pt x="218" y="0"/>
                </a:cubicBezTo>
                <a:cubicBezTo>
                  <a:pt x="148" y="0"/>
                  <a:pt x="90" y="52"/>
                  <a:pt x="90" y="117"/>
                </a:cubicBezTo>
                <a:cubicBezTo>
                  <a:pt x="90" y="306"/>
                  <a:pt x="90" y="306"/>
                  <a:pt x="90" y="306"/>
                </a:cubicBezTo>
                <a:cubicBezTo>
                  <a:pt x="63" y="314"/>
                  <a:pt x="12" y="320"/>
                  <a:pt x="15" y="322"/>
                </a:cubicBezTo>
                <a:cubicBezTo>
                  <a:pt x="15" y="322"/>
                  <a:pt x="0" y="474"/>
                  <a:pt x="49" y="561"/>
                </a:cubicBezTo>
                <a:cubicBezTo>
                  <a:pt x="131" y="703"/>
                  <a:pt x="243" y="718"/>
                  <a:pt x="243" y="718"/>
                </a:cubicBezTo>
                <a:cubicBezTo>
                  <a:pt x="243" y="718"/>
                  <a:pt x="363" y="701"/>
                  <a:pt x="438" y="561"/>
                </a:cubicBezTo>
                <a:cubicBezTo>
                  <a:pt x="485" y="473"/>
                  <a:pt x="472" y="322"/>
                  <a:pt x="472" y="322"/>
                </a:cubicBezTo>
                <a:cubicBezTo>
                  <a:pt x="477" y="319"/>
                  <a:pt x="412" y="311"/>
                  <a:pt x="378" y="301"/>
                </a:cubicBezTo>
                <a:cubicBezTo>
                  <a:pt x="378" y="301"/>
                  <a:pt x="378" y="301"/>
                  <a:pt x="377" y="301"/>
                </a:cubicBezTo>
                <a:moveTo>
                  <a:pt x="320" y="277"/>
                </a:moveTo>
                <a:cubicBezTo>
                  <a:pt x="317" y="274"/>
                  <a:pt x="278" y="247"/>
                  <a:pt x="238" y="247"/>
                </a:cubicBezTo>
                <a:cubicBezTo>
                  <a:pt x="196" y="247"/>
                  <a:pt x="153" y="274"/>
                  <a:pt x="149" y="277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49" y="83"/>
                  <a:pt x="180" y="55"/>
                  <a:pt x="218" y="55"/>
                </a:cubicBezTo>
                <a:cubicBezTo>
                  <a:pt x="245" y="55"/>
                  <a:pt x="245" y="55"/>
                  <a:pt x="245" y="55"/>
                </a:cubicBezTo>
                <a:cubicBezTo>
                  <a:pt x="249" y="55"/>
                  <a:pt x="249" y="55"/>
                  <a:pt x="249" y="55"/>
                </a:cubicBezTo>
                <a:cubicBezTo>
                  <a:pt x="289" y="55"/>
                  <a:pt x="320" y="82"/>
                  <a:pt x="320" y="117"/>
                </a:cubicBezTo>
                <a:lnTo>
                  <a:pt x="320" y="277"/>
                </a:lnTo>
                <a:close/>
                <a:moveTo>
                  <a:pt x="261" y="509"/>
                </a:moveTo>
                <a:cubicBezTo>
                  <a:pt x="261" y="587"/>
                  <a:pt x="261" y="587"/>
                  <a:pt x="261" y="587"/>
                </a:cubicBezTo>
                <a:cubicBezTo>
                  <a:pt x="219" y="587"/>
                  <a:pt x="219" y="587"/>
                  <a:pt x="219" y="587"/>
                </a:cubicBezTo>
                <a:cubicBezTo>
                  <a:pt x="219" y="509"/>
                  <a:pt x="219" y="509"/>
                  <a:pt x="219" y="509"/>
                </a:cubicBezTo>
                <a:cubicBezTo>
                  <a:pt x="206" y="501"/>
                  <a:pt x="198" y="488"/>
                  <a:pt x="198" y="472"/>
                </a:cubicBezTo>
                <a:cubicBezTo>
                  <a:pt x="198" y="449"/>
                  <a:pt x="218" y="430"/>
                  <a:pt x="241" y="430"/>
                </a:cubicBezTo>
                <a:cubicBezTo>
                  <a:pt x="265" y="430"/>
                  <a:pt x="283" y="449"/>
                  <a:pt x="283" y="472"/>
                </a:cubicBezTo>
                <a:cubicBezTo>
                  <a:pt x="283" y="488"/>
                  <a:pt x="275" y="501"/>
                  <a:pt x="261" y="50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Freeform 45"/>
          <p:cNvSpPr>
            <a:spLocks noChangeAspect="1" noEditPoints="1"/>
          </p:cNvSpPr>
          <p:nvPr/>
        </p:nvSpPr>
        <p:spPr bwMode="auto">
          <a:xfrm>
            <a:off x="8024193" y="5631594"/>
            <a:ext cx="495692" cy="488066"/>
          </a:xfrm>
          <a:custGeom>
            <a:avLst/>
            <a:gdLst>
              <a:gd name="T0" fmla="*/ 1359 w 1716"/>
              <a:gd name="T1" fmla="*/ 162 h 1692"/>
              <a:gd name="T2" fmla="*/ 1068 w 1716"/>
              <a:gd name="T3" fmla="*/ 28 h 1692"/>
              <a:gd name="T4" fmla="*/ 225 w 1716"/>
              <a:gd name="T5" fmla="*/ 286 h 1692"/>
              <a:gd name="T6" fmla="*/ 48 w 1716"/>
              <a:gd name="T7" fmla="*/ 601 h 1692"/>
              <a:gd name="T8" fmla="*/ 357 w 1716"/>
              <a:gd name="T9" fmla="*/ 1527 h 1692"/>
              <a:gd name="T10" fmla="*/ 613 w 1716"/>
              <a:gd name="T11" fmla="*/ 1654 h 1692"/>
              <a:gd name="T12" fmla="*/ 1264 w 1716"/>
              <a:gd name="T13" fmla="*/ 1589 h 1692"/>
              <a:gd name="T14" fmla="*/ 1684 w 1716"/>
              <a:gd name="T15" fmla="*/ 1050 h 1692"/>
              <a:gd name="T16" fmla="*/ 1548 w 1716"/>
              <a:gd name="T17" fmla="*/ 470 h 1692"/>
              <a:gd name="T18" fmla="*/ 1489 w 1716"/>
              <a:gd name="T19" fmla="*/ 374 h 1692"/>
              <a:gd name="T20" fmla="*/ 1225 w 1716"/>
              <a:gd name="T21" fmla="*/ 657 h 1692"/>
              <a:gd name="T22" fmla="*/ 1454 w 1716"/>
              <a:gd name="T23" fmla="*/ 857 h 1692"/>
              <a:gd name="T24" fmla="*/ 901 w 1716"/>
              <a:gd name="T25" fmla="*/ 270 h 1692"/>
              <a:gd name="T26" fmla="*/ 776 w 1716"/>
              <a:gd name="T27" fmla="*/ 483 h 1692"/>
              <a:gd name="T28" fmla="*/ 500 w 1716"/>
              <a:gd name="T29" fmla="*/ 732 h 1692"/>
              <a:gd name="T30" fmla="*/ 585 w 1716"/>
              <a:gd name="T31" fmla="*/ 360 h 1692"/>
              <a:gd name="T32" fmla="*/ 884 w 1716"/>
              <a:gd name="T33" fmla="*/ 632 h 1692"/>
              <a:gd name="T34" fmla="*/ 961 w 1716"/>
              <a:gd name="T35" fmla="*/ 655 h 1692"/>
              <a:gd name="T36" fmla="*/ 876 w 1716"/>
              <a:gd name="T37" fmla="*/ 932 h 1692"/>
              <a:gd name="T38" fmla="*/ 1321 w 1716"/>
              <a:gd name="T39" fmla="*/ 524 h 1692"/>
              <a:gd name="T40" fmla="*/ 1151 w 1716"/>
              <a:gd name="T41" fmla="*/ 346 h 1692"/>
              <a:gd name="T42" fmla="*/ 1375 w 1716"/>
              <a:gd name="T43" fmla="*/ 449 h 1692"/>
              <a:gd name="T44" fmla="*/ 1326 w 1716"/>
              <a:gd name="T45" fmla="*/ 247 h 1692"/>
              <a:gd name="T46" fmla="*/ 1326 w 1716"/>
              <a:gd name="T47" fmla="*/ 247 h 1692"/>
              <a:gd name="T48" fmla="*/ 1123 w 1716"/>
              <a:gd name="T49" fmla="*/ 129 h 1692"/>
              <a:gd name="T50" fmla="*/ 1058 w 1716"/>
              <a:gd name="T51" fmla="*/ 337 h 1692"/>
              <a:gd name="T52" fmla="*/ 968 w 1716"/>
              <a:gd name="T53" fmla="*/ 90 h 1692"/>
              <a:gd name="T54" fmla="*/ 811 w 1716"/>
              <a:gd name="T55" fmla="*/ 90 h 1692"/>
              <a:gd name="T56" fmla="*/ 736 w 1716"/>
              <a:gd name="T57" fmla="*/ 124 h 1692"/>
              <a:gd name="T58" fmla="*/ 659 w 1716"/>
              <a:gd name="T59" fmla="*/ 215 h 1692"/>
              <a:gd name="T60" fmla="*/ 655 w 1716"/>
              <a:gd name="T61" fmla="*/ 226 h 1692"/>
              <a:gd name="T62" fmla="*/ 576 w 1716"/>
              <a:gd name="T63" fmla="*/ 137 h 1692"/>
              <a:gd name="T64" fmla="*/ 352 w 1716"/>
              <a:gd name="T65" fmla="*/ 333 h 1692"/>
              <a:gd name="T66" fmla="*/ 571 w 1716"/>
              <a:gd name="T67" fmla="*/ 234 h 1692"/>
              <a:gd name="T68" fmla="*/ 342 w 1716"/>
              <a:gd name="T69" fmla="*/ 383 h 1692"/>
              <a:gd name="T70" fmla="*/ 133 w 1716"/>
              <a:gd name="T71" fmla="*/ 597 h 1692"/>
              <a:gd name="T72" fmla="*/ 111 w 1716"/>
              <a:gd name="T73" fmla="*/ 763 h 1692"/>
              <a:gd name="T74" fmla="*/ 120 w 1716"/>
              <a:gd name="T75" fmla="*/ 1017 h 1692"/>
              <a:gd name="T76" fmla="*/ 355 w 1716"/>
              <a:gd name="T77" fmla="*/ 1078 h 1692"/>
              <a:gd name="T78" fmla="*/ 149 w 1716"/>
              <a:gd name="T79" fmla="*/ 895 h 1692"/>
              <a:gd name="T80" fmla="*/ 462 w 1716"/>
              <a:gd name="T81" fmla="*/ 806 h 1692"/>
              <a:gd name="T82" fmla="*/ 365 w 1716"/>
              <a:gd name="T83" fmla="*/ 1430 h 1692"/>
              <a:gd name="T84" fmla="*/ 599 w 1716"/>
              <a:gd name="T85" fmla="*/ 1564 h 1692"/>
              <a:gd name="T86" fmla="*/ 526 w 1716"/>
              <a:gd name="T87" fmla="*/ 858 h 1692"/>
              <a:gd name="T88" fmla="*/ 947 w 1716"/>
              <a:gd name="T89" fmla="*/ 1605 h 1692"/>
              <a:gd name="T90" fmla="*/ 947 w 1716"/>
              <a:gd name="T91" fmla="*/ 1605 h 1692"/>
              <a:gd name="T92" fmla="*/ 1074 w 1716"/>
              <a:gd name="T93" fmla="*/ 1293 h 1692"/>
              <a:gd name="T94" fmla="*/ 1373 w 1716"/>
              <a:gd name="T95" fmla="*/ 1415 h 1692"/>
              <a:gd name="T96" fmla="*/ 1381 w 1716"/>
              <a:gd name="T97" fmla="*/ 1396 h 1692"/>
              <a:gd name="T98" fmla="*/ 1268 w 1716"/>
              <a:gd name="T99" fmla="*/ 1352 h 1692"/>
              <a:gd name="T100" fmla="*/ 1215 w 1716"/>
              <a:gd name="T101" fmla="*/ 1033 h 1692"/>
              <a:gd name="T102" fmla="*/ 1463 w 1716"/>
              <a:gd name="T103" fmla="*/ 613 h 1692"/>
              <a:gd name="T104" fmla="*/ 1579 w 1716"/>
              <a:gd name="T105" fmla="*/ 655 h 1692"/>
              <a:gd name="T106" fmla="*/ 1522 w 1716"/>
              <a:gd name="T107" fmla="*/ 789 h 1692"/>
              <a:gd name="T108" fmla="*/ 1595 w 1716"/>
              <a:gd name="T109" fmla="*/ 1069 h 1692"/>
              <a:gd name="T110" fmla="*/ 1541 w 1716"/>
              <a:gd name="T111" fmla="*/ 890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16" h="1692">
                <a:moveTo>
                  <a:pt x="1657" y="556"/>
                </a:moveTo>
                <a:cubicBezTo>
                  <a:pt x="1605" y="414"/>
                  <a:pt x="1514" y="287"/>
                  <a:pt x="1395" y="190"/>
                </a:cubicBezTo>
                <a:cubicBezTo>
                  <a:pt x="1389" y="187"/>
                  <a:pt x="1385" y="183"/>
                  <a:pt x="1380" y="179"/>
                </a:cubicBezTo>
                <a:cubicBezTo>
                  <a:pt x="1373" y="174"/>
                  <a:pt x="1366" y="168"/>
                  <a:pt x="1359" y="162"/>
                </a:cubicBezTo>
                <a:cubicBezTo>
                  <a:pt x="1295" y="117"/>
                  <a:pt x="1224" y="79"/>
                  <a:pt x="1146" y="52"/>
                </a:cubicBezTo>
                <a:cubicBezTo>
                  <a:pt x="1143" y="51"/>
                  <a:pt x="1140" y="50"/>
                  <a:pt x="1137" y="49"/>
                </a:cubicBezTo>
                <a:cubicBezTo>
                  <a:pt x="1127" y="45"/>
                  <a:pt x="1116" y="42"/>
                  <a:pt x="1106" y="38"/>
                </a:cubicBezTo>
                <a:cubicBezTo>
                  <a:pt x="1094" y="35"/>
                  <a:pt x="1082" y="31"/>
                  <a:pt x="1068" y="28"/>
                </a:cubicBezTo>
                <a:cubicBezTo>
                  <a:pt x="989" y="8"/>
                  <a:pt x="908" y="0"/>
                  <a:pt x="829" y="3"/>
                </a:cubicBezTo>
                <a:cubicBezTo>
                  <a:pt x="820" y="3"/>
                  <a:pt x="811" y="4"/>
                  <a:pt x="802" y="4"/>
                </a:cubicBezTo>
                <a:cubicBezTo>
                  <a:pt x="642" y="15"/>
                  <a:pt x="488" y="71"/>
                  <a:pt x="361" y="163"/>
                </a:cubicBezTo>
                <a:cubicBezTo>
                  <a:pt x="311" y="199"/>
                  <a:pt x="265" y="241"/>
                  <a:pt x="225" y="286"/>
                </a:cubicBezTo>
                <a:cubicBezTo>
                  <a:pt x="184" y="332"/>
                  <a:pt x="148" y="383"/>
                  <a:pt x="117" y="438"/>
                </a:cubicBezTo>
                <a:cubicBezTo>
                  <a:pt x="95" y="477"/>
                  <a:pt x="75" y="520"/>
                  <a:pt x="60" y="565"/>
                </a:cubicBezTo>
                <a:cubicBezTo>
                  <a:pt x="59" y="567"/>
                  <a:pt x="58" y="569"/>
                  <a:pt x="57" y="572"/>
                </a:cubicBezTo>
                <a:cubicBezTo>
                  <a:pt x="54" y="581"/>
                  <a:pt x="51" y="591"/>
                  <a:pt x="48" y="601"/>
                </a:cubicBezTo>
                <a:cubicBezTo>
                  <a:pt x="2" y="750"/>
                  <a:pt x="0" y="902"/>
                  <a:pt x="34" y="1044"/>
                </a:cubicBezTo>
                <a:cubicBezTo>
                  <a:pt x="52" y="1113"/>
                  <a:pt x="77" y="1180"/>
                  <a:pt x="111" y="1243"/>
                </a:cubicBezTo>
                <a:cubicBezTo>
                  <a:pt x="154" y="1325"/>
                  <a:pt x="212" y="1400"/>
                  <a:pt x="281" y="1464"/>
                </a:cubicBezTo>
                <a:cubicBezTo>
                  <a:pt x="305" y="1486"/>
                  <a:pt x="331" y="1507"/>
                  <a:pt x="357" y="1527"/>
                </a:cubicBezTo>
                <a:cubicBezTo>
                  <a:pt x="423" y="1574"/>
                  <a:pt x="496" y="1613"/>
                  <a:pt x="575" y="1641"/>
                </a:cubicBezTo>
                <a:cubicBezTo>
                  <a:pt x="578" y="1642"/>
                  <a:pt x="580" y="1643"/>
                  <a:pt x="584" y="1644"/>
                </a:cubicBezTo>
                <a:cubicBezTo>
                  <a:pt x="593" y="1647"/>
                  <a:pt x="603" y="1651"/>
                  <a:pt x="612" y="1653"/>
                </a:cubicBezTo>
                <a:cubicBezTo>
                  <a:pt x="613" y="1654"/>
                  <a:pt x="613" y="1654"/>
                  <a:pt x="613" y="1654"/>
                </a:cubicBezTo>
                <a:cubicBezTo>
                  <a:pt x="626" y="1658"/>
                  <a:pt x="640" y="1661"/>
                  <a:pt x="652" y="1664"/>
                </a:cubicBezTo>
                <a:cubicBezTo>
                  <a:pt x="735" y="1685"/>
                  <a:pt x="818" y="1692"/>
                  <a:pt x="899" y="1689"/>
                </a:cubicBezTo>
                <a:cubicBezTo>
                  <a:pt x="932" y="1687"/>
                  <a:pt x="965" y="1684"/>
                  <a:pt x="998" y="1679"/>
                </a:cubicBezTo>
                <a:cubicBezTo>
                  <a:pt x="1091" y="1664"/>
                  <a:pt x="1181" y="1632"/>
                  <a:pt x="1264" y="1589"/>
                </a:cubicBezTo>
                <a:cubicBezTo>
                  <a:pt x="1327" y="1555"/>
                  <a:pt x="1385" y="1513"/>
                  <a:pt x="1439" y="1464"/>
                </a:cubicBezTo>
                <a:cubicBezTo>
                  <a:pt x="1538" y="1373"/>
                  <a:pt x="1616" y="1257"/>
                  <a:pt x="1664" y="1120"/>
                </a:cubicBezTo>
                <a:cubicBezTo>
                  <a:pt x="1667" y="1111"/>
                  <a:pt x="1670" y="1101"/>
                  <a:pt x="1673" y="1091"/>
                </a:cubicBezTo>
                <a:cubicBezTo>
                  <a:pt x="1677" y="1078"/>
                  <a:pt x="1681" y="1064"/>
                  <a:pt x="1684" y="1050"/>
                </a:cubicBezTo>
                <a:cubicBezTo>
                  <a:pt x="1696" y="1001"/>
                  <a:pt x="1704" y="951"/>
                  <a:pt x="1707" y="901"/>
                </a:cubicBezTo>
                <a:cubicBezTo>
                  <a:pt x="1716" y="782"/>
                  <a:pt x="1697" y="664"/>
                  <a:pt x="1657" y="556"/>
                </a:cubicBezTo>
                <a:close/>
                <a:moveTo>
                  <a:pt x="1489" y="374"/>
                </a:moveTo>
                <a:cubicBezTo>
                  <a:pt x="1513" y="405"/>
                  <a:pt x="1533" y="438"/>
                  <a:pt x="1548" y="470"/>
                </a:cubicBezTo>
                <a:cubicBezTo>
                  <a:pt x="1530" y="450"/>
                  <a:pt x="1511" y="430"/>
                  <a:pt x="1492" y="411"/>
                </a:cubicBezTo>
                <a:cubicBezTo>
                  <a:pt x="1484" y="399"/>
                  <a:pt x="1474" y="387"/>
                  <a:pt x="1465" y="376"/>
                </a:cubicBezTo>
                <a:cubicBezTo>
                  <a:pt x="1464" y="364"/>
                  <a:pt x="1462" y="351"/>
                  <a:pt x="1460" y="339"/>
                </a:cubicBezTo>
                <a:cubicBezTo>
                  <a:pt x="1470" y="350"/>
                  <a:pt x="1480" y="362"/>
                  <a:pt x="1489" y="374"/>
                </a:cubicBezTo>
                <a:close/>
                <a:moveTo>
                  <a:pt x="1454" y="857"/>
                </a:moveTo>
                <a:cubicBezTo>
                  <a:pt x="1412" y="890"/>
                  <a:pt x="1360" y="915"/>
                  <a:pt x="1299" y="933"/>
                </a:cubicBezTo>
                <a:cubicBezTo>
                  <a:pt x="1276" y="941"/>
                  <a:pt x="1250" y="946"/>
                  <a:pt x="1225" y="951"/>
                </a:cubicBezTo>
                <a:cubicBezTo>
                  <a:pt x="1234" y="849"/>
                  <a:pt x="1234" y="751"/>
                  <a:pt x="1225" y="657"/>
                </a:cubicBezTo>
                <a:cubicBezTo>
                  <a:pt x="1232" y="656"/>
                  <a:pt x="1239" y="654"/>
                  <a:pt x="1245" y="652"/>
                </a:cubicBezTo>
                <a:cubicBezTo>
                  <a:pt x="1289" y="639"/>
                  <a:pt x="1329" y="620"/>
                  <a:pt x="1363" y="593"/>
                </a:cubicBezTo>
                <a:cubicBezTo>
                  <a:pt x="1373" y="610"/>
                  <a:pt x="1381" y="629"/>
                  <a:pt x="1389" y="647"/>
                </a:cubicBezTo>
                <a:cubicBezTo>
                  <a:pt x="1420" y="713"/>
                  <a:pt x="1442" y="784"/>
                  <a:pt x="1454" y="857"/>
                </a:cubicBezTo>
                <a:close/>
                <a:moveTo>
                  <a:pt x="717" y="429"/>
                </a:moveTo>
                <a:cubicBezTo>
                  <a:pt x="712" y="423"/>
                  <a:pt x="707" y="416"/>
                  <a:pt x="703" y="411"/>
                </a:cubicBezTo>
                <a:cubicBezTo>
                  <a:pt x="682" y="383"/>
                  <a:pt x="666" y="353"/>
                  <a:pt x="658" y="325"/>
                </a:cubicBezTo>
                <a:cubicBezTo>
                  <a:pt x="736" y="293"/>
                  <a:pt x="818" y="275"/>
                  <a:pt x="901" y="270"/>
                </a:cubicBezTo>
                <a:cubicBezTo>
                  <a:pt x="837" y="313"/>
                  <a:pt x="776" y="366"/>
                  <a:pt x="717" y="429"/>
                </a:cubicBezTo>
                <a:close/>
                <a:moveTo>
                  <a:pt x="981" y="315"/>
                </a:moveTo>
                <a:cubicBezTo>
                  <a:pt x="908" y="556"/>
                  <a:pt x="908" y="556"/>
                  <a:pt x="908" y="556"/>
                </a:cubicBezTo>
                <a:cubicBezTo>
                  <a:pt x="858" y="536"/>
                  <a:pt x="814" y="512"/>
                  <a:pt x="776" y="483"/>
                </a:cubicBezTo>
                <a:cubicBezTo>
                  <a:pt x="801" y="456"/>
                  <a:pt x="827" y="432"/>
                  <a:pt x="853" y="409"/>
                </a:cubicBezTo>
                <a:cubicBezTo>
                  <a:pt x="894" y="372"/>
                  <a:pt x="937" y="340"/>
                  <a:pt x="981" y="315"/>
                </a:cubicBezTo>
                <a:close/>
                <a:moveTo>
                  <a:pt x="664" y="488"/>
                </a:moveTo>
                <a:cubicBezTo>
                  <a:pt x="604" y="561"/>
                  <a:pt x="550" y="643"/>
                  <a:pt x="500" y="732"/>
                </a:cubicBezTo>
                <a:cubicBezTo>
                  <a:pt x="475" y="709"/>
                  <a:pt x="453" y="685"/>
                  <a:pt x="433" y="659"/>
                </a:cubicBezTo>
                <a:cubicBezTo>
                  <a:pt x="400" y="617"/>
                  <a:pt x="376" y="573"/>
                  <a:pt x="361" y="528"/>
                </a:cubicBezTo>
                <a:cubicBezTo>
                  <a:pt x="420" y="466"/>
                  <a:pt x="487" y="413"/>
                  <a:pt x="560" y="372"/>
                </a:cubicBezTo>
                <a:cubicBezTo>
                  <a:pt x="568" y="368"/>
                  <a:pt x="576" y="364"/>
                  <a:pt x="585" y="360"/>
                </a:cubicBezTo>
                <a:cubicBezTo>
                  <a:pt x="596" y="394"/>
                  <a:pt x="615" y="429"/>
                  <a:pt x="639" y="460"/>
                </a:cubicBezTo>
                <a:cubicBezTo>
                  <a:pt x="647" y="470"/>
                  <a:pt x="655" y="479"/>
                  <a:pt x="664" y="488"/>
                </a:cubicBezTo>
                <a:close/>
                <a:moveTo>
                  <a:pt x="724" y="543"/>
                </a:moveTo>
                <a:cubicBezTo>
                  <a:pt x="769" y="579"/>
                  <a:pt x="823" y="609"/>
                  <a:pt x="884" y="632"/>
                </a:cubicBezTo>
                <a:cubicBezTo>
                  <a:pt x="799" y="909"/>
                  <a:pt x="799" y="909"/>
                  <a:pt x="799" y="909"/>
                </a:cubicBezTo>
                <a:cubicBezTo>
                  <a:pt x="709" y="879"/>
                  <a:pt x="630" y="835"/>
                  <a:pt x="563" y="785"/>
                </a:cubicBezTo>
                <a:cubicBezTo>
                  <a:pt x="611" y="696"/>
                  <a:pt x="665" y="614"/>
                  <a:pt x="724" y="543"/>
                </a:cubicBezTo>
                <a:close/>
                <a:moveTo>
                  <a:pt x="961" y="655"/>
                </a:moveTo>
                <a:cubicBezTo>
                  <a:pt x="1024" y="670"/>
                  <a:pt x="1087" y="674"/>
                  <a:pt x="1145" y="670"/>
                </a:cubicBezTo>
                <a:cubicBezTo>
                  <a:pt x="1146" y="679"/>
                  <a:pt x="1147" y="686"/>
                  <a:pt x="1147" y="694"/>
                </a:cubicBezTo>
                <a:cubicBezTo>
                  <a:pt x="1154" y="778"/>
                  <a:pt x="1152" y="867"/>
                  <a:pt x="1143" y="960"/>
                </a:cubicBezTo>
                <a:cubicBezTo>
                  <a:pt x="1059" y="965"/>
                  <a:pt x="968" y="956"/>
                  <a:pt x="876" y="932"/>
                </a:cubicBezTo>
                <a:cubicBezTo>
                  <a:pt x="961" y="655"/>
                  <a:pt x="961" y="655"/>
                  <a:pt x="961" y="655"/>
                </a:cubicBezTo>
                <a:cubicBezTo>
                  <a:pt x="961" y="655"/>
                  <a:pt x="961" y="655"/>
                  <a:pt x="961" y="655"/>
                </a:cubicBezTo>
                <a:close/>
                <a:moveTo>
                  <a:pt x="1151" y="346"/>
                </a:moveTo>
                <a:cubicBezTo>
                  <a:pt x="1217" y="396"/>
                  <a:pt x="1274" y="456"/>
                  <a:pt x="1321" y="524"/>
                </a:cubicBezTo>
                <a:cubicBezTo>
                  <a:pt x="1295" y="546"/>
                  <a:pt x="1262" y="564"/>
                  <a:pt x="1223" y="575"/>
                </a:cubicBezTo>
                <a:cubicBezTo>
                  <a:pt x="1220" y="576"/>
                  <a:pt x="1218" y="577"/>
                  <a:pt x="1215" y="577"/>
                </a:cubicBezTo>
                <a:cubicBezTo>
                  <a:pt x="1210" y="552"/>
                  <a:pt x="1205" y="527"/>
                  <a:pt x="1200" y="503"/>
                </a:cubicBezTo>
                <a:cubicBezTo>
                  <a:pt x="1188" y="448"/>
                  <a:pt x="1171" y="395"/>
                  <a:pt x="1151" y="346"/>
                </a:cubicBezTo>
                <a:close/>
                <a:moveTo>
                  <a:pt x="1382" y="423"/>
                </a:moveTo>
                <a:cubicBezTo>
                  <a:pt x="1381" y="430"/>
                  <a:pt x="1380" y="436"/>
                  <a:pt x="1378" y="441"/>
                </a:cubicBezTo>
                <a:cubicBezTo>
                  <a:pt x="1378" y="442"/>
                  <a:pt x="1377" y="444"/>
                  <a:pt x="1377" y="445"/>
                </a:cubicBezTo>
                <a:cubicBezTo>
                  <a:pt x="1377" y="446"/>
                  <a:pt x="1376" y="448"/>
                  <a:pt x="1375" y="449"/>
                </a:cubicBezTo>
                <a:cubicBezTo>
                  <a:pt x="1374" y="452"/>
                  <a:pt x="1373" y="455"/>
                  <a:pt x="1372" y="458"/>
                </a:cubicBezTo>
                <a:cubicBezTo>
                  <a:pt x="1347" y="423"/>
                  <a:pt x="1320" y="391"/>
                  <a:pt x="1290" y="362"/>
                </a:cubicBezTo>
                <a:cubicBezTo>
                  <a:pt x="1323" y="380"/>
                  <a:pt x="1354" y="400"/>
                  <a:pt x="1382" y="423"/>
                </a:cubicBezTo>
                <a:close/>
                <a:moveTo>
                  <a:pt x="1326" y="247"/>
                </a:moveTo>
                <a:cubicBezTo>
                  <a:pt x="1328" y="249"/>
                  <a:pt x="1330" y="251"/>
                  <a:pt x="1331" y="254"/>
                </a:cubicBezTo>
                <a:cubicBezTo>
                  <a:pt x="1347" y="273"/>
                  <a:pt x="1359" y="293"/>
                  <a:pt x="1368" y="314"/>
                </a:cubicBezTo>
                <a:cubicBezTo>
                  <a:pt x="1320" y="283"/>
                  <a:pt x="1268" y="258"/>
                  <a:pt x="1213" y="238"/>
                </a:cubicBezTo>
                <a:cubicBezTo>
                  <a:pt x="1251" y="236"/>
                  <a:pt x="1289" y="239"/>
                  <a:pt x="1326" y="247"/>
                </a:cubicBezTo>
                <a:close/>
                <a:moveTo>
                  <a:pt x="1123" y="129"/>
                </a:moveTo>
                <a:cubicBezTo>
                  <a:pt x="1147" y="138"/>
                  <a:pt x="1172" y="148"/>
                  <a:pt x="1195" y="159"/>
                </a:cubicBezTo>
                <a:cubicBezTo>
                  <a:pt x="1166" y="161"/>
                  <a:pt x="1137" y="166"/>
                  <a:pt x="1108" y="175"/>
                </a:cubicBezTo>
                <a:cubicBezTo>
                  <a:pt x="1123" y="129"/>
                  <a:pt x="1123" y="129"/>
                  <a:pt x="1123" y="129"/>
                </a:cubicBezTo>
                <a:cubicBezTo>
                  <a:pt x="1123" y="129"/>
                  <a:pt x="1123" y="129"/>
                  <a:pt x="1123" y="129"/>
                </a:cubicBezTo>
                <a:close/>
                <a:moveTo>
                  <a:pt x="1135" y="590"/>
                </a:moveTo>
                <a:cubicBezTo>
                  <a:pt x="1088" y="594"/>
                  <a:pt x="1037" y="590"/>
                  <a:pt x="984" y="579"/>
                </a:cubicBezTo>
                <a:cubicBezTo>
                  <a:pt x="1058" y="337"/>
                  <a:pt x="1058" y="337"/>
                  <a:pt x="1058" y="337"/>
                </a:cubicBezTo>
                <a:cubicBezTo>
                  <a:pt x="1094" y="410"/>
                  <a:pt x="1119" y="496"/>
                  <a:pt x="1135" y="590"/>
                </a:cubicBezTo>
                <a:close/>
                <a:moveTo>
                  <a:pt x="1045" y="105"/>
                </a:moveTo>
                <a:cubicBezTo>
                  <a:pt x="1031" y="150"/>
                  <a:pt x="1031" y="150"/>
                  <a:pt x="1031" y="150"/>
                </a:cubicBezTo>
                <a:cubicBezTo>
                  <a:pt x="1012" y="129"/>
                  <a:pt x="991" y="109"/>
                  <a:pt x="968" y="90"/>
                </a:cubicBezTo>
                <a:cubicBezTo>
                  <a:pt x="994" y="94"/>
                  <a:pt x="1019" y="98"/>
                  <a:pt x="1045" y="105"/>
                </a:cubicBezTo>
                <a:close/>
                <a:moveTo>
                  <a:pt x="809" y="90"/>
                </a:moveTo>
                <a:cubicBezTo>
                  <a:pt x="810" y="91"/>
                  <a:pt x="810" y="91"/>
                  <a:pt x="811" y="91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1"/>
                  <a:pt x="811" y="91"/>
                  <a:pt x="811" y="91"/>
                </a:cubicBezTo>
                <a:cubicBezTo>
                  <a:pt x="845" y="104"/>
                  <a:pt x="879" y="123"/>
                  <a:pt x="909" y="146"/>
                </a:cubicBezTo>
                <a:cubicBezTo>
                  <a:pt x="851" y="132"/>
                  <a:pt x="793" y="125"/>
                  <a:pt x="736" y="124"/>
                </a:cubicBezTo>
                <a:cubicBezTo>
                  <a:pt x="757" y="111"/>
                  <a:pt x="781" y="99"/>
                  <a:pt x="809" y="90"/>
                </a:cubicBezTo>
                <a:close/>
                <a:moveTo>
                  <a:pt x="655" y="226"/>
                </a:moveTo>
                <a:cubicBezTo>
                  <a:pt x="656" y="225"/>
                  <a:pt x="656" y="224"/>
                  <a:pt x="656" y="223"/>
                </a:cubicBezTo>
                <a:cubicBezTo>
                  <a:pt x="657" y="221"/>
                  <a:pt x="658" y="218"/>
                  <a:pt x="659" y="215"/>
                </a:cubicBezTo>
                <a:cubicBezTo>
                  <a:pt x="660" y="212"/>
                  <a:pt x="661" y="209"/>
                  <a:pt x="662" y="206"/>
                </a:cubicBezTo>
                <a:cubicBezTo>
                  <a:pt x="700" y="203"/>
                  <a:pt x="738" y="203"/>
                  <a:pt x="777" y="206"/>
                </a:cubicBezTo>
                <a:cubicBezTo>
                  <a:pt x="734" y="214"/>
                  <a:pt x="693" y="226"/>
                  <a:pt x="652" y="242"/>
                </a:cubicBezTo>
                <a:cubicBezTo>
                  <a:pt x="653" y="237"/>
                  <a:pt x="654" y="231"/>
                  <a:pt x="655" y="226"/>
                </a:cubicBezTo>
                <a:close/>
                <a:moveTo>
                  <a:pt x="622" y="99"/>
                </a:moveTo>
                <a:cubicBezTo>
                  <a:pt x="630" y="97"/>
                  <a:pt x="638" y="95"/>
                  <a:pt x="646" y="93"/>
                </a:cubicBezTo>
                <a:cubicBezTo>
                  <a:pt x="637" y="101"/>
                  <a:pt x="629" y="111"/>
                  <a:pt x="621" y="121"/>
                </a:cubicBezTo>
                <a:cubicBezTo>
                  <a:pt x="606" y="126"/>
                  <a:pt x="591" y="131"/>
                  <a:pt x="576" y="137"/>
                </a:cubicBezTo>
                <a:cubicBezTo>
                  <a:pt x="550" y="142"/>
                  <a:pt x="523" y="148"/>
                  <a:pt x="498" y="155"/>
                </a:cubicBezTo>
                <a:cubicBezTo>
                  <a:pt x="533" y="132"/>
                  <a:pt x="575" y="114"/>
                  <a:pt x="622" y="99"/>
                </a:cubicBezTo>
                <a:close/>
                <a:moveTo>
                  <a:pt x="342" y="383"/>
                </a:moveTo>
                <a:cubicBezTo>
                  <a:pt x="344" y="367"/>
                  <a:pt x="348" y="349"/>
                  <a:pt x="352" y="333"/>
                </a:cubicBezTo>
                <a:cubicBezTo>
                  <a:pt x="354" y="328"/>
                  <a:pt x="355" y="324"/>
                  <a:pt x="357" y="319"/>
                </a:cubicBezTo>
                <a:cubicBezTo>
                  <a:pt x="361" y="310"/>
                  <a:pt x="365" y="301"/>
                  <a:pt x="370" y="291"/>
                </a:cubicBezTo>
                <a:cubicBezTo>
                  <a:pt x="434" y="258"/>
                  <a:pt x="504" y="234"/>
                  <a:pt x="574" y="219"/>
                </a:cubicBezTo>
                <a:cubicBezTo>
                  <a:pt x="573" y="223"/>
                  <a:pt x="572" y="228"/>
                  <a:pt x="571" y="234"/>
                </a:cubicBezTo>
                <a:cubicBezTo>
                  <a:pt x="569" y="248"/>
                  <a:pt x="568" y="262"/>
                  <a:pt x="569" y="277"/>
                </a:cubicBezTo>
                <a:cubicBezTo>
                  <a:pt x="553" y="285"/>
                  <a:pt x="536" y="293"/>
                  <a:pt x="520" y="303"/>
                </a:cubicBezTo>
                <a:cubicBezTo>
                  <a:pt x="457" y="338"/>
                  <a:pt x="396" y="383"/>
                  <a:pt x="341" y="435"/>
                </a:cubicBezTo>
                <a:cubicBezTo>
                  <a:pt x="340" y="417"/>
                  <a:pt x="340" y="400"/>
                  <a:pt x="342" y="383"/>
                </a:cubicBezTo>
                <a:close/>
                <a:moveTo>
                  <a:pt x="124" y="625"/>
                </a:moveTo>
                <a:cubicBezTo>
                  <a:pt x="124" y="625"/>
                  <a:pt x="124" y="625"/>
                  <a:pt x="124" y="625"/>
                </a:cubicBezTo>
                <a:cubicBezTo>
                  <a:pt x="125" y="624"/>
                  <a:pt x="125" y="624"/>
                  <a:pt x="125" y="624"/>
                </a:cubicBezTo>
                <a:cubicBezTo>
                  <a:pt x="127" y="614"/>
                  <a:pt x="130" y="606"/>
                  <a:pt x="133" y="597"/>
                </a:cubicBezTo>
                <a:cubicBezTo>
                  <a:pt x="163" y="510"/>
                  <a:pt x="208" y="432"/>
                  <a:pt x="263" y="365"/>
                </a:cubicBezTo>
                <a:cubicBezTo>
                  <a:pt x="260" y="388"/>
                  <a:pt x="259" y="411"/>
                  <a:pt x="260" y="435"/>
                </a:cubicBezTo>
                <a:cubicBezTo>
                  <a:pt x="261" y="459"/>
                  <a:pt x="265" y="483"/>
                  <a:pt x="271" y="508"/>
                </a:cubicBezTo>
                <a:cubicBezTo>
                  <a:pt x="206" y="582"/>
                  <a:pt x="153" y="668"/>
                  <a:pt x="111" y="763"/>
                </a:cubicBezTo>
                <a:cubicBezTo>
                  <a:pt x="107" y="716"/>
                  <a:pt x="111" y="669"/>
                  <a:pt x="124" y="625"/>
                </a:cubicBezTo>
                <a:close/>
                <a:moveTo>
                  <a:pt x="292" y="1361"/>
                </a:moveTo>
                <a:cubicBezTo>
                  <a:pt x="208" y="1270"/>
                  <a:pt x="148" y="1159"/>
                  <a:pt x="116" y="1039"/>
                </a:cubicBezTo>
                <a:cubicBezTo>
                  <a:pt x="117" y="1031"/>
                  <a:pt x="118" y="1024"/>
                  <a:pt x="120" y="1017"/>
                </a:cubicBezTo>
                <a:cubicBezTo>
                  <a:pt x="131" y="1035"/>
                  <a:pt x="144" y="1052"/>
                  <a:pt x="158" y="1071"/>
                </a:cubicBezTo>
                <a:cubicBezTo>
                  <a:pt x="201" y="1126"/>
                  <a:pt x="255" y="1180"/>
                  <a:pt x="317" y="1228"/>
                </a:cubicBezTo>
                <a:cubicBezTo>
                  <a:pt x="306" y="1273"/>
                  <a:pt x="299" y="1318"/>
                  <a:pt x="292" y="1361"/>
                </a:cubicBezTo>
                <a:close/>
                <a:moveTo>
                  <a:pt x="355" y="1078"/>
                </a:moveTo>
                <a:cubicBezTo>
                  <a:pt x="349" y="1099"/>
                  <a:pt x="343" y="1120"/>
                  <a:pt x="338" y="1142"/>
                </a:cubicBezTo>
                <a:cubicBezTo>
                  <a:pt x="293" y="1104"/>
                  <a:pt x="254" y="1064"/>
                  <a:pt x="221" y="1022"/>
                </a:cubicBezTo>
                <a:cubicBezTo>
                  <a:pt x="191" y="981"/>
                  <a:pt x="166" y="940"/>
                  <a:pt x="148" y="898"/>
                </a:cubicBezTo>
                <a:cubicBezTo>
                  <a:pt x="148" y="897"/>
                  <a:pt x="148" y="896"/>
                  <a:pt x="149" y="895"/>
                </a:cubicBezTo>
                <a:cubicBezTo>
                  <a:pt x="152" y="885"/>
                  <a:pt x="155" y="875"/>
                  <a:pt x="158" y="864"/>
                </a:cubicBezTo>
                <a:cubicBezTo>
                  <a:pt x="193" y="765"/>
                  <a:pt x="242" y="675"/>
                  <a:pt x="301" y="597"/>
                </a:cubicBezTo>
                <a:cubicBezTo>
                  <a:pt x="319" y="636"/>
                  <a:pt x="342" y="672"/>
                  <a:pt x="369" y="708"/>
                </a:cubicBezTo>
                <a:cubicBezTo>
                  <a:pt x="395" y="743"/>
                  <a:pt x="427" y="776"/>
                  <a:pt x="462" y="806"/>
                </a:cubicBezTo>
                <a:cubicBezTo>
                  <a:pt x="427" y="880"/>
                  <a:pt x="395" y="957"/>
                  <a:pt x="369" y="1038"/>
                </a:cubicBezTo>
                <a:cubicBezTo>
                  <a:pt x="365" y="1051"/>
                  <a:pt x="360" y="1065"/>
                  <a:pt x="355" y="1078"/>
                </a:cubicBezTo>
                <a:close/>
                <a:moveTo>
                  <a:pt x="599" y="1564"/>
                </a:moveTo>
                <a:cubicBezTo>
                  <a:pt x="511" y="1533"/>
                  <a:pt x="432" y="1487"/>
                  <a:pt x="365" y="1430"/>
                </a:cubicBezTo>
                <a:cubicBezTo>
                  <a:pt x="371" y="1381"/>
                  <a:pt x="378" y="1330"/>
                  <a:pt x="388" y="1279"/>
                </a:cubicBezTo>
                <a:cubicBezTo>
                  <a:pt x="466" y="1329"/>
                  <a:pt x="553" y="1371"/>
                  <a:pt x="648" y="1404"/>
                </a:cubicBezTo>
                <a:cubicBezTo>
                  <a:pt x="599" y="1564"/>
                  <a:pt x="599" y="1564"/>
                  <a:pt x="599" y="1564"/>
                </a:cubicBezTo>
                <a:cubicBezTo>
                  <a:pt x="599" y="1564"/>
                  <a:pt x="599" y="1564"/>
                  <a:pt x="599" y="1564"/>
                </a:cubicBezTo>
                <a:close/>
                <a:moveTo>
                  <a:pt x="408" y="1195"/>
                </a:moveTo>
                <a:cubicBezTo>
                  <a:pt x="415" y="1164"/>
                  <a:pt x="423" y="1133"/>
                  <a:pt x="433" y="1101"/>
                </a:cubicBezTo>
                <a:cubicBezTo>
                  <a:pt x="437" y="1089"/>
                  <a:pt x="441" y="1076"/>
                  <a:pt x="445" y="1063"/>
                </a:cubicBezTo>
                <a:cubicBezTo>
                  <a:pt x="469" y="991"/>
                  <a:pt x="497" y="922"/>
                  <a:pt x="526" y="858"/>
                </a:cubicBezTo>
                <a:cubicBezTo>
                  <a:pt x="599" y="910"/>
                  <a:pt x="683" y="954"/>
                  <a:pt x="776" y="986"/>
                </a:cubicBezTo>
                <a:cubicBezTo>
                  <a:pt x="671" y="1327"/>
                  <a:pt x="671" y="1327"/>
                  <a:pt x="671" y="1327"/>
                </a:cubicBezTo>
                <a:cubicBezTo>
                  <a:pt x="572" y="1293"/>
                  <a:pt x="483" y="1247"/>
                  <a:pt x="408" y="1195"/>
                </a:cubicBezTo>
                <a:close/>
                <a:moveTo>
                  <a:pt x="947" y="1605"/>
                </a:moveTo>
                <a:cubicBezTo>
                  <a:pt x="858" y="1615"/>
                  <a:pt x="767" y="1610"/>
                  <a:pt x="676" y="1588"/>
                </a:cubicBezTo>
                <a:cubicBezTo>
                  <a:pt x="726" y="1427"/>
                  <a:pt x="726" y="1427"/>
                  <a:pt x="726" y="1427"/>
                </a:cubicBezTo>
                <a:cubicBezTo>
                  <a:pt x="823" y="1453"/>
                  <a:pt x="919" y="1466"/>
                  <a:pt x="1012" y="1467"/>
                </a:cubicBezTo>
                <a:cubicBezTo>
                  <a:pt x="992" y="1515"/>
                  <a:pt x="970" y="1561"/>
                  <a:pt x="947" y="1605"/>
                </a:cubicBezTo>
                <a:close/>
                <a:moveTo>
                  <a:pt x="748" y="1350"/>
                </a:moveTo>
                <a:cubicBezTo>
                  <a:pt x="853" y="1010"/>
                  <a:pt x="853" y="1010"/>
                  <a:pt x="853" y="1010"/>
                </a:cubicBezTo>
                <a:cubicBezTo>
                  <a:pt x="949" y="1034"/>
                  <a:pt x="1043" y="1044"/>
                  <a:pt x="1133" y="1040"/>
                </a:cubicBezTo>
                <a:cubicBezTo>
                  <a:pt x="1119" y="1123"/>
                  <a:pt x="1100" y="1208"/>
                  <a:pt x="1074" y="1293"/>
                </a:cubicBezTo>
                <a:cubicBezTo>
                  <a:pt x="1070" y="1306"/>
                  <a:pt x="1066" y="1320"/>
                  <a:pt x="1062" y="1332"/>
                </a:cubicBezTo>
                <a:cubicBezTo>
                  <a:pt x="1056" y="1350"/>
                  <a:pt x="1050" y="1368"/>
                  <a:pt x="1043" y="1387"/>
                </a:cubicBezTo>
                <a:cubicBezTo>
                  <a:pt x="950" y="1389"/>
                  <a:pt x="849" y="1376"/>
                  <a:pt x="748" y="1350"/>
                </a:cubicBezTo>
                <a:close/>
                <a:moveTo>
                  <a:pt x="1373" y="1415"/>
                </a:moveTo>
                <a:cubicBezTo>
                  <a:pt x="1279" y="1498"/>
                  <a:pt x="1166" y="1557"/>
                  <a:pt x="1046" y="1587"/>
                </a:cubicBezTo>
                <a:cubicBezTo>
                  <a:pt x="1065" y="1547"/>
                  <a:pt x="1084" y="1506"/>
                  <a:pt x="1100" y="1464"/>
                </a:cubicBezTo>
                <a:cubicBezTo>
                  <a:pt x="1167" y="1459"/>
                  <a:pt x="1231" y="1448"/>
                  <a:pt x="1291" y="1429"/>
                </a:cubicBezTo>
                <a:cubicBezTo>
                  <a:pt x="1323" y="1420"/>
                  <a:pt x="1353" y="1409"/>
                  <a:pt x="1381" y="1396"/>
                </a:cubicBezTo>
                <a:cubicBezTo>
                  <a:pt x="1378" y="1403"/>
                  <a:pt x="1376" y="1409"/>
                  <a:pt x="1373" y="1415"/>
                </a:cubicBezTo>
                <a:close/>
                <a:moveTo>
                  <a:pt x="1426" y="1280"/>
                </a:moveTo>
                <a:cubicBezTo>
                  <a:pt x="1425" y="1280"/>
                  <a:pt x="1425" y="1281"/>
                  <a:pt x="1425" y="1282"/>
                </a:cubicBezTo>
                <a:cubicBezTo>
                  <a:pt x="1379" y="1311"/>
                  <a:pt x="1327" y="1335"/>
                  <a:pt x="1268" y="1352"/>
                </a:cubicBezTo>
                <a:cubicBezTo>
                  <a:pt x="1225" y="1365"/>
                  <a:pt x="1179" y="1374"/>
                  <a:pt x="1131" y="1381"/>
                </a:cubicBezTo>
                <a:cubicBezTo>
                  <a:pt x="1134" y="1372"/>
                  <a:pt x="1136" y="1365"/>
                  <a:pt x="1139" y="1357"/>
                </a:cubicBezTo>
                <a:cubicBezTo>
                  <a:pt x="1143" y="1344"/>
                  <a:pt x="1147" y="1331"/>
                  <a:pt x="1151" y="1317"/>
                </a:cubicBezTo>
                <a:cubicBezTo>
                  <a:pt x="1181" y="1221"/>
                  <a:pt x="1201" y="1126"/>
                  <a:pt x="1215" y="1033"/>
                </a:cubicBezTo>
                <a:cubicBezTo>
                  <a:pt x="1252" y="1028"/>
                  <a:pt x="1288" y="1020"/>
                  <a:pt x="1323" y="1010"/>
                </a:cubicBezTo>
                <a:cubicBezTo>
                  <a:pt x="1374" y="994"/>
                  <a:pt x="1422" y="974"/>
                  <a:pt x="1465" y="948"/>
                </a:cubicBezTo>
                <a:cubicBezTo>
                  <a:pt x="1472" y="1055"/>
                  <a:pt x="1460" y="1168"/>
                  <a:pt x="1426" y="1280"/>
                </a:cubicBezTo>
                <a:close/>
                <a:moveTo>
                  <a:pt x="1463" y="613"/>
                </a:moveTo>
                <a:cubicBezTo>
                  <a:pt x="1451" y="586"/>
                  <a:pt x="1437" y="560"/>
                  <a:pt x="1421" y="533"/>
                </a:cubicBezTo>
                <a:cubicBezTo>
                  <a:pt x="1429" y="522"/>
                  <a:pt x="1437" y="510"/>
                  <a:pt x="1443" y="497"/>
                </a:cubicBezTo>
                <a:cubicBezTo>
                  <a:pt x="1446" y="492"/>
                  <a:pt x="1448" y="487"/>
                  <a:pt x="1449" y="482"/>
                </a:cubicBezTo>
                <a:cubicBezTo>
                  <a:pt x="1500" y="533"/>
                  <a:pt x="1544" y="591"/>
                  <a:pt x="1579" y="655"/>
                </a:cubicBezTo>
                <a:cubicBezTo>
                  <a:pt x="1577" y="670"/>
                  <a:pt x="1574" y="685"/>
                  <a:pt x="1569" y="700"/>
                </a:cubicBezTo>
                <a:cubicBezTo>
                  <a:pt x="1567" y="705"/>
                  <a:pt x="1566" y="709"/>
                  <a:pt x="1564" y="714"/>
                </a:cubicBezTo>
                <a:cubicBezTo>
                  <a:pt x="1560" y="725"/>
                  <a:pt x="1555" y="736"/>
                  <a:pt x="1549" y="748"/>
                </a:cubicBezTo>
                <a:cubicBezTo>
                  <a:pt x="1542" y="763"/>
                  <a:pt x="1533" y="776"/>
                  <a:pt x="1522" y="789"/>
                </a:cubicBezTo>
                <a:cubicBezTo>
                  <a:pt x="1509" y="728"/>
                  <a:pt x="1489" y="669"/>
                  <a:pt x="1463" y="613"/>
                </a:cubicBezTo>
                <a:close/>
                <a:moveTo>
                  <a:pt x="1596" y="1068"/>
                </a:moveTo>
                <a:cubicBezTo>
                  <a:pt x="1593" y="1077"/>
                  <a:pt x="1590" y="1086"/>
                  <a:pt x="1587" y="1095"/>
                </a:cubicBezTo>
                <a:cubicBezTo>
                  <a:pt x="1590" y="1086"/>
                  <a:pt x="1593" y="1078"/>
                  <a:pt x="1595" y="1069"/>
                </a:cubicBezTo>
                <a:cubicBezTo>
                  <a:pt x="1595" y="1069"/>
                  <a:pt x="1595" y="1069"/>
                  <a:pt x="1595" y="1069"/>
                </a:cubicBezTo>
                <a:cubicBezTo>
                  <a:pt x="1594" y="1075"/>
                  <a:pt x="1592" y="1080"/>
                  <a:pt x="1590" y="1086"/>
                </a:cubicBezTo>
                <a:cubicBezTo>
                  <a:pt x="1577" y="1123"/>
                  <a:pt x="1556" y="1157"/>
                  <a:pt x="1531" y="1188"/>
                </a:cubicBezTo>
                <a:cubicBezTo>
                  <a:pt x="1549" y="1088"/>
                  <a:pt x="1552" y="987"/>
                  <a:pt x="1541" y="890"/>
                </a:cubicBezTo>
                <a:cubicBezTo>
                  <a:pt x="1558" y="874"/>
                  <a:pt x="1575" y="855"/>
                  <a:pt x="1589" y="836"/>
                </a:cubicBezTo>
                <a:cubicBezTo>
                  <a:pt x="1603" y="818"/>
                  <a:pt x="1616" y="797"/>
                  <a:pt x="1626" y="776"/>
                </a:cubicBezTo>
                <a:cubicBezTo>
                  <a:pt x="1635" y="872"/>
                  <a:pt x="1626" y="970"/>
                  <a:pt x="1596" y="106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156" name="Group 23"/>
          <p:cNvGrpSpPr/>
          <p:nvPr/>
        </p:nvGrpSpPr>
        <p:grpSpPr>
          <a:xfrm>
            <a:off x="1634662" y="5705167"/>
            <a:ext cx="336087" cy="336364"/>
            <a:chOff x="-1687512" y="-1771651"/>
            <a:chExt cx="1931988" cy="1933576"/>
          </a:xfrm>
          <a:solidFill>
            <a:schemeClr val="tx2">
              <a:lumMod val="75000"/>
            </a:schemeClr>
          </a:solidFill>
          <a:effectLst/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-879475" y="-1238250"/>
              <a:ext cx="1123950" cy="1398588"/>
            </a:xfrm>
            <a:custGeom>
              <a:avLst/>
              <a:gdLst>
                <a:gd name="T0" fmla="*/ 371 w 1119"/>
                <a:gd name="T1" fmla="*/ 805 h 1393"/>
                <a:gd name="T2" fmla="*/ 0 w 1119"/>
                <a:gd name="T3" fmla="*/ 1393 h 1393"/>
                <a:gd name="T4" fmla="*/ 217 w 1119"/>
                <a:gd name="T5" fmla="*/ 1393 h 1393"/>
                <a:gd name="T6" fmla="*/ 574 w 1119"/>
                <a:gd name="T7" fmla="*/ 854 h 1393"/>
                <a:gd name="T8" fmla="*/ 1119 w 1119"/>
                <a:gd name="T9" fmla="*/ 256 h 1393"/>
                <a:gd name="T10" fmla="*/ 1119 w 1119"/>
                <a:gd name="T11" fmla="*/ 0 h 1393"/>
                <a:gd name="T12" fmla="*/ 371 w 1119"/>
                <a:gd name="T13" fmla="*/ 805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9" h="1393">
                  <a:moveTo>
                    <a:pt x="371" y="805"/>
                  </a:moveTo>
                  <a:cubicBezTo>
                    <a:pt x="250" y="973"/>
                    <a:pt x="126" y="1171"/>
                    <a:pt x="0" y="1393"/>
                  </a:cubicBezTo>
                  <a:cubicBezTo>
                    <a:pt x="217" y="1393"/>
                    <a:pt x="217" y="1393"/>
                    <a:pt x="217" y="1393"/>
                  </a:cubicBezTo>
                  <a:cubicBezTo>
                    <a:pt x="338" y="1190"/>
                    <a:pt x="458" y="1009"/>
                    <a:pt x="574" y="854"/>
                  </a:cubicBezTo>
                  <a:cubicBezTo>
                    <a:pt x="720" y="660"/>
                    <a:pt x="903" y="459"/>
                    <a:pt x="1119" y="256"/>
                  </a:cubicBezTo>
                  <a:cubicBezTo>
                    <a:pt x="1119" y="0"/>
                    <a:pt x="1119" y="0"/>
                    <a:pt x="1119" y="0"/>
                  </a:cubicBezTo>
                  <a:cubicBezTo>
                    <a:pt x="808" y="276"/>
                    <a:pt x="556" y="546"/>
                    <a:pt x="371" y="8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-1687512" y="-1771651"/>
              <a:ext cx="1050925" cy="1341438"/>
            </a:xfrm>
            <a:custGeom>
              <a:avLst/>
              <a:gdLst>
                <a:gd name="T0" fmla="*/ 1047 w 1047"/>
                <a:gd name="T1" fmla="*/ 0 h 1334"/>
                <a:gd name="T2" fmla="*/ 128 w 1047"/>
                <a:gd name="T3" fmla="*/ 0 h 1334"/>
                <a:gd name="T4" fmla="*/ 0 w 1047"/>
                <a:gd name="T5" fmla="*/ 128 h 1334"/>
                <a:gd name="T6" fmla="*/ 0 w 1047"/>
                <a:gd name="T7" fmla="*/ 1334 h 1334"/>
                <a:gd name="T8" fmla="*/ 339 w 1047"/>
                <a:gd name="T9" fmla="*/ 810 h 1334"/>
                <a:gd name="T10" fmla="*/ 1047 w 1047"/>
                <a:gd name="T11" fmla="*/ 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7" h="1334">
                  <a:moveTo>
                    <a:pt x="1047" y="0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58" y="0"/>
                    <a:pt x="0" y="58"/>
                    <a:pt x="0" y="128"/>
                  </a:cubicBezTo>
                  <a:cubicBezTo>
                    <a:pt x="0" y="1334"/>
                    <a:pt x="0" y="1334"/>
                    <a:pt x="0" y="1334"/>
                  </a:cubicBezTo>
                  <a:cubicBezTo>
                    <a:pt x="113" y="1142"/>
                    <a:pt x="227" y="966"/>
                    <a:pt x="339" y="810"/>
                  </a:cubicBezTo>
                  <a:cubicBezTo>
                    <a:pt x="522" y="554"/>
                    <a:pt x="760" y="281"/>
                    <a:pt x="10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-1687512" y="-1771651"/>
              <a:ext cx="1931988" cy="1933576"/>
            </a:xfrm>
            <a:custGeom>
              <a:avLst/>
              <a:gdLst>
                <a:gd name="T0" fmla="*/ 1796 w 1924"/>
                <a:gd name="T1" fmla="*/ 0 h 1924"/>
                <a:gd name="T2" fmla="*/ 1205 w 1924"/>
                <a:gd name="T3" fmla="*/ 0 h 1924"/>
                <a:gd name="T4" fmla="*/ 428 w 1924"/>
                <a:gd name="T5" fmla="*/ 874 h 1924"/>
                <a:gd name="T6" fmla="*/ 0 w 1924"/>
                <a:gd name="T7" fmla="*/ 1556 h 1924"/>
                <a:gd name="T8" fmla="*/ 0 w 1924"/>
                <a:gd name="T9" fmla="*/ 1795 h 1924"/>
                <a:gd name="T10" fmla="*/ 128 w 1924"/>
                <a:gd name="T11" fmla="*/ 1924 h 1924"/>
                <a:gd name="T12" fmla="*/ 623 w 1924"/>
                <a:gd name="T13" fmla="*/ 1923 h 1924"/>
                <a:gd name="T14" fmla="*/ 1046 w 1924"/>
                <a:gd name="T15" fmla="*/ 1242 h 1924"/>
                <a:gd name="T16" fmla="*/ 1924 w 1924"/>
                <a:gd name="T17" fmla="*/ 319 h 1924"/>
                <a:gd name="T18" fmla="*/ 1924 w 1924"/>
                <a:gd name="T19" fmla="*/ 128 h 1924"/>
                <a:gd name="T20" fmla="*/ 1796 w 1924"/>
                <a:gd name="T21" fmla="*/ 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4" h="1924">
                  <a:moveTo>
                    <a:pt x="1796" y="0"/>
                  </a:moveTo>
                  <a:cubicBezTo>
                    <a:pt x="1205" y="0"/>
                    <a:pt x="1205" y="0"/>
                    <a:pt x="1205" y="0"/>
                  </a:cubicBezTo>
                  <a:cubicBezTo>
                    <a:pt x="887" y="305"/>
                    <a:pt x="626" y="599"/>
                    <a:pt x="428" y="874"/>
                  </a:cubicBezTo>
                  <a:cubicBezTo>
                    <a:pt x="286" y="1072"/>
                    <a:pt x="142" y="1302"/>
                    <a:pt x="0" y="1556"/>
                  </a:cubicBezTo>
                  <a:cubicBezTo>
                    <a:pt x="0" y="1795"/>
                    <a:pt x="0" y="1795"/>
                    <a:pt x="0" y="1795"/>
                  </a:cubicBezTo>
                  <a:cubicBezTo>
                    <a:pt x="0" y="1866"/>
                    <a:pt x="58" y="1924"/>
                    <a:pt x="128" y="1924"/>
                  </a:cubicBezTo>
                  <a:cubicBezTo>
                    <a:pt x="623" y="1923"/>
                    <a:pt x="623" y="1923"/>
                    <a:pt x="623" y="1923"/>
                  </a:cubicBezTo>
                  <a:cubicBezTo>
                    <a:pt x="766" y="1663"/>
                    <a:pt x="909" y="1434"/>
                    <a:pt x="1046" y="1242"/>
                  </a:cubicBezTo>
                  <a:cubicBezTo>
                    <a:pt x="1260" y="945"/>
                    <a:pt x="1555" y="634"/>
                    <a:pt x="1924" y="319"/>
                  </a:cubicBezTo>
                  <a:cubicBezTo>
                    <a:pt x="1924" y="128"/>
                    <a:pt x="1924" y="128"/>
                    <a:pt x="1924" y="128"/>
                  </a:cubicBezTo>
                  <a:cubicBezTo>
                    <a:pt x="1924" y="57"/>
                    <a:pt x="1866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-531812" y="-827088"/>
              <a:ext cx="776288" cy="987425"/>
            </a:xfrm>
            <a:custGeom>
              <a:avLst/>
              <a:gdLst>
                <a:gd name="T0" fmla="*/ 316 w 773"/>
                <a:gd name="T1" fmla="*/ 511 h 984"/>
                <a:gd name="T2" fmla="*/ 0 w 773"/>
                <a:gd name="T3" fmla="*/ 984 h 984"/>
                <a:gd name="T4" fmla="*/ 645 w 773"/>
                <a:gd name="T5" fmla="*/ 984 h 984"/>
                <a:gd name="T6" fmla="*/ 773 w 773"/>
                <a:gd name="T7" fmla="*/ 856 h 984"/>
                <a:gd name="T8" fmla="*/ 773 w 773"/>
                <a:gd name="T9" fmla="*/ 0 h 984"/>
                <a:gd name="T10" fmla="*/ 316 w 773"/>
                <a:gd name="T11" fmla="*/ 511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3" h="984">
                  <a:moveTo>
                    <a:pt x="316" y="511"/>
                  </a:moveTo>
                  <a:cubicBezTo>
                    <a:pt x="214" y="649"/>
                    <a:pt x="107" y="808"/>
                    <a:pt x="0" y="984"/>
                  </a:cubicBezTo>
                  <a:cubicBezTo>
                    <a:pt x="645" y="984"/>
                    <a:pt x="645" y="984"/>
                    <a:pt x="645" y="984"/>
                  </a:cubicBezTo>
                  <a:cubicBezTo>
                    <a:pt x="715" y="984"/>
                    <a:pt x="773" y="927"/>
                    <a:pt x="773" y="856"/>
                  </a:cubicBezTo>
                  <a:cubicBezTo>
                    <a:pt x="773" y="0"/>
                    <a:pt x="773" y="0"/>
                    <a:pt x="773" y="0"/>
                  </a:cubicBezTo>
                  <a:cubicBezTo>
                    <a:pt x="594" y="173"/>
                    <a:pt x="441" y="345"/>
                    <a:pt x="316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1" name="Round Same Side Corner Rectangle 160"/>
          <p:cNvSpPr/>
          <p:nvPr/>
        </p:nvSpPr>
        <p:spPr>
          <a:xfrm>
            <a:off x="275623" y="5040116"/>
            <a:ext cx="8599466" cy="365760"/>
          </a:xfrm>
          <a:prstGeom prst="round2SameRect">
            <a:avLst>
              <a:gd name="adj1" fmla="val 19619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rgbClr val="025CE0"/>
              </a:gs>
              <a:gs pos="65000">
                <a:srgbClr val="277EFD"/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3146856" y="5089197"/>
            <a:ext cx="3891400" cy="26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defTabSz="814388" eaLnBrk="0" hangingPunct="0">
              <a:lnSpc>
                <a:spcPct val="95000"/>
              </a:lnSpc>
              <a:spcBef>
                <a:spcPct val="50000"/>
              </a:spcBef>
              <a:buClr>
                <a:srgbClr val="FFFFFF"/>
              </a:buClr>
              <a:buSzPct val="100000"/>
              <a:defRPr>
                <a:solidFill>
                  <a:srgbClr val="FFFFFF"/>
                </a:solidFill>
                <a:effectLst>
                  <a:outerShdw blurRad="38100" dist="12700" dir="5400000" algn="t" rotWithShape="0">
                    <a:prstClr val="black">
                      <a:alpha val="30000"/>
                    </a:prstClr>
                  </a:outerShdw>
                </a:effectLst>
                <a:latin typeface="Arial"/>
              </a:defRPr>
            </a:lvl1pPr>
          </a:lstStyle>
          <a:p>
            <a:r>
              <a:rPr lang="ru-RU" dirty="0" smtClean="0"/>
              <a:t>Решение </a:t>
            </a:r>
            <a:r>
              <a:rPr lang="en-US" dirty="0" smtClean="0"/>
              <a:t>Cisco</a:t>
            </a:r>
            <a:r>
              <a:rPr lang="ru-RU" dirty="0" smtClean="0"/>
              <a:t> для </a:t>
            </a:r>
            <a:r>
              <a:rPr lang="en-US" dirty="0" smtClean="0"/>
              <a:t> BYOD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014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444500"/>
            <a:ext cx="7435849" cy="838200"/>
          </a:xfrm>
        </p:spPr>
        <p:txBody>
          <a:bodyPr/>
          <a:lstStyle/>
          <a:p>
            <a:r>
              <a:rPr lang="ru-RU" dirty="0" smtClean="0"/>
              <a:t>Почему мы говорим про </a:t>
            </a:r>
            <a:r>
              <a:rPr lang="en-US" dirty="0" smtClean="0"/>
              <a:t>BYOD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85" y="1341908"/>
            <a:ext cx="7232415" cy="52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823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444500"/>
            <a:ext cx="7435849" cy="838200"/>
          </a:xfrm>
        </p:spPr>
        <p:txBody>
          <a:bodyPr/>
          <a:lstStyle/>
          <a:p>
            <a:r>
              <a:rPr lang="ru-RU" dirty="0" smtClean="0"/>
              <a:t>Почему мы говорим про </a:t>
            </a:r>
            <a:r>
              <a:rPr lang="en-US" dirty="0" smtClean="0"/>
              <a:t>BYOD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410413"/>
            <a:ext cx="7543800" cy="50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208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444500"/>
            <a:ext cx="7435849" cy="838200"/>
          </a:xfrm>
        </p:spPr>
        <p:txBody>
          <a:bodyPr/>
          <a:lstStyle/>
          <a:p>
            <a:r>
              <a:rPr lang="ru-RU" dirty="0" smtClean="0"/>
              <a:t>Пирамида потребностей по </a:t>
            </a:r>
            <a:r>
              <a:rPr lang="ru-RU" dirty="0" err="1" smtClean="0"/>
              <a:t>Маслоу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82700"/>
            <a:ext cx="6551172" cy="52197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98600" y="4546600"/>
            <a:ext cx="6540500" cy="1879600"/>
          </a:xfrm>
          <a:prstGeom prst="rect">
            <a:avLst/>
          </a:prstGeom>
          <a:solidFill>
            <a:srgbClr val="0096D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76816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444500"/>
            <a:ext cx="7435849" cy="838200"/>
          </a:xfrm>
        </p:spPr>
        <p:txBody>
          <a:bodyPr/>
          <a:lstStyle/>
          <a:p>
            <a:r>
              <a:rPr lang="ru-RU" dirty="0" smtClean="0"/>
              <a:t>Пирамида потребностей по </a:t>
            </a:r>
            <a:r>
              <a:rPr lang="ru-RU" dirty="0" err="1" smtClean="0"/>
              <a:t>Маслоу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82700"/>
            <a:ext cx="6551172" cy="52197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98600" y="5384800"/>
            <a:ext cx="6540500" cy="1041400"/>
          </a:xfrm>
          <a:prstGeom prst="rect">
            <a:avLst/>
          </a:prstGeom>
          <a:solidFill>
            <a:srgbClr val="0096D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33560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444500"/>
            <a:ext cx="7435849" cy="838200"/>
          </a:xfrm>
        </p:spPr>
        <p:txBody>
          <a:bodyPr/>
          <a:lstStyle/>
          <a:p>
            <a:r>
              <a:rPr lang="ru-RU" dirty="0" smtClean="0"/>
              <a:t>Пирамида потребностей по </a:t>
            </a:r>
            <a:r>
              <a:rPr lang="ru-RU" dirty="0" err="1" smtClean="0"/>
              <a:t>Маслоу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82700"/>
            <a:ext cx="6551172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560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BYOD</a:t>
            </a:r>
            <a:r>
              <a:rPr dirty="0" smtClean="0"/>
              <a:t> </a:t>
            </a:r>
            <a:r>
              <a:rPr lang="ru-RU" dirty="0" smtClean="0"/>
              <a:t>это только верхушка айсберга</a:t>
            </a:r>
            <a:endParaRPr dirty="0"/>
          </a:p>
        </p:txBody>
      </p:sp>
      <p:sp>
        <p:nvSpPr>
          <p:cNvPr id="5" name="Isosceles Triangle 4"/>
          <p:cNvSpPr>
            <a:spLocks noChangeArrowheads="1"/>
          </p:cNvSpPr>
          <p:nvPr/>
        </p:nvSpPr>
        <p:spPr bwMode="auto">
          <a:xfrm>
            <a:off x="-135464" y="1169988"/>
            <a:ext cx="9144000" cy="5688012"/>
          </a:xfrm>
          <a:prstGeom prst="triangle">
            <a:avLst>
              <a:gd name="adj" fmla="val 49765"/>
            </a:avLst>
          </a:prstGeom>
          <a:gradFill flip="none" rotWithShape="1">
            <a:gsLst>
              <a:gs pos="0">
                <a:srgbClr val="7B55D9">
                  <a:alpha val="0"/>
                </a:srgbClr>
              </a:gs>
              <a:gs pos="100000">
                <a:srgbClr val="D9DADF">
                  <a:alpha val="0"/>
                </a:srgbClr>
              </a:gs>
              <a:gs pos="77000">
                <a:srgbClr val="D9DADF"/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/>
          <a:lstStyle/>
          <a:p>
            <a:pPr algn="ctr" defTabSz="814388" eaLnBrk="0" hangingPunct="0">
              <a:lnSpc>
                <a:spcPct val="90000"/>
              </a:lnSpc>
              <a:defRPr/>
            </a:pPr>
            <a:endParaRPr lang="en-US" dirty="0">
              <a:latin typeface="+mn-lt"/>
              <a:ea typeface="+mn-ea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-321727" y="2087563"/>
            <a:ext cx="9144000" cy="473075"/>
            <a:chOff x="0" y="2086990"/>
            <a:chExt cx="9144000" cy="473330"/>
          </a:xfrm>
        </p:grpSpPr>
        <p:cxnSp>
          <p:nvCxnSpPr>
            <p:cNvPr id="40990" name="Straight Connector 13"/>
            <p:cNvCxnSpPr>
              <a:cxnSpLocks noChangeShapeType="1"/>
            </p:cNvCxnSpPr>
            <p:nvPr/>
          </p:nvCxnSpPr>
          <p:spPr bwMode="auto">
            <a:xfrm flipV="1">
              <a:off x="0" y="2528047"/>
              <a:ext cx="9144000" cy="32273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prstDash val="dash"/>
              <a:round/>
              <a:headEnd/>
              <a:tailEnd/>
            </a:ln>
          </p:spPr>
        </p:cxnSp>
        <p:sp>
          <p:nvSpPr>
            <p:cNvPr id="18" name="TextBox 17"/>
            <p:cNvSpPr txBox="1"/>
            <p:nvPr/>
          </p:nvSpPr>
          <p:spPr>
            <a:xfrm>
              <a:off x="322729" y="2086990"/>
              <a:ext cx="1457200" cy="4619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spc="-100" dirty="0" smtClean="0">
                  <a:gradFill flip="none" rotWithShape="1">
                    <a:gsLst>
                      <a:gs pos="100000">
                        <a:srgbClr val="025CE0"/>
                      </a:gs>
                      <a:gs pos="0">
                        <a:srgbClr val="332298"/>
                      </a:gs>
                    </a:gsLst>
                    <a:lin ang="13500000" scaled="1"/>
                    <a:tileRect/>
                  </a:gradFill>
                  <a:latin typeface="+mj-lt"/>
                  <a:ea typeface="+mj-ea"/>
                  <a:cs typeface="Arial"/>
                </a:rPr>
                <a:t>Желание</a:t>
              </a:r>
              <a:endParaRPr lang="en-US" sz="2400" b="1" spc="-10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117529" y="2511307"/>
            <a:ext cx="15004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0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Arial"/>
              </a:rPr>
              <a:t> </a:t>
            </a:r>
            <a:r>
              <a:rPr lang="ru-RU" sz="2400" b="1" spc="-100" dirty="0" smtClean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Arial"/>
              </a:rPr>
              <a:t>Влияние</a:t>
            </a:r>
            <a:endParaRPr lang="en-US" sz="2400" b="1" spc="-100" dirty="0">
              <a:gradFill flip="none" rotWithShape="1">
                <a:gsLst>
                  <a:gs pos="100000">
                    <a:srgbClr val="025CE0"/>
                  </a:gs>
                  <a:gs pos="0">
                    <a:srgbClr val="332298"/>
                  </a:gs>
                </a:gsLst>
                <a:lin ang="13500000" scaled="1"/>
                <a:tileRect/>
              </a:gradFill>
              <a:latin typeface="+mj-lt"/>
              <a:ea typeface="+mj-ea"/>
              <a:cs typeface="Arial"/>
            </a:endParaRP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-135464" y="6375400"/>
            <a:ext cx="9144000" cy="449263"/>
            <a:chOff x="0" y="6375400"/>
            <a:chExt cx="9143998" cy="449390"/>
          </a:xfrm>
        </p:grpSpPr>
        <p:sp>
          <p:nvSpPr>
            <p:cNvPr id="20" name="Rectangle 19"/>
            <p:cNvSpPr/>
            <p:nvPr/>
          </p:nvSpPr>
          <p:spPr>
            <a:xfrm>
              <a:off x="0" y="6375400"/>
              <a:ext cx="9143998" cy="449390"/>
            </a:xfrm>
            <a:prstGeom prst="rect">
              <a:avLst/>
            </a:prstGeom>
            <a:gradFill flip="none" rotWithShape="1">
              <a:gsLst>
                <a:gs pos="100000">
                  <a:schemeClr val="bg2">
                    <a:lumMod val="60000"/>
                    <a:lumOff val="40000"/>
                  </a:schemeClr>
                </a:gs>
                <a:gs pos="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ct val="90000"/>
                </a:lnSpc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4922" y="6400807"/>
              <a:ext cx="6789162" cy="4002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effectLst>
                    <a:outerShdw blurRad="25400" dist="12700" dir="5400000" algn="t" rotWithShape="0">
                      <a:prstClr val="black">
                        <a:alpha val="20000"/>
                      </a:prstClr>
                    </a:outerShdw>
                  </a:effectLst>
                  <a:latin typeface="+mn-lt"/>
                  <a:ea typeface="+mn-ea"/>
                </a:rPr>
                <a:t>BYOD </a:t>
              </a:r>
              <a:r>
                <a:rPr lang="ru-RU" sz="2000" b="1" dirty="0" smtClean="0">
                  <a:effectLst>
                    <a:outerShdw blurRad="25400" dist="12700" dir="5400000" algn="t" rotWithShape="0">
                      <a:prstClr val="black">
                        <a:alpha val="20000"/>
                      </a:prstClr>
                    </a:outerShdw>
                  </a:effectLst>
                  <a:latin typeface="+mn-lt"/>
                  <a:ea typeface="+mn-ea"/>
                </a:rPr>
                <a:t>требует анализа процесс</a:t>
              </a:r>
              <a:r>
                <a:rPr lang="uk-UA" sz="2000" b="1" dirty="0" smtClean="0">
                  <a:effectLst>
                    <a:outerShdw blurRad="25400" dist="12700" dir="5400000" algn="t" rotWithShape="0">
                      <a:prstClr val="black">
                        <a:alpha val="20000"/>
                      </a:prstClr>
                    </a:outerShdw>
                  </a:effectLst>
                </a:rPr>
                <a:t>ов</a:t>
              </a:r>
              <a:r>
                <a:rPr lang="ru-RU" sz="2000" b="1" dirty="0" smtClean="0">
                  <a:effectLst>
                    <a:outerShdw blurRad="25400" dist="12700" dir="5400000" algn="t" rotWithShape="0">
                      <a:prstClr val="black">
                        <a:alpha val="20000"/>
                      </a:prstClr>
                    </a:outerShdw>
                  </a:effectLst>
                  <a:latin typeface="+mn-lt"/>
                  <a:ea typeface="+mn-ea"/>
                </a:rPr>
                <a:t> внутри компании</a:t>
              </a:r>
              <a:endParaRPr lang="en-US" sz="2000" b="1" dirty="0">
                <a:effectLst>
                  <a:outerShdw blurRad="25400" dist="12700" dir="5400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3188236" y="1644651"/>
            <a:ext cx="5675360" cy="757239"/>
            <a:chOff x="3510420" y="1644856"/>
            <a:chExt cx="5675703" cy="757130"/>
          </a:xfrm>
        </p:grpSpPr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3510420" y="1644856"/>
              <a:ext cx="2349106" cy="757130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  <a:gs pos="43000">
                  <a:schemeClr val="tx2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en-US" sz="1600" b="1" dirty="0">
                  <a:latin typeface="Arial" pitchFamily="34" charset="0"/>
                </a:rPr>
                <a:t>BYOD</a:t>
              </a:r>
            </a:p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400" dirty="0" smtClean="0">
                  <a:latin typeface="Arial" pitchFamily="34" charset="0"/>
                </a:rPr>
                <a:t>Я хочу читать почту со своего </a:t>
              </a:r>
              <a:r>
                <a:rPr lang="en-US" sz="1400" dirty="0" smtClean="0">
                  <a:latin typeface="Arial" pitchFamily="34" charset="0"/>
                </a:rPr>
                <a:t>Android-</a:t>
              </a:r>
              <a:r>
                <a:rPr lang="ru-RU" sz="1400" dirty="0" smtClean="0">
                  <a:latin typeface="Arial" pitchFamily="34" charset="0"/>
                </a:rPr>
                <a:t>планшета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40985" name="TextBox 21"/>
            <p:cNvSpPr txBox="1">
              <a:spLocks noChangeArrowheads="1"/>
            </p:cNvSpPr>
            <p:nvPr/>
          </p:nvSpPr>
          <p:spPr bwMode="auto">
            <a:xfrm>
              <a:off x="7390930" y="1663592"/>
              <a:ext cx="1795193" cy="646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tx2"/>
                  </a:solidFill>
                </a:rPr>
                <a:t>Конечный </a:t>
              </a:r>
            </a:p>
            <a:p>
              <a:r>
                <a:rPr lang="ru-RU" b="1" dirty="0" smtClean="0">
                  <a:solidFill>
                    <a:schemeClr val="tx2"/>
                  </a:solidFill>
                </a:rPr>
                <a:t>пользователь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2019300" y="2705100"/>
            <a:ext cx="6708791" cy="979492"/>
            <a:chOff x="3161365" y="2705254"/>
            <a:chExt cx="5976049" cy="978732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3161365" y="2705254"/>
              <a:ext cx="2307830" cy="978729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  <a:gs pos="43000">
                  <a:schemeClr val="tx2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/>
                <a:t>Рост производительности труда</a:t>
              </a:r>
              <a:endParaRPr lang="en-US" b="1" dirty="0"/>
            </a:p>
          </p:txBody>
        </p:sp>
        <p:sp>
          <p:nvSpPr>
            <p:cNvPr id="40983" name="TextBox 22"/>
            <p:cNvSpPr txBox="1">
              <a:spLocks noChangeArrowheads="1"/>
            </p:cNvSpPr>
            <p:nvPr/>
          </p:nvSpPr>
          <p:spPr bwMode="auto">
            <a:xfrm>
              <a:off x="8452611" y="3003091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CEO</a:t>
              </a: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5595153" y="2705257"/>
              <a:ext cx="1731180" cy="978729"/>
            </a:xfrm>
            <a:prstGeom prst="roundRect">
              <a:avLst/>
            </a:prstGeom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0">
                  <a:schemeClr val="tx2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dirty="0" smtClean="0">
                  <a:latin typeface="Arial" pitchFamily="34" charset="0"/>
                </a:rPr>
                <a:t>Уменьшение затрат</a:t>
              </a:r>
              <a:endParaRPr lang="en-US" b="1" dirty="0">
                <a:latin typeface="Arial" pitchFamily="34" charset="0"/>
              </a:endParaRPr>
            </a:p>
          </p:txBody>
        </p:sp>
      </p:grpSp>
      <p:grpSp>
        <p:nvGrpSpPr>
          <p:cNvPr id="17" name="Group 28"/>
          <p:cNvGrpSpPr>
            <a:grpSpLocks/>
          </p:cNvGrpSpPr>
          <p:nvPr/>
        </p:nvGrpSpPr>
        <p:grpSpPr bwMode="auto">
          <a:xfrm>
            <a:off x="826036" y="3744909"/>
            <a:ext cx="7629203" cy="1155699"/>
            <a:chOff x="1147482" y="3744835"/>
            <a:chExt cx="7630250" cy="1155031"/>
          </a:xfrm>
        </p:grpSpPr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1147482" y="3757528"/>
              <a:ext cx="2260909" cy="1129646"/>
            </a:xfrm>
            <a:prstGeom prst="roundRect">
              <a:avLst/>
            </a:prstGeom>
            <a:gradFill flip="none" rotWithShape="1">
              <a:gsLst>
                <a:gs pos="96000">
                  <a:schemeClr val="accent1">
                    <a:lumMod val="75000"/>
                  </a:schemeClr>
                </a:gs>
                <a:gs pos="26000">
                  <a:schemeClr val="tx2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600" b="1" dirty="0" smtClean="0">
                  <a:latin typeface="Arial" pitchFamily="34" charset="0"/>
                </a:rPr>
                <a:t> Создание инфраструктуры удаленного доступа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3565574" y="3744835"/>
              <a:ext cx="2024339" cy="1155031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tx2"/>
                </a:gs>
              </a:gsLst>
              <a:lin ang="516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ct val="90000"/>
                </a:lnSpc>
                <a:defRPr/>
              </a:pPr>
              <a:r>
                <a:rPr lang="ru-RU" sz="1600" b="1" dirty="0" smtClean="0">
                  <a:latin typeface="Arial" pitchFamily="34" charset="0"/>
                </a:rPr>
                <a:t>Необходимость модернизации </a:t>
              </a:r>
              <a:r>
                <a:rPr lang="en-US" sz="1600" b="1" dirty="0" err="1" smtClean="0">
                  <a:latin typeface="Arial" pitchFamily="34" charset="0"/>
                </a:rPr>
                <a:t>WiF</a:t>
              </a:r>
              <a:r>
                <a:rPr lang="en-US" sz="1600" b="1" dirty="0" err="1">
                  <a:latin typeface="Arial" pitchFamily="34" charset="0"/>
                </a:rPr>
                <a:t>i</a:t>
              </a:r>
              <a:r>
                <a:rPr lang="en-US" sz="1600" b="1" dirty="0" smtClean="0">
                  <a:latin typeface="Arial" pitchFamily="34" charset="0"/>
                </a:rPr>
                <a:t> </a:t>
              </a:r>
              <a:r>
                <a:rPr lang="ru-RU" sz="1600" b="1" dirty="0" smtClean="0">
                  <a:latin typeface="Arial" pitchFamily="34" charset="0"/>
                </a:rPr>
                <a:t>сети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5715343" y="3746421"/>
              <a:ext cx="2324417" cy="1151858"/>
            </a:xfrm>
            <a:prstGeom prst="roundRect">
              <a:avLst/>
            </a:prstGeom>
            <a:gradFill flip="none" rotWithShape="1">
              <a:gsLst>
                <a:gs pos="48000">
                  <a:schemeClr val="accent1">
                    <a:lumMod val="75000"/>
                  </a:schemeClr>
                </a:gs>
                <a:gs pos="10000">
                  <a:schemeClr val="tx2">
                    <a:lumMod val="75000"/>
                  </a:schemeClr>
                </a:gs>
                <a:gs pos="84000">
                  <a:schemeClr val="bg2">
                    <a:lumMod val="75000"/>
                  </a:schemeClr>
                </a:gs>
              </a:gsLst>
              <a:lin ang="492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41061" rIns="0" bIns="41061" anchor="ctr"/>
            <a:lstStyle/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600" b="1" dirty="0" smtClean="0">
                  <a:latin typeface="Arial" pitchFamily="34" charset="0"/>
                </a:rPr>
                <a:t>Увеличение ресурсов на поддержку пользовательских устройств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40980" name="TextBox 23"/>
            <p:cNvSpPr txBox="1">
              <a:spLocks noChangeArrowheads="1"/>
            </p:cNvSpPr>
            <p:nvPr/>
          </p:nvSpPr>
          <p:spPr bwMode="auto">
            <a:xfrm>
              <a:off x="8387829" y="4118659"/>
              <a:ext cx="389903" cy="369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IT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roup 29"/>
          <p:cNvGrpSpPr>
            <a:grpSpLocks/>
          </p:cNvGrpSpPr>
          <p:nvPr/>
        </p:nvGrpSpPr>
        <p:grpSpPr bwMode="auto">
          <a:xfrm>
            <a:off x="216436" y="4960938"/>
            <a:ext cx="8238765" cy="1212850"/>
            <a:chOff x="538159" y="4960718"/>
            <a:chExt cx="8239538" cy="1213031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3173656" y="4973420"/>
              <a:ext cx="2634960" cy="1200329"/>
            </a:xfrm>
            <a:prstGeom prst="roundRect">
              <a:avLst/>
            </a:prstGeom>
            <a:gradFill flip="none" rotWithShape="1">
              <a:gsLst>
                <a:gs pos="62000">
                  <a:schemeClr val="bg2">
                    <a:lumMod val="75000"/>
                  </a:schemeClr>
                </a:gs>
                <a:gs pos="0">
                  <a:schemeClr val="bg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ts val="1600"/>
                </a:lnSpc>
                <a:defRPr/>
              </a:pPr>
              <a:endParaRPr lang="ru-RU" sz="1600" b="1" dirty="0" smtClean="0">
                <a:latin typeface="Arial" pitchFamily="34" charset="0"/>
              </a:endParaRPr>
            </a:p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600" b="1" dirty="0" smtClean="0">
                  <a:latin typeface="Arial" pitchFamily="34" charset="0"/>
                </a:rPr>
                <a:t>Обеспечение </a:t>
              </a:r>
              <a:r>
                <a:rPr lang="en-US" sz="1600" b="1" dirty="0">
                  <a:latin typeface="Arial" pitchFamily="34" charset="0"/>
                </a:rPr>
                <a:t>compliance </a:t>
              </a:r>
              <a:r>
                <a:rPr lang="ru-RU" sz="1600" b="1" dirty="0">
                  <a:latin typeface="Arial" pitchFamily="34" charset="0"/>
                </a:rPr>
                <a:t>с регуляторными требованиями</a:t>
              </a:r>
              <a:endParaRPr lang="en-US" sz="1600" dirty="0">
                <a:latin typeface="Arial" pitchFamily="34" charset="0"/>
              </a:endParaRPr>
            </a:p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600" b="1" dirty="0" smtClean="0">
                  <a:latin typeface="Arial" pitchFamily="34" charset="0"/>
                </a:rPr>
                <a:t> 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538159" y="4960718"/>
              <a:ext cx="2565641" cy="1200329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  <a:gs pos="50000">
                  <a:schemeClr val="bg2">
                    <a:lumMod val="60000"/>
                    <a:lumOff val="40000"/>
                  </a:schemeClr>
                </a:gs>
              </a:gsLst>
              <a:lin ang="27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600" b="1" dirty="0">
                  <a:latin typeface="Arial" pitchFamily="34" charset="0"/>
                </a:rPr>
                <a:t>Что делать при краже устройства или увольнении сотрудника </a:t>
              </a:r>
              <a:r>
                <a:rPr lang="en-US" sz="1600" b="1" dirty="0">
                  <a:latin typeface="Arial" pitchFamily="34" charset="0"/>
                </a:rPr>
                <a:t>?</a:t>
              </a:r>
              <a:r>
                <a:rPr lang="ru-RU" sz="1400" b="1" dirty="0">
                  <a:latin typeface="Arial" pitchFamily="34" charset="0"/>
                </a:rPr>
                <a:t> 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5917117" y="4960718"/>
              <a:ext cx="2500415" cy="1181276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600" b="1" dirty="0">
                  <a:latin typeface="Arial" pitchFamily="34" charset="0"/>
                </a:rPr>
                <a:t>Новые риски безопасности </a:t>
              </a:r>
            </a:p>
            <a:p>
              <a:pPr algn="ctr" defTabSz="814388" eaLnBrk="0" hangingPunct="0">
                <a:lnSpc>
                  <a:spcPts val="1600"/>
                </a:lnSpc>
                <a:defRPr/>
              </a:pPr>
              <a:r>
                <a:rPr lang="ru-RU" sz="1600" b="1" dirty="0">
                  <a:latin typeface="Arial" pitchFamily="34" charset="0"/>
                </a:rPr>
                <a:t>(утечка информации, вирусы…) </a:t>
              </a: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40976" name="TextBox 24"/>
            <p:cNvSpPr txBox="1">
              <a:spLocks noChangeArrowheads="1"/>
            </p:cNvSpPr>
            <p:nvPr/>
          </p:nvSpPr>
          <p:spPr bwMode="auto">
            <a:xfrm>
              <a:off x="8593014" y="5362243"/>
              <a:ext cx="184683" cy="36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109461" y="531020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310431702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90" y="4924212"/>
            <a:ext cx="1371600" cy="1379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625" y="1305880"/>
            <a:ext cx="2484375" cy="1822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37820"/>
            <a:ext cx="8914298" cy="838200"/>
          </a:xfrm>
        </p:spPr>
        <p:txBody>
          <a:bodyPr/>
          <a:lstStyle/>
          <a:p>
            <a:r>
              <a:rPr lang="ru-RU" dirty="0" smtClean="0"/>
              <a:t>Ценность </a:t>
            </a:r>
            <a:r>
              <a:rPr lang="en-US" dirty="0" smtClean="0"/>
              <a:t>BYOD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для руководства компании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8300" y="3822700"/>
            <a:ext cx="6806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ru-RU" sz="2400" u="sng" dirty="0" smtClean="0">
                <a:solidFill>
                  <a:srgbClr val="212227"/>
                </a:solidFill>
              </a:rPr>
              <a:t>Сокращение затрат</a:t>
            </a:r>
            <a:r>
              <a:rPr lang="en-US" sz="2400" u="sng" dirty="0" smtClean="0">
                <a:solidFill>
                  <a:srgbClr val="212227"/>
                </a:solidFill>
              </a:rPr>
              <a:t>:</a:t>
            </a: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ru-RU" sz="2000" i="1" dirty="0" smtClean="0">
                <a:solidFill>
                  <a:srgbClr val="212227"/>
                </a:solidFill>
              </a:rPr>
              <a:t>Сотрудник сам покупает мобильное устройство и оплачивает услуги связи</a:t>
            </a:r>
            <a:endParaRPr lang="ru-RU" sz="2000" i="1" dirty="0">
              <a:solidFill>
                <a:srgbClr val="21222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4061" y="6343134"/>
            <a:ext cx="25796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212227"/>
                </a:solidFill>
              </a:rPr>
              <a:t>*http</a:t>
            </a:r>
            <a:r>
              <a:rPr lang="en-US" sz="1200" dirty="0">
                <a:solidFill>
                  <a:srgbClr val="212227"/>
                </a:solidFill>
              </a:rPr>
              <a:t>://</a:t>
            </a:r>
            <a:r>
              <a:rPr lang="en-US" sz="1200" dirty="0" err="1">
                <a:solidFill>
                  <a:srgbClr val="212227"/>
                </a:solidFill>
              </a:rPr>
              <a:t>www.computerra.ru</a:t>
            </a:r>
            <a:r>
              <a:rPr lang="en-US" sz="1200" dirty="0">
                <a:solidFill>
                  <a:srgbClr val="212227"/>
                </a:solidFill>
              </a:rPr>
              <a:t>/</a:t>
            </a:r>
            <a:r>
              <a:rPr lang="en-US" sz="1200" dirty="0" err="1">
                <a:solidFill>
                  <a:srgbClr val="212227"/>
                </a:solidFill>
              </a:rPr>
              <a:t>cio</a:t>
            </a:r>
            <a:r>
              <a:rPr lang="en-US" sz="1200" dirty="0">
                <a:solidFill>
                  <a:srgbClr val="212227"/>
                </a:solidFill>
              </a:rPr>
              <a:t>/2274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0000" l="9914" r="89871">
                        <a14:foregroundMark x1="61638" y1="47000" x2="61638" y2="47000"/>
                        <a14:foregroundMark x1="68103" y1="46400" x2="68103" y2="4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563" y="3239231"/>
            <a:ext cx="1540931" cy="16604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8300" y="1486962"/>
            <a:ext cx="688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u="sng" dirty="0">
                <a:solidFill>
                  <a:srgbClr val="212227"/>
                </a:solidFill>
              </a:rPr>
              <a:t>Рост производительности труда</a:t>
            </a:r>
          </a:p>
          <a:p>
            <a:pPr marL="742950" lvl="1" indent="-285750">
              <a:buFont typeface="Arial"/>
              <a:buChar char="•"/>
            </a:pPr>
            <a:r>
              <a:rPr lang="ru-RU" sz="2000" i="1" dirty="0">
                <a:solidFill>
                  <a:srgbClr val="212227"/>
                </a:solidFill>
              </a:rPr>
              <a:t>Уменьшение времени принятия решения </a:t>
            </a:r>
          </a:p>
          <a:p>
            <a:pPr marL="742950" lvl="1" indent="-285750">
              <a:buFont typeface="Arial"/>
              <a:buChar char="•"/>
            </a:pPr>
            <a:r>
              <a:rPr lang="ru-RU" sz="2000" i="1" dirty="0">
                <a:solidFill>
                  <a:srgbClr val="212227"/>
                </a:solidFill>
              </a:rPr>
              <a:t>Дополнительные рабочие часы*</a:t>
            </a:r>
          </a:p>
          <a:p>
            <a:pPr marL="742950" lvl="1" indent="-285750">
              <a:buFont typeface="Arial"/>
              <a:buChar char="•"/>
            </a:pPr>
            <a:r>
              <a:rPr lang="ru-RU" sz="2000" i="1" dirty="0">
                <a:solidFill>
                  <a:srgbClr val="212227"/>
                </a:solidFill>
              </a:rPr>
              <a:t>Возможность участия в рабочем процессе </a:t>
            </a:r>
            <a:r>
              <a:rPr lang="ru-RU" sz="2000" i="1" dirty="0" smtClean="0">
                <a:solidFill>
                  <a:srgbClr val="212227"/>
                </a:solidFill>
              </a:rPr>
              <a:t>во время вынужденного отсутствия</a:t>
            </a:r>
            <a:endParaRPr lang="ru-RU" sz="2000" i="1" dirty="0">
              <a:solidFill>
                <a:srgbClr val="212227"/>
              </a:solidFill>
            </a:endParaRP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ru-RU" sz="2000" i="1" dirty="0">
                <a:solidFill>
                  <a:srgbClr val="212227"/>
                </a:solidFill>
              </a:rPr>
              <a:t>Более эффективная работа со </a:t>
            </a:r>
            <a:r>
              <a:rPr lang="en-US" sz="2000" i="1" dirty="0">
                <a:solidFill>
                  <a:srgbClr val="212227"/>
                </a:solidFill>
              </a:rPr>
              <a:t>“</a:t>
            </a:r>
            <a:r>
              <a:rPr lang="ru-RU" sz="2000" i="1" dirty="0">
                <a:solidFill>
                  <a:srgbClr val="212227"/>
                </a:solidFill>
              </a:rPr>
              <a:t>своим</a:t>
            </a:r>
            <a:r>
              <a:rPr lang="en-US" sz="2000" i="1" dirty="0">
                <a:solidFill>
                  <a:srgbClr val="212227"/>
                </a:solidFill>
              </a:rPr>
              <a:t>”</a:t>
            </a:r>
            <a:r>
              <a:rPr lang="ru-RU" sz="2000" i="1" dirty="0">
                <a:solidFill>
                  <a:srgbClr val="212227"/>
                </a:solidFill>
              </a:rPr>
              <a:t> устройством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8300" y="5116781"/>
            <a:ext cx="5245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 startAt="3"/>
            </a:pPr>
            <a:r>
              <a:rPr lang="ru-RU" sz="2400" u="sng" dirty="0">
                <a:solidFill>
                  <a:srgbClr val="212227"/>
                </a:solidFill>
              </a:rPr>
              <a:t>Увеличение удовлетворенности сотрудников</a:t>
            </a:r>
          </a:p>
        </p:txBody>
      </p:sp>
    </p:spTree>
    <p:extLst>
      <p:ext uri="{BB962C8B-B14F-4D97-AF65-F5344CB8AC3E}">
        <p14:creationId xmlns:p14="http://schemas.microsoft.com/office/powerpoint/2010/main" val="12905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Cisco_Temp_2012_4x3_Arial">
  <a:themeElements>
    <a:clrScheme name="Cisco Mobilty">
      <a:dk1>
        <a:srgbClr val="FFFFFF"/>
      </a:dk1>
      <a:lt1>
        <a:srgbClr val="8E909E"/>
      </a:lt1>
      <a:dk2>
        <a:srgbClr val="277EFD"/>
      </a:dk2>
      <a:lt2>
        <a:srgbClr val="7322C4"/>
      </a:lt2>
      <a:accent1>
        <a:srgbClr val="B42EE8"/>
      </a:accent1>
      <a:accent2>
        <a:srgbClr val="11E5BB"/>
      </a:accent2>
      <a:accent3>
        <a:srgbClr val="08ACF6"/>
      </a:accent3>
      <a:accent4>
        <a:srgbClr val="212227"/>
      </a:accent4>
      <a:accent5>
        <a:srgbClr val="8E909E"/>
      </a:accent5>
      <a:accent6>
        <a:srgbClr val="FFFFFF"/>
      </a:accent6>
      <a:hlink>
        <a:srgbClr val="025CE0"/>
      </a:hlink>
      <a:folHlink>
        <a:srgbClr val="5699FD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STBU-SecureX-Sarah">
  <a:themeElements>
    <a:clrScheme name="Cisco Light">
      <a:dk1>
        <a:srgbClr val="000000"/>
      </a:dk1>
      <a:lt1>
        <a:srgbClr val="FFFFFF"/>
      </a:lt1>
      <a:dk2>
        <a:srgbClr val="00A1DA"/>
      </a:dk2>
      <a:lt2>
        <a:srgbClr val="FFFFFF"/>
      </a:lt2>
      <a:accent1>
        <a:srgbClr val="71DAFF"/>
      </a:accent1>
      <a:accent2>
        <a:srgbClr val="5147D1"/>
      </a:accent2>
      <a:accent3>
        <a:srgbClr val="3F5CFF"/>
      </a:accent3>
      <a:accent4>
        <a:srgbClr val="9336B4"/>
      </a:accent4>
      <a:accent5>
        <a:srgbClr val="9090A4"/>
      </a:accent5>
      <a:accent6>
        <a:srgbClr val="D3D3DB"/>
      </a:accent6>
      <a:hlink>
        <a:srgbClr val="3F5CFF"/>
      </a:hlink>
      <a:folHlink>
        <a:srgbClr val="9090A4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isco_Template_2010_Arial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Cisco Arial 16x9 template">
  <a:themeElements>
    <a:clrScheme name="Custom 20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0096D6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Cisco_Temp_2012_4x3_Arial</Template>
  <TotalTime>35173</TotalTime>
  <Words>1394</Words>
  <Application>Microsoft Macintosh PowerPoint</Application>
  <PresentationFormat>On-screen Show (4:3)</PresentationFormat>
  <Paragraphs>366</Paragraphs>
  <Slides>25</Slides>
  <Notes>13</Notes>
  <HiddenSlides>2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Cisco_Temp_2012_4x3_Arial</vt:lpstr>
      <vt:lpstr>STBU-SecureX-Sarah</vt:lpstr>
      <vt:lpstr>Cisco_Template_2010_Arial</vt:lpstr>
      <vt:lpstr>1_Cisco Arial 16x9 template</vt:lpstr>
      <vt:lpstr>BYOD или не BYOD  куда ИТ-мир идет</vt:lpstr>
      <vt:lpstr>Что такое BYOD ?</vt:lpstr>
      <vt:lpstr>Почему мы говорим про BYOD</vt:lpstr>
      <vt:lpstr>Почему мы говорим про BYOD</vt:lpstr>
      <vt:lpstr>Пирамида потребностей по Маслоу</vt:lpstr>
      <vt:lpstr>Пирамида потребностей по Маслоу</vt:lpstr>
      <vt:lpstr>Пирамида потребностей по Маслоу</vt:lpstr>
      <vt:lpstr>BYOD это только верхушка айсберга</vt:lpstr>
      <vt:lpstr>Ценность BYOD  для руководства компании</vt:lpstr>
      <vt:lpstr>Появление еще одной модели – CYOD Choose-Your-Own-Device  </vt:lpstr>
      <vt:lpstr>Пример Cisco IT</vt:lpstr>
      <vt:lpstr>Эволюция развития BYOD/CYOD в Cisco</vt:lpstr>
      <vt:lpstr>Политика BYOD в организации</vt:lpstr>
      <vt:lpstr>Пример политики в Cisco</vt:lpstr>
      <vt:lpstr>Реализация политики безопасности в Cisco</vt:lpstr>
      <vt:lpstr>Cisco Identity Services Engine (ISE) Корпоративная система управления политиками</vt:lpstr>
      <vt:lpstr>Позиционирование ISE и MDM</vt:lpstr>
      <vt:lpstr>Интеграция ISE и MDM</vt:lpstr>
      <vt:lpstr>Один из примеров внедрения в банке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Выводы</vt:lpstr>
    </vt:vector>
  </TitlesOfParts>
  <Manager/>
  <Company>Cisco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BYOD или не BYOD  куда ИТ-мир идет</dc:title>
  <dc:subject/>
  <dc:creator>Dmitry Shuster</dc:creator>
  <cp:keywords/>
  <dc:description/>
  <cp:lastModifiedBy>Cisco Employee</cp:lastModifiedBy>
  <cp:revision>457</cp:revision>
  <cp:lastPrinted>2012-03-02T18:34:16Z</cp:lastPrinted>
  <dcterms:created xsi:type="dcterms:W3CDTF">2012-05-01T04:51:08Z</dcterms:created>
  <dcterms:modified xsi:type="dcterms:W3CDTF">2015-05-28T19:11:07Z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9104448</vt:lpwstr>
  </property>
  <property fmtid="{D5CDD505-2E9C-101B-9397-08002B2CF9AE}" pid="3" name="NXPowerLiteVersion">
    <vt:lpwstr>D4.1.4</vt:lpwstr>
  </property>
</Properties>
</file>