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8" r:id="rId9"/>
    <p:sldMasterId id="2147483659" r:id="rId10"/>
    <p:sldMasterId id="2147483660" r:id="rId11"/>
    <p:sldMasterId id="2147483662" r:id="rId12"/>
    <p:sldMasterId id="2147483664" r:id="rId13"/>
  </p:sldMasterIdLst>
  <p:notesMasterIdLst>
    <p:notesMasterId r:id="rId44"/>
  </p:notesMasterIdLst>
  <p:sldIdLst>
    <p:sldId id="256" r:id="rId14"/>
    <p:sldId id="257" r:id="rId15"/>
    <p:sldId id="260" r:id="rId16"/>
    <p:sldId id="261" r:id="rId17"/>
    <p:sldId id="304" r:id="rId18"/>
    <p:sldId id="264" r:id="rId19"/>
    <p:sldId id="265" r:id="rId20"/>
    <p:sldId id="266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73" r:id="rId31"/>
    <p:sldId id="282" r:id="rId32"/>
    <p:sldId id="305" r:id="rId33"/>
    <p:sldId id="283" r:id="rId34"/>
    <p:sldId id="284" r:id="rId35"/>
    <p:sldId id="285" r:id="rId36"/>
    <p:sldId id="287" r:id="rId37"/>
    <p:sldId id="288" r:id="rId38"/>
    <p:sldId id="289" r:id="rId39"/>
    <p:sldId id="292" r:id="rId40"/>
    <p:sldId id="291" r:id="rId41"/>
    <p:sldId id="306" r:id="rId42"/>
    <p:sldId id="302" r:id="rId43"/>
  </p:sldIdLst>
  <p:sldSz cx="12188825" cy="6858000"/>
  <p:notesSz cx="9144000" cy="6858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roid Sans Fallback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roid Sans Fallback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roid Sans Fallback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roid Sans Fallback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3613" autoAdjust="0"/>
  </p:normalViewPr>
  <p:slideViewPr>
    <p:cSldViewPr>
      <p:cViewPr varScale="1">
        <p:scale>
          <a:sx n="70" d="100"/>
          <a:sy n="70" d="100"/>
        </p:scale>
        <p:origin x="792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6568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4000" cy="399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844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0250" cy="523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nos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0250" cy="523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nos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0250" cy="523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nos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nos" pitchFamily="16" charset="0"/>
                <a:cs typeface="DejaVu Sans" charset="0"/>
              </a:defRPr>
            </a:lvl1pPr>
          </a:lstStyle>
          <a:p>
            <a:pPr>
              <a:defRPr/>
            </a:pPr>
            <a:fld id="{66A92B48-F1F5-43CB-A9E3-C6DD67707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90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A2235C9-AEBF-47EE-AD6F-09590C4316E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914400" y="3257550"/>
            <a:ext cx="7307263" cy="307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AutoShape 2"/>
          <p:cNvSpPr>
            <a:spLocks noChangeArrowheads="1"/>
          </p:cNvSpPr>
          <p:nvPr/>
        </p:nvSpPr>
        <p:spPr bwMode="auto">
          <a:xfrm>
            <a:off x="5180013" y="6513513"/>
            <a:ext cx="3954462" cy="334962"/>
          </a:xfrm>
          <a:custGeom>
            <a:avLst/>
            <a:gdLst>
              <a:gd name="T0" fmla="*/ 3954462 w 3954462"/>
              <a:gd name="T1" fmla="*/ 167481 h 334962"/>
              <a:gd name="T2" fmla="*/ 1977231 w 3954462"/>
              <a:gd name="T3" fmla="*/ 334962 h 334962"/>
              <a:gd name="T4" fmla="*/ 0 w 3954462"/>
              <a:gd name="T5" fmla="*/ 167481 h 334962"/>
              <a:gd name="T6" fmla="*/ 1977231 w 3954462"/>
              <a:gd name="T7" fmla="*/ 0 h 334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54462"/>
              <a:gd name="T13" fmla="*/ 0 h 334962"/>
              <a:gd name="T14" fmla="*/ 3954462 w 3954462"/>
              <a:gd name="T15" fmla="*/ 334962 h 334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4462" h="334962">
                <a:moveTo>
                  <a:pt x="0" y="0"/>
                </a:moveTo>
                <a:lnTo>
                  <a:pt x="10985" y="0"/>
                </a:lnTo>
                <a:lnTo>
                  <a:pt x="10985" y="931"/>
                </a:lnTo>
                <a:lnTo>
                  <a:pt x="0" y="93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D874259-7FBF-4C28-8F2B-F86F95556AED}" type="slidenum">
              <a:rPr lang="ru-RU" sz="1200">
                <a:solidFill>
                  <a:srgbClr val="000000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cs typeface="ヒラギノ角ゴ Pro W3" charset="0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00"/>
                </a:solidFill>
                <a:latin typeface="CMU Sans Serif" charset="0"/>
              </a:rPr>
              <a:t>Компания Rapid7 создана в 2000 году и основатели сразу поставили перед собой цель — разрабатывать максимально простые, инновационные и комплексные решения.</a:t>
            </a: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FFFF00"/>
              </a:solidFill>
              <a:latin typeface="CMU Sans Serif" charset="0"/>
            </a:endParaRP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00"/>
                </a:solidFill>
                <a:latin typeface="CMU Sans Serif" charset="0"/>
              </a:rPr>
              <a:t>Разработчики решили, что безопасность начинается видимости — мы должны видеть что у нас есть в сети, видеть наши приложения, уязвимости и возможные угрозы безопасности. </a:t>
            </a: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FFFF00"/>
              </a:solidFill>
              <a:latin typeface="CMU Sans Serif" charset="0"/>
            </a:endParaRP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00"/>
                </a:solidFill>
                <a:latin typeface="CMU Sans Serif" charset="0"/>
              </a:rPr>
              <a:t>После анализа выяснилось, что на рынке нету единого решения которое может комплексно оценить безопасность и найти уязвимости всей информационной экосистемы компании — оборудования, ПО, баз данных в то время когда их было уже достаточно много.</a:t>
            </a: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FFFF00"/>
              </a:solidFill>
              <a:latin typeface="CMU Sans Serif" charset="0"/>
            </a:endParaRP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00"/>
                </a:solidFill>
                <a:latin typeface="CMU Sans Serif" charset="0"/>
              </a:rPr>
              <a:t>Они решили заполнить эту нишу — так родилась компания </a:t>
            </a:r>
            <a:r>
              <a:rPr lang="ru-RU" b="1" dirty="0" smtClean="0">
                <a:solidFill>
                  <a:srgbClr val="FFFF00"/>
                </a:solidFill>
                <a:latin typeface="CMU Sans Serif" charset="0"/>
              </a:rPr>
              <a:t>Rapid7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282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DB8AE7E-063A-403E-9ADA-2DDD0A498BD7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90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AD57FFC-903A-4B22-9563-C2A77F1CD838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45" name="Заметки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8179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D6A1F0B-EB21-480C-9467-710C8140A977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914400" y="3257550"/>
            <a:ext cx="7307263" cy="307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68" name="AutoShape 2"/>
          <p:cNvSpPr>
            <a:spLocks noChangeArrowheads="1"/>
          </p:cNvSpPr>
          <p:nvPr/>
        </p:nvSpPr>
        <p:spPr bwMode="auto">
          <a:xfrm>
            <a:off x="5180013" y="6513513"/>
            <a:ext cx="3954462" cy="334962"/>
          </a:xfrm>
          <a:custGeom>
            <a:avLst/>
            <a:gdLst>
              <a:gd name="T0" fmla="*/ 3954462 w 3954462"/>
              <a:gd name="T1" fmla="*/ 167481 h 334962"/>
              <a:gd name="T2" fmla="*/ 1977231 w 3954462"/>
              <a:gd name="T3" fmla="*/ 334962 h 334962"/>
              <a:gd name="T4" fmla="*/ 0 w 3954462"/>
              <a:gd name="T5" fmla="*/ 167481 h 334962"/>
              <a:gd name="T6" fmla="*/ 1977231 w 3954462"/>
              <a:gd name="T7" fmla="*/ 0 h 334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54462"/>
              <a:gd name="T13" fmla="*/ 0 h 334962"/>
              <a:gd name="T14" fmla="*/ 3954462 w 3954462"/>
              <a:gd name="T15" fmla="*/ 334962 h 334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4462" h="334962">
                <a:moveTo>
                  <a:pt x="0" y="0"/>
                </a:moveTo>
                <a:lnTo>
                  <a:pt x="10985" y="0"/>
                </a:lnTo>
                <a:lnTo>
                  <a:pt x="10985" y="931"/>
                </a:lnTo>
                <a:lnTo>
                  <a:pt x="0" y="93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894BA4F-2386-4F5A-A0FA-CB4FBAACFA0D}" type="slidenum">
              <a:rPr lang="ru-RU" sz="1200">
                <a:solidFill>
                  <a:srgbClr val="000000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200">
              <a:solidFill>
                <a:srgbClr val="000000"/>
              </a:solidFill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2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F60E3C9-FBA9-44F0-8D65-CCCB943E512A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914400" y="3257550"/>
            <a:ext cx="7307263" cy="307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2" name="AutoShape 2"/>
          <p:cNvSpPr>
            <a:spLocks noChangeArrowheads="1"/>
          </p:cNvSpPr>
          <p:nvPr/>
        </p:nvSpPr>
        <p:spPr bwMode="auto">
          <a:xfrm>
            <a:off x="5180013" y="6513513"/>
            <a:ext cx="3954462" cy="334962"/>
          </a:xfrm>
          <a:custGeom>
            <a:avLst/>
            <a:gdLst>
              <a:gd name="T0" fmla="*/ 3954462 w 3954462"/>
              <a:gd name="T1" fmla="*/ 167481 h 334962"/>
              <a:gd name="T2" fmla="*/ 1977231 w 3954462"/>
              <a:gd name="T3" fmla="*/ 334962 h 334962"/>
              <a:gd name="T4" fmla="*/ 0 w 3954462"/>
              <a:gd name="T5" fmla="*/ 167481 h 334962"/>
              <a:gd name="T6" fmla="*/ 1977231 w 3954462"/>
              <a:gd name="T7" fmla="*/ 0 h 334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54462"/>
              <a:gd name="T13" fmla="*/ 0 h 334962"/>
              <a:gd name="T14" fmla="*/ 3954462 w 3954462"/>
              <a:gd name="T15" fmla="*/ 334962 h 334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4462" h="334962">
                <a:moveTo>
                  <a:pt x="0" y="0"/>
                </a:moveTo>
                <a:lnTo>
                  <a:pt x="10985" y="0"/>
                </a:lnTo>
                <a:lnTo>
                  <a:pt x="10985" y="931"/>
                </a:lnTo>
                <a:lnTo>
                  <a:pt x="0" y="93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260E0EB-6886-4768-B5FA-D87B9C74D62A}" type="slidenum">
              <a:rPr lang="ru-RU" sz="1200">
                <a:solidFill>
                  <a:srgbClr val="000000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200">
              <a:solidFill>
                <a:srgbClr val="000000"/>
              </a:solidFill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74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59E1D06-A0F6-4F9F-B3A4-6005077DD7F3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914400" y="3257550"/>
            <a:ext cx="7307263" cy="307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16" name="AutoShape 2"/>
          <p:cNvSpPr>
            <a:spLocks noChangeArrowheads="1"/>
          </p:cNvSpPr>
          <p:nvPr/>
        </p:nvSpPr>
        <p:spPr bwMode="auto">
          <a:xfrm>
            <a:off x="5180013" y="6513513"/>
            <a:ext cx="3954462" cy="334962"/>
          </a:xfrm>
          <a:custGeom>
            <a:avLst/>
            <a:gdLst>
              <a:gd name="T0" fmla="*/ 3954462 w 3954462"/>
              <a:gd name="T1" fmla="*/ 167481 h 334962"/>
              <a:gd name="T2" fmla="*/ 1977231 w 3954462"/>
              <a:gd name="T3" fmla="*/ 334962 h 334962"/>
              <a:gd name="T4" fmla="*/ 0 w 3954462"/>
              <a:gd name="T5" fmla="*/ 167481 h 334962"/>
              <a:gd name="T6" fmla="*/ 1977231 w 3954462"/>
              <a:gd name="T7" fmla="*/ 0 h 334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54462"/>
              <a:gd name="T13" fmla="*/ 0 h 334962"/>
              <a:gd name="T14" fmla="*/ 3954462 w 3954462"/>
              <a:gd name="T15" fmla="*/ 334962 h 334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4462" h="334962">
                <a:moveTo>
                  <a:pt x="0" y="0"/>
                </a:moveTo>
                <a:lnTo>
                  <a:pt x="10985" y="0"/>
                </a:lnTo>
                <a:lnTo>
                  <a:pt x="10985" y="931"/>
                </a:lnTo>
                <a:lnTo>
                  <a:pt x="0" y="93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2BB1CE9-C082-41A9-BB45-0C92B5483AF1}" type="slidenum">
              <a:rPr lang="ru-RU" sz="1200">
                <a:solidFill>
                  <a:srgbClr val="000000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200">
              <a:solidFill>
                <a:srgbClr val="000000"/>
              </a:solidFill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5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61589B4-AEB0-42DE-B7F6-4614762AA6AC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914400" y="3257550"/>
            <a:ext cx="7307263" cy="307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AutoShape 2"/>
          <p:cNvSpPr>
            <a:spLocks noChangeArrowheads="1"/>
          </p:cNvSpPr>
          <p:nvPr/>
        </p:nvSpPr>
        <p:spPr bwMode="auto">
          <a:xfrm>
            <a:off x="5180013" y="6513513"/>
            <a:ext cx="3954462" cy="334962"/>
          </a:xfrm>
          <a:custGeom>
            <a:avLst/>
            <a:gdLst>
              <a:gd name="T0" fmla="*/ 3954462 w 3954462"/>
              <a:gd name="T1" fmla="*/ 167481 h 334962"/>
              <a:gd name="T2" fmla="*/ 1977231 w 3954462"/>
              <a:gd name="T3" fmla="*/ 334962 h 334962"/>
              <a:gd name="T4" fmla="*/ 0 w 3954462"/>
              <a:gd name="T5" fmla="*/ 167481 h 334962"/>
              <a:gd name="T6" fmla="*/ 1977231 w 3954462"/>
              <a:gd name="T7" fmla="*/ 0 h 334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54462"/>
              <a:gd name="T13" fmla="*/ 0 h 334962"/>
              <a:gd name="T14" fmla="*/ 3954462 w 3954462"/>
              <a:gd name="T15" fmla="*/ 334962 h 334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4462" h="334962">
                <a:moveTo>
                  <a:pt x="0" y="0"/>
                </a:moveTo>
                <a:lnTo>
                  <a:pt x="10985" y="0"/>
                </a:lnTo>
                <a:lnTo>
                  <a:pt x="10985" y="931"/>
                </a:lnTo>
                <a:lnTo>
                  <a:pt x="0" y="93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04CE7A-4064-4DAF-99F6-E3D513071A36}" type="slidenum">
              <a:rPr lang="ru-RU" sz="1200">
                <a:solidFill>
                  <a:srgbClr val="000000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ru-RU" sz="1200">
              <a:solidFill>
                <a:srgbClr val="000000"/>
              </a:solidFill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4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621819D-E954-45E9-939A-C547E1E5D5E0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4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49E2A7C-90A6-4694-904B-FB4E94DA2F75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95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5B2DDE7-F908-44AC-8FF0-15AD60B343CC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41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54704E-1F80-4575-A8D3-001D633CEC80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3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BAB3B7B-0626-4E5B-BB78-963DA2FBDBCC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75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64E03F4-2CB4-40A9-8E39-36603A95581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94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2D57F24-4C7D-4C92-BA9C-B2C494B9386A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914400" y="3257550"/>
            <a:ext cx="7307263" cy="307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6" name="AutoShape 2"/>
          <p:cNvSpPr>
            <a:spLocks noChangeArrowheads="1"/>
          </p:cNvSpPr>
          <p:nvPr/>
        </p:nvSpPr>
        <p:spPr bwMode="auto">
          <a:xfrm>
            <a:off x="5180013" y="6513513"/>
            <a:ext cx="3954462" cy="334962"/>
          </a:xfrm>
          <a:custGeom>
            <a:avLst/>
            <a:gdLst>
              <a:gd name="T0" fmla="*/ 3954462 w 3954462"/>
              <a:gd name="T1" fmla="*/ 167481 h 334962"/>
              <a:gd name="T2" fmla="*/ 1977231 w 3954462"/>
              <a:gd name="T3" fmla="*/ 334962 h 334962"/>
              <a:gd name="T4" fmla="*/ 0 w 3954462"/>
              <a:gd name="T5" fmla="*/ 167481 h 334962"/>
              <a:gd name="T6" fmla="*/ 1977231 w 3954462"/>
              <a:gd name="T7" fmla="*/ 0 h 334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54462"/>
              <a:gd name="T13" fmla="*/ 0 h 334962"/>
              <a:gd name="T14" fmla="*/ 3954462 w 3954462"/>
              <a:gd name="T15" fmla="*/ 334962 h 334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4462" h="334962">
                <a:moveTo>
                  <a:pt x="0" y="0"/>
                </a:moveTo>
                <a:lnTo>
                  <a:pt x="10985" y="0"/>
                </a:lnTo>
                <a:lnTo>
                  <a:pt x="10985" y="931"/>
                </a:lnTo>
                <a:lnTo>
                  <a:pt x="0" y="93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365A360-04D0-4D01-A2E2-2BFCA5C97274}" type="slidenum">
              <a:rPr lang="ru-RU" sz="1200">
                <a:solidFill>
                  <a:srgbClr val="000000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sz="1200">
              <a:solidFill>
                <a:srgbClr val="000000"/>
              </a:solidFill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5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1410337-F51D-4FFC-8A55-9F404F3456E7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29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4664439-1079-45F6-825F-2B9C063EB42F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914400" y="3257550"/>
            <a:ext cx="7310438" cy="308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84" name="AutoShape 2"/>
          <p:cNvSpPr>
            <a:spLocks noChangeArrowheads="1"/>
          </p:cNvSpPr>
          <p:nvPr/>
        </p:nvSpPr>
        <p:spPr bwMode="auto">
          <a:xfrm>
            <a:off x="5180013" y="6513513"/>
            <a:ext cx="3957637" cy="338137"/>
          </a:xfrm>
          <a:custGeom>
            <a:avLst/>
            <a:gdLst>
              <a:gd name="T0" fmla="*/ 3957637 w 3957637"/>
              <a:gd name="T1" fmla="*/ 169069 h 338137"/>
              <a:gd name="T2" fmla="*/ 1978822 w 3957637"/>
              <a:gd name="T3" fmla="*/ 338137 h 338137"/>
              <a:gd name="T4" fmla="*/ 0 w 3957637"/>
              <a:gd name="T5" fmla="*/ 169069 h 338137"/>
              <a:gd name="T6" fmla="*/ 1978822 w 3957637"/>
              <a:gd name="T7" fmla="*/ 0 h 3381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57637"/>
              <a:gd name="T13" fmla="*/ 0 h 338137"/>
              <a:gd name="T14" fmla="*/ 3957637 w 3957637"/>
              <a:gd name="T15" fmla="*/ 338137 h 338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7637" h="338137">
                <a:moveTo>
                  <a:pt x="0" y="0"/>
                </a:moveTo>
                <a:lnTo>
                  <a:pt x="10993" y="0"/>
                </a:lnTo>
                <a:lnTo>
                  <a:pt x="10993" y="939"/>
                </a:lnTo>
                <a:lnTo>
                  <a:pt x="0" y="93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E18E84B-5E39-4500-97DA-564F8F91B018}" type="slidenum">
              <a:rPr lang="ru-RU" sz="1200">
                <a:solidFill>
                  <a:srgbClr val="000000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ru-RU" sz="1200">
              <a:solidFill>
                <a:srgbClr val="000000"/>
              </a:solidFill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8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BD29D20-A3E8-41E0-B559-72D599BCC1B5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94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DB66A5C-2C09-4626-B469-87398B8D17AE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79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71B1653-3DB8-4457-ADC5-DA062C39D952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50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1E8E90E-4D24-47C9-89BA-A2D72A085368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8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228C285-16A2-4BDE-AE77-87F602E473F6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06375" marR="0" indent="-206375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/>
            </a:pPr>
            <a:r>
              <a:rPr lang="ru-RU" sz="2000" dirty="0" smtClean="0">
                <a:solidFill>
                  <a:srgbClr val="EA5709"/>
                </a:solidFill>
                <a:latin typeface="Trebuchet MS" charset="0"/>
              </a:rPr>
              <a:t>Особенности лицензирования – </a:t>
            </a:r>
            <a:r>
              <a:rPr lang="ru-RU" sz="2000" dirty="0" err="1" smtClean="0">
                <a:solidFill>
                  <a:srgbClr val="EA5709"/>
                </a:solidFill>
                <a:latin typeface="Trebuchet MS" charset="0"/>
              </a:rPr>
              <a:t>Nexpose</a:t>
            </a:r>
            <a:r>
              <a:rPr lang="ru-RU" sz="2000" dirty="0" smtClean="0">
                <a:solidFill>
                  <a:srgbClr val="EA5709"/>
                </a:solidFill>
                <a:latin typeface="Trebuchet MS" charset="0"/>
              </a:rPr>
              <a:t> </a:t>
            </a:r>
            <a:r>
              <a:rPr lang="ru-RU" sz="2000" dirty="0" err="1" smtClean="0">
                <a:solidFill>
                  <a:srgbClr val="EA5709"/>
                </a:solidFill>
                <a:latin typeface="Trebuchet MS" charset="0"/>
              </a:rPr>
              <a:t>Express</a:t>
            </a:r>
            <a:r>
              <a:rPr lang="ru-RU" sz="2000" dirty="0" smtClean="0">
                <a:solidFill>
                  <a:srgbClr val="EA5709"/>
                </a:solidFill>
                <a:latin typeface="Trebuchet MS" charset="0"/>
              </a:rPr>
              <a:t> </a:t>
            </a: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en-US" sz="2000" dirty="0" smtClean="0">
              <a:solidFill>
                <a:srgbClr val="404040"/>
              </a:solidFill>
              <a:latin typeface="Trebuchet MS" charset="0"/>
            </a:endParaRP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2000" dirty="0" smtClean="0">
                <a:solidFill>
                  <a:srgbClr val="404040"/>
                </a:solidFill>
                <a:latin typeface="Trebuchet MS" charset="0"/>
              </a:rPr>
              <a:t>Дополнительный сканер (Включен во все </a:t>
            </a:r>
            <a:r>
              <a:rPr lang="ru-RU" sz="2000" dirty="0" err="1" smtClean="0">
                <a:solidFill>
                  <a:srgbClr val="404040"/>
                </a:solidFill>
                <a:latin typeface="Trebuchet MS" charset="0"/>
              </a:rPr>
              <a:t>Nexpose</a:t>
            </a:r>
            <a:r>
              <a:rPr lang="ru-RU" sz="2000" dirty="0" smtClean="0">
                <a:solidFill>
                  <a:srgbClr val="404040"/>
                </a:solidFill>
                <a:latin typeface="Trebuchet MS" charset="0"/>
              </a:rPr>
              <a:t> </a:t>
            </a:r>
            <a:r>
              <a:rPr lang="ru-RU" sz="2000" dirty="0" err="1" smtClean="0">
                <a:solidFill>
                  <a:srgbClr val="404040"/>
                </a:solidFill>
                <a:latin typeface="Trebuchet MS" charset="0"/>
              </a:rPr>
              <a:t>Express</a:t>
            </a:r>
            <a:r>
              <a:rPr lang="ru-RU" sz="2000" dirty="0" smtClean="0">
                <a:solidFill>
                  <a:srgbClr val="404040"/>
                </a:solidFill>
                <a:latin typeface="Trebuchet MS" charset="0"/>
              </a:rPr>
              <a:t> редакции)</a:t>
            </a: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Можно разместить еще один сканер в удаленной локации для внешнего сканирования периметра сети.</a:t>
            </a:r>
          </a:p>
          <a:p>
            <a:pPr marL="422275" lvl="1" indent="-212725">
              <a:lnSpc>
                <a:spcPct val="100000"/>
              </a:lnSpc>
              <a:buClr>
                <a:srgbClr val="FC4B15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2000" dirty="0" smtClean="0">
                <a:solidFill>
                  <a:srgbClr val="FC4B15"/>
                </a:solidFill>
                <a:latin typeface="Trebuchet MS" charset="0"/>
              </a:rPr>
              <a:t>Если нужно больше… </a:t>
            </a:r>
            <a:r>
              <a:rPr lang="ru-RU" sz="2000" b="1" dirty="0" err="1" smtClean="0">
                <a:solidFill>
                  <a:srgbClr val="00537D"/>
                </a:solidFill>
                <a:latin typeface="Trebuchet MS" charset="0"/>
              </a:rPr>
              <a:t>Nexpose</a:t>
            </a:r>
            <a:r>
              <a:rPr lang="ru-RU" sz="2000" b="1" dirty="0" smtClean="0">
                <a:solidFill>
                  <a:srgbClr val="00537D"/>
                </a:solidFill>
                <a:latin typeface="Trebuchet MS" charset="0"/>
              </a:rPr>
              <a:t> </a:t>
            </a:r>
            <a:r>
              <a:rPr lang="ru-RU" sz="2000" b="1" dirty="0" err="1" smtClean="0">
                <a:solidFill>
                  <a:srgbClr val="00537D"/>
                </a:solidFill>
                <a:latin typeface="Trebuchet MS" charset="0"/>
              </a:rPr>
              <a:t>Enterprise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позволяет использовать неограниченное количество сканеров. </a:t>
            </a: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StarSymbol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2000" dirty="0" smtClean="0">
                <a:solidFill>
                  <a:srgbClr val="404040"/>
                </a:solidFill>
                <a:latin typeface="Trebuchet MS" charset="0"/>
              </a:rPr>
              <a:t>Нельзя использовать сканер - “</a:t>
            </a:r>
            <a:r>
              <a:rPr lang="ru-RU" sz="2000" dirty="0" err="1" smtClean="0">
                <a:solidFill>
                  <a:srgbClr val="404040"/>
                </a:solidFill>
                <a:latin typeface="Trebuchet MS" charset="0"/>
              </a:rPr>
              <a:t>Hosted</a:t>
            </a:r>
            <a:r>
              <a:rPr lang="ru-RU" sz="2000" dirty="0" smtClean="0">
                <a:solidFill>
                  <a:srgbClr val="404040"/>
                </a:solidFill>
                <a:latin typeface="Trebuchet MS" charset="0"/>
              </a:rPr>
              <a:t> </a:t>
            </a:r>
            <a:r>
              <a:rPr lang="ru-RU" sz="2000" dirty="0" err="1" smtClean="0">
                <a:solidFill>
                  <a:srgbClr val="404040"/>
                </a:solidFill>
                <a:latin typeface="Trebuchet MS" charset="0"/>
              </a:rPr>
              <a:t>Engine</a:t>
            </a:r>
            <a:r>
              <a:rPr lang="ru-RU" sz="2000" dirty="0" smtClean="0">
                <a:solidFill>
                  <a:srgbClr val="404040"/>
                </a:solidFill>
                <a:latin typeface="Trebuchet MS" charset="0"/>
              </a:rPr>
              <a:t>”</a:t>
            </a: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2000" dirty="0" err="1" smtClean="0">
                <a:solidFill>
                  <a:srgbClr val="595959"/>
                </a:solidFill>
                <a:latin typeface="Trebuchet MS" charset="0"/>
              </a:rPr>
              <a:t>Nexpose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</a:t>
            </a:r>
            <a:r>
              <a:rPr lang="ru-RU" sz="2000" dirty="0" err="1" smtClean="0">
                <a:solidFill>
                  <a:srgbClr val="595959"/>
                </a:solidFill>
                <a:latin typeface="Trebuchet MS" charset="0"/>
              </a:rPr>
              <a:t>Express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не поддерживает </a:t>
            </a:r>
            <a:r>
              <a:rPr lang="ru-RU" sz="2000" dirty="0" err="1" smtClean="0">
                <a:solidFill>
                  <a:srgbClr val="595959"/>
                </a:solidFill>
                <a:latin typeface="Trebuchet MS" charset="0"/>
              </a:rPr>
              <a:t>использоввание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облачного сканера размещенного в </a:t>
            </a:r>
            <a:r>
              <a:rPr lang="ru-RU" sz="2000" dirty="0" err="1" smtClean="0">
                <a:solidFill>
                  <a:srgbClr val="595959"/>
                </a:solidFill>
                <a:latin typeface="Trebuchet MS" charset="0"/>
              </a:rPr>
              <a:t>датацентре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Rapid7. </a:t>
            </a:r>
          </a:p>
          <a:p>
            <a:pPr marL="422275" lvl="1" indent="-212725">
              <a:lnSpc>
                <a:spcPct val="100000"/>
              </a:lnSpc>
              <a:buClr>
                <a:srgbClr val="FC4B15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2000" dirty="0" smtClean="0">
                <a:solidFill>
                  <a:srgbClr val="FC4B15"/>
                </a:solidFill>
                <a:latin typeface="Trebuchet MS" charset="0"/>
              </a:rPr>
              <a:t>Ели нужно облачное сканирование… </a:t>
            </a:r>
            <a:r>
              <a:rPr lang="ru-RU" sz="2000" b="1" dirty="0" err="1" smtClean="0">
                <a:solidFill>
                  <a:srgbClr val="00537D"/>
                </a:solidFill>
                <a:latin typeface="Trebuchet MS" charset="0"/>
              </a:rPr>
              <a:t>Nexpose</a:t>
            </a:r>
            <a:r>
              <a:rPr lang="ru-RU" sz="2000" b="1" dirty="0" smtClean="0">
                <a:solidFill>
                  <a:srgbClr val="00537D"/>
                </a:solidFill>
                <a:latin typeface="Trebuchet MS" charset="0"/>
              </a:rPr>
              <a:t> </a:t>
            </a:r>
            <a:r>
              <a:rPr lang="ru-RU" sz="2000" b="1" dirty="0" err="1" smtClean="0">
                <a:solidFill>
                  <a:srgbClr val="00537D"/>
                </a:solidFill>
                <a:latin typeface="Trebuchet MS" charset="0"/>
              </a:rPr>
              <a:t>Enterprise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, позволяет это делать.</a:t>
            </a:r>
            <a:endParaRPr lang="en-US" sz="2000" dirty="0" smtClean="0">
              <a:solidFill>
                <a:srgbClr val="595959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FC4B15"/>
              </a:buClr>
              <a:buFont typeface="Arial" charset="0"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en-US" sz="2000" dirty="0" smtClean="0">
              <a:solidFill>
                <a:srgbClr val="595959"/>
              </a:solidFill>
              <a:latin typeface="Trebuchet MS" charset="0"/>
            </a:endParaRPr>
          </a:p>
          <a:p>
            <a:pPr marL="422275" marR="0" lvl="1" indent="-212725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C4B15"/>
              </a:buClr>
              <a:buSzPct val="100000"/>
              <a:buFont typeface="Arial" charset="0"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/>
            </a:pPr>
            <a:r>
              <a:rPr lang="ru-RU" sz="2000" dirty="0" smtClean="0">
                <a:solidFill>
                  <a:srgbClr val="EA5709"/>
                </a:solidFill>
                <a:latin typeface="Trebuchet MS" charset="0"/>
              </a:rPr>
              <a:t>Особенности лицензирования – </a:t>
            </a:r>
            <a:r>
              <a:rPr lang="ru-RU" sz="2000" dirty="0" err="1" smtClean="0">
                <a:solidFill>
                  <a:srgbClr val="EA5709"/>
                </a:solidFill>
                <a:latin typeface="Trebuchet MS" charset="0"/>
              </a:rPr>
              <a:t>Nexpose</a:t>
            </a:r>
            <a:r>
              <a:rPr lang="ru-RU" sz="2000" dirty="0" smtClean="0">
                <a:solidFill>
                  <a:srgbClr val="EA5709"/>
                </a:solidFill>
                <a:latin typeface="Trebuchet MS" charset="0"/>
              </a:rPr>
              <a:t> </a:t>
            </a:r>
            <a:r>
              <a:rPr lang="ru-RU" sz="2000" dirty="0" err="1" smtClean="0">
                <a:solidFill>
                  <a:srgbClr val="EA5709"/>
                </a:solidFill>
                <a:latin typeface="Trebuchet MS" charset="0"/>
              </a:rPr>
              <a:t>Consultant</a:t>
            </a:r>
            <a:r>
              <a:rPr lang="ru-RU" sz="2000" dirty="0" smtClean="0">
                <a:solidFill>
                  <a:srgbClr val="EA5709"/>
                </a:solidFill>
                <a:latin typeface="Trebuchet MS" charset="0"/>
              </a:rPr>
              <a:t> </a:t>
            </a:r>
          </a:p>
          <a:p>
            <a:pPr marL="422275" lvl="1" indent="-212725">
              <a:lnSpc>
                <a:spcPct val="100000"/>
              </a:lnSpc>
              <a:buClr>
                <a:srgbClr val="FC4B15"/>
              </a:buClr>
              <a:buFont typeface="Arial" charset="0"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en-US" sz="2000" dirty="0" smtClean="0">
              <a:solidFill>
                <a:srgbClr val="595959"/>
              </a:solidFill>
              <a:latin typeface="Trebuchet MS" charset="0"/>
            </a:endParaRP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</a:tabLst>
            </a:pPr>
            <a:r>
              <a:rPr lang="ru-RU" sz="2000" dirty="0" smtClean="0">
                <a:solidFill>
                  <a:srgbClr val="404040"/>
                </a:solidFill>
                <a:latin typeface="Trebuchet MS" charset="0"/>
              </a:rPr>
              <a:t>Нельзя использовать дополнительные сканеры </a:t>
            </a: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</a:tabLst>
            </a:pPr>
            <a:r>
              <a:rPr lang="ru-RU" sz="2000" dirty="0" err="1" smtClean="0">
                <a:solidFill>
                  <a:srgbClr val="595959"/>
                </a:solidFill>
                <a:latin typeface="Trebuchet MS" charset="0"/>
              </a:rPr>
              <a:t>Nexpose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</a:t>
            </a:r>
            <a:r>
              <a:rPr lang="ru-RU" sz="2000" dirty="0" err="1" smtClean="0">
                <a:solidFill>
                  <a:srgbClr val="595959"/>
                </a:solidFill>
                <a:latin typeface="Trebuchet MS" charset="0"/>
              </a:rPr>
              <a:t>Consultant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не поддерживает подключение к удаленным сканерам.</a:t>
            </a:r>
          </a:p>
          <a:p>
            <a:pPr marL="422275" lvl="1" indent="-212725">
              <a:lnSpc>
                <a:spcPct val="100000"/>
              </a:lnSpc>
              <a:buClr>
                <a:srgbClr val="FC4B15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</a:tabLst>
            </a:pPr>
            <a:r>
              <a:rPr lang="ru-RU" sz="2000" dirty="0" smtClean="0">
                <a:solidFill>
                  <a:srgbClr val="FC4B15"/>
                </a:solidFill>
                <a:latin typeface="Trebuchet MS" charset="0"/>
              </a:rPr>
              <a:t>Если необходимы доп. сканеры… </a:t>
            </a:r>
            <a:r>
              <a:rPr lang="ru-RU" sz="2000" b="1" dirty="0" err="1" smtClean="0">
                <a:solidFill>
                  <a:srgbClr val="00537D"/>
                </a:solidFill>
                <a:latin typeface="Trebuchet MS" charset="0"/>
              </a:rPr>
              <a:t>Nexpose</a:t>
            </a:r>
            <a:r>
              <a:rPr lang="ru-RU" sz="2000" b="1" dirty="0" smtClean="0">
                <a:solidFill>
                  <a:srgbClr val="00537D"/>
                </a:solidFill>
                <a:latin typeface="Trebuchet MS" charset="0"/>
              </a:rPr>
              <a:t> </a:t>
            </a:r>
            <a:r>
              <a:rPr lang="ru-RU" sz="2000" b="1" dirty="0" err="1" smtClean="0">
                <a:solidFill>
                  <a:srgbClr val="00537D"/>
                </a:solidFill>
                <a:latin typeface="Trebuchet MS" charset="0"/>
              </a:rPr>
              <a:t>Enterprise</a:t>
            </a:r>
            <a:r>
              <a:rPr lang="ru-RU" sz="2000" b="1" dirty="0" smtClean="0">
                <a:solidFill>
                  <a:srgbClr val="00537D"/>
                </a:solidFill>
                <a:latin typeface="Trebuchet MS" charset="0"/>
              </a:rPr>
              <a:t> 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поддерживает эту функцию. </a:t>
            </a: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StarSymbol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</a:tabLst>
            </a:pPr>
            <a:r>
              <a:rPr lang="ru-RU" sz="2000" dirty="0" smtClean="0">
                <a:solidFill>
                  <a:srgbClr val="404040"/>
                </a:solidFill>
                <a:latin typeface="Trebuchet MS" charset="0"/>
              </a:rPr>
              <a:t>Нельзя использовать сканер - “</a:t>
            </a:r>
            <a:r>
              <a:rPr lang="ru-RU" sz="2000" dirty="0" err="1" smtClean="0">
                <a:solidFill>
                  <a:srgbClr val="404040"/>
                </a:solidFill>
                <a:latin typeface="Trebuchet MS" charset="0"/>
              </a:rPr>
              <a:t>Hosted</a:t>
            </a:r>
            <a:r>
              <a:rPr lang="ru-RU" sz="2000" dirty="0" smtClean="0">
                <a:solidFill>
                  <a:srgbClr val="404040"/>
                </a:solidFill>
                <a:latin typeface="Trebuchet MS" charset="0"/>
              </a:rPr>
              <a:t> </a:t>
            </a:r>
            <a:r>
              <a:rPr lang="ru-RU" sz="2000" dirty="0" err="1" smtClean="0">
                <a:solidFill>
                  <a:srgbClr val="404040"/>
                </a:solidFill>
                <a:latin typeface="Trebuchet MS" charset="0"/>
              </a:rPr>
              <a:t>Engine</a:t>
            </a:r>
            <a:r>
              <a:rPr lang="ru-RU" sz="2000" dirty="0" smtClean="0">
                <a:solidFill>
                  <a:srgbClr val="404040"/>
                </a:solidFill>
                <a:latin typeface="Trebuchet MS" charset="0"/>
              </a:rPr>
              <a:t>” </a:t>
            </a:r>
          </a:p>
          <a:p>
            <a:pPr marL="206375" indent="-206375">
              <a:lnSpc>
                <a:spcPct val="100000"/>
              </a:lnSpc>
              <a:buClr>
                <a:srgbClr val="595959"/>
              </a:buClr>
              <a:buSzPct val="111000"/>
              <a:buFont typeface="StarSymbol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</a:tabLst>
            </a:pPr>
            <a:r>
              <a:rPr lang="ru-RU" sz="2000" dirty="0" err="1" smtClean="0">
                <a:solidFill>
                  <a:srgbClr val="595959"/>
                </a:solidFill>
                <a:latin typeface="Trebuchet MS" charset="0"/>
              </a:rPr>
              <a:t>Nexpose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</a:t>
            </a:r>
            <a:r>
              <a:rPr lang="ru-RU" sz="2000" dirty="0" err="1" smtClean="0">
                <a:solidFill>
                  <a:srgbClr val="595959"/>
                </a:solidFill>
                <a:latin typeface="Trebuchet MS" charset="0"/>
              </a:rPr>
              <a:t>Express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не поддерживает </a:t>
            </a:r>
            <a:r>
              <a:rPr lang="ru-RU" sz="2000" dirty="0" err="1" smtClean="0">
                <a:solidFill>
                  <a:srgbClr val="595959"/>
                </a:solidFill>
                <a:latin typeface="Trebuchet MS" charset="0"/>
              </a:rPr>
              <a:t>использоввание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облачного сканера размещенного в </a:t>
            </a:r>
            <a:r>
              <a:rPr lang="ru-RU" sz="2000" dirty="0" err="1" smtClean="0">
                <a:solidFill>
                  <a:srgbClr val="595959"/>
                </a:solidFill>
                <a:latin typeface="Trebuchet MS" charset="0"/>
              </a:rPr>
              <a:t>датацентре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Rapid7. </a:t>
            </a:r>
          </a:p>
          <a:p>
            <a:pPr marL="206375" indent="-206375">
              <a:lnSpc>
                <a:spcPct val="100000"/>
              </a:lnSpc>
              <a:buClr>
                <a:srgbClr val="FC4B15"/>
              </a:buClr>
              <a:buSzPct val="111000"/>
              <a:buFont typeface="StarSymbol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</a:tabLst>
            </a:pPr>
            <a:r>
              <a:rPr lang="ru-RU" sz="2000" dirty="0" smtClean="0">
                <a:solidFill>
                  <a:srgbClr val="FC4B15"/>
                </a:solidFill>
                <a:latin typeface="Trebuchet MS" charset="0"/>
              </a:rPr>
              <a:t>Ели нужно облачное сканирование… </a:t>
            </a:r>
            <a:r>
              <a:rPr lang="ru-RU" sz="2000" b="1" dirty="0" err="1" smtClean="0">
                <a:solidFill>
                  <a:srgbClr val="00537D"/>
                </a:solidFill>
                <a:latin typeface="Trebuchet MS" charset="0"/>
              </a:rPr>
              <a:t>Nexpose</a:t>
            </a:r>
            <a:r>
              <a:rPr lang="ru-RU" sz="2000" b="1" dirty="0" smtClean="0">
                <a:solidFill>
                  <a:srgbClr val="00537D"/>
                </a:solidFill>
                <a:latin typeface="Trebuchet MS" charset="0"/>
              </a:rPr>
              <a:t> </a:t>
            </a:r>
            <a:r>
              <a:rPr lang="ru-RU" sz="2000" b="1" dirty="0" err="1" smtClean="0">
                <a:solidFill>
                  <a:srgbClr val="00537D"/>
                </a:solidFill>
                <a:latin typeface="Trebuchet MS" charset="0"/>
              </a:rPr>
              <a:t>Enterprise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, позволяет это делать.</a:t>
            </a:r>
          </a:p>
          <a:p>
            <a:pPr marL="206375" indent="-206375">
              <a:lnSpc>
                <a:spcPct val="100000"/>
              </a:lnSpc>
              <a:buClrTx/>
              <a:buFontTx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</a:tabLst>
            </a:pPr>
            <a:endParaRPr lang="ru-RU" sz="2000" dirty="0" smtClean="0">
              <a:solidFill>
                <a:srgbClr val="595959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FC4B15"/>
              </a:buClr>
              <a:buFont typeface="Arial" charset="0"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ru-RU" sz="2000" dirty="0" smtClean="0">
              <a:solidFill>
                <a:srgbClr val="595959"/>
              </a:solidFill>
              <a:latin typeface="Trebuchet MS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024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1E8E90E-4D24-47C9-89BA-A2D72A085368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BB59DAC-588C-43E8-8CF4-6F303EE349E7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91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61BA0E5-EAE8-4B54-A406-898871D941D5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5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21B8252-0284-47F3-884C-BB900E0E2F1E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914400" y="3257550"/>
            <a:ext cx="7307263" cy="307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AutoShape 2"/>
          <p:cNvSpPr>
            <a:spLocks noChangeArrowheads="1"/>
          </p:cNvSpPr>
          <p:nvPr/>
        </p:nvSpPr>
        <p:spPr bwMode="auto">
          <a:xfrm>
            <a:off x="5180013" y="6513513"/>
            <a:ext cx="3954462" cy="334962"/>
          </a:xfrm>
          <a:custGeom>
            <a:avLst/>
            <a:gdLst>
              <a:gd name="T0" fmla="*/ 3954462 w 3954462"/>
              <a:gd name="T1" fmla="*/ 167481 h 334962"/>
              <a:gd name="T2" fmla="*/ 1977231 w 3954462"/>
              <a:gd name="T3" fmla="*/ 334962 h 334962"/>
              <a:gd name="T4" fmla="*/ 0 w 3954462"/>
              <a:gd name="T5" fmla="*/ 167481 h 334962"/>
              <a:gd name="T6" fmla="*/ 1977231 w 3954462"/>
              <a:gd name="T7" fmla="*/ 0 h 334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54462"/>
              <a:gd name="T13" fmla="*/ 0 h 334962"/>
              <a:gd name="T14" fmla="*/ 3954462 w 3954462"/>
              <a:gd name="T15" fmla="*/ 334962 h 334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4462" h="334962">
                <a:moveTo>
                  <a:pt x="0" y="0"/>
                </a:moveTo>
                <a:lnTo>
                  <a:pt x="10985" y="0"/>
                </a:lnTo>
                <a:lnTo>
                  <a:pt x="10985" y="931"/>
                </a:lnTo>
                <a:lnTo>
                  <a:pt x="0" y="93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36BABB0-A6DD-45BE-88E5-A61E44773EE6}" type="slidenum">
              <a:rPr lang="ru-RU" sz="1200">
                <a:solidFill>
                  <a:srgbClr val="000000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000000"/>
              </a:solidFill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8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250" y="812800"/>
            <a:ext cx="7102475" cy="3997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D5B4-8AD6-4EFB-A1B7-30E060E8B1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5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C3A9ED-E6DA-461F-B08B-29A8130D0DB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4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7E10F16-9626-42C1-A260-DD019474B676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1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E3812F4-4219-46C2-852A-BF41D03674D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20700"/>
            <a:ext cx="4570413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9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D8668F6-A152-45D4-B211-174F939DC82A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914400" y="3257550"/>
            <a:ext cx="7307263" cy="307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15900" indent="-204788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>
              <a:solidFill>
                <a:srgbClr val="000000"/>
              </a:solidFill>
            </a:endParaRPr>
          </a:p>
          <a:p>
            <a:pPr marL="215900" indent="-204788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83972" name="AutoShape 2"/>
          <p:cNvSpPr>
            <a:spLocks noChangeArrowheads="1"/>
          </p:cNvSpPr>
          <p:nvPr/>
        </p:nvSpPr>
        <p:spPr bwMode="auto">
          <a:xfrm>
            <a:off x="5180013" y="6513513"/>
            <a:ext cx="3954462" cy="334962"/>
          </a:xfrm>
          <a:custGeom>
            <a:avLst/>
            <a:gdLst>
              <a:gd name="T0" fmla="*/ 3954462 w 3954462"/>
              <a:gd name="T1" fmla="*/ 167481 h 334962"/>
              <a:gd name="T2" fmla="*/ 1977231 w 3954462"/>
              <a:gd name="T3" fmla="*/ 334962 h 334962"/>
              <a:gd name="T4" fmla="*/ 0 w 3954462"/>
              <a:gd name="T5" fmla="*/ 167481 h 334962"/>
              <a:gd name="T6" fmla="*/ 1977231 w 3954462"/>
              <a:gd name="T7" fmla="*/ 0 h 334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54462"/>
              <a:gd name="T13" fmla="*/ 0 h 334962"/>
              <a:gd name="T14" fmla="*/ 3954462 w 3954462"/>
              <a:gd name="T15" fmla="*/ 334962 h 334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4462" h="334962">
                <a:moveTo>
                  <a:pt x="0" y="0"/>
                </a:moveTo>
                <a:lnTo>
                  <a:pt x="10985" y="0"/>
                </a:lnTo>
                <a:lnTo>
                  <a:pt x="10985" y="931"/>
                </a:lnTo>
                <a:lnTo>
                  <a:pt x="0" y="93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C2272BD-CDA8-4831-A9F4-A5D891FBEA0D}" type="slidenum">
              <a:rPr lang="ru-RU" sz="1200">
                <a:solidFill>
                  <a:srgbClr val="000000"/>
                </a:solidFill>
                <a:cs typeface="ヒラギノ角ゴ Pro W3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>
              <a:solidFill>
                <a:srgbClr val="000000"/>
              </a:solidFill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2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255D5-C745-4DFB-B8FE-B4AB58278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23EF0-6D03-4A81-9EFB-5D67E572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073D2-759E-4335-919E-281E74BE0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9413" y="1358900"/>
            <a:ext cx="509905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30863" y="1358900"/>
            <a:ext cx="5100637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C23C0-F016-495C-8306-0CBE7D86E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5B4D-1584-401E-AA5C-F370EF9DF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C077D-55A2-47D5-BE44-0F578B218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A5E5-F8D4-499D-AF1C-7534F38EB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1D1C-CEE8-4E7E-96F6-509C3D4C8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16F8B-B180-46D0-93F2-1C90A4544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B52F-4AAD-410E-AEF8-B6CE2DDA4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90000" y="277813"/>
            <a:ext cx="2835275" cy="3595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9413" y="277813"/>
            <a:ext cx="8358187" cy="3595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245F5-4834-43A0-8F69-05AD31AB5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358902"/>
            <a:ext cx="10360501" cy="2522229"/>
          </a:xfrm>
        </p:spPr>
        <p:txBody>
          <a:bodyPr/>
          <a:lstStyle>
            <a:lvl1pPr>
              <a:buClr>
                <a:srgbClr val="FC4B15"/>
              </a:buClr>
              <a:defRPr sz="2400">
                <a:latin typeface="Trebuchet MS"/>
                <a:cs typeface="Trebuchet MS"/>
              </a:defRPr>
            </a:lvl1pPr>
            <a:lvl2pPr>
              <a:defRPr sz="2000">
                <a:latin typeface="Trebuchet MS"/>
                <a:cs typeface="Trebuchet MS"/>
              </a:defRPr>
            </a:lvl2pPr>
            <a:lvl3pPr>
              <a:buClr>
                <a:schemeClr val="accent3"/>
              </a:buClr>
              <a:defRPr sz="1800">
                <a:latin typeface="Trebuchet MS"/>
                <a:cs typeface="Trebuchet MS"/>
              </a:defRPr>
            </a:lvl3pPr>
            <a:lvl4pPr>
              <a:defRPr sz="1600">
                <a:latin typeface="Trebuchet MS"/>
                <a:cs typeface="Trebuchet MS"/>
              </a:defRPr>
            </a:lvl4pPr>
            <a:lvl5pPr>
              <a:defRPr sz="1600"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34551" y="6477000"/>
            <a:ext cx="107966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ADFB3A3-F9B0-46C3-886E-8D1D73F738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400800"/>
            <a:ext cx="38597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4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73050"/>
            <a:ext cx="2738438" cy="5297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7675" cy="5297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226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4963"/>
            <a:ext cx="540385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6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0713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0950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188825" cy="685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4213" y="658813"/>
            <a:ext cx="3192462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0713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0950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3888" cy="169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4125" cy="227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0713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0950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8650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8888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58900"/>
            <a:ext cx="10352087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7813"/>
            <a:ext cx="1134427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1034713" y="6477000"/>
            <a:ext cx="1071562" cy="373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</a:tabLst>
              <a:defRPr sz="11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94C2EFAB-1229-4EB6-A634-C9F83749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164013" y="6400800"/>
            <a:ext cx="3859212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6813"/>
            <a:ext cx="2832100" cy="465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nos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ヒラギノ角ゴ Pro W3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ヒラギノ角ゴ Pro W3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ヒラギノ角ゴ Pro W3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ヒラギノ角ゴ Pro W3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ヒラギノ角ゴ Pro W3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ヒラギノ角ゴ Pro W3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ヒラギノ角ゴ Pro W3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lnSpc>
          <a:spcPct val="12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80808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0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1600">
          <a:solidFill>
            <a:srgbClr val="80808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0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80808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0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80808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0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0808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0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0808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0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0808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0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0808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0713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0950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0713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0950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188825" cy="685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4213" y="658813"/>
            <a:ext cx="3192462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0713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0950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560175" y="5154613"/>
            <a:ext cx="620713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4975" y="6400800"/>
            <a:ext cx="1250950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85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3888" cy="169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4125" cy="22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3888" cy="169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4125" cy="22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3888" cy="169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4125" cy="22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60175" y="5154613"/>
            <a:ext cx="620713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975" y="6400800"/>
            <a:ext cx="1250950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-1588" y="0"/>
            <a:ext cx="12190413" cy="1588"/>
          </a:xfrm>
          <a:prstGeom prst="line">
            <a:avLst/>
          </a:prstGeom>
          <a:noFill/>
          <a:ln w="38160" cap="flat">
            <a:solidFill>
              <a:srgbClr val="EA570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585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8513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6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jpeg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24" Type="http://schemas.openxmlformats.org/officeDocument/2006/relationships/image" Target="../media/image7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jpeg"/><Relationship Id="rId28" Type="http://schemas.openxmlformats.org/officeDocument/2006/relationships/image" Target="../media/image80.jpe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9.png"/><Relationship Id="rId4" Type="http://schemas.openxmlformats.org/officeDocument/2006/relationships/image" Target="../media/image56.png"/><Relationship Id="rId9" Type="http://schemas.openxmlformats.org/officeDocument/2006/relationships/image" Target="../media/image61.jpe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jpeg"/><Relationship Id="rId18" Type="http://schemas.openxmlformats.org/officeDocument/2006/relationships/image" Target="../media/image98.jpeg"/><Relationship Id="rId26" Type="http://schemas.openxmlformats.org/officeDocument/2006/relationships/image" Target="../media/image106.png"/><Relationship Id="rId39" Type="http://schemas.openxmlformats.org/officeDocument/2006/relationships/image" Target="../media/image119.jpeg"/><Relationship Id="rId21" Type="http://schemas.openxmlformats.org/officeDocument/2006/relationships/image" Target="../media/image101.png"/><Relationship Id="rId34" Type="http://schemas.openxmlformats.org/officeDocument/2006/relationships/image" Target="../media/image114.jpeg"/><Relationship Id="rId42" Type="http://schemas.openxmlformats.org/officeDocument/2006/relationships/image" Target="../media/image122.png"/><Relationship Id="rId47" Type="http://schemas.openxmlformats.org/officeDocument/2006/relationships/image" Target="../media/image127.jpeg"/><Relationship Id="rId50" Type="http://schemas.openxmlformats.org/officeDocument/2006/relationships/image" Target="../media/image130.png"/><Relationship Id="rId55" Type="http://schemas.openxmlformats.org/officeDocument/2006/relationships/image" Target="../media/image9.png"/><Relationship Id="rId7" Type="http://schemas.openxmlformats.org/officeDocument/2006/relationships/image" Target="../media/image87.png"/><Relationship Id="rId12" Type="http://schemas.openxmlformats.org/officeDocument/2006/relationships/image" Target="../media/image92.jpeg"/><Relationship Id="rId17" Type="http://schemas.openxmlformats.org/officeDocument/2006/relationships/image" Target="../media/image97.png"/><Relationship Id="rId25" Type="http://schemas.openxmlformats.org/officeDocument/2006/relationships/image" Target="../media/image105.jpeg"/><Relationship Id="rId33" Type="http://schemas.openxmlformats.org/officeDocument/2006/relationships/image" Target="../media/image113.jpeg"/><Relationship Id="rId38" Type="http://schemas.openxmlformats.org/officeDocument/2006/relationships/image" Target="../media/image118.png"/><Relationship Id="rId46" Type="http://schemas.openxmlformats.org/officeDocument/2006/relationships/image" Target="../media/image126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96.png"/><Relationship Id="rId20" Type="http://schemas.openxmlformats.org/officeDocument/2006/relationships/image" Target="../media/image100.jpeg"/><Relationship Id="rId29" Type="http://schemas.openxmlformats.org/officeDocument/2006/relationships/image" Target="../media/image109.png"/><Relationship Id="rId41" Type="http://schemas.openxmlformats.org/officeDocument/2006/relationships/image" Target="../media/image121.png"/><Relationship Id="rId54" Type="http://schemas.openxmlformats.org/officeDocument/2006/relationships/image" Target="../media/image134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86.jpe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40" Type="http://schemas.openxmlformats.org/officeDocument/2006/relationships/image" Target="../media/image120.jpeg"/><Relationship Id="rId45" Type="http://schemas.openxmlformats.org/officeDocument/2006/relationships/image" Target="../media/image125.png"/><Relationship Id="rId53" Type="http://schemas.openxmlformats.org/officeDocument/2006/relationships/image" Target="../media/image133.png"/><Relationship Id="rId5" Type="http://schemas.openxmlformats.org/officeDocument/2006/relationships/image" Target="../media/image85.jpe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36" Type="http://schemas.openxmlformats.org/officeDocument/2006/relationships/image" Target="../media/image116.png"/><Relationship Id="rId49" Type="http://schemas.openxmlformats.org/officeDocument/2006/relationships/image" Target="../media/image129.png"/><Relationship Id="rId10" Type="http://schemas.openxmlformats.org/officeDocument/2006/relationships/image" Target="../media/image90.png"/><Relationship Id="rId19" Type="http://schemas.openxmlformats.org/officeDocument/2006/relationships/image" Target="../media/image99.jpeg"/><Relationship Id="rId31" Type="http://schemas.openxmlformats.org/officeDocument/2006/relationships/image" Target="../media/image111.png"/><Relationship Id="rId44" Type="http://schemas.openxmlformats.org/officeDocument/2006/relationships/image" Target="../media/image124.jpeg"/><Relationship Id="rId52" Type="http://schemas.openxmlformats.org/officeDocument/2006/relationships/image" Target="../media/image132.png"/><Relationship Id="rId4" Type="http://schemas.openxmlformats.org/officeDocument/2006/relationships/image" Target="../media/image84.png"/><Relationship Id="rId9" Type="http://schemas.openxmlformats.org/officeDocument/2006/relationships/image" Target="../media/image89.jpe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107.jpeg"/><Relationship Id="rId30" Type="http://schemas.openxmlformats.org/officeDocument/2006/relationships/image" Target="../media/image110.jpeg"/><Relationship Id="rId35" Type="http://schemas.openxmlformats.org/officeDocument/2006/relationships/image" Target="../media/image115.png"/><Relationship Id="rId43" Type="http://schemas.openxmlformats.org/officeDocument/2006/relationships/image" Target="../media/image123.png"/><Relationship Id="rId48" Type="http://schemas.openxmlformats.org/officeDocument/2006/relationships/image" Target="../media/image128.jpeg"/><Relationship Id="rId8" Type="http://schemas.openxmlformats.org/officeDocument/2006/relationships/image" Target="../media/image88.png"/><Relationship Id="rId51" Type="http://schemas.openxmlformats.org/officeDocument/2006/relationships/image" Target="../media/image131.jpeg"/><Relationship Id="rId3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9.png"/><Relationship Id="rId4" Type="http://schemas.openxmlformats.org/officeDocument/2006/relationships/image" Target="../media/image1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1844675" y="2763838"/>
            <a:ext cx="9888538" cy="760412"/>
          </a:xfrm>
          <a:custGeom>
            <a:avLst/>
            <a:gdLst>
              <a:gd name="T0" fmla="*/ 9888538 w 9888538"/>
              <a:gd name="T1" fmla="*/ 380206 h 760412"/>
              <a:gd name="T2" fmla="*/ 4944269 w 9888538"/>
              <a:gd name="T3" fmla="*/ 760412 h 760412"/>
              <a:gd name="T4" fmla="*/ 0 w 9888538"/>
              <a:gd name="T5" fmla="*/ 380206 h 760412"/>
              <a:gd name="T6" fmla="*/ 4944269 w 9888538"/>
              <a:gd name="T7" fmla="*/ 0 h 760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888538"/>
              <a:gd name="T13" fmla="*/ 0 h 760412"/>
              <a:gd name="T14" fmla="*/ 9888538 w 9888538"/>
              <a:gd name="T15" fmla="*/ 760412 h 760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88538" h="760412">
                <a:moveTo>
                  <a:pt x="0" y="0"/>
                </a:moveTo>
                <a:lnTo>
                  <a:pt x="27470" y="0"/>
                </a:lnTo>
                <a:lnTo>
                  <a:pt x="27470" y="2115"/>
                </a:lnTo>
                <a:lnTo>
                  <a:pt x="0" y="211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ru-RU" sz="5400" b="1" i="1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Rapid7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688" y="542925"/>
            <a:ext cx="712787" cy="74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1476375" y="3679825"/>
            <a:ext cx="8991600" cy="347663"/>
          </a:xfrm>
          <a:custGeom>
            <a:avLst/>
            <a:gdLst>
              <a:gd name="T0" fmla="*/ 8991600 w 8991600"/>
              <a:gd name="T1" fmla="*/ 173832 h 347663"/>
              <a:gd name="T2" fmla="*/ 4495800 w 8991600"/>
              <a:gd name="T3" fmla="*/ 347663 h 347663"/>
              <a:gd name="T4" fmla="*/ 0 w 8991600"/>
              <a:gd name="T5" fmla="*/ 173832 h 347663"/>
              <a:gd name="T6" fmla="*/ 4495800 w 8991600"/>
              <a:gd name="T7" fmla="*/ 0 h 3476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991600"/>
              <a:gd name="T13" fmla="*/ 0 h 347663"/>
              <a:gd name="T14" fmla="*/ 8991600 w 8991600"/>
              <a:gd name="T15" fmla="*/ 347663 h 3476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91600" h="347663">
                <a:moveTo>
                  <a:pt x="0" y="0"/>
                </a:moveTo>
                <a:lnTo>
                  <a:pt x="24979" y="0"/>
                </a:lnTo>
                <a:lnTo>
                  <a:pt x="24979" y="966"/>
                </a:lnTo>
                <a:lnTo>
                  <a:pt x="0" y="96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2400" dirty="0">
                <a:solidFill>
                  <a:srgbClr val="EA5709"/>
                </a:solidFill>
                <a:latin typeface="Trebuchet MS" charset="0"/>
                <a:cs typeface="ヒラギノ角ゴ Pro W3" charset="0"/>
              </a:rPr>
              <a:t>Контроль защищенности сети </a:t>
            </a:r>
            <a:r>
              <a:rPr lang="ru-RU" sz="2400" dirty="0" smtClean="0">
                <a:solidFill>
                  <a:srgbClr val="EA5709"/>
                </a:solidFill>
                <a:latin typeface="Trebuchet MS" charset="0"/>
                <a:cs typeface="ヒラギノ角ゴ Pro W3" charset="0"/>
              </a:rPr>
              <a:t>нового </a:t>
            </a:r>
            <a:r>
              <a:rPr lang="ru-RU" sz="2400" dirty="0">
                <a:solidFill>
                  <a:srgbClr val="EA5709"/>
                </a:solidFill>
                <a:latin typeface="Trebuchet MS" charset="0"/>
                <a:cs typeface="ヒラギノ角ゴ Pro W3" charset="0"/>
              </a:rPr>
              <a:t>поколения</a:t>
            </a:r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auto">
          <a:xfrm>
            <a:off x="936625" y="5543550"/>
            <a:ext cx="5399088" cy="857250"/>
          </a:xfrm>
          <a:custGeom>
            <a:avLst/>
            <a:gdLst>
              <a:gd name="T0" fmla="*/ 5399088 w 5399088"/>
              <a:gd name="T1" fmla="*/ 428625 h 857250"/>
              <a:gd name="T2" fmla="*/ 2699544 w 5399088"/>
              <a:gd name="T3" fmla="*/ 857250 h 857250"/>
              <a:gd name="T4" fmla="*/ 0 w 5399088"/>
              <a:gd name="T5" fmla="*/ 428625 h 857250"/>
              <a:gd name="T6" fmla="*/ 2699544 w 5399088"/>
              <a:gd name="T7" fmla="*/ 0 h 8572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399088"/>
              <a:gd name="T13" fmla="*/ 0 h 857250"/>
              <a:gd name="T14" fmla="*/ 5399088 w 5399088"/>
              <a:gd name="T15" fmla="*/ 857250 h 857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99088" h="857250">
                <a:moveTo>
                  <a:pt x="0" y="0"/>
                </a:moveTo>
                <a:lnTo>
                  <a:pt x="14998" y="0"/>
                </a:lnTo>
                <a:lnTo>
                  <a:pt x="14998" y="2382"/>
                </a:lnTo>
                <a:lnTo>
                  <a:pt x="0" y="2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Дмитрий Онищенко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379413" y="1143000"/>
            <a:ext cx="8297862" cy="5148263"/>
          </a:xfrm>
          <a:custGeom>
            <a:avLst/>
            <a:gdLst>
              <a:gd name="T0" fmla="*/ 8297862 w 8297862"/>
              <a:gd name="T1" fmla="*/ 2574138 h 5148263"/>
              <a:gd name="T2" fmla="*/ 4148931 w 8297862"/>
              <a:gd name="T3" fmla="*/ 5148263 h 5148263"/>
              <a:gd name="T4" fmla="*/ 0 w 8297862"/>
              <a:gd name="T5" fmla="*/ 2574138 h 5148263"/>
              <a:gd name="T6" fmla="*/ 4148931 w 8297862"/>
              <a:gd name="T7" fmla="*/ 0 h 51482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97862"/>
              <a:gd name="T13" fmla="*/ 0 h 5148263"/>
              <a:gd name="T14" fmla="*/ 8297862 w 8297862"/>
              <a:gd name="T15" fmla="*/ 5148263 h 5148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97862" h="5148263">
                <a:moveTo>
                  <a:pt x="0" y="0"/>
                </a:moveTo>
                <a:lnTo>
                  <a:pt x="23050" y="0"/>
                </a:lnTo>
                <a:lnTo>
                  <a:pt x="23050" y="14302"/>
                </a:lnTo>
                <a:lnTo>
                  <a:pt x="0" y="1430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2000">
              <a:solidFill>
                <a:srgbClr val="595959"/>
              </a:solidFill>
              <a:latin typeface="Trebuchet MS" charset="0"/>
            </a:endParaRPr>
          </a:p>
        </p:txBody>
      </p:sp>
      <p:sp>
        <p:nvSpPr>
          <p:cNvPr id="36867" name="AutoShape 2"/>
          <p:cNvSpPr>
            <a:spLocks noChangeArrowheads="1"/>
          </p:cNvSpPr>
          <p:nvPr/>
        </p:nvSpPr>
        <p:spPr bwMode="auto">
          <a:xfrm>
            <a:off x="593725" y="2000250"/>
            <a:ext cx="11344275" cy="576263"/>
          </a:xfrm>
          <a:custGeom>
            <a:avLst/>
            <a:gdLst>
              <a:gd name="T0" fmla="*/ 11344275 w 11344275"/>
              <a:gd name="T1" fmla="*/ 288133 h 576262"/>
              <a:gd name="T2" fmla="*/ 5672138 w 11344275"/>
              <a:gd name="T3" fmla="*/ 576264 h 576262"/>
              <a:gd name="T4" fmla="*/ 0 w 11344275"/>
              <a:gd name="T5" fmla="*/ 288133 h 576262"/>
              <a:gd name="T6" fmla="*/ 5672138 w 11344275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4275"/>
              <a:gd name="T13" fmla="*/ 0 h 576262"/>
              <a:gd name="T14" fmla="*/ 11344275 w 11344275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4275" h="576262">
                <a:moveTo>
                  <a:pt x="0" y="0"/>
                </a:moveTo>
                <a:lnTo>
                  <a:pt x="31513" y="0"/>
                </a:lnTo>
                <a:lnTo>
                  <a:pt x="31513" y="1602"/>
                </a:lnTo>
                <a:lnTo>
                  <a:pt x="0" y="160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ru-RU" sz="3200">
              <a:solidFill>
                <a:srgbClr val="EA5709"/>
              </a:solidFill>
              <a:latin typeface="Trebuchet MS" charset="0"/>
            </a:endParaRPr>
          </a:p>
        </p:txBody>
      </p:sp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11034713" y="6477000"/>
            <a:ext cx="1071562" cy="373063"/>
          </a:xfrm>
          <a:custGeom>
            <a:avLst/>
            <a:gdLst>
              <a:gd name="T0" fmla="*/ 1071562 w 1071562"/>
              <a:gd name="T1" fmla="*/ 186532 h 373063"/>
              <a:gd name="T2" fmla="*/ 535781 w 1071562"/>
              <a:gd name="T3" fmla="*/ 373063 h 373063"/>
              <a:gd name="T4" fmla="*/ 0 w 1071562"/>
              <a:gd name="T5" fmla="*/ 186532 h 373063"/>
              <a:gd name="T6" fmla="*/ 535781 w 1071562"/>
              <a:gd name="T7" fmla="*/ 0 h 373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1562"/>
              <a:gd name="T13" fmla="*/ 0 h 373063"/>
              <a:gd name="T14" fmla="*/ 1071562 w 1071562"/>
              <a:gd name="T15" fmla="*/ 373063 h 37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1562" h="373063">
                <a:moveTo>
                  <a:pt x="0" y="0"/>
                </a:moveTo>
                <a:lnTo>
                  <a:pt x="2977" y="0"/>
                </a:lnTo>
                <a:lnTo>
                  <a:pt x="2977" y="1036"/>
                </a:lnTo>
                <a:lnTo>
                  <a:pt x="0" y="103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CEA38B8-6FFC-495B-978E-0904A4845C64}" type="slidenum">
              <a:rPr lang="ru-RU" sz="1100">
                <a:solidFill>
                  <a:srgbClr val="FFFFFF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100">
              <a:solidFill>
                <a:srgbClr val="FFFFFF"/>
              </a:solidFill>
              <a:cs typeface="ヒラギノ角ゴ Pro W3" charset="0"/>
            </a:endParaRP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9373" y="714356"/>
            <a:ext cx="4929221" cy="546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rebuchet MS" charset="0"/>
              </a:rPr>
              <a:t>Возможность настроить сканирование по расписанию и распространение отчетов на основе внутренних политик компании </a:t>
            </a:r>
            <a:endParaRPr lang="en-US" sz="2000" dirty="0" smtClean="0">
              <a:solidFill>
                <a:schemeClr val="tx1"/>
              </a:solidFill>
              <a:latin typeface="Trebuchet MS" charset="0"/>
            </a:endParaRP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sz="2000" dirty="0">
              <a:solidFill>
                <a:schemeClr val="tx1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chemeClr val="tx1"/>
                </a:solidFill>
                <a:latin typeface="Trebuchet MS" charset="0"/>
              </a:rPr>
              <a:t>Исключение уязвимостей из отчета по требованию; администрирование исключений</a:t>
            </a:r>
            <a:r>
              <a:rPr lang="ru-RU" dirty="0" smtClean="0">
                <a:solidFill>
                  <a:schemeClr val="tx1"/>
                </a:solidFill>
                <a:latin typeface="Trebuchet MS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dirty="0">
              <a:solidFill>
                <a:schemeClr val="tx1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chemeClr val="tx1"/>
                </a:solidFill>
                <a:latin typeface="Trebuchet MS" charset="0"/>
              </a:rPr>
              <a:t>Возможность периодических сканирований для переоценки </a:t>
            </a:r>
            <a:r>
              <a:rPr lang="ru-RU" dirty="0" smtClean="0">
                <a:solidFill>
                  <a:schemeClr val="tx1"/>
                </a:solidFill>
                <a:latin typeface="Trebuchet MS" charset="0"/>
              </a:rPr>
              <a:t>Угроз. </a:t>
            </a:r>
            <a:endParaRPr lang="en-US" dirty="0" smtClean="0">
              <a:solidFill>
                <a:schemeClr val="tx1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dirty="0">
              <a:solidFill>
                <a:schemeClr val="tx1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chemeClr val="tx1"/>
                </a:solidFill>
                <a:latin typeface="Trebuchet MS" charset="0"/>
              </a:rPr>
              <a:t>Возможность настраивать роли и группы в зависимости от организационной структуры </a:t>
            </a:r>
            <a:r>
              <a:rPr lang="ru-RU" dirty="0" smtClean="0">
                <a:solidFill>
                  <a:schemeClr val="tx1"/>
                </a:solidFill>
                <a:latin typeface="Trebuchet MS" charset="0"/>
              </a:rPr>
              <a:t>компании</a:t>
            </a:r>
            <a:endParaRPr lang="en-US" dirty="0" smtClean="0">
              <a:solidFill>
                <a:schemeClr val="tx1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dirty="0">
              <a:solidFill>
                <a:schemeClr val="tx1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chemeClr val="tx1"/>
                </a:solidFill>
                <a:latin typeface="Trebuchet MS" charset="0"/>
              </a:rPr>
              <a:t>Возможность автоматической доставки отчетов по расписанию.</a:t>
            </a: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6872" name="TextBox 46"/>
          <p:cNvSpPr txBox="1">
            <a:spLocks noChangeArrowheads="1"/>
          </p:cNvSpPr>
          <p:nvPr/>
        </p:nvSpPr>
        <p:spPr bwMode="auto">
          <a:xfrm>
            <a:off x="104775" y="120650"/>
            <a:ext cx="434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2800">
                <a:solidFill>
                  <a:srgbClr val="EA5709"/>
                </a:solidFill>
                <a:latin typeface="Trebuchet MS" charset="0"/>
              </a:rPr>
              <a:t>Автоматизация</a:t>
            </a:r>
          </a:p>
        </p:txBody>
      </p:sp>
      <p:pic>
        <p:nvPicPr>
          <p:cNvPr id="1026" name="Picture 2" descr="C:\Documents and Settings\Administrator\My Documents\My Pictures\rapid7_nexpos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5718" y="214289"/>
            <a:ext cx="6502404" cy="621000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2016125" y="2762250"/>
            <a:ext cx="9137650" cy="638175"/>
          </a:xfrm>
          <a:custGeom>
            <a:avLst/>
            <a:gdLst>
              <a:gd name="T0" fmla="*/ 9137650 w 9137650"/>
              <a:gd name="T1" fmla="*/ 319088 h 638175"/>
              <a:gd name="T2" fmla="*/ 4568825 w 9137650"/>
              <a:gd name="T3" fmla="*/ 638175 h 638175"/>
              <a:gd name="T4" fmla="*/ 0 w 9137650"/>
              <a:gd name="T5" fmla="*/ 319088 h 638175"/>
              <a:gd name="T6" fmla="*/ 4568825 w 9137650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37650"/>
              <a:gd name="T13" fmla="*/ 0 h 638175"/>
              <a:gd name="T14" fmla="*/ 9137650 w 9137650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7650" h="638175">
                <a:moveTo>
                  <a:pt x="0" y="0"/>
                </a:moveTo>
                <a:lnTo>
                  <a:pt x="25382" y="0"/>
                </a:lnTo>
                <a:lnTo>
                  <a:pt x="25382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i="1" dirty="0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Оценка и </a:t>
            </a:r>
            <a:r>
              <a:rPr lang="ru-RU" sz="3600" i="1" dirty="0" err="1" smtClean="0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приоритезация</a:t>
            </a:r>
            <a:r>
              <a:rPr lang="ru-RU" sz="3600" i="1" dirty="0" smtClean="0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 угроз</a:t>
            </a:r>
            <a:endParaRPr lang="ru-RU" sz="3600" i="1" dirty="0">
              <a:solidFill>
                <a:srgbClr val="262626"/>
              </a:solidFill>
              <a:latin typeface="Trebuchet MS" charset="0"/>
              <a:cs typeface="ヒラギノ角ゴ Pro W3" charset="0"/>
            </a:endParaRPr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2665413" y="3581400"/>
            <a:ext cx="8523287" cy="484188"/>
          </a:xfrm>
          <a:custGeom>
            <a:avLst/>
            <a:gdLst>
              <a:gd name="T0" fmla="*/ 8523287 w 8523287"/>
              <a:gd name="T1" fmla="*/ 242094 h 484188"/>
              <a:gd name="T2" fmla="*/ 4261656 w 8523287"/>
              <a:gd name="T3" fmla="*/ 484188 h 484188"/>
              <a:gd name="T4" fmla="*/ 0 w 8523287"/>
              <a:gd name="T5" fmla="*/ 242094 h 484188"/>
              <a:gd name="T6" fmla="*/ 4261656 w 8523287"/>
              <a:gd name="T7" fmla="*/ 0 h 4841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23287"/>
              <a:gd name="T13" fmla="*/ 0 h 484188"/>
              <a:gd name="T14" fmla="*/ 8523287 w 8523287"/>
              <a:gd name="T15" fmla="*/ 484188 h 484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23287" h="484188">
                <a:moveTo>
                  <a:pt x="0" y="0"/>
                </a:moveTo>
                <a:lnTo>
                  <a:pt x="23678" y="0"/>
                </a:lnTo>
                <a:lnTo>
                  <a:pt x="23678" y="1346"/>
                </a:lnTo>
                <a:lnTo>
                  <a:pt x="0" y="134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808080"/>
                </a:solidFill>
                <a:cs typeface="ヒラギノ角ゴ Pro W3" charset="0"/>
              </a:rPr>
              <a:t>Nexpose, Metasploit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522288" y="1000125"/>
            <a:ext cx="10353675" cy="576263"/>
          </a:xfrm>
          <a:custGeom>
            <a:avLst/>
            <a:gdLst>
              <a:gd name="T0" fmla="*/ 10353675 w 10353675"/>
              <a:gd name="T1" fmla="*/ 288132 h 576263"/>
              <a:gd name="T2" fmla="*/ 5176838 w 10353675"/>
              <a:gd name="T3" fmla="*/ 576263 h 576263"/>
              <a:gd name="T4" fmla="*/ 0 w 10353675"/>
              <a:gd name="T5" fmla="*/ 288132 h 576263"/>
              <a:gd name="T6" fmla="*/ 5176838 w 10353675"/>
              <a:gd name="T7" fmla="*/ 0 h 5762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353675"/>
              <a:gd name="T13" fmla="*/ 0 h 576263"/>
              <a:gd name="T14" fmla="*/ 10353675 w 10353675"/>
              <a:gd name="T15" fmla="*/ 576263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53675" h="576263">
                <a:moveTo>
                  <a:pt x="0" y="0"/>
                </a:moveTo>
                <a:lnTo>
                  <a:pt x="28761" y="0"/>
                </a:lnTo>
                <a:lnTo>
                  <a:pt x="28761" y="1602"/>
                </a:lnTo>
                <a:lnTo>
                  <a:pt x="0" y="160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</a:pPr>
            <a:endParaRPr lang="ru-RU" sz="3200">
              <a:solidFill>
                <a:srgbClr val="EA5709"/>
              </a:solidFill>
              <a:latin typeface="Trebuchet MS" charset="0"/>
            </a:endParaRPr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11034713" y="6477000"/>
            <a:ext cx="1071562" cy="373063"/>
          </a:xfrm>
          <a:custGeom>
            <a:avLst/>
            <a:gdLst>
              <a:gd name="T0" fmla="*/ 1071562 w 1071562"/>
              <a:gd name="T1" fmla="*/ 186532 h 373063"/>
              <a:gd name="T2" fmla="*/ 535781 w 1071562"/>
              <a:gd name="T3" fmla="*/ 373063 h 373063"/>
              <a:gd name="T4" fmla="*/ 0 w 1071562"/>
              <a:gd name="T5" fmla="*/ 186532 h 373063"/>
              <a:gd name="T6" fmla="*/ 535781 w 1071562"/>
              <a:gd name="T7" fmla="*/ 0 h 373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1562"/>
              <a:gd name="T13" fmla="*/ 0 h 373063"/>
              <a:gd name="T14" fmla="*/ 1071562 w 1071562"/>
              <a:gd name="T15" fmla="*/ 373063 h 37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1562" h="373063">
                <a:moveTo>
                  <a:pt x="0" y="0"/>
                </a:moveTo>
                <a:lnTo>
                  <a:pt x="2977" y="0"/>
                </a:lnTo>
                <a:lnTo>
                  <a:pt x="2977" y="1036"/>
                </a:lnTo>
                <a:lnTo>
                  <a:pt x="0" y="103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C3CE5A-14F9-4E85-9F56-1A1C09A53751}" type="slidenum">
              <a:rPr lang="ru-RU" sz="1100">
                <a:solidFill>
                  <a:srgbClr val="FFFFFF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100">
              <a:solidFill>
                <a:srgbClr val="FFFFFF"/>
              </a:solidFill>
              <a:cs typeface="ヒラギノ角ゴ Pro W3" charset="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0213" y="1000125"/>
            <a:ext cx="8629650" cy="504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379413" y="1228725"/>
            <a:ext cx="4295775" cy="1362075"/>
          </a:xfrm>
          <a:custGeom>
            <a:avLst/>
            <a:gdLst>
              <a:gd name="T0" fmla="*/ 4295775 w 4295775"/>
              <a:gd name="T1" fmla="*/ 681038 h 1362075"/>
              <a:gd name="T2" fmla="*/ 2147894 w 4295775"/>
              <a:gd name="T3" fmla="*/ 1362075 h 1362075"/>
              <a:gd name="T4" fmla="*/ 0 w 4295775"/>
              <a:gd name="T5" fmla="*/ 681038 h 1362075"/>
              <a:gd name="T6" fmla="*/ 2147894 w 4295775"/>
              <a:gd name="T7" fmla="*/ 0 h 1362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95775"/>
              <a:gd name="T13" fmla="*/ 0 h 1362075"/>
              <a:gd name="T14" fmla="*/ 4295775 w 4295775"/>
              <a:gd name="T15" fmla="*/ 1362075 h 1362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95775" h="1362075">
                <a:moveTo>
                  <a:pt x="0" y="0"/>
                </a:moveTo>
                <a:lnTo>
                  <a:pt x="11932" y="0"/>
                </a:lnTo>
                <a:lnTo>
                  <a:pt x="11932" y="3783"/>
                </a:lnTo>
                <a:lnTo>
                  <a:pt x="0" y="378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7DA2"/>
                </a:solidFill>
                <a:latin typeface="Trebuchet MS" charset="0"/>
                <a:cs typeface="ヒラギノ角ゴ Pro W3" charset="0"/>
              </a:rPr>
              <a:t>99,400+ Проверок для более чем 35,904 уязвимостей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9" name="TextBox 46"/>
          <p:cNvSpPr txBox="1">
            <a:spLocks noChangeArrowheads="1"/>
          </p:cNvSpPr>
          <p:nvPr/>
        </p:nvSpPr>
        <p:spPr bwMode="auto">
          <a:xfrm>
            <a:off x="104775" y="120650"/>
            <a:ext cx="6561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2800">
                <a:solidFill>
                  <a:srgbClr val="EA5709"/>
                </a:solidFill>
                <a:latin typeface="Trebuchet MS" charset="0"/>
              </a:rPr>
              <a:t>Nexpose: Методология сканирования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609600" y="3733800"/>
            <a:ext cx="9031288" cy="323850"/>
          </a:xfrm>
          <a:custGeom>
            <a:avLst/>
            <a:gdLst>
              <a:gd name="T0" fmla="*/ 9031288 w 9031288"/>
              <a:gd name="T1" fmla="*/ 161925 h 323850"/>
              <a:gd name="T2" fmla="*/ 4515644 w 9031288"/>
              <a:gd name="T3" fmla="*/ 323850 h 323850"/>
              <a:gd name="T4" fmla="*/ 0 w 9031288"/>
              <a:gd name="T5" fmla="*/ 161925 h 323850"/>
              <a:gd name="T6" fmla="*/ 4515644 w 9031288"/>
              <a:gd name="T7" fmla="*/ 0 h 323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31288"/>
              <a:gd name="T13" fmla="*/ 0 h 323850"/>
              <a:gd name="T14" fmla="*/ 9031288 w 9031288"/>
              <a:gd name="T15" fmla="*/ 323850 h 323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31288" h="323850">
                <a:moveTo>
                  <a:pt x="0" y="0"/>
                </a:moveTo>
                <a:lnTo>
                  <a:pt x="25089" y="0"/>
                </a:lnTo>
                <a:lnTo>
                  <a:pt x="25089" y="901"/>
                </a:lnTo>
                <a:lnTo>
                  <a:pt x="0" y="90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ru-RU" sz="1200">
                <a:solidFill>
                  <a:srgbClr val="00537D"/>
                </a:solidFill>
                <a:latin typeface="Trebuchet MS" charset="0"/>
              </a:rPr>
              <a:t>	</a:t>
            </a:r>
          </a:p>
        </p:txBody>
      </p:sp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381000" y="277813"/>
            <a:ext cx="11344275" cy="576262"/>
          </a:xfrm>
          <a:custGeom>
            <a:avLst/>
            <a:gdLst>
              <a:gd name="T0" fmla="*/ 11344275 w 11344275"/>
              <a:gd name="T1" fmla="*/ 288131 h 576262"/>
              <a:gd name="T2" fmla="*/ 5672138 w 11344275"/>
              <a:gd name="T3" fmla="*/ 576262 h 576262"/>
              <a:gd name="T4" fmla="*/ 0 w 11344275"/>
              <a:gd name="T5" fmla="*/ 288131 h 576262"/>
              <a:gd name="T6" fmla="*/ 5672138 w 11344275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4275"/>
              <a:gd name="T13" fmla="*/ 0 h 576262"/>
              <a:gd name="T14" fmla="*/ 11344275 w 11344275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4275" h="576262">
                <a:moveTo>
                  <a:pt x="0" y="0"/>
                </a:moveTo>
                <a:lnTo>
                  <a:pt x="31513" y="0"/>
                </a:lnTo>
                <a:lnTo>
                  <a:pt x="31513" y="1602"/>
                </a:lnTo>
                <a:lnTo>
                  <a:pt x="0" y="160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3200" dirty="0" err="1">
                <a:solidFill>
                  <a:srgbClr val="EA5709"/>
                </a:solidFill>
                <a:latin typeface="Trebuchet MS" charset="0"/>
              </a:rPr>
              <a:t>Nexpose</a:t>
            </a:r>
            <a:r>
              <a:rPr lang="ru-RU" sz="3200" dirty="0">
                <a:solidFill>
                  <a:srgbClr val="EA5709"/>
                </a:solidFill>
                <a:latin typeface="Trebuchet MS" charset="0"/>
              </a:rPr>
              <a:t>: Оценка и </a:t>
            </a:r>
            <a:r>
              <a:rPr lang="ru-RU" sz="3200" dirty="0" err="1">
                <a:solidFill>
                  <a:srgbClr val="EA5709"/>
                </a:solidFill>
                <a:latin typeface="Trebuchet MS" charset="0"/>
              </a:rPr>
              <a:t>Приоритезация</a:t>
            </a:r>
            <a:r>
              <a:rPr lang="ru-RU" sz="3200" dirty="0">
                <a:solidFill>
                  <a:srgbClr val="EA5709"/>
                </a:solidFill>
                <a:latin typeface="Trebuchet MS" charset="0"/>
              </a:rPr>
              <a:t> </a:t>
            </a:r>
            <a:r>
              <a:rPr lang="ru-RU" sz="3200" dirty="0" smtClean="0">
                <a:solidFill>
                  <a:srgbClr val="EA5709"/>
                </a:solidFill>
                <a:latin typeface="Trebuchet MS" charset="0"/>
              </a:rPr>
              <a:t>Угроз</a:t>
            </a:r>
            <a:endParaRPr lang="ru-RU" sz="3200" dirty="0">
              <a:solidFill>
                <a:srgbClr val="EA5709"/>
              </a:solidFill>
              <a:latin typeface="Trebuchet MS" charset="0"/>
            </a:endParaRPr>
          </a:p>
        </p:txBody>
      </p:sp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11034713" y="6477000"/>
            <a:ext cx="1071562" cy="373063"/>
          </a:xfrm>
          <a:custGeom>
            <a:avLst/>
            <a:gdLst>
              <a:gd name="T0" fmla="*/ 1071562 w 1071562"/>
              <a:gd name="T1" fmla="*/ 186532 h 373063"/>
              <a:gd name="T2" fmla="*/ 535781 w 1071562"/>
              <a:gd name="T3" fmla="*/ 373063 h 373063"/>
              <a:gd name="T4" fmla="*/ 0 w 1071562"/>
              <a:gd name="T5" fmla="*/ 186532 h 373063"/>
              <a:gd name="T6" fmla="*/ 535781 w 1071562"/>
              <a:gd name="T7" fmla="*/ 0 h 373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1562"/>
              <a:gd name="T13" fmla="*/ 0 h 373063"/>
              <a:gd name="T14" fmla="*/ 1071562 w 1071562"/>
              <a:gd name="T15" fmla="*/ 373063 h 37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1562" h="373063">
                <a:moveTo>
                  <a:pt x="0" y="0"/>
                </a:moveTo>
                <a:lnTo>
                  <a:pt x="2977" y="0"/>
                </a:lnTo>
                <a:lnTo>
                  <a:pt x="2977" y="1036"/>
                </a:lnTo>
                <a:lnTo>
                  <a:pt x="0" y="103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5B4DF93-2FE3-41C0-97F0-93CC84A4171F}" type="slidenum">
              <a:rPr lang="ru-RU" sz="1100">
                <a:solidFill>
                  <a:srgbClr val="FFFFFF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100">
              <a:solidFill>
                <a:srgbClr val="FFFFFF"/>
              </a:solidFill>
              <a:cs typeface="ヒラギノ角ゴ Pro W3" charset="0"/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4191000"/>
            <a:ext cx="10047288" cy="170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0800" y="1371600"/>
            <a:ext cx="9831388" cy="260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773613" y="1447800"/>
            <a:ext cx="1312862" cy="2354263"/>
          </a:xfrm>
          <a:custGeom>
            <a:avLst/>
            <a:gdLst>
              <a:gd name="T0" fmla="*/ 1312862 w 1312862"/>
              <a:gd name="T1" fmla="*/ 1177135 h 2354263"/>
              <a:gd name="T2" fmla="*/ 656431 w 1312862"/>
              <a:gd name="T3" fmla="*/ 2354263 h 2354263"/>
              <a:gd name="T4" fmla="*/ 0 w 1312862"/>
              <a:gd name="T5" fmla="*/ 1177135 h 2354263"/>
              <a:gd name="T6" fmla="*/ 656431 w 1312862"/>
              <a:gd name="T7" fmla="*/ 0 h 23542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12862"/>
              <a:gd name="T13" fmla="*/ 0 h 2354263"/>
              <a:gd name="T14" fmla="*/ 1312862 w 1312862"/>
              <a:gd name="T15" fmla="*/ 2354263 h 2354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2862" h="2354263">
                <a:moveTo>
                  <a:pt x="0" y="3526"/>
                </a:moveTo>
                <a:lnTo>
                  <a:pt x="3526" y="3526"/>
                </a:lnTo>
                <a:lnTo>
                  <a:pt x="180" y="90"/>
                </a:lnTo>
                <a:lnTo>
                  <a:pt x="120" y="0"/>
                </a:lnTo>
                <a:lnTo>
                  <a:pt x="3526" y="3526"/>
                </a:lnTo>
                <a:lnTo>
                  <a:pt x="270" y="90"/>
                </a:lnTo>
                <a:lnTo>
                  <a:pt x="3646" y="3014"/>
                </a:lnTo>
                <a:lnTo>
                  <a:pt x="3526" y="3526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1295400"/>
            <a:ext cx="11469688" cy="273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381000" y="277813"/>
            <a:ext cx="11344275" cy="576262"/>
          </a:xfrm>
          <a:custGeom>
            <a:avLst/>
            <a:gdLst>
              <a:gd name="T0" fmla="*/ 11344275 w 11344275"/>
              <a:gd name="T1" fmla="*/ 288131 h 576262"/>
              <a:gd name="T2" fmla="*/ 5672138 w 11344275"/>
              <a:gd name="T3" fmla="*/ 576262 h 576262"/>
              <a:gd name="T4" fmla="*/ 0 w 11344275"/>
              <a:gd name="T5" fmla="*/ 288131 h 576262"/>
              <a:gd name="T6" fmla="*/ 5672138 w 11344275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4275"/>
              <a:gd name="T13" fmla="*/ 0 h 576262"/>
              <a:gd name="T14" fmla="*/ 11344275 w 11344275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4275" h="576262">
                <a:moveTo>
                  <a:pt x="0" y="0"/>
                </a:moveTo>
                <a:lnTo>
                  <a:pt x="31513" y="0"/>
                </a:lnTo>
                <a:lnTo>
                  <a:pt x="31513" y="1602"/>
                </a:lnTo>
                <a:lnTo>
                  <a:pt x="0" y="160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3200">
                <a:solidFill>
                  <a:srgbClr val="EA5709"/>
                </a:solidFill>
                <a:latin typeface="Trebuchet MS" charset="0"/>
              </a:rPr>
              <a:t>Отчет по устранению</a:t>
            </a:r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11034713" y="6477000"/>
            <a:ext cx="1071562" cy="373063"/>
          </a:xfrm>
          <a:custGeom>
            <a:avLst/>
            <a:gdLst>
              <a:gd name="T0" fmla="*/ 1071562 w 1071562"/>
              <a:gd name="T1" fmla="*/ 186532 h 373063"/>
              <a:gd name="T2" fmla="*/ 535781 w 1071562"/>
              <a:gd name="T3" fmla="*/ 373063 h 373063"/>
              <a:gd name="T4" fmla="*/ 0 w 1071562"/>
              <a:gd name="T5" fmla="*/ 186532 h 373063"/>
              <a:gd name="T6" fmla="*/ 535781 w 1071562"/>
              <a:gd name="T7" fmla="*/ 0 h 373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1562"/>
              <a:gd name="T13" fmla="*/ 0 h 373063"/>
              <a:gd name="T14" fmla="*/ 1071562 w 1071562"/>
              <a:gd name="T15" fmla="*/ 373063 h 37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1562" h="373063">
                <a:moveTo>
                  <a:pt x="0" y="0"/>
                </a:moveTo>
                <a:lnTo>
                  <a:pt x="2977" y="0"/>
                </a:lnTo>
                <a:lnTo>
                  <a:pt x="2977" y="1036"/>
                </a:lnTo>
                <a:lnTo>
                  <a:pt x="0" y="103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9C31A73-0A1D-4A71-9783-98D122FB66B3}" type="slidenum">
              <a:rPr lang="ru-RU" sz="1100">
                <a:solidFill>
                  <a:srgbClr val="FFFFFF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100">
              <a:solidFill>
                <a:srgbClr val="FFFFFF"/>
              </a:solidFill>
              <a:cs typeface="ヒラギノ角ゴ Pro W3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838200"/>
            <a:ext cx="7508875" cy="543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7923213" y="1266825"/>
            <a:ext cx="4030662" cy="4232275"/>
          </a:xfrm>
          <a:custGeom>
            <a:avLst/>
            <a:gdLst>
              <a:gd name="T0" fmla="*/ 4030662 w 4030662"/>
              <a:gd name="T1" fmla="*/ 2116142 h 4232275"/>
              <a:gd name="T2" fmla="*/ 2015331 w 4030662"/>
              <a:gd name="T3" fmla="*/ 4232275 h 4232275"/>
              <a:gd name="T4" fmla="*/ 0 w 4030662"/>
              <a:gd name="T5" fmla="*/ 2116142 h 4232275"/>
              <a:gd name="T6" fmla="*/ 2015331 w 4030662"/>
              <a:gd name="T7" fmla="*/ 0 h 42322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030662"/>
              <a:gd name="T13" fmla="*/ 0 h 4232275"/>
              <a:gd name="T14" fmla="*/ 4030662 w 4030662"/>
              <a:gd name="T15" fmla="*/ 4232275 h 4232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30662" h="4232275">
                <a:moveTo>
                  <a:pt x="0" y="0"/>
                </a:moveTo>
                <a:lnTo>
                  <a:pt x="11196" y="0"/>
                </a:lnTo>
                <a:lnTo>
                  <a:pt x="11196" y="11759"/>
                </a:lnTo>
                <a:lnTo>
                  <a:pt x="0" y="1175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4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2400">
              <a:solidFill>
                <a:srgbClr val="404040"/>
              </a:solidFill>
              <a:latin typeface="Trebuchet MS" charset="0"/>
            </a:endParaRP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02575" y="1857375"/>
            <a:ext cx="4286250" cy="2565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4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Приоритеты устранения</a:t>
            </a:r>
          </a:p>
          <a:p>
            <a:pPr marL="207963" indent="-206375">
              <a:lnSpc>
                <a:spcPct val="100000"/>
              </a:lnSpc>
              <a:buClrTx/>
              <a:buSzPct val="111000"/>
              <a:buFontTx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dirty="0">
              <a:solidFill>
                <a:srgbClr val="404040"/>
              </a:solidFill>
              <a:latin typeface="Trebuchet MS" charset="0"/>
            </a:endParaRP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4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Пошаговые инструкции</a:t>
            </a:r>
          </a:p>
          <a:p>
            <a:pPr marL="207963" indent="-206375">
              <a:lnSpc>
                <a:spcPct val="100000"/>
              </a:lnSpc>
              <a:buClrTx/>
              <a:buSzPct val="111000"/>
              <a:buFontTx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dirty="0">
              <a:solidFill>
                <a:srgbClr val="404040"/>
              </a:solidFill>
              <a:latin typeface="Trebuchet MS" charset="0"/>
            </a:endParaRP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4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Оценка времени на устранение</a:t>
            </a:r>
          </a:p>
          <a:p>
            <a:pPr marL="207963" indent="-206375">
              <a:lnSpc>
                <a:spcPct val="100000"/>
              </a:lnSpc>
              <a:buClrTx/>
              <a:buSzPct val="111000"/>
              <a:buFontTx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dirty="0">
              <a:solidFill>
                <a:srgbClr val="404040"/>
              </a:solidFill>
              <a:latin typeface="Trebuchet MS" charset="0"/>
            </a:endParaRP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4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Прямые ссылки на </a:t>
            </a:r>
            <a:r>
              <a:rPr lang="ru-RU" dirty="0" err="1">
                <a:solidFill>
                  <a:srgbClr val="404040"/>
                </a:solidFill>
                <a:latin typeface="Trebuchet MS" charset="0"/>
              </a:rPr>
              <a:t>патчи</a:t>
            </a:r>
            <a:r>
              <a:rPr lang="ru-RU" dirty="0">
                <a:solidFill>
                  <a:srgbClr val="404040"/>
                </a:solidFill>
                <a:latin typeface="Trebuchet MS" charset="0"/>
              </a:rPr>
              <a:t>  производителей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 cstate="print"/>
          <a:srcRect b="37973"/>
          <a:stretch>
            <a:fillRect/>
          </a:stretch>
        </p:blipFill>
        <p:spPr bwMode="auto">
          <a:xfrm>
            <a:off x="2208213" y="304800"/>
            <a:ext cx="7686675" cy="615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 l="27470" t="46013" r="48405" b="35497"/>
          <a:stretch>
            <a:fillRect/>
          </a:stretch>
        </p:blipFill>
        <p:spPr bwMode="auto">
          <a:xfrm>
            <a:off x="4037013" y="4705350"/>
            <a:ext cx="2162175" cy="2143125"/>
          </a:xfrm>
          <a:prstGeom prst="rect">
            <a:avLst/>
          </a:prstGeom>
          <a:noFill/>
          <a:ln w="38160">
            <a:solidFill>
              <a:srgbClr val="C8C8C8"/>
            </a:solidFill>
            <a:round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 l="51985" t="46013" r="23283" b="35497"/>
          <a:stretch>
            <a:fillRect/>
          </a:stretch>
        </p:blipFill>
        <p:spPr bwMode="auto">
          <a:xfrm>
            <a:off x="6246813" y="4705350"/>
            <a:ext cx="2216150" cy="2143125"/>
          </a:xfrm>
          <a:prstGeom prst="rect">
            <a:avLst/>
          </a:prstGeom>
          <a:noFill/>
          <a:ln w="38160">
            <a:solidFill>
              <a:srgbClr val="C8C8C8"/>
            </a:solidFill>
            <a:round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2016125" y="2762250"/>
            <a:ext cx="9137650" cy="638175"/>
          </a:xfrm>
          <a:custGeom>
            <a:avLst/>
            <a:gdLst>
              <a:gd name="T0" fmla="*/ 9137650 w 9137650"/>
              <a:gd name="T1" fmla="*/ 319088 h 638175"/>
              <a:gd name="T2" fmla="*/ 4568825 w 9137650"/>
              <a:gd name="T3" fmla="*/ 638175 h 638175"/>
              <a:gd name="T4" fmla="*/ 0 w 9137650"/>
              <a:gd name="T5" fmla="*/ 319088 h 638175"/>
              <a:gd name="T6" fmla="*/ 4568825 w 9137650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37650"/>
              <a:gd name="T13" fmla="*/ 0 h 638175"/>
              <a:gd name="T14" fmla="*/ 9137650 w 9137650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7650" h="638175">
                <a:moveTo>
                  <a:pt x="0" y="0"/>
                </a:moveTo>
                <a:lnTo>
                  <a:pt x="25382" y="0"/>
                </a:lnTo>
                <a:lnTo>
                  <a:pt x="25382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2665413" y="3581400"/>
            <a:ext cx="8523287" cy="484188"/>
          </a:xfrm>
          <a:custGeom>
            <a:avLst/>
            <a:gdLst>
              <a:gd name="T0" fmla="*/ 8523287 w 8523287"/>
              <a:gd name="T1" fmla="*/ 242094 h 484188"/>
              <a:gd name="T2" fmla="*/ 4261656 w 8523287"/>
              <a:gd name="T3" fmla="*/ 484188 h 484188"/>
              <a:gd name="T4" fmla="*/ 0 w 8523287"/>
              <a:gd name="T5" fmla="*/ 242094 h 484188"/>
              <a:gd name="T6" fmla="*/ 4261656 w 8523287"/>
              <a:gd name="T7" fmla="*/ 0 h 4841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23287"/>
              <a:gd name="T13" fmla="*/ 0 h 484188"/>
              <a:gd name="T14" fmla="*/ 8523287 w 8523287"/>
              <a:gd name="T15" fmla="*/ 484188 h 484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23287" h="484188">
                <a:moveTo>
                  <a:pt x="0" y="0"/>
                </a:moveTo>
                <a:lnTo>
                  <a:pt x="23678" y="0"/>
                </a:lnTo>
                <a:lnTo>
                  <a:pt x="23678" y="1346"/>
                </a:lnTo>
                <a:lnTo>
                  <a:pt x="0" y="134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808080"/>
                </a:solidFill>
                <a:cs typeface="ヒラギノ角ゴ Pro W3" charset="0"/>
              </a:rPr>
              <a:t>Nexpose, Metasploit</a:t>
            </a:r>
          </a:p>
        </p:txBody>
      </p:sp>
      <p:sp>
        <p:nvSpPr>
          <p:cNvPr id="43012" name="AutoShape 3"/>
          <p:cNvSpPr>
            <a:spLocks noChangeArrowheads="1"/>
          </p:cNvSpPr>
          <p:nvPr/>
        </p:nvSpPr>
        <p:spPr bwMode="auto">
          <a:xfrm>
            <a:off x="2016125" y="2546350"/>
            <a:ext cx="9137650" cy="638175"/>
          </a:xfrm>
          <a:custGeom>
            <a:avLst/>
            <a:gdLst>
              <a:gd name="T0" fmla="*/ 9137650 w 9137650"/>
              <a:gd name="T1" fmla="*/ 319088 h 638175"/>
              <a:gd name="T2" fmla="*/ 4568825 w 9137650"/>
              <a:gd name="T3" fmla="*/ 638175 h 638175"/>
              <a:gd name="T4" fmla="*/ 0 w 9137650"/>
              <a:gd name="T5" fmla="*/ 319088 h 638175"/>
              <a:gd name="T6" fmla="*/ 4568825 w 9137650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37650"/>
              <a:gd name="T13" fmla="*/ 0 h 638175"/>
              <a:gd name="T14" fmla="*/ 9137650 w 9137650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7650" h="638175">
                <a:moveTo>
                  <a:pt x="0" y="0"/>
                </a:moveTo>
                <a:lnTo>
                  <a:pt x="25382" y="0"/>
                </a:lnTo>
                <a:lnTo>
                  <a:pt x="25382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i="1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Тест на проникновение и социальная инженерия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 noChangeArrowheads="1"/>
          </p:cNvSpPr>
          <p:nvPr/>
        </p:nvSpPr>
        <p:spPr bwMode="auto">
          <a:xfrm>
            <a:off x="381000" y="207963"/>
            <a:ext cx="11347450" cy="935037"/>
          </a:xfrm>
          <a:custGeom>
            <a:avLst/>
            <a:gdLst>
              <a:gd name="T0" fmla="*/ 11347450 w 11347450"/>
              <a:gd name="T1" fmla="*/ 1217410 h 579437"/>
              <a:gd name="T2" fmla="*/ 5673725 w 11347450"/>
              <a:gd name="T3" fmla="*/ 2434817 h 579437"/>
              <a:gd name="T4" fmla="*/ 0 w 11347450"/>
              <a:gd name="T5" fmla="*/ 1217410 h 579437"/>
              <a:gd name="T6" fmla="*/ 5673725 w 11347450"/>
              <a:gd name="T7" fmla="*/ 0 h 5794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7450"/>
              <a:gd name="T13" fmla="*/ 0 h 579437"/>
              <a:gd name="T14" fmla="*/ 11347450 w 11347450"/>
              <a:gd name="T15" fmla="*/ 579437 h 579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450" h="579437">
                <a:moveTo>
                  <a:pt x="0" y="0"/>
                </a:moveTo>
                <a:lnTo>
                  <a:pt x="31523" y="0"/>
                </a:lnTo>
                <a:lnTo>
                  <a:pt x="31523" y="1612"/>
                </a:lnTo>
                <a:lnTo>
                  <a:pt x="0" y="161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3200">
                <a:solidFill>
                  <a:srgbClr val="EA5709"/>
                </a:solidFill>
                <a:latin typeface="Trebuchet MS" charset="0"/>
              </a:rPr>
              <a:t>Metasploit: Самое слабое место в любой защите это человек!</a:t>
            </a:r>
          </a:p>
        </p:txBody>
      </p:sp>
      <p:sp>
        <p:nvSpPr>
          <p:cNvPr id="44035" name="AutoShape 2"/>
          <p:cNvSpPr>
            <a:spLocks noChangeArrowheads="1"/>
          </p:cNvSpPr>
          <p:nvPr/>
        </p:nvSpPr>
        <p:spPr bwMode="auto">
          <a:xfrm>
            <a:off x="11034713" y="6477000"/>
            <a:ext cx="1074737" cy="376238"/>
          </a:xfrm>
          <a:custGeom>
            <a:avLst/>
            <a:gdLst>
              <a:gd name="T0" fmla="*/ 1074737 w 1074737"/>
              <a:gd name="T1" fmla="*/ 188119 h 376238"/>
              <a:gd name="T2" fmla="*/ 537369 w 1074737"/>
              <a:gd name="T3" fmla="*/ 376238 h 376238"/>
              <a:gd name="T4" fmla="*/ 0 w 1074737"/>
              <a:gd name="T5" fmla="*/ 188119 h 376238"/>
              <a:gd name="T6" fmla="*/ 537369 w 1074737"/>
              <a:gd name="T7" fmla="*/ 0 h 3762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4737"/>
              <a:gd name="T13" fmla="*/ 0 h 376238"/>
              <a:gd name="T14" fmla="*/ 1074737 w 1074737"/>
              <a:gd name="T15" fmla="*/ 376238 h 376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4737" h="376238">
                <a:moveTo>
                  <a:pt x="0" y="0"/>
                </a:moveTo>
                <a:lnTo>
                  <a:pt x="2987" y="0"/>
                </a:lnTo>
                <a:lnTo>
                  <a:pt x="2987" y="1046"/>
                </a:lnTo>
                <a:lnTo>
                  <a:pt x="0" y="104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2650A00-0CE7-4248-8626-75D851A73C66}" type="slidenum">
              <a:rPr lang="ru-RU" sz="1100">
                <a:solidFill>
                  <a:srgbClr val="FFFFFF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sz="11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227013" y="1219200"/>
            <a:ext cx="6824662" cy="5665788"/>
          </a:xfrm>
          <a:custGeom>
            <a:avLst/>
            <a:gdLst>
              <a:gd name="T0" fmla="*/ 6824662 w 6824662"/>
              <a:gd name="T1" fmla="*/ 2832894 h 5665788"/>
              <a:gd name="T2" fmla="*/ 3412331 w 6824662"/>
              <a:gd name="T3" fmla="*/ 5665788 h 5665788"/>
              <a:gd name="T4" fmla="*/ 0 w 6824662"/>
              <a:gd name="T5" fmla="*/ 2832894 h 5665788"/>
              <a:gd name="T6" fmla="*/ 3412331 w 6824662"/>
              <a:gd name="T7" fmla="*/ 0 h 56657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824662"/>
              <a:gd name="T13" fmla="*/ 0 h 5665788"/>
              <a:gd name="T14" fmla="*/ 6824662 w 6824662"/>
              <a:gd name="T15" fmla="*/ 5665788 h 56657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24662" h="5665788">
                <a:moveTo>
                  <a:pt x="0" y="0"/>
                </a:moveTo>
                <a:lnTo>
                  <a:pt x="18958" y="0"/>
                </a:lnTo>
                <a:lnTo>
                  <a:pt x="18958" y="15740"/>
                </a:lnTo>
                <a:lnTo>
                  <a:pt x="0" y="1574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06375" indent="-206375">
              <a:lnSpc>
                <a:spcPct val="13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r>
              <a:rPr lang="ru-RU" sz="2400">
                <a:solidFill>
                  <a:srgbClr val="404040"/>
                </a:solidFill>
                <a:latin typeface="Trebuchet MS" charset="0"/>
              </a:rPr>
              <a:t>Узнайте — насколько ваши сотрудники готовы к атакам. </a:t>
            </a:r>
          </a:p>
          <a:p>
            <a:pPr marL="422275" lvl="1" indent="-212725">
              <a:lnSpc>
                <a:spcPct val="120000"/>
              </a:lnSpc>
              <a:buClr>
                <a:srgbClr val="007DA2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r>
              <a:rPr lang="ru-RU" sz="2000" b="1">
                <a:solidFill>
                  <a:srgbClr val="007DA2"/>
                </a:solidFill>
                <a:latin typeface="Trebuchet MS" charset="0"/>
              </a:rPr>
              <a:t>Проводите фишинг кампании</a:t>
            </a:r>
            <a:r>
              <a:rPr lang="ru-RU" sz="2000">
                <a:solidFill>
                  <a:srgbClr val="595959"/>
                </a:solidFill>
                <a:latin typeface="Trebuchet MS" charset="0"/>
              </a:rPr>
              <a:t> чтобы понять насколько ваши сотрудники обучены.</a:t>
            </a:r>
          </a:p>
          <a:p>
            <a:pPr marL="638175" lvl="2" indent="-207963">
              <a:lnSpc>
                <a:spcPct val="12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r>
              <a:rPr lang="ru-RU" sz="2000">
                <a:solidFill>
                  <a:srgbClr val="595959"/>
                </a:solidFill>
                <a:latin typeface="Trebuchet MS" charset="0"/>
              </a:rPr>
              <a:t>Проследите сколько тестовых писем было открыто, форм заполнено, по ссылкам пройдено.  </a:t>
            </a:r>
          </a:p>
          <a:p>
            <a:pPr marL="422275" lvl="1" indent="-212725">
              <a:lnSpc>
                <a:spcPct val="120000"/>
              </a:lnSpc>
              <a:buClr>
                <a:srgbClr val="007DA2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r>
              <a:rPr lang="ru-RU" sz="2000" b="1">
                <a:solidFill>
                  <a:srgbClr val="007DA2"/>
                </a:solidFill>
                <a:latin typeface="Trebuchet MS" charset="0"/>
              </a:rPr>
              <a:t>Сформируйте программу обучения и периодического контроля пользователей </a:t>
            </a:r>
            <a:r>
              <a:rPr lang="ru-RU" sz="2000">
                <a:solidFill>
                  <a:srgbClr val="595959"/>
                </a:solidFill>
                <a:latin typeface="Trebuchet MS" charset="0"/>
              </a:rPr>
              <a:t>для успешного противостояния атакам. </a:t>
            </a:r>
          </a:p>
          <a:p>
            <a:pPr marL="206375" indent="-206375">
              <a:lnSpc>
                <a:spcPct val="130000"/>
              </a:lnSpc>
              <a:buClrTx/>
              <a:buFontTx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2000">
              <a:solidFill>
                <a:srgbClr val="595959"/>
              </a:solidFill>
              <a:latin typeface="Trebuchet MS" charset="0"/>
            </a:endParaRPr>
          </a:p>
          <a:p>
            <a:pPr marL="206375" indent="-206375">
              <a:lnSpc>
                <a:spcPct val="120000"/>
              </a:lnSpc>
              <a:buClrTx/>
              <a:buFontTx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2000">
              <a:solidFill>
                <a:srgbClr val="595959"/>
              </a:solidFill>
              <a:latin typeface="Trebuchet MS" charset="0"/>
            </a:endParaRP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7413" y="4267200"/>
            <a:ext cx="4110037" cy="173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3213" y="1600200"/>
            <a:ext cx="2541587" cy="185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4964113"/>
            <a:ext cx="1004888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325" y="4699000"/>
            <a:ext cx="854075" cy="85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5443538" y="369888"/>
            <a:ext cx="1828800" cy="406400"/>
          </a:xfrm>
          <a:custGeom>
            <a:avLst/>
            <a:gdLst>
              <a:gd name="T0" fmla="*/ 1828800 w 1828800"/>
              <a:gd name="T1" fmla="*/ 203200 h 406400"/>
              <a:gd name="T2" fmla="*/ 914400 w 1828800"/>
              <a:gd name="T3" fmla="*/ 406400 h 406400"/>
              <a:gd name="T4" fmla="*/ 0 w 1828800"/>
              <a:gd name="T5" fmla="*/ 203200 h 406400"/>
              <a:gd name="T6" fmla="*/ 914400 w 1828800"/>
              <a:gd name="T7" fmla="*/ 0 h 406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28800"/>
              <a:gd name="T13" fmla="*/ 0 h 406400"/>
              <a:gd name="T14" fmla="*/ 1828800 w 1828800"/>
              <a:gd name="T15" fmla="*/ 406400 h 40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8800" h="406400">
                <a:moveTo>
                  <a:pt x="0" y="0"/>
                </a:moveTo>
                <a:lnTo>
                  <a:pt x="4159" y="0"/>
                </a:lnTo>
                <a:lnTo>
                  <a:pt x="4159" y="1569"/>
                </a:lnTo>
                <a:lnTo>
                  <a:pt x="0" y="156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  <a:latin typeface="Trebuchet MS" charset="0"/>
                <a:cs typeface="ヒラギノ角ゴ Pro W3" charset="0"/>
              </a:rPr>
              <a:t>SIEM &amp; Log</a:t>
            </a:r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5722938" y="6237288"/>
            <a:ext cx="935037" cy="406400"/>
          </a:xfrm>
          <a:custGeom>
            <a:avLst/>
            <a:gdLst>
              <a:gd name="T0" fmla="*/ 935037 w 935037"/>
              <a:gd name="T1" fmla="*/ 203200 h 406400"/>
              <a:gd name="T2" fmla="*/ 467519 w 935037"/>
              <a:gd name="T3" fmla="*/ 406400 h 406400"/>
              <a:gd name="T4" fmla="*/ 0 w 935037"/>
              <a:gd name="T5" fmla="*/ 203200 h 406400"/>
              <a:gd name="T6" fmla="*/ 467519 w 935037"/>
              <a:gd name="T7" fmla="*/ 0 h 406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35037"/>
              <a:gd name="T13" fmla="*/ 0 h 406400"/>
              <a:gd name="T14" fmla="*/ 935037 w 935037"/>
              <a:gd name="T15" fmla="*/ 406400 h 40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5037" h="406400">
                <a:moveTo>
                  <a:pt x="0" y="0"/>
                </a:moveTo>
                <a:lnTo>
                  <a:pt x="2600" y="0"/>
                </a:lnTo>
                <a:lnTo>
                  <a:pt x="2600" y="1569"/>
                </a:lnTo>
                <a:lnTo>
                  <a:pt x="0" y="156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  <a:latin typeface="Trebuchet MS" charset="0"/>
                <a:cs typeface="ヒラギノ角ゴ Pro W3" charset="0"/>
              </a:rPr>
              <a:t>GRC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460375" y="1833563"/>
            <a:ext cx="1728788" cy="406400"/>
          </a:xfrm>
          <a:custGeom>
            <a:avLst/>
            <a:gdLst>
              <a:gd name="T0" fmla="*/ 1728788 w 1728788"/>
              <a:gd name="T1" fmla="*/ 203200 h 406400"/>
              <a:gd name="T2" fmla="*/ 864394 w 1728788"/>
              <a:gd name="T3" fmla="*/ 406400 h 406400"/>
              <a:gd name="T4" fmla="*/ 0 w 1728788"/>
              <a:gd name="T5" fmla="*/ 203200 h 406400"/>
              <a:gd name="T6" fmla="*/ 864394 w 1728788"/>
              <a:gd name="T7" fmla="*/ 0 h 406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28788"/>
              <a:gd name="T13" fmla="*/ 0 h 406400"/>
              <a:gd name="T14" fmla="*/ 1728788 w 1728788"/>
              <a:gd name="T15" fmla="*/ 406400 h 40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788" h="406400">
                <a:moveTo>
                  <a:pt x="0" y="0"/>
                </a:moveTo>
                <a:lnTo>
                  <a:pt x="4801" y="0"/>
                </a:lnTo>
                <a:lnTo>
                  <a:pt x="4801" y="1569"/>
                </a:lnTo>
                <a:lnTo>
                  <a:pt x="0" y="156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  <a:latin typeface="Trebuchet MS" charset="0"/>
                <a:cs typeface="ヒラギノ角ゴ Pro W3" charset="0"/>
              </a:rPr>
              <a:t>IPS &amp; NGFW</a:t>
            </a:r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327025" y="5043488"/>
            <a:ext cx="2247900" cy="406400"/>
          </a:xfrm>
          <a:custGeom>
            <a:avLst/>
            <a:gdLst>
              <a:gd name="T0" fmla="*/ 2247900 w 2247900"/>
              <a:gd name="T1" fmla="*/ 203200 h 406400"/>
              <a:gd name="T2" fmla="*/ 1123950 w 2247900"/>
              <a:gd name="T3" fmla="*/ 406400 h 406400"/>
              <a:gd name="T4" fmla="*/ 0 w 2247900"/>
              <a:gd name="T5" fmla="*/ 203200 h 406400"/>
              <a:gd name="T6" fmla="*/ 1123950 w 2247900"/>
              <a:gd name="T7" fmla="*/ 0 h 406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47900"/>
              <a:gd name="T13" fmla="*/ 0 h 406400"/>
              <a:gd name="T14" fmla="*/ 2247900 w 2247900"/>
              <a:gd name="T15" fmla="*/ 406400 h 40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7900" h="406400">
                <a:moveTo>
                  <a:pt x="0" y="0"/>
                </a:moveTo>
                <a:lnTo>
                  <a:pt x="6246" y="0"/>
                </a:lnTo>
                <a:lnTo>
                  <a:pt x="6246" y="1569"/>
                </a:lnTo>
                <a:lnTo>
                  <a:pt x="0" y="156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  <a:latin typeface="Trebuchet MS" charset="0"/>
                <a:cs typeface="ヒラギノ角ゴ Pro W3" charset="0"/>
              </a:rPr>
              <a:t>Risk Management</a:t>
            </a:r>
          </a:p>
        </p:txBody>
      </p:sp>
      <p:sp>
        <p:nvSpPr>
          <p:cNvPr id="35848" name="AutoShape 7"/>
          <p:cNvSpPr>
            <a:spLocks noChangeArrowheads="1"/>
          </p:cNvSpPr>
          <p:nvPr/>
        </p:nvSpPr>
        <p:spPr bwMode="auto">
          <a:xfrm>
            <a:off x="10226675" y="1860550"/>
            <a:ext cx="1944688" cy="406400"/>
          </a:xfrm>
          <a:custGeom>
            <a:avLst/>
            <a:gdLst>
              <a:gd name="T0" fmla="*/ 1944688 w 1944688"/>
              <a:gd name="T1" fmla="*/ 203200 h 406400"/>
              <a:gd name="T2" fmla="*/ 972344 w 1944688"/>
              <a:gd name="T3" fmla="*/ 406400 h 406400"/>
              <a:gd name="T4" fmla="*/ 0 w 1944688"/>
              <a:gd name="T5" fmla="*/ 203200 h 406400"/>
              <a:gd name="T6" fmla="*/ 972344 w 1944688"/>
              <a:gd name="T7" fmla="*/ 0 h 406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44688"/>
              <a:gd name="T13" fmla="*/ 0 h 406400"/>
              <a:gd name="T14" fmla="*/ 1944688 w 1944688"/>
              <a:gd name="T15" fmla="*/ 406400 h 40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4688" h="406400">
                <a:moveTo>
                  <a:pt x="0" y="0"/>
                </a:moveTo>
                <a:lnTo>
                  <a:pt x="5401" y="0"/>
                </a:lnTo>
                <a:lnTo>
                  <a:pt x="5401" y="1569"/>
                </a:lnTo>
                <a:lnTo>
                  <a:pt x="0" y="156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  <a:latin typeface="Trebuchet MS" charset="0"/>
                <a:cs typeface="ヒラギノ角ゴ Pro W3" charset="0"/>
              </a:rPr>
              <a:t>Virtualization</a:t>
            </a:r>
          </a:p>
        </p:txBody>
      </p:sp>
      <p:sp>
        <p:nvSpPr>
          <p:cNvPr id="35849" name="AutoShape 8"/>
          <p:cNvSpPr>
            <a:spLocks noChangeArrowheads="1"/>
          </p:cNvSpPr>
          <p:nvPr/>
        </p:nvSpPr>
        <p:spPr bwMode="auto">
          <a:xfrm>
            <a:off x="10153650" y="5043488"/>
            <a:ext cx="1447800" cy="406400"/>
          </a:xfrm>
          <a:custGeom>
            <a:avLst/>
            <a:gdLst>
              <a:gd name="T0" fmla="*/ 1447800 w 1447800"/>
              <a:gd name="T1" fmla="*/ 203200 h 406400"/>
              <a:gd name="T2" fmla="*/ 723900 w 1447800"/>
              <a:gd name="T3" fmla="*/ 406400 h 406400"/>
              <a:gd name="T4" fmla="*/ 0 w 1447800"/>
              <a:gd name="T5" fmla="*/ 203200 h 406400"/>
              <a:gd name="T6" fmla="*/ 723900 w 1447800"/>
              <a:gd name="T7" fmla="*/ 0 h 406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447800"/>
              <a:gd name="T13" fmla="*/ 0 h 406400"/>
              <a:gd name="T14" fmla="*/ 1447800 w 1447800"/>
              <a:gd name="T15" fmla="*/ 406400 h 40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800" h="406400">
                <a:moveTo>
                  <a:pt x="0" y="0"/>
                </a:moveTo>
                <a:lnTo>
                  <a:pt x="4024" y="0"/>
                </a:lnTo>
                <a:lnTo>
                  <a:pt x="4024" y="1569"/>
                </a:lnTo>
                <a:lnTo>
                  <a:pt x="0" y="156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  <a:latin typeface="Trebuchet MS" charset="0"/>
                <a:cs typeface="ヒラギノ角ゴ Pro W3" charset="0"/>
              </a:rPr>
              <a:t>Ticketing</a:t>
            </a:r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1773238" y="3389313"/>
            <a:ext cx="8969375" cy="1587"/>
          </a:xfrm>
          <a:prstGeom prst="line">
            <a:avLst/>
          </a:prstGeom>
          <a:noFill/>
          <a:ln w="38160">
            <a:solidFill>
              <a:srgbClr val="D9D9D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5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5463" y="2428875"/>
            <a:ext cx="12700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52" name="Picture 11"/>
          <p:cNvPicPr>
            <a:picLocks noChangeAspect="1" noChangeArrowheads="1"/>
          </p:cNvPicPr>
          <p:nvPr/>
        </p:nvPicPr>
        <p:blipFill>
          <a:blip r:embed="rId6" cstate="print"/>
          <a:srcRect t="17465" b="34442"/>
          <a:stretch>
            <a:fillRect/>
          </a:stretch>
        </p:blipFill>
        <p:spPr bwMode="auto">
          <a:xfrm>
            <a:off x="2328863" y="3748088"/>
            <a:ext cx="1595437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5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1133475"/>
            <a:ext cx="1004888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54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7525" y="4010025"/>
            <a:ext cx="1173163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55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2613" y="4457700"/>
            <a:ext cx="1042987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56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97525" y="4873625"/>
            <a:ext cx="127000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57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5863" y="5513388"/>
            <a:ext cx="1208087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58" name="Picture 17"/>
          <p:cNvPicPr>
            <a:picLocks noChangeAspect="1" noChangeArrowheads="1"/>
          </p:cNvPicPr>
          <p:nvPr/>
        </p:nvPicPr>
        <p:blipFill>
          <a:blip r:embed="rId11" cstate="print"/>
          <a:srcRect l="10518" t="31178" r="8455" b="12392"/>
          <a:stretch>
            <a:fillRect/>
          </a:stretch>
        </p:blipFill>
        <p:spPr bwMode="auto">
          <a:xfrm>
            <a:off x="4814888" y="5389563"/>
            <a:ext cx="1255712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59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67325" y="1731963"/>
            <a:ext cx="160655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60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6150" y="1085850"/>
            <a:ext cx="102235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61" name="AutoShape 20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custGeom>
            <a:avLst/>
            <a:gdLst>
              <a:gd name="T0" fmla="*/ 304800 w 304800"/>
              <a:gd name="T1" fmla="*/ 152401 h 304801"/>
              <a:gd name="T2" fmla="*/ 152400 w 304800"/>
              <a:gd name="T3" fmla="*/ 304801 h 304801"/>
              <a:gd name="T4" fmla="*/ 0 w 304800"/>
              <a:gd name="T5" fmla="*/ 152401 h 304801"/>
              <a:gd name="T6" fmla="*/ 152400 w 304800"/>
              <a:gd name="T7" fmla="*/ 0 h 30480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04800"/>
              <a:gd name="T13" fmla="*/ 0 h 304801"/>
              <a:gd name="T14" fmla="*/ 304800 w 304800"/>
              <a:gd name="T15" fmla="*/ 304801 h 304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" h="304801">
                <a:moveTo>
                  <a:pt x="0" y="0"/>
                </a:moveTo>
                <a:lnTo>
                  <a:pt x="847" y="0"/>
                </a:lnTo>
                <a:lnTo>
                  <a:pt x="847" y="847"/>
                </a:lnTo>
                <a:lnTo>
                  <a:pt x="0" y="84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862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4838" y="1957388"/>
            <a:ext cx="9874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63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02475" y="1238250"/>
            <a:ext cx="1452563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64" name="Line 23"/>
          <p:cNvSpPr>
            <a:spLocks noChangeShapeType="1"/>
          </p:cNvSpPr>
          <p:nvPr/>
        </p:nvSpPr>
        <p:spPr bwMode="auto">
          <a:xfrm>
            <a:off x="6269038" y="3389313"/>
            <a:ext cx="2301875" cy="2301875"/>
          </a:xfrm>
          <a:prstGeom prst="line">
            <a:avLst/>
          </a:prstGeom>
          <a:noFill/>
          <a:ln w="38160">
            <a:solidFill>
              <a:srgbClr val="D9D9D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 flipH="1" flipV="1">
            <a:off x="2701925" y="1862138"/>
            <a:ext cx="3544888" cy="1535112"/>
          </a:xfrm>
          <a:prstGeom prst="line">
            <a:avLst/>
          </a:prstGeom>
          <a:noFill/>
          <a:ln w="38160">
            <a:solidFill>
              <a:srgbClr val="D9D9D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6" name="Line 25"/>
          <p:cNvSpPr>
            <a:spLocks noChangeShapeType="1"/>
          </p:cNvSpPr>
          <p:nvPr/>
        </p:nvSpPr>
        <p:spPr bwMode="auto">
          <a:xfrm flipH="1">
            <a:off x="3992563" y="3362325"/>
            <a:ext cx="2232025" cy="2216150"/>
          </a:xfrm>
          <a:prstGeom prst="line">
            <a:avLst/>
          </a:prstGeom>
          <a:noFill/>
          <a:ln w="38160">
            <a:solidFill>
              <a:srgbClr val="D9D9D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7" name="Line 26"/>
          <p:cNvSpPr>
            <a:spLocks noChangeShapeType="1"/>
          </p:cNvSpPr>
          <p:nvPr/>
        </p:nvSpPr>
        <p:spPr bwMode="auto">
          <a:xfrm flipV="1">
            <a:off x="6269038" y="1862138"/>
            <a:ext cx="3351212" cy="1535112"/>
          </a:xfrm>
          <a:prstGeom prst="line">
            <a:avLst/>
          </a:prstGeom>
          <a:noFill/>
          <a:ln w="38160">
            <a:solidFill>
              <a:srgbClr val="D9D9D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68" name="Picture 2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92800" y="3017838"/>
            <a:ext cx="677863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69" name="Picture 2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18350" y="1709738"/>
            <a:ext cx="920750" cy="36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0" name="Picture 2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89913" y="1801813"/>
            <a:ext cx="754062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1" name="Picture 3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65525" y="1884363"/>
            <a:ext cx="90805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2" name="Picture 3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24375" y="2133600"/>
            <a:ext cx="962025" cy="40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3" name="Picture 3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67075" y="1473200"/>
            <a:ext cx="12557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4" name="Picture 3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00325" y="4413250"/>
            <a:ext cx="1736725" cy="25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5" name="Picture 34"/>
          <p:cNvPicPr>
            <a:picLocks noChangeAspect="1" noChangeArrowheads="1"/>
          </p:cNvPicPr>
          <p:nvPr/>
        </p:nvPicPr>
        <p:blipFill>
          <a:blip r:embed="rId23" cstate="print"/>
          <a:srcRect t="14771" b="19489"/>
          <a:stretch>
            <a:fillRect/>
          </a:stretch>
        </p:blipFill>
        <p:spPr bwMode="auto">
          <a:xfrm>
            <a:off x="4395788" y="3484563"/>
            <a:ext cx="1249362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6" name="Picture 3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184650" y="3925888"/>
            <a:ext cx="1081088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7" name="Picture 3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127375" y="4783138"/>
            <a:ext cx="100012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8" name="Picture 3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205788" y="4230688"/>
            <a:ext cx="1708150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9" name="Picture 3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143750" y="3375025"/>
            <a:ext cx="1482725" cy="1074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80" name="Picture 3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003550" y="2749550"/>
            <a:ext cx="13335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81" name="Picture 4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950200" y="2724150"/>
            <a:ext cx="160020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82" name="AutoShape 41"/>
          <p:cNvSpPr>
            <a:spLocks noChangeArrowheads="1"/>
          </p:cNvSpPr>
          <p:nvPr/>
        </p:nvSpPr>
        <p:spPr bwMode="auto">
          <a:xfrm>
            <a:off x="9640888" y="2700338"/>
            <a:ext cx="598487" cy="406400"/>
          </a:xfrm>
          <a:custGeom>
            <a:avLst/>
            <a:gdLst>
              <a:gd name="T0" fmla="*/ 598487 w 598487"/>
              <a:gd name="T1" fmla="*/ 203200 h 406400"/>
              <a:gd name="T2" fmla="*/ 299244 w 598487"/>
              <a:gd name="T3" fmla="*/ 406400 h 406400"/>
              <a:gd name="T4" fmla="*/ 0 w 598487"/>
              <a:gd name="T5" fmla="*/ 203200 h 406400"/>
              <a:gd name="T6" fmla="*/ 299244 w 598487"/>
              <a:gd name="T7" fmla="*/ 0 h 406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98487"/>
              <a:gd name="T13" fmla="*/ 0 h 406400"/>
              <a:gd name="T14" fmla="*/ 598487 w 598487"/>
              <a:gd name="T15" fmla="*/ 406400 h 40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8487" h="406400">
                <a:moveTo>
                  <a:pt x="0" y="0"/>
                </a:moveTo>
                <a:lnTo>
                  <a:pt x="1173" y="0"/>
                </a:lnTo>
                <a:lnTo>
                  <a:pt x="1173" y="1128"/>
                </a:lnTo>
                <a:lnTo>
                  <a:pt x="0" y="112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cs typeface="ヒラギノ角ゴ Pro W3" charset="0"/>
              </a:rPr>
              <a:t>NSX</a:t>
            </a:r>
          </a:p>
        </p:txBody>
      </p:sp>
      <p:sp>
        <p:nvSpPr>
          <p:cNvPr id="36906" name="AutoShape 42"/>
          <p:cNvSpPr>
            <a:spLocks noChangeArrowheads="1"/>
          </p:cNvSpPr>
          <p:nvPr/>
        </p:nvSpPr>
        <p:spPr bwMode="auto">
          <a:xfrm>
            <a:off x="1917700" y="-1684338"/>
            <a:ext cx="8758238" cy="8758238"/>
          </a:xfrm>
          <a:custGeom>
            <a:avLst/>
            <a:gdLst>
              <a:gd name="G0" fmla="*/ 1 24331 2"/>
              <a:gd name="G1" fmla="*/ 1 32867 8192"/>
              <a:gd name="G2" fmla="*/ G1 13024 1"/>
              <a:gd name="G3" fmla="*/ G2 1 52096"/>
              <a:gd name="G4" fmla="cos G0 G3"/>
              <a:gd name="G5" fmla="+- 12165 0 0"/>
              <a:gd name="G6" fmla="*/ 1 32867 8192"/>
              <a:gd name="G7" fmla="*/ G6 13024 1"/>
              <a:gd name="G8" fmla="*/ G7 1 52096"/>
              <a:gd name="G9" fmla="sin G5 G8"/>
              <a:gd name="G10" fmla="*/ 1 24331 2"/>
              <a:gd name="G11" fmla="+- G10 0 G4"/>
              <a:gd name="G12" fmla="+- G10 G4 0"/>
              <a:gd name="G13" fmla="*/ 1 0 0"/>
              <a:gd name="G14" fmla="+- G12 0 G13"/>
              <a:gd name="G15" fmla="+- 12165 0 0"/>
              <a:gd name="G16" fmla="+- G15 0 G9"/>
              <a:gd name="G17" fmla="+- G15 G9 0"/>
              <a:gd name="G18" fmla="*/ 1 0 0"/>
              <a:gd name="G19" fmla="+- G17 0 G18"/>
              <a:gd name="G20" fmla="+- 24330 0 0"/>
              <a:gd name="G21" fmla="+- 24331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2165"/>
                </a:moveTo>
                <a:lnTo>
                  <a:pt x="12166" y="12165"/>
                </a:lnTo>
                <a:lnTo>
                  <a:pt x="180" y="90"/>
                </a:lnTo>
                <a:lnTo>
                  <a:pt x="12166" y="12165"/>
                </a:lnTo>
                <a:lnTo>
                  <a:pt x="270" y="90"/>
                </a:lnTo>
                <a:close/>
              </a:path>
            </a:pathLst>
          </a:custGeom>
          <a:noFill/>
          <a:ln w="34920" cap="flat">
            <a:solidFill>
              <a:srgbClr val="FFFFFF"/>
            </a:solidFill>
            <a:round/>
            <a:headEnd/>
            <a:tailEnd/>
          </a:ln>
          <a:effectLst>
            <a:outerShdw algn="ctr" rotWithShape="0">
              <a:srgbClr val="000000">
                <a:alpha val="4303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5884" name="Picture 43"/>
          <p:cNvPicPr>
            <a:picLocks noChangeAspect="1" noChangeArrowheads="1"/>
          </p:cNvPicPr>
          <p:nvPr/>
        </p:nvPicPr>
        <p:blipFill>
          <a:blip r:embed="rId30" cstate="print"/>
          <a:srcRect l="4283" t="12955" r="4283" b="18228"/>
          <a:stretch>
            <a:fillRect/>
          </a:stretch>
        </p:blipFill>
        <p:spPr bwMode="auto">
          <a:xfrm>
            <a:off x="4684713" y="1527175"/>
            <a:ext cx="1265237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85" name="AutoShape 44"/>
          <p:cNvSpPr>
            <a:spLocks noChangeArrowheads="1"/>
          </p:cNvSpPr>
          <p:nvPr/>
        </p:nvSpPr>
        <p:spPr bwMode="auto">
          <a:xfrm>
            <a:off x="307975" y="2428875"/>
            <a:ext cx="4341813" cy="576263"/>
          </a:xfrm>
          <a:custGeom>
            <a:avLst/>
            <a:gdLst>
              <a:gd name="T0" fmla="*/ 4341813 w 4341812"/>
              <a:gd name="T1" fmla="*/ 288134 h 576262"/>
              <a:gd name="T2" fmla="*/ 2170907 w 4341812"/>
              <a:gd name="T3" fmla="*/ 576265 h 576262"/>
              <a:gd name="T4" fmla="*/ 0 w 4341812"/>
              <a:gd name="T5" fmla="*/ 288134 h 576262"/>
              <a:gd name="T6" fmla="*/ 2170907 w 4341812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341812"/>
              <a:gd name="T13" fmla="*/ 0 h 576262"/>
              <a:gd name="T14" fmla="*/ 4341812 w 4341812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41812" h="576262">
                <a:moveTo>
                  <a:pt x="0" y="0"/>
                </a:moveTo>
                <a:lnTo>
                  <a:pt x="28757" y="0"/>
                </a:lnTo>
                <a:lnTo>
                  <a:pt x="28757" y="1602"/>
                </a:lnTo>
                <a:lnTo>
                  <a:pt x="0" y="160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EA5709"/>
              </a:solidFill>
              <a:latin typeface="Trebuchet MS" charset="0"/>
            </a:endParaRPr>
          </a:p>
        </p:txBody>
      </p:sp>
      <p:pic>
        <p:nvPicPr>
          <p:cNvPr id="35886" name="Picture 45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87" name="TextBox 46"/>
          <p:cNvSpPr txBox="1">
            <a:spLocks noChangeArrowheads="1"/>
          </p:cNvSpPr>
          <p:nvPr/>
        </p:nvSpPr>
        <p:spPr bwMode="auto">
          <a:xfrm>
            <a:off x="104775" y="120650"/>
            <a:ext cx="4346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EA5709"/>
                </a:solidFill>
                <a:latin typeface="Trebuchet MS" charset="0"/>
              </a:rPr>
              <a:t>Rapid7: Технологическая экосистема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/>
          <p:cNvSpPr>
            <a:spLocks noChangeArrowheads="1"/>
          </p:cNvSpPr>
          <p:nvPr/>
        </p:nvSpPr>
        <p:spPr bwMode="auto">
          <a:xfrm>
            <a:off x="2016125" y="2762250"/>
            <a:ext cx="9137650" cy="638175"/>
          </a:xfrm>
          <a:custGeom>
            <a:avLst/>
            <a:gdLst>
              <a:gd name="T0" fmla="*/ 9137650 w 9137650"/>
              <a:gd name="T1" fmla="*/ 319088 h 638175"/>
              <a:gd name="T2" fmla="*/ 4568825 w 9137650"/>
              <a:gd name="T3" fmla="*/ 638175 h 638175"/>
              <a:gd name="T4" fmla="*/ 0 w 9137650"/>
              <a:gd name="T5" fmla="*/ 319088 h 638175"/>
              <a:gd name="T6" fmla="*/ 4568825 w 9137650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37650"/>
              <a:gd name="T13" fmla="*/ 0 h 638175"/>
              <a:gd name="T14" fmla="*/ 9137650 w 9137650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7650" h="638175">
                <a:moveTo>
                  <a:pt x="0" y="0"/>
                </a:moveTo>
                <a:lnTo>
                  <a:pt x="25382" y="0"/>
                </a:lnTo>
                <a:lnTo>
                  <a:pt x="25382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i="1" dirty="0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Полный цикл управления </a:t>
            </a:r>
            <a:r>
              <a:rPr lang="ru-RU" sz="3600" i="1" dirty="0" smtClean="0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угрозами</a:t>
            </a:r>
            <a:endParaRPr lang="ru-RU" sz="3600" i="1" dirty="0">
              <a:solidFill>
                <a:srgbClr val="262626"/>
              </a:solidFill>
              <a:latin typeface="Trebuchet MS" charset="0"/>
              <a:cs typeface="ヒラギノ角ゴ Pro W3" charset="0"/>
            </a:endParaRPr>
          </a:p>
        </p:txBody>
      </p:sp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2665413" y="3581400"/>
            <a:ext cx="8523287" cy="484188"/>
          </a:xfrm>
          <a:custGeom>
            <a:avLst/>
            <a:gdLst>
              <a:gd name="T0" fmla="*/ 8523287 w 8523287"/>
              <a:gd name="T1" fmla="*/ 242094 h 484188"/>
              <a:gd name="T2" fmla="*/ 4261656 w 8523287"/>
              <a:gd name="T3" fmla="*/ 484188 h 484188"/>
              <a:gd name="T4" fmla="*/ 0 w 8523287"/>
              <a:gd name="T5" fmla="*/ 242094 h 484188"/>
              <a:gd name="T6" fmla="*/ 4261656 w 8523287"/>
              <a:gd name="T7" fmla="*/ 0 h 4841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23287"/>
              <a:gd name="T13" fmla="*/ 0 h 484188"/>
              <a:gd name="T14" fmla="*/ 8523287 w 8523287"/>
              <a:gd name="T15" fmla="*/ 484188 h 484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23287" h="484188">
                <a:moveTo>
                  <a:pt x="0" y="0"/>
                </a:moveTo>
                <a:lnTo>
                  <a:pt x="23678" y="0"/>
                </a:lnTo>
                <a:lnTo>
                  <a:pt x="23678" y="1346"/>
                </a:lnTo>
                <a:lnTo>
                  <a:pt x="0" y="134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808080"/>
                </a:solidFill>
                <a:cs typeface="ヒラギノ角ゴ Pro W3" charset="0"/>
              </a:rPr>
              <a:t>Nexpose, Metasploit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6264275"/>
            <a:ext cx="423862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343525" y="792163"/>
            <a:ext cx="2282825" cy="727075"/>
          </a:xfrm>
          <a:custGeom>
            <a:avLst/>
            <a:gdLst>
              <a:gd name="T0" fmla="*/ 2282825 w 2282825"/>
              <a:gd name="T1" fmla="*/ 363538 h 727075"/>
              <a:gd name="T2" fmla="*/ 1141416 w 2282825"/>
              <a:gd name="T3" fmla="*/ 727075 h 727075"/>
              <a:gd name="T4" fmla="*/ 0 w 2282825"/>
              <a:gd name="T5" fmla="*/ 363538 h 727075"/>
              <a:gd name="T6" fmla="*/ 1141416 w 2282825"/>
              <a:gd name="T7" fmla="*/ 0 h 727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82825"/>
              <a:gd name="T13" fmla="*/ 0 h 727075"/>
              <a:gd name="T14" fmla="*/ 2282825 w 2282825"/>
              <a:gd name="T15" fmla="*/ 727075 h 727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2825" h="727075">
                <a:moveTo>
                  <a:pt x="0" y="0"/>
                </a:moveTo>
                <a:lnTo>
                  <a:pt x="6343" y="0"/>
                </a:lnTo>
                <a:lnTo>
                  <a:pt x="6343" y="2022"/>
                </a:lnTo>
                <a:lnTo>
                  <a:pt x="0" y="202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EA5709"/>
                </a:solidFill>
                <a:latin typeface="Trebuchet MS" charset="0"/>
              </a:rPr>
              <a:t>Брифинг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964920" y="1571625"/>
            <a:ext cx="8858250" cy="308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- Кратко о компании Rapid7 и портфеле решений</a:t>
            </a:r>
          </a:p>
          <a:p>
            <a:pPr algn="just">
              <a:lnSpc>
                <a:spcPct val="11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- Комплексный подход к оценке и приоритезации </a:t>
            </a:r>
            <a:r>
              <a:rPr lang="ru-RU" sz="2000" dirty="0" smtClean="0">
                <a:solidFill>
                  <a:srgbClr val="000000"/>
                </a:solidFill>
              </a:rPr>
              <a:t>угроз</a:t>
            </a:r>
            <a:endParaRPr lang="ru-RU" sz="2000" dirty="0">
              <a:solidFill>
                <a:srgbClr val="000000"/>
              </a:solidFill>
            </a:endParaRPr>
          </a:p>
          <a:p>
            <a:pPr algn="just">
              <a:lnSpc>
                <a:spcPct val="11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	 - Полный цикл управления </a:t>
            </a:r>
            <a:r>
              <a:rPr lang="ru-RU" sz="2000" dirty="0" smtClean="0">
                <a:solidFill>
                  <a:srgbClr val="000000"/>
                </a:solidFill>
              </a:rPr>
              <a:t>угрозами</a:t>
            </a:r>
            <a:endParaRPr lang="ru-RU" sz="2000" dirty="0">
              <a:solidFill>
                <a:srgbClr val="000000"/>
              </a:solidFill>
            </a:endParaRPr>
          </a:p>
          <a:p>
            <a:pPr algn="just">
              <a:lnSpc>
                <a:spcPct val="11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	 - Безопасность виртуальных сред</a:t>
            </a:r>
          </a:p>
          <a:p>
            <a:pPr algn="just">
              <a:lnSpc>
                <a:spcPct val="11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	 - Тест на проникновение и социальная инженерия</a:t>
            </a:r>
          </a:p>
          <a:p>
            <a:pPr algn="just">
              <a:lnSpc>
                <a:spcPct val="11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- Ценообразование  и Лицензирование</a:t>
            </a: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 - Партнерская программа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- </a:t>
            </a:r>
            <a:r>
              <a:rPr lang="ru-RU" sz="2000" dirty="0">
                <a:solidFill>
                  <a:srgbClr val="000000"/>
                </a:solidFill>
              </a:rPr>
              <a:t>Ключевые потенциальные отрасли и заказчики по данным решениям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/>
          <p:cNvSpPr>
            <a:spLocks noChangeArrowheads="1"/>
          </p:cNvSpPr>
          <p:nvPr/>
        </p:nvSpPr>
        <p:spPr bwMode="auto">
          <a:xfrm>
            <a:off x="381000" y="277813"/>
            <a:ext cx="11347450" cy="579437"/>
          </a:xfrm>
          <a:custGeom>
            <a:avLst/>
            <a:gdLst>
              <a:gd name="T0" fmla="*/ 11347450 w 11347450"/>
              <a:gd name="T1" fmla="*/ 289719 h 579437"/>
              <a:gd name="T2" fmla="*/ 5673725 w 11347450"/>
              <a:gd name="T3" fmla="*/ 579437 h 579437"/>
              <a:gd name="T4" fmla="*/ 0 w 11347450"/>
              <a:gd name="T5" fmla="*/ 289719 h 579437"/>
              <a:gd name="T6" fmla="*/ 5673725 w 11347450"/>
              <a:gd name="T7" fmla="*/ 0 h 5794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7450"/>
              <a:gd name="T13" fmla="*/ 0 h 579437"/>
              <a:gd name="T14" fmla="*/ 11347450 w 11347450"/>
              <a:gd name="T15" fmla="*/ 579437 h 579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450" h="579437">
                <a:moveTo>
                  <a:pt x="0" y="0"/>
                </a:moveTo>
                <a:lnTo>
                  <a:pt x="31521" y="0"/>
                </a:lnTo>
                <a:lnTo>
                  <a:pt x="31521" y="1610"/>
                </a:lnTo>
                <a:lnTo>
                  <a:pt x="0" y="161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en-GB" sz="3200" dirty="0">
                <a:solidFill>
                  <a:srgbClr val="EA5709"/>
                </a:solidFill>
                <a:latin typeface="Trebuchet MS" charset="0"/>
              </a:rPr>
              <a:t>3</a:t>
            </a:r>
            <a:r>
              <a:rPr lang="ru-RU" sz="3200" dirty="0" smtClean="0">
                <a:solidFill>
                  <a:srgbClr val="EA5709"/>
                </a:solidFill>
                <a:latin typeface="Trebuchet MS" charset="0"/>
              </a:rPr>
              <a:t>,</a:t>
            </a:r>
            <a:r>
              <a:rPr lang="en-GB" sz="3200" dirty="0" smtClean="0">
                <a:solidFill>
                  <a:srgbClr val="EA5709"/>
                </a:solidFill>
                <a:latin typeface="Trebuchet MS" charset="0"/>
              </a:rPr>
              <a:t>2</a:t>
            </a:r>
            <a:r>
              <a:rPr lang="ru-RU" sz="3200" dirty="0" smtClean="0">
                <a:solidFill>
                  <a:srgbClr val="EA5709"/>
                </a:solidFill>
                <a:latin typeface="Trebuchet MS" charset="0"/>
              </a:rPr>
              <a:t>00</a:t>
            </a:r>
            <a:r>
              <a:rPr lang="ru-RU" sz="3200" dirty="0">
                <a:solidFill>
                  <a:srgbClr val="EA5709"/>
                </a:solidFill>
                <a:latin typeface="Trebuchet MS" charset="0"/>
              </a:rPr>
              <a:t>+ </a:t>
            </a:r>
            <a:r>
              <a:rPr lang="ru-RU" sz="3200" dirty="0" smtClean="0">
                <a:solidFill>
                  <a:srgbClr val="EA5709"/>
                </a:solidFill>
                <a:latin typeface="Trebuchet MS" charset="0"/>
              </a:rPr>
              <a:t>Корпоративных клиентов </a:t>
            </a:r>
            <a:r>
              <a:rPr lang="ru-RU" sz="3200" dirty="0">
                <a:solidFill>
                  <a:srgbClr val="EA5709"/>
                </a:solidFill>
                <a:latin typeface="Trebuchet MS" charset="0"/>
              </a:rPr>
              <a:t>в более чем </a:t>
            </a:r>
            <a:r>
              <a:rPr lang="en-GB" sz="3200" dirty="0" smtClean="0">
                <a:solidFill>
                  <a:srgbClr val="EA5709"/>
                </a:solidFill>
                <a:latin typeface="Trebuchet MS" charset="0"/>
              </a:rPr>
              <a:t>78</a:t>
            </a:r>
            <a:r>
              <a:rPr lang="ru-RU" sz="3200" dirty="0" smtClean="0">
                <a:solidFill>
                  <a:srgbClr val="EA5709"/>
                </a:solidFill>
                <a:latin typeface="Trebuchet MS" charset="0"/>
              </a:rPr>
              <a:t> </a:t>
            </a:r>
            <a:r>
              <a:rPr lang="ru-RU" sz="3200" dirty="0">
                <a:solidFill>
                  <a:srgbClr val="EA5709"/>
                </a:solidFill>
                <a:latin typeface="Trebuchet MS" charset="0"/>
              </a:rPr>
              <a:t>странах</a:t>
            </a:r>
          </a:p>
        </p:txBody>
      </p:sp>
      <p:sp>
        <p:nvSpPr>
          <p:cNvPr id="53251" name="AutoShape 2"/>
          <p:cNvSpPr>
            <a:spLocks noChangeArrowheads="1"/>
          </p:cNvSpPr>
          <p:nvPr/>
        </p:nvSpPr>
        <p:spPr bwMode="auto">
          <a:xfrm>
            <a:off x="11034713" y="6477000"/>
            <a:ext cx="1074737" cy="376238"/>
          </a:xfrm>
          <a:custGeom>
            <a:avLst/>
            <a:gdLst>
              <a:gd name="T0" fmla="*/ 1074737 w 1074737"/>
              <a:gd name="T1" fmla="*/ 188119 h 376238"/>
              <a:gd name="T2" fmla="*/ 537369 w 1074737"/>
              <a:gd name="T3" fmla="*/ 376238 h 376238"/>
              <a:gd name="T4" fmla="*/ 0 w 1074737"/>
              <a:gd name="T5" fmla="*/ 188119 h 376238"/>
              <a:gd name="T6" fmla="*/ 537369 w 1074737"/>
              <a:gd name="T7" fmla="*/ 0 h 3762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4737"/>
              <a:gd name="T13" fmla="*/ 0 h 376238"/>
              <a:gd name="T14" fmla="*/ 1074737 w 1074737"/>
              <a:gd name="T15" fmla="*/ 376238 h 376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4737" h="376238">
                <a:moveTo>
                  <a:pt x="0" y="0"/>
                </a:moveTo>
                <a:lnTo>
                  <a:pt x="2985" y="0"/>
                </a:lnTo>
                <a:lnTo>
                  <a:pt x="2985" y="1044"/>
                </a:lnTo>
                <a:lnTo>
                  <a:pt x="0" y="104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5D509AD-AE38-400E-82AD-98023B1FEA48}" type="slidenum">
              <a:rPr lang="ru-RU" sz="1100">
                <a:solidFill>
                  <a:srgbClr val="FFFFFF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sz="1100">
              <a:solidFill>
                <a:srgbClr val="FFFFFF"/>
              </a:solidFill>
              <a:cs typeface="ヒラギノ角ゴ Pro W3" charset="0"/>
            </a:endParaRP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 l="6299" t="23009" b="16348"/>
          <a:stretch>
            <a:fillRect/>
          </a:stretch>
        </p:blipFill>
        <p:spPr bwMode="auto">
          <a:xfrm>
            <a:off x="525463" y="1862138"/>
            <a:ext cx="140335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 cstate="print"/>
          <a:srcRect l="4735" t="15160" r="9120" b="15160"/>
          <a:stretch>
            <a:fillRect/>
          </a:stretch>
        </p:blipFill>
        <p:spPr bwMode="auto">
          <a:xfrm>
            <a:off x="544513" y="3400425"/>
            <a:ext cx="1365250" cy="38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5" cstate="print"/>
          <a:srcRect l="7881" t="13643" r="7881" b="12668"/>
          <a:stretch>
            <a:fillRect/>
          </a:stretch>
        </p:blipFill>
        <p:spPr bwMode="auto">
          <a:xfrm>
            <a:off x="749300" y="3951288"/>
            <a:ext cx="954088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6" cstate="print"/>
          <a:srcRect l="3432" t="10391" b="14833"/>
          <a:stretch>
            <a:fillRect/>
          </a:stretch>
        </p:blipFill>
        <p:spPr bwMode="auto">
          <a:xfrm>
            <a:off x="795338" y="2525713"/>
            <a:ext cx="862012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17" y="5569722"/>
            <a:ext cx="830262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950" y="3032125"/>
            <a:ext cx="1220788" cy="20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" y="4805362"/>
            <a:ext cx="14065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9" name="Picture 10"/>
          <p:cNvPicPr>
            <a:picLocks noChangeAspect="1" noChangeArrowheads="1"/>
          </p:cNvPicPr>
          <p:nvPr/>
        </p:nvPicPr>
        <p:blipFill>
          <a:blip r:embed="rId10" cstate="print"/>
          <a:srcRect t="72179" b="72179"/>
          <a:stretch>
            <a:fillRect/>
          </a:stretch>
        </p:blipFill>
        <p:spPr bwMode="auto">
          <a:xfrm>
            <a:off x="595313" y="4591050"/>
            <a:ext cx="1265237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60" name="AutoShape 11"/>
          <p:cNvSpPr>
            <a:spLocks noChangeArrowheads="1"/>
          </p:cNvSpPr>
          <p:nvPr/>
        </p:nvSpPr>
        <p:spPr bwMode="auto">
          <a:xfrm flipV="1">
            <a:off x="468313" y="1200150"/>
            <a:ext cx="1622425" cy="79375"/>
          </a:xfrm>
          <a:custGeom>
            <a:avLst/>
            <a:gdLst>
              <a:gd name="T0" fmla="*/ 1622425 w 1622425"/>
              <a:gd name="T1" fmla="*/ 39688 h 79375"/>
              <a:gd name="T2" fmla="*/ 811213 w 1622425"/>
              <a:gd name="T3" fmla="*/ 79375 h 79375"/>
              <a:gd name="T4" fmla="*/ 0 w 1622425"/>
              <a:gd name="T5" fmla="*/ 39688 h 79375"/>
              <a:gd name="T6" fmla="*/ 811213 w 1622425"/>
              <a:gd name="T7" fmla="*/ 0 h 79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2425"/>
              <a:gd name="T13" fmla="*/ 0 h 79375"/>
              <a:gd name="T14" fmla="*/ 1622425 w 1622425"/>
              <a:gd name="T15" fmla="*/ 79375 h 79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2425" h="79375">
                <a:moveTo>
                  <a:pt x="0" y="0"/>
                </a:moveTo>
                <a:lnTo>
                  <a:pt x="4507" y="0"/>
                </a:lnTo>
                <a:lnTo>
                  <a:pt x="4507" y="220"/>
                </a:lnTo>
                <a:lnTo>
                  <a:pt x="0" y="220"/>
                </a:lnTo>
                <a:close/>
              </a:path>
            </a:pathLst>
          </a:custGeom>
          <a:solidFill>
            <a:srgbClr val="EA571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1" name="AutoShape 12"/>
          <p:cNvSpPr>
            <a:spLocks noChangeArrowheads="1"/>
          </p:cNvSpPr>
          <p:nvPr/>
        </p:nvSpPr>
        <p:spPr bwMode="auto">
          <a:xfrm>
            <a:off x="481013" y="1447800"/>
            <a:ext cx="1595437" cy="4795838"/>
          </a:xfrm>
          <a:custGeom>
            <a:avLst/>
            <a:gdLst>
              <a:gd name="T0" fmla="*/ 1595437 w 1595437"/>
              <a:gd name="T1" fmla="*/ 2397919 h 4795838"/>
              <a:gd name="T2" fmla="*/ 797719 w 1595437"/>
              <a:gd name="T3" fmla="*/ 4795838 h 4795838"/>
              <a:gd name="T4" fmla="*/ 0 w 1595437"/>
              <a:gd name="T5" fmla="*/ 2397919 h 4795838"/>
              <a:gd name="T6" fmla="*/ 797719 w 1595437"/>
              <a:gd name="T7" fmla="*/ 0 h 47958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95437"/>
              <a:gd name="T13" fmla="*/ 0 h 4795838"/>
              <a:gd name="T14" fmla="*/ 1595437 w 1595437"/>
              <a:gd name="T15" fmla="*/ 4795838 h 47958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5437" h="4795838">
                <a:moveTo>
                  <a:pt x="0" y="0"/>
                </a:moveTo>
                <a:lnTo>
                  <a:pt x="4431" y="0"/>
                </a:lnTo>
                <a:lnTo>
                  <a:pt x="4431" y="13321"/>
                </a:lnTo>
                <a:lnTo>
                  <a:pt x="0" y="13321"/>
                </a:lnTo>
                <a:close/>
              </a:path>
            </a:pathLst>
          </a:custGeom>
          <a:noFill/>
          <a:ln w="19080">
            <a:solidFill>
              <a:srgbClr val="DFDFD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2" name="AutoShape 13"/>
          <p:cNvSpPr>
            <a:spLocks noChangeArrowheads="1"/>
          </p:cNvSpPr>
          <p:nvPr/>
        </p:nvSpPr>
        <p:spPr bwMode="auto">
          <a:xfrm>
            <a:off x="469900" y="1295400"/>
            <a:ext cx="1619250" cy="528638"/>
          </a:xfrm>
          <a:custGeom>
            <a:avLst/>
            <a:gdLst>
              <a:gd name="T0" fmla="*/ 1619250 w 1619250"/>
              <a:gd name="T1" fmla="*/ 264319 h 528638"/>
              <a:gd name="T2" fmla="*/ 809625 w 1619250"/>
              <a:gd name="T3" fmla="*/ 528638 h 528638"/>
              <a:gd name="T4" fmla="*/ 0 w 1619250"/>
              <a:gd name="T5" fmla="*/ 264319 h 528638"/>
              <a:gd name="T6" fmla="*/ 809625 w 1619250"/>
              <a:gd name="T7" fmla="*/ 0 h 5286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19250"/>
              <a:gd name="T13" fmla="*/ 0 h 528638"/>
              <a:gd name="T14" fmla="*/ 1619250 w 1619250"/>
              <a:gd name="T15" fmla="*/ 528638 h 528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9250" h="528638">
                <a:moveTo>
                  <a:pt x="0" y="0"/>
                </a:moveTo>
                <a:lnTo>
                  <a:pt x="4497" y="0"/>
                </a:lnTo>
                <a:lnTo>
                  <a:pt x="4497" y="1468"/>
                </a:lnTo>
                <a:lnTo>
                  <a:pt x="0" y="1468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Technology/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Communication</a:t>
            </a:r>
          </a:p>
        </p:txBody>
      </p:sp>
      <p:sp>
        <p:nvSpPr>
          <p:cNvPr id="53263" name="AutoShape 14"/>
          <p:cNvSpPr>
            <a:spLocks noChangeArrowheads="1"/>
          </p:cNvSpPr>
          <p:nvPr/>
        </p:nvSpPr>
        <p:spPr bwMode="auto">
          <a:xfrm flipV="1">
            <a:off x="2333625" y="1200150"/>
            <a:ext cx="1622425" cy="79375"/>
          </a:xfrm>
          <a:custGeom>
            <a:avLst/>
            <a:gdLst>
              <a:gd name="T0" fmla="*/ 1622425 w 1622425"/>
              <a:gd name="T1" fmla="*/ 39688 h 79375"/>
              <a:gd name="T2" fmla="*/ 811213 w 1622425"/>
              <a:gd name="T3" fmla="*/ 79375 h 79375"/>
              <a:gd name="T4" fmla="*/ 0 w 1622425"/>
              <a:gd name="T5" fmla="*/ 39688 h 79375"/>
              <a:gd name="T6" fmla="*/ 811213 w 1622425"/>
              <a:gd name="T7" fmla="*/ 0 h 79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2425"/>
              <a:gd name="T13" fmla="*/ 0 h 79375"/>
              <a:gd name="T14" fmla="*/ 1622425 w 1622425"/>
              <a:gd name="T15" fmla="*/ 79375 h 79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2425" h="79375">
                <a:moveTo>
                  <a:pt x="0" y="0"/>
                </a:moveTo>
                <a:lnTo>
                  <a:pt x="4507" y="0"/>
                </a:lnTo>
                <a:lnTo>
                  <a:pt x="4507" y="220"/>
                </a:lnTo>
                <a:lnTo>
                  <a:pt x="0" y="220"/>
                </a:lnTo>
                <a:close/>
              </a:path>
            </a:pathLst>
          </a:custGeom>
          <a:solidFill>
            <a:srgbClr val="EA571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AutoShape 15"/>
          <p:cNvSpPr>
            <a:spLocks noChangeArrowheads="1"/>
          </p:cNvSpPr>
          <p:nvPr/>
        </p:nvSpPr>
        <p:spPr bwMode="auto">
          <a:xfrm>
            <a:off x="2346325" y="1447800"/>
            <a:ext cx="1595438" cy="4795838"/>
          </a:xfrm>
          <a:custGeom>
            <a:avLst/>
            <a:gdLst>
              <a:gd name="T0" fmla="*/ 1595438 w 1595438"/>
              <a:gd name="T1" fmla="*/ 2397919 h 4795838"/>
              <a:gd name="T2" fmla="*/ 797719 w 1595438"/>
              <a:gd name="T3" fmla="*/ 4795838 h 4795838"/>
              <a:gd name="T4" fmla="*/ 0 w 1595438"/>
              <a:gd name="T5" fmla="*/ 2397919 h 4795838"/>
              <a:gd name="T6" fmla="*/ 797719 w 1595438"/>
              <a:gd name="T7" fmla="*/ 0 h 47958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95438"/>
              <a:gd name="T13" fmla="*/ 0 h 4795838"/>
              <a:gd name="T14" fmla="*/ 1595438 w 1595438"/>
              <a:gd name="T15" fmla="*/ 4795838 h 47958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5438" h="4795838">
                <a:moveTo>
                  <a:pt x="0" y="0"/>
                </a:moveTo>
                <a:lnTo>
                  <a:pt x="4431" y="0"/>
                </a:lnTo>
                <a:lnTo>
                  <a:pt x="4431" y="13321"/>
                </a:lnTo>
                <a:lnTo>
                  <a:pt x="0" y="13321"/>
                </a:lnTo>
                <a:close/>
              </a:path>
            </a:pathLst>
          </a:custGeom>
          <a:noFill/>
          <a:ln w="19080">
            <a:solidFill>
              <a:srgbClr val="DFDFD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5" name="AutoShape 16"/>
          <p:cNvSpPr>
            <a:spLocks noChangeArrowheads="1"/>
          </p:cNvSpPr>
          <p:nvPr/>
        </p:nvSpPr>
        <p:spPr bwMode="auto">
          <a:xfrm>
            <a:off x="2335213" y="1295400"/>
            <a:ext cx="1619250" cy="528638"/>
          </a:xfrm>
          <a:custGeom>
            <a:avLst/>
            <a:gdLst>
              <a:gd name="T0" fmla="*/ 1619250 w 1619250"/>
              <a:gd name="T1" fmla="*/ 264319 h 528638"/>
              <a:gd name="T2" fmla="*/ 809625 w 1619250"/>
              <a:gd name="T3" fmla="*/ 528638 h 528638"/>
              <a:gd name="T4" fmla="*/ 0 w 1619250"/>
              <a:gd name="T5" fmla="*/ 264319 h 528638"/>
              <a:gd name="T6" fmla="*/ 809625 w 1619250"/>
              <a:gd name="T7" fmla="*/ 0 h 5286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19250"/>
              <a:gd name="T13" fmla="*/ 0 h 528638"/>
              <a:gd name="T14" fmla="*/ 1619250 w 1619250"/>
              <a:gd name="T15" fmla="*/ 528638 h 528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9250" h="528638">
                <a:moveTo>
                  <a:pt x="0" y="0"/>
                </a:moveTo>
                <a:lnTo>
                  <a:pt x="4497" y="0"/>
                </a:lnTo>
                <a:lnTo>
                  <a:pt x="4497" y="1468"/>
                </a:lnTo>
                <a:lnTo>
                  <a:pt x="0" y="1468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Retail/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Wholesale</a:t>
            </a:r>
          </a:p>
        </p:txBody>
      </p:sp>
      <p:pic>
        <p:nvPicPr>
          <p:cNvPr id="53266" name="Picture 17"/>
          <p:cNvPicPr>
            <a:picLocks noChangeAspect="1" noChangeArrowheads="1"/>
          </p:cNvPicPr>
          <p:nvPr/>
        </p:nvPicPr>
        <p:blipFill>
          <a:blip r:embed="rId11" cstate="print"/>
          <a:srcRect t="-317328" b="242856"/>
          <a:stretch>
            <a:fillRect/>
          </a:stretch>
        </p:blipFill>
        <p:spPr bwMode="auto">
          <a:xfrm>
            <a:off x="2740025" y="4876800"/>
            <a:ext cx="75723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7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89213" y="2425700"/>
            <a:ext cx="1058862" cy="239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8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40025" y="5442358"/>
            <a:ext cx="542925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9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59063" y="4419600"/>
            <a:ext cx="919162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0" name="Picture 21"/>
          <p:cNvPicPr>
            <a:picLocks noChangeAspect="1" noChangeArrowheads="1"/>
          </p:cNvPicPr>
          <p:nvPr/>
        </p:nvPicPr>
        <p:blipFill>
          <a:blip r:embed="rId15" cstate="print"/>
          <a:srcRect t="-254346" b="-254346"/>
          <a:stretch>
            <a:fillRect/>
          </a:stretch>
        </p:blipFill>
        <p:spPr bwMode="auto">
          <a:xfrm>
            <a:off x="2613025" y="3336925"/>
            <a:ext cx="1011238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1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32100" y="1905000"/>
            <a:ext cx="57308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2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08288" y="2832100"/>
            <a:ext cx="61912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3" name="Picture 24"/>
          <p:cNvPicPr>
            <a:picLocks noChangeAspect="1" noChangeArrowheads="1"/>
          </p:cNvPicPr>
          <p:nvPr/>
        </p:nvPicPr>
        <p:blipFill>
          <a:blip r:embed="rId18" cstate="print"/>
          <a:srcRect t="20834" b="22261"/>
          <a:stretch>
            <a:fillRect/>
          </a:stretch>
        </p:blipFill>
        <p:spPr bwMode="auto">
          <a:xfrm>
            <a:off x="2760209" y="3756025"/>
            <a:ext cx="709612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74" name="AutoShape 25"/>
          <p:cNvSpPr>
            <a:spLocks noChangeArrowheads="1"/>
          </p:cNvSpPr>
          <p:nvPr/>
        </p:nvSpPr>
        <p:spPr bwMode="auto">
          <a:xfrm flipV="1">
            <a:off x="4213225" y="1195388"/>
            <a:ext cx="1622425" cy="79375"/>
          </a:xfrm>
          <a:custGeom>
            <a:avLst/>
            <a:gdLst>
              <a:gd name="T0" fmla="*/ 1622425 w 1622425"/>
              <a:gd name="T1" fmla="*/ 39688 h 79375"/>
              <a:gd name="T2" fmla="*/ 811213 w 1622425"/>
              <a:gd name="T3" fmla="*/ 79375 h 79375"/>
              <a:gd name="T4" fmla="*/ 0 w 1622425"/>
              <a:gd name="T5" fmla="*/ 39688 h 79375"/>
              <a:gd name="T6" fmla="*/ 811213 w 1622425"/>
              <a:gd name="T7" fmla="*/ 0 h 79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2425"/>
              <a:gd name="T13" fmla="*/ 0 h 79375"/>
              <a:gd name="T14" fmla="*/ 1622425 w 1622425"/>
              <a:gd name="T15" fmla="*/ 79375 h 79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2425" h="79375">
                <a:moveTo>
                  <a:pt x="0" y="0"/>
                </a:moveTo>
                <a:lnTo>
                  <a:pt x="4507" y="0"/>
                </a:lnTo>
                <a:lnTo>
                  <a:pt x="4507" y="220"/>
                </a:lnTo>
                <a:lnTo>
                  <a:pt x="0" y="220"/>
                </a:lnTo>
                <a:close/>
              </a:path>
            </a:pathLst>
          </a:custGeom>
          <a:solidFill>
            <a:srgbClr val="EA571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75" name="AutoShape 26"/>
          <p:cNvSpPr>
            <a:spLocks noChangeArrowheads="1"/>
          </p:cNvSpPr>
          <p:nvPr/>
        </p:nvSpPr>
        <p:spPr bwMode="auto">
          <a:xfrm>
            <a:off x="4225925" y="1443038"/>
            <a:ext cx="1595438" cy="2514600"/>
          </a:xfrm>
          <a:custGeom>
            <a:avLst/>
            <a:gdLst>
              <a:gd name="T0" fmla="*/ 1595438 w 1595438"/>
              <a:gd name="T1" fmla="*/ 1257300 h 2514600"/>
              <a:gd name="T2" fmla="*/ 797719 w 1595438"/>
              <a:gd name="T3" fmla="*/ 2514600 h 2514600"/>
              <a:gd name="T4" fmla="*/ 0 w 1595438"/>
              <a:gd name="T5" fmla="*/ 1257300 h 2514600"/>
              <a:gd name="T6" fmla="*/ 797719 w 1595438"/>
              <a:gd name="T7" fmla="*/ 0 h 2514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95438"/>
              <a:gd name="T13" fmla="*/ 0 h 2514600"/>
              <a:gd name="T14" fmla="*/ 1595438 w 1595438"/>
              <a:gd name="T15" fmla="*/ 2514600 h 2514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5438" h="2514600">
                <a:moveTo>
                  <a:pt x="0" y="0"/>
                </a:moveTo>
                <a:lnTo>
                  <a:pt x="4431" y="0"/>
                </a:lnTo>
                <a:lnTo>
                  <a:pt x="4431" y="6984"/>
                </a:lnTo>
                <a:lnTo>
                  <a:pt x="0" y="6984"/>
                </a:lnTo>
                <a:close/>
              </a:path>
            </a:pathLst>
          </a:custGeom>
          <a:noFill/>
          <a:ln w="19080">
            <a:solidFill>
              <a:srgbClr val="DFDFD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76" name="AutoShape 27"/>
          <p:cNvSpPr>
            <a:spLocks noChangeArrowheads="1"/>
          </p:cNvSpPr>
          <p:nvPr/>
        </p:nvSpPr>
        <p:spPr bwMode="auto">
          <a:xfrm>
            <a:off x="4214813" y="1290638"/>
            <a:ext cx="1619250" cy="528637"/>
          </a:xfrm>
          <a:custGeom>
            <a:avLst/>
            <a:gdLst>
              <a:gd name="T0" fmla="*/ 1619250 w 1619250"/>
              <a:gd name="T1" fmla="*/ 264319 h 528637"/>
              <a:gd name="T2" fmla="*/ 809625 w 1619250"/>
              <a:gd name="T3" fmla="*/ 528637 h 528637"/>
              <a:gd name="T4" fmla="*/ 0 w 1619250"/>
              <a:gd name="T5" fmla="*/ 264319 h 528637"/>
              <a:gd name="T6" fmla="*/ 809625 w 1619250"/>
              <a:gd name="T7" fmla="*/ 0 h 5286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19250"/>
              <a:gd name="T13" fmla="*/ 0 h 528637"/>
              <a:gd name="T14" fmla="*/ 1619250 w 1619250"/>
              <a:gd name="T15" fmla="*/ 528637 h 5286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9250" h="528637">
                <a:moveTo>
                  <a:pt x="0" y="0"/>
                </a:moveTo>
                <a:lnTo>
                  <a:pt x="4497" y="0"/>
                </a:lnTo>
                <a:lnTo>
                  <a:pt x="4497" y="1468"/>
                </a:lnTo>
                <a:lnTo>
                  <a:pt x="0" y="1468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Energy</a:t>
            </a:r>
          </a:p>
        </p:txBody>
      </p:sp>
      <p:sp>
        <p:nvSpPr>
          <p:cNvPr id="53277" name="AutoShape 28"/>
          <p:cNvSpPr>
            <a:spLocks noChangeArrowheads="1"/>
          </p:cNvSpPr>
          <p:nvPr/>
        </p:nvSpPr>
        <p:spPr bwMode="auto">
          <a:xfrm flipV="1">
            <a:off x="6092825" y="1195388"/>
            <a:ext cx="1622425" cy="79375"/>
          </a:xfrm>
          <a:custGeom>
            <a:avLst/>
            <a:gdLst>
              <a:gd name="T0" fmla="*/ 1622425 w 1622425"/>
              <a:gd name="T1" fmla="*/ 39688 h 79375"/>
              <a:gd name="T2" fmla="*/ 811213 w 1622425"/>
              <a:gd name="T3" fmla="*/ 79375 h 79375"/>
              <a:gd name="T4" fmla="*/ 0 w 1622425"/>
              <a:gd name="T5" fmla="*/ 39688 h 79375"/>
              <a:gd name="T6" fmla="*/ 811213 w 1622425"/>
              <a:gd name="T7" fmla="*/ 0 h 79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2425"/>
              <a:gd name="T13" fmla="*/ 0 h 79375"/>
              <a:gd name="T14" fmla="*/ 1622425 w 1622425"/>
              <a:gd name="T15" fmla="*/ 79375 h 79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2425" h="79375">
                <a:moveTo>
                  <a:pt x="0" y="0"/>
                </a:moveTo>
                <a:lnTo>
                  <a:pt x="4507" y="0"/>
                </a:lnTo>
                <a:lnTo>
                  <a:pt x="4507" y="220"/>
                </a:lnTo>
                <a:lnTo>
                  <a:pt x="0" y="220"/>
                </a:lnTo>
                <a:close/>
              </a:path>
            </a:pathLst>
          </a:custGeom>
          <a:solidFill>
            <a:srgbClr val="EA571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78" name="AutoShape 29"/>
          <p:cNvSpPr>
            <a:spLocks noChangeArrowheads="1"/>
          </p:cNvSpPr>
          <p:nvPr/>
        </p:nvSpPr>
        <p:spPr bwMode="auto">
          <a:xfrm>
            <a:off x="6105525" y="1443038"/>
            <a:ext cx="1595438" cy="2514600"/>
          </a:xfrm>
          <a:custGeom>
            <a:avLst/>
            <a:gdLst>
              <a:gd name="T0" fmla="*/ 1595438 w 1595438"/>
              <a:gd name="T1" fmla="*/ 1257300 h 2514600"/>
              <a:gd name="T2" fmla="*/ 797719 w 1595438"/>
              <a:gd name="T3" fmla="*/ 2514600 h 2514600"/>
              <a:gd name="T4" fmla="*/ 0 w 1595438"/>
              <a:gd name="T5" fmla="*/ 1257300 h 2514600"/>
              <a:gd name="T6" fmla="*/ 797719 w 1595438"/>
              <a:gd name="T7" fmla="*/ 0 h 2514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95438"/>
              <a:gd name="T13" fmla="*/ 0 h 2514600"/>
              <a:gd name="T14" fmla="*/ 1595438 w 1595438"/>
              <a:gd name="T15" fmla="*/ 2514600 h 2514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5438" h="2514600">
                <a:moveTo>
                  <a:pt x="0" y="0"/>
                </a:moveTo>
                <a:lnTo>
                  <a:pt x="4431" y="0"/>
                </a:lnTo>
                <a:lnTo>
                  <a:pt x="4431" y="6984"/>
                </a:lnTo>
                <a:lnTo>
                  <a:pt x="0" y="6984"/>
                </a:lnTo>
                <a:close/>
              </a:path>
            </a:pathLst>
          </a:custGeom>
          <a:noFill/>
          <a:ln w="19080">
            <a:solidFill>
              <a:srgbClr val="DFDFD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79" name="AutoShape 30"/>
          <p:cNvSpPr>
            <a:spLocks noChangeArrowheads="1"/>
          </p:cNvSpPr>
          <p:nvPr/>
        </p:nvSpPr>
        <p:spPr bwMode="auto">
          <a:xfrm>
            <a:off x="6094413" y="1290638"/>
            <a:ext cx="1619250" cy="528637"/>
          </a:xfrm>
          <a:custGeom>
            <a:avLst/>
            <a:gdLst>
              <a:gd name="T0" fmla="*/ 1619250 w 1619250"/>
              <a:gd name="T1" fmla="*/ 264319 h 528637"/>
              <a:gd name="T2" fmla="*/ 809625 w 1619250"/>
              <a:gd name="T3" fmla="*/ 528637 h 528637"/>
              <a:gd name="T4" fmla="*/ 0 w 1619250"/>
              <a:gd name="T5" fmla="*/ 264319 h 528637"/>
              <a:gd name="T6" fmla="*/ 809625 w 1619250"/>
              <a:gd name="T7" fmla="*/ 0 h 5286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19250"/>
              <a:gd name="T13" fmla="*/ 0 h 528637"/>
              <a:gd name="T14" fmla="*/ 1619250 w 1619250"/>
              <a:gd name="T15" fmla="*/ 528637 h 5286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9250" h="528637">
                <a:moveTo>
                  <a:pt x="0" y="0"/>
                </a:moveTo>
                <a:lnTo>
                  <a:pt x="4497" y="0"/>
                </a:lnTo>
                <a:lnTo>
                  <a:pt x="4497" y="1468"/>
                </a:lnTo>
                <a:lnTo>
                  <a:pt x="0" y="1468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Financial Services</a:t>
            </a:r>
          </a:p>
        </p:txBody>
      </p:sp>
      <p:sp>
        <p:nvSpPr>
          <p:cNvPr id="53280" name="AutoShape 31"/>
          <p:cNvSpPr>
            <a:spLocks noChangeArrowheads="1"/>
          </p:cNvSpPr>
          <p:nvPr/>
        </p:nvSpPr>
        <p:spPr bwMode="auto">
          <a:xfrm flipV="1">
            <a:off x="7980363" y="1195388"/>
            <a:ext cx="1622425" cy="79375"/>
          </a:xfrm>
          <a:custGeom>
            <a:avLst/>
            <a:gdLst>
              <a:gd name="T0" fmla="*/ 1622425 w 1622425"/>
              <a:gd name="T1" fmla="*/ 39688 h 79375"/>
              <a:gd name="T2" fmla="*/ 811213 w 1622425"/>
              <a:gd name="T3" fmla="*/ 79375 h 79375"/>
              <a:gd name="T4" fmla="*/ 0 w 1622425"/>
              <a:gd name="T5" fmla="*/ 39688 h 79375"/>
              <a:gd name="T6" fmla="*/ 811213 w 1622425"/>
              <a:gd name="T7" fmla="*/ 0 h 79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2425"/>
              <a:gd name="T13" fmla="*/ 0 h 79375"/>
              <a:gd name="T14" fmla="*/ 1622425 w 1622425"/>
              <a:gd name="T15" fmla="*/ 79375 h 79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2425" h="79375">
                <a:moveTo>
                  <a:pt x="0" y="0"/>
                </a:moveTo>
                <a:lnTo>
                  <a:pt x="4507" y="0"/>
                </a:lnTo>
                <a:lnTo>
                  <a:pt x="4507" y="220"/>
                </a:lnTo>
                <a:lnTo>
                  <a:pt x="0" y="220"/>
                </a:lnTo>
                <a:close/>
              </a:path>
            </a:pathLst>
          </a:custGeom>
          <a:solidFill>
            <a:srgbClr val="EA571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1" name="AutoShape 32"/>
          <p:cNvSpPr>
            <a:spLocks noChangeArrowheads="1"/>
          </p:cNvSpPr>
          <p:nvPr/>
        </p:nvSpPr>
        <p:spPr bwMode="auto">
          <a:xfrm>
            <a:off x="7993063" y="1443038"/>
            <a:ext cx="1595437" cy="2506662"/>
          </a:xfrm>
          <a:custGeom>
            <a:avLst/>
            <a:gdLst>
              <a:gd name="T0" fmla="*/ 1595437 w 1595437"/>
              <a:gd name="T1" fmla="*/ 1253331 h 2506662"/>
              <a:gd name="T2" fmla="*/ 797719 w 1595437"/>
              <a:gd name="T3" fmla="*/ 2506662 h 2506662"/>
              <a:gd name="T4" fmla="*/ 0 w 1595437"/>
              <a:gd name="T5" fmla="*/ 1253331 h 2506662"/>
              <a:gd name="T6" fmla="*/ 797719 w 1595437"/>
              <a:gd name="T7" fmla="*/ 0 h 25066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95437"/>
              <a:gd name="T13" fmla="*/ 0 h 2506662"/>
              <a:gd name="T14" fmla="*/ 1595437 w 1595437"/>
              <a:gd name="T15" fmla="*/ 2506662 h 25066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5437" h="2506662">
                <a:moveTo>
                  <a:pt x="0" y="0"/>
                </a:moveTo>
                <a:lnTo>
                  <a:pt x="4431" y="0"/>
                </a:lnTo>
                <a:lnTo>
                  <a:pt x="4431" y="6962"/>
                </a:lnTo>
                <a:lnTo>
                  <a:pt x="0" y="6962"/>
                </a:lnTo>
                <a:close/>
              </a:path>
            </a:pathLst>
          </a:custGeom>
          <a:noFill/>
          <a:ln w="19080">
            <a:solidFill>
              <a:srgbClr val="DFDFD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2" name="AutoShape 33"/>
          <p:cNvSpPr>
            <a:spLocks noChangeArrowheads="1"/>
          </p:cNvSpPr>
          <p:nvPr/>
        </p:nvSpPr>
        <p:spPr bwMode="auto">
          <a:xfrm>
            <a:off x="7981950" y="1290638"/>
            <a:ext cx="1619250" cy="528637"/>
          </a:xfrm>
          <a:custGeom>
            <a:avLst/>
            <a:gdLst>
              <a:gd name="T0" fmla="*/ 1619250 w 1619250"/>
              <a:gd name="T1" fmla="*/ 264319 h 528637"/>
              <a:gd name="T2" fmla="*/ 809625 w 1619250"/>
              <a:gd name="T3" fmla="*/ 528637 h 528637"/>
              <a:gd name="T4" fmla="*/ 0 w 1619250"/>
              <a:gd name="T5" fmla="*/ 264319 h 528637"/>
              <a:gd name="T6" fmla="*/ 809625 w 1619250"/>
              <a:gd name="T7" fmla="*/ 0 h 5286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19250"/>
              <a:gd name="T13" fmla="*/ 0 h 528637"/>
              <a:gd name="T14" fmla="*/ 1619250 w 1619250"/>
              <a:gd name="T15" fmla="*/ 528637 h 5286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9250" h="528637">
                <a:moveTo>
                  <a:pt x="0" y="0"/>
                </a:moveTo>
                <a:lnTo>
                  <a:pt x="4497" y="0"/>
                </a:lnTo>
                <a:lnTo>
                  <a:pt x="4497" y="1468"/>
                </a:lnTo>
                <a:lnTo>
                  <a:pt x="0" y="1468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Healthcare</a:t>
            </a:r>
          </a:p>
        </p:txBody>
      </p:sp>
      <p:sp>
        <p:nvSpPr>
          <p:cNvPr id="53283" name="AutoShape 34"/>
          <p:cNvSpPr>
            <a:spLocks noChangeArrowheads="1"/>
          </p:cNvSpPr>
          <p:nvPr/>
        </p:nvSpPr>
        <p:spPr bwMode="auto">
          <a:xfrm flipV="1">
            <a:off x="9867900" y="1195388"/>
            <a:ext cx="1622425" cy="79375"/>
          </a:xfrm>
          <a:custGeom>
            <a:avLst/>
            <a:gdLst>
              <a:gd name="T0" fmla="*/ 1622425 w 1622425"/>
              <a:gd name="T1" fmla="*/ 39688 h 79375"/>
              <a:gd name="T2" fmla="*/ 811213 w 1622425"/>
              <a:gd name="T3" fmla="*/ 79375 h 79375"/>
              <a:gd name="T4" fmla="*/ 0 w 1622425"/>
              <a:gd name="T5" fmla="*/ 39688 h 79375"/>
              <a:gd name="T6" fmla="*/ 811213 w 1622425"/>
              <a:gd name="T7" fmla="*/ 0 h 79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2425"/>
              <a:gd name="T13" fmla="*/ 0 h 79375"/>
              <a:gd name="T14" fmla="*/ 1622425 w 1622425"/>
              <a:gd name="T15" fmla="*/ 79375 h 79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2425" h="79375">
                <a:moveTo>
                  <a:pt x="0" y="0"/>
                </a:moveTo>
                <a:lnTo>
                  <a:pt x="4507" y="0"/>
                </a:lnTo>
                <a:lnTo>
                  <a:pt x="4507" y="220"/>
                </a:lnTo>
                <a:lnTo>
                  <a:pt x="0" y="220"/>
                </a:lnTo>
                <a:close/>
              </a:path>
            </a:pathLst>
          </a:custGeom>
          <a:solidFill>
            <a:srgbClr val="EA571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4" name="AutoShape 35"/>
          <p:cNvSpPr>
            <a:spLocks noChangeArrowheads="1"/>
          </p:cNvSpPr>
          <p:nvPr/>
        </p:nvSpPr>
        <p:spPr bwMode="auto">
          <a:xfrm>
            <a:off x="9880600" y="1443038"/>
            <a:ext cx="1595438" cy="2506662"/>
          </a:xfrm>
          <a:custGeom>
            <a:avLst/>
            <a:gdLst>
              <a:gd name="T0" fmla="*/ 1595438 w 1595438"/>
              <a:gd name="T1" fmla="*/ 1253331 h 2506662"/>
              <a:gd name="T2" fmla="*/ 797719 w 1595438"/>
              <a:gd name="T3" fmla="*/ 2506662 h 2506662"/>
              <a:gd name="T4" fmla="*/ 0 w 1595438"/>
              <a:gd name="T5" fmla="*/ 1253331 h 2506662"/>
              <a:gd name="T6" fmla="*/ 797719 w 1595438"/>
              <a:gd name="T7" fmla="*/ 0 h 25066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95438"/>
              <a:gd name="T13" fmla="*/ 0 h 2506662"/>
              <a:gd name="T14" fmla="*/ 1595438 w 1595438"/>
              <a:gd name="T15" fmla="*/ 2506662 h 25066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5438" h="2506662">
                <a:moveTo>
                  <a:pt x="0" y="0"/>
                </a:moveTo>
                <a:lnTo>
                  <a:pt x="4431" y="0"/>
                </a:lnTo>
                <a:lnTo>
                  <a:pt x="4431" y="6962"/>
                </a:lnTo>
                <a:lnTo>
                  <a:pt x="0" y="6962"/>
                </a:lnTo>
                <a:close/>
              </a:path>
            </a:pathLst>
          </a:custGeom>
          <a:noFill/>
          <a:ln w="19080">
            <a:solidFill>
              <a:srgbClr val="DFDFD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5" name="AutoShape 36"/>
          <p:cNvSpPr>
            <a:spLocks noChangeArrowheads="1"/>
          </p:cNvSpPr>
          <p:nvPr/>
        </p:nvSpPr>
        <p:spPr bwMode="auto">
          <a:xfrm>
            <a:off x="9869488" y="1290638"/>
            <a:ext cx="1619250" cy="528637"/>
          </a:xfrm>
          <a:custGeom>
            <a:avLst/>
            <a:gdLst>
              <a:gd name="T0" fmla="*/ 1619250 w 1619250"/>
              <a:gd name="T1" fmla="*/ 264319 h 528637"/>
              <a:gd name="T2" fmla="*/ 809625 w 1619250"/>
              <a:gd name="T3" fmla="*/ 528637 h 528637"/>
              <a:gd name="T4" fmla="*/ 0 w 1619250"/>
              <a:gd name="T5" fmla="*/ 264319 h 528637"/>
              <a:gd name="T6" fmla="*/ 809625 w 1619250"/>
              <a:gd name="T7" fmla="*/ 0 h 5286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19250"/>
              <a:gd name="T13" fmla="*/ 0 h 528637"/>
              <a:gd name="T14" fmla="*/ 1619250 w 1619250"/>
              <a:gd name="T15" fmla="*/ 528637 h 5286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9250" h="528637">
                <a:moveTo>
                  <a:pt x="0" y="0"/>
                </a:moveTo>
                <a:lnTo>
                  <a:pt x="4497" y="0"/>
                </a:lnTo>
                <a:lnTo>
                  <a:pt x="4497" y="1468"/>
                </a:lnTo>
                <a:lnTo>
                  <a:pt x="0" y="1468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Manufacturing</a:t>
            </a:r>
          </a:p>
        </p:txBody>
      </p:sp>
      <p:sp>
        <p:nvSpPr>
          <p:cNvPr id="53286" name="AutoShape 37"/>
          <p:cNvSpPr>
            <a:spLocks noChangeArrowheads="1"/>
          </p:cNvSpPr>
          <p:nvPr/>
        </p:nvSpPr>
        <p:spPr bwMode="auto">
          <a:xfrm flipV="1">
            <a:off x="4214813" y="3951288"/>
            <a:ext cx="1622425" cy="84137"/>
          </a:xfrm>
          <a:custGeom>
            <a:avLst/>
            <a:gdLst>
              <a:gd name="T0" fmla="*/ 1622425 w 1622425"/>
              <a:gd name="T1" fmla="*/ 42069 h 84137"/>
              <a:gd name="T2" fmla="*/ 811213 w 1622425"/>
              <a:gd name="T3" fmla="*/ 84137 h 84137"/>
              <a:gd name="T4" fmla="*/ 0 w 1622425"/>
              <a:gd name="T5" fmla="*/ 42069 h 84137"/>
              <a:gd name="T6" fmla="*/ 811213 w 1622425"/>
              <a:gd name="T7" fmla="*/ 0 h 841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2425"/>
              <a:gd name="T13" fmla="*/ 0 h 84137"/>
              <a:gd name="T14" fmla="*/ 1622425 w 1622425"/>
              <a:gd name="T15" fmla="*/ 84137 h 84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2425" h="84137">
                <a:moveTo>
                  <a:pt x="0" y="0"/>
                </a:moveTo>
                <a:lnTo>
                  <a:pt x="4507" y="0"/>
                </a:lnTo>
                <a:lnTo>
                  <a:pt x="4507" y="236"/>
                </a:lnTo>
                <a:lnTo>
                  <a:pt x="0" y="236"/>
                </a:lnTo>
                <a:close/>
              </a:path>
            </a:pathLst>
          </a:custGeom>
          <a:solidFill>
            <a:srgbClr val="EA571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7" name="AutoShape 38"/>
          <p:cNvSpPr>
            <a:spLocks noChangeArrowheads="1"/>
          </p:cNvSpPr>
          <p:nvPr/>
        </p:nvSpPr>
        <p:spPr bwMode="auto">
          <a:xfrm>
            <a:off x="4227513" y="4216400"/>
            <a:ext cx="1595437" cy="2027238"/>
          </a:xfrm>
          <a:custGeom>
            <a:avLst/>
            <a:gdLst>
              <a:gd name="T0" fmla="*/ 1595437 w 1595437"/>
              <a:gd name="T1" fmla="*/ 1013619 h 2027238"/>
              <a:gd name="T2" fmla="*/ 797719 w 1595437"/>
              <a:gd name="T3" fmla="*/ 2027238 h 2027238"/>
              <a:gd name="T4" fmla="*/ 0 w 1595437"/>
              <a:gd name="T5" fmla="*/ 1013619 h 2027238"/>
              <a:gd name="T6" fmla="*/ 797719 w 1595437"/>
              <a:gd name="T7" fmla="*/ 0 h 20272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95437"/>
              <a:gd name="T13" fmla="*/ 0 h 2027238"/>
              <a:gd name="T14" fmla="*/ 1595437 w 1595437"/>
              <a:gd name="T15" fmla="*/ 2027238 h 2027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5437" h="2027238">
                <a:moveTo>
                  <a:pt x="0" y="0"/>
                </a:moveTo>
                <a:lnTo>
                  <a:pt x="4431" y="0"/>
                </a:lnTo>
                <a:lnTo>
                  <a:pt x="4431" y="5632"/>
                </a:lnTo>
                <a:lnTo>
                  <a:pt x="0" y="5632"/>
                </a:lnTo>
                <a:close/>
              </a:path>
            </a:pathLst>
          </a:custGeom>
          <a:noFill/>
          <a:ln w="19080">
            <a:solidFill>
              <a:srgbClr val="DFDFD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8" name="AutoShape 39"/>
          <p:cNvSpPr>
            <a:spLocks noChangeArrowheads="1"/>
          </p:cNvSpPr>
          <p:nvPr/>
        </p:nvSpPr>
        <p:spPr bwMode="auto">
          <a:xfrm>
            <a:off x="4216400" y="4052888"/>
            <a:ext cx="1619250" cy="566737"/>
          </a:xfrm>
          <a:custGeom>
            <a:avLst/>
            <a:gdLst>
              <a:gd name="T0" fmla="*/ 1619250 w 1619250"/>
              <a:gd name="T1" fmla="*/ 283369 h 566737"/>
              <a:gd name="T2" fmla="*/ 809625 w 1619250"/>
              <a:gd name="T3" fmla="*/ 566737 h 566737"/>
              <a:gd name="T4" fmla="*/ 0 w 1619250"/>
              <a:gd name="T5" fmla="*/ 283369 h 566737"/>
              <a:gd name="T6" fmla="*/ 809625 w 1619250"/>
              <a:gd name="T7" fmla="*/ 0 h 5667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19250"/>
              <a:gd name="T13" fmla="*/ 0 h 566737"/>
              <a:gd name="T14" fmla="*/ 1619250 w 1619250"/>
              <a:gd name="T15" fmla="*/ 566737 h 566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9250" h="566737">
                <a:moveTo>
                  <a:pt x="0" y="0"/>
                </a:moveTo>
                <a:lnTo>
                  <a:pt x="4497" y="0"/>
                </a:lnTo>
                <a:lnTo>
                  <a:pt x="4497" y="1574"/>
                </a:lnTo>
                <a:lnTo>
                  <a:pt x="0" y="157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err="1">
                <a:solidFill>
                  <a:srgbClr val="29383F"/>
                </a:solidFill>
                <a:latin typeface="Trebuchet MS" charset="0"/>
                <a:cs typeface="Segoe UI" charset="0"/>
              </a:rPr>
              <a:t>Education</a:t>
            </a:r>
            <a:endParaRPr lang="ru-RU" sz="1200" b="1" dirty="0">
              <a:solidFill>
                <a:srgbClr val="29383F"/>
              </a:solidFill>
              <a:latin typeface="Trebuchet MS" charset="0"/>
              <a:cs typeface="Segoe UI" charset="0"/>
            </a:endParaRPr>
          </a:p>
        </p:txBody>
      </p:sp>
      <p:pic>
        <p:nvPicPr>
          <p:cNvPr id="53289" name="Picture 4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05325" y="2332038"/>
            <a:ext cx="1023938" cy="24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90" name="Picture 4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49788" y="2695575"/>
            <a:ext cx="7366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91" name="Picture 4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98988" y="3167063"/>
            <a:ext cx="835025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92" name="Picture 4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92613" y="1905000"/>
            <a:ext cx="1249362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93" name="Picture 44"/>
          <p:cNvPicPr>
            <a:picLocks noChangeAspect="1" noChangeArrowheads="1"/>
          </p:cNvPicPr>
          <p:nvPr/>
        </p:nvPicPr>
        <p:blipFill>
          <a:blip r:embed="rId23" cstate="print"/>
          <a:srcRect l="327371" t="-951700" b="-883955"/>
          <a:stretch>
            <a:fillRect/>
          </a:stretch>
        </p:blipFill>
        <p:spPr bwMode="auto">
          <a:xfrm>
            <a:off x="4468813" y="3581400"/>
            <a:ext cx="1096962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94" name="Picture 4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392613" y="4622800"/>
            <a:ext cx="1328737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95" name="Picture 4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11700" y="5561013"/>
            <a:ext cx="692150" cy="18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96" name="Picture 4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538663" y="5816600"/>
            <a:ext cx="1035050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97" name="Picture 4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799013" y="5041900"/>
            <a:ext cx="515937" cy="41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98" name="Picture 4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638925" y="1905000"/>
            <a:ext cx="614363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99" name="Picture 5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24613" y="2311400"/>
            <a:ext cx="1042987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00" name="Picture 5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605588" y="2922588"/>
            <a:ext cx="64135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01" name="Picture 5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662738" y="3505200"/>
            <a:ext cx="566737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02" name="Picture 5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559550" y="2514600"/>
            <a:ext cx="7747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03" name="Picture 5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096250" y="1828800"/>
            <a:ext cx="1366838" cy="38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04" name="Picture 55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324850" y="2322513"/>
            <a:ext cx="909638" cy="18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05" name="Picture 56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272463" y="2616200"/>
            <a:ext cx="10160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06" name="Picture 57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8121650" y="3581400"/>
            <a:ext cx="1316038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07" name="Picture 58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416925" y="3214688"/>
            <a:ext cx="727075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08" name="Picture 59"/>
          <p:cNvPicPr>
            <a:picLocks noChangeAspect="1" noChangeArrowheads="1"/>
          </p:cNvPicPr>
          <p:nvPr/>
        </p:nvPicPr>
        <p:blipFill>
          <a:blip r:embed="rId38" cstate="print"/>
          <a:srcRect b="-122099"/>
          <a:stretch>
            <a:fillRect/>
          </a:stretch>
        </p:blipFill>
        <p:spPr bwMode="auto">
          <a:xfrm>
            <a:off x="9921875" y="3473450"/>
            <a:ext cx="1414463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09" name="Picture 60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0021888" y="1960563"/>
            <a:ext cx="1212850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10" name="Picture 61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0096500" y="3143250"/>
            <a:ext cx="10652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11" name="Picture 62"/>
          <p:cNvPicPr>
            <a:picLocks noChangeAspect="1" noChangeArrowheads="1"/>
          </p:cNvPicPr>
          <p:nvPr/>
        </p:nvPicPr>
        <p:blipFill>
          <a:blip r:embed="rId41" cstate="print"/>
          <a:srcRect t="131009" b="131009"/>
          <a:stretch>
            <a:fillRect/>
          </a:stretch>
        </p:blipFill>
        <p:spPr bwMode="auto">
          <a:xfrm>
            <a:off x="10186988" y="2762250"/>
            <a:ext cx="882650" cy="207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12" name="Picture 6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0194925" y="2300288"/>
            <a:ext cx="868363" cy="37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313" name="AutoShape 64"/>
          <p:cNvSpPr>
            <a:spLocks noChangeArrowheads="1"/>
          </p:cNvSpPr>
          <p:nvPr/>
        </p:nvSpPr>
        <p:spPr bwMode="auto">
          <a:xfrm flipV="1">
            <a:off x="6094413" y="3951288"/>
            <a:ext cx="1622425" cy="84137"/>
          </a:xfrm>
          <a:custGeom>
            <a:avLst/>
            <a:gdLst>
              <a:gd name="T0" fmla="*/ 1622425 w 1622425"/>
              <a:gd name="T1" fmla="*/ 42069 h 84137"/>
              <a:gd name="T2" fmla="*/ 811213 w 1622425"/>
              <a:gd name="T3" fmla="*/ 84137 h 84137"/>
              <a:gd name="T4" fmla="*/ 0 w 1622425"/>
              <a:gd name="T5" fmla="*/ 42069 h 84137"/>
              <a:gd name="T6" fmla="*/ 811213 w 1622425"/>
              <a:gd name="T7" fmla="*/ 0 h 841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2425"/>
              <a:gd name="T13" fmla="*/ 0 h 84137"/>
              <a:gd name="T14" fmla="*/ 1622425 w 1622425"/>
              <a:gd name="T15" fmla="*/ 84137 h 84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2425" h="84137">
                <a:moveTo>
                  <a:pt x="0" y="0"/>
                </a:moveTo>
                <a:lnTo>
                  <a:pt x="4507" y="0"/>
                </a:lnTo>
                <a:lnTo>
                  <a:pt x="4507" y="236"/>
                </a:lnTo>
                <a:lnTo>
                  <a:pt x="0" y="236"/>
                </a:lnTo>
                <a:close/>
              </a:path>
            </a:pathLst>
          </a:custGeom>
          <a:solidFill>
            <a:srgbClr val="EA571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14" name="AutoShape 65"/>
          <p:cNvSpPr>
            <a:spLocks noChangeArrowheads="1"/>
          </p:cNvSpPr>
          <p:nvPr/>
        </p:nvSpPr>
        <p:spPr bwMode="auto">
          <a:xfrm>
            <a:off x="6107113" y="4216400"/>
            <a:ext cx="1595437" cy="2027238"/>
          </a:xfrm>
          <a:custGeom>
            <a:avLst/>
            <a:gdLst>
              <a:gd name="T0" fmla="*/ 1595437 w 1595437"/>
              <a:gd name="T1" fmla="*/ 1013619 h 2027238"/>
              <a:gd name="T2" fmla="*/ 797719 w 1595437"/>
              <a:gd name="T3" fmla="*/ 2027238 h 2027238"/>
              <a:gd name="T4" fmla="*/ 0 w 1595437"/>
              <a:gd name="T5" fmla="*/ 1013619 h 2027238"/>
              <a:gd name="T6" fmla="*/ 797719 w 1595437"/>
              <a:gd name="T7" fmla="*/ 0 h 20272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95437"/>
              <a:gd name="T13" fmla="*/ 0 h 2027238"/>
              <a:gd name="T14" fmla="*/ 1595437 w 1595437"/>
              <a:gd name="T15" fmla="*/ 2027238 h 2027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5437" h="2027238">
                <a:moveTo>
                  <a:pt x="0" y="0"/>
                </a:moveTo>
                <a:lnTo>
                  <a:pt x="4431" y="0"/>
                </a:lnTo>
                <a:lnTo>
                  <a:pt x="4431" y="5632"/>
                </a:lnTo>
                <a:lnTo>
                  <a:pt x="0" y="5632"/>
                </a:lnTo>
                <a:close/>
              </a:path>
            </a:pathLst>
          </a:custGeom>
          <a:noFill/>
          <a:ln w="19080">
            <a:solidFill>
              <a:srgbClr val="DFDFD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15" name="AutoShape 66"/>
          <p:cNvSpPr>
            <a:spLocks noChangeArrowheads="1"/>
          </p:cNvSpPr>
          <p:nvPr/>
        </p:nvSpPr>
        <p:spPr bwMode="auto">
          <a:xfrm>
            <a:off x="6096000" y="4052888"/>
            <a:ext cx="1619250" cy="566737"/>
          </a:xfrm>
          <a:custGeom>
            <a:avLst/>
            <a:gdLst>
              <a:gd name="T0" fmla="*/ 1619250 w 1619250"/>
              <a:gd name="T1" fmla="*/ 283369 h 566737"/>
              <a:gd name="T2" fmla="*/ 809625 w 1619250"/>
              <a:gd name="T3" fmla="*/ 566737 h 566737"/>
              <a:gd name="T4" fmla="*/ 0 w 1619250"/>
              <a:gd name="T5" fmla="*/ 283369 h 566737"/>
              <a:gd name="T6" fmla="*/ 809625 w 1619250"/>
              <a:gd name="T7" fmla="*/ 0 h 5667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19250"/>
              <a:gd name="T13" fmla="*/ 0 h 566737"/>
              <a:gd name="T14" fmla="*/ 1619250 w 1619250"/>
              <a:gd name="T15" fmla="*/ 566737 h 566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9250" h="566737">
                <a:moveTo>
                  <a:pt x="0" y="0"/>
                </a:moveTo>
                <a:lnTo>
                  <a:pt x="4497" y="0"/>
                </a:lnTo>
                <a:lnTo>
                  <a:pt x="4497" y="1574"/>
                </a:lnTo>
                <a:lnTo>
                  <a:pt x="0" y="157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Media &amp;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Entertainment</a:t>
            </a:r>
          </a:p>
        </p:txBody>
      </p:sp>
      <p:sp>
        <p:nvSpPr>
          <p:cNvPr id="53316" name="AutoShape 67"/>
          <p:cNvSpPr>
            <a:spLocks noChangeArrowheads="1"/>
          </p:cNvSpPr>
          <p:nvPr/>
        </p:nvSpPr>
        <p:spPr bwMode="auto">
          <a:xfrm flipV="1">
            <a:off x="7981950" y="3933825"/>
            <a:ext cx="1622425" cy="84138"/>
          </a:xfrm>
          <a:custGeom>
            <a:avLst/>
            <a:gdLst>
              <a:gd name="T0" fmla="*/ 1622425 w 1622425"/>
              <a:gd name="T1" fmla="*/ 42069 h 84138"/>
              <a:gd name="T2" fmla="*/ 811213 w 1622425"/>
              <a:gd name="T3" fmla="*/ 84138 h 84138"/>
              <a:gd name="T4" fmla="*/ 0 w 1622425"/>
              <a:gd name="T5" fmla="*/ 42069 h 84138"/>
              <a:gd name="T6" fmla="*/ 811213 w 1622425"/>
              <a:gd name="T7" fmla="*/ 0 h 841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2425"/>
              <a:gd name="T13" fmla="*/ 0 h 84138"/>
              <a:gd name="T14" fmla="*/ 1622425 w 1622425"/>
              <a:gd name="T15" fmla="*/ 84138 h 84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2425" h="84138">
                <a:moveTo>
                  <a:pt x="0" y="0"/>
                </a:moveTo>
                <a:lnTo>
                  <a:pt x="4507" y="0"/>
                </a:lnTo>
                <a:lnTo>
                  <a:pt x="4507" y="236"/>
                </a:lnTo>
                <a:lnTo>
                  <a:pt x="0" y="236"/>
                </a:lnTo>
                <a:close/>
              </a:path>
            </a:pathLst>
          </a:custGeom>
          <a:solidFill>
            <a:srgbClr val="EA571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17" name="AutoShape 68"/>
          <p:cNvSpPr>
            <a:spLocks noChangeArrowheads="1"/>
          </p:cNvSpPr>
          <p:nvPr/>
        </p:nvSpPr>
        <p:spPr bwMode="auto">
          <a:xfrm>
            <a:off x="7994650" y="4198938"/>
            <a:ext cx="1595438" cy="2027237"/>
          </a:xfrm>
          <a:custGeom>
            <a:avLst/>
            <a:gdLst>
              <a:gd name="T0" fmla="*/ 1595438 w 1595438"/>
              <a:gd name="T1" fmla="*/ 1013619 h 2027237"/>
              <a:gd name="T2" fmla="*/ 797719 w 1595438"/>
              <a:gd name="T3" fmla="*/ 2027237 h 2027237"/>
              <a:gd name="T4" fmla="*/ 0 w 1595438"/>
              <a:gd name="T5" fmla="*/ 1013619 h 2027237"/>
              <a:gd name="T6" fmla="*/ 797719 w 1595438"/>
              <a:gd name="T7" fmla="*/ 0 h 20272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95438"/>
              <a:gd name="T13" fmla="*/ 0 h 2027237"/>
              <a:gd name="T14" fmla="*/ 1595438 w 1595438"/>
              <a:gd name="T15" fmla="*/ 2027237 h 2027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5438" h="2027237">
                <a:moveTo>
                  <a:pt x="0" y="0"/>
                </a:moveTo>
                <a:lnTo>
                  <a:pt x="4431" y="0"/>
                </a:lnTo>
                <a:lnTo>
                  <a:pt x="4431" y="5632"/>
                </a:lnTo>
                <a:lnTo>
                  <a:pt x="0" y="5632"/>
                </a:lnTo>
                <a:close/>
              </a:path>
            </a:pathLst>
          </a:custGeom>
          <a:noFill/>
          <a:ln w="19080">
            <a:solidFill>
              <a:srgbClr val="DFDFD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18" name="AutoShape 69"/>
          <p:cNvSpPr>
            <a:spLocks noChangeArrowheads="1"/>
          </p:cNvSpPr>
          <p:nvPr/>
        </p:nvSpPr>
        <p:spPr bwMode="auto">
          <a:xfrm>
            <a:off x="7983538" y="4035425"/>
            <a:ext cx="1619250" cy="566738"/>
          </a:xfrm>
          <a:custGeom>
            <a:avLst/>
            <a:gdLst>
              <a:gd name="T0" fmla="*/ 1619250 w 1619250"/>
              <a:gd name="T1" fmla="*/ 283369 h 566738"/>
              <a:gd name="T2" fmla="*/ 809625 w 1619250"/>
              <a:gd name="T3" fmla="*/ 566738 h 566738"/>
              <a:gd name="T4" fmla="*/ 0 w 1619250"/>
              <a:gd name="T5" fmla="*/ 283369 h 566738"/>
              <a:gd name="T6" fmla="*/ 809625 w 1619250"/>
              <a:gd name="T7" fmla="*/ 0 h 5667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19250"/>
              <a:gd name="T13" fmla="*/ 0 h 566738"/>
              <a:gd name="T14" fmla="*/ 1619250 w 1619250"/>
              <a:gd name="T15" fmla="*/ 566738 h 566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9250" h="566738">
                <a:moveTo>
                  <a:pt x="0" y="0"/>
                </a:moveTo>
                <a:lnTo>
                  <a:pt x="4497" y="0"/>
                </a:lnTo>
                <a:lnTo>
                  <a:pt x="4497" y="1574"/>
                </a:lnTo>
                <a:lnTo>
                  <a:pt x="0" y="157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Government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Public Sector</a:t>
            </a:r>
          </a:p>
        </p:txBody>
      </p:sp>
      <p:sp>
        <p:nvSpPr>
          <p:cNvPr id="53319" name="AutoShape 70"/>
          <p:cNvSpPr>
            <a:spLocks noChangeArrowheads="1"/>
          </p:cNvSpPr>
          <p:nvPr/>
        </p:nvSpPr>
        <p:spPr bwMode="auto">
          <a:xfrm flipV="1">
            <a:off x="9871075" y="3933825"/>
            <a:ext cx="1622425" cy="84138"/>
          </a:xfrm>
          <a:custGeom>
            <a:avLst/>
            <a:gdLst>
              <a:gd name="T0" fmla="*/ 1622425 w 1622425"/>
              <a:gd name="T1" fmla="*/ 42069 h 84138"/>
              <a:gd name="T2" fmla="*/ 811213 w 1622425"/>
              <a:gd name="T3" fmla="*/ 84138 h 84138"/>
              <a:gd name="T4" fmla="*/ 0 w 1622425"/>
              <a:gd name="T5" fmla="*/ 42069 h 84138"/>
              <a:gd name="T6" fmla="*/ 811213 w 1622425"/>
              <a:gd name="T7" fmla="*/ 0 h 841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2425"/>
              <a:gd name="T13" fmla="*/ 0 h 84138"/>
              <a:gd name="T14" fmla="*/ 1622425 w 1622425"/>
              <a:gd name="T15" fmla="*/ 84138 h 84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2425" h="84138">
                <a:moveTo>
                  <a:pt x="0" y="0"/>
                </a:moveTo>
                <a:lnTo>
                  <a:pt x="4507" y="0"/>
                </a:lnTo>
                <a:lnTo>
                  <a:pt x="4507" y="236"/>
                </a:lnTo>
                <a:lnTo>
                  <a:pt x="0" y="236"/>
                </a:lnTo>
                <a:close/>
              </a:path>
            </a:pathLst>
          </a:custGeom>
          <a:solidFill>
            <a:srgbClr val="EA571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20" name="AutoShape 71"/>
          <p:cNvSpPr>
            <a:spLocks noChangeArrowheads="1"/>
          </p:cNvSpPr>
          <p:nvPr/>
        </p:nvSpPr>
        <p:spPr bwMode="auto">
          <a:xfrm>
            <a:off x="9883775" y="4198938"/>
            <a:ext cx="1595438" cy="2027237"/>
          </a:xfrm>
          <a:custGeom>
            <a:avLst/>
            <a:gdLst>
              <a:gd name="T0" fmla="*/ 1595438 w 1595438"/>
              <a:gd name="T1" fmla="*/ 1013619 h 2027237"/>
              <a:gd name="T2" fmla="*/ 797719 w 1595438"/>
              <a:gd name="T3" fmla="*/ 2027237 h 2027237"/>
              <a:gd name="T4" fmla="*/ 0 w 1595438"/>
              <a:gd name="T5" fmla="*/ 1013619 h 2027237"/>
              <a:gd name="T6" fmla="*/ 797719 w 1595438"/>
              <a:gd name="T7" fmla="*/ 0 h 20272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95438"/>
              <a:gd name="T13" fmla="*/ 0 h 2027237"/>
              <a:gd name="T14" fmla="*/ 1595438 w 1595438"/>
              <a:gd name="T15" fmla="*/ 2027237 h 2027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5438" h="2027237">
                <a:moveTo>
                  <a:pt x="0" y="0"/>
                </a:moveTo>
                <a:lnTo>
                  <a:pt x="4431" y="0"/>
                </a:lnTo>
                <a:lnTo>
                  <a:pt x="4431" y="5632"/>
                </a:lnTo>
                <a:lnTo>
                  <a:pt x="0" y="5632"/>
                </a:lnTo>
                <a:close/>
              </a:path>
            </a:pathLst>
          </a:custGeom>
          <a:noFill/>
          <a:ln w="19080">
            <a:solidFill>
              <a:srgbClr val="DFDFD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21" name="AutoShape 72"/>
          <p:cNvSpPr>
            <a:spLocks noChangeArrowheads="1"/>
          </p:cNvSpPr>
          <p:nvPr/>
        </p:nvSpPr>
        <p:spPr bwMode="auto">
          <a:xfrm>
            <a:off x="9872663" y="4035425"/>
            <a:ext cx="1619250" cy="566738"/>
          </a:xfrm>
          <a:custGeom>
            <a:avLst/>
            <a:gdLst>
              <a:gd name="T0" fmla="*/ 1619250 w 1619250"/>
              <a:gd name="T1" fmla="*/ 283369 h 566738"/>
              <a:gd name="T2" fmla="*/ 809625 w 1619250"/>
              <a:gd name="T3" fmla="*/ 566738 h 566738"/>
              <a:gd name="T4" fmla="*/ 0 w 1619250"/>
              <a:gd name="T5" fmla="*/ 283369 h 566738"/>
              <a:gd name="T6" fmla="*/ 809625 w 1619250"/>
              <a:gd name="T7" fmla="*/ 0 h 5667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19250"/>
              <a:gd name="T13" fmla="*/ 0 h 566738"/>
              <a:gd name="T14" fmla="*/ 1619250 w 1619250"/>
              <a:gd name="T15" fmla="*/ 566738 h 566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9250" h="566738">
                <a:moveTo>
                  <a:pt x="0" y="0"/>
                </a:moveTo>
                <a:lnTo>
                  <a:pt x="4497" y="0"/>
                </a:lnTo>
                <a:lnTo>
                  <a:pt x="4497" y="1574"/>
                </a:lnTo>
                <a:lnTo>
                  <a:pt x="0" y="1574"/>
                </a:lnTo>
                <a:close/>
              </a:path>
            </a:pathLst>
          </a:custGeom>
          <a:solidFill>
            <a:srgbClr val="DFDFD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29383F"/>
                </a:solidFill>
                <a:latin typeface="Trebuchet MS" charset="0"/>
                <a:cs typeface="Segoe UI" charset="0"/>
              </a:rPr>
              <a:t>Others</a:t>
            </a:r>
          </a:p>
        </p:txBody>
      </p:sp>
      <p:pic>
        <p:nvPicPr>
          <p:cNvPr id="53322" name="Picture 7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424613" y="5905500"/>
            <a:ext cx="885825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23" name="Picture 74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489700" y="5480050"/>
            <a:ext cx="757238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24" name="Picture 7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592888" y="4716463"/>
            <a:ext cx="55086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25" name="Picture 76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596063" y="5033963"/>
            <a:ext cx="54292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26" name="Picture 77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8589963" y="4711700"/>
            <a:ext cx="45720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27" name="Picture 78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8248650" y="5516563"/>
            <a:ext cx="1138238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28" name="Picture 79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566150" y="5827713"/>
            <a:ext cx="503238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29" name="Picture 80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8291513" y="5148263"/>
            <a:ext cx="10541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30" name="Picture 81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10217150" y="5067300"/>
            <a:ext cx="903288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31" name="Picture 82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10274300" y="4694238"/>
            <a:ext cx="785813" cy="25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32" name="Picture 83"/>
          <p:cNvPicPr>
            <a:picLocks noChangeAspect="1" noChangeArrowheads="1"/>
          </p:cNvPicPr>
          <p:nvPr/>
        </p:nvPicPr>
        <p:blipFill>
          <a:blip r:embed="rId53" cstate="print"/>
          <a:srcRect t="215173" b="509692"/>
          <a:stretch>
            <a:fillRect/>
          </a:stretch>
        </p:blipFill>
        <p:spPr bwMode="auto">
          <a:xfrm>
            <a:off x="10036175" y="5462588"/>
            <a:ext cx="1265238" cy="23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33" name="Picture 84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10204450" y="5816600"/>
            <a:ext cx="92551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334" name="Picture 85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014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914400" y="307975"/>
            <a:ext cx="10352088" cy="514350"/>
          </a:xfrm>
          <a:custGeom>
            <a:avLst/>
            <a:gdLst>
              <a:gd name="T0" fmla="*/ 10352088 w 10352088"/>
              <a:gd name="T1" fmla="*/ 257175 h 514350"/>
              <a:gd name="T2" fmla="*/ 5176044 w 10352088"/>
              <a:gd name="T3" fmla="*/ 514350 h 514350"/>
              <a:gd name="T4" fmla="*/ 0 w 10352088"/>
              <a:gd name="T5" fmla="*/ 257175 h 514350"/>
              <a:gd name="T6" fmla="*/ 5176044 w 10352088"/>
              <a:gd name="T7" fmla="*/ 0 h 514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352088"/>
              <a:gd name="T13" fmla="*/ 0 h 514350"/>
              <a:gd name="T14" fmla="*/ 10352088 w 10352088"/>
              <a:gd name="T15" fmla="*/ 514350 h 514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52088" h="514350">
                <a:moveTo>
                  <a:pt x="0" y="0"/>
                </a:moveTo>
                <a:lnTo>
                  <a:pt x="28757" y="0"/>
                </a:lnTo>
                <a:lnTo>
                  <a:pt x="28757" y="1431"/>
                </a:lnTo>
                <a:lnTo>
                  <a:pt x="0" y="143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2800" dirty="0">
                <a:solidFill>
                  <a:srgbClr val="EA5709"/>
                </a:solidFill>
                <a:latin typeface="Trebuchet MS" charset="0"/>
              </a:rPr>
              <a:t>Полный цикл управления </a:t>
            </a:r>
            <a:r>
              <a:rPr lang="ru-RU" sz="2800" dirty="0" smtClean="0">
                <a:solidFill>
                  <a:srgbClr val="EA5709"/>
                </a:solidFill>
                <a:latin typeface="Trebuchet MS" charset="0"/>
              </a:rPr>
              <a:t>угрозами </a:t>
            </a:r>
            <a:endParaRPr lang="ru-RU" sz="2800" dirty="0">
              <a:solidFill>
                <a:srgbClr val="EA5709"/>
              </a:solidFill>
              <a:latin typeface="Trebuchet MS" charset="0"/>
            </a:endParaRPr>
          </a:p>
        </p:txBody>
      </p:sp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8974138" y="6350000"/>
            <a:ext cx="3206750" cy="500063"/>
          </a:xfrm>
          <a:custGeom>
            <a:avLst/>
            <a:gdLst>
              <a:gd name="T0" fmla="*/ 3206750 w 3206750"/>
              <a:gd name="T1" fmla="*/ 250032 h 500063"/>
              <a:gd name="T2" fmla="*/ 1603375 w 3206750"/>
              <a:gd name="T3" fmla="*/ 500063 h 500063"/>
              <a:gd name="T4" fmla="*/ 0 w 3206750"/>
              <a:gd name="T5" fmla="*/ 250032 h 500063"/>
              <a:gd name="T6" fmla="*/ 1603375 w 3206750"/>
              <a:gd name="T7" fmla="*/ 0 h 500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206750"/>
              <a:gd name="T13" fmla="*/ 0 h 500063"/>
              <a:gd name="T14" fmla="*/ 3206750 w 3206750"/>
              <a:gd name="T15" fmla="*/ 500063 h 500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6750" h="500063">
                <a:moveTo>
                  <a:pt x="0" y="0"/>
                </a:moveTo>
                <a:lnTo>
                  <a:pt x="8908" y="0"/>
                </a:lnTo>
                <a:lnTo>
                  <a:pt x="8908" y="1389"/>
                </a:lnTo>
                <a:lnTo>
                  <a:pt x="0" y="13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3" y="1447800"/>
            <a:ext cx="10548937" cy="4598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2447925" y="1574800"/>
            <a:ext cx="2016125" cy="7286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7DA2"/>
                </a:solidFill>
                <a:cs typeface="ヒラギノ角ゴ Pro W3" charset="0"/>
              </a:rPr>
              <a:t>1.Обнаружение</a:t>
            </a:r>
            <a:r>
              <a:rPr lang="ru-RU" sz="1400">
                <a:solidFill>
                  <a:srgbClr val="000000"/>
                </a:solidFill>
                <a:cs typeface="ヒラギノ角ゴ Pro W3" charset="0"/>
              </a:rPr>
              <a:t> Выявите важные активы и уязвимости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6119813" y="1152525"/>
            <a:ext cx="3816350" cy="11890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7DA2"/>
                </a:solidFill>
                <a:cs typeface="ヒラギノ角ゴ Pro W3" charset="0"/>
              </a:rPr>
              <a:t>2. Автоматическое выявление </a:t>
            </a:r>
            <a:r>
              <a:rPr lang="ru-RU" sz="1400" b="1" dirty="0" smtClean="0">
                <a:solidFill>
                  <a:srgbClr val="007DA2"/>
                </a:solidFill>
                <a:cs typeface="ヒラギノ角ゴ Pro W3" charset="0"/>
              </a:rPr>
              <a:t>угроз</a:t>
            </a:r>
            <a:endParaRPr lang="ru-RU" sz="1400" b="1" dirty="0">
              <a:solidFill>
                <a:srgbClr val="007DA2"/>
              </a:solidFill>
              <a:cs typeface="ヒラギノ角ゴ Pro W3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cs typeface="ヒラギノ角ゴ Pro W3" charset="0"/>
              </a:rPr>
              <a:t>Проверить и </a:t>
            </a:r>
            <a:r>
              <a:rPr lang="ru-RU" sz="1400" dirty="0" err="1">
                <a:solidFill>
                  <a:srgbClr val="000000"/>
                </a:solidFill>
                <a:cs typeface="ヒラギノ角ゴ Pro W3" charset="0"/>
              </a:rPr>
              <a:t>приоритезировать</a:t>
            </a:r>
            <a:r>
              <a:rPr lang="ru-RU" sz="1400" dirty="0">
                <a:solidFill>
                  <a:srgbClr val="000000"/>
                </a:solidFill>
                <a:cs typeface="ヒラギノ角ゴ Pro W3" charset="0"/>
              </a:rPr>
              <a:t> уязвимости основываясь на возможности их использования и общей оценки </a:t>
            </a:r>
            <a:r>
              <a:rPr lang="ru-RU" sz="1400" dirty="0" smtClean="0">
                <a:solidFill>
                  <a:srgbClr val="000000"/>
                </a:solidFill>
                <a:cs typeface="ヒラギノ角ゴ Pro W3" charset="0"/>
              </a:rPr>
              <a:t>защищенности </a:t>
            </a:r>
            <a:endParaRPr lang="ru-RU" sz="1400" dirty="0">
              <a:solidFill>
                <a:srgbClr val="000000"/>
              </a:solidFill>
              <a:cs typeface="ヒラギノ角ゴ Pro W3" charset="0"/>
            </a:endParaRP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8712200" y="2801938"/>
            <a:ext cx="1800225" cy="942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7DA2"/>
                </a:solidFill>
                <a:cs typeface="ヒラギノ角ゴ Pro W3" charset="0"/>
              </a:rPr>
              <a:t>3.Тестирование и проверка</a:t>
            </a:r>
            <a:r>
              <a:rPr lang="ru-RU" sz="1400">
                <a:solidFill>
                  <a:srgbClr val="000000"/>
                </a:solidFill>
                <a:cs typeface="ヒラギノ角ゴ Pro W3" charset="0"/>
              </a:rPr>
              <a:t> Выявить пробелы в безопасности</a:t>
            </a: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2447925" y="5103813"/>
            <a:ext cx="2592388" cy="942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7DA2"/>
                </a:solidFill>
                <a:cs typeface="ヒラギノ角ゴ Pro W3" charset="0"/>
              </a:rPr>
              <a:t>5. Устранение и смягчение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err="1">
                <a:solidFill>
                  <a:srgbClr val="1F2A30"/>
                </a:solidFill>
                <a:cs typeface="ヒラギノ角ゴ Pro W3" charset="0"/>
              </a:rPr>
              <a:t>Приоритезируйте</a:t>
            </a:r>
            <a:r>
              <a:rPr lang="ru-RU" sz="1400" dirty="0">
                <a:solidFill>
                  <a:srgbClr val="1F2A30"/>
                </a:solidFill>
                <a:cs typeface="ヒラギノ角ゴ Pro W3" charset="0"/>
              </a:rPr>
              <a:t> действия основываясь на допустимый уровень </a:t>
            </a:r>
            <a:r>
              <a:rPr lang="ru-RU" sz="1400" dirty="0" smtClean="0">
                <a:solidFill>
                  <a:srgbClr val="1F2A30"/>
                </a:solidFill>
                <a:cs typeface="ヒラギノ角ゴ Pro W3" charset="0"/>
              </a:rPr>
              <a:t>угроз</a:t>
            </a:r>
            <a:endParaRPr lang="ru-RU" sz="1400" dirty="0">
              <a:solidFill>
                <a:srgbClr val="1F2A30"/>
              </a:solidFill>
              <a:cs typeface="ヒラギノ角ゴ Pro W3" charset="0"/>
            </a:endParaRPr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5903913" y="4751388"/>
            <a:ext cx="2087562" cy="942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7DA2"/>
                </a:solidFill>
                <a:cs typeface="ヒラギノ角ゴ Pro W3" charset="0"/>
              </a:rPr>
              <a:t>4.Отчетность </a:t>
            </a:r>
            <a:r>
              <a:rPr lang="ru-RU" sz="1400">
                <a:solidFill>
                  <a:srgbClr val="000000"/>
                </a:solidFill>
                <a:cs typeface="ヒラギノ角ゴ Pro W3" charset="0"/>
              </a:rPr>
              <a:t> Создание отчетов для руководства и администраторов</a:t>
            </a:r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9504363" y="5256213"/>
            <a:ext cx="2087562" cy="942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6600"/>
                </a:solidFill>
                <a:cs typeface="ヒラギノ角ゴ Pro W3" charset="0"/>
              </a:rPr>
              <a:t>Интеграция </a:t>
            </a:r>
            <a:r>
              <a:rPr lang="ru-RU" sz="1400">
                <a:solidFill>
                  <a:srgbClr val="000000"/>
                </a:solidFill>
                <a:cs typeface="ヒラギノ角ゴ Pro W3" charset="0"/>
              </a:rPr>
              <a:t> Интеграция и экспорт данных в сторонние системы.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 noChangeArrowheads="1"/>
          </p:cNvSpPr>
          <p:nvPr/>
        </p:nvSpPr>
        <p:spPr bwMode="auto">
          <a:xfrm>
            <a:off x="2016125" y="2762250"/>
            <a:ext cx="9137650" cy="638175"/>
          </a:xfrm>
          <a:custGeom>
            <a:avLst/>
            <a:gdLst>
              <a:gd name="T0" fmla="*/ 9137650 w 9137650"/>
              <a:gd name="T1" fmla="*/ 319088 h 638175"/>
              <a:gd name="T2" fmla="*/ 4568825 w 9137650"/>
              <a:gd name="T3" fmla="*/ 638175 h 638175"/>
              <a:gd name="T4" fmla="*/ 0 w 9137650"/>
              <a:gd name="T5" fmla="*/ 319088 h 638175"/>
              <a:gd name="T6" fmla="*/ 4568825 w 9137650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37650"/>
              <a:gd name="T13" fmla="*/ 0 h 638175"/>
              <a:gd name="T14" fmla="*/ 9137650 w 9137650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7650" h="638175">
                <a:moveTo>
                  <a:pt x="0" y="0"/>
                </a:moveTo>
                <a:lnTo>
                  <a:pt x="25382" y="0"/>
                </a:lnTo>
                <a:lnTo>
                  <a:pt x="25382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i="1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Безопасность виртуальных сред</a:t>
            </a:r>
          </a:p>
        </p:txBody>
      </p:sp>
      <p:sp>
        <p:nvSpPr>
          <p:cNvPr id="47107" name="AutoShape 2"/>
          <p:cNvSpPr>
            <a:spLocks noChangeArrowheads="1"/>
          </p:cNvSpPr>
          <p:nvPr/>
        </p:nvSpPr>
        <p:spPr bwMode="auto">
          <a:xfrm>
            <a:off x="2665413" y="3581400"/>
            <a:ext cx="8523287" cy="484188"/>
          </a:xfrm>
          <a:custGeom>
            <a:avLst/>
            <a:gdLst>
              <a:gd name="T0" fmla="*/ 8523287 w 8523287"/>
              <a:gd name="T1" fmla="*/ 242094 h 484188"/>
              <a:gd name="T2" fmla="*/ 4261656 w 8523287"/>
              <a:gd name="T3" fmla="*/ 484188 h 484188"/>
              <a:gd name="T4" fmla="*/ 0 w 8523287"/>
              <a:gd name="T5" fmla="*/ 242094 h 484188"/>
              <a:gd name="T6" fmla="*/ 4261656 w 8523287"/>
              <a:gd name="T7" fmla="*/ 0 h 4841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23287"/>
              <a:gd name="T13" fmla="*/ 0 h 484188"/>
              <a:gd name="T14" fmla="*/ 8523287 w 8523287"/>
              <a:gd name="T15" fmla="*/ 484188 h 484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23287" h="484188">
                <a:moveTo>
                  <a:pt x="0" y="0"/>
                </a:moveTo>
                <a:lnTo>
                  <a:pt x="23678" y="0"/>
                </a:lnTo>
                <a:lnTo>
                  <a:pt x="23678" y="1346"/>
                </a:lnTo>
                <a:lnTo>
                  <a:pt x="0" y="134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808080"/>
                </a:solidFill>
                <a:cs typeface="ヒラギノ角ゴ Pro W3" charset="0"/>
              </a:rPr>
              <a:t>Nexpose, Metasploit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"/>
          <p:cNvSpPr>
            <a:spLocks noChangeArrowheads="1"/>
          </p:cNvSpPr>
          <p:nvPr/>
        </p:nvSpPr>
        <p:spPr bwMode="auto">
          <a:xfrm>
            <a:off x="303213" y="1871663"/>
            <a:ext cx="6005513" cy="4549775"/>
          </a:xfrm>
          <a:custGeom>
            <a:avLst/>
            <a:gdLst>
              <a:gd name="T0" fmla="*/ 5176837 w 5176837"/>
              <a:gd name="T1" fmla="*/ 2274894 h 4549775"/>
              <a:gd name="T2" fmla="*/ 2588419 w 5176837"/>
              <a:gd name="T3" fmla="*/ 4549775 h 4549775"/>
              <a:gd name="T4" fmla="*/ 0 w 5176837"/>
              <a:gd name="T5" fmla="*/ 2274894 h 4549775"/>
              <a:gd name="T6" fmla="*/ 2588419 w 5176837"/>
              <a:gd name="T7" fmla="*/ 0 h 4549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176837"/>
              <a:gd name="T13" fmla="*/ 0 h 4549775"/>
              <a:gd name="T14" fmla="*/ 5176837 w 5176837"/>
              <a:gd name="T15" fmla="*/ 4549775 h 4549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76837" h="4549775">
                <a:moveTo>
                  <a:pt x="0" y="0"/>
                </a:moveTo>
                <a:lnTo>
                  <a:pt x="14379" y="0"/>
                </a:lnTo>
                <a:lnTo>
                  <a:pt x="14379" y="12640"/>
                </a:lnTo>
                <a:lnTo>
                  <a:pt x="0" y="1264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r>
              <a:rPr lang="ru-RU" sz="2400" dirty="0">
                <a:solidFill>
                  <a:srgbClr val="404040"/>
                </a:solidFill>
                <a:latin typeface="Trebuchet MS" charset="0"/>
              </a:rPr>
              <a:t>Преимущества: </a:t>
            </a: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2000" dirty="0" smtClean="0">
              <a:solidFill>
                <a:srgbClr val="595959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Единственное решение по сканированию на уязвимости рекомендованное </a:t>
            </a:r>
            <a:r>
              <a:rPr lang="ru-RU" sz="2000" dirty="0" err="1">
                <a:solidFill>
                  <a:srgbClr val="595959"/>
                </a:solidFill>
                <a:latin typeface="Trebuchet MS" charset="0"/>
              </a:rPr>
              <a:t>VMware</a:t>
            </a:r>
            <a:r>
              <a:rPr lang="ru-RU" sz="2000" dirty="0">
                <a:solidFill>
                  <a:srgbClr val="595959"/>
                </a:solidFill>
                <a:latin typeface="Trebuchet MS" charset="0"/>
              </a:rPr>
              <a:t> для обеспечения безопасности виртуальной 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инфраструктуры</a:t>
            </a: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2000" dirty="0">
              <a:solidFill>
                <a:srgbClr val="595959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r>
              <a:rPr lang="ru-RU" sz="2000" dirty="0">
                <a:solidFill>
                  <a:srgbClr val="595959"/>
                </a:solidFill>
                <a:latin typeface="Trebuchet MS" charset="0"/>
              </a:rPr>
              <a:t>Технология </a:t>
            </a:r>
            <a:r>
              <a:rPr lang="ru-RU" sz="2000" dirty="0" err="1">
                <a:solidFill>
                  <a:srgbClr val="595959"/>
                </a:solidFill>
                <a:latin typeface="Trebuchet MS" charset="0"/>
              </a:rPr>
              <a:t>vScan</a:t>
            </a:r>
            <a:r>
              <a:rPr lang="ru-RU" sz="2000" dirty="0">
                <a:solidFill>
                  <a:srgbClr val="595959"/>
                </a:solidFill>
                <a:latin typeface="Trebuchet MS" charset="0"/>
              </a:rPr>
              <a:t> все время продолжает искать виртуальные машины в динамическом 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окружении</a:t>
            </a: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2000" dirty="0">
              <a:solidFill>
                <a:srgbClr val="595959"/>
              </a:solidFill>
              <a:latin typeface="Trebuchet MS" charset="0"/>
            </a:endParaRPr>
          </a:p>
          <a:p>
            <a:pPr marL="422275" lvl="1" indent="-212725">
              <a:lnSpc>
                <a:spcPct val="100000"/>
              </a:lnSpc>
              <a:buClr>
                <a:srgbClr val="595959"/>
              </a:buClr>
              <a:buFont typeface="Arial" charset="0"/>
              <a:buChar char="•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r>
              <a:rPr lang="ru-RU" sz="2000" dirty="0">
                <a:solidFill>
                  <a:srgbClr val="595959"/>
                </a:solidFill>
                <a:latin typeface="Trebuchet MS" charset="0"/>
              </a:rPr>
              <a:t>Полная интеграция с </a:t>
            </a:r>
            <a:r>
              <a:rPr lang="ru-RU" sz="2000" dirty="0" err="1" smtClean="0">
                <a:solidFill>
                  <a:srgbClr val="595959"/>
                </a:solidFill>
                <a:latin typeface="Trebuchet MS" charset="0"/>
              </a:rPr>
              <a:t>vShield</a:t>
            </a:r>
            <a:r>
              <a:rPr lang="ru-RU" sz="2000" dirty="0" smtClean="0">
                <a:solidFill>
                  <a:srgbClr val="595959"/>
                </a:solidFill>
                <a:latin typeface="Trebuchet MS" charset="0"/>
              </a:rPr>
              <a:t> и </a:t>
            </a:r>
            <a:r>
              <a:rPr lang="en-US" sz="2000" dirty="0" err="1" smtClean="0">
                <a:solidFill>
                  <a:srgbClr val="595959"/>
                </a:solidFill>
                <a:latin typeface="Trebuchet MS" charset="0"/>
              </a:rPr>
              <a:t>Vmware</a:t>
            </a:r>
            <a:r>
              <a:rPr lang="en-US" sz="2000" dirty="0" smtClean="0">
                <a:solidFill>
                  <a:srgbClr val="595959"/>
                </a:solidFill>
                <a:latin typeface="Trebuchet MS" charset="0"/>
              </a:rPr>
              <a:t> NSX</a:t>
            </a:r>
            <a:endParaRPr lang="ru-RU" sz="2000" dirty="0">
              <a:solidFill>
                <a:srgbClr val="595959"/>
              </a:solidFill>
              <a:latin typeface="Trebuchet MS" charset="0"/>
            </a:endParaRPr>
          </a:p>
        </p:txBody>
      </p:sp>
      <p:sp>
        <p:nvSpPr>
          <p:cNvPr id="48131" name="AutoShape 2"/>
          <p:cNvSpPr>
            <a:spLocks noChangeArrowheads="1"/>
          </p:cNvSpPr>
          <p:nvPr/>
        </p:nvSpPr>
        <p:spPr bwMode="auto">
          <a:xfrm>
            <a:off x="381000" y="277813"/>
            <a:ext cx="11347450" cy="579437"/>
          </a:xfrm>
          <a:custGeom>
            <a:avLst/>
            <a:gdLst>
              <a:gd name="T0" fmla="*/ 11347450 w 11347450"/>
              <a:gd name="T1" fmla="*/ 289719 h 579437"/>
              <a:gd name="T2" fmla="*/ 5673725 w 11347450"/>
              <a:gd name="T3" fmla="*/ 579437 h 579437"/>
              <a:gd name="T4" fmla="*/ 0 w 11347450"/>
              <a:gd name="T5" fmla="*/ 289719 h 579437"/>
              <a:gd name="T6" fmla="*/ 5673725 w 11347450"/>
              <a:gd name="T7" fmla="*/ 0 h 5794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7450"/>
              <a:gd name="T13" fmla="*/ 0 h 579437"/>
              <a:gd name="T14" fmla="*/ 11347450 w 11347450"/>
              <a:gd name="T15" fmla="*/ 579437 h 579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450" h="579437">
                <a:moveTo>
                  <a:pt x="0" y="0"/>
                </a:moveTo>
                <a:lnTo>
                  <a:pt x="31521" y="0"/>
                </a:lnTo>
                <a:lnTo>
                  <a:pt x="31521" y="1610"/>
                </a:lnTo>
                <a:lnTo>
                  <a:pt x="0" y="161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3200">
                <a:solidFill>
                  <a:srgbClr val="EA5709"/>
                </a:solidFill>
                <a:latin typeface="Trebuchet MS" charset="0"/>
              </a:rPr>
              <a:t>Безопасность виртуальных сред</a:t>
            </a:r>
          </a:p>
        </p:txBody>
      </p:sp>
      <p:sp>
        <p:nvSpPr>
          <p:cNvPr id="48132" name="AutoShape 3"/>
          <p:cNvSpPr>
            <a:spLocks noChangeArrowheads="1"/>
          </p:cNvSpPr>
          <p:nvPr/>
        </p:nvSpPr>
        <p:spPr bwMode="auto">
          <a:xfrm>
            <a:off x="5256213" y="1219200"/>
            <a:ext cx="6691312" cy="1987550"/>
          </a:xfrm>
          <a:custGeom>
            <a:avLst/>
            <a:gdLst>
              <a:gd name="T0" fmla="*/ 6691312 w 6691312"/>
              <a:gd name="T1" fmla="*/ 993775 h 1987550"/>
              <a:gd name="T2" fmla="*/ 3345656 w 6691312"/>
              <a:gd name="T3" fmla="*/ 1987550 h 1987550"/>
              <a:gd name="T4" fmla="*/ 0 w 6691312"/>
              <a:gd name="T5" fmla="*/ 993775 h 1987550"/>
              <a:gd name="T6" fmla="*/ 3345656 w 6691312"/>
              <a:gd name="T7" fmla="*/ 0 h 1987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691312"/>
              <a:gd name="T13" fmla="*/ 0 h 1987550"/>
              <a:gd name="T14" fmla="*/ 6691312 w 6691312"/>
              <a:gd name="T15" fmla="*/ 1987550 h 1987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91312" h="1987550">
                <a:moveTo>
                  <a:pt x="0" y="0"/>
                </a:moveTo>
                <a:lnTo>
                  <a:pt x="18587" y="0"/>
                </a:lnTo>
                <a:lnTo>
                  <a:pt x="18587" y="5522"/>
                </a:lnTo>
                <a:lnTo>
                  <a:pt x="0" y="552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>
                <a:solidFill>
                  <a:srgbClr val="000000"/>
                </a:solidFill>
                <a:latin typeface="Trebuchet MS" charset="0"/>
              </a:rPr>
              <a:t>«В 2014, 75% всех серверов будут виртуализированы» – Forrester, 2012 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0613" y="3429000"/>
            <a:ext cx="4979987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8888" y="3059113"/>
            <a:ext cx="4567237" cy="14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 noChangeArrowheads="1"/>
          </p:cNvSpPr>
          <p:nvPr/>
        </p:nvSpPr>
        <p:spPr bwMode="auto">
          <a:xfrm>
            <a:off x="2016125" y="2762250"/>
            <a:ext cx="9137650" cy="638175"/>
          </a:xfrm>
          <a:custGeom>
            <a:avLst/>
            <a:gdLst>
              <a:gd name="T0" fmla="*/ 9137650 w 9137650"/>
              <a:gd name="T1" fmla="*/ 319088 h 638175"/>
              <a:gd name="T2" fmla="*/ 4568825 w 9137650"/>
              <a:gd name="T3" fmla="*/ 638175 h 638175"/>
              <a:gd name="T4" fmla="*/ 0 w 9137650"/>
              <a:gd name="T5" fmla="*/ 319088 h 638175"/>
              <a:gd name="T6" fmla="*/ 4568825 w 9137650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37650"/>
              <a:gd name="T13" fmla="*/ 0 h 638175"/>
              <a:gd name="T14" fmla="*/ 9137650 w 9137650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7650" h="638175">
                <a:moveTo>
                  <a:pt x="0" y="0"/>
                </a:moveTo>
                <a:lnTo>
                  <a:pt x="25382" y="0"/>
                </a:lnTo>
                <a:lnTo>
                  <a:pt x="25382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i="1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Масштабирование и архитектура</a:t>
            </a:r>
          </a:p>
        </p:txBody>
      </p:sp>
      <p:sp>
        <p:nvSpPr>
          <p:cNvPr id="50179" name="AutoShape 2"/>
          <p:cNvSpPr>
            <a:spLocks noChangeArrowheads="1"/>
          </p:cNvSpPr>
          <p:nvPr/>
        </p:nvSpPr>
        <p:spPr bwMode="auto">
          <a:xfrm>
            <a:off x="2665413" y="3581400"/>
            <a:ext cx="8523287" cy="484188"/>
          </a:xfrm>
          <a:custGeom>
            <a:avLst/>
            <a:gdLst>
              <a:gd name="T0" fmla="*/ 8523287 w 8523287"/>
              <a:gd name="T1" fmla="*/ 242094 h 484188"/>
              <a:gd name="T2" fmla="*/ 4261656 w 8523287"/>
              <a:gd name="T3" fmla="*/ 484188 h 484188"/>
              <a:gd name="T4" fmla="*/ 0 w 8523287"/>
              <a:gd name="T5" fmla="*/ 242094 h 484188"/>
              <a:gd name="T6" fmla="*/ 4261656 w 8523287"/>
              <a:gd name="T7" fmla="*/ 0 h 4841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23287"/>
              <a:gd name="T13" fmla="*/ 0 h 484188"/>
              <a:gd name="T14" fmla="*/ 8523287 w 8523287"/>
              <a:gd name="T15" fmla="*/ 484188 h 484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23287" h="484188">
                <a:moveTo>
                  <a:pt x="0" y="0"/>
                </a:moveTo>
                <a:lnTo>
                  <a:pt x="23678" y="0"/>
                </a:lnTo>
                <a:lnTo>
                  <a:pt x="23678" y="1346"/>
                </a:lnTo>
                <a:lnTo>
                  <a:pt x="0" y="134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808080"/>
                </a:solidFill>
                <a:cs typeface="ヒラギノ角ゴ Pro W3" charset="0"/>
              </a:rPr>
              <a:t>Nexpose, Metasploit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381000" y="277813"/>
            <a:ext cx="11344275" cy="576262"/>
          </a:xfrm>
          <a:custGeom>
            <a:avLst/>
            <a:gdLst>
              <a:gd name="T0" fmla="*/ 11344275 w 11344275"/>
              <a:gd name="T1" fmla="*/ 288131 h 576262"/>
              <a:gd name="T2" fmla="*/ 5672138 w 11344275"/>
              <a:gd name="T3" fmla="*/ 576262 h 576262"/>
              <a:gd name="T4" fmla="*/ 0 w 11344275"/>
              <a:gd name="T5" fmla="*/ 288131 h 576262"/>
              <a:gd name="T6" fmla="*/ 5672138 w 11344275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4275"/>
              <a:gd name="T13" fmla="*/ 0 h 576262"/>
              <a:gd name="T14" fmla="*/ 11344275 w 11344275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4275" h="576262">
                <a:moveTo>
                  <a:pt x="0" y="0"/>
                </a:moveTo>
                <a:lnTo>
                  <a:pt x="31513" y="0"/>
                </a:lnTo>
                <a:lnTo>
                  <a:pt x="31513" y="1602"/>
                </a:lnTo>
                <a:lnTo>
                  <a:pt x="0" y="160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3200">
                <a:solidFill>
                  <a:srgbClr val="EA5709"/>
                </a:solidFill>
                <a:latin typeface="Trebuchet MS" charset="0"/>
              </a:rPr>
              <a:t>Наиболие гибкая модель развертивания</a:t>
            </a:r>
          </a:p>
        </p:txBody>
      </p:sp>
      <p:sp>
        <p:nvSpPr>
          <p:cNvPr id="51203" name="AutoShape 2"/>
          <p:cNvSpPr>
            <a:spLocks noChangeArrowheads="1"/>
          </p:cNvSpPr>
          <p:nvPr/>
        </p:nvSpPr>
        <p:spPr bwMode="auto">
          <a:xfrm>
            <a:off x="11034713" y="6477000"/>
            <a:ext cx="1071562" cy="373063"/>
          </a:xfrm>
          <a:custGeom>
            <a:avLst/>
            <a:gdLst>
              <a:gd name="T0" fmla="*/ 1071562 w 1071562"/>
              <a:gd name="T1" fmla="*/ 186532 h 373063"/>
              <a:gd name="T2" fmla="*/ 535781 w 1071562"/>
              <a:gd name="T3" fmla="*/ 373063 h 373063"/>
              <a:gd name="T4" fmla="*/ 0 w 1071562"/>
              <a:gd name="T5" fmla="*/ 186532 h 373063"/>
              <a:gd name="T6" fmla="*/ 535781 w 1071562"/>
              <a:gd name="T7" fmla="*/ 0 h 373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1562"/>
              <a:gd name="T13" fmla="*/ 0 h 373063"/>
              <a:gd name="T14" fmla="*/ 1071562 w 1071562"/>
              <a:gd name="T15" fmla="*/ 373063 h 37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1562" h="373063">
                <a:moveTo>
                  <a:pt x="0" y="0"/>
                </a:moveTo>
                <a:lnTo>
                  <a:pt x="2977" y="0"/>
                </a:lnTo>
                <a:lnTo>
                  <a:pt x="2977" y="1036"/>
                </a:lnTo>
                <a:lnTo>
                  <a:pt x="0" y="103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A48840F-44D8-4FB2-A7F7-1B892B1AE84C}" type="slidenum">
              <a:rPr lang="ru-RU" sz="1100">
                <a:solidFill>
                  <a:srgbClr val="FFFFFF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ru-RU" sz="1100">
              <a:solidFill>
                <a:srgbClr val="FFFFFF"/>
              </a:solidFill>
              <a:cs typeface="ヒラギノ角ゴ Pro W3" charset="0"/>
            </a:endParaRP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274638"/>
            <a:ext cx="11098212" cy="628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5" name="AutoShape 4"/>
          <p:cNvSpPr>
            <a:spLocks noChangeArrowheads="1"/>
          </p:cNvSpPr>
          <p:nvPr/>
        </p:nvSpPr>
        <p:spPr bwMode="auto">
          <a:xfrm>
            <a:off x="303213" y="900113"/>
            <a:ext cx="6783387" cy="1425575"/>
          </a:xfrm>
          <a:custGeom>
            <a:avLst/>
            <a:gdLst>
              <a:gd name="T0" fmla="*/ 6783387 w 6783387"/>
              <a:gd name="T1" fmla="*/ 712788 h 1425575"/>
              <a:gd name="T2" fmla="*/ 3391700 w 6783387"/>
              <a:gd name="T3" fmla="*/ 1425575 h 1425575"/>
              <a:gd name="T4" fmla="*/ 0 w 6783387"/>
              <a:gd name="T5" fmla="*/ 712788 h 1425575"/>
              <a:gd name="T6" fmla="*/ 3391700 w 6783387"/>
              <a:gd name="T7" fmla="*/ 0 h 14255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783387"/>
              <a:gd name="T13" fmla="*/ 0 h 1425575"/>
              <a:gd name="T14" fmla="*/ 6783387 w 6783387"/>
              <a:gd name="T15" fmla="*/ 1425575 h 14255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3387" h="1425575">
                <a:moveTo>
                  <a:pt x="0" y="0"/>
                </a:moveTo>
                <a:lnTo>
                  <a:pt x="18843" y="0"/>
                </a:lnTo>
                <a:lnTo>
                  <a:pt x="18843" y="3961"/>
                </a:lnTo>
                <a:lnTo>
                  <a:pt x="0" y="396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29383F"/>
                </a:solidFill>
                <a:latin typeface="Trebuchet MS" charset="0"/>
              </a:rPr>
              <a:t>Простота развертывания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29383F"/>
                </a:solidFill>
                <a:latin typeface="Trebuchet MS" charset="0"/>
              </a:rPr>
              <a:t>Простота интеграции 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29383F"/>
                </a:solidFill>
                <a:latin typeface="Trebuchet MS" charset="0"/>
              </a:rPr>
              <a:t>Быстрое получение отдачи</a:t>
            </a: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1"/>
          <p:cNvSpPr>
            <a:spLocks noChangeArrowheads="1"/>
          </p:cNvSpPr>
          <p:nvPr/>
        </p:nvSpPr>
        <p:spPr bwMode="auto">
          <a:xfrm>
            <a:off x="381000" y="277813"/>
            <a:ext cx="11344275" cy="576262"/>
          </a:xfrm>
          <a:custGeom>
            <a:avLst/>
            <a:gdLst>
              <a:gd name="T0" fmla="*/ 11344275 w 11344275"/>
              <a:gd name="T1" fmla="*/ 288131 h 576262"/>
              <a:gd name="T2" fmla="*/ 5672138 w 11344275"/>
              <a:gd name="T3" fmla="*/ 576262 h 576262"/>
              <a:gd name="T4" fmla="*/ 0 w 11344275"/>
              <a:gd name="T5" fmla="*/ 288131 h 576262"/>
              <a:gd name="T6" fmla="*/ 5672138 w 11344275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4275"/>
              <a:gd name="T13" fmla="*/ 0 h 576262"/>
              <a:gd name="T14" fmla="*/ 11344275 w 11344275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4275" h="576262">
                <a:moveTo>
                  <a:pt x="0" y="0"/>
                </a:moveTo>
                <a:lnTo>
                  <a:pt x="31513" y="0"/>
                </a:lnTo>
                <a:lnTo>
                  <a:pt x="31513" y="1602"/>
                </a:lnTo>
                <a:lnTo>
                  <a:pt x="0" y="160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3200">
                <a:solidFill>
                  <a:srgbClr val="EA5709"/>
                </a:solidFill>
                <a:latin typeface="Trebuchet MS" charset="0"/>
              </a:rPr>
              <a:t>Гибкая и масштабируемая архитеркура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823913"/>
            <a:ext cx="9493250" cy="549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1"/>
          <p:cNvSpPr>
            <a:spLocks noChangeArrowheads="1"/>
          </p:cNvSpPr>
          <p:nvPr/>
        </p:nvSpPr>
        <p:spPr bwMode="auto">
          <a:xfrm>
            <a:off x="1655763" y="3200400"/>
            <a:ext cx="9571037" cy="638175"/>
          </a:xfrm>
          <a:custGeom>
            <a:avLst/>
            <a:gdLst>
              <a:gd name="T0" fmla="*/ 9571037 w 9571037"/>
              <a:gd name="T1" fmla="*/ 319088 h 638175"/>
              <a:gd name="T2" fmla="*/ 4785519 w 9571037"/>
              <a:gd name="T3" fmla="*/ 638175 h 638175"/>
              <a:gd name="T4" fmla="*/ 0 w 9571037"/>
              <a:gd name="T5" fmla="*/ 319088 h 638175"/>
              <a:gd name="T6" fmla="*/ 4785519 w 9571037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571037"/>
              <a:gd name="T13" fmla="*/ 0 h 638175"/>
              <a:gd name="T14" fmla="*/ 9571037 w 9571037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71037" h="638175">
                <a:moveTo>
                  <a:pt x="0" y="0"/>
                </a:moveTo>
                <a:lnTo>
                  <a:pt x="26587" y="0"/>
                </a:lnTo>
                <a:lnTo>
                  <a:pt x="26587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ru-RU" sz="3600" i="1" dirty="0" smtClean="0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Ценообразование  </a:t>
            </a:r>
            <a:r>
              <a:rPr lang="ru-RU" sz="3600" i="1" dirty="0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и Лицензирование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"/>
          <p:cNvSpPr>
            <a:spLocks noChangeArrowheads="1"/>
          </p:cNvSpPr>
          <p:nvPr/>
        </p:nvSpPr>
        <p:spPr bwMode="auto">
          <a:xfrm>
            <a:off x="381000" y="277813"/>
            <a:ext cx="11420475" cy="576262"/>
          </a:xfrm>
          <a:custGeom>
            <a:avLst/>
            <a:gdLst>
              <a:gd name="T0" fmla="*/ 11420475 w 11420475"/>
              <a:gd name="T1" fmla="*/ 288131 h 576262"/>
              <a:gd name="T2" fmla="*/ 5710238 w 11420475"/>
              <a:gd name="T3" fmla="*/ 576262 h 576262"/>
              <a:gd name="T4" fmla="*/ 0 w 11420475"/>
              <a:gd name="T5" fmla="*/ 288131 h 576262"/>
              <a:gd name="T6" fmla="*/ 5710238 w 11420475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420475"/>
              <a:gd name="T13" fmla="*/ 0 h 576262"/>
              <a:gd name="T14" fmla="*/ 11420475 w 11420475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20475" h="576262">
                <a:moveTo>
                  <a:pt x="0" y="0"/>
                </a:moveTo>
                <a:lnTo>
                  <a:pt x="31724" y="0"/>
                </a:lnTo>
                <a:lnTo>
                  <a:pt x="31724" y="1602"/>
                </a:lnTo>
                <a:lnTo>
                  <a:pt x="0" y="160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3200">
                <a:solidFill>
                  <a:srgbClr val="EA5709"/>
                </a:solidFill>
                <a:latin typeface="Trebuchet MS" charset="0"/>
              </a:rPr>
              <a:t>Nexpose &amp; Metasploit : Кому и Что</a:t>
            </a:r>
          </a:p>
        </p:txBody>
      </p:sp>
      <p:sp>
        <p:nvSpPr>
          <p:cNvPr id="54275" name="AutoShape 2"/>
          <p:cNvSpPr>
            <a:spLocks noChangeArrowheads="1"/>
          </p:cNvSpPr>
          <p:nvPr/>
        </p:nvSpPr>
        <p:spPr bwMode="auto">
          <a:xfrm>
            <a:off x="11034713" y="6477000"/>
            <a:ext cx="1071562" cy="373063"/>
          </a:xfrm>
          <a:custGeom>
            <a:avLst/>
            <a:gdLst>
              <a:gd name="T0" fmla="*/ 1071562 w 1071562"/>
              <a:gd name="T1" fmla="*/ 186532 h 373063"/>
              <a:gd name="T2" fmla="*/ 535781 w 1071562"/>
              <a:gd name="T3" fmla="*/ 373063 h 373063"/>
              <a:gd name="T4" fmla="*/ 0 w 1071562"/>
              <a:gd name="T5" fmla="*/ 186532 h 373063"/>
              <a:gd name="T6" fmla="*/ 535781 w 1071562"/>
              <a:gd name="T7" fmla="*/ 0 h 373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1562"/>
              <a:gd name="T13" fmla="*/ 0 h 373063"/>
              <a:gd name="T14" fmla="*/ 1071562 w 1071562"/>
              <a:gd name="T15" fmla="*/ 373063 h 37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1562" h="373063">
                <a:moveTo>
                  <a:pt x="0" y="0"/>
                </a:moveTo>
                <a:lnTo>
                  <a:pt x="2977" y="0"/>
                </a:lnTo>
                <a:lnTo>
                  <a:pt x="2977" y="1036"/>
                </a:lnTo>
                <a:lnTo>
                  <a:pt x="0" y="103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12228E-0026-4C4B-A30B-9CBD346AEC7F}" type="slidenum">
              <a:rPr lang="ru-RU" sz="1100">
                <a:solidFill>
                  <a:srgbClr val="FFFFFF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sz="1100">
              <a:solidFill>
                <a:srgbClr val="FFFFFF"/>
              </a:solidFill>
              <a:cs typeface="ヒラギノ角ゴ Pro W3" charset="0"/>
            </a:endParaRPr>
          </a:p>
        </p:txBody>
      </p:sp>
      <p:graphicFrame>
        <p:nvGraphicFramePr>
          <p:cNvPr id="55299" name="Group 3"/>
          <p:cNvGraphicFramePr>
            <a:graphicFrameLocks noGrp="1"/>
          </p:cNvGraphicFramePr>
          <p:nvPr/>
        </p:nvGraphicFramePr>
        <p:xfrm>
          <a:off x="3498818" y="1447800"/>
          <a:ext cx="6973887" cy="1735138"/>
        </p:xfrm>
        <a:graphic>
          <a:graphicData uri="http://schemas.openxmlformats.org/drawingml/2006/table">
            <a:tbl>
              <a:tblPr/>
              <a:tblGrid>
                <a:gridCol w="2324100"/>
                <a:gridCol w="2325687"/>
                <a:gridCol w="2324100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Nexpose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Enterprise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charset="0"/>
                        <a:cs typeface="Droid Sans Fallback" charset="0"/>
                      </a:endParaRPr>
                    </a:p>
                  </a:txBody>
                  <a:tcPr marL="90000" marR="90000" marT="1879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Nexpose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Consultant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charset="0"/>
                        <a:cs typeface="Droid Sans Fallback" charset="0"/>
                      </a:endParaRPr>
                    </a:p>
                  </a:txBody>
                  <a:tcPr marL="90000" marR="90000" marT="1879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Nexpose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Express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charset="0"/>
                        <a:cs typeface="Droid Sans Fallback" charset="0"/>
                      </a:endParaRPr>
                    </a:p>
                  </a:txBody>
                  <a:tcPr marL="90000" marR="90000" marT="1879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A30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Для крупных организаций</a:t>
                      </a:r>
                    </a:p>
                  </a:txBody>
                  <a:tcPr marL="90000" marR="90000" marT="14565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2A30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Для ИТ аудиторов и консультантов по ИБ</a:t>
                      </a:r>
                    </a:p>
                  </a:txBody>
                  <a:tcPr marL="90000" marR="90000" marT="14565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A30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Для малых организаций</a:t>
                      </a:r>
                    </a:p>
                  </a:txBody>
                  <a:tcPr marL="90000" marR="90000" marT="14565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330" name="Group 34"/>
          <p:cNvGraphicFramePr>
            <a:graphicFrameLocks noGrp="1"/>
          </p:cNvGraphicFramePr>
          <p:nvPr/>
        </p:nvGraphicFramePr>
        <p:xfrm>
          <a:off x="3022578" y="4143380"/>
          <a:ext cx="4497387" cy="1564373"/>
        </p:xfrm>
        <a:graphic>
          <a:graphicData uri="http://schemas.openxmlformats.org/drawingml/2006/table">
            <a:tbl>
              <a:tblPr/>
              <a:tblGrid>
                <a:gridCol w="2247900"/>
                <a:gridCol w="2249487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Metasploit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Pro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charset="0"/>
                        <a:cs typeface="Droid Sans Fallback" charset="0"/>
                      </a:endParaRPr>
                    </a:p>
                  </a:txBody>
                  <a:tcPr marL="90000" marR="90000" marT="1879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Metasploit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Express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charset="0"/>
                        <a:cs typeface="Droid Sans Fallback" charset="0"/>
                      </a:endParaRPr>
                    </a:p>
                  </a:txBody>
                  <a:tcPr marL="90000" marR="90000" marT="1879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2A30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Для крупных организаций</a:t>
                      </a:r>
                    </a:p>
                  </a:txBody>
                  <a:tcPr marL="90000" marR="90000" marT="14565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A30"/>
                          </a:solidFill>
                          <a:effectLst/>
                          <a:latin typeface="Trebuchet MS" charset="0"/>
                          <a:cs typeface="Droid Sans Fallback" charset="0"/>
                        </a:rPr>
                        <a:t>Для малого и среднего бизнеса</a:t>
                      </a:r>
                    </a:p>
                  </a:txBody>
                  <a:tcPr marL="90000" marR="90000" marT="14565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54310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818" y="1295400"/>
            <a:ext cx="1411287" cy="17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311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11" y="3810000"/>
            <a:ext cx="1733550" cy="2201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312" name="Picture 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1"/>
          <p:cNvSpPr>
            <a:spLocks noChangeArrowheads="1"/>
          </p:cNvSpPr>
          <p:nvPr/>
        </p:nvSpPr>
        <p:spPr bwMode="auto">
          <a:xfrm>
            <a:off x="1655763" y="3200400"/>
            <a:ext cx="9571037" cy="638175"/>
          </a:xfrm>
          <a:custGeom>
            <a:avLst/>
            <a:gdLst>
              <a:gd name="T0" fmla="*/ 9571037 w 9571037"/>
              <a:gd name="T1" fmla="*/ 319088 h 638175"/>
              <a:gd name="T2" fmla="*/ 4785519 w 9571037"/>
              <a:gd name="T3" fmla="*/ 638175 h 638175"/>
              <a:gd name="T4" fmla="*/ 0 w 9571037"/>
              <a:gd name="T5" fmla="*/ 319088 h 638175"/>
              <a:gd name="T6" fmla="*/ 4785519 w 9571037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571037"/>
              <a:gd name="T13" fmla="*/ 0 h 638175"/>
              <a:gd name="T14" fmla="*/ 9571037 w 9571037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71037" h="638175">
                <a:moveTo>
                  <a:pt x="0" y="0"/>
                </a:moveTo>
                <a:lnTo>
                  <a:pt x="26587" y="0"/>
                </a:lnTo>
                <a:lnTo>
                  <a:pt x="26587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i="1" dirty="0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Ключевые потенциальные отрасли и заказчики по данным решениям</a:t>
            </a:r>
          </a:p>
        </p:txBody>
      </p:sp>
    </p:spTree>
    <p:extLst>
      <p:ext uri="{BB962C8B-B14F-4D97-AF65-F5344CB8AC3E}">
        <p14:creationId xmlns:p14="http://schemas.microsoft.com/office/powerpoint/2010/main" val="2665527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81000" y="277813"/>
            <a:ext cx="11344275" cy="576262"/>
          </a:xfrm>
          <a:custGeom>
            <a:avLst/>
            <a:gdLst>
              <a:gd name="T0" fmla="*/ 11344275 w 11344275"/>
              <a:gd name="T1" fmla="*/ 288131 h 576262"/>
              <a:gd name="T2" fmla="*/ 5672138 w 11344275"/>
              <a:gd name="T3" fmla="*/ 576262 h 576262"/>
              <a:gd name="T4" fmla="*/ 0 w 11344275"/>
              <a:gd name="T5" fmla="*/ 288131 h 576262"/>
              <a:gd name="T6" fmla="*/ 5672138 w 11344275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4275"/>
              <a:gd name="T13" fmla="*/ 0 h 576262"/>
              <a:gd name="T14" fmla="*/ 11344275 w 11344275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4275" h="576262">
                <a:moveTo>
                  <a:pt x="0" y="0"/>
                </a:moveTo>
                <a:lnTo>
                  <a:pt x="31513" y="0"/>
                </a:lnTo>
                <a:lnTo>
                  <a:pt x="31513" y="1602"/>
                </a:lnTo>
                <a:lnTo>
                  <a:pt x="0" y="160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ru-RU" sz="3200">
              <a:solidFill>
                <a:srgbClr val="EA5709"/>
              </a:solidFill>
              <a:latin typeface="Trebuchet MS" charset="0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1034713" y="6477000"/>
            <a:ext cx="1071562" cy="373063"/>
          </a:xfrm>
          <a:custGeom>
            <a:avLst/>
            <a:gdLst>
              <a:gd name="T0" fmla="*/ 1071562 w 1071562"/>
              <a:gd name="T1" fmla="*/ 186532 h 373063"/>
              <a:gd name="T2" fmla="*/ 535781 w 1071562"/>
              <a:gd name="T3" fmla="*/ 373063 h 373063"/>
              <a:gd name="T4" fmla="*/ 0 w 1071562"/>
              <a:gd name="T5" fmla="*/ 186532 h 373063"/>
              <a:gd name="T6" fmla="*/ 535781 w 1071562"/>
              <a:gd name="T7" fmla="*/ 0 h 373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1562"/>
              <a:gd name="T13" fmla="*/ 0 h 373063"/>
              <a:gd name="T14" fmla="*/ 1071562 w 1071562"/>
              <a:gd name="T15" fmla="*/ 373063 h 37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1562" h="373063">
                <a:moveTo>
                  <a:pt x="0" y="0"/>
                </a:moveTo>
                <a:lnTo>
                  <a:pt x="2977" y="0"/>
                </a:lnTo>
                <a:lnTo>
                  <a:pt x="2977" y="1036"/>
                </a:lnTo>
                <a:lnTo>
                  <a:pt x="0" y="103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5DD3F1-7B31-46A3-84D7-8C372C07BFEC}" type="slidenum">
              <a:rPr lang="ru-RU" sz="1100">
                <a:solidFill>
                  <a:srgbClr val="FFFFFF"/>
                </a:solidFill>
                <a:cs typeface="ヒラギノ角ゴ Pro W3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100">
              <a:solidFill>
                <a:srgbClr val="FFFFFF"/>
              </a:solidFill>
              <a:cs typeface="ヒラギノ角ゴ Pro W3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5413" y="4768850"/>
            <a:ext cx="6469062" cy="10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8788" y="6264275"/>
            <a:ext cx="423862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879725" y="2000250"/>
            <a:ext cx="60007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808080"/>
                </a:solidFill>
                <a:latin typeface="Trebuchet MS" charset="0"/>
              </a:rPr>
              <a:t>«Наша миссия заключается в решении сложных проблем безопасности с простым, инновационным решениям, которые объединяет скорость и контроль»</a:t>
            </a: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808080"/>
                </a:solidFill>
                <a:latin typeface="Trebuchet MS" charset="0"/>
              </a:rPr>
              <a:t>Rapid7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4165600" y="214313"/>
            <a:ext cx="3829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4000">
                <a:solidFill>
                  <a:srgbClr val="EA5709"/>
                </a:solidFill>
                <a:latin typeface="Trebuchet MS" charset="0"/>
              </a:rPr>
              <a:t>Миссия Rapid7:</a:t>
            </a:r>
            <a:endParaRPr lang="en-US" sz="4000">
              <a:solidFill>
                <a:srgbClr val="EA5709"/>
              </a:solidFill>
              <a:latin typeface="Trebuchet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1"/>
          <p:cNvSpPr>
            <a:spLocks noChangeArrowheads="1"/>
          </p:cNvSpPr>
          <p:nvPr/>
        </p:nvSpPr>
        <p:spPr bwMode="auto">
          <a:xfrm>
            <a:off x="3214092" y="1628800"/>
            <a:ext cx="7042150" cy="966093"/>
          </a:xfrm>
          <a:custGeom>
            <a:avLst/>
            <a:gdLst>
              <a:gd name="T0" fmla="*/ 7042150 w 7042150"/>
              <a:gd name="T1" fmla="*/ 1351756 h 2703512"/>
              <a:gd name="T2" fmla="*/ 3521075 w 7042150"/>
              <a:gd name="T3" fmla="*/ 2703512 h 2703512"/>
              <a:gd name="T4" fmla="*/ 0 w 7042150"/>
              <a:gd name="T5" fmla="*/ 1351756 h 2703512"/>
              <a:gd name="T6" fmla="*/ 3521075 w 7042150"/>
              <a:gd name="T7" fmla="*/ 0 h 27035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042150"/>
              <a:gd name="T13" fmla="*/ 0 h 2703512"/>
              <a:gd name="T14" fmla="*/ 7042150 w 7042150"/>
              <a:gd name="T15" fmla="*/ 2703512 h 2703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2150" h="2703512">
                <a:moveTo>
                  <a:pt x="0" y="0"/>
                </a:moveTo>
                <a:lnTo>
                  <a:pt x="21963" y="0"/>
                </a:lnTo>
                <a:lnTo>
                  <a:pt x="21963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Спасибо за внимание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688" y="542925"/>
            <a:ext cx="712787" cy="74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688" y="542925"/>
            <a:ext cx="712787" cy="74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5541" name="AutoShape 4"/>
          <p:cNvSpPr>
            <a:spLocks noChangeArrowheads="1"/>
          </p:cNvSpPr>
          <p:nvPr/>
        </p:nvSpPr>
        <p:spPr bwMode="auto">
          <a:xfrm>
            <a:off x="1655763" y="5616575"/>
            <a:ext cx="5399087" cy="857250"/>
          </a:xfrm>
          <a:custGeom>
            <a:avLst/>
            <a:gdLst>
              <a:gd name="T0" fmla="*/ 5399087 w 5399087"/>
              <a:gd name="T1" fmla="*/ 428625 h 857250"/>
              <a:gd name="T2" fmla="*/ 2699550 w 5399087"/>
              <a:gd name="T3" fmla="*/ 857250 h 857250"/>
              <a:gd name="T4" fmla="*/ 0 w 5399087"/>
              <a:gd name="T5" fmla="*/ 428625 h 857250"/>
              <a:gd name="T6" fmla="*/ 2699550 w 5399087"/>
              <a:gd name="T7" fmla="*/ 0 h 8572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399087"/>
              <a:gd name="T13" fmla="*/ 0 h 857250"/>
              <a:gd name="T14" fmla="*/ 5399087 w 5399087"/>
              <a:gd name="T15" fmla="*/ 857250 h 857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99087" h="857250">
                <a:moveTo>
                  <a:pt x="0" y="0"/>
                </a:moveTo>
                <a:lnTo>
                  <a:pt x="14998" y="0"/>
                </a:lnTo>
                <a:lnTo>
                  <a:pt x="14998" y="2382"/>
                </a:lnTo>
                <a:lnTo>
                  <a:pt x="0" y="2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655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5662613"/>
            <a:ext cx="712788" cy="74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2061964" y="2708920"/>
            <a:ext cx="7042150" cy="2953693"/>
          </a:xfrm>
          <a:custGeom>
            <a:avLst/>
            <a:gdLst>
              <a:gd name="T0" fmla="*/ 7042150 w 7042150"/>
              <a:gd name="T1" fmla="*/ 1351756 h 2703512"/>
              <a:gd name="T2" fmla="*/ 3521075 w 7042150"/>
              <a:gd name="T3" fmla="*/ 2703512 h 2703512"/>
              <a:gd name="T4" fmla="*/ 0 w 7042150"/>
              <a:gd name="T5" fmla="*/ 1351756 h 2703512"/>
              <a:gd name="T6" fmla="*/ 3521075 w 7042150"/>
              <a:gd name="T7" fmla="*/ 0 h 27035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042150"/>
              <a:gd name="T13" fmla="*/ 0 h 2703512"/>
              <a:gd name="T14" fmla="*/ 7042150 w 7042150"/>
              <a:gd name="T15" fmla="*/ 2703512 h 2703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2150" h="2703512">
                <a:moveTo>
                  <a:pt x="0" y="0"/>
                </a:moveTo>
                <a:lnTo>
                  <a:pt x="21963" y="0"/>
                </a:lnTo>
                <a:lnTo>
                  <a:pt x="21963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 dirty="0">
              <a:solidFill>
                <a:srgbClr val="262626"/>
              </a:solidFill>
              <a:latin typeface="Trebuchet MS" charset="0"/>
              <a:cs typeface="ヒラギノ角ゴ Pro W3" charset="0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2277988" y="2996952"/>
            <a:ext cx="7042150" cy="2880320"/>
          </a:xfrm>
          <a:custGeom>
            <a:avLst/>
            <a:gdLst>
              <a:gd name="T0" fmla="*/ 7042150 w 7042150"/>
              <a:gd name="T1" fmla="*/ 1351756 h 2703512"/>
              <a:gd name="T2" fmla="*/ 3521075 w 7042150"/>
              <a:gd name="T3" fmla="*/ 2703512 h 2703512"/>
              <a:gd name="T4" fmla="*/ 0 w 7042150"/>
              <a:gd name="T5" fmla="*/ 1351756 h 2703512"/>
              <a:gd name="T6" fmla="*/ 3521075 w 7042150"/>
              <a:gd name="T7" fmla="*/ 0 h 27035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042150"/>
              <a:gd name="T13" fmla="*/ 0 h 2703512"/>
              <a:gd name="T14" fmla="*/ 7042150 w 7042150"/>
              <a:gd name="T15" fmla="*/ 2703512 h 2703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2150" h="2703512">
                <a:moveTo>
                  <a:pt x="0" y="0"/>
                </a:moveTo>
                <a:lnTo>
                  <a:pt x="21963" y="0"/>
                </a:lnTo>
                <a:lnTo>
                  <a:pt x="21963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262626"/>
              </a:solidFill>
              <a:latin typeface="Trebuchet MS" charset="0"/>
              <a:cs typeface="ヒラギノ角ゴ Pro W3" charset="0"/>
            </a:endParaRP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3229410" y="3089770"/>
            <a:ext cx="7042150" cy="966093"/>
          </a:xfrm>
          <a:custGeom>
            <a:avLst/>
            <a:gdLst>
              <a:gd name="T0" fmla="*/ 7042150 w 7042150"/>
              <a:gd name="T1" fmla="*/ 1351756 h 2703512"/>
              <a:gd name="T2" fmla="*/ 3521075 w 7042150"/>
              <a:gd name="T3" fmla="*/ 2703512 h 2703512"/>
              <a:gd name="T4" fmla="*/ 0 w 7042150"/>
              <a:gd name="T5" fmla="*/ 1351756 h 2703512"/>
              <a:gd name="T6" fmla="*/ 3521075 w 7042150"/>
              <a:gd name="T7" fmla="*/ 0 h 27035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042150"/>
              <a:gd name="T13" fmla="*/ 0 h 2703512"/>
              <a:gd name="T14" fmla="*/ 7042150 w 7042150"/>
              <a:gd name="T15" fmla="*/ 2703512 h 2703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2150" h="2703512">
                <a:moveTo>
                  <a:pt x="0" y="0"/>
                </a:moveTo>
                <a:lnTo>
                  <a:pt x="21963" y="0"/>
                </a:lnTo>
                <a:lnTo>
                  <a:pt x="21963" y="1773"/>
                </a:lnTo>
                <a:lnTo>
                  <a:pt x="0" y="17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262626"/>
                </a:solidFill>
                <a:latin typeface="Trebuchet MS" charset="0"/>
                <a:cs typeface="ヒラギノ角ゴ Pro W3" charset="0"/>
              </a:rPr>
              <a:t>Наша команда и контакты:</a:t>
            </a:r>
            <a:endParaRPr lang="ru-RU" sz="4800" b="1" dirty="0">
              <a:solidFill>
                <a:srgbClr val="262626"/>
              </a:solidFill>
              <a:latin typeface="Trebuchet MS" charset="0"/>
              <a:cs typeface="ヒラギノ角ゴ Pro W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850" y="5513349"/>
            <a:ext cx="4608513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itsecurity@softprom.com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kim@softprom.com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lapiy@softprom.com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600" y="4840288"/>
            <a:ext cx="1277938" cy="1268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75" y="4122738"/>
            <a:ext cx="2325688" cy="1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3700" y="4249738"/>
            <a:ext cx="915988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21913" y="4162425"/>
            <a:ext cx="1230312" cy="123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4813" y="4694257"/>
            <a:ext cx="3414712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5334000"/>
            <a:ext cx="187325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8902700" y="5678488"/>
            <a:ext cx="957263" cy="325437"/>
          </a:xfrm>
          <a:custGeom>
            <a:avLst/>
            <a:gdLst>
              <a:gd name="T0" fmla="*/ 957263 w 957263"/>
              <a:gd name="T1" fmla="*/ 162719 h 325437"/>
              <a:gd name="T2" fmla="*/ 478632 w 957263"/>
              <a:gd name="T3" fmla="*/ 325437 h 325437"/>
              <a:gd name="T4" fmla="*/ 0 w 957263"/>
              <a:gd name="T5" fmla="*/ 162719 h 325437"/>
              <a:gd name="T6" fmla="*/ 478632 w 957263"/>
              <a:gd name="T7" fmla="*/ 0 h 3254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57263"/>
              <a:gd name="T13" fmla="*/ 0 h 325437"/>
              <a:gd name="T14" fmla="*/ 957263 w 957263"/>
              <a:gd name="T15" fmla="*/ 325437 h 325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7263" h="325437">
                <a:moveTo>
                  <a:pt x="0" y="0"/>
                </a:moveTo>
                <a:lnTo>
                  <a:pt x="2662" y="0"/>
                </a:lnTo>
                <a:lnTo>
                  <a:pt x="2662" y="906"/>
                </a:lnTo>
                <a:lnTo>
                  <a:pt x="0" y="90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137F4C"/>
                </a:solidFill>
                <a:latin typeface="Calibri" charset="0"/>
                <a:cs typeface="ヒラギノ角ゴ Pro W3" charset="0"/>
              </a:rPr>
              <a:t>Leader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2013" y="5072074"/>
            <a:ext cx="2278062" cy="98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765175" y="1066800"/>
            <a:ext cx="5224463" cy="2511425"/>
          </a:xfrm>
          <a:custGeom>
            <a:avLst/>
            <a:gdLst>
              <a:gd name="T0" fmla="*/ 5224463 w 5224463"/>
              <a:gd name="T1" fmla="*/ 1255716 h 2511425"/>
              <a:gd name="T2" fmla="*/ 2612238 w 5224463"/>
              <a:gd name="T3" fmla="*/ 2511425 h 2511425"/>
              <a:gd name="T4" fmla="*/ 0 w 5224463"/>
              <a:gd name="T5" fmla="*/ 1255716 h 2511425"/>
              <a:gd name="T6" fmla="*/ 2612238 w 5224463"/>
              <a:gd name="T7" fmla="*/ 0 h 25114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24463"/>
              <a:gd name="T13" fmla="*/ 0 h 2511425"/>
              <a:gd name="T14" fmla="*/ 5224463 w 5224463"/>
              <a:gd name="T15" fmla="*/ 2511425 h 2511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24463" h="2511425">
                <a:moveTo>
                  <a:pt x="0" y="9389"/>
                </a:moveTo>
                <a:lnTo>
                  <a:pt x="9389" y="9389"/>
                </a:lnTo>
                <a:lnTo>
                  <a:pt x="180" y="90"/>
                </a:lnTo>
                <a:lnTo>
                  <a:pt x="5125" y="0"/>
                </a:lnTo>
                <a:lnTo>
                  <a:pt x="9389" y="9389"/>
                </a:lnTo>
                <a:lnTo>
                  <a:pt x="270" y="90"/>
                </a:lnTo>
                <a:lnTo>
                  <a:pt x="14514" y="-2410"/>
                </a:lnTo>
                <a:lnTo>
                  <a:pt x="9389" y="9389"/>
                </a:lnTo>
                <a:close/>
              </a:path>
            </a:pathLst>
          </a:custGeom>
          <a:noFill/>
          <a:ln w="12600">
            <a:solidFill>
              <a:srgbClr val="0039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765175" y="3803650"/>
            <a:ext cx="5224463" cy="2320925"/>
          </a:xfrm>
          <a:custGeom>
            <a:avLst/>
            <a:gdLst>
              <a:gd name="T0" fmla="*/ 5224463 w 5224463"/>
              <a:gd name="T1" fmla="*/ 1160466 h 2320925"/>
              <a:gd name="T2" fmla="*/ 2612238 w 5224463"/>
              <a:gd name="T3" fmla="*/ 2320925 h 2320925"/>
              <a:gd name="T4" fmla="*/ 0 w 5224463"/>
              <a:gd name="T5" fmla="*/ 1160466 h 2320925"/>
              <a:gd name="T6" fmla="*/ 2612238 w 5224463"/>
              <a:gd name="T7" fmla="*/ 0 h 23209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24463"/>
              <a:gd name="T13" fmla="*/ 0 h 2320925"/>
              <a:gd name="T14" fmla="*/ 5224463 w 5224463"/>
              <a:gd name="T15" fmla="*/ 2320925 h 2320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24463" h="2320925">
                <a:moveTo>
                  <a:pt x="0" y="8673"/>
                </a:moveTo>
                <a:lnTo>
                  <a:pt x="8673" y="8673"/>
                </a:lnTo>
                <a:lnTo>
                  <a:pt x="180" y="90"/>
                </a:lnTo>
                <a:lnTo>
                  <a:pt x="5841" y="0"/>
                </a:lnTo>
                <a:lnTo>
                  <a:pt x="8673" y="8673"/>
                </a:lnTo>
                <a:lnTo>
                  <a:pt x="270" y="90"/>
                </a:lnTo>
                <a:lnTo>
                  <a:pt x="14514" y="-2226"/>
                </a:lnTo>
                <a:lnTo>
                  <a:pt x="8673" y="8673"/>
                </a:lnTo>
                <a:close/>
              </a:path>
            </a:pathLst>
          </a:custGeom>
          <a:noFill/>
          <a:ln w="12600">
            <a:solidFill>
              <a:srgbClr val="0039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757238" y="4230707"/>
            <a:ext cx="2832100" cy="295275"/>
          </a:xfrm>
          <a:custGeom>
            <a:avLst/>
            <a:gdLst>
              <a:gd name="T0" fmla="*/ 2832100 w 2832100"/>
              <a:gd name="T1" fmla="*/ 147638 h 295275"/>
              <a:gd name="T2" fmla="*/ 1416050 w 2832100"/>
              <a:gd name="T3" fmla="*/ 295275 h 295275"/>
              <a:gd name="T4" fmla="*/ 0 w 2832100"/>
              <a:gd name="T5" fmla="*/ 147638 h 295275"/>
              <a:gd name="T6" fmla="*/ 1416050 w 2832100"/>
              <a:gd name="T7" fmla="*/ 0 h 2952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32100"/>
              <a:gd name="T13" fmla="*/ 0 h 295275"/>
              <a:gd name="T14" fmla="*/ 2832100 w 2832100"/>
              <a:gd name="T15" fmla="*/ 295275 h 295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100" h="295275">
                <a:moveTo>
                  <a:pt x="0" y="0"/>
                </a:moveTo>
                <a:lnTo>
                  <a:pt x="7870" y="0"/>
                </a:lnTo>
                <a:lnTo>
                  <a:pt x="7870" y="822"/>
                </a:lnTo>
                <a:lnTo>
                  <a:pt x="0" y="82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  <a:cs typeface="ヒラギノ角ゴ Pro W3" charset="0"/>
              </a:rPr>
              <a:t>Инвестор 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6286500" y="1066800"/>
            <a:ext cx="5224463" cy="2511425"/>
          </a:xfrm>
          <a:custGeom>
            <a:avLst/>
            <a:gdLst>
              <a:gd name="T0" fmla="*/ 5224463 w 5224463"/>
              <a:gd name="T1" fmla="*/ 1255716 h 2511425"/>
              <a:gd name="T2" fmla="*/ 2612238 w 5224463"/>
              <a:gd name="T3" fmla="*/ 2511425 h 2511425"/>
              <a:gd name="T4" fmla="*/ 0 w 5224463"/>
              <a:gd name="T5" fmla="*/ 1255716 h 2511425"/>
              <a:gd name="T6" fmla="*/ 2612238 w 5224463"/>
              <a:gd name="T7" fmla="*/ 0 h 25114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24463"/>
              <a:gd name="T13" fmla="*/ 0 h 2511425"/>
              <a:gd name="T14" fmla="*/ 5224463 w 5224463"/>
              <a:gd name="T15" fmla="*/ 2511425 h 2511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24463" h="2511425">
                <a:moveTo>
                  <a:pt x="0" y="9389"/>
                </a:moveTo>
                <a:lnTo>
                  <a:pt x="9389" y="9389"/>
                </a:lnTo>
                <a:lnTo>
                  <a:pt x="180" y="90"/>
                </a:lnTo>
                <a:lnTo>
                  <a:pt x="5125" y="0"/>
                </a:lnTo>
                <a:lnTo>
                  <a:pt x="9389" y="9389"/>
                </a:lnTo>
                <a:lnTo>
                  <a:pt x="270" y="90"/>
                </a:lnTo>
                <a:lnTo>
                  <a:pt x="14514" y="-2410"/>
                </a:lnTo>
                <a:lnTo>
                  <a:pt x="9389" y="9389"/>
                </a:lnTo>
                <a:close/>
              </a:path>
            </a:pathLst>
          </a:custGeom>
          <a:noFill/>
          <a:ln w="12600">
            <a:solidFill>
              <a:srgbClr val="0039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757238" y="1090613"/>
            <a:ext cx="2832100" cy="295275"/>
          </a:xfrm>
          <a:custGeom>
            <a:avLst/>
            <a:gdLst>
              <a:gd name="T0" fmla="*/ 2832100 w 2832100"/>
              <a:gd name="T1" fmla="*/ 147638 h 295275"/>
              <a:gd name="T2" fmla="*/ 1416050 w 2832100"/>
              <a:gd name="T3" fmla="*/ 295275 h 295275"/>
              <a:gd name="T4" fmla="*/ 0 w 2832100"/>
              <a:gd name="T5" fmla="*/ 147638 h 295275"/>
              <a:gd name="T6" fmla="*/ 1416050 w 2832100"/>
              <a:gd name="T7" fmla="*/ 0 h 2952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32100"/>
              <a:gd name="T13" fmla="*/ 0 h 295275"/>
              <a:gd name="T14" fmla="*/ 2832100 w 2832100"/>
              <a:gd name="T15" fmla="*/ 295275 h 295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100" h="295275">
                <a:moveTo>
                  <a:pt x="0" y="0"/>
                </a:moveTo>
                <a:lnTo>
                  <a:pt x="7870" y="0"/>
                </a:lnTo>
                <a:lnTo>
                  <a:pt x="7870" y="822"/>
                </a:lnTo>
                <a:lnTo>
                  <a:pt x="0" y="82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  <a:cs typeface="ヒラギノ角ゴ Pro W3" charset="0"/>
              </a:rPr>
              <a:t>Ключевые факты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6286500" y="3803650"/>
            <a:ext cx="5224463" cy="2320925"/>
          </a:xfrm>
          <a:custGeom>
            <a:avLst/>
            <a:gdLst>
              <a:gd name="T0" fmla="*/ 5224463 w 5224463"/>
              <a:gd name="T1" fmla="*/ 1160466 h 2320925"/>
              <a:gd name="T2" fmla="*/ 2612238 w 5224463"/>
              <a:gd name="T3" fmla="*/ 2320925 h 2320925"/>
              <a:gd name="T4" fmla="*/ 0 w 5224463"/>
              <a:gd name="T5" fmla="*/ 1160466 h 2320925"/>
              <a:gd name="T6" fmla="*/ 2612238 w 5224463"/>
              <a:gd name="T7" fmla="*/ 0 h 23209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24463"/>
              <a:gd name="T13" fmla="*/ 0 h 2320925"/>
              <a:gd name="T14" fmla="*/ 5224463 w 5224463"/>
              <a:gd name="T15" fmla="*/ 2320925 h 2320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24463" h="2320925">
                <a:moveTo>
                  <a:pt x="0" y="8673"/>
                </a:moveTo>
                <a:lnTo>
                  <a:pt x="8673" y="8673"/>
                </a:lnTo>
                <a:lnTo>
                  <a:pt x="180" y="90"/>
                </a:lnTo>
                <a:lnTo>
                  <a:pt x="5841" y="0"/>
                </a:lnTo>
                <a:lnTo>
                  <a:pt x="8673" y="8673"/>
                </a:lnTo>
                <a:lnTo>
                  <a:pt x="270" y="90"/>
                </a:lnTo>
                <a:lnTo>
                  <a:pt x="14514" y="-2226"/>
                </a:lnTo>
                <a:lnTo>
                  <a:pt x="8673" y="8673"/>
                </a:lnTo>
                <a:close/>
              </a:path>
            </a:pathLst>
          </a:custGeom>
          <a:noFill/>
          <a:ln w="12600">
            <a:solidFill>
              <a:srgbClr val="0039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6286500" y="3803650"/>
            <a:ext cx="2832100" cy="295275"/>
          </a:xfrm>
          <a:custGeom>
            <a:avLst/>
            <a:gdLst>
              <a:gd name="T0" fmla="*/ 2832100 w 2832100"/>
              <a:gd name="T1" fmla="*/ 147638 h 295275"/>
              <a:gd name="T2" fmla="*/ 1416050 w 2832100"/>
              <a:gd name="T3" fmla="*/ 295275 h 295275"/>
              <a:gd name="T4" fmla="*/ 0 w 2832100"/>
              <a:gd name="T5" fmla="*/ 147638 h 295275"/>
              <a:gd name="T6" fmla="*/ 1416050 w 2832100"/>
              <a:gd name="T7" fmla="*/ 0 h 2952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32100"/>
              <a:gd name="T13" fmla="*/ 0 h 295275"/>
              <a:gd name="T14" fmla="*/ 2832100 w 2832100"/>
              <a:gd name="T15" fmla="*/ 295275 h 295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100" h="295275">
                <a:moveTo>
                  <a:pt x="0" y="0"/>
                </a:moveTo>
                <a:lnTo>
                  <a:pt x="7870" y="0"/>
                </a:lnTo>
                <a:lnTo>
                  <a:pt x="7870" y="822"/>
                </a:lnTo>
                <a:lnTo>
                  <a:pt x="0" y="82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  <a:cs typeface="ヒラギノ角ゴ Pro W3" charset="0"/>
              </a:rPr>
              <a:t>Признание в отрасли</a:t>
            </a:r>
          </a:p>
        </p:txBody>
      </p:sp>
      <p:pic>
        <p:nvPicPr>
          <p:cNvPr id="23573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28788" y="6264275"/>
            <a:ext cx="423862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65124" y="1214422"/>
            <a:ext cx="4714875" cy="31199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404040"/>
              </a:solidFill>
              <a:latin typeface="Trebuchet MS" charset="0"/>
            </a:endParaRPr>
          </a:p>
          <a:p>
            <a:pPr marL="285750" lvl="1">
              <a:lnSpc>
                <a:spcPct val="100000"/>
              </a:lnSpc>
              <a:buClr>
                <a:srgbClr val="404040"/>
              </a:buClr>
              <a:buSzPct val="111000"/>
              <a:buBlip>
                <a:blip r:embed="rId11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 smtClean="0">
                <a:solidFill>
                  <a:srgbClr val="404040"/>
                </a:solidFill>
                <a:latin typeface="Trebuchet MS" charset="0"/>
              </a:rPr>
              <a:t>#1 Наиболее используемое средство тестирования на проникновение в мире! </a:t>
            </a:r>
          </a:p>
          <a:p>
            <a:pPr marL="285750" indent="-285750">
              <a:lnSpc>
                <a:spcPct val="100000"/>
              </a:lnSpc>
              <a:buClr>
                <a:srgbClr val="404040"/>
              </a:buClr>
              <a:buSzPct val="111000"/>
              <a:buBlip>
                <a:blip r:embed="rId11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 smtClean="0">
                <a:solidFill>
                  <a:srgbClr val="404040"/>
                </a:solidFill>
                <a:latin typeface="Trebuchet MS" charset="0"/>
              </a:rPr>
              <a:t>Самая большая база подтвержденных </a:t>
            </a:r>
            <a:r>
              <a:rPr lang="ru-RU" dirty="0" err="1" smtClean="0">
                <a:solidFill>
                  <a:srgbClr val="404040"/>
                </a:solidFill>
                <a:latin typeface="Trebuchet MS" charset="0"/>
              </a:rPr>
              <a:t>эксплойтов</a:t>
            </a:r>
            <a:r>
              <a:rPr lang="ru-RU" dirty="0" smtClean="0">
                <a:solidFill>
                  <a:srgbClr val="404040"/>
                </a:solidFill>
                <a:latin typeface="Trebuchet MS" charset="0"/>
              </a:rPr>
              <a:t>.</a:t>
            </a:r>
            <a:endParaRPr lang="ru-RU" dirty="0">
              <a:solidFill>
                <a:srgbClr val="404040"/>
              </a:solidFill>
              <a:latin typeface="Trebuchet MS" charset="0"/>
            </a:endParaRPr>
          </a:p>
          <a:p>
            <a:pPr marL="285750" indent="-285750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11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en-GB" dirty="0" smtClean="0">
                <a:solidFill>
                  <a:srgbClr val="FF0000"/>
                </a:solidFill>
                <a:latin typeface="Trebuchet MS" charset="0"/>
              </a:rPr>
              <a:t>500</a:t>
            </a:r>
            <a:r>
              <a:rPr lang="ru-RU" dirty="0" smtClean="0">
                <a:solidFill>
                  <a:srgbClr val="404040"/>
                </a:solidFill>
                <a:latin typeface="Trebuchet MS" charset="0"/>
              </a:rPr>
              <a:t>+ </a:t>
            </a:r>
            <a:r>
              <a:rPr lang="ru-RU" dirty="0">
                <a:solidFill>
                  <a:srgbClr val="404040"/>
                </a:solidFill>
                <a:latin typeface="Trebuchet MS" charset="0"/>
              </a:rPr>
              <a:t>сотрудников</a:t>
            </a:r>
          </a:p>
          <a:p>
            <a:pPr marL="285750" indent="-285750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11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90% - среднегодовой рост (2004 – 2011)</a:t>
            </a:r>
          </a:p>
          <a:p>
            <a:pPr marL="285750" indent="-285750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11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en-GB" dirty="0" smtClean="0">
                <a:solidFill>
                  <a:srgbClr val="FF0000"/>
                </a:solidFill>
                <a:latin typeface="Trebuchet MS" charset="0"/>
              </a:rPr>
              <a:t>3,200</a:t>
            </a:r>
            <a:r>
              <a:rPr lang="ru-RU" dirty="0" smtClean="0">
                <a:solidFill>
                  <a:srgbClr val="404040"/>
                </a:solidFill>
                <a:latin typeface="Trebuchet MS" charset="0"/>
              </a:rPr>
              <a:t>+ крупных коммерческих </a:t>
            </a:r>
            <a:r>
              <a:rPr lang="ru-RU" dirty="0">
                <a:solidFill>
                  <a:srgbClr val="404040"/>
                </a:solidFill>
                <a:latin typeface="Trebuchet MS" charset="0"/>
              </a:rPr>
              <a:t>клиентов в 65 странах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3575" name="Прямоугольник 24"/>
          <p:cNvSpPr>
            <a:spLocks noChangeArrowheads="1"/>
          </p:cNvSpPr>
          <p:nvPr/>
        </p:nvSpPr>
        <p:spPr bwMode="auto">
          <a:xfrm>
            <a:off x="96838" y="77788"/>
            <a:ext cx="4283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4000">
                <a:solidFill>
                  <a:srgbClr val="EA5709"/>
                </a:solidFill>
                <a:latin typeface="Trebuchet MS" charset="0"/>
              </a:rPr>
              <a:t>Rapid7 в цифрах: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32087" y="806381"/>
            <a:ext cx="2510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Trebuchet MS"/>
                <a:ea typeface="ヒラギノ角ゴ Pro W3" pitchFamily="28" charset="-128"/>
                <a:cs typeface="Trebuchet MS"/>
              </a:rPr>
              <a:t>Solutions</a:t>
            </a:r>
            <a:endParaRPr lang="en-US" sz="1500" dirty="0">
              <a:solidFill>
                <a:srgbClr val="000000"/>
              </a:solidFill>
              <a:latin typeface="Trebuchet MS"/>
              <a:ea typeface="ヒラギノ角ゴ Pro W3" pitchFamily="28" charset="-128"/>
              <a:cs typeface="Trebuchet MS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gray">
          <a:xfrm>
            <a:off x="6639063" y="844537"/>
            <a:ext cx="4624404" cy="2386915"/>
          </a:xfrm>
          <a:prstGeom prst="roundRect">
            <a:avLst>
              <a:gd name="adj" fmla="val 3634"/>
            </a:avLst>
          </a:prstGeom>
          <a:noFill/>
          <a:ln w="12700">
            <a:solidFill>
              <a:srgbClr val="FFFFFF">
                <a:lumMod val="85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ヒラギノ角ゴ Pro W3" pitchFamily="28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29" y="1096564"/>
            <a:ext cx="1966256" cy="5117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050" y="1190712"/>
            <a:ext cx="1656923" cy="4970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87" y="1711602"/>
            <a:ext cx="1988461" cy="608138"/>
          </a:xfrm>
          <a:prstGeom prst="rect">
            <a:avLst/>
          </a:prstGeom>
        </p:spPr>
      </p:pic>
      <p:pic>
        <p:nvPicPr>
          <p:cNvPr id="30" name="Picture 7" descr="image00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93" y="2540621"/>
            <a:ext cx="2002970" cy="6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id:image002.jpg@01CE9E86.DA9188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01" y="1838649"/>
            <a:ext cx="2404896" cy="47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6020" y="383743"/>
            <a:ext cx="7617167" cy="308953"/>
          </a:xfrm>
        </p:spPr>
        <p:txBody>
          <a:bodyPr/>
          <a:lstStyle/>
          <a:p>
            <a:r>
              <a:rPr sz="2000" dirty="0" smtClean="0"/>
              <a:t>SC Magazine Awards - Best Vulnerability Management Solution</a:t>
            </a:r>
            <a:br>
              <a:rPr sz="2000" dirty="0" smtClean="0"/>
            </a:br>
            <a:r>
              <a:rPr sz="2000" dirty="0" smtClean="0"/>
              <a:t>5 Star Rating / Winner 2012 / 2013 / 2014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DFB3A3-F9B0-46C3-886E-8D1D73F738C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7822604" y="1279224"/>
            <a:ext cx="3372728" cy="5197776"/>
          </a:xfrm>
        </p:spPr>
        <p:txBody>
          <a:bodyPr/>
          <a:lstStyle/>
          <a:p>
            <a:r>
              <a:rPr lang="en-US" dirty="0" smtClean="0"/>
              <a:t>Strengths:</a:t>
            </a:r>
          </a:p>
          <a:p>
            <a:pPr lvl="1"/>
            <a:r>
              <a:rPr lang="en-US" dirty="0" smtClean="0"/>
              <a:t>Unified Platform</a:t>
            </a:r>
          </a:p>
          <a:p>
            <a:pPr lvl="1"/>
            <a:r>
              <a:rPr lang="en-US" dirty="0" smtClean="0"/>
              <a:t>Comprehensive scan</a:t>
            </a:r>
          </a:p>
          <a:p>
            <a:pPr lvl="1"/>
            <a:r>
              <a:rPr lang="en-US" dirty="0" smtClean="0"/>
              <a:t>“Excellent” </a:t>
            </a:r>
            <a:r>
              <a:rPr lang="en-US" dirty="0" err="1" smtClean="0"/>
              <a:t>Vuln</a:t>
            </a:r>
            <a:r>
              <a:rPr lang="en-US" dirty="0" smtClean="0"/>
              <a:t>. Validation</a:t>
            </a:r>
          </a:p>
          <a:p>
            <a:pPr lvl="1"/>
            <a:r>
              <a:rPr lang="en-US" dirty="0" smtClean="0"/>
              <a:t>Exploit &amp; </a:t>
            </a:r>
            <a:r>
              <a:rPr lang="en-US" dirty="0" err="1" smtClean="0"/>
              <a:t>Malware</a:t>
            </a:r>
            <a:r>
              <a:rPr lang="en-US" dirty="0" smtClean="0"/>
              <a:t> Exposure </a:t>
            </a:r>
          </a:p>
          <a:p>
            <a:pPr lvl="1"/>
            <a:r>
              <a:rPr lang="en-US" dirty="0" smtClean="0"/>
              <a:t>Clear remediation reports rich with detail allowing users to fully comprehend the tasks and time to remediate the vulnerability </a:t>
            </a:r>
          </a:p>
          <a:p>
            <a:pPr lvl="1"/>
            <a:r>
              <a:rPr lang="en-US" dirty="0" smtClean="0"/>
              <a:t>“Intuitive GUI”  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772806" y="1975159"/>
            <a:ext cx="5259170" cy="3315563"/>
          </a:xfrm>
          <a:prstGeom prst="rect">
            <a:avLst/>
          </a:prstGeom>
          <a:noFill/>
          <a:ln w="38100" cap="flat" cmpd="dbl" algn="ctr">
            <a:solidFill>
              <a:schemeClr val="bg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defTabSz="685983" eaLnBrk="0"/>
            <a:endParaRPr lang="en-US">
              <a:latin typeface="Arial" charset="0"/>
              <a:ea typeface="ヒラギノ角ゴ Pro W3" pitchFamily="28" charset="-12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42" y="3076483"/>
            <a:ext cx="2788878" cy="223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20114 SC Awards U.S. Winn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19" y="2078498"/>
            <a:ext cx="1661981" cy="31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3979" y="1999878"/>
            <a:ext cx="2391398" cy="10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0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1034713" y="6477000"/>
            <a:ext cx="1073150" cy="374650"/>
          </a:xfrm>
          <a:custGeom>
            <a:avLst/>
            <a:gdLst>
              <a:gd name="T0" fmla="*/ 1073150 w 1073150"/>
              <a:gd name="T1" fmla="*/ 187325 h 374650"/>
              <a:gd name="T2" fmla="*/ 536575 w 1073150"/>
              <a:gd name="T3" fmla="*/ 374650 h 374650"/>
              <a:gd name="T4" fmla="*/ 0 w 1073150"/>
              <a:gd name="T5" fmla="*/ 187325 h 374650"/>
              <a:gd name="T6" fmla="*/ 536575 w 1073150"/>
              <a:gd name="T7" fmla="*/ 0 h 374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3150"/>
              <a:gd name="T13" fmla="*/ 0 h 374650"/>
              <a:gd name="T14" fmla="*/ 1073150 w 1073150"/>
              <a:gd name="T15" fmla="*/ 374650 h 374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150" h="374650">
                <a:moveTo>
                  <a:pt x="0" y="0"/>
                </a:moveTo>
                <a:lnTo>
                  <a:pt x="2984" y="0"/>
                </a:lnTo>
                <a:lnTo>
                  <a:pt x="2984" y="1043"/>
                </a:lnTo>
                <a:lnTo>
                  <a:pt x="0" y="104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1F77409-810E-4D37-A2D6-3F8F58C4040C}" type="slidenum">
              <a:rPr lang="ru-RU" sz="2400">
                <a:solidFill>
                  <a:srgbClr val="FFFFFF"/>
                </a:solidFill>
                <a:cs typeface="ヒラギノ角ゴ Pro W3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24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6022975" y="1000125"/>
            <a:ext cx="11347450" cy="579438"/>
          </a:xfrm>
          <a:custGeom>
            <a:avLst/>
            <a:gdLst>
              <a:gd name="T0" fmla="*/ 11347450 w 11347450"/>
              <a:gd name="T1" fmla="*/ 289722 h 579437"/>
              <a:gd name="T2" fmla="*/ 5673725 w 11347450"/>
              <a:gd name="T3" fmla="*/ 579440 h 579437"/>
              <a:gd name="T4" fmla="*/ 0 w 11347450"/>
              <a:gd name="T5" fmla="*/ 289722 h 579437"/>
              <a:gd name="T6" fmla="*/ 5673725 w 11347450"/>
              <a:gd name="T7" fmla="*/ 0 h 5794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7450"/>
              <a:gd name="T13" fmla="*/ 0 h 579437"/>
              <a:gd name="T14" fmla="*/ 11347450 w 11347450"/>
              <a:gd name="T15" fmla="*/ 579437 h 579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450" h="579437">
                <a:moveTo>
                  <a:pt x="0" y="0"/>
                </a:moveTo>
                <a:lnTo>
                  <a:pt x="31520" y="0"/>
                </a:lnTo>
                <a:lnTo>
                  <a:pt x="31520" y="1609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ru-RU" sz="3200">
              <a:solidFill>
                <a:srgbClr val="EA5709"/>
              </a:solidFill>
              <a:latin typeface="Trebuchet MS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1295400"/>
            <a:ext cx="227965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413" y="1219200"/>
            <a:ext cx="2635250" cy="67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3" y="1987550"/>
            <a:ext cx="3041650" cy="14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4363" y="1987550"/>
            <a:ext cx="3041650" cy="14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93725" y="2286000"/>
            <a:ext cx="3429000" cy="2289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Управление уязвимостями </a:t>
            </a: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Оценка конфигураций</a:t>
            </a: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Безопасность </a:t>
            </a:r>
            <a:r>
              <a:rPr lang="ru-RU" dirty="0" err="1">
                <a:solidFill>
                  <a:srgbClr val="404040"/>
                </a:solidFill>
                <a:latin typeface="Trebuchet MS" charset="0"/>
              </a:rPr>
              <a:t>Web</a:t>
            </a:r>
            <a:r>
              <a:rPr lang="ru-RU" dirty="0">
                <a:solidFill>
                  <a:srgbClr val="404040"/>
                </a:solidFill>
                <a:latin typeface="Trebuchet MS" charset="0"/>
              </a:rPr>
              <a:t> приложений</a:t>
            </a: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Безопасность платформ виртуализации </a:t>
            </a: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Аудит соответствия PCI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165600" y="2214563"/>
            <a:ext cx="3714750" cy="287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6375" indent="-206375">
              <a:lnSpc>
                <a:spcPct val="13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Подтверждение уязвимостей</a:t>
            </a:r>
          </a:p>
          <a:p>
            <a:pPr marL="206375" indent="-206375">
              <a:lnSpc>
                <a:spcPct val="13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Тестирование на проникновение</a:t>
            </a:r>
          </a:p>
          <a:p>
            <a:pPr marL="206375" indent="-206375">
              <a:lnSpc>
                <a:spcPct val="13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Эмуляция фишинг атак </a:t>
            </a:r>
          </a:p>
          <a:p>
            <a:pPr marL="206375" indent="-206375">
              <a:lnSpc>
                <a:spcPct val="13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Аудит паролей </a:t>
            </a:r>
          </a:p>
          <a:p>
            <a:pPr marL="206375" indent="-206375">
              <a:lnSpc>
                <a:spcPct val="13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Тестирование периметра безопасности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6643" name="TextBox 23"/>
          <p:cNvSpPr txBox="1">
            <a:spLocks noChangeArrowheads="1"/>
          </p:cNvSpPr>
          <p:nvPr/>
        </p:nvSpPr>
        <p:spPr bwMode="auto">
          <a:xfrm>
            <a:off x="104775" y="120650"/>
            <a:ext cx="5781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4000">
                <a:solidFill>
                  <a:srgbClr val="EA5709"/>
                </a:solidFill>
                <a:latin typeface="Trebuchet MS" charset="0"/>
              </a:rPr>
              <a:t>Rapid7 Product Portfolio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850" y="1600200"/>
            <a:ext cx="54292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11034713" y="6477000"/>
            <a:ext cx="1074737" cy="376238"/>
          </a:xfrm>
          <a:custGeom>
            <a:avLst/>
            <a:gdLst>
              <a:gd name="T0" fmla="*/ 1074737 w 1074737"/>
              <a:gd name="T1" fmla="*/ 188119 h 376238"/>
              <a:gd name="T2" fmla="*/ 537369 w 1074737"/>
              <a:gd name="T3" fmla="*/ 376238 h 376238"/>
              <a:gd name="T4" fmla="*/ 0 w 1074737"/>
              <a:gd name="T5" fmla="*/ 188119 h 376238"/>
              <a:gd name="T6" fmla="*/ 537369 w 1074737"/>
              <a:gd name="T7" fmla="*/ 0 h 3762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4737"/>
              <a:gd name="T13" fmla="*/ 0 h 376238"/>
              <a:gd name="T14" fmla="*/ 1074737 w 1074737"/>
              <a:gd name="T15" fmla="*/ 376238 h 376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4737" h="376238">
                <a:moveTo>
                  <a:pt x="0" y="0"/>
                </a:moveTo>
                <a:lnTo>
                  <a:pt x="2985" y="0"/>
                </a:lnTo>
                <a:lnTo>
                  <a:pt x="2985" y="1044"/>
                </a:lnTo>
                <a:lnTo>
                  <a:pt x="0" y="104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F31A827-866E-4E9B-B849-885F731E3063}" type="slidenum">
              <a:rPr lang="ru-RU" sz="1100">
                <a:solidFill>
                  <a:srgbClr val="FFFFFF"/>
                </a:solidFill>
                <a:cs typeface="ヒラギノ角ゴ Pro W3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1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81000" y="277813"/>
            <a:ext cx="11347450" cy="579437"/>
          </a:xfrm>
          <a:custGeom>
            <a:avLst/>
            <a:gdLst>
              <a:gd name="T0" fmla="*/ 11347450 w 11347450"/>
              <a:gd name="T1" fmla="*/ 289719 h 579437"/>
              <a:gd name="T2" fmla="*/ 5673725 w 11347450"/>
              <a:gd name="T3" fmla="*/ 579437 h 579437"/>
              <a:gd name="T4" fmla="*/ 0 w 11347450"/>
              <a:gd name="T5" fmla="*/ 289719 h 579437"/>
              <a:gd name="T6" fmla="*/ 5673725 w 11347450"/>
              <a:gd name="T7" fmla="*/ 0 h 5794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7450"/>
              <a:gd name="T13" fmla="*/ 0 h 579437"/>
              <a:gd name="T14" fmla="*/ 11347450 w 11347450"/>
              <a:gd name="T15" fmla="*/ 579437 h 579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450" h="579437">
                <a:moveTo>
                  <a:pt x="0" y="0"/>
                </a:moveTo>
                <a:lnTo>
                  <a:pt x="31521" y="0"/>
                </a:lnTo>
                <a:lnTo>
                  <a:pt x="31521" y="1610"/>
                </a:lnTo>
                <a:lnTo>
                  <a:pt x="0" y="161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ru-RU" sz="3200">
              <a:solidFill>
                <a:srgbClr val="EA5709"/>
              </a:solidFill>
              <a:latin typeface="Trebuchet MS" charset="0"/>
            </a:endParaRP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100" y="5386388"/>
            <a:ext cx="8853488" cy="7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5413" y="285750"/>
            <a:ext cx="428625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104775" y="120650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4000">
                <a:solidFill>
                  <a:srgbClr val="EA5709"/>
                </a:solidFill>
                <a:latin typeface="Trebuchet MS" charset="0"/>
              </a:rPr>
              <a:t>Metasploit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236538" y="1243013"/>
            <a:ext cx="28940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1F2A30"/>
                </a:solidFill>
                <a:latin typeface="Trebuchet MS" charset="0"/>
              </a:rPr>
              <a:t>Ключевые возможности</a:t>
            </a:r>
          </a:p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36538" y="2886075"/>
            <a:ext cx="2428875" cy="2509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6375" indent="-206375">
              <a:lnSpc>
                <a:spcPct val="13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Подтверждение  уязвимостей</a:t>
            </a:r>
          </a:p>
          <a:p>
            <a:pPr marL="206375" indent="-206375">
              <a:lnSpc>
                <a:spcPct val="13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Тестирование на проникновение</a:t>
            </a:r>
          </a:p>
          <a:p>
            <a:pPr marL="206375" indent="-206375">
              <a:lnSpc>
                <a:spcPct val="13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Эмуляция фишинг атак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6538" y="1814513"/>
            <a:ext cx="3176587" cy="1430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06375" indent="-206375">
              <a:lnSpc>
                <a:spcPct val="13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Аудит паролей </a:t>
            </a:r>
          </a:p>
          <a:p>
            <a:pPr marL="206375" indent="-206375">
              <a:lnSpc>
                <a:spcPct val="13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7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Тестирование периметра </a:t>
            </a:r>
            <a:r>
              <a:rPr lang="en-US" dirty="0">
                <a:solidFill>
                  <a:srgbClr val="404040"/>
                </a:solidFill>
                <a:latin typeface="Trebuchet MS" charset="0"/>
              </a:rPr>
              <a:t/>
            </a:r>
            <a:br>
              <a:rPr lang="en-US" dirty="0">
                <a:solidFill>
                  <a:srgbClr val="404040"/>
                </a:solidFill>
                <a:latin typeface="Trebuchet MS" charset="0"/>
              </a:rPr>
            </a:br>
            <a:r>
              <a:rPr lang="ru-RU" dirty="0">
                <a:solidFill>
                  <a:srgbClr val="404040"/>
                </a:solidFill>
                <a:latin typeface="Trebuchet MS" charset="0"/>
              </a:rPr>
              <a:t>безопасности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7660" name="TextBox 17"/>
          <p:cNvSpPr txBox="1">
            <a:spLocks noChangeArrowheads="1"/>
          </p:cNvSpPr>
          <p:nvPr/>
        </p:nvSpPr>
        <p:spPr bwMode="auto">
          <a:xfrm>
            <a:off x="7808913" y="1978025"/>
            <a:ext cx="3786187" cy="395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buClrTx/>
              <a:buFont typeface="Wingdings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1F2A30"/>
                </a:solidFill>
                <a:latin typeface="Trebuchet MS" charset="0"/>
              </a:rPr>
              <a:t>#1 Наиболее используемое средство тестирования на проникновение в мире! </a:t>
            </a:r>
          </a:p>
          <a:p>
            <a:pPr>
              <a:lnSpc>
                <a:spcPct val="100000"/>
              </a:lnSpc>
              <a:buClrTx/>
              <a:buFont typeface="Wingdings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1F2A30"/>
              </a:solidFill>
              <a:latin typeface="Trebuchet MS" charset="0"/>
            </a:endParaRPr>
          </a:p>
          <a:p>
            <a:pPr lvl="1">
              <a:lnSpc>
                <a:spcPct val="100000"/>
              </a:lnSpc>
              <a:buClrTx/>
              <a:buFont typeface="Wingdings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1F2A30"/>
                </a:solidFill>
                <a:latin typeface="Trebuchet MS" charset="0"/>
              </a:rPr>
              <a:t>Самая большая база подтвержденных </a:t>
            </a:r>
            <a:r>
              <a:rPr lang="ru-RU" dirty="0" err="1">
                <a:solidFill>
                  <a:srgbClr val="1F2A30"/>
                </a:solidFill>
                <a:latin typeface="Trebuchet MS" charset="0"/>
              </a:rPr>
              <a:t>эксплойтов</a:t>
            </a:r>
            <a:r>
              <a:rPr lang="ru-RU" dirty="0" smtClean="0">
                <a:solidFill>
                  <a:srgbClr val="1F2A30"/>
                </a:solidFill>
                <a:latin typeface="Trebuchet MS" charset="0"/>
              </a:rPr>
              <a:t>.</a:t>
            </a:r>
            <a:endParaRPr lang="ru-RU" dirty="0">
              <a:solidFill>
                <a:srgbClr val="FFFF00"/>
              </a:solidFill>
              <a:latin typeface="Trebuchet MS" charset="0"/>
            </a:endParaRPr>
          </a:p>
          <a:p>
            <a:pPr>
              <a:lnSpc>
                <a:spcPct val="100000"/>
              </a:lnSpc>
              <a:buClrTx/>
              <a:buFont typeface="Wingdings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1F2A30"/>
              </a:solidFill>
              <a:latin typeface="Trebuchet MS" charset="0"/>
            </a:endParaRPr>
          </a:p>
          <a:p>
            <a:pPr lvl="1">
              <a:lnSpc>
                <a:spcPct val="100000"/>
              </a:lnSpc>
              <a:buClrTx/>
              <a:buFont typeface="Wingdings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1F2A30"/>
                </a:solidFill>
                <a:latin typeface="Trebuchet MS" charset="0"/>
              </a:rPr>
              <a:t>200,000+ пользователей в </a:t>
            </a:r>
            <a:r>
              <a:rPr lang="ru-RU" dirty="0" err="1">
                <a:solidFill>
                  <a:srgbClr val="1F2A30"/>
                </a:solidFill>
                <a:latin typeface="Trebuchet MS" charset="0"/>
              </a:rPr>
              <a:t>комьюнити</a:t>
            </a:r>
            <a:endParaRPr lang="ru-RU" dirty="0">
              <a:solidFill>
                <a:srgbClr val="1F2A30"/>
              </a:solidFill>
              <a:latin typeface="Trebuchet M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1F2A30"/>
              </a:solidFill>
              <a:latin typeface="Trebuchet M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1F2A30"/>
              </a:solidFill>
              <a:latin typeface="Trebuchet M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/>
          </a:p>
        </p:txBody>
      </p:sp>
      <p:sp>
        <p:nvSpPr>
          <p:cNvPr id="27661" name="TextBox 19"/>
          <p:cNvSpPr txBox="1">
            <a:spLocks noChangeArrowheads="1"/>
          </p:cNvSpPr>
          <p:nvPr/>
        </p:nvSpPr>
        <p:spPr bwMode="auto">
          <a:xfrm>
            <a:off x="8809038" y="122237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1F2A30"/>
                </a:solidFill>
                <a:latin typeface="Trebuchet MS" charset="0"/>
              </a:rPr>
              <a:t>Преимущества</a:t>
            </a:r>
          </a:p>
        </p:txBody>
      </p:sp>
      <p:sp>
        <p:nvSpPr>
          <p:cNvPr id="27662" name="TextBox 21"/>
          <p:cNvSpPr txBox="1">
            <a:spLocks noChangeArrowheads="1"/>
          </p:cNvSpPr>
          <p:nvPr/>
        </p:nvSpPr>
        <p:spPr bwMode="auto">
          <a:xfrm>
            <a:off x="3665538" y="560070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1F2A30"/>
                </a:solidFill>
                <a:latin typeface="Trebuchet MS" charset="0"/>
              </a:rPr>
              <a:t>Реальный тест настроек </a:t>
            </a:r>
            <a:r>
              <a:rPr lang="ru-RU" sz="2000" b="1" dirty="0">
                <a:solidFill>
                  <a:srgbClr val="1F2A30"/>
                </a:solidFill>
                <a:latin typeface="Trebuchet MS" charset="0"/>
              </a:rPr>
              <a:t>безопасности!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кругленный прямоугольник 22"/>
          <p:cNvSpPr>
            <a:spLocks noChangeArrowheads="1"/>
          </p:cNvSpPr>
          <p:nvPr/>
        </p:nvSpPr>
        <p:spPr bwMode="auto">
          <a:xfrm>
            <a:off x="4665663" y="214313"/>
            <a:ext cx="2928937" cy="62865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5" name="AutoShape 1"/>
          <p:cNvSpPr>
            <a:spLocks noChangeArrowheads="1"/>
          </p:cNvSpPr>
          <p:nvPr/>
        </p:nvSpPr>
        <p:spPr bwMode="auto">
          <a:xfrm>
            <a:off x="227013" y="1219200"/>
            <a:ext cx="5380037" cy="733425"/>
          </a:xfrm>
          <a:custGeom>
            <a:avLst/>
            <a:gdLst>
              <a:gd name="T0" fmla="*/ 5380037 w 5380037"/>
              <a:gd name="T1" fmla="*/ 366713 h 733425"/>
              <a:gd name="T2" fmla="*/ 2690019 w 5380037"/>
              <a:gd name="T3" fmla="*/ 733425 h 733425"/>
              <a:gd name="T4" fmla="*/ 0 w 5380037"/>
              <a:gd name="T5" fmla="*/ 366713 h 733425"/>
              <a:gd name="T6" fmla="*/ 2690019 w 5380037"/>
              <a:gd name="T7" fmla="*/ 0 h 7334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380037"/>
              <a:gd name="T13" fmla="*/ 0 h 733425"/>
              <a:gd name="T14" fmla="*/ 5380037 w 5380037"/>
              <a:gd name="T15" fmla="*/ 733425 h 733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80037" h="733425">
                <a:moveTo>
                  <a:pt x="0" y="0"/>
                </a:moveTo>
                <a:lnTo>
                  <a:pt x="14946" y="0"/>
                </a:lnTo>
                <a:lnTo>
                  <a:pt x="14946" y="2038"/>
                </a:lnTo>
                <a:lnTo>
                  <a:pt x="0" y="203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182880" tIns="137160" rIns="90000" bIns="13716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1F2A30"/>
              </a:solidFill>
              <a:latin typeface="Trebuchet MS" charset="0"/>
            </a:endParaRPr>
          </a:p>
        </p:txBody>
      </p:sp>
      <p:sp>
        <p:nvSpPr>
          <p:cNvPr id="28676" name="AutoShape 2"/>
          <p:cNvSpPr>
            <a:spLocks noChangeArrowheads="1"/>
          </p:cNvSpPr>
          <p:nvPr/>
        </p:nvSpPr>
        <p:spPr bwMode="auto">
          <a:xfrm>
            <a:off x="11034713" y="6477000"/>
            <a:ext cx="1074737" cy="376238"/>
          </a:xfrm>
          <a:custGeom>
            <a:avLst/>
            <a:gdLst>
              <a:gd name="T0" fmla="*/ 1074737 w 1074737"/>
              <a:gd name="T1" fmla="*/ 188119 h 376238"/>
              <a:gd name="T2" fmla="*/ 537369 w 1074737"/>
              <a:gd name="T3" fmla="*/ 376238 h 376238"/>
              <a:gd name="T4" fmla="*/ 0 w 1074737"/>
              <a:gd name="T5" fmla="*/ 188119 h 376238"/>
              <a:gd name="T6" fmla="*/ 537369 w 1074737"/>
              <a:gd name="T7" fmla="*/ 0 h 3762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74737"/>
              <a:gd name="T13" fmla="*/ 0 h 376238"/>
              <a:gd name="T14" fmla="*/ 1074737 w 1074737"/>
              <a:gd name="T15" fmla="*/ 376238 h 376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4737" h="376238">
                <a:moveTo>
                  <a:pt x="0" y="0"/>
                </a:moveTo>
                <a:lnTo>
                  <a:pt x="2985" y="0"/>
                </a:lnTo>
                <a:lnTo>
                  <a:pt x="2985" y="1044"/>
                </a:lnTo>
                <a:lnTo>
                  <a:pt x="0" y="104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D470C4D-0C9B-450B-BF97-38F5C9888730}" type="slidenum">
              <a:rPr lang="ru-RU" sz="1100">
                <a:solidFill>
                  <a:srgbClr val="FFFFFF"/>
                </a:solidFill>
                <a:cs typeface="ヒラギノ角ゴ Pro W3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1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28677" name="AutoShape 3"/>
          <p:cNvSpPr>
            <a:spLocks noChangeArrowheads="1"/>
          </p:cNvSpPr>
          <p:nvPr/>
        </p:nvSpPr>
        <p:spPr bwMode="auto">
          <a:xfrm>
            <a:off x="0" y="2786063"/>
            <a:ext cx="11347450" cy="579437"/>
          </a:xfrm>
          <a:custGeom>
            <a:avLst/>
            <a:gdLst>
              <a:gd name="T0" fmla="*/ 11347450 w 11347450"/>
              <a:gd name="T1" fmla="*/ 289719 h 579437"/>
              <a:gd name="T2" fmla="*/ 5673725 w 11347450"/>
              <a:gd name="T3" fmla="*/ 579437 h 579437"/>
              <a:gd name="T4" fmla="*/ 0 w 11347450"/>
              <a:gd name="T5" fmla="*/ 289719 h 579437"/>
              <a:gd name="T6" fmla="*/ 5673725 w 11347450"/>
              <a:gd name="T7" fmla="*/ 0 h 5794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47450"/>
              <a:gd name="T13" fmla="*/ 0 h 579437"/>
              <a:gd name="T14" fmla="*/ 11347450 w 11347450"/>
              <a:gd name="T15" fmla="*/ 579437 h 579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450" h="579437">
                <a:moveTo>
                  <a:pt x="0" y="0"/>
                </a:moveTo>
                <a:lnTo>
                  <a:pt x="31521" y="0"/>
                </a:lnTo>
                <a:lnTo>
                  <a:pt x="31521" y="1610"/>
                </a:lnTo>
                <a:lnTo>
                  <a:pt x="0" y="161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ru-RU" sz="3200">
              <a:solidFill>
                <a:srgbClr val="EA5709"/>
              </a:solidFill>
              <a:latin typeface="Trebuchet MS" charset="0"/>
            </a:endParaRPr>
          </a:p>
        </p:txBody>
      </p:sp>
      <p:sp>
        <p:nvSpPr>
          <p:cNvPr id="28678" name="AutoShape 4"/>
          <p:cNvSpPr>
            <a:spLocks noChangeArrowheads="1"/>
          </p:cNvSpPr>
          <p:nvPr/>
        </p:nvSpPr>
        <p:spPr bwMode="auto">
          <a:xfrm>
            <a:off x="7770813" y="1219200"/>
            <a:ext cx="2943225" cy="935038"/>
          </a:xfrm>
          <a:custGeom>
            <a:avLst/>
            <a:gdLst>
              <a:gd name="T0" fmla="*/ 2943225 w 2943225"/>
              <a:gd name="T1" fmla="*/ 467519 h 935038"/>
              <a:gd name="T2" fmla="*/ 1471616 w 2943225"/>
              <a:gd name="T3" fmla="*/ 935038 h 935038"/>
              <a:gd name="T4" fmla="*/ 0 w 2943225"/>
              <a:gd name="T5" fmla="*/ 467519 h 935038"/>
              <a:gd name="T6" fmla="*/ 1471616 w 2943225"/>
              <a:gd name="T7" fmla="*/ 0 h 9350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43225"/>
              <a:gd name="T13" fmla="*/ 0 h 935038"/>
              <a:gd name="T14" fmla="*/ 2943225 w 2943225"/>
              <a:gd name="T15" fmla="*/ 935038 h 9350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3225" h="935038">
                <a:moveTo>
                  <a:pt x="0" y="0"/>
                </a:moveTo>
                <a:lnTo>
                  <a:pt x="8177" y="0"/>
                </a:lnTo>
                <a:lnTo>
                  <a:pt x="8177" y="2600"/>
                </a:lnTo>
                <a:lnTo>
                  <a:pt x="0" y="2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182880" tIns="137160" rIns="90000" bIns="13716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1F2A30"/>
              </a:solidFill>
              <a:latin typeface="Trebuchet MS" charset="0"/>
            </a:endParaRPr>
          </a:p>
        </p:txBody>
      </p:sp>
      <p:sp>
        <p:nvSpPr>
          <p:cNvPr id="28679" name="AutoShape 5"/>
          <p:cNvSpPr>
            <a:spLocks noChangeArrowheads="1"/>
          </p:cNvSpPr>
          <p:nvPr/>
        </p:nvSpPr>
        <p:spPr bwMode="auto">
          <a:xfrm>
            <a:off x="7559675" y="2232025"/>
            <a:ext cx="4243388" cy="3424238"/>
          </a:xfrm>
          <a:custGeom>
            <a:avLst/>
            <a:gdLst>
              <a:gd name="T0" fmla="*/ 4243388 w 4243388"/>
              <a:gd name="T1" fmla="*/ 1712119 h 3424238"/>
              <a:gd name="T2" fmla="*/ 2121694 w 4243388"/>
              <a:gd name="T3" fmla="*/ 3424238 h 3424238"/>
              <a:gd name="T4" fmla="*/ 0 w 4243388"/>
              <a:gd name="T5" fmla="*/ 1712119 h 3424238"/>
              <a:gd name="T6" fmla="*/ 2121694 w 4243388"/>
              <a:gd name="T7" fmla="*/ 0 h 34242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43388"/>
              <a:gd name="T13" fmla="*/ 0 h 3424238"/>
              <a:gd name="T14" fmla="*/ 4243388 w 4243388"/>
              <a:gd name="T15" fmla="*/ 3424238 h 3424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3388" h="3424238">
                <a:moveTo>
                  <a:pt x="0" y="0"/>
                </a:moveTo>
                <a:lnTo>
                  <a:pt x="11790" y="0"/>
                </a:lnTo>
                <a:lnTo>
                  <a:pt x="11790" y="9511"/>
                </a:lnTo>
                <a:lnTo>
                  <a:pt x="0" y="951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1F2A30"/>
              </a:solidFill>
              <a:latin typeface="Trebuchet MS" charset="0"/>
            </a:endParaRPr>
          </a:p>
        </p:txBody>
      </p:sp>
      <p:sp>
        <p:nvSpPr>
          <p:cNvPr id="28680" name="AutoShape 6"/>
          <p:cNvSpPr>
            <a:spLocks noChangeArrowheads="1"/>
          </p:cNvSpPr>
          <p:nvPr/>
        </p:nvSpPr>
        <p:spPr bwMode="auto">
          <a:xfrm>
            <a:off x="303213" y="1905000"/>
            <a:ext cx="4186237" cy="4102100"/>
          </a:xfrm>
          <a:custGeom>
            <a:avLst/>
            <a:gdLst>
              <a:gd name="T0" fmla="*/ 4186237 w 4186237"/>
              <a:gd name="T1" fmla="*/ 2051050 h 4102100"/>
              <a:gd name="T2" fmla="*/ 2093122 w 4186237"/>
              <a:gd name="T3" fmla="*/ 4102100 h 4102100"/>
              <a:gd name="T4" fmla="*/ 0 w 4186237"/>
              <a:gd name="T5" fmla="*/ 2051050 h 4102100"/>
              <a:gd name="T6" fmla="*/ 2093122 w 4186237"/>
              <a:gd name="T7" fmla="*/ 0 h 41021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86237"/>
              <a:gd name="T13" fmla="*/ 0 h 4102100"/>
              <a:gd name="T14" fmla="*/ 4186237 w 4186237"/>
              <a:gd name="T15" fmla="*/ 4102100 h 4102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86237" h="4102100">
                <a:moveTo>
                  <a:pt x="0" y="0"/>
                </a:moveTo>
                <a:lnTo>
                  <a:pt x="11628" y="0"/>
                </a:lnTo>
                <a:lnTo>
                  <a:pt x="11628" y="11395"/>
                </a:lnTo>
                <a:lnTo>
                  <a:pt x="0" y="1139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</a:pPr>
            <a:endParaRPr lang="ru-RU" sz="2000">
              <a:solidFill>
                <a:srgbClr val="404040"/>
              </a:solidFill>
              <a:latin typeface="Trebuchet MS" charset="0"/>
            </a:endParaRPr>
          </a:p>
        </p:txBody>
      </p:sp>
      <p:sp>
        <p:nvSpPr>
          <p:cNvPr id="28681" name="AutoShape 7"/>
          <p:cNvSpPr>
            <a:spLocks noChangeArrowheads="1"/>
          </p:cNvSpPr>
          <p:nvPr/>
        </p:nvSpPr>
        <p:spPr bwMode="auto">
          <a:xfrm>
            <a:off x="4722813" y="228600"/>
            <a:ext cx="2814637" cy="6243638"/>
          </a:xfrm>
          <a:custGeom>
            <a:avLst/>
            <a:gdLst>
              <a:gd name="T0" fmla="*/ 2814637 w 2814637"/>
              <a:gd name="T1" fmla="*/ 3121819 h 6243638"/>
              <a:gd name="T2" fmla="*/ 1407322 w 2814637"/>
              <a:gd name="T3" fmla="*/ 6243638 h 6243638"/>
              <a:gd name="T4" fmla="*/ 0 w 2814637"/>
              <a:gd name="T5" fmla="*/ 3121819 h 6243638"/>
              <a:gd name="T6" fmla="*/ 1407322 w 2814637"/>
              <a:gd name="T7" fmla="*/ 0 h 62436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14637"/>
              <a:gd name="T13" fmla="*/ 0 h 6243638"/>
              <a:gd name="T14" fmla="*/ 2814637 w 2814637"/>
              <a:gd name="T15" fmla="*/ 6243638 h 6243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4637" h="6243638">
                <a:moveTo>
                  <a:pt x="0" y="7561"/>
                </a:moveTo>
                <a:lnTo>
                  <a:pt x="7561" y="7561"/>
                </a:lnTo>
                <a:lnTo>
                  <a:pt x="180" y="90"/>
                </a:lnTo>
                <a:lnTo>
                  <a:pt x="257" y="0"/>
                </a:lnTo>
                <a:lnTo>
                  <a:pt x="7561" y="7561"/>
                </a:lnTo>
                <a:lnTo>
                  <a:pt x="270" y="90"/>
                </a:lnTo>
                <a:lnTo>
                  <a:pt x="7818" y="9782"/>
                </a:lnTo>
                <a:lnTo>
                  <a:pt x="7561" y="7561"/>
                </a:lnTo>
                <a:close/>
              </a:path>
            </a:pathLst>
          </a:custGeom>
          <a:noFill/>
          <a:ln w="9360">
            <a:solidFill>
              <a:srgbClr val="007DA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8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304800"/>
            <a:ext cx="655637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8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4413" y="3048000"/>
            <a:ext cx="1287462" cy="113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8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3013" y="1828800"/>
            <a:ext cx="909637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8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1413" y="3048000"/>
            <a:ext cx="1074737" cy="113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8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1413" y="1905000"/>
            <a:ext cx="1062037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8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3488" y="1687513"/>
            <a:ext cx="2433637" cy="7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8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4813" y="5562600"/>
            <a:ext cx="1843087" cy="846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8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1413" y="5638800"/>
            <a:ext cx="4889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9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7613" y="4191000"/>
            <a:ext cx="1058862" cy="109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9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3488" y="5421313"/>
            <a:ext cx="2433637" cy="7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92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46813" y="4267200"/>
            <a:ext cx="992187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93" name="AutoShape 19"/>
          <p:cNvSpPr>
            <a:spLocks noChangeArrowheads="1"/>
          </p:cNvSpPr>
          <p:nvPr/>
        </p:nvSpPr>
        <p:spPr bwMode="auto">
          <a:xfrm>
            <a:off x="5111750" y="1077913"/>
            <a:ext cx="2082800" cy="596900"/>
          </a:xfrm>
          <a:custGeom>
            <a:avLst/>
            <a:gdLst>
              <a:gd name="T0" fmla="*/ 2082800 w 2082800"/>
              <a:gd name="T1" fmla="*/ 298450 h 596900"/>
              <a:gd name="T2" fmla="*/ 1041400 w 2082800"/>
              <a:gd name="T3" fmla="*/ 596900 h 596900"/>
              <a:gd name="T4" fmla="*/ 0 w 2082800"/>
              <a:gd name="T5" fmla="*/ 298450 h 596900"/>
              <a:gd name="T6" fmla="*/ 1041400 w 2082800"/>
              <a:gd name="T7" fmla="*/ 0 h 5969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82800"/>
              <a:gd name="T13" fmla="*/ 0 h 596900"/>
              <a:gd name="T14" fmla="*/ 2082800 w 2082800"/>
              <a:gd name="T15" fmla="*/ 596900 h 596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2800" h="596900">
                <a:moveTo>
                  <a:pt x="0" y="0"/>
                </a:moveTo>
                <a:lnTo>
                  <a:pt x="5787" y="0"/>
                </a:lnTo>
                <a:lnTo>
                  <a:pt x="5787" y="1660"/>
                </a:lnTo>
                <a:lnTo>
                  <a:pt x="0" y="166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8694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95" name="TextBox 21"/>
          <p:cNvSpPr txBox="1">
            <a:spLocks noChangeArrowheads="1"/>
          </p:cNvSpPr>
          <p:nvPr/>
        </p:nvSpPr>
        <p:spPr bwMode="auto">
          <a:xfrm>
            <a:off x="5080000" y="1106488"/>
            <a:ext cx="207168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Унифицированая платформа</a:t>
            </a:r>
          </a:p>
        </p:txBody>
      </p:sp>
      <p:sp>
        <p:nvSpPr>
          <p:cNvPr id="28696" name="TextBox 23"/>
          <p:cNvSpPr txBox="1">
            <a:spLocks noChangeArrowheads="1"/>
          </p:cNvSpPr>
          <p:nvPr/>
        </p:nvSpPr>
        <p:spPr bwMode="auto">
          <a:xfrm>
            <a:off x="7880350" y="2490788"/>
            <a:ext cx="4000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DA2"/>
                </a:solidFill>
                <a:latin typeface="Trebuchet MS" charset="0"/>
              </a:rPr>
              <a:t>Унифицированная платформа –</a:t>
            </a:r>
            <a:r>
              <a:rPr lang="ru-RU" b="1">
                <a:solidFill>
                  <a:srgbClr val="1F2A30"/>
                </a:solidFill>
                <a:latin typeface="Trebuchet MS" charset="0"/>
              </a:rPr>
              <a:t> </a:t>
            </a:r>
            <a:r>
              <a:rPr lang="ru-RU">
                <a:solidFill>
                  <a:srgbClr val="1F2A30"/>
                </a:solidFill>
                <a:latin typeface="Trebuchet MS" charset="0"/>
              </a:rPr>
              <a:t>Полная оценка существующей физической и виртуальной инфраструктур, включая  IPv4 и IPv6 сети, операционные системы, веб приложения, базы данных и настройки безопасности. </a:t>
            </a:r>
          </a:p>
          <a:p>
            <a:endParaRPr lang="ru-RU"/>
          </a:p>
        </p:txBody>
      </p:sp>
      <p:sp>
        <p:nvSpPr>
          <p:cNvPr id="28697" name="TextBox 24"/>
          <p:cNvSpPr txBox="1">
            <a:spLocks noChangeArrowheads="1"/>
          </p:cNvSpPr>
          <p:nvPr/>
        </p:nvSpPr>
        <p:spPr bwMode="auto">
          <a:xfrm>
            <a:off x="8737600" y="1990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1F2A30"/>
                </a:solidFill>
                <a:latin typeface="Trebuchet MS" charset="0"/>
              </a:rPr>
              <a:t>Преимущества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038" y="2071688"/>
            <a:ext cx="3643312" cy="3397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Управление уязвимостями</a:t>
            </a:r>
          </a:p>
          <a:p>
            <a:pPr marL="206375" indent="-206375">
              <a:lnSpc>
                <a:spcPct val="100000"/>
              </a:lnSpc>
              <a:buClrTx/>
              <a:buFontTx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dirty="0">
              <a:solidFill>
                <a:srgbClr val="404040"/>
              </a:solidFill>
              <a:latin typeface="Trebuchet MS" charset="0"/>
            </a:endParaRP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Оценка конфигураций</a:t>
            </a:r>
          </a:p>
          <a:p>
            <a:pPr marL="206375" indent="-206375">
              <a:lnSpc>
                <a:spcPct val="100000"/>
              </a:lnSpc>
              <a:buClrTx/>
              <a:buFontTx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dirty="0">
              <a:solidFill>
                <a:srgbClr val="404040"/>
              </a:solidFill>
              <a:latin typeface="Trebuchet MS" charset="0"/>
            </a:endParaRP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Безопасность </a:t>
            </a:r>
            <a:r>
              <a:rPr lang="ru-RU" dirty="0" err="1">
                <a:solidFill>
                  <a:srgbClr val="404040"/>
                </a:solidFill>
                <a:latin typeface="Trebuchet MS" charset="0"/>
              </a:rPr>
              <a:t>Web</a:t>
            </a:r>
            <a:r>
              <a:rPr lang="ru-RU" dirty="0">
                <a:solidFill>
                  <a:srgbClr val="404040"/>
                </a:solidFill>
                <a:latin typeface="Trebuchet MS" charset="0"/>
              </a:rPr>
              <a:t> приложений</a:t>
            </a:r>
          </a:p>
          <a:p>
            <a:pPr marL="206375" indent="-206375">
              <a:lnSpc>
                <a:spcPct val="100000"/>
              </a:lnSpc>
              <a:buClrTx/>
              <a:buFontTx/>
              <a:buNone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dirty="0">
              <a:solidFill>
                <a:srgbClr val="404040"/>
              </a:solidFill>
              <a:latin typeface="Trebuchet MS" charset="0"/>
            </a:endParaRP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Безопасность платформ виртуализации</a:t>
            </a: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endParaRPr lang="ru-RU" dirty="0">
              <a:solidFill>
                <a:srgbClr val="404040"/>
              </a:solidFill>
              <a:latin typeface="Trebuchet MS" charset="0"/>
            </a:endParaRPr>
          </a:p>
          <a:p>
            <a:pPr marL="206375" indent="-206375">
              <a:lnSpc>
                <a:spcPct val="100000"/>
              </a:lnSpc>
              <a:buClr>
                <a:srgbClr val="404040"/>
              </a:buClr>
              <a:buSzPct val="111000"/>
              <a:buFont typeface="Times New Roman" pitchFamily="16" charset="0"/>
              <a:buBlip>
                <a:blip r:embed="rId3"/>
              </a:buBlip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/>
            </a:pPr>
            <a:r>
              <a:rPr lang="ru-RU" dirty="0">
                <a:solidFill>
                  <a:srgbClr val="404040"/>
                </a:solidFill>
                <a:latin typeface="Trebuchet MS" charset="0"/>
              </a:rPr>
              <a:t>Аудит соответствия PCI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8699" name="TextBox 26"/>
          <p:cNvSpPr txBox="1">
            <a:spLocks noChangeArrowheads="1"/>
          </p:cNvSpPr>
          <p:nvPr/>
        </p:nvSpPr>
        <p:spPr bwMode="auto">
          <a:xfrm>
            <a:off x="1022350" y="1357313"/>
            <a:ext cx="29622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1F2A30"/>
                </a:solidFill>
                <a:latin typeface="Trebuchet MS" charset="0"/>
              </a:rPr>
              <a:t>Ключевые возможности </a:t>
            </a:r>
          </a:p>
          <a:p>
            <a:endParaRPr lang="ru-RU"/>
          </a:p>
        </p:txBody>
      </p:sp>
      <p:sp>
        <p:nvSpPr>
          <p:cNvPr id="28700" name="TextBox 27"/>
          <p:cNvSpPr txBox="1">
            <a:spLocks noChangeArrowheads="1"/>
          </p:cNvSpPr>
          <p:nvPr/>
        </p:nvSpPr>
        <p:spPr bwMode="auto">
          <a:xfrm>
            <a:off x="104775" y="120650"/>
            <a:ext cx="2252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4000">
                <a:solidFill>
                  <a:srgbClr val="EA5709"/>
                </a:solidFill>
                <a:latin typeface="Trebuchet MS" charset="0"/>
              </a:rPr>
              <a:t>Nexpose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736600" y="2000250"/>
            <a:ext cx="10941050" cy="576263"/>
          </a:xfrm>
          <a:custGeom>
            <a:avLst/>
            <a:gdLst>
              <a:gd name="T0" fmla="*/ 10941050 w 10941050"/>
              <a:gd name="T1" fmla="*/ 288134 h 576262"/>
              <a:gd name="T2" fmla="*/ 5470525 w 10941050"/>
              <a:gd name="T3" fmla="*/ 576265 h 576262"/>
              <a:gd name="T4" fmla="*/ 0 w 10941050"/>
              <a:gd name="T5" fmla="*/ 288134 h 576262"/>
              <a:gd name="T6" fmla="*/ 5470525 w 10941050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941050"/>
              <a:gd name="T13" fmla="*/ 0 h 576262"/>
              <a:gd name="T14" fmla="*/ 10941050 w 10941050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41050" h="576262">
                <a:moveTo>
                  <a:pt x="0" y="0"/>
                </a:moveTo>
                <a:lnTo>
                  <a:pt x="30391" y="0"/>
                </a:lnTo>
                <a:lnTo>
                  <a:pt x="30391" y="1602"/>
                </a:lnTo>
                <a:lnTo>
                  <a:pt x="0" y="160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endParaRPr lang="ru-RU" sz="3200">
              <a:solidFill>
                <a:srgbClr val="EA5709"/>
              </a:solidFill>
              <a:latin typeface="Trebuchet MS" charset="0"/>
            </a:endParaRPr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4367213" y="6172200"/>
            <a:ext cx="3444875" cy="677863"/>
          </a:xfrm>
          <a:custGeom>
            <a:avLst/>
            <a:gdLst>
              <a:gd name="T0" fmla="*/ 3444875 w 3444875"/>
              <a:gd name="T1" fmla="*/ 338932 h 677863"/>
              <a:gd name="T2" fmla="*/ 1722441 w 3444875"/>
              <a:gd name="T3" fmla="*/ 677863 h 677863"/>
              <a:gd name="T4" fmla="*/ 0 w 3444875"/>
              <a:gd name="T5" fmla="*/ 338932 h 677863"/>
              <a:gd name="T6" fmla="*/ 1722441 w 3444875"/>
              <a:gd name="T7" fmla="*/ 0 h 6778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444875"/>
              <a:gd name="T13" fmla="*/ 0 h 677863"/>
              <a:gd name="T14" fmla="*/ 3444875 w 3444875"/>
              <a:gd name="T15" fmla="*/ 677863 h 6778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44875" h="677863">
                <a:moveTo>
                  <a:pt x="0" y="0"/>
                </a:moveTo>
                <a:lnTo>
                  <a:pt x="9571" y="0"/>
                </a:lnTo>
                <a:lnTo>
                  <a:pt x="9571" y="1883"/>
                </a:lnTo>
                <a:lnTo>
                  <a:pt x="0" y="188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488" y="2247900"/>
            <a:ext cx="4633912" cy="196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8375650" y="3657600"/>
            <a:ext cx="3806825" cy="1789113"/>
          </a:xfrm>
          <a:custGeom>
            <a:avLst/>
            <a:gdLst>
              <a:gd name="T0" fmla="*/ 3806825 w 3806825"/>
              <a:gd name="T1" fmla="*/ 894557 h 1789113"/>
              <a:gd name="T2" fmla="*/ 1903416 w 3806825"/>
              <a:gd name="T3" fmla="*/ 1789113 h 1789113"/>
              <a:gd name="T4" fmla="*/ 0 w 3806825"/>
              <a:gd name="T5" fmla="*/ 894557 h 1789113"/>
              <a:gd name="T6" fmla="*/ 1903416 w 3806825"/>
              <a:gd name="T7" fmla="*/ 0 h 17891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806825"/>
              <a:gd name="T13" fmla="*/ 0 h 1789113"/>
              <a:gd name="T14" fmla="*/ 3806825 w 3806825"/>
              <a:gd name="T15" fmla="*/ 1789113 h 1789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6825" h="1789113">
                <a:moveTo>
                  <a:pt x="0" y="0"/>
                </a:moveTo>
                <a:lnTo>
                  <a:pt x="10577" y="0"/>
                </a:lnTo>
                <a:lnTo>
                  <a:pt x="10577" y="4970"/>
                </a:lnTo>
                <a:lnTo>
                  <a:pt x="0" y="497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007DA2"/>
              </a:solidFill>
              <a:latin typeface="Trebuchet MS" charset="0"/>
              <a:cs typeface="ヒラギノ角ゴ Pro W3" charset="0"/>
            </a:endParaRPr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3175" y="3505200"/>
            <a:ext cx="3519488" cy="1789113"/>
          </a:xfrm>
          <a:custGeom>
            <a:avLst/>
            <a:gdLst>
              <a:gd name="T0" fmla="*/ 3519488 w 3519488"/>
              <a:gd name="T1" fmla="*/ 894557 h 1789113"/>
              <a:gd name="T2" fmla="*/ 1759744 w 3519488"/>
              <a:gd name="T3" fmla="*/ 1789113 h 1789113"/>
              <a:gd name="T4" fmla="*/ 0 w 3519488"/>
              <a:gd name="T5" fmla="*/ 894557 h 1789113"/>
              <a:gd name="T6" fmla="*/ 1759744 w 3519488"/>
              <a:gd name="T7" fmla="*/ 0 h 17891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519488"/>
              <a:gd name="T13" fmla="*/ 0 h 1789113"/>
              <a:gd name="T14" fmla="*/ 3519488 w 3519488"/>
              <a:gd name="T15" fmla="*/ 1789113 h 1789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19488" h="1789113">
                <a:moveTo>
                  <a:pt x="0" y="0"/>
                </a:moveTo>
                <a:lnTo>
                  <a:pt x="9778" y="0"/>
                </a:lnTo>
                <a:lnTo>
                  <a:pt x="9778" y="4970"/>
                </a:lnTo>
                <a:lnTo>
                  <a:pt x="0" y="497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007DA2"/>
              </a:solidFill>
              <a:latin typeface="Trebuchet MS" charset="0"/>
              <a:cs typeface="ヒラギノ角ゴ Pro W3" charset="0"/>
            </a:endParaRPr>
          </a:p>
        </p:txBody>
      </p:sp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3813" y="2438400"/>
            <a:ext cx="2919412" cy="754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013" y="2438400"/>
            <a:ext cx="2582862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675" y="2271713"/>
            <a:ext cx="4703763" cy="83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6" name="AutoShape 9"/>
          <p:cNvSpPr>
            <a:spLocks noChangeArrowheads="1"/>
          </p:cNvSpPr>
          <p:nvPr/>
        </p:nvSpPr>
        <p:spPr bwMode="auto">
          <a:xfrm>
            <a:off x="4094163" y="1223963"/>
            <a:ext cx="3460750" cy="935037"/>
          </a:xfrm>
          <a:custGeom>
            <a:avLst/>
            <a:gdLst>
              <a:gd name="T0" fmla="*/ 3460750 w 3460750"/>
              <a:gd name="T1" fmla="*/ 467519 h 935037"/>
              <a:gd name="T2" fmla="*/ 1730375 w 3460750"/>
              <a:gd name="T3" fmla="*/ 935037 h 935037"/>
              <a:gd name="T4" fmla="*/ 0 w 3460750"/>
              <a:gd name="T5" fmla="*/ 467519 h 935037"/>
              <a:gd name="T6" fmla="*/ 1730375 w 3460750"/>
              <a:gd name="T7" fmla="*/ 0 h 9350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460750"/>
              <a:gd name="T13" fmla="*/ 0 h 935037"/>
              <a:gd name="T14" fmla="*/ 3460750 w 3460750"/>
              <a:gd name="T15" fmla="*/ 935037 h 935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60750" h="935037">
                <a:moveTo>
                  <a:pt x="0" y="0"/>
                </a:moveTo>
                <a:lnTo>
                  <a:pt x="9614" y="0"/>
                </a:lnTo>
                <a:lnTo>
                  <a:pt x="9614" y="2598"/>
                </a:lnTo>
                <a:lnTo>
                  <a:pt x="0" y="259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29383F"/>
              </a:solidFill>
              <a:latin typeface="Trebuchet MS" charset="0"/>
              <a:cs typeface="ヒラギノ角ゴ Pro W3" charset="0"/>
            </a:endParaRPr>
          </a:p>
        </p:txBody>
      </p:sp>
      <p:pic>
        <p:nvPicPr>
          <p:cNvPr id="3482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8675" y="3984625"/>
            <a:ext cx="5002213" cy="1049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8" name="AutoShape 11"/>
          <p:cNvSpPr>
            <a:spLocks noChangeArrowheads="1"/>
          </p:cNvSpPr>
          <p:nvPr/>
        </p:nvSpPr>
        <p:spPr bwMode="auto">
          <a:xfrm>
            <a:off x="4265613" y="5259388"/>
            <a:ext cx="3460750" cy="509587"/>
          </a:xfrm>
          <a:custGeom>
            <a:avLst/>
            <a:gdLst>
              <a:gd name="T0" fmla="*/ 3460750 w 3460750"/>
              <a:gd name="T1" fmla="*/ 254794 h 509587"/>
              <a:gd name="T2" fmla="*/ 1730375 w 3460750"/>
              <a:gd name="T3" fmla="*/ 509587 h 509587"/>
              <a:gd name="T4" fmla="*/ 0 w 3460750"/>
              <a:gd name="T5" fmla="*/ 254794 h 509587"/>
              <a:gd name="T6" fmla="*/ 1730375 w 3460750"/>
              <a:gd name="T7" fmla="*/ 0 h 5095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460750"/>
              <a:gd name="T13" fmla="*/ 0 h 509587"/>
              <a:gd name="T14" fmla="*/ 3460750 w 3460750"/>
              <a:gd name="T15" fmla="*/ 509587 h 509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60750" h="509587">
                <a:moveTo>
                  <a:pt x="0" y="0"/>
                </a:moveTo>
                <a:lnTo>
                  <a:pt x="9614" y="0"/>
                </a:lnTo>
                <a:lnTo>
                  <a:pt x="9614" y="1415"/>
                </a:lnTo>
                <a:lnTo>
                  <a:pt x="0" y="141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29383F"/>
              </a:solidFill>
              <a:latin typeface="Trebuchet MS" charset="0"/>
              <a:cs typeface="ヒラギノ角ゴ Pro W3" charset="0"/>
            </a:endParaRPr>
          </a:p>
        </p:txBody>
      </p:sp>
      <p:pic>
        <p:nvPicPr>
          <p:cNvPr id="34829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0375" y="6264275"/>
            <a:ext cx="4238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30" name="TextBox 13"/>
          <p:cNvSpPr txBox="1">
            <a:spLocks noChangeArrowheads="1"/>
          </p:cNvSpPr>
          <p:nvPr/>
        </p:nvSpPr>
        <p:spPr bwMode="auto">
          <a:xfrm>
            <a:off x="104775" y="120650"/>
            <a:ext cx="526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sz="4000">
                <a:solidFill>
                  <a:srgbClr val="EA5709"/>
                </a:solidFill>
                <a:latin typeface="Trebuchet MS" charset="0"/>
              </a:rPr>
              <a:t>Комплексный подход</a:t>
            </a:r>
          </a:p>
        </p:txBody>
      </p:sp>
      <p:sp>
        <p:nvSpPr>
          <p:cNvPr id="34831" name="TextBox 14"/>
          <p:cNvSpPr txBox="1">
            <a:spLocks noChangeArrowheads="1"/>
          </p:cNvSpPr>
          <p:nvPr/>
        </p:nvSpPr>
        <p:spPr bwMode="auto">
          <a:xfrm>
            <a:off x="3951272" y="1500174"/>
            <a:ext cx="4213013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9383F"/>
                </a:solidFill>
                <a:latin typeface="Trebuchet MS" charset="0"/>
                <a:cs typeface="ヒラギノ角ゴ Pro W3" charset="0"/>
              </a:rPr>
              <a:t>Квалификация уязвимости</a:t>
            </a:r>
            <a:endParaRPr lang="ru-RU" sz="2400" b="1" dirty="0">
              <a:solidFill>
                <a:srgbClr val="29383F"/>
              </a:solidFill>
              <a:latin typeface="Trebuchet MS" charset="0"/>
              <a:cs typeface="ヒラギノ角ゴ Pro W3" charset="0"/>
            </a:endParaRPr>
          </a:p>
        </p:txBody>
      </p:sp>
      <p:sp>
        <p:nvSpPr>
          <p:cNvPr id="34832" name="TextBox 15"/>
          <p:cNvSpPr txBox="1">
            <a:spLocks noChangeArrowheads="1"/>
          </p:cNvSpPr>
          <p:nvPr/>
        </p:nvSpPr>
        <p:spPr bwMode="auto">
          <a:xfrm>
            <a:off x="236538" y="3214688"/>
            <a:ext cx="2643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7DA2"/>
                </a:solidFill>
                <a:latin typeface="Trebuchet MS" charset="0"/>
                <a:cs typeface="ヒラギノ角ゴ Pro W3" charset="0"/>
              </a:rPr>
              <a:t>Управление уязвимостями и проверка конфигураций</a:t>
            </a:r>
          </a:p>
        </p:txBody>
      </p:sp>
      <p:sp>
        <p:nvSpPr>
          <p:cNvPr id="34833" name="TextBox 16"/>
          <p:cNvSpPr txBox="1">
            <a:spLocks noChangeArrowheads="1"/>
          </p:cNvSpPr>
          <p:nvPr/>
        </p:nvSpPr>
        <p:spPr bwMode="auto">
          <a:xfrm>
            <a:off x="8951932" y="3214686"/>
            <a:ext cx="3192456" cy="8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DA2"/>
                </a:solidFill>
                <a:latin typeface="Trebuchet MS" charset="0"/>
                <a:cs typeface="ヒラギノ角ゴ Pro W3" charset="0"/>
              </a:rPr>
              <a:t>Тестирование на проникновение и подтверждение угроз</a:t>
            </a:r>
            <a:endParaRPr lang="ru-RU" dirty="0"/>
          </a:p>
        </p:txBody>
      </p:sp>
      <p:sp>
        <p:nvSpPr>
          <p:cNvPr id="34834" name="TextBox 17"/>
          <p:cNvSpPr txBox="1">
            <a:spLocks noChangeArrowheads="1"/>
          </p:cNvSpPr>
          <p:nvPr/>
        </p:nvSpPr>
        <p:spPr bwMode="auto">
          <a:xfrm>
            <a:off x="4022710" y="5286388"/>
            <a:ext cx="40398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9383F"/>
                </a:solidFill>
                <a:latin typeface="Trebuchet MS" charset="0"/>
                <a:cs typeface="ヒラギノ角ゴ Pro W3" charset="0"/>
              </a:rPr>
              <a:t>Верификация уязвимости</a:t>
            </a:r>
            <a:endParaRPr lang="ru-RU" sz="2400" b="1" dirty="0">
              <a:solidFill>
                <a:srgbClr val="29383F"/>
              </a:solidFill>
              <a:latin typeface="Trebuchet MS" charset="0"/>
              <a:cs typeface="ヒラギノ角ゴ Pro W3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ヒラギノ角ゴ Pro W3"/>
      </a:majorFont>
      <a:minorFont>
        <a:latin typeface="Trebuchet MS"/>
        <a:ea typeface=""/>
        <a:cs typeface="ヒラギノ角ゴ Pro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roid Sans Fallback"/>
      </a:majorFont>
      <a:minorFont>
        <a:latin typeface="Arial"/>
        <a:ea typeface="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roid Sans Fallback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17381</TotalTime>
  <Words>983</Words>
  <Application>Microsoft Office PowerPoint</Application>
  <PresentationFormat>Произвольный</PresentationFormat>
  <Paragraphs>259</Paragraphs>
  <Slides>30</Slides>
  <Notes>30</Notes>
  <HiddenSlides>17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30</vt:i4>
      </vt:variant>
    </vt:vector>
  </HeadingPairs>
  <TitlesOfParts>
    <vt:vector size="56" baseType="lpstr">
      <vt:lpstr>Arial</vt:lpstr>
      <vt:lpstr>Calibri</vt:lpstr>
      <vt:lpstr>CMU Sans Serif</vt:lpstr>
      <vt:lpstr>DejaVu Sans</vt:lpstr>
      <vt:lpstr>Droid Sans Fallback</vt:lpstr>
      <vt:lpstr>Segoe UI</vt:lpstr>
      <vt:lpstr>StarSymbol</vt:lpstr>
      <vt:lpstr>Tahoma</vt:lpstr>
      <vt:lpstr>Times New Roman</vt:lpstr>
      <vt:lpstr>Tinos</vt:lpstr>
      <vt:lpstr>Trebuchet MS</vt:lpstr>
      <vt:lpstr>Wingdings</vt:lpstr>
      <vt:lpstr>ヒラギノ角ゴ Pro W3</vt:lpstr>
      <vt:lpstr>Тема Office</vt:lpstr>
      <vt:lpstr>1_Тема Office</vt:lpstr>
      <vt:lpstr>2_Тема Office</vt:lpstr>
      <vt:lpstr>4_Тема Office</vt:lpstr>
      <vt:lpstr>5_Тема Office</vt:lpstr>
      <vt:lpstr>6_Тема Office</vt:lpstr>
      <vt:lpstr>7_Тема Office</vt:lpstr>
      <vt:lpstr>8_Тема Office</vt:lpstr>
      <vt:lpstr>10_Тема Office</vt:lpstr>
      <vt:lpstr>11_Тема Office</vt:lpstr>
      <vt:lpstr>12_Тема Office</vt:lpstr>
      <vt:lpstr>14_Тема Office</vt:lpstr>
      <vt:lpstr>16_Тема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SC Magazine Awards - Best Vulnerability Management Solution 5 Star Rating / Winner 2012 / 2013 / 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Federico Vailati</dc:creator>
  <cp:lastModifiedBy>dmitro onishchenko</cp:lastModifiedBy>
  <cp:revision>67</cp:revision>
  <cp:lastPrinted>1601-01-01T00:00:00Z</cp:lastPrinted>
  <dcterms:created xsi:type="dcterms:W3CDTF">1601-01-01T00:00:00Z</dcterms:created>
  <dcterms:modified xsi:type="dcterms:W3CDTF">2015-05-29T06:29:42Z</dcterms:modified>
</cp:coreProperties>
</file>