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681007401382\AppData\Local\Microsoft\Windows\INetCache\Content.Outlook\0PEY6R48\&#1050;&#1086;&#1087;&#1080;&#1103;%20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Лист1!$A$9</c:f>
              <c:strCache>
                <c:ptCount val="1"/>
                <c:pt idx="0">
                  <c:v>Закуп оборудования </c:v>
                </c:pt>
              </c:strCache>
            </c:strRef>
          </c:tx>
          <c:dLbls>
            <c:dLbl>
              <c:idx val="0"/>
              <c:layout>
                <c:manualLayout>
                  <c:x val="-8.3009992422370062E-18"/>
                  <c:y val="-3.61402020314534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15 000 </a:t>
                    </a:r>
                    <a:r>
                      <a:rPr lang="ru-RU" dirty="0" err="1" smtClean="0"/>
                      <a:t>тыс.тг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DE-4F16-B113-04D16F245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Лист1!$A$14</c:f>
              <c:strCache>
                <c:ptCount val="1"/>
                <c:pt idx="0">
                  <c:v>Как было</c:v>
                </c:pt>
              </c:strCache>
            </c:strRef>
          </c:cat>
          <c:val>
            <c:numRef>
              <c:f>Лист1!$A$10</c:f>
              <c:numCache>
                <c:formatCode>#,##0</c:formatCode>
                <c:ptCount val="1"/>
                <c:pt idx="0">
                  <c:v>15000000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DE-4F16-B113-04D16F2453BF}"/>
            </c:ext>
          </c:extLst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Закуп ЛПО/Разработка ППО</c:v>
                </c:pt>
              </c:strCache>
            </c:strRef>
          </c:tx>
          <c:dLbls>
            <c:dLbl>
              <c:idx val="0"/>
              <c:layout>
                <c:manualLayout>
                  <c:x val="1.811148029692004E-2"/>
                  <c:y val="-2.32329870202202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3 500 </a:t>
                    </a:r>
                  </a:p>
                  <a:p>
                    <a:r>
                      <a:rPr lang="ru-RU" dirty="0" err="1" smtClean="0"/>
                      <a:t>тыс.тг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DE-4F16-B113-04D16F245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Лист1!$A$14</c:f>
              <c:strCache>
                <c:ptCount val="1"/>
                <c:pt idx="0">
                  <c:v>Как было</c:v>
                </c:pt>
              </c:strCache>
            </c:strRef>
          </c:cat>
          <c:val>
            <c:numRef>
              <c:f>Лист1!$B$10</c:f>
              <c:numCache>
                <c:formatCode>#,##0</c:formatCode>
                <c:ptCount val="1"/>
                <c:pt idx="0">
                  <c:v>3500000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DE-4F16-B113-04D16F2453BF}"/>
            </c:ext>
          </c:extLst>
        </c:ser>
        <c:ser>
          <c:idx val="2"/>
          <c:order val="2"/>
          <c:tx>
            <c:strRef>
              <c:f>Лист1!$C$9</c:f>
              <c:strCache>
                <c:ptCount val="1"/>
                <c:pt idx="0">
                  <c:v>Закуп СТО </c:v>
                </c:pt>
              </c:strCache>
            </c:strRef>
          </c:tx>
          <c:spPr>
            <a:ln w="15875"/>
          </c:spPr>
          <c:dLbls>
            <c:dLbl>
              <c:idx val="0"/>
              <c:layout>
                <c:manualLayout>
                  <c:x val="2.7167263505373351E-2"/>
                  <c:y val="-3.87216450337000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15 000 </a:t>
                    </a:r>
                    <a:r>
                      <a:rPr lang="ru-RU" dirty="0" err="1" smtClean="0"/>
                      <a:t>тыс.тг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DE-4F16-B113-04D16F245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Лист1!$A$14</c:f>
              <c:strCache>
                <c:ptCount val="1"/>
                <c:pt idx="0">
                  <c:v>Как было</c:v>
                </c:pt>
              </c:strCache>
            </c:strRef>
          </c:cat>
          <c:val>
            <c:numRef>
              <c:f>Лист1!$C$10</c:f>
              <c:numCache>
                <c:formatCode>#,##0</c:formatCode>
                <c:ptCount val="1"/>
                <c:pt idx="0">
                  <c:v>15000000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DE-4F16-B113-04D16F2453BF}"/>
            </c:ext>
          </c:extLst>
        </c:ser>
        <c:ser>
          <c:idx val="3"/>
          <c:order val="3"/>
          <c:tx>
            <c:strRef>
              <c:f>Лист1!$D$9</c:f>
              <c:strCache>
                <c:ptCount val="1"/>
                <c:pt idx="0">
                  <c:v>Закуп каналов связи </c:v>
                </c:pt>
              </c:strCache>
            </c:strRef>
          </c:tx>
          <c:dLbls>
            <c:dLbl>
              <c:idx val="0"/>
              <c:layout>
                <c:manualLayout>
                  <c:x val="2.4785156280493589E-2"/>
                  <c:y val="-3.61402020314534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</a:t>
                    </a:r>
                  </a:p>
                  <a:p>
                    <a:r>
                      <a:rPr lang="ru-RU" dirty="0" err="1" smtClean="0"/>
                      <a:t>тыс.тг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DE-4F16-B113-04D16F245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Лист1!$A$14</c:f>
              <c:strCache>
                <c:ptCount val="1"/>
                <c:pt idx="0">
                  <c:v>Как было</c:v>
                </c:pt>
              </c:strCache>
            </c:strRef>
          </c:cat>
          <c:val>
            <c:numRef>
              <c:f>Лист1!$D$10</c:f>
              <c:numCache>
                <c:formatCode>#,##0</c:formatCode>
                <c:ptCount val="1"/>
                <c:pt idx="0">
                  <c:v>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2DE-4F16-B113-04D16F2453BF}"/>
            </c:ext>
          </c:extLst>
        </c:ser>
        <c:ser>
          <c:idx val="4"/>
          <c:order val="4"/>
          <c:tx>
            <c:strRef>
              <c:f>Лист1!$E$9</c:f>
              <c:strCache>
                <c:ptCount val="1"/>
                <c:pt idx="0">
                  <c:v>Аренда помещений</c:v>
                </c:pt>
              </c:strCache>
            </c:strRef>
          </c:tx>
          <c:dLbls>
            <c:dLbl>
              <c:idx val="0"/>
              <c:layout>
                <c:manualLayout>
                  <c:x val="2.1480338670620776E-2"/>
                  <c:y val="-4.94799857402349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250</a:t>
                    </a:r>
                  </a:p>
                  <a:p>
                    <a:r>
                      <a:rPr lang="ru-RU" dirty="0" err="1" smtClean="0"/>
                      <a:t>тыс.тг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2DE-4F16-B113-04D16F245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Лист1!$A$14</c:f>
              <c:strCache>
                <c:ptCount val="1"/>
                <c:pt idx="0">
                  <c:v>Как было</c:v>
                </c:pt>
              </c:strCache>
            </c:strRef>
          </c:cat>
          <c:val>
            <c:numRef>
              <c:f>Лист1!$E$10</c:f>
              <c:numCache>
                <c:formatCode>#,##0</c:formatCode>
                <c:ptCount val="1"/>
                <c:pt idx="0">
                  <c:v>250000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2DE-4F16-B113-04D16F2453BF}"/>
            </c:ext>
          </c:extLst>
        </c:ser>
        <c:ser>
          <c:idx val="5"/>
          <c:order val="5"/>
          <c:tx>
            <c:strRef>
              <c:f>Лист1!$F$9</c:f>
              <c:strCache>
                <c:ptCount val="1"/>
                <c:pt idx="0">
                  <c:v>Прочие расходы</c:v>
                </c:pt>
              </c:strCache>
            </c:strRef>
          </c:tx>
          <c:dLbls>
            <c:dLbl>
              <c:idx val="0"/>
              <c:layout>
                <c:manualLayout>
                  <c:x val="2.8089843784559677E-2"/>
                  <c:y val="-5.42103030471801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515</a:t>
                    </a:r>
                  </a:p>
                  <a:p>
                    <a:r>
                      <a:rPr lang="ru-RU" dirty="0" err="1" smtClean="0"/>
                      <a:t>тыс.тг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2DE-4F16-B113-04D16F245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Лист1!$A$14</c:f>
              <c:strCache>
                <c:ptCount val="1"/>
                <c:pt idx="0">
                  <c:v>Как было</c:v>
                </c:pt>
              </c:strCache>
            </c:strRef>
          </c:cat>
          <c:val>
            <c:numRef>
              <c:f>Лист1!$F$10</c:f>
              <c:numCache>
                <c:formatCode>#,##0</c:formatCode>
                <c:ptCount val="1"/>
                <c:pt idx="0">
                  <c:v>515000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2DE-4F16-B113-04D16F2453BF}"/>
            </c:ext>
          </c:extLst>
        </c:ser>
        <c:shape val="box"/>
        <c:axId val="70645632"/>
        <c:axId val="70647168"/>
        <c:axId val="0"/>
      </c:bar3DChart>
      <c:catAx>
        <c:axId val="706456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tickLblPos val="none"/>
        <c:crossAx val="70647168"/>
        <c:crosses val="autoZero"/>
        <c:auto val="1"/>
        <c:lblAlgn val="ctr"/>
        <c:lblOffset val="100"/>
      </c:catAx>
      <c:valAx>
        <c:axId val="706471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tickLblPos val="none"/>
        <c:crossAx val="706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37795183813719735"/>
          <c:y val="0.16426987193246062"/>
          <c:w val="0.34781629026399813"/>
          <c:h val="0.43682654963308043"/>
        </c:manualLayout>
      </c:layout>
      <c:txPr>
        <a:bodyPr/>
        <a:lstStyle/>
        <a:p>
          <a:pPr rtl="0">
            <a:defRPr lang="en-US" sz="13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C9-44A5-A8D0-0CD92AD9AAC5}"/>
              </c:ext>
            </c:extLst>
          </c:dPt>
          <c:val>
            <c:numRef>
              <c:f>Лист1!$A$1</c:f>
              <c:numCache>
                <c:formatCode>General</c:formatCode>
                <c:ptCount val="1"/>
                <c:pt idx="0">
                  <c:v>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C9-44A5-A8D0-0CD92AD9AAC5}"/>
            </c:ext>
          </c:extLst>
        </c:ser>
        <c:shape val="box"/>
        <c:axId val="71015424"/>
        <c:axId val="71021312"/>
        <c:axId val="0"/>
      </c:bar3DChart>
      <c:catAx>
        <c:axId val="71015424"/>
        <c:scaling>
          <c:orientation val="minMax"/>
        </c:scaling>
        <c:delete val="1"/>
        <c:axPos val="b"/>
        <c:majorTickMark val="none"/>
        <c:tickLblPos val="none"/>
        <c:crossAx val="71021312"/>
        <c:crosses val="autoZero"/>
        <c:auto val="1"/>
        <c:lblAlgn val="ctr"/>
        <c:lblOffset val="100"/>
      </c:catAx>
      <c:valAx>
        <c:axId val="710213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10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0C273-773C-4002-85A7-6745130B12CD}" type="doc">
      <dgm:prSet loTypeId="urn:microsoft.com/office/officeart/2005/8/layout/pyramid1" loCatId="pyramid" qsTypeId="urn:microsoft.com/office/officeart/2005/8/quickstyle/3d2" qsCatId="3D" csTypeId="urn:microsoft.com/office/officeart/2005/8/colors/accent0_2" csCatId="mainScheme" phldr="1"/>
      <dgm:spPr/>
    </dgm:pt>
    <dgm:pt modelId="{CFC06F11-5BA8-44A5-B6DE-81854954BFAD}">
      <dgm:prSet phldrT="[Текст]"/>
      <dgm:spPr/>
      <dgm:t>
        <a:bodyPr/>
        <a:lstStyle/>
        <a:p>
          <a:r>
            <a:rPr lang="ru-RU" dirty="0" smtClean="0"/>
            <a:t> </a:t>
          </a:r>
          <a:endParaRPr lang="en-MY" dirty="0"/>
        </a:p>
      </dgm:t>
    </dgm:pt>
    <dgm:pt modelId="{DBB205CD-F9FA-455D-94ED-428BF7BADD74}" type="parTrans" cxnId="{9DFDD318-91F1-4D83-AFFC-29635AC687F1}">
      <dgm:prSet/>
      <dgm:spPr/>
      <dgm:t>
        <a:bodyPr/>
        <a:lstStyle/>
        <a:p>
          <a:endParaRPr lang="en-MY"/>
        </a:p>
      </dgm:t>
    </dgm:pt>
    <dgm:pt modelId="{8C301FA7-301F-4658-87C6-4DF11662A68B}" type="sibTrans" cxnId="{9DFDD318-91F1-4D83-AFFC-29635AC687F1}">
      <dgm:prSet/>
      <dgm:spPr/>
      <dgm:t>
        <a:bodyPr/>
        <a:lstStyle/>
        <a:p>
          <a:endParaRPr lang="en-MY"/>
        </a:p>
      </dgm:t>
    </dgm:pt>
    <dgm:pt modelId="{52DA4EE5-3E37-45BB-B0AC-44F94493A519}">
      <dgm:prSet phldrT="[Текст]"/>
      <dgm:spPr/>
      <dgm:t>
        <a:bodyPr/>
        <a:lstStyle/>
        <a:p>
          <a:r>
            <a:rPr lang="ru-RU" dirty="0" smtClean="0"/>
            <a:t> </a:t>
          </a:r>
          <a:endParaRPr lang="en-MY" dirty="0"/>
        </a:p>
      </dgm:t>
    </dgm:pt>
    <dgm:pt modelId="{F792DAD4-0C56-44DB-BFCB-7C0AB48B1FE2}" type="parTrans" cxnId="{C81E5883-51E1-4FE6-8CBF-145F7B11FB2A}">
      <dgm:prSet/>
      <dgm:spPr/>
      <dgm:t>
        <a:bodyPr/>
        <a:lstStyle/>
        <a:p>
          <a:endParaRPr lang="en-MY"/>
        </a:p>
      </dgm:t>
    </dgm:pt>
    <dgm:pt modelId="{D59E64D3-A85C-4DC9-906E-B2CC0DF5269D}" type="sibTrans" cxnId="{C81E5883-51E1-4FE6-8CBF-145F7B11FB2A}">
      <dgm:prSet/>
      <dgm:spPr/>
      <dgm:t>
        <a:bodyPr/>
        <a:lstStyle/>
        <a:p>
          <a:endParaRPr lang="en-MY"/>
        </a:p>
      </dgm:t>
    </dgm:pt>
    <dgm:pt modelId="{53AA3EE9-CAA9-4D42-8F11-FA3C5EA23EC9}">
      <dgm:prSet phldrT="[Текст]"/>
      <dgm:spPr/>
      <dgm:t>
        <a:bodyPr/>
        <a:lstStyle/>
        <a:p>
          <a:r>
            <a:rPr lang="ru-RU" dirty="0" smtClean="0"/>
            <a:t> </a:t>
          </a:r>
          <a:endParaRPr lang="en-MY" dirty="0"/>
        </a:p>
      </dgm:t>
    </dgm:pt>
    <dgm:pt modelId="{C554D9D0-DFB7-4B78-BB6C-B6894000F90A}" type="parTrans" cxnId="{C36AF7ED-0E9D-45D1-8A54-7B3095C94FB0}">
      <dgm:prSet/>
      <dgm:spPr/>
      <dgm:t>
        <a:bodyPr/>
        <a:lstStyle/>
        <a:p>
          <a:endParaRPr lang="en-MY"/>
        </a:p>
      </dgm:t>
    </dgm:pt>
    <dgm:pt modelId="{D4B15367-DC60-4465-9A37-9451B51D4779}" type="sibTrans" cxnId="{C36AF7ED-0E9D-45D1-8A54-7B3095C94FB0}">
      <dgm:prSet/>
      <dgm:spPr/>
      <dgm:t>
        <a:bodyPr/>
        <a:lstStyle/>
        <a:p>
          <a:endParaRPr lang="en-MY"/>
        </a:p>
      </dgm:t>
    </dgm:pt>
    <dgm:pt modelId="{8C86BEAC-C69C-4F21-B5AD-AAD1A40616E4}" type="pres">
      <dgm:prSet presAssocID="{4F40C273-773C-4002-85A7-6745130B12CD}" presName="Name0" presStyleCnt="0">
        <dgm:presLayoutVars>
          <dgm:dir/>
          <dgm:animLvl val="lvl"/>
          <dgm:resizeHandles val="exact"/>
        </dgm:presLayoutVars>
      </dgm:prSet>
      <dgm:spPr/>
    </dgm:pt>
    <dgm:pt modelId="{665DD467-19E9-4948-9082-57E96D901FF8}" type="pres">
      <dgm:prSet presAssocID="{CFC06F11-5BA8-44A5-B6DE-81854954BFAD}" presName="Name8" presStyleCnt="0"/>
      <dgm:spPr/>
    </dgm:pt>
    <dgm:pt modelId="{CAE4769C-CF47-4616-AE03-FD929840DB46}" type="pres">
      <dgm:prSet presAssocID="{CFC06F11-5BA8-44A5-B6DE-81854954BFA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BBC5-3346-4070-BDB8-7B761D3FA66B}" type="pres">
      <dgm:prSet presAssocID="{CFC06F11-5BA8-44A5-B6DE-81854954BF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7C086-ECB0-42ED-8E9A-172915679C3B}" type="pres">
      <dgm:prSet presAssocID="{52DA4EE5-3E37-45BB-B0AC-44F94493A519}" presName="Name8" presStyleCnt="0"/>
      <dgm:spPr/>
    </dgm:pt>
    <dgm:pt modelId="{20A54778-87F9-4860-8BA3-7A3240CEB99F}" type="pres">
      <dgm:prSet presAssocID="{52DA4EE5-3E37-45BB-B0AC-44F94493A51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33EB0-461C-4E2D-937B-5BD464F25AE1}" type="pres">
      <dgm:prSet presAssocID="{52DA4EE5-3E37-45BB-B0AC-44F94493A5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FE0D9-7F75-45FB-B2A2-8CCF1F087E86}" type="pres">
      <dgm:prSet presAssocID="{53AA3EE9-CAA9-4D42-8F11-FA3C5EA23EC9}" presName="Name8" presStyleCnt="0"/>
      <dgm:spPr/>
    </dgm:pt>
    <dgm:pt modelId="{AA1CADD6-D3AE-43B7-AFEF-3C94F0C3ABCC}" type="pres">
      <dgm:prSet presAssocID="{53AA3EE9-CAA9-4D42-8F11-FA3C5EA23EC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0AA73-FC07-4DD4-88B5-5CC3696187D2}" type="pres">
      <dgm:prSet presAssocID="{53AA3EE9-CAA9-4D42-8F11-FA3C5EA23E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1549F-92CA-4DCC-A58C-81C6CB3A8C90}" type="presOf" srcId="{53AA3EE9-CAA9-4D42-8F11-FA3C5EA23EC9}" destId="{AA1CADD6-D3AE-43B7-AFEF-3C94F0C3ABCC}" srcOrd="0" destOrd="0" presId="urn:microsoft.com/office/officeart/2005/8/layout/pyramid1"/>
    <dgm:cxn modelId="{D5A86F19-414F-4CDC-96A9-EA51B5D877DD}" type="presOf" srcId="{CFC06F11-5BA8-44A5-B6DE-81854954BFAD}" destId="{6A0EBBC5-3346-4070-BDB8-7B761D3FA66B}" srcOrd="1" destOrd="0" presId="urn:microsoft.com/office/officeart/2005/8/layout/pyramid1"/>
    <dgm:cxn modelId="{9F7853E9-FE87-42EB-854F-FA20495C4B83}" type="presOf" srcId="{52DA4EE5-3E37-45BB-B0AC-44F94493A519}" destId="{20A54778-87F9-4860-8BA3-7A3240CEB99F}" srcOrd="0" destOrd="0" presId="urn:microsoft.com/office/officeart/2005/8/layout/pyramid1"/>
    <dgm:cxn modelId="{4FC76935-0A29-4F43-989A-1BF4A2374F5C}" type="presOf" srcId="{4F40C273-773C-4002-85A7-6745130B12CD}" destId="{8C86BEAC-C69C-4F21-B5AD-AAD1A40616E4}" srcOrd="0" destOrd="0" presId="urn:microsoft.com/office/officeart/2005/8/layout/pyramid1"/>
    <dgm:cxn modelId="{C81E5883-51E1-4FE6-8CBF-145F7B11FB2A}" srcId="{4F40C273-773C-4002-85A7-6745130B12CD}" destId="{52DA4EE5-3E37-45BB-B0AC-44F94493A519}" srcOrd="1" destOrd="0" parTransId="{F792DAD4-0C56-44DB-BFCB-7C0AB48B1FE2}" sibTransId="{D59E64D3-A85C-4DC9-906E-B2CC0DF5269D}"/>
    <dgm:cxn modelId="{F265B0EA-B57D-469C-964C-8F3977BC187E}" type="presOf" srcId="{CFC06F11-5BA8-44A5-B6DE-81854954BFAD}" destId="{CAE4769C-CF47-4616-AE03-FD929840DB46}" srcOrd="0" destOrd="0" presId="urn:microsoft.com/office/officeart/2005/8/layout/pyramid1"/>
    <dgm:cxn modelId="{220BD38B-20D2-4101-BE8D-AF332081337D}" type="presOf" srcId="{52DA4EE5-3E37-45BB-B0AC-44F94493A519}" destId="{E5033EB0-461C-4E2D-937B-5BD464F25AE1}" srcOrd="1" destOrd="0" presId="urn:microsoft.com/office/officeart/2005/8/layout/pyramid1"/>
    <dgm:cxn modelId="{9DFDD318-91F1-4D83-AFFC-29635AC687F1}" srcId="{4F40C273-773C-4002-85A7-6745130B12CD}" destId="{CFC06F11-5BA8-44A5-B6DE-81854954BFAD}" srcOrd="0" destOrd="0" parTransId="{DBB205CD-F9FA-455D-94ED-428BF7BADD74}" sibTransId="{8C301FA7-301F-4658-87C6-4DF11662A68B}"/>
    <dgm:cxn modelId="{C36AF7ED-0E9D-45D1-8A54-7B3095C94FB0}" srcId="{4F40C273-773C-4002-85A7-6745130B12CD}" destId="{53AA3EE9-CAA9-4D42-8F11-FA3C5EA23EC9}" srcOrd="2" destOrd="0" parTransId="{C554D9D0-DFB7-4B78-BB6C-B6894000F90A}" sibTransId="{D4B15367-DC60-4465-9A37-9451B51D4779}"/>
    <dgm:cxn modelId="{34BB733F-FF5A-4FBA-BFC8-1CA904B7B2E1}" type="presOf" srcId="{53AA3EE9-CAA9-4D42-8F11-FA3C5EA23EC9}" destId="{1360AA73-FC07-4DD4-88B5-5CC3696187D2}" srcOrd="1" destOrd="0" presId="urn:microsoft.com/office/officeart/2005/8/layout/pyramid1"/>
    <dgm:cxn modelId="{C5CBF911-79D9-469F-B7D4-D7442DA3F131}" type="presParOf" srcId="{8C86BEAC-C69C-4F21-B5AD-AAD1A40616E4}" destId="{665DD467-19E9-4948-9082-57E96D901FF8}" srcOrd="0" destOrd="0" presId="urn:microsoft.com/office/officeart/2005/8/layout/pyramid1"/>
    <dgm:cxn modelId="{0C5DA7BB-1DC2-4F8D-8F58-E750B83DC790}" type="presParOf" srcId="{665DD467-19E9-4948-9082-57E96D901FF8}" destId="{CAE4769C-CF47-4616-AE03-FD929840DB46}" srcOrd="0" destOrd="0" presId="urn:microsoft.com/office/officeart/2005/8/layout/pyramid1"/>
    <dgm:cxn modelId="{EA466BC4-7E94-48C5-BD08-697CDD3366A4}" type="presParOf" srcId="{665DD467-19E9-4948-9082-57E96D901FF8}" destId="{6A0EBBC5-3346-4070-BDB8-7B761D3FA66B}" srcOrd="1" destOrd="0" presId="urn:microsoft.com/office/officeart/2005/8/layout/pyramid1"/>
    <dgm:cxn modelId="{C074543A-1787-4E00-BBE8-47BCAAE9DD12}" type="presParOf" srcId="{8C86BEAC-C69C-4F21-B5AD-AAD1A40616E4}" destId="{1B07C086-ECB0-42ED-8E9A-172915679C3B}" srcOrd="1" destOrd="0" presId="urn:microsoft.com/office/officeart/2005/8/layout/pyramid1"/>
    <dgm:cxn modelId="{E5758D8A-9026-49EF-9B10-7F2B5EFD5C52}" type="presParOf" srcId="{1B07C086-ECB0-42ED-8E9A-172915679C3B}" destId="{20A54778-87F9-4860-8BA3-7A3240CEB99F}" srcOrd="0" destOrd="0" presId="urn:microsoft.com/office/officeart/2005/8/layout/pyramid1"/>
    <dgm:cxn modelId="{7BCEAA7D-ADC5-47FA-A6B4-85FF4AC8383B}" type="presParOf" srcId="{1B07C086-ECB0-42ED-8E9A-172915679C3B}" destId="{E5033EB0-461C-4E2D-937B-5BD464F25AE1}" srcOrd="1" destOrd="0" presId="urn:microsoft.com/office/officeart/2005/8/layout/pyramid1"/>
    <dgm:cxn modelId="{9ED0714B-C7EA-4E97-BEE3-BC1B1FE05ADB}" type="presParOf" srcId="{8C86BEAC-C69C-4F21-B5AD-AAD1A40616E4}" destId="{59CFE0D9-7F75-45FB-B2A2-8CCF1F087E86}" srcOrd="2" destOrd="0" presId="urn:microsoft.com/office/officeart/2005/8/layout/pyramid1"/>
    <dgm:cxn modelId="{BCAE233D-8376-48C6-94C6-7379A4DC5F1F}" type="presParOf" srcId="{59CFE0D9-7F75-45FB-B2A2-8CCF1F087E86}" destId="{AA1CADD6-D3AE-43B7-AFEF-3C94F0C3ABCC}" srcOrd="0" destOrd="0" presId="urn:microsoft.com/office/officeart/2005/8/layout/pyramid1"/>
    <dgm:cxn modelId="{0715496B-CB53-4744-8911-2819FDB1D0B5}" type="presParOf" srcId="{59CFE0D9-7F75-45FB-B2A2-8CCF1F087E86}" destId="{1360AA73-FC07-4DD4-88B5-5CC3696187D2}" srcOrd="1" destOrd="0" presId="urn:microsoft.com/office/officeart/2005/8/layout/pyramid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D57C-1DB0-4C1D-A876-807492DC1C0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75FD7-0A28-461E-944C-8E981738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5FD7-0A28-461E-944C-8E981738E8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224313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31669"/>
            <a:ext cx="6400800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ru-RU" sz="2400" b="0" i="0" u="none" strike="noStrike" kern="0" cap="all" spc="0" baseline="0">
                <a:solidFill>
                  <a:srgbClr val="0070C0"/>
                </a:solidFill>
                <a:uFillTx/>
                <a:latin typeface="Calibri" pitchFamily="34"/>
                <a:ea typeface="+mn-ea"/>
                <a:cs typeface="Arial" pitchFamily="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79FD-0E6B-4D03-A151-E8392142E9AD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FF9F-DFC1-46A3-9F77-830D5F3E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diagramQuickStyle" Target="../diagrams/quickStyle1.xml"/><Relationship Id="rId26" Type="http://schemas.openxmlformats.org/officeDocument/2006/relationships/image" Target="../media/image44.gif"/><Relationship Id="rId3" Type="http://schemas.openxmlformats.org/officeDocument/2006/relationships/image" Target="../media/image25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diagramLayout" Target="../diagrams/layout1.xml"/><Relationship Id="rId25" Type="http://schemas.openxmlformats.org/officeDocument/2006/relationships/image" Target="../media/image43.png"/><Relationship Id="rId2" Type="http://schemas.openxmlformats.org/officeDocument/2006/relationships/image" Target="../media/image24.png"/><Relationship Id="rId16" Type="http://schemas.openxmlformats.org/officeDocument/2006/relationships/diagramData" Target="../diagrams/data1.xm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2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2234188"/>
            <a:ext cx="7920880" cy="1077218"/>
          </a:xfrm>
        </p:spPr>
        <p:txBody>
          <a:bodyPr/>
          <a:lstStyle/>
          <a:p>
            <a:r>
              <a:rPr lang="ru-RU" sz="3200" dirty="0" smtClean="0"/>
              <a:t>Сервисная модель информатизации государственных органов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47703" y="826786"/>
            <a:ext cx="8177301" cy="18962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47703" y="5135939"/>
            <a:ext cx="8177301" cy="95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АО «Национальный</a:t>
            </a:r>
            <a:r>
              <a:rPr kumimoji="0" lang="ru-RU" sz="2600" b="0" i="0" u="none" strike="noStrike" kern="1200" cap="none" spc="0" normalizeH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инфокоммуникационный 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noProof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Холдинг «Зерде»</a:t>
            </a:r>
            <a:endParaRPr kumimoji="0" lang="de-DE" sz="26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333" t="26666" r="10000" b="33333"/>
          <a:stretch>
            <a:fillRect/>
          </a:stretch>
        </p:blipFill>
        <p:spPr bwMode="auto">
          <a:xfrm>
            <a:off x="6876256" y="116632"/>
            <a:ext cx="21602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0" y="714356"/>
            <a:ext cx="5929322" cy="6143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7"/>
          <p:cNvSpPr/>
          <p:nvPr/>
        </p:nvSpPr>
        <p:spPr>
          <a:xfrm>
            <a:off x="4500563" y="714356"/>
            <a:ext cx="4643438" cy="6143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214346" y="785794"/>
            <a:ext cx="464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УПРОЩЕННАЯ МОДЕЛЬ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(ЧЕРЕЗ СЕРВИСНОГО ИНТЕГРАТОРА)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642918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ГОСУДАРСТВЕННО- ЧАСТНОЕ ПАРТНЕРСТВО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(ГЧП)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1785926"/>
            <a:ext cx="19287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ru-RU" sz="1400" b="1" dirty="0"/>
              <a:t>СРЕДНЕСРОЧНЫЙ ПРОЕКТ</a:t>
            </a:r>
          </a:p>
          <a:p>
            <a:pPr>
              <a:buSzPct val="150000"/>
            </a:pPr>
            <a:endParaRPr lang="ru-RU" sz="1400" dirty="0" smtClean="0"/>
          </a:p>
          <a:p>
            <a:pPr indent="-285750">
              <a:buSzPct val="150000"/>
              <a:buFont typeface="Wingdings" panose="05000000000000000000" pitchFamily="2" charset="2"/>
              <a:buChar char="ü"/>
            </a:pPr>
            <a:r>
              <a:rPr lang="ru-RU" sz="1400" dirty="0" smtClean="0"/>
              <a:t>Срок окупаемости инвестиций поставщика в создание ИКТ-услуги </a:t>
            </a:r>
            <a:r>
              <a:rPr lang="ru-RU" b="1" dirty="0" smtClean="0"/>
              <a:t>менее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3-х лет</a:t>
            </a:r>
            <a:endParaRPr lang="ru-RU" sz="1400" b="1" dirty="0" smtClean="0"/>
          </a:p>
          <a:p>
            <a:pPr indent="-285750">
              <a:buSzPct val="150000"/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indent="-285750">
              <a:buSzPct val="150000"/>
              <a:buFont typeface="Wingdings" panose="05000000000000000000" pitchFamily="2" charset="2"/>
              <a:buChar char="ü"/>
            </a:pPr>
            <a:r>
              <a:rPr lang="ru-RU" sz="1400" dirty="0"/>
              <a:t>Упрощенный процесс заключения </a:t>
            </a:r>
            <a:r>
              <a:rPr lang="ru-RU" sz="1400" dirty="0" smtClean="0"/>
              <a:t>договора для поставщика ИКТ-услуги, </a:t>
            </a:r>
            <a:r>
              <a:rPr lang="ru-RU" sz="1400" dirty="0"/>
              <a:t>но без долгосрочных государственных </a:t>
            </a:r>
            <a:r>
              <a:rPr lang="ru-RU" sz="1400" dirty="0" smtClean="0"/>
              <a:t>гарантий</a:t>
            </a:r>
            <a:endParaRPr lang="ru-RU" sz="1400" dirty="0"/>
          </a:p>
        </p:txBody>
      </p:sp>
      <p:sp>
        <p:nvSpPr>
          <p:cNvPr id="8" name="Rectangle 12"/>
          <p:cNvSpPr/>
          <p:nvPr/>
        </p:nvSpPr>
        <p:spPr>
          <a:xfrm>
            <a:off x="2071670" y="1584596"/>
            <a:ext cx="2357454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3"/>
          <p:cNvSpPr/>
          <p:nvPr/>
        </p:nvSpPr>
        <p:spPr>
          <a:xfrm>
            <a:off x="2071670" y="2459248"/>
            <a:ext cx="2357454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4"/>
          <p:cNvSpPr/>
          <p:nvPr/>
        </p:nvSpPr>
        <p:spPr>
          <a:xfrm>
            <a:off x="2071670" y="3333900"/>
            <a:ext cx="2340132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5"/>
          <p:cNvSpPr/>
          <p:nvPr/>
        </p:nvSpPr>
        <p:spPr>
          <a:xfrm>
            <a:off x="2071670" y="4208552"/>
            <a:ext cx="2357454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6"/>
          <p:cNvSpPr/>
          <p:nvPr/>
        </p:nvSpPr>
        <p:spPr>
          <a:xfrm>
            <a:off x="2071670" y="5083204"/>
            <a:ext cx="2357454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7"/>
          <p:cNvSpPr/>
          <p:nvPr/>
        </p:nvSpPr>
        <p:spPr>
          <a:xfrm>
            <a:off x="2513745" y="1594303"/>
            <a:ext cx="1804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Подготовка задания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на проектирование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2415214" y="2448769"/>
            <a:ext cx="2031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Выбор поставщика СПП (ПО) на конкурсе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2416988" y="3399766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Создание/развитие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СПП (ПО) поставщиком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20"/>
          <p:cNvSpPr/>
          <p:nvPr/>
        </p:nvSpPr>
        <p:spPr>
          <a:xfrm>
            <a:off x="2660824" y="4222137"/>
            <a:ext cx="138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Приемочные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испытания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21"/>
          <p:cNvSpPr/>
          <p:nvPr/>
        </p:nvSpPr>
        <p:spPr>
          <a:xfrm>
            <a:off x="2218749" y="5081395"/>
            <a:ext cx="2315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Заключение договора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на оказание ИК-услуги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2071670" y="5957858"/>
            <a:ext cx="2357454" cy="55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3"/>
          <p:cNvSpPr/>
          <p:nvPr/>
        </p:nvSpPr>
        <p:spPr>
          <a:xfrm>
            <a:off x="2500298" y="5977614"/>
            <a:ext cx="1876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Эксплуатация ИК-услуги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1" y="3373706"/>
            <a:ext cx="533120" cy="460945"/>
          </a:xfrm>
          <a:prstGeom prst="rect">
            <a:avLst/>
          </a:prstGeom>
        </p:spPr>
      </p:pic>
      <p:pic>
        <p:nvPicPr>
          <p:cNvPr id="21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56" y="2542218"/>
            <a:ext cx="582514" cy="416222"/>
          </a:xfrm>
          <a:prstGeom prst="rect">
            <a:avLst/>
          </a:prstGeom>
        </p:spPr>
      </p:pic>
      <p:pic>
        <p:nvPicPr>
          <p:cNvPr id="22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2" y="4242533"/>
            <a:ext cx="367740" cy="478721"/>
          </a:xfrm>
          <a:prstGeom prst="rect">
            <a:avLst/>
          </a:prstGeom>
        </p:spPr>
      </p:pic>
      <p:pic>
        <p:nvPicPr>
          <p:cNvPr id="23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1" y="6064930"/>
            <a:ext cx="442309" cy="344656"/>
          </a:xfrm>
          <a:prstGeom prst="rect">
            <a:avLst/>
          </a:prstGeom>
        </p:spPr>
      </p:pic>
      <p:pic>
        <p:nvPicPr>
          <p:cNvPr id="24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22" y="1632096"/>
            <a:ext cx="485665" cy="441312"/>
          </a:xfrm>
          <a:prstGeom prst="rect">
            <a:avLst/>
          </a:prstGeom>
        </p:spPr>
      </p:pic>
      <p:pic>
        <p:nvPicPr>
          <p:cNvPr id="25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16" y="5098781"/>
            <a:ext cx="392044" cy="557737"/>
          </a:xfrm>
          <a:prstGeom prst="rect">
            <a:avLst/>
          </a:prstGeom>
        </p:spPr>
      </p:pic>
      <p:sp>
        <p:nvSpPr>
          <p:cNvPr id="26" name="Rectangle 35"/>
          <p:cNvSpPr/>
          <p:nvPr/>
        </p:nvSpPr>
        <p:spPr>
          <a:xfrm>
            <a:off x="6786578" y="1232955"/>
            <a:ext cx="2285984" cy="490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38"/>
          <p:cNvSpPr/>
          <p:nvPr/>
        </p:nvSpPr>
        <p:spPr>
          <a:xfrm>
            <a:off x="6786578" y="1941524"/>
            <a:ext cx="2285984" cy="490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40"/>
          <p:cNvSpPr/>
          <p:nvPr/>
        </p:nvSpPr>
        <p:spPr>
          <a:xfrm>
            <a:off x="6786578" y="2672518"/>
            <a:ext cx="2285984" cy="490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42"/>
          <p:cNvSpPr/>
          <p:nvPr/>
        </p:nvSpPr>
        <p:spPr>
          <a:xfrm>
            <a:off x="6786578" y="3390542"/>
            <a:ext cx="2285984" cy="490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44"/>
          <p:cNvSpPr/>
          <p:nvPr/>
        </p:nvSpPr>
        <p:spPr>
          <a:xfrm>
            <a:off x="6786578" y="4114960"/>
            <a:ext cx="2285984" cy="490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46"/>
          <p:cNvSpPr/>
          <p:nvPr/>
        </p:nvSpPr>
        <p:spPr>
          <a:xfrm>
            <a:off x="6786578" y="4873078"/>
            <a:ext cx="2285984" cy="490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48"/>
          <p:cNvSpPr/>
          <p:nvPr/>
        </p:nvSpPr>
        <p:spPr>
          <a:xfrm>
            <a:off x="6786578" y="5584575"/>
            <a:ext cx="2285984" cy="490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388783" y="1785926"/>
            <a:ext cx="21067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buSzPct val="150000"/>
            </a:pPr>
            <a:r>
              <a:rPr lang="ru-RU" sz="1400" b="1" dirty="0"/>
              <a:t>ДОЛГОСРОЧНЫЙ ПРОЕКТ</a:t>
            </a:r>
            <a:endParaRPr lang="ru-RU" sz="1400" dirty="0" smtClean="0"/>
          </a:p>
          <a:p>
            <a:pPr>
              <a:buSzPct val="150000"/>
            </a:pPr>
            <a:endParaRPr lang="ru-RU" sz="1400" dirty="0" smtClean="0"/>
          </a:p>
          <a:p>
            <a:pPr marL="285750">
              <a:buSzPct val="150000"/>
              <a:buFont typeface="Wingdings" panose="05000000000000000000" pitchFamily="2" charset="2"/>
              <a:buChar char="ü"/>
            </a:pPr>
            <a:r>
              <a:rPr lang="ru-RU" sz="1400" dirty="0" smtClean="0"/>
              <a:t>Срок окупаемости инвестиций поставщика в создание ИК-услуги </a:t>
            </a:r>
            <a:r>
              <a:rPr lang="ru-RU" sz="1600" b="1" dirty="0" smtClean="0"/>
              <a:t>более 3-х лет (до 30 лет)</a:t>
            </a:r>
            <a:endParaRPr lang="ru-RU" sz="1400" b="1" dirty="0" smtClean="0"/>
          </a:p>
          <a:p>
            <a:pPr marL="285750">
              <a:buSzPct val="150000"/>
              <a:buFont typeface="Wingdings" panose="05000000000000000000" pitchFamily="2" charset="2"/>
              <a:buChar char="ü"/>
            </a:pPr>
            <a:endParaRPr lang="ru-RU" sz="1400" b="1" dirty="0"/>
          </a:p>
          <a:p>
            <a:pPr marL="285750">
              <a:buSzPct val="150000"/>
              <a:buFont typeface="Wingdings" panose="05000000000000000000" pitchFamily="2" charset="2"/>
              <a:buChar char="ü"/>
            </a:pPr>
            <a:r>
              <a:rPr lang="ru-RU" sz="1400" dirty="0" smtClean="0"/>
              <a:t>Длительный подготовительный процесс (до года), но долгосрочные гарантии поставщику ИК-услуги</a:t>
            </a:r>
          </a:p>
        </p:txBody>
      </p:sp>
      <p:sp>
        <p:nvSpPr>
          <p:cNvPr id="34" name="Rectangle 52"/>
          <p:cNvSpPr/>
          <p:nvPr/>
        </p:nvSpPr>
        <p:spPr>
          <a:xfrm>
            <a:off x="7097053" y="1214422"/>
            <a:ext cx="176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Разработка концепции ГЧП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5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32" y="1274777"/>
            <a:ext cx="413204" cy="375468"/>
          </a:xfrm>
          <a:prstGeom prst="rect">
            <a:avLst/>
          </a:prstGeom>
        </p:spPr>
      </p:pic>
      <p:sp>
        <p:nvSpPr>
          <p:cNvPr id="36" name="Rectangle 54"/>
          <p:cNvSpPr/>
          <p:nvPr/>
        </p:nvSpPr>
        <p:spPr>
          <a:xfrm>
            <a:off x="6933224" y="1896610"/>
            <a:ext cx="2285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Включение в перечень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проектов ГЧП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Rectangle 55"/>
          <p:cNvSpPr/>
          <p:nvPr/>
        </p:nvSpPr>
        <p:spPr>
          <a:xfrm>
            <a:off x="6715140" y="2638979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Выбор частного партнера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на конкурсе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56"/>
          <p:cNvSpPr/>
          <p:nvPr/>
        </p:nvSpPr>
        <p:spPr>
          <a:xfrm>
            <a:off x="6769766" y="3336223"/>
            <a:ext cx="2338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Проект ПП РК  о принятии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гос. обязательств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9" name="Rectangle 58"/>
          <p:cNvSpPr/>
          <p:nvPr/>
        </p:nvSpPr>
        <p:spPr>
          <a:xfrm>
            <a:off x="7397679" y="4186502"/>
            <a:ext cx="1389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Договор  ГЧП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0" name="Pictur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52" y="4173055"/>
            <a:ext cx="284867" cy="405263"/>
          </a:xfrm>
          <a:prstGeom prst="rect">
            <a:avLst/>
          </a:prstGeom>
        </p:spPr>
      </p:pic>
      <p:sp>
        <p:nvSpPr>
          <p:cNvPr id="41" name="Rectangle 60"/>
          <p:cNvSpPr/>
          <p:nvPr/>
        </p:nvSpPr>
        <p:spPr>
          <a:xfrm>
            <a:off x="7116649" y="4837384"/>
            <a:ext cx="2121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Создание/развитие 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СПП (ПО) поставщиком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03" y="4910728"/>
            <a:ext cx="429446" cy="371307"/>
          </a:xfrm>
          <a:prstGeom prst="rect">
            <a:avLst/>
          </a:prstGeom>
        </p:spPr>
      </p:pic>
      <p:sp>
        <p:nvSpPr>
          <p:cNvPr id="43" name="Rectangle 62"/>
          <p:cNvSpPr/>
          <p:nvPr/>
        </p:nvSpPr>
        <p:spPr>
          <a:xfrm>
            <a:off x="7352422" y="5552751"/>
            <a:ext cx="138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Приемочные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испытания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4" name="Picture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43" y="5597275"/>
            <a:ext cx="337854" cy="439816"/>
          </a:xfrm>
          <a:prstGeom prst="rect">
            <a:avLst/>
          </a:prstGeom>
        </p:spPr>
      </p:pic>
      <p:sp>
        <p:nvSpPr>
          <p:cNvPr id="45" name="Rectangle 65"/>
          <p:cNvSpPr/>
          <p:nvPr/>
        </p:nvSpPr>
        <p:spPr>
          <a:xfrm>
            <a:off x="6790781" y="6260287"/>
            <a:ext cx="2285984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Rectangle 66"/>
          <p:cNvSpPr/>
          <p:nvPr/>
        </p:nvSpPr>
        <p:spPr>
          <a:xfrm>
            <a:off x="6945610" y="6387360"/>
            <a:ext cx="23684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Эксплуатация ИК-услуги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7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5" y="6349721"/>
            <a:ext cx="442309" cy="344656"/>
          </a:xfrm>
          <a:prstGeom prst="rect">
            <a:avLst/>
          </a:prstGeom>
        </p:spPr>
      </p:pic>
      <p:sp>
        <p:nvSpPr>
          <p:cNvPr id="48" name="Down Arrow 68"/>
          <p:cNvSpPr/>
          <p:nvPr/>
        </p:nvSpPr>
        <p:spPr>
          <a:xfrm>
            <a:off x="1714480" y="1579924"/>
            <a:ext cx="356964" cy="482466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Down Arrow 69"/>
          <p:cNvSpPr/>
          <p:nvPr/>
        </p:nvSpPr>
        <p:spPr>
          <a:xfrm>
            <a:off x="6357950" y="1298270"/>
            <a:ext cx="352267" cy="548831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56" y="1983668"/>
            <a:ext cx="355868" cy="400475"/>
          </a:xfrm>
          <a:prstGeom prst="rect">
            <a:avLst/>
          </a:prstGeom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  <a:sym typeface="Impact"/>
              </a:rPr>
              <a:t>Варианты реализации сервисов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  <a:sym typeface="Impact"/>
              </a:rPr>
              <a:t>Ожидаемые результаты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3488845" y="5411614"/>
            <a:ext cx="5643569" cy="539924"/>
          </a:xfrm>
          <a:prstGeom prst="homePlate">
            <a:avLst>
              <a:gd name="adj" fmla="val 6209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flipH="1">
            <a:off x="3396164" y="3714752"/>
            <a:ext cx="5761904" cy="71438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3500430" y="1274062"/>
            <a:ext cx="5643570" cy="65474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flipH="1">
            <a:off x="3467253" y="2652954"/>
            <a:ext cx="5676746" cy="4610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hr-people.ru/sdo/images/corporation%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4" y="1626443"/>
            <a:ext cx="1848317" cy="1917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43306" y="3800024"/>
            <a:ext cx="52864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инвестиционной привлекательности ИКТ отрасли за счет роста капитализации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Современная «Китайская модель ИТ индустрии» - создание отечественных конкурентоспособных ИКТ продуктов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Долгосрочные гарантированные заказы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Поддержка инвестиций в развитие ИКТ отрасли по модели ГЧП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05947" y="857232"/>
            <a:ext cx="52952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Переход </a:t>
            </a:r>
            <a:r>
              <a:rPr lang="ru-RU" dirty="0"/>
              <a:t>от </a:t>
            </a:r>
            <a:r>
              <a:rPr lang="en-US" dirty="0" smtClean="0"/>
              <a:t>Capex</a:t>
            </a:r>
            <a:r>
              <a:rPr lang="ru-RU" dirty="0" smtClean="0"/>
              <a:t> в ИКТ на </a:t>
            </a:r>
            <a:r>
              <a:rPr lang="en-US" dirty="0" smtClean="0"/>
              <a:t>Opex</a:t>
            </a:r>
            <a:endParaRPr lang="ru-RU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Сокращение сроков реализации </a:t>
            </a:r>
            <a:r>
              <a:rPr lang="ru-RU" dirty="0" smtClean="0"/>
              <a:t>сервисов до 1 года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Непрерывное </a:t>
            </a:r>
            <a:r>
              <a:rPr lang="ru-RU" dirty="0" smtClean="0"/>
              <a:t>обновление технологий </a:t>
            </a:r>
            <a:br>
              <a:rPr lang="ru-RU" dirty="0" smtClean="0"/>
            </a:br>
            <a:r>
              <a:rPr lang="ru-RU" dirty="0" smtClean="0"/>
              <a:t>в госсекторе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информационной безопасности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Сокращение бюджетных затрат на ИКТ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-71470" y="3571876"/>
            <a:ext cx="9215470" cy="2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ятиугольник 12"/>
          <p:cNvSpPr/>
          <p:nvPr/>
        </p:nvSpPr>
        <p:spPr>
          <a:xfrm>
            <a:off x="-11381" y="3792254"/>
            <a:ext cx="2913413" cy="40560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501" y="3797748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ИКТ РЫНОК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-32" y="929466"/>
            <a:ext cx="2933416" cy="40560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0849" y="934960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ГОССЕКТОР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4445569"/>
            <a:ext cx="3316404" cy="18571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47703" y="826786"/>
            <a:ext cx="8177301" cy="18962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300192" y="4797152"/>
            <a:ext cx="2501900" cy="1644650"/>
            <a:chOff x="5253889" y="1050787"/>
            <a:chExt cx="3350559" cy="2234197"/>
          </a:xfrm>
        </p:grpSpPr>
        <p:pic>
          <p:nvPicPr>
            <p:cNvPr id="4" name="Picture 26" descr="I:\! WORK\For prezentations\WeatherIcon\Vector-Cloud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5253889" y="1271709"/>
              <a:ext cx="3350559" cy="2013275"/>
            </a:xfrm>
            <a:prstGeom prst="rect">
              <a:avLst/>
            </a:prstGeom>
            <a:noFill/>
            <a:extLst/>
          </p:spPr>
        </p:pic>
        <p:pic>
          <p:nvPicPr>
            <p:cNvPr id="6" name="Picture 27" descr="I:\! WORK\For prezentations\Technics\comp\10_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7555" y="1050787"/>
              <a:ext cx="1152575" cy="11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259633" y="2564904"/>
            <a:ext cx="67246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+mj-lt"/>
              </a:rPr>
              <a:t>Спасибо за внимание</a:t>
            </a:r>
            <a:endParaRPr lang="ru-RU" sz="4800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33" t="26666" r="10000" b="33333"/>
          <a:stretch>
            <a:fillRect/>
          </a:stretch>
        </p:blipFill>
        <p:spPr bwMode="auto">
          <a:xfrm>
            <a:off x="6876256" y="116632"/>
            <a:ext cx="21602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"/>
          <p:cNvSpPr/>
          <p:nvPr/>
        </p:nvSpPr>
        <p:spPr>
          <a:xfrm>
            <a:off x="4714876" y="857232"/>
            <a:ext cx="4429124" cy="3066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Rectangle 9"/>
          <p:cNvSpPr/>
          <p:nvPr/>
        </p:nvSpPr>
        <p:spPr>
          <a:xfrm>
            <a:off x="0" y="862968"/>
            <a:ext cx="4714876" cy="3066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0" y="3791902"/>
            <a:ext cx="4714876" cy="3066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9"/>
          <p:cNvSpPr/>
          <p:nvPr/>
        </p:nvSpPr>
        <p:spPr>
          <a:xfrm>
            <a:off x="4714876" y="3791902"/>
            <a:ext cx="4429124" cy="3066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Documents and Settings\Admin\Мои документы\For prezentations\kz_icons\MyComput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9" y="1850358"/>
            <a:ext cx="1142172" cy="10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! WORK\For prezentations\kz_icons\e-go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1173972" cy="357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107" y="928670"/>
            <a:ext cx="3363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ЭЛЕКТРОННЫЕ УСЛУГИ</a:t>
            </a:r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1365261"/>
            <a:ext cx="3363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Arial" panose="020B0604020202020204" pitchFamily="34" charset="0"/>
              </a:rPr>
              <a:t>Оказано за весь период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559488"/>
            <a:ext cx="3363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108 млн. услуг</a:t>
            </a: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2136402"/>
            <a:ext cx="3363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Arial" panose="020B0604020202020204" pitchFamily="34" charset="0"/>
              </a:rPr>
              <a:t>Сумма транзакции через ПШЭП в 2015 г.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366312"/>
            <a:ext cx="3363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11 млрд. тг</a:t>
            </a: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2903387"/>
            <a:ext cx="3363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Arial" panose="020B0604020202020204" pitchFamily="34" charset="0"/>
              </a:rPr>
              <a:t>Отимизировано более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3085311"/>
            <a:ext cx="3559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40 млн. документов</a:t>
            </a: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4786314" y="863726"/>
            <a:ext cx="4237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  <a:sym typeface="Calibri" pitchFamily="34" charset="0"/>
              </a:rPr>
              <a:t>ИНДЕКС ООН ПО РАЗВИТИЮ </a:t>
            </a:r>
            <a:r>
              <a:rPr lang="ru-RU" altLang="ru-RU" b="1" dirty="0" smtClean="0">
                <a:solidFill>
                  <a:srgbClr val="002060"/>
                </a:solidFill>
                <a:cs typeface="Arial" panose="020B0604020202020204" pitchFamily="34" charset="0"/>
                <a:sym typeface="Calibri" pitchFamily="34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cs typeface="Arial" panose="020B0604020202020204" pitchFamily="34" charset="0"/>
                <a:sym typeface="Calibri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cs typeface="Arial" panose="020B0604020202020204" pitchFamily="34" charset="0"/>
                <a:sym typeface="Calibri" pitchFamily="34" charset="0"/>
              </a:rPr>
              <a:t>«</a:t>
            </a: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  <a:sym typeface="Calibri" pitchFamily="34" charset="0"/>
              </a:rPr>
              <a:t>ЭЛЕКТРОННОГО ПРАВИТЕЛЬСТВА» </a:t>
            </a:r>
            <a:endParaRPr lang="en-US" altLang="ru-RU" b="1" dirty="0">
              <a:solidFill>
                <a:srgbClr val="002060"/>
              </a:solidFill>
              <a:cs typeface="Arial" panose="020B0604020202020204" pitchFamily="34" charset="0"/>
              <a:sym typeface="Calibri" pitchFamily="34" charset="0"/>
            </a:endParaRPr>
          </a:p>
        </p:txBody>
      </p:sp>
      <p:graphicFrame>
        <p:nvGraphicFramePr>
          <p:cNvPr id="15" name="Объект 19"/>
          <p:cNvGraphicFramePr>
            <a:graphicFrameLocks/>
          </p:cNvGraphicFramePr>
          <p:nvPr>
            <p:extLst/>
          </p:nvPr>
        </p:nvGraphicFramePr>
        <p:xfrm>
          <a:off x="4643438" y="1785926"/>
          <a:ext cx="2000264" cy="1571636"/>
        </p:xfrm>
        <a:graphic>
          <a:graphicData uri="http://schemas.openxmlformats.org/presentationml/2006/ole">
            <p:oleObj spid="_x0000_s1026" name="Worksheet" r:id="rId5" imgW="2200847" imgH="1536325" progId="">
              <p:embed/>
            </p:oleObj>
          </a:graphicData>
        </a:graphic>
      </p:graphicFrame>
      <p:grpSp>
        <p:nvGrpSpPr>
          <p:cNvPr id="16" name="Группа 20"/>
          <p:cNvGrpSpPr>
            <a:grpSpLocks/>
          </p:cNvGrpSpPr>
          <p:nvPr/>
        </p:nvGrpSpPr>
        <p:grpSpPr bwMode="auto">
          <a:xfrm>
            <a:off x="6577628" y="1785926"/>
            <a:ext cx="2423496" cy="571504"/>
            <a:chOff x="1520769" y="2633967"/>
            <a:chExt cx="4964782" cy="1193100"/>
          </a:xfrm>
        </p:grpSpPr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2091" y="2832900"/>
              <a:ext cx="4143460" cy="91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L:\Новая папка (2)\For prezentations\kz_icons\new kz symbols\kazakhstan_flag_with_flagpole_64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0769" y="2633967"/>
              <a:ext cx="936104" cy="119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2" descr="L:\Новая папка (2)\biz\GeGF2014\jpg\logo-speaking-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428868"/>
            <a:ext cx="920166" cy="6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5" descr="Ministry of Transport and Communications of the Republic of Kazakhst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357430"/>
            <a:ext cx="832868" cy="80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45"/>
          <p:cNvSpPr>
            <a:spLocks noChangeArrowheads="1"/>
          </p:cNvSpPr>
          <p:nvPr/>
        </p:nvSpPr>
        <p:spPr bwMode="auto">
          <a:xfrm>
            <a:off x="6357950" y="3071810"/>
            <a:ext cx="22619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008646"/>
                </a:solidFill>
                <a:latin typeface="Calibri" pitchFamily="34" charset="0"/>
                <a:sym typeface="Calibri" pitchFamily="34" charset="0"/>
              </a:rPr>
              <a:t>Астана, 7-8 октября </a:t>
            </a:r>
            <a:r>
              <a:rPr lang="ru-RU" altLang="ru-RU" sz="1400" b="1" dirty="0" smtClean="0">
                <a:solidFill>
                  <a:srgbClr val="008646"/>
                </a:solidFill>
                <a:latin typeface="Calibri" pitchFamily="34" charset="0"/>
                <a:sym typeface="Calibri" pitchFamily="34" charset="0"/>
              </a:rPr>
              <a:t>2014 г.</a:t>
            </a:r>
            <a:endParaRPr lang="en-US" altLang="ru-RU" sz="1400" b="1" dirty="0">
              <a:solidFill>
                <a:srgbClr val="008646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5000628" y="3857628"/>
            <a:ext cx="387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cs typeface="Arial" panose="020B0604020202020204" pitchFamily="34" charset="0"/>
                <a:sym typeface="Calibri" pitchFamily="34" charset="0"/>
              </a:rPr>
              <a:t>ТЕЛЕКОММУНИКАЦИИ</a:t>
            </a:r>
            <a:endParaRPr lang="ru-RU" altLang="ru-RU" b="1" dirty="0">
              <a:solidFill>
                <a:srgbClr val="002060"/>
              </a:solidFill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23" name="Прямоугольник 153"/>
          <p:cNvSpPr>
            <a:spLocks noChangeArrowheads="1"/>
          </p:cNvSpPr>
          <p:nvPr/>
        </p:nvSpPr>
        <p:spPr bwMode="auto">
          <a:xfrm>
            <a:off x="4929190" y="6274149"/>
            <a:ext cx="196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2014 г.</a:t>
            </a:r>
            <a:endParaRPr lang="ru-RU" alt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" name="Прямоугольник 22"/>
          <p:cNvSpPr>
            <a:spLocks noChangeArrowheads="1"/>
          </p:cNvSpPr>
          <p:nvPr/>
        </p:nvSpPr>
        <p:spPr bwMode="auto">
          <a:xfrm>
            <a:off x="5733074" y="6264525"/>
            <a:ext cx="331248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ru-RU" altLang="ru-RU" sz="2000" b="1" dirty="0" smtClean="0"/>
              <a:t>68,1% </a:t>
            </a:r>
            <a:r>
              <a:rPr lang="ru-RU" altLang="ru-RU" sz="1600" b="1" dirty="0" smtClean="0"/>
              <a:t>пользователей Интернет</a:t>
            </a:r>
            <a:endParaRPr lang="ru-RU" altLang="ru-RU" sz="2400" b="1" dirty="0">
              <a:latin typeface="Calibri"/>
              <a:cs typeface="Calibri"/>
            </a:endParaRPr>
          </a:p>
        </p:txBody>
      </p:sp>
      <p:sp>
        <p:nvSpPr>
          <p:cNvPr id="25" name="Прямоугольник 19"/>
          <p:cNvSpPr>
            <a:spLocks noChangeArrowheads="1"/>
          </p:cNvSpPr>
          <p:nvPr/>
        </p:nvSpPr>
        <p:spPr bwMode="auto">
          <a:xfrm>
            <a:off x="-285784" y="3845486"/>
            <a:ext cx="5197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ЭЛЕКТРОННЫЕ РАЗРЕШЕНИЯ И ЛИЦЕНЗИЙ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6" name="Изображение 4"/>
          <p:cNvSpPr>
            <a:spLocks noChangeAspect="1"/>
          </p:cNvSpPr>
          <p:nvPr/>
        </p:nvSpPr>
        <p:spPr bwMode="auto">
          <a:xfrm>
            <a:off x="3784138" y="4227460"/>
            <a:ext cx="3730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27" name="Группа 48"/>
          <p:cNvGrpSpPr>
            <a:grpSpLocks/>
          </p:cNvGrpSpPr>
          <p:nvPr/>
        </p:nvGrpSpPr>
        <p:grpSpPr bwMode="auto">
          <a:xfrm>
            <a:off x="1142976" y="6172473"/>
            <a:ext cx="2192996" cy="545447"/>
            <a:chOff x="1389636" y="1589343"/>
            <a:chExt cx="1925081" cy="544455"/>
          </a:xfrm>
        </p:grpSpPr>
        <p:grpSp>
          <p:nvGrpSpPr>
            <p:cNvPr id="28" name="Группа 1"/>
            <p:cNvGrpSpPr>
              <a:grpSpLocks/>
            </p:cNvGrpSpPr>
            <p:nvPr/>
          </p:nvGrpSpPr>
          <p:grpSpPr bwMode="auto">
            <a:xfrm>
              <a:off x="1389636" y="1589343"/>
              <a:ext cx="1824723" cy="307217"/>
              <a:chOff x="1415267" y="1157295"/>
              <a:chExt cx="1824723" cy="307217"/>
            </a:xfrm>
          </p:grpSpPr>
          <p:sp>
            <p:nvSpPr>
              <p:cNvPr id="32" name="Прямоугольник 13"/>
              <p:cNvSpPr>
                <a:spLocks noChangeArrowheads="1"/>
              </p:cNvSpPr>
              <p:nvPr/>
            </p:nvSpPr>
            <p:spPr bwMode="auto">
              <a:xfrm>
                <a:off x="1415267" y="1157295"/>
                <a:ext cx="678537" cy="307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altLang="ru-RU" sz="1400" b="1" dirty="0" smtClean="0">
                    <a:solidFill>
                      <a:srgbClr val="3587D3"/>
                    </a:solidFill>
                    <a:latin typeface="Calibri" pitchFamily="34" charset="0"/>
                  </a:rPr>
                  <a:t>148 317</a:t>
                </a:r>
                <a:endParaRPr lang="ru-RU" altLang="ru-RU" sz="1400" dirty="0">
                  <a:solidFill>
                    <a:srgbClr val="3587D3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Прямоугольник 26"/>
              <p:cNvSpPr>
                <a:spLocks noChangeArrowheads="1"/>
              </p:cNvSpPr>
              <p:nvPr/>
            </p:nvSpPr>
            <p:spPr bwMode="auto">
              <a:xfrm>
                <a:off x="1986736" y="1160538"/>
                <a:ext cx="1253254" cy="277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r>
                  <a:rPr lang="ru-RU" altLang="ru-RU" sz="1200" dirty="0">
                    <a:solidFill>
                      <a:srgbClr val="595959"/>
                    </a:solidFill>
                    <a:latin typeface="Calibri" pitchFamily="34" charset="0"/>
                  </a:rPr>
                  <a:t>е-лицензий</a:t>
                </a:r>
              </a:p>
            </p:txBody>
          </p:sp>
        </p:grpSp>
        <p:grpSp>
          <p:nvGrpSpPr>
            <p:cNvPr id="29" name="Группа 8"/>
            <p:cNvGrpSpPr>
              <a:grpSpLocks/>
            </p:cNvGrpSpPr>
            <p:nvPr/>
          </p:nvGrpSpPr>
          <p:grpSpPr bwMode="auto">
            <a:xfrm>
              <a:off x="1389636" y="1826581"/>
              <a:ext cx="1925081" cy="307217"/>
              <a:chOff x="-717139" y="2409452"/>
              <a:chExt cx="1925081" cy="307217"/>
            </a:xfrm>
          </p:grpSpPr>
          <p:sp>
            <p:nvSpPr>
              <p:cNvPr id="30" name="Прямоугольник 13"/>
              <p:cNvSpPr>
                <a:spLocks noChangeArrowheads="1"/>
              </p:cNvSpPr>
              <p:nvPr/>
            </p:nvSpPr>
            <p:spPr bwMode="auto">
              <a:xfrm>
                <a:off x="-717139" y="2409452"/>
                <a:ext cx="678537" cy="307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altLang="ru-RU" sz="1400" b="1" dirty="0" smtClean="0">
                    <a:solidFill>
                      <a:srgbClr val="3587D3"/>
                    </a:solidFill>
                    <a:latin typeface="Calibri" pitchFamily="34" charset="0"/>
                  </a:rPr>
                  <a:t>664 804</a:t>
                </a:r>
                <a:endParaRPr lang="ru-RU" altLang="ru-RU" sz="1400" dirty="0">
                  <a:solidFill>
                    <a:srgbClr val="3587D3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Прямоугольник 24"/>
              <p:cNvSpPr>
                <a:spLocks noChangeArrowheads="1"/>
              </p:cNvSpPr>
              <p:nvPr/>
            </p:nvSpPr>
            <p:spPr bwMode="auto">
              <a:xfrm>
                <a:off x="-140833" y="2416209"/>
                <a:ext cx="1348775" cy="277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r>
                  <a:rPr lang="ru-RU" altLang="ru-RU" sz="1200" dirty="0">
                    <a:solidFill>
                      <a:srgbClr val="595959"/>
                    </a:solidFill>
                    <a:latin typeface="Calibri" pitchFamily="34" charset="0"/>
                  </a:rPr>
                  <a:t>е-разрешений</a:t>
                </a:r>
              </a:p>
            </p:txBody>
          </p:sp>
        </p:grpSp>
      </p:grpSp>
      <p:sp>
        <p:nvSpPr>
          <p:cNvPr id="34" name="Пятиугольник 51"/>
          <p:cNvSpPr/>
          <p:nvPr/>
        </p:nvSpPr>
        <p:spPr>
          <a:xfrm>
            <a:off x="1199460" y="5824517"/>
            <a:ext cx="3049608" cy="25558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400" dirty="0" smtClean="0">
                <a:solidFill>
                  <a:schemeClr val="bg1"/>
                </a:solidFill>
                <a:latin typeface="Calibri" pitchFamily="34" charset="0"/>
              </a:rPr>
              <a:t>Всего оформлено</a:t>
            </a:r>
            <a:r>
              <a:rPr kumimoji="0" lang="en-US" altLang="ru-RU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ru-RU" altLang="ru-RU" sz="1400" dirty="0" smtClean="0">
                <a:solidFill>
                  <a:schemeClr val="bg1"/>
                </a:solidFill>
                <a:latin typeface="Calibri" pitchFamily="34" charset="0"/>
              </a:rPr>
              <a:t>за </a:t>
            </a:r>
            <a:r>
              <a:rPr kumimoji="0" lang="kk-KZ" altLang="ru-RU" sz="1400" dirty="0" smtClean="0">
                <a:solidFill>
                  <a:schemeClr val="bg1"/>
                </a:solidFill>
                <a:latin typeface="Calibri" pitchFamily="34" charset="0"/>
              </a:rPr>
              <a:t>весь период</a:t>
            </a:r>
            <a:r>
              <a:rPr kumimoji="0" lang="ru-RU" altLang="ru-RU" sz="14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5" name="Прямоугольник 18"/>
          <p:cNvSpPr>
            <a:spLocks noChangeArrowheads="1"/>
          </p:cNvSpPr>
          <p:nvPr/>
        </p:nvSpPr>
        <p:spPr bwMode="auto">
          <a:xfrm>
            <a:off x="2285984" y="5429264"/>
            <a:ext cx="223027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ru-RU" sz="1600" b="1" dirty="0">
                <a:solidFill>
                  <a:srgbClr val="3587D3"/>
                </a:solidFill>
                <a:latin typeface="Calibri" pitchFamily="34" charset="0"/>
              </a:rPr>
              <a:t>81</a:t>
            </a:r>
            <a:r>
              <a:rPr lang="ru-RU" altLang="ru-RU" sz="1600" b="1" dirty="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ru-RU" altLang="ru-RU" sz="1200" dirty="0">
                <a:solidFill>
                  <a:srgbClr val="404040"/>
                </a:solidFill>
                <a:latin typeface="Calibri" pitchFamily="34" charset="0"/>
              </a:rPr>
              <a:t>лицензия</a:t>
            </a:r>
          </a:p>
        </p:txBody>
      </p:sp>
      <p:sp>
        <p:nvSpPr>
          <p:cNvPr id="36" name="Пятиугольник 54"/>
          <p:cNvSpPr/>
          <p:nvPr/>
        </p:nvSpPr>
        <p:spPr>
          <a:xfrm>
            <a:off x="1224863" y="5475869"/>
            <a:ext cx="1125537" cy="2762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200" dirty="0" smtClean="0">
                <a:solidFill>
                  <a:srgbClr val="FFFFFF"/>
                </a:solidFill>
                <a:latin typeface="Calibri" pitchFamily="34" charset="0"/>
              </a:rPr>
              <a:t>201</a:t>
            </a:r>
            <a:r>
              <a:rPr kumimoji="0" lang="en-US" altLang="ru-RU" sz="1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kumimoji="0" lang="ru-RU" altLang="ru-RU" sz="1200" dirty="0" smtClean="0">
                <a:solidFill>
                  <a:srgbClr val="FFFFFF"/>
                </a:solidFill>
                <a:latin typeface="Calibri" pitchFamily="34" charset="0"/>
              </a:rPr>
              <a:t> г.</a:t>
            </a:r>
          </a:p>
        </p:txBody>
      </p:sp>
      <p:sp>
        <p:nvSpPr>
          <p:cNvPr id="37" name="Прямоугольник 18"/>
          <p:cNvSpPr>
            <a:spLocks noChangeArrowheads="1"/>
          </p:cNvSpPr>
          <p:nvPr/>
        </p:nvSpPr>
        <p:spPr bwMode="auto">
          <a:xfrm>
            <a:off x="2357422" y="4906044"/>
            <a:ext cx="2369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ru-RU" sz="1600" b="1" dirty="0" smtClean="0">
                <a:solidFill>
                  <a:srgbClr val="3587D3"/>
                </a:solidFill>
                <a:latin typeface="Calibri" pitchFamily="34" charset="0"/>
              </a:rPr>
              <a:t>435</a:t>
            </a:r>
            <a:r>
              <a:rPr lang="ru-RU" altLang="ru-RU" sz="1600" b="1" dirty="0" smtClean="0">
                <a:solidFill>
                  <a:srgbClr val="3587D3"/>
                </a:solidFill>
                <a:latin typeface="Calibri" pitchFamily="34" charset="0"/>
              </a:rPr>
              <a:t> </a:t>
            </a:r>
            <a:r>
              <a:rPr lang="ru-RU" altLang="ru-RU" sz="1200" dirty="0">
                <a:solidFill>
                  <a:srgbClr val="404040"/>
                </a:solidFill>
                <a:latin typeface="Calibri" pitchFamily="34" charset="0"/>
              </a:rPr>
              <a:t>разрешительных документов</a:t>
            </a:r>
          </a:p>
        </p:txBody>
      </p:sp>
      <p:sp>
        <p:nvSpPr>
          <p:cNvPr id="38" name="Пятиугольник 56"/>
          <p:cNvSpPr/>
          <p:nvPr/>
        </p:nvSpPr>
        <p:spPr>
          <a:xfrm>
            <a:off x="1224864" y="5091190"/>
            <a:ext cx="1125536" cy="2794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dirty="0" smtClean="0">
                <a:solidFill>
                  <a:srgbClr val="FFFFFF"/>
                </a:solidFill>
                <a:cs typeface="Arial" pitchFamily="34" charset="0"/>
              </a:rPr>
              <a:t>201</a:t>
            </a:r>
            <a:r>
              <a:rPr lang="kk-KZ" altLang="ru-RU" sz="1200" dirty="0" smtClean="0">
                <a:solidFill>
                  <a:srgbClr val="FFFFFF"/>
                </a:solidFill>
                <a:cs typeface="Arial" pitchFamily="34" charset="0"/>
              </a:rPr>
              <a:t>2-2014</a:t>
            </a:r>
            <a:r>
              <a:rPr lang="ru-RU" altLang="ru-RU" sz="12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ru-RU" altLang="ru-RU" sz="1200" dirty="0">
                <a:solidFill>
                  <a:srgbClr val="FFFFFF"/>
                </a:solidFill>
                <a:cs typeface="Arial" pitchFamily="34" charset="0"/>
              </a:rPr>
              <a:t>г.</a:t>
            </a:r>
          </a:p>
        </p:txBody>
      </p:sp>
      <p:pic>
        <p:nvPicPr>
          <p:cNvPr id="39" name="Изображение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428700"/>
            <a:ext cx="460474" cy="158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ятиугольник 77"/>
          <p:cNvSpPr/>
          <p:nvPr/>
        </p:nvSpPr>
        <p:spPr>
          <a:xfrm>
            <a:off x="1224863" y="4657736"/>
            <a:ext cx="1125537" cy="27146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dirty="0" smtClean="0">
                <a:solidFill>
                  <a:srgbClr val="FFFFFF"/>
                </a:solidFill>
                <a:cs typeface="Arial" pitchFamily="34" charset="0"/>
              </a:rPr>
              <a:t>201</a:t>
            </a:r>
            <a:r>
              <a:rPr lang="en-US" altLang="ru-RU" sz="1200" dirty="0" smtClean="0">
                <a:solidFill>
                  <a:srgbClr val="FFFFFF"/>
                </a:solidFill>
                <a:cs typeface="Arial" pitchFamily="34" charset="0"/>
              </a:rPr>
              <a:t>4</a:t>
            </a:r>
            <a:r>
              <a:rPr lang="ru-RU" altLang="ru-RU" sz="12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ru-RU" altLang="ru-RU" sz="1200" dirty="0">
                <a:solidFill>
                  <a:srgbClr val="FFFFFF"/>
                </a:solidFill>
                <a:cs typeface="Arial" pitchFamily="34" charset="0"/>
              </a:rPr>
              <a:t>г.</a:t>
            </a:r>
          </a:p>
        </p:txBody>
      </p:sp>
      <p:sp>
        <p:nvSpPr>
          <p:cNvPr id="41" name="Прямоугольник 18"/>
          <p:cNvSpPr>
            <a:spLocks noChangeArrowheads="1"/>
          </p:cNvSpPr>
          <p:nvPr/>
        </p:nvSpPr>
        <p:spPr bwMode="auto">
          <a:xfrm>
            <a:off x="2285985" y="4357694"/>
            <a:ext cx="2428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3587D3"/>
                </a:solidFill>
                <a:latin typeface="Calibri" pitchFamily="34" charset="0"/>
              </a:rPr>
              <a:t>100% </a:t>
            </a:r>
            <a:r>
              <a:rPr lang="ru-RU" altLang="ru-RU" sz="1200" dirty="0">
                <a:solidFill>
                  <a:srgbClr val="404040"/>
                </a:solidFill>
                <a:latin typeface="Calibri" pitchFamily="34" charset="0"/>
              </a:rPr>
              <a:t>автоматизация разрешительных документов подлежащих к автоматизации </a:t>
            </a:r>
            <a:r>
              <a:rPr kumimoji="1" lang="ru-RU" altLang="ru-RU" sz="1100" dirty="0">
                <a:latin typeface="Calibri" pitchFamily="34" charset="0"/>
              </a:rPr>
              <a:t> </a:t>
            </a:r>
          </a:p>
        </p:txBody>
      </p:sp>
      <p:sp>
        <p:nvSpPr>
          <p:cNvPr id="42" name="Прямоугольник 29"/>
          <p:cNvSpPr>
            <a:spLocks noChangeArrowheads="1"/>
          </p:cNvSpPr>
          <p:nvPr/>
        </p:nvSpPr>
        <p:spPr bwMode="auto">
          <a:xfrm>
            <a:off x="-93651" y="6072206"/>
            <a:ext cx="1379503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altLang="ru-RU" sz="1050" b="1" dirty="0" smtClean="0">
                <a:solidFill>
                  <a:srgbClr val="008646"/>
                </a:solidFill>
                <a:latin typeface="Calibri" pitchFamily="34" charset="0"/>
              </a:rPr>
              <a:t>Лучший </a:t>
            </a:r>
            <a:r>
              <a:rPr lang="ru-RU" altLang="ru-RU" sz="1050" b="1" dirty="0">
                <a:solidFill>
                  <a:srgbClr val="008646"/>
                </a:solidFill>
                <a:latin typeface="Calibri" pitchFamily="34" charset="0"/>
              </a:rPr>
              <a:t>проект</a:t>
            </a:r>
            <a:br>
              <a:rPr lang="ru-RU" altLang="ru-RU" sz="1050" b="1" dirty="0">
                <a:solidFill>
                  <a:srgbClr val="008646"/>
                </a:solidFill>
                <a:latin typeface="Calibri" pitchFamily="34" charset="0"/>
              </a:rPr>
            </a:br>
            <a:r>
              <a:rPr lang="en-US" altLang="ru-RU" sz="1050" b="1" dirty="0">
                <a:solidFill>
                  <a:srgbClr val="008646"/>
                </a:solidFill>
                <a:latin typeface="Calibri" pitchFamily="34" charset="0"/>
              </a:rPr>
              <a:t>   </a:t>
            </a:r>
            <a:r>
              <a:rPr lang="ru-RU" altLang="ru-RU" sz="1050" b="1" dirty="0">
                <a:solidFill>
                  <a:srgbClr val="008646"/>
                </a:solidFill>
                <a:latin typeface="Calibri" pitchFamily="34" charset="0"/>
              </a:rPr>
              <a:t>для бизнеса</a:t>
            </a:r>
          </a:p>
          <a:p>
            <a:pPr algn="ctr">
              <a:defRPr/>
            </a:pPr>
            <a:r>
              <a:rPr lang="ru-RU" altLang="ru-RU" sz="1000" dirty="0">
                <a:solidFill>
                  <a:srgbClr val="595959"/>
                </a:solidFill>
                <a:latin typeface="Calibri" pitchFamily="34" charset="0"/>
              </a:rPr>
              <a:t>     </a:t>
            </a:r>
            <a:r>
              <a:rPr lang="en-US" altLang="ru-RU" sz="1000" dirty="0">
                <a:solidFill>
                  <a:srgbClr val="595959"/>
                </a:solidFill>
                <a:latin typeface="Calibri" pitchFamily="34" charset="0"/>
              </a:rPr>
              <a:t>WSIS Project Prizes </a:t>
            </a:r>
            <a:r>
              <a:rPr lang="ru-RU" altLang="ru-RU" sz="1000" dirty="0">
                <a:solidFill>
                  <a:srgbClr val="595959"/>
                </a:solidFill>
                <a:latin typeface="Calibri" pitchFamily="34" charset="0"/>
              </a:rPr>
              <a:t>2013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/>
          </p:nvPr>
        </p:nvGraphicFramePr>
        <p:xfrm>
          <a:off x="6428373" y="4375344"/>
          <a:ext cx="2505516" cy="161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0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годы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ADSL (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Мбит/сек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FTTH (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Мбит/сек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1" marB="45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(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Мбит/сек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(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Мбит/сек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1" marB="45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" name="Picture 14" descr="Image result for телекоммуникаци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9" y="4429133"/>
            <a:ext cx="1716720" cy="1285884"/>
          </a:xfrm>
          <a:prstGeom prst="rect">
            <a:avLst/>
          </a:prstGeom>
          <a:noFill/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</a:rPr>
              <a:t>Текущие достижения в ИКТ отрасли</a:t>
            </a:r>
            <a:endParaRPr lang="ru-RU" altLang="ru-RU" sz="2800" dirty="0">
              <a:solidFill>
                <a:srgbClr val="0070C0"/>
              </a:solidFill>
              <a:latin typeface="Impact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55"/>
          <p:cNvSpPr/>
          <p:nvPr/>
        </p:nvSpPr>
        <p:spPr>
          <a:xfrm>
            <a:off x="5251300" y="1428736"/>
            <a:ext cx="3892732" cy="445869"/>
          </a:xfrm>
          <a:prstGeom prst="chevron">
            <a:avLst>
              <a:gd name="adj" fmla="val 31067"/>
            </a:avLst>
          </a:prstGeom>
          <a:solidFill>
            <a:srgbClr val="148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Приобретение результата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44" y="966390"/>
            <a:ext cx="1081670" cy="369332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Как есть</a:t>
            </a:r>
            <a:endParaRPr lang="ru-RU" b="0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396" y="1000108"/>
            <a:ext cx="1337477" cy="369332"/>
          </a:xfrm>
          <a:prstGeom prst="homePlate">
            <a:avLst>
              <a:gd name="adj" fmla="val 0"/>
            </a:avLst>
          </a:prstGeom>
          <a:solidFill>
            <a:srgbClr val="148CC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  <a:latin typeface="Impact" pitchFamily="34" charset="0"/>
              </a:rPr>
              <a:t>Как будет</a:t>
            </a:r>
            <a:endParaRPr lang="ru-RU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Скругленный прямоугольник 59"/>
          <p:cNvSpPr/>
          <p:nvPr/>
        </p:nvSpPr>
        <p:spPr>
          <a:xfrm>
            <a:off x="5929322" y="3286124"/>
            <a:ext cx="2304256" cy="360040"/>
          </a:xfrm>
          <a:prstGeom prst="roundRect">
            <a:avLst>
              <a:gd name="adj" fmla="val 0"/>
            </a:avLst>
          </a:prstGeom>
          <a:solidFill>
            <a:srgbClr val="1D85C5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0" i="1" dirty="0" smtClean="0">
                <a:solidFill>
                  <a:schemeClr val="bg1"/>
                </a:solidFill>
                <a:latin typeface="Trebuchet MS" pitchFamily="34" charset="0"/>
              </a:rPr>
              <a:t>Закуп ИК-услуги</a:t>
            </a:r>
            <a:endParaRPr lang="ru-RU" sz="1600" b="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60"/>
          <p:cNvSpPr/>
          <p:nvPr/>
        </p:nvSpPr>
        <p:spPr>
          <a:xfrm>
            <a:off x="720824" y="5389176"/>
            <a:ext cx="8543354" cy="720080"/>
          </a:xfrm>
          <a:prstGeom prst="rect">
            <a:avLst/>
          </a:prstGeom>
          <a:ln>
            <a:noFill/>
          </a:ln>
        </p:spPr>
      </p:sp>
      <p:sp>
        <p:nvSpPr>
          <p:cNvPr id="8" name="TextBox 7"/>
          <p:cNvSpPr txBox="1"/>
          <p:nvPr/>
        </p:nvSpPr>
        <p:spPr>
          <a:xfrm>
            <a:off x="857224" y="5971353"/>
            <a:ext cx="68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>
                <a:solidFill>
                  <a:srgbClr val="148CC2"/>
                </a:solidFill>
                <a:latin typeface="Impact" pitchFamily="34" charset="0"/>
              </a:rPr>
              <a:t>Переход от капитальных затрат к операционным</a:t>
            </a:r>
            <a:endParaRPr lang="ru-RU" sz="2400" b="0" dirty="0">
              <a:solidFill>
                <a:srgbClr val="148CC2"/>
              </a:solidFill>
              <a:latin typeface="Impact" pitchFamily="34" charset="0"/>
            </a:endParaRPr>
          </a:p>
        </p:txBody>
      </p:sp>
      <p:sp>
        <p:nvSpPr>
          <p:cNvPr id="9" name="Скругленный прямоугольник 62"/>
          <p:cNvSpPr/>
          <p:nvPr/>
        </p:nvSpPr>
        <p:spPr>
          <a:xfrm>
            <a:off x="221323" y="2250255"/>
            <a:ext cx="2241239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Планирование</a:t>
            </a:r>
            <a:endParaRPr lang="ru-RU" sz="1400" b="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Скругленный прямоугольник 63"/>
          <p:cNvSpPr/>
          <p:nvPr/>
        </p:nvSpPr>
        <p:spPr>
          <a:xfrm>
            <a:off x="2643174" y="2257766"/>
            <a:ext cx="2457048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Предпроектное обследование</a:t>
            </a:r>
            <a:endParaRPr lang="ru-RU" sz="1400" b="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Скругленный прямоугольник 64"/>
          <p:cNvSpPr/>
          <p:nvPr/>
        </p:nvSpPr>
        <p:spPr>
          <a:xfrm>
            <a:off x="214282" y="2718792"/>
            <a:ext cx="2246795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Закупка/настройка</a:t>
            </a:r>
            <a:endParaRPr lang="ru-RU" sz="1400" b="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Скругленный прямоугольник 65"/>
          <p:cNvSpPr/>
          <p:nvPr/>
        </p:nvSpPr>
        <p:spPr>
          <a:xfrm>
            <a:off x="2643174" y="2718792"/>
            <a:ext cx="2457048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Разработка ТЗ и ТЭО</a:t>
            </a:r>
          </a:p>
        </p:txBody>
      </p:sp>
      <p:sp>
        <p:nvSpPr>
          <p:cNvPr id="13" name="Скругленный прямоугольник 66"/>
          <p:cNvSpPr/>
          <p:nvPr/>
        </p:nvSpPr>
        <p:spPr>
          <a:xfrm>
            <a:off x="214282" y="3187329"/>
            <a:ext cx="2246795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Постановка на баланс</a:t>
            </a:r>
            <a:endParaRPr lang="ru-RU" sz="1400" b="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Скругленный прямоугольник 67"/>
          <p:cNvSpPr/>
          <p:nvPr/>
        </p:nvSpPr>
        <p:spPr>
          <a:xfrm>
            <a:off x="2643174" y="3187329"/>
            <a:ext cx="2457048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Разработка ИС ГО</a:t>
            </a:r>
          </a:p>
        </p:txBody>
      </p:sp>
      <p:sp>
        <p:nvSpPr>
          <p:cNvPr id="15" name="Скругленный прямоугольник 68"/>
          <p:cNvSpPr/>
          <p:nvPr/>
        </p:nvSpPr>
        <p:spPr>
          <a:xfrm>
            <a:off x="218587" y="3642713"/>
            <a:ext cx="2246795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Начисление амортизации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Скругленный прямоугольник 69"/>
          <p:cNvSpPr/>
          <p:nvPr/>
        </p:nvSpPr>
        <p:spPr>
          <a:xfrm>
            <a:off x="2643174" y="3642713"/>
            <a:ext cx="2457048" cy="39044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Закупка ЛПО, серверного оборудования</a:t>
            </a:r>
          </a:p>
        </p:txBody>
      </p:sp>
      <p:sp>
        <p:nvSpPr>
          <p:cNvPr id="17" name="Скругленный прямоугольник 70"/>
          <p:cNvSpPr/>
          <p:nvPr/>
        </p:nvSpPr>
        <p:spPr>
          <a:xfrm>
            <a:off x="214282" y="4124403"/>
            <a:ext cx="2246795" cy="47863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Монтаж/ демонтаж</a:t>
            </a:r>
            <a:endParaRPr lang="ru-RU" sz="1400" b="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8" name="Скругленный прямоугольник 71"/>
          <p:cNvSpPr/>
          <p:nvPr/>
        </p:nvSpPr>
        <p:spPr>
          <a:xfrm>
            <a:off x="2643174" y="4124403"/>
            <a:ext cx="2457048" cy="47863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Опытная эксплуатация, аттестация ИС ГО</a:t>
            </a:r>
          </a:p>
        </p:txBody>
      </p:sp>
      <p:sp>
        <p:nvSpPr>
          <p:cNvPr id="19" name="Скругленный прямоугольник 72"/>
          <p:cNvSpPr/>
          <p:nvPr/>
        </p:nvSpPr>
        <p:spPr>
          <a:xfrm>
            <a:off x="214282" y="4694538"/>
            <a:ext cx="2246795" cy="54393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Создание/обслуживание инфраструктуры</a:t>
            </a:r>
            <a:endParaRPr lang="ru-RU" sz="1400" b="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Скругленный прямоугольник 73"/>
          <p:cNvSpPr/>
          <p:nvPr/>
        </p:nvSpPr>
        <p:spPr>
          <a:xfrm>
            <a:off x="2643174" y="4694538"/>
            <a:ext cx="2457048" cy="54393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Поддержка и обучение</a:t>
            </a:r>
            <a:endParaRPr lang="ru-RU" sz="1400" b="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" name="Нашивка 74"/>
          <p:cNvSpPr/>
          <p:nvPr/>
        </p:nvSpPr>
        <p:spPr>
          <a:xfrm>
            <a:off x="5286380" y="5381580"/>
            <a:ext cx="3892732" cy="445869"/>
          </a:xfrm>
          <a:prstGeom prst="chevron">
            <a:avLst>
              <a:gd name="adj" fmla="val 31067"/>
            </a:avLst>
          </a:prstGeom>
          <a:solidFill>
            <a:srgbClr val="148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OpEx</a:t>
            </a:r>
            <a:endParaRPr lang="ru-RU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2" name="Нашивка 75"/>
          <p:cNvSpPr/>
          <p:nvPr/>
        </p:nvSpPr>
        <p:spPr>
          <a:xfrm>
            <a:off x="65315" y="5381580"/>
            <a:ext cx="5292503" cy="445869"/>
          </a:xfrm>
          <a:prstGeom prst="chevron">
            <a:avLst>
              <a:gd name="adj" fmla="val 310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CapEx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3" name="Нашивка 76"/>
          <p:cNvSpPr/>
          <p:nvPr/>
        </p:nvSpPr>
        <p:spPr>
          <a:xfrm>
            <a:off x="1" y="1428736"/>
            <a:ext cx="5286380" cy="445869"/>
          </a:xfrm>
          <a:prstGeom prst="chevron">
            <a:avLst>
              <a:gd name="adj" fmla="val 310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Управление процессами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4" name="Прямоугольник 77"/>
          <p:cNvSpPr/>
          <p:nvPr/>
        </p:nvSpPr>
        <p:spPr>
          <a:xfrm>
            <a:off x="90058" y="1937139"/>
            <a:ext cx="2712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Построение ИК инфраструктуры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78"/>
          <p:cNvSpPr/>
          <p:nvPr/>
        </p:nvSpPr>
        <p:spPr>
          <a:xfrm>
            <a:off x="3214678" y="1913590"/>
            <a:ext cx="1395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ИС ГО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</a:rPr>
              <a:t>Что поменяется для </a:t>
            </a: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</a:rPr>
              <a:t>госсектора</a:t>
            </a: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</a:rPr>
              <a:t>?</a:t>
            </a:r>
            <a:endParaRPr lang="ru-RU" altLang="ru-RU" sz="2800" dirty="0" smtClean="0">
              <a:solidFill>
                <a:srgbClr val="0070C0"/>
              </a:solidFill>
              <a:latin typeface="Impact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18739" y="4432627"/>
            <a:ext cx="2819835" cy="1997445"/>
          </a:xfrm>
          <a:prstGeom prst="rect">
            <a:avLst/>
          </a:prstGeom>
          <a:solidFill>
            <a:srgbClr val="D1D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</a:rPr>
              <a:t>Концепция СМИ ГО</a:t>
            </a:r>
          </a:p>
        </p:txBody>
      </p:sp>
      <p:grpSp>
        <p:nvGrpSpPr>
          <p:cNvPr id="5" name="Группа 23"/>
          <p:cNvGrpSpPr/>
          <p:nvPr/>
        </p:nvGrpSpPr>
        <p:grpSpPr>
          <a:xfrm>
            <a:off x="971600" y="764706"/>
            <a:ext cx="7157392" cy="1696531"/>
            <a:chOff x="6896" y="764704"/>
            <a:chExt cx="8856984" cy="2326485"/>
          </a:xfrm>
        </p:grpSpPr>
        <p:grpSp>
          <p:nvGrpSpPr>
            <p:cNvPr id="6" name="Группа 2"/>
            <p:cNvGrpSpPr/>
            <p:nvPr/>
          </p:nvGrpSpPr>
          <p:grpSpPr>
            <a:xfrm>
              <a:off x="6559624" y="1455926"/>
              <a:ext cx="2304256" cy="1233087"/>
              <a:chOff x="395536" y="2239063"/>
              <a:chExt cx="2304256" cy="1233087"/>
            </a:xfrm>
          </p:grpSpPr>
          <p:sp>
            <p:nvSpPr>
              <p:cNvPr id="1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95536" y="2239063"/>
                <a:ext cx="2304256" cy="123308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blurRad="2413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latin typeface="Tahoma" charset="0"/>
                  <a:ea typeface="MS PGothic" pitchFamily="34" charset="-128"/>
                  <a:cs typeface="+mn-cs"/>
                </a:endParaRPr>
              </a:p>
            </p:txBody>
          </p:sp>
          <p:pic>
            <p:nvPicPr>
              <p:cNvPr id="17" name="Picture 7" descr="D:\For prezentations\kz_icons\logo g-clou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194" y="2681670"/>
                <a:ext cx="1589558" cy="358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366935" y="764704"/>
              <a:ext cx="8350409" cy="648072"/>
              <a:chOff x="395535" y="2420888"/>
              <a:chExt cx="8350409" cy="648072"/>
            </a:xfrm>
          </p:grpSpPr>
          <p:sp>
            <p:nvSpPr>
              <p:cNvPr id="12" name="Стрелка вниз 11"/>
              <p:cNvSpPr/>
              <p:nvPr/>
            </p:nvSpPr>
            <p:spPr bwMode="auto">
              <a:xfrm>
                <a:off x="7380312" y="2781622"/>
                <a:ext cx="765175" cy="287338"/>
              </a:xfrm>
              <a:prstGeom prst="downArrow">
                <a:avLst>
                  <a:gd name="adj1" fmla="val 100000"/>
                  <a:gd name="adj2" fmla="val 55679"/>
                </a:avLst>
              </a:prstGeom>
              <a:solidFill>
                <a:srgbClr val="1F497D"/>
              </a:solidFill>
              <a:ln w="19050"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just" eaLnBrk="0" hangingPunct="0">
                  <a:defRPr/>
                </a:pP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Стрелка вниз 12"/>
              <p:cNvSpPr/>
              <p:nvPr/>
            </p:nvSpPr>
            <p:spPr bwMode="auto">
              <a:xfrm>
                <a:off x="782489" y="2780928"/>
                <a:ext cx="765175" cy="287338"/>
              </a:xfrm>
              <a:prstGeom prst="downArrow">
                <a:avLst>
                  <a:gd name="adj1" fmla="val 100000"/>
                  <a:gd name="adj2" fmla="val 55679"/>
                </a:avLst>
              </a:prstGeom>
              <a:solidFill>
                <a:srgbClr val="1F497D"/>
              </a:solidFill>
              <a:ln w="19050"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just" eaLnBrk="0" hangingPunct="0">
                  <a:defRPr/>
                </a:pP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Стрелка вниз 13"/>
              <p:cNvSpPr/>
              <p:nvPr/>
            </p:nvSpPr>
            <p:spPr bwMode="auto">
              <a:xfrm>
                <a:off x="4211960" y="2780928"/>
                <a:ext cx="765175" cy="287338"/>
              </a:xfrm>
              <a:prstGeom prst="downArrow">
                <a:avLst>
                  <a:gd name="adj1" fmla="val 100000"/>
                  <a:gd name="adj2" fmla="val 55679"/>
                </a:avLst>
              </a:prstGeom>
              <a:solidFill>
                <a:srgbClr val="1F497D"/>
              </a:solidFill>
              <a:ln w="19050"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just" eaLnBrk="0" hangingPunct="0">
                  <a:defRPr/>
                </a:pP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Заголовок 1"/>
              <p:cNvSpPr txBox="1">
                <a:spLocks/>
              </p:cNvSpPr>
              <p:nvPr/>
            </p:nvSpPr>
            <p:spPr bwMode="auto">
              <a:xfrm>
                <a:off x="395535" y="2420888"/>
                <a:ext cx="8350409" cy="511414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txBody>
              <a:bodyPr anchor="ctr"/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sz="1800" b="0" dirty="0">
                    <a:solidFill>
                      <a:schemeClr val="bg1"/>
                    </a:solidFill>
                    <a:latin typeface="Impact" pitchFamily="34" charset="0"/>
                    <a:cs typeface="Calibri" pitchFamily="34" charset="0"/>
                  </a:rPr>
                  <a:t>Сервисная модель информатизации (СМИ)</a:t>
                </a: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2414" y="1463000"/>
              <a:ext cx="1107065" cy="96017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275656" y="2190944"/>
              <a:ext cx="4572000" cy="5486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 b="0" dirty="0" smtClean="0">
                  <a:solidFill>
                    <a:srgbClr val="1D85C5"/>
                  </a:solidFill>
                  <a:latin typeface="Impact" pitchFamily="34" charset="0"/>
                  <a:cs typeface="Calibri" pitchFamily="34" charset="0"/>
                </a:rPr>
                <a:t>ИКТ-аутсорсинг</a:t>
              </a:r>
              <a:endParaRPr lang="ru-RU" sz="2000" b="0" dirty="0">
                <a:solidFill>
                  <a:srgbClr val="1D85C5"/>
                </a:solidFill>
                <a:latin typeface="Impact" pitchFamily="34" charset="0"/>
                <a:cs typeface="Calibri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3942" y="1412776"/>
              <a:ext cx="901380" cy="92993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896" y="2204863"/>
              <a:ext cx="2312837" cy="886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0" dirty="0" smtClean="0">
                  <a:solidFill>
                    <a:srgbClr val="1D85C5"/>
                  </a:solidFill>
                  <a:latin typeface="Impact" pitchFamily="34" charset="0"/>
                  <a:cs typeface="Calibri" pitchFamily="34" charset="0"/>
                </a:rPr>
                <a:t>Архитектурный подход</a:t>
              </a:r>
              <a:endParaRPr lang="ru-RU" b="0" dirty="0">
                <a:solidFill>
                  <a:srgbClr val="1D85C5"/>
                </a:solidFill>
                <a:latin typeface="Impact" pitchFamily="34" charset="0"/>
                <a:cs typeface="Calibri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677" y="1962787"/>
            <a:ext cx="3010194" cy="1532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69" t="27133" r="40657" b="11853"/>
          <a:stretch/>
        </p:blipFill>
        <p:spPr>
          <a:xfrm>
            <a:off x="3419873" y="4453398"/>
            <a:ext cx="1998867" cy="1961886"/>
          </a:xfrm>
          <a:prstGeom prst="rect">
            <a:avLst/>
          </a:prstGeom>
        </p:spPr>
      </p:pic>
      <p:grpSp>
        <p:nvGrpSpPr>
          <p:cNvPr id="20" name="Группа 31"/>
          <p:cNvGrpSpPr/>
          <p:nvPr/>
        </p:nvGrpSpPr>
        <p:grpSpPr>
          <a:xfrm>
            <a:off x="3414236" y="3232960"/>
            <a:ext cx="1998867" cy="820607"/>
            <a:chOff x="1239909" y="3789040"/>
            <a:chExt cx="1565092" cy="69311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357" t="1193" r="40657" b="74166"/>
            <a:stretch/>
          </p:blipFill>
          <p:spPr>
            <a:xfrm>
              <a:off x="1239909" y="3789040"/>
              <a:ext cx="1565092" cy="693112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1278000" y="3798000"/>
              <a:ext cx="429130" cy="7799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262550" y="4142541"/>
              <a:ext cx="429130" cy="7799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22263" y="3228888"/>
            <a:ext cx="2791972" cy="819705"/>
          </a:xfrm>
          <a:prstGeom prst="rect">
            <a:avLst/>
          </a:prstGeom>
          <a:solidFill>
            <a:srgbClr val="D1D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14236" y="4804644"/>
            <a:ext cx="47896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14713" y="5213597"/>
            <a:ext cx="4788000" cy="7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414713" y="5602040"/>
            <a:ext cx="4788000" cy="9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14713" y="6007864"/>
            <a:ext cx="4752000" cy="96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17267" y="6422532"/>
            <a:ext cx="4788000" cy="75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2264" y="3243568"/>
            <a:ext cx="4795297" cy="23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33915" y="3311531"/>
            <a:ext cx="10336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Архитектура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2383" y="3725108"/>
            <a:ext cx="27691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Проектное управлени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е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47865" y="4053556"/>
            <a:ext cx="4890709" cy="393044"/>
          </a:xfrm>
          <a:prstGeom prst="roundRect">
            <a:avLst>
              <a:gd name="adj" fmla="val 0"/>
            </a:avLst>
          </a:prstGeom>
          <a:solidFill>
            <a:srgbClr val="FB8622"/>
          </a:solidFill>
          <a:ln w="25400">
            <a:noFill/>
          </a:ln>
        </p:spPr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Оператор ИК-инфраструктуры</a:t>
            </a:r>
            <a:endParaRPr lang="de-DE" sz="1600" dirty="0">
              <a:solidFill>
                <a:schemeClr val="bg1"/>
              </a:solidFill>
              <a:latin typeface="Impact" pitchFamily="34" charset="0"/>
              <a:cs typeface="Calibri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6403" y="2852936"/>
            <a:ext cx="4926103" cy="383382"/>
          </a:xfrm>
          <a:prstGeom prst="roundRect">
            <a:avLst>
              <a:gd name="adj" fmla="val 0"/>
            </a:avLst>
          </a:prstGeom>
          <a:solidFill>
            <a:srgbClr val="0FB44A"/>
          </a:solidFill>
          <a:ln w="25400">
            <a:noFill/>
          </a:ln>
        </p:spPr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Сервисный интегратор</a:t>
            </a:r>
            <a:endParaRPr lang="de-DE" dirty="0">
              <a:solidFill>
                <a:schemeClr val="bg1"/>
              </a:solidFill>
              <a:latin typeface="Impact" pitchFamily="34" charset="0"/>
              <a:cs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98012" y="3311531"/>
            <a:ext cx="10801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Экспертиза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34115" y="3311531"/>
            <a:ext cx="1120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Требования СПП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29251" y="3311531"/>
            <a:ext cx="0" cy="229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342147" y="3311531"/>
            <a:ext cx="0" cy="229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436348" y="6102871"/>
            <a:ext cx="282301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Инфраструктура ЦОД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24731" y="3642447"/>
            <a:ext cx="4803831" cy="44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3347865" y="4445949"/>
            <a:ext cx="69403" cy="1995437"/>
          </a:xfrm>
          <a:prstGeom prst="roundRect">
            <a:avLst>
              <a:gd name="adj" fmla="val 0"/>
            </a:avLst>
          </a:prstGeom>
          <a:solidFill>
            <a:srgbClr val="FB8622"/>
          </a:solidFill>
          <a:ln w="25400">
            <a:noFill/>
          </a:ln>
        </p:spPr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endParaRPr lang="de-DE" sz="1050" dirty="0">
              <a:solidFill>
                <a:schemeClr val="bg1"/>
              </a:solidFill>
              <a:latin typeface="Impact" pitchFamily="34" charset="0"/>
              <a:cs typeface="Calibri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627316" y="4052665"/>
            <a:ext cx="4790244" cy="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410849" y="3233671"/>
            <a:ext cx="71657" cy="835626"/>
          </a:xfrm>
          <a:prstGeom prst="roundRect">
            <a:avLst>
              <a:gd name="adj" fmla="val 0"/>
            </a:avLst>
          </a:prstGeom>
          <a:solidFill>
            <a:srgbClr val="0FB44A"/>
          </a:solidFill>
          <a:ln w="25400">
            <a:noFill/>
          </a:ln>
        </p:spPr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endParaRPr lang="de-DE" sz="1050" dirty="0">
              <a:solidFill>
                <a:schemeClr val="bg1"/>
              </a:solidFill>
              <a:latin typeface="Impact" pitchFamily="34" charset="0"/>
              <a:cs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23671" y="5685577"/>
            <a:ext cx="282301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Каналы связи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11054" y="5301122"/>
            <a:ext cx="9143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IaaS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99687" y="5301122"/>
            <a:ext cx="10801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Collocation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05560" y="5301122"/>
            <a:ext cx="83491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СТО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325440" y="5301122"/>
            <a:ext cx="0" cy="229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405560" y="5301122"/>
            <a:ext cx="0" cy="229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96" t="28577" r="52890" b="62631"/>
          <a:stretch/>
        </p:blipFill>
        <p:spPr>
          <a:xfrm>
            <a:off x="3525780" y="4898875"/>
            <a:ext cx="1152128" cy="28803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525908" y="4512343"/>
            <a:ext cx="1118100" cy="2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169171" y="4441081"/>
            <a:ext cx="69403" cy="2005200"/>
          </a:xfrm>
          <a:prstGeom prst="roundRect">
            <a:avLst>
              <a:gd name="adj" fmla="val 0"/>
            </a:avLst>
          </a:prstGeom>
          <a:solidFill>
            <a:srgbClr val="FB8622"/>
          </a:solidFill>
          <a:ln w="25400">
            <a:noFill/>
          </a:ln>
        </p:spPr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endParaRPr lang="de-DE" sz="1050" dirty="0">
              <a:solidFill>
                <a:schemeClr val="bg1"/>
              </a:solidFill>
              <a:latin typeface="Impact" pitchFamily="34" charset="0"/>
              <a:cs typeface="Calibri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6403" y="3233671"/>
            <a:ext cx="71657" cy="835626"/>
          </a:xfrm>
          <a:prstGeom prst="roundRect">
            <a:avLst>
              <a:gd name="adj" fmla="val 0"/>
            </a:avLst>
          </a:prstGeom>
          <a:solidFill>
            <a:srgbClr val="0FB44A"/>
          </a:solidFill>
          <a:ln w="25400">
            <a:noFill/>
          </a:ln>
        </p:spPr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endParaRPr lang="de-DE" sz="1050" dirty="0">
              <a:solidFill>
                <a:schemeClr val="bg1"/>
              </a:solidFill>
              <a:latin typeface="Impact" pitchFamily="34" charset="0"/>
              <a:cs typeface="Calibri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75196" y="4485103"/>
            <a:ext cx="3674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86868A"/>
                </a:solidFill>
                <a:cs typeface="AngsanaUPC" panose="02020603050405020304" pitchFamily="18" charset="-34"/>
              </a:rPr>
              <a:t>ПЭП</a:t>
            </a:r>
            <a:endParaRPr lang="en-US" sz="800" b="1" dirty="0">
              <a:solidFill>
                <a:srgbClr val="86868A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75144" y="4606701"/>
            <a:ext cx="2984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86868A"/>
                </a:solidFill>
                <a:cs typeface="AngsanaUPC" panose="02020603050405020304" pitchFamily="18" charset="-34"/>
              </a:rPr>
              <a:t>ЕЛ</a:t>
            </a:r>
            <a:endParaRPr lang="en-US" sz="800" b="1" dirty="0">
              <a:solidFill>
                <a:srgbClr val="86868A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24825" y="4485103"/>
            <a:ext cx="4299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86868A"/>
                </a:solidFill>
                <a:cs typeface="AngsanaUPC" panose="02020603050405020304" pitchFamily="18" charset="-34"/>
              </a:rPr>
              <a:t>ИПГО</a:t>
            </a:r>
            <a:endParaRPr lang="en-US" sz="800" b="1" dirty="0">
              <a:solidFill>
                <a:srgbClr val="86868A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84958" y="4606701"/>
            <a:ext cx="407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86868A"/>
                </a:solidFill>
                <a:cs typeface="AngsanaUPC" panose="02020603050405020304" pitchFamily="18" charset="-34"/>
              </a:rPr>
              <a:t>ЕЭПС</a:t>
            </a:r>
            <a:endParaRPr lang="en-US" sz="800" b="1" dirty="0">
              <a:solidFill>
                <a:srgbClr val="86868A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02477" y="4485103"/>
            <a:ext cx="418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86868A"/>
                </a:solidFill>
                <a:cs typeface="AngsanaUPC" panose="02020603050405020304" pitchFamily="18" charset="-34"/>
              </a:rPr>
              <a:t>МРМ</a:t>
            </a:r>
            <a:endParaRPr lang="en-US" sz="800" b="1" dirty="0">
              <a:solidFill>
                <a:srgbClr val="86868A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36348" y="4883408"/>
            <a:ext cx="13597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P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aaS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48782" y="4883408"/>
            <a:ext cx="14236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ИК-платформа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733855" y="4883408"/>
            <a:ext cx="0" cy="229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5434733" y="4508053"/>
            <a:ext cx="13597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S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aaS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732241" y="4508053"/>
            <a:ext cx="15121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Базовые компоненты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732240" y="4508053"/>
            <a:ext cx="0" cy="229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3404961" y="4441081"/>
            <a:ext cx="4764210" cy="122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</a:rPr>
              <a:t>Облачные вычисления в госсекторе: Международный опыт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71736" y="857232"/>
            <a:ext cx="6500826" cy="2071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Государственная программа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G-Cloud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реализуется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Government Digital Service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при Кабинете министров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Услуги предоставляются на  Фреймворке </a:t>
            </a:r>
            <a:r>
              <a:rPr lang="en-GB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Digital Marketplace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основанный на государственном облаке</a:t>
            </a:r>
          </a:p>
          <a:p>
            <a:pPr>
              <a:spcBef>
                <a:spcPts val="600"/>
              </a:spcBef>
            </a:pPr>
            <a:r>
              <a:rPr lang="kk-KZ" sz="1200" dirty="0" smtClean="0">
                <a:latin typeface="Arial" pitchFamily="34" charset="0"/>
                <a:cs typeface="Arial" pitchFamily="34" charset="0"/>
              </a:rPr>
              <a:t>Предоставление более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3,200 </a:t>
            </a:r>
            <a:r>
              <a:rPr lang="kk-KZ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услуг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, такие как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остинг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хранение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почта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документооборот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средства связи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виртуальные рабочие места. Услуги проходят аккредитацию и проверяются на соответствие ИБ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</a:t>
            </a:r>
            <a:endParaRPr lang="kk-KZ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Около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800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поставщиков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услуг, около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 МСБ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 сегодняшний день всего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родано услуг на сумму  </a:t>
            </a:r>
            <a:r>
              <a:rPr lang="kk-KZ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£500 млн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Admin\Рабочий стол\united_kingdom_glossy_wave_icon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7" y="919854"/>
            <a:ext cx="1246936" cy="93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406" y="1782537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1200" dirty="0" smtClean="0"/>
              <a:t>Государственная Программа </a:t>
            </a:r>
            <a:r>
              <a:rPr lang="en-US" sz="1200" dirty="0" smtClean="0"/>
              <a:t>G-cloud</a:t>
            </a:r>
            <a:r>
              <a:rPr lang="kk-KZ" sz="1200" dirty="0" smtClean="0"/>
              <a:t>, 2011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/>
              <a:t>Digital market</a:t>
            </a:r>
            <a:r>
              <a:rPr lang="ru-RU" sz="1200" dirty="0" smtClean="0"/>
              <a:t> (</a:t>
            </a:r>
            <a:r>
              <a:rPr lang="en-US" sz="1200" dirty="0" smtClean="0"/>
              <a:t>G-Cloud framework</a:t>
            </a:r>
            <a:r>
              <a:rPr lang="en-US" sz="1200" dirty="0" smtClean="0"/>
              <a:t>)</a:t>
            </a:r>
            <a:r>
              <a:rPr lang="ru-RU" sz="1200" dirty="0" smtClean="0"/>
              <a:t>, 2014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32" y="3000372"/>
            <a:ext cx="856895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Image result for Canad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Image result for Canad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571736" y="3071810"/>
            <a:ext cx="6429420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kk-KZ" sz="1200" dirty="0" smtClean="0">
                <a:latin typeface="Arial" pitchFamily="34" charset="0"/>
                <a:cs typeface="Arial" pitchFamily="34" charset="0"/>
              </a:rPr>
              <a:t>Покупка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IaaS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SaaS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услуг предоставляемых рынком из одного места, под контролем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General Service Administration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(Облачные вычисления широко применяются Министерством обороны США.)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года правительство США перевело на облачные технологии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382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центра обработки и передачи данных;</a:t>
            </a:r>
            <a:endParaRPr lang="kk-KZ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 2012 года действует единая модель сертификации провайдеров облачных технологий в государственном секторе –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FedRAMP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</a:t>
            </a:r>
            <a:endParaRPr lang="kk-KZ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kk-KZ" sz="1200" dirty="0" smtClean="0">
                <a:latin typeface="Arial" pitchFamily="34" charset="0"/>
                <a:cs typeface="Arial" pitchFamily="34" charset="0"/>
              </a:rPr>
              <a:t>Экономия в </a:t>
            </a:r>
            <a:r>
              <a:rPr lang="kk-KZ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kk-KZ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млрд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год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за счет получения ИТ сервисов вместо построения ИТ-инфраструктуры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C:\Documents and Settings\Admin\Рабочий стол\united_states_of_america_glossy_wave_icon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21786"/>
            <a:ext cx="1108865" cy="831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1406" y="3836166"/>
            <a:ext cx="253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1200" dirty="0" smtClean="0"/>
              <a:t> Дорожная карта государственных облачных вычислений США, 2011</a:t>
            </a:r>
          </a:p>
          <a:p>
            <a:pPr>
              <a:buFont typeface="Arial" pitchFamily="34" charset="0"/>
              <a:buChar char="•"/>
            </a:pPr>
            <a:r>
              <a:rPr lang="kk-KZ" sz="1200" dirty="0" smtClean="0"/>
              <a:t> П</a:t>
            </a:r>
            <a:r>
              <a:rPr lang="ru-RU" sz="1200" dirty="0" err="1" smtClean="0"/>
              <a:t>олитика</a:t>
            </a:r>
            <a:r>
              <a:rPr lang="ru-RU" sz="1200" dirty="0" smtClean="0"/>
              <a:t> «</a:t>
            </a:r>
            <a:r>
              <a:rPr lang="en-US" sz="1200" dirty="0" smtClean="0"/>
              <a:t>Cloud First</a:t>
            </a:r>
            <a:r>
              <a:rPr lang="ru-RU" sz="1200" dirty="0" smtClean="0"/>
              <a:t>», 2011</a:t>
            </a:r>
            <a:endParaRPr lang="kk-KZ" sz="12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71736" y="5286388"/>
            <a:ext cx="6357981" cy="1357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Infocomm Development Authority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 при Министерстве Коммуникации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оздает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государственн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ую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«облачную» платформу для общих ИТ-услуг ГО (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private cloud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;</a:t>
            </a:r>
            <a:endParaRPr lang="kk-KZ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2012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году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госорганов приобрели облачные услуги (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к примеру,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kk-KZ" sz="1200" dirty="0" smtClean="0">
                <a:latin typeface="Arial" pitchFamily="34" charset="0"/>
                <a:cs typeface="Arial" pitchFamily="34" charset="0"/>
              </a:rPr>
              <a:t>юстиции, Обороны, Здравохранения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 прогнозам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IDC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рынок облачных вычислений в Сингапуре вырастет до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$ 1 млрд.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(S $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1,4 млрд.) в 2017 году . </a:t>
            </a:r>
          </a:p>
        </p:txBody>
      </p:sp>
      <p:pic>
        <p:nvPicPr>
          <p:cNvPr id="14" name="Picture 4" descr="C:\Documents and Settings\Admin\Рабочий стол\singapore_glossy_wave_icon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214950"/>
            <a:ext cx="1090055" cy="817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-32" y="5143512"/>
            <a:ext cx="856895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1328" y="5917514"/>
            <a:ext cx="2267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1200" dirty="0" smtClean="0"/>
              <a:t>Стратегия </a:t>
            </a:r>
            <a:r>
              <a:rPr lang="en-US" sz="1200" dirty="0" smtClean="0"/>
              <a:t>eGov2015</a:t>
            </a:r>
            <a:endParaRPr lang="kk-KZ" sz="1200" dirty="0" smtClean="0"/>
          </a:p>
          <a:p>
            <a:pPr>
              <a:buFont typeface="Arial" pitchFamily="34" charset="0"/>
              <a:buChar char="•"/>
            </a:pPr>
            <a:r>
              <a:rPr lang="kk-KZ" sz="1200" dirty="0" smtClean="0"/>
              <a:t>Программа “Облачные вычисления для Государства”</a:t>
            </a:r>
          </a:p>
          <a:p>
            <a:pPr>
              <a:buFont typeface="Arial" pitchFamily="34" charset="0"/>
              <a:buChar char="•"/>
            </a:pPr>
            <a:r>
              <a:rPr lang="kk-KZ" sz="1200" dirty="0" smtClean="0"/>
              <a:t> Стратегия </a:t>
            </a:r>
            <a:r>
              <a:rPr lang="en-US" sz="1200" dirty="0" smtClean="0"/>
              <a:t>Smart </a:t>
            </a:r>
            <a:r>
              <a:rPr lang="en-US" sz="1200" dirty="0" smtClean="0"/>
              <a:t>Nation</a:t>
            </a:r>
            <a:r>
              <a:rPr lang="ru-RU" sz="1200" dirty="0" smtClean="0"/>
              <a:t>, 2014</a:t>
            </a:r>
            <a:endParaRPr lang="ru-RU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  <a:sym typeface="Impact"/>
              </a:rPr>
              <a:t>Законопроект «Об информатизации»</a:t>
            </a:r>
            <a:endParaRPr lang="ru-RU" altLang="ru-RU" sz="2800" dirty="0" smtClean="0">
              <a:solidFill>
                <a:srgbClr val="0070C0"/>
              </a:solidFill>
              <a:latin typeface="Impact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2067" y="1849926"/>
            <a:ext cx="3857652" cy="50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1500"/>
              </a:spcAft>
            </a:pPr>
            <a:r>
              <a:rPr lang="ru-RU" dirty="0" smtClean="0"/>
              <a:t>Внедрение </a:t>
            </a:r>
            <a:r>
              <a:rPr lang="ru-RU" b="1" dirty="0" smtClean="0"/>
              <a:t>архитектурного подхода </a:t>
            </a:r>
            <a:r>
              <a:rPr lang="ru-RU" dirty="0" smtClean="0"/>
              <a:t>развития  «электронного правительства»</a:t>
            </a:r>
            <a:endParaRPr lang="en-US" dirty="0" smtClean="0"/>
          </a:p>
          <a:p>
            <a:pPr>
              <a:spcAft>
                <a:spcPts val="1500"/>
              </a:spcAft>
            </a:pPr>
            <a:r>
              <a:rPr lang="ru-RU" dirty="0" smtClean="0"/>
              <a:t>Внедрение </a:t>
            </a:r>
            <a:r>
              <a:rPr lang="ru-RU" b="1" dirty="0" smtClean="0"/>
              <a:t>сервисной модели </a:t>
            </a:r>
            <a:r>
              <a:rPr lang="ru-RU" dirty="0" smtClean="0"/>
              <a:t>информатизации государственных органов</a:t>
            </a:r>
            <a:endParaRPr lang="en-US" dirty="0" smtClean="0"/>
          </a:p>
          <a:p>
            <a:pPr>
              <a:spcAft>
                <a:spcPts val="1500"/>
              </a:spcAft>
            </a:pPr>
            <a:r>
              <a:rPr lang="ru-RU" dirty="0" smtClean="0"/>
              <a:t>Прозрачность и открытость деятельности государственных органов для бизнеса и населения (</a:t>
            </a:r>
            <a:r>
              <a:rPr lang="ru-RU" b="1" dirty="0" smtClean="0"/>
              <a:t>открытые данные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spcAft>
                <a:spcPts val="1500"/>
              </a:spcAft>
            </a:pPr>
            <a:r>
              <a:rPr lang="ru-RU" dirty="0" smtClean="0"/>
              <a:t>Государственная поддержка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развития </a:t>
            </a:r>
            <a:r>
              <a:rPr lang="ru-RU" b="1" dirty="0" smtClean="0"/>
              <a:t>ИКТ- рынка </a:t>
            </a:r>
            <a:endParaRPr lang="en-US" b="1" dirty="0" smtClean="0"/>
          </a:p>
          <a:p>
            <a:pPr>
              <a:spcAft>
                <a:spcPts val="1500"/>
              </a:spcAft>
            </a:pPr>
            <a:r>
              <a:rPr lang="kk-KZ" dirty="0" smtClean="0"/>
              <a:t>Совершенствование правового </a:t>
            </a:r>
            <a:r>
              <a:rPr lang="ru-RU" dirty="0" smtClean="0"/>
              <a:t>регулирования </a:t>
            </a:r>
            <a:r>
              <a:rPr lang="ru-RU" b="1" dirty="0" smtClean="0"/>
              <a:t>информационной безопасности</a:t>
            </a:r>
            <a:r>
              <a:rPr lang="ru-RU" dirty="0" smtClean="0"/>
              <a:t> в сфере ИКТ</a:t>
            </a:r>
            <a:endParaRPr lang="ru-RU" dirty="0"/>
          </a:p>
        </p:txBody>
      </p:sp>
      <p:grpSp>
        <p:nvGrpSpPr>
          <p:cNvPr id="6" name="Group 14"/>
          <p:cNvGrpSpPr/>
          <p:nvPr/>
        </p:nvGrpSpPr>
        <p:grpSpPr>
          <a:xfrm>
            <a:off x="3486524" y="3091972"/>
            <a:ext cx="1585542" cy="765656"/>
            <a:chOff x="152708" y="2645433"/>
            <a:chExt cx="1862086" cy="899198"/>
          </a:xfrm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152708" y="2645433"/>
              <a:ext cx="1862086" cy="8991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2413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200" dirty="0">
                <a:latin typeface="Tahoma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8" name="Picture 7" descr="D:\For prezentations\kz_icons\logo g-clou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57" y="2833465"/>
              <a:ext cx="1284533" cy="26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4" descr="Image result for открытые данные"/>
          <p:cNvPicPr>
            <a:picLocks noChangeAspect="1" noChangeArrowheads="1"/>
          </p:cNvPicPr>
          <p:nvPr/>
        </p:nvPicPr>
        <p:blipFill>
          <a:blip r:embed="rId4" cstate="print"/>
          <a:srcRect b="30484"/>
          <a:stretch>
            <a:fillRect/>
          </a:stretch>
        </p:blipFill>
        <p:spPr bwMode="auto">
          <a:xfrm>
            <a:off x="3666929" y="4160373"/>
            <a:ext cx="1364993" cy="483073"/>
          </a:xfrm>
          <a:prstGeom prst="rect">
            <a:avLst/>
          </a:prstGeom>
          <a:noFill/>
        </p:spPr>
      </p:pic>
      <p:pic>
        <p:nvPicPr>
          <p:cNvPr id="10" name="Рисунок 9" descr="скачанные файлы.jpg"/>
          <p:cNvPicPr>
            <a:picLocks noChangeAspect="1"/>
          </p:cNvPicPr>
          <p:nvPr/>
        </p:nvPicPr>
        <p:blipFill rotWithShape="1">
          <a:blip r:embed="rId5" cstate="print"/>
          <a:srcRect l="19462" r="13271"/>
          <a:stretch/>
        </p:blipFill>
        <p:spPr>
          <a:xfrm>
            <a:off x="3752725" y="5929821"/>
            <a:ext cx="1066538" cy="785327"/>
          </a:xfrm>
          <a:prstGeom prst="rect">
            <a:avLst/>
          </a:prstGeom>
        </p:spPr>
      </p:pic>
      <p:pic>
        <p:nvPicPr>
          <p:cNvPr id="11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039" y="1952028"/>
            <a:ext cx="905468" cy="905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34055" y="726606"/>
            <a:ext cx="636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Проект закона РК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«Об информатизации»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2015 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23051" y="754267"/>
            <a:ext cx="443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Закон РК  </a:t>
            </a:r>
            <a:endParaRPr lang="en-US" sz="2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«Об информатизации» </a:t>
            </a:r>
            <a:endParaRPr lang="en-US" sz="20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2007 г </a:t>
            </a:r>
            <a:endParaRPr lang="ru-RU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14" name="Shape 475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3585196" y="5000636"/>
            <a:ext cx="1401596" cy="7628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0" y="2214554"/>
            <a:ext cx="3214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b="1" dirty="0" smtClean="0"/>
              <a:t>Традиционная модель </a:t>
            </a:r>
            <a:r>
              <a:rPr lang="ru-RU" dirty="0" smtClean="0"/>
              <a:t>автоматизации ГО путем приобретения ИКТ активов </a:t>
            </a:r>
            <a:endParaRPr lang="en-US" dirty="0" smtClean="0"/>
          </a:p>
          <a:p>
            <a:pPr marL="266700" indent="-266700">
              <a:buFont typeface="Arial" pitchFamily="34" charset="0"/>
              <a:buChar char="•"/>
            </a:pPr>
            <a:endParaRPr lang="ru-RU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Формирование базовых компонентов </a:t>
            </a:r>
            <a:r>
              <a:rPr lang="ru-RU" b="1" dirty="0" smtClean="0"/>
              <a:t>«электронного правительства» </a:t>
            </a:r>
            <a:endParaRPr lang="en-US" b="1" dirty="0" smtClean="0"/>
          </a:p>
          <a:p>
            <a:pPr marL="266700" indent="-266700">
              <a:buFont typeface="Arial" pitchFamily="34" charset="0"/>
              <a:buChar char="•"/>
            </a:pPr>
            <a:endParaRPr lang="ru-RU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Обеспечение ИС ГО </a:t>
            </a:r>
            <a:r>
              <a:rPr lang="ru-RU" b="1" dirty="0" smtClean="0"/>
              <a:t>информационной безопасностью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857488" y="3214686"/>
            <a:ext cx="714380" cy="1257240"/>
          </a:xfrm>
          <a:prstGeom prst="rightArrow">
            <a:avLst>
              <a:gd name="adj1" fmla="val 50000"/>
              <a:gd name="adj2" fmla="val 602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8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  <a:sym typeface="Impact"/>
              </a:rPr>
              <a:t>Архитектура ГО</a:t>
            </a:r>
            <a:endParaRPr lang="ru-RU" altLang="ru-RU" sz="2800" dirty="0" smtClean="0">
              <a:solidFill>
                <a:srgbClr val="0070C0"/>
              </a:solidFill>
              <a:latin typeface="Impact" pitchFamily="34" charset="0"/>
              <a:ea typeface="+mj-ea"/>
              <a:cs typeface="Calibri" pitchFamily="34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" y="3340807"/>
            <a:ext cx="3787554" cy="2768470"/>
          </a:xfrm>
          <a:prstGeom prst="rect">
            <a:avLst/>
          </a:prstGeom>
        </p:spPr>
      </p:pic>
      <p:sp>
        <p:nvSpPr>
          <p:cNvPr id="85" name="Rectangle 3"/>
          <p:cNvSpPr/>
          <p:nvPr/>
        </p:nvSpPr>
        <p:spPr>
          <a:xfrm>
            <a:off x="0" y="1043016"/>
            <a:ext cx="9144000" cy="171052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2085" y="3003038"/>
            <a:ext cx="27171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/>
            <a:r>
              <a:rPr lang="ru-RU" altLang="ru-RU" sz="1400" b="0" dirty="0" smtClean="0">
                <a:solidFill>
                  <a:schemeClr val="accent2"/>
                </a:solidFill>
                <a:latin typeface="Impact" panose="020B080603090205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До архитектуры</a:t>
            </a:r>
            <a:r>
              <a:rPr lang="en-US" altLang="ru-RU" sz="1400" b="0" dirty="0" smtClean="0">
                <a:solidFill>
                  <a:schemeClr val="accent2"/>
                </a:solidFill>
                <a:latin typeface="Impact" panose="020B080603090205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:</a:t>
            </a:r>
            <a:endParaRPr lang="ru-RU" altLang="ru-RU" sz="1400" b="0" dirty="0">
              <a:solidFill>
                <a:schemeClr val="accent2"/>
              </a:solidFill>
              <a:latin typeface="Impact" panose="020B0806030902050204" pitchFamily="34" charset="0"/>
              <a:ea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106035" y="3015146"/>
            <a:ext cx="242275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 algn="ctr"/>
            <a:r>
              <a:rPr lang="ru-RU" sz="1400" b="0" dirty="0" smtClean="0">
                <a:solidFill>
                  <a:srgbClr val="4F81BD"/>
                </a:solidFill>
                <a:latin typeface="Impact" panose="020B080603090205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</a:t>
            </a:r>
            <a:r>
              <a:rPr lang="ru-RU" sz="1400" b="0" dirty="0">
                <a:solidFill>
                  <a:srgbClr val="4F81BD"/>
                </a:solidFill>
                <a:latin typeface="Impact" panose="020B080603090205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создания </a:t>
            </a:r>
            <a:r>
              <a:rPr lang="ru-RU" sz="1400" b="0" dirty="0" smtClean="0">
                <a:solidFill>
                  <a:srgbClr val="4F81BD"/>
                </a:solidFill>
                <a:latin typeface="Impact" panose="020B080603090205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архитектуры</a:t>
            </a:r>
            <a:r>
              <a:rPr lang="en-US" altLang="ru-RU" sz="1400" b="0" dirty="0" smtClean="0">
                <a:solidFill>
                  <a:srgbClr val="4F81BD"/>
                </a:solidFill>
                <a:latin typeface="Impact" panose="020B0806030902050204" pitchFamily="34" charset="0"/>
                <a:ea typeface="Calibri" panose="020F0502020204030204" pitchFamily="34" charset="0"/>
                <a:cs typeface="Calibri" panose="020F0502020204030204" pitchFamily="34" charset="0"/>
                <a:sym typeface="Lucida Grande" charset="0"/>
              </a:rPr>
              <a:t>:</a:t>
            </a:r>
            <a:endParaRPr lang="ru-RU" altLang="ru-RU" sz="1400" b="0" dirty="0">
              <a:solidFill>
                <a:srgbClr val="4F81BD"/>
              </a:solidFill>
              <a:latin typeface="Impact" panose="020B0806030902050204" pitchFamily="34" charset="0"/>
              <a:ea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grpSp>
        <p:nvGrpSpPr>
          <p:cNvPr id="88" name="Группа 12"/>
          <p:cNvGrpSpPr/>
          <p:nvPr/>
        </p:nvGrpSpPr>
        <p:grpSpPr>
          <a:xfrm>
            <a:off x="6468021" y="3436904"/>
            <a:ext cx="2542762" cy="2536455"/>
            <a:chOff x="6272149" y="4261991"/>
            <a:chExt cx="2542762" cy="2536455"/>
          </a:xfrm>
        </p:grpSpPr>
        <p:grpSp>
          <p:nvGrpSpPr>
            <p:cNvPr id="89" name="Группа 34"/>
            <p:cNvGrpSpPr/>
            <p:nvPr/>
          </p:nvGrpSpPr>
          <p:grpSpPr>
            <a:xfrm>
              <a:off x="7004102" y="6355894"/>
              <a:ext cx="1360763" cy="442552"/>
              <a:chOff x="5522703" y="8145588"/>
              <a:chExt cx="2838020" cy="891170"/>
            </a:xfrm>
          </p:grpSpPr>
          <p:grpSp>
            <p:nvGrpSpPr>
              <p:cNvPr id="131" name="Gruppieren 46"/>
              <p:cNvGrpSpPr/>
              <p:nvPr/>
            </p:nvGrpSpPr>
            <p:grpSpPr>
              <a:xfrm>
                <a:off x="5522703" y="8145588"/>
                <a:ext cx="834125" cy="882289"/>
                <a:chOff x="5394993" y="2832389"/>
                <a:chExt cx="1284553" cy="1358724"/>
              </a:xfrm>
            </p:grpSpPr>
            <p:sp>
              <p:nvSpPr>
                <p:cNvPr id="136" name="Textfeld 32"/>
                <p:cNvSpPr txBox="1"/>
                <p:nvPr/>
              </p:nvSpPr>
              <p:spPr>
                <a:xfrm>
                  <a:off x="5394993" y="3503910"/>
                  <a:ext cx="1284553" cy="687203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0" dirty="0" smtClean="0">
                      <a:latin typeface="Arial Narrow" pitchFamily="34" charset="0"/>
                    </a:rPr>
                    <a:t>Процессы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37" name="Picture 2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1068" y="2832389"/>
                  <a:ext cx="582677" cy="722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2" name="Gruppieren 51"/>
              <p:cNvGrpSpPr/>
              <p:nvPr/>
            </p:nvGrpSpPr>
            <p:grpSpPr>
              <a:xfrm>
                <a:off x="7015080" y="8190936"/>
                <a:ext cx="1345643" cy="845822"/>
                <a:chOff x="10855513" y="5033599"/>
                <a:chExt cx="2072296" cy="1302568"/>
              </a:xfrm>
            </p:grpSpPr>
            <p:sp>
              <p:nvSpPr>
                <p:cNvPr id="134" name="Textfeld 57"/>
                <p:cNvSpPr txBox="1"/>
                <p:nvPr/>
              </p:nvSpPr>
              <p:spPr>
                <a:xfrm>
                  <a:off x="10855513" y="5648961"/>
                  <a:ext cx="2072296" cy="687206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600" b="0" dirty="0" smtClean="0">
                      <a:latin typeface="Arial Narrow" pitchFamily="34" charset="0"/>
                    </a:rPr>
                    <a:t>Законодательство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35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43616" y="5033599"/>
                  <a:ext cx="580180" cy="6839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3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2156" y="8273871"/>
                <a:ext cx="568736" cy="3506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0" name="Группа 35"/>
            <p:cNvGrpSpPr/>
            <p:nvPr/>
          </p:nvGrpSpPr>
          <p:grpSpPr>
            <a:xfrm>
              <a:off x="8330008" y="5042451"/>
              <a:ext cx="484903" cy="1042860"/>
              <a:chOff x="8288022" y="5500703"/>
              <a:chExt cx="1011316" cy="2100019"/>
            </a:xfrm>
          </p:grpSpPr>
          <p:grpSp>
            <p:nvGrpSpPr>
              <p:cNvPr id="122" name="Gruppieren 45"/>
              <p:cNvGrpSpPr/>
              <p:nvPr/>
            </p:nvGrpSpPr>
            <p:grpSpPr>
              <a:xfrm>
                <a:off x="8288022" y="5500703"/>
                <a:ext cx="1011316" cy="760780"/>
                <a:chOff x="6304840" y="2870834"/>
                <a:chExt cx="1557421" cy="1171602"/>
              </a:xfrm>
            </p:grpSpPr>
            <p:sp>
              <p:nvSpPr>
                <p:cNvPr id="129" name="Textfeld 26"/>
                <p:cNvSpPr txBox="1"/>
                <p:nvPr/>
              </p:nvSpPr>
              <p:spPr>
                <a:xfrm>
                  <a:off x="6304840" y="3355232"/>
                  <a:ext cx="1557421" cy="687204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0" dirty="0" smtClean="0">
                      <a:latin typeface="Arial Narrow" pitchFamily="34" charset="0"/>
                    </a:rPr>
                    <a:t>Потребности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30" name="Picture 1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2312" y="2870834"/>
                  <a:ext cx="577747" cy="68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23" name="Gruppieren 50"/>
              <p:cNvGrpSpPr/>
              <p:nvPr/>
            </p:nvGrpSpPr>
            <p:grpSpPr>
              <a:xfrm>
                <a:off x="8493024" y="6840999"/>
                <a:ext cx="697053" cy="759723"/>
                <a:chOff x="10739246" y="4301013"/>
                <a:chExt cx="1073463" cy="1169973"/>
              </a:xfrm>
            </p:grpSpPr>
            <p:pic>
              <p:nvPicPr>
                <p:cNvPr id="127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9250" y="4301013"/>
                  <a:ext cx="580179" cy="684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" name="Textfeld 55"/>
                <p:cNvSpPr txBox="1"/>
                <p:nvPr/>
              </p:nvSpPr>
              <p:spPr>
                <a:xfrm>
                  <a:off x="10739246" y="4783784"/>
                  <a:ext cx="1073463" cy="687202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600" b="0" dirty="0" smtClean="0">
                      <a:latin typeface="Arial Narrow" pitchFamily="34" charset="0"/>
                    </a:rPr>
                    <a:t>Бюджет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24" name="Gruppieren 54"/>
              <p:cNvGrpSpPr/>
              <p:nvPr/>
            </p:nvGrpSpPr>
            <p:grpSpPr>
              <a:xfrm>
                <a:off x="8556535" y="6198059"/>
                <a:ext cx="570009" cy="732452"/>
                <a:chOff x="6589259" y="2761906"/>
                <a:chExt cx="570009" cy="732452"/>
              </a:xfrm>
            </p:grpSpPr>
            <p:sp>
              <p:nvSpPr>
                <p:cNvPr id="125" name="Textfeld 69"/>
                <p:cNvSpPr txBox="1"/>
                <p:nvPr/>
              </p:nvSpPr>
              <p:spPr>
                <a:xfrm>
                  <a:off x="6589259" y="3048122"/>
                  <a:ext cx="570009" cy="446236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600" b="0" dirty="0" smtClean="0">
                      <a:latin typeface="Arial Narrow" pitchFamily="34" charset="0"/>
                    </a:rPr>
                    <a:t>Риски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26" name="Picture 2" descr="D:\domains\marketing\events\forrester\ipad\portfolio_risk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1190" y="2761906"/>
                  <a:ext cx="420689" cy="4699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1" name="Группа 36"/>
            <p:cNvGrpSpPr/>
            <p:nvPr/>
          </p:nvGrpSpPr>
          <p:grpSpPr>
            <a:xfrm>
              <a:off x="6272149" y="5006975"/>
              <a:ext cx="537801" cy="1078339"/>
              <a:chOff x="3996138" y="5429263"/>
              <a:chExt cx="1121644" cy="2171462"/>
            </a:xfrm>
          </p:grpSpPr>
          <p:grpSp>
            <p:nvGrpSpPr>
              <p:cNvPr id="113" name="Gruppieren 48"/>
              <p:cNvGrpSpPr/>
              <p:nvPr/>
            </p:nvGrpSpPr>
            <p:grpSpPr>
              <a:xfrm>
                <a:off x="4154684" y="5429263"/>
                <a:ext cx="767261" cy="754956"/>
                <a:chOff x="1437382" y="3253254"/>
                <a:chExt cx="1181579" cy="1162633"/>
              </a:xfrm>
            </p:grpSpPr>
            <p:sp>
              <p:nvSpPr>
                <p:cNvPr id="120" name="Textfeld 48"/>
                <p:cNvSpPr txBox="1"/>
                <p:nvPr/>
              </p:nvSpPr>
              <p:spPr>
                <a:xfrm>
                  <a:off x="1437382" y="3728683"/>
                  <a:ext cx="1181579" cy="687204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0" dirty="0" smtClean="0">
                      <a:latin typeface="Arial Narrow" pitchFamily="34" charset="0"/>
                    </a:rPr>
                    <a:t>Системы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21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420000">
                  <a:off x="1674449" y="3253254"/>
                  <a:ext cx="713078" cy="540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" name="Gruppieren 49"/>
              <p:cNvGrpSpPr/>
              <p:nvPr/>
            </p:nvGrpSpPr>
            <p:grpSpPr>
              <a:xfrm>
                <a:off x="4025644" y="6070510"/>
                <a:ext cx="924396" cy="760498"/>
                <a:chOff x="1609450" y="5573254"/>
                <a:chExt cx="1423571" cy="1171169"/>
              </a:xfrm>
            </p:grpSpPr>
            <p:sp>
              <p:nvSpPr>
                <p:cNvPr id="118" name="Textfeld 51"/>
                <p:cNvSpPr txBox="1"/>
                <p:nvPr/>
              </p:nvSpPr>
              <p:spPr>
                <a:xfrm>
                  <a:off x="1609450" y="6057218"/>
                  <a:ext cx="1423571" cy="687205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0" dirty="0" smtClean="0">
                      <a:latin typeface="Arial Narrow" pitchFamily="34" charset="0"/>
                    </a:rPr>
                    <a:t>Технологии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19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7471" y="5573254"/>
                  <a:ext cx="588615" cy="6968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5" name="Gruppieren 55"/>
              <p:cNvGrpSpPr/>
              <p:nvPr/>
            </p:nvGrpSpPr>
            <p:grpSpPr>
              <a:xfrm>
                <a:off x="3996138" y="6751949"/>
                <a:ext cx="1121644" cy="848776"/>
                <a:chOff x="1947599" y="4196469"/>
                <a:chExt cx="1121644" cy="848776"/>
              </a:xfrm>
            </p:grpSpPr>
            <p:sp>
              <p:nvSpPr>
                <p:cNvPr id="116" name="Textfeld 72"/>
                <p:cNvSpPr txBox="1"/>
                <p:nvPr/>
              </p:nvSpPr>
              <p:spPr>
                <a:xfrm>
                  <a:off x="1947599" y="4599009"/>
                  <a:ext cx="1121644" cy="446236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0" dirty="0" smtClean="0">
                      <a:latin typeface="Arial Narrow" pitchFamily="34" charset="0"/>
                    </a:rPr>
                    <a:t>Оборудование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17" name="Picture 6" descr="D:\domains\marketing\events\forrester\ipad\portfolio_devices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2691" y="4196469"/>
                  <a:ext cx="377825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2" name="Группа 37"/>
            <p:cNvGrpSpPr/>
            <p:nvPr/>
          </p:nvGrpSpPr>
          <p:grpSpPr>
            <a:xfrm>
              <a:off x="6988972" y="4261991"/>
              <a:ext cx="1225958" cy="395893"/>
              <a:chOff x="7991483" y="1792330"/>
              <a:chExt cx="2556871" cy="797210"/>
            </a:xfrm>
          </p:grpSpPr>
          <p:grpSp>
            <p:nvGrpSpPr>
              <p:cNvPr id="104" name="Gruppieren 56"/>
              <p:cNvGrpSpPr/>
              <p:nvPr/>
            </p:nvGrpSpPr>
            <p:grpSpPr>
              <a:xfrm>
                <a:off x="9620618" y="1857364"/>
                <a:ext cx="927736" cy="673333"/>
                <a:chOff x="4982663" y="4898568"/>
                <a:chExt cx="927736" cy="673333"/>
              </a:xfrm>
            </p:grpSpPr>
            <p:pic>
              <p:nvPicPr>
                <p:cNvPr id="111" name="Picture 2" descr="D:\domains\marketing\events\forrester\ipad\portfolio_skills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50684" y="4898568"/>
                  <a:ext cx="566737" cy="3540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2" name="Textfeld 76"/>
                <p:cNvSpPr txBox="1"/>
                <p:nvPr/>
              </p:nvSpPr>
              <p:spPr>
                <a:xfrm rot="21420000">
                  <a:off x="4982663" y="5125666"/>
                  <a:ext cx="927736" cy="446235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dirty="0" smtClean="0">
                      <a:latin typeface="Arial Narrow" pitchFamily="34" charset="0"/>
                    </a:rPr>
                    <a:t>Показатели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5" name="Gruppieren 47"/>
              <p:cNvGrpSpPr/>
              <p:nvPr/>
            </p:nvGrpSpPr>
            <p:grpSpPr>
              <a:xfrm>
                <a:off x="8825454" y="1792330"/>
                <a:ext cx="837470" cy="749044"/>
                <a:chOff x="9193404" y="2829912"/>
                <a:chExt cx="1289708" cy="1153525"/>
              </a:xfrm>
            </p:grpSpPr>
            <p:pic>
              <p:nvPicPr>
                <p:cNvPr id="109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94344" y="2829912"/>
                  <a:ext cx="572859" cy="7082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Textfeld 36"/>
                <p:cNvSpPr txBox="1"/>
                <p:nvPr/>
              </p:nvSpPr>
              <p:spPr>
                <a:xfrm rot="21315929">
                  <a:off x="9193404" y="3296235"/>
                  <a:ext cx="1289708" cy="687202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0" dirty="0" smtClean="0">
                      <a:latin typeface="Arial Narrow" pitchFamily="34" charset="0"/>
                    </a:rPr>
                    <a:t>Стратегия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06" name="Gruppieren 52"/>
              <p:cNvGrpSpPr/>
              <p:nvPr/>
            </p:nvGrpSpPr>
            <p:grpSpPr>
              <a:xfrm>
                <a:off x="7991483" y="1903300"/>
                <a:ext cx="924390" cy="686240"/>
                <a:chOff x="6697423" y="6847856"/>
                <a:chExt cx="1423559" cy="1056811"/>
              </a:xfrm>
            </p:grpSpPr>
            <p:sp>
              <p:nvSpPr>
                <p:cNvPr id="107" name="Textfeld 60"/>
                <p:cNvSpPr txBox="1"/>
                <p:nvPr/>
              </p:nvSpPr>
              <p:spPr>
                <a:xfrm rot="21420000">
                  <a:off x="6697423" y="7217463"/>
                  <a:ext cx="1423559" cy="687204"/>
                </a:xfrm>
                <a:prstGeom prst="rect">
                  <a:avLst/>
                </a:prstGeom>
                <a:noFill/>
              </p:spPr>
              <p:txBody>
                <a:bodyPr wrap="none" lIns="50400" tIns="64008" rIns="50400" bIns="64008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0" dirty="0" smtClean="0">
                      <a:latin typeface="Arial Narrow" pitchFamily="34" charset="0"/>
                    </a:rPr>
                    <a:t>Программы</a:t>
                  </a:r>
                  <a:endParaRPr lang="en-US" sz="600" b="0" dirty="0">
                    <a:latin typeface="Arial Narrow" pitchFamily="34" charset="0"/>
                  </a:endParaRPr>
                </a:p>
              </p:txBody>
            </p:sp>
            <p:pic>
              <p:nvPicPr>
                <p:cNvPr id="108" name="Picture 1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80000">
                  <a:off x="7049634" y="6847856"/>
                  <a:ext cx="719138" cy="48418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3" name="Группа 38"/>
            <p:cNvGrpSpPr/>
            <p:nvPr/>
          </p:nvGrpSpPr>
          <p:grpSpPr>
            <a:xfrm>
              <a:off x="6685277" y="4652215"/>
              <a:ext cx="1728620" cy="1709139"/>
              <a:chOff x="4783138" y="4197363"/>
              <a:chExt cx="3605231" cy="3441709"/>
            </a:xfrm>
          </p:grpSpPr>
          <p:grpSp>
            <p:nvGrpSpPr>
              <p:cNvPr id="95" name="Группа 40"/>
              <p:cNvGrpSpPr/>
              <p:nvPr/>
            </p:nvGrpSpPr>
            <p:grpSpPr>
              <a:xfrm>
                <a:off x="5929322" y="5214950"/>
                <a:ext cx="1335202" cy="1214446"/>
                <a:chOff x="8476399" y="2928934"/>
                <a:chExt cx="1335202" cy="1214446"/>
              </a:xfrm>
            </p:grpSpPr>
            <p:pic>
              <p:nvPicPr>
                <p:cNvPr id="10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1164" t="35155" r="41041" b="36081"/>
                <a:stretch/>
              </p:blipFill>
              <p:spPr bwMode="auto">
                <a:xfrm>
                  <a:off x="8476399" y="2928934"/>
                  <a:ext cx="1335202" cy="12144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01" name="Группа 46"/>
                <p:cNvGrpSpPr/>
                <p:nvPr/>
              </p:nvGrpSpPr>
              <p:grpSpPr>
                <a:xfrm>
                  <a:off x="8965405" y="3357562"/>
                  <a:ext cx="392941" cy="357190"/>
                  <a:chOff x="8893967" y="3286124"/>
                  <a:chExt cx="500066" cy="500066"/>
                </a:xfrm>
              </p:grpSpPr>
              <p:graphicFrame>
                <p:nvGraphicFramePr>
                  <p:cNvPr id="102" name="Схема 101"/>
                  <p:cNvGraphicFramePr/>
                  <p:nvPr/>
                </p:nvGraphicFramePr>
                <p:xfrm>
                  <a:off x="8893967" y="3286124"/>
                  <a:ext cx="500066" cy="500066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6" r:lo="rId17" r:qs="rId18" r:cs="rId19"/>
                  </a:graphicData>
                </a:graphic>
              </p:graphicFrame>
              <p:pic>
                <p:nvPicPr>
                  <p:cNvPr id="103" name="Picture 2" descr="C:\Documents and Settings\Admin\Мои документы\For prezentations\arrows\tick_64.pn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9036000" y="3384000"/>
                    <a:ext cx="285750" cy="285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96" name="Picture 4" descr="D:\domains\marketing\collateral\epipheo\part one\images\desk_03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644232" y="5425296"/>
                <a:ext cx="1311276" cy="1033463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3" descr="D:\domains\marketing\collateral\epipheo\part one\images\desk_02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929322" y="6572272"/>
                <a:ext cx="1314450" cy="106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5" descr="D:\domains\marketing\collateral\epipheo\part one\images\desk_04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16001" y="5428470"/>
                <a:ext cx="1314450" cy="1030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D:\domains\marketing\collateral\epipheo\part one\images\desk_01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0880" y="4197363"/>
                <a:ext cx="1314450" cy="1017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4" name="Textfeld 57"/>
            <p:cNvSpPr txBox="1"/>
            <p:nvPr/>
          </p:nvSpPr>
          <p:spPr>
            <a:xfrm rot="21372840">
              <a:off x="7399619" y="6550967"/>
              <a:ext cx="950832" cy="221599"/>
            </a:xfrm>
            <a:prstGeom prst="rect">
              <a:avLst/>
            </a:prstGeom>
            <a:noFill/>
          </p:spPr>
          <p:txBody>
            <a:bodyPr wrap="square" lIns="50400" tIns="64008" rIns="50400" bIns="64008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b="0" dirty="0" smtClean="0">
                  <a:latin typeface="Arial Narrow" pitchFamily="34" charset="0"/>
                </a:rPr>
                <a:t>Проекты</a:t>
              </a:r>
              <a:endParaRPr lang="en-US" sz="600" b="0" dirty="0">
                <a:latin typeface="Arial Narrow" pitchFamily="34" charset="0"/>
              </a:endParaRPr>
            </a:p>
          </p:txBody>
        </p:sp>
      </p:grpSp>
      <p:sp>
        <p:nvSpPr>
          <p:cNvPr id="138" name="Равнобедренный треугольник 137"/>
          <p:cNvSpPr/>
          <p:nvPr/>
        </p:nvSpPr>
        <p:spPr>
          <a:xfrm>
            <a:off x="3763641" y="3160501"/>
            <a:ext cx="2625709" cy="35305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4611801" y="3860467"/>
            <a:ext cx="1084135" cy="266861"/>
          </a:xfrm>
          <a:prstGeom prst="rect">
            <a:avLst/>
          </a:prstGeom>
          <a:solidFill>
            <a:srgbClr val="708B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СТРАТЕГИЯ</a:t>
            </a:r>
            <a:endParaRPr lang="ru-RU" sz="11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0" name="Прямоугольник 30"/>
          <p:cNvSpPr/>
          <p:nvPr/>
        </p:nvSpPr>
        <p:spPr>
          <a:xfrm>
            <a:off x="4347852" y="4447568"/>
            <a:ext cx="1563588" cy="266861"/>
          </a:xfrm>
          <a:prstGeom prst="rect">
            <a:avLst/>
          </a:prstGeom>
          <a:solidFill>
            <a:srgbClr val="708B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ДЕЯТЕЛЬНОСТЬ</a:t>
            </a:r>
            <a:endParaRPr lang="ru-RU" sz="11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1" name="Прямоугольник 31"/>
          <p:cNvSpPr/>
          <p:nvPr/>
        </p:nvSpPr>
        <p:spPr>
          <a:xfrm>
            <a:off x="4022896" y="5034669"/>
            <a:ext cx="2139963" cy="266861"/>
          </a:xfrm>
          <a:prstGeom prst="rect">
            <a:avLst/>
          </a:prstGeom>
          <a:solidFill>
            <a:srgbClr val="708B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ДАННЫЕ</a:t>
            </a:r>
            <a:endParaRPr lang="ru-RU" sz="11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2" name="Прямоугольник 32"/>
          <p:cNvSpPr/>
          <p:nvPr/>
        </p:nvSpPr>
        <p:spPr>
          <a:xfrm>
            <a:off x="3841460" y="5621770"/>
            <a:ext cx="2467420" cy="266861"/>
          </a:xfrm>
          <a:prstGeom prst="rect">
            <a:avLst/>
          </a:prstGeom>
          <a:solidFill>
            <a:srgbClr val="708B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ИНФОРМАЦИОННЫЕ СИСТЕМЫ</a:t>
            </a:r>
            <a:endParaRPr lang="ru-RU" sz="11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576487" y="6208871"/>
            <a:ext cx="2964215" cy="266861"/>
          </a:xfrm>
          <a:prstGeom prst="rect">
            <a:avLst/>
          </a:prstGeom>
          <a:solidFill>
            <a:srgbClr val="708B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ИТ-ИНФРАСТРУКТУРА</a:t>
            </a:r>
            <a:endParaRPr lang="ru-RU" sz="11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44" name="Группа 14"/>
          <p:cNvGrpSpPr/>
          <p:nvPr/>
        </p:nvGrpSpPr>
        <p:grpSpPr>
          <a:xfrm>
            <a:off x="2978331" y="1169129"/>
            <a:ext cx="5900828" cy="1384463"/>
            <a:chOff x="10557609" y="1730303"/>
            <a:chExt cx="17201107" cy="2713650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16673829" y="1730303"/>
              <a:ext cx="5368819" cy="21801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4638" tIns="42319" rIns="84638" bIns="423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6" name="Прямоугольник 18"/>
            <p:cNvSpPr/>
            <p:nvPr/>
          </p:nvSpPr>
          <p:spPr>
            <a:xfrm>
              <a:off x="16529826" y="1876768"/>
              <a:ext cx="5368820" cy="2567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4638" tIns="42319" rIns="84638" bIns="423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10692680" y="1730303"/>
              <a:ext cx="5035864" cy="21801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4638" tIns="42319" rIns="84638" bIns="423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0557609" y="1876768"/>
              <a:ext cx="5035865" cy="2567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4638" tIns="42319" rIns="84638" bIns="423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9" name="Прямоугольник 21"/>
            <p:cNvSpPr/>
            <p:nvPr/>
          </p:nvSpPr>
          <p:spPr>
            <a:xfrm>
              <a:off x="22711629" y="1730303"/>
              <a:ext cx="5047087" cy="21801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4638" tIns="42319" rIns="84638" bIns="423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50" name="Прямоугольник 22"/>
            <p:cNvSpPr/>
            <p:nvPr/>
          </p:nvSpPr>
          <p:spPr>
            <a:xfrm>
              <a:off x="22576257" y="1876768"/>
              <a:ext cx="5047088" cy="2567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4638" tIns="42319" rIns="84638" bIns="423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51" name="Прямоугольник 23"/>
            <p:cNvSpPr/>
            <p:nvPr/>
          </p:nvSpPr>
          <p:spPr>
            <a:xfrm>
              <a:off x="10617705" y="1929184"/>
              <a:ext cx="4975766" cy="21717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i="1" dirty="0"/>
                <a:t>Экономия до 15% стоимости ИТ- проектов только за счет сокращения расходов на сбор данных об ИТ-инфраструктуре</a:t>
              </a:r>
            </a:p>
          </p:txBody>
        </p:sp>
        <p:sp>
          <p:nvSpPr>
            <p:cNvPr id="152" name="Прямоугольник 24"/>
            <p:cNvSpPr/>
            <p:nvPr/>
          </p:nvSpPr>
          <p:spPr>
            <a:xfrm>
              <a:off x="16759936" y="1929184"/>
              <a:ext cx="4908600" cy="2503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i="1" dirty="0"/>
                <a:t>Экономия до 20% за счет сокращения количества работ по реализации и переделке, связанных с некорректными требованиями</a:t>
              </a:r>
            </a:p>
          </p:txBody>
        </p:sp>
        <p:sp>
          <p:nvSpPr>
            <p:cNvPr id="153" name="Прямоугольник 25"/>
            <p:cNvSpPr/>
            <p:nvPr/>
          </p:nvSpPr>
          <p:spPr>
            <a:xfrm>
              <a:off x="22778791" y="1929186"/>
              <a:ext cx="4618240" cy="18399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i="1" dirty="0"/>
                <a:t>Экономия до 30% за счет механизма выбора приоритетных инвестиций в ИТ</a:t>
              </a:r>
            </a:p>
          </p:txBody>
        </p:sp>
        <p:pic>
          <p:nvPicPr>
            <p:cNvPr id="154" name="Рисунок 2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1857" y="3991264"/>
              <a:ext cx="1656225" cy="333916"/>
            </a:xfrm>
            <a:prstGeom prst="rect">
              <a:avLst/>
            </a:prstGeom>
          </p:spPr>
        </p:pic>
        <p:pic>
          <p:nvPicPr>
            <p:cNvPr id="155" name="Рисунок 2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4645" y="3828108"/>
              <a:ext cx="2112373" cy="511401"/>
            </a:xfrm>
            <a:prstGeom prst="rect">
              <a:avLst/>
            </a:prstGeom>
          </p:spPr>
        </p:pic>
      </p:grpSp>
      <p:sp>
        <p:nvSpPr>
          <p:cNvPr id="156" name="Прямоугольник 15"/>
          <p:cNvSpPr/>
          <p:nvPr/>
        </p:nvSpPr>
        <p:spPr>
          <a:xfrm>
            <a:off x="94282" y="1275170"/>
            <a:ext cx="287527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Архитектурный подход </a:t>
            </a:r>
            <a:r>
              <a:rPr lang="ru-RU" sz="16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для </a:t>
            </a:r>
            <a:r>
              <a:rPr lang="ru-RU" sz="1600" b="1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определения </a:t>
            </a:r>
            <a:r>
              <a:rPr lang="ru-RU" sz="16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приоритетов и выбора наилучших вариантов автоматизации деятельности </a:t>
            </a:r>
          </a:p>
        </p:txBody>
      </p:sp>
      <p:pic>
        <p:nvPicPr>
          <p:cNvPr id="157" name="Рисунок 1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37" y="2335081"/>
            <a:ext cx="1134042" cy="1417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3674"/>
            <a:ext cx="8928992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4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  <a:sym typeface="Impact"/>
              </a:rPr>
              <a:t>Переход от собственных ИТ вложений к потреблению услуг</a:t>
            </a:r>
          </a:p>
        </p:txBody>
      </p:sp>
      <p:sp>
        <p:nvSpPr>
          <p:cNvPr id="70" name="TextBox 28"/>
          <p:cNvSpPr txBox="1">
            <a:spLocks noChangeArrowheads="1"/>
          </p:cNvSpPr>
          <p:nvPr/>
        </p:nvSpPr>
        <p:spPr bwMode="auto">
          <a:xfrm>
            <a:off x="1390650" y="3708383"/>
            <a:ext cx="2830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ИС ГО (КАК ЕСТЬ)</a:t>
            </a:r>
          </a:p>
        </p:txBody>
      </p:sp>
      <p:sp>
        <p:nvSpPr>
          <p:cNvPr id="73" name="TextBox 28"/>
          <p:cNvSpPr txBox="1">
            <a:spLocks noChangeArrowheads="1"/>
          </p:cNvSpPr>
          <p:nvPr/>
        </p:nvSpPr>
        <p:spPr bwMode="auto">
          <a:xfrm>
            <a:off x="4090988" y="1073133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СПП (КАК БУДЕТ)</a:t>
            </a:r>
          </a:p>
        </p:txBody>
      </p:sp>
      <p:pic>
        <p:nvPicPr>
          <p:cNvPr id="76" name="Picture 25" descr="C:\Documents and Settings\Admin\Мои документы\For prezentations\humans\guy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114" y="1231883"/>
            <a:ext cx="1385887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2" descr="C:\Documents and Settings\Admin\Мои документы\For prezentations\peoples\admin_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1" y="3246422"/>
            <a:ext cx="10001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28"/>
          <p:cNvSpPr txBox="1">
            <a:spLocks noChangeArrowheads="1"/>
          </p:cNvSpPr>
          <p:nvPr/>
        </p:nvSpPr>
        <p:spPr bwMode="auto">
          <a:xfrm>
            <a:off x="369888" y="1071546"/>
            <a:ext cx="3130550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  <a:latin typeface="Calibri" pitchFamily="34" charset="0"/>
              </a:rPr>
              <a:t>Этапы выполняемые СИ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  <a:latin typeface="Calibri" pitchFamily="34" charset="0"/>
              </a:rPr>
              <a:t>Этапы выполняемые Поставщиками</a:t>
            </a:r>
          </a:p>
          <a:p>
            <a:pPr>
              <a:lnSpc>
                <a:spcPct val="130000"/>
              </a:lnSpc>
            </a:pPr>
            <a:r>
              <a:rPr lang="kk-KZ" sz="1100" dirty="0">
                <a:solidFill>
                  <a:srgbClr val="002060"/>
                </a:solidFill>
                <a:latin typeface="Calibri" pitchFamily="34" charset="0"/>
              </a:rPr>
              <a:t>Этап выполняемые ГО</a:t>
            </a:r>
          </a:p>
          <a:p>
            <a:pPr>
              <a:lnSpc>
                <a:spcPct val="130000"/>
              </a:lnSpc>
            </a:pPr>
            <a:r>
              <a:rPr lang="kk-KZ" sz="1100" dirty="0">
                <a:solidFill>
                  <a:srgbClr val="002060"/>
                </a:solidFill>
                <a:latin typeface="Calibri" pitchFamily="34" charset="0"/>
              </a:rPr>
              <a:t>Этапы </a:t>
            </a:r>
            <a:r>
              <a:rPr lang="ru-RU" sz="1100" dirty="0">
                <a:solidFill>
                  <a:srgbClr val="002060"/>
                </a:solidFill>
                <a:latin typeface="Calibri" pitchFamily="34" charset="0"/>
              </a:rPr>
              <a:t>часто игнорируемые ГО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  <a:latin typeface="Calibri" pitchFamily="34" charset="0"/>
              </a:rPr>
              <a:t>Этап согласования концепции на </a:t>
            </a:r>
            <a:r>
              <a:rPr lang="ru-RU" sz="1100" dirty="0" smtClean="0">
                <a:solidFill>
                  <a:srgbClr val="002060"/>
                </a:solidFill>
                <a:latin typeface="Calibri" pitchFamily="34" charset="0"/>
              </a:rPr>
              <a:t>Экспертном совете</a:t>
            </a:r>
            <a:endParaRPr lang="ru-RU" sz="11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5" name="TextBox 28"/>
          <p:cNvSpPr txBox="1">
            <a:spLocks noChangeArrowheads="1"/>
          </p:cNvSpPr>
          <p:nvPr/>
        </p:nvSpPr>
        <p:spPr bwMode="auto">
          <a:xfrm>
            <a:off x="3846514" y="3725845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2-3 ГОДА</a:t>
            </a:r>
          </a:p>
        </p:txBody>
      </p:sp>
      <p:sp>
        <p:nvSpPr>
          <p:cNvPr id="86" name="TextBox 28"/>
          <p:cNvSpPr txBox="1">
            <a:spLocks noChangeArrowheads="1"/>
          </p:cNvSpPr>
          <p:nvPr/>
        </p:nvSpPr>
        <p:spPr bwMode="auto">
          <a:xfrm>
            <a:off x="6230939" y="1073133"/>
            <a:ext cx="229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8000"/>
                </a:solidFill>
                <a:latin typeface="Calibri" pitchFamily="34" charset="0"/>
              </a:rPr>
              <a:t>0,5-1,5</a:t>
            </a:r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 ГОДА</a:t>
            </a:r>
            <a:r>
              <a:rPr lang="en-US" sz="2000" b="1">
                <a:solidFill>
                  <a:srgbClr val="008000"/>
                </a:solidFill>
                <a:latin typeface="Calibri" pitchFamily="34" charset="0"/>
              </a:rPr>
              <a:t>(*)</a:t>
            </a:r>
            <a:endParaRPr lang="ru-RU" sz="2000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 bwMode="auto">
          <a:xfrm>
            <a:off x="227013" y="1795445"/>
            <a:ext cx="214312" cy="1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227013" y="1581135"/>
            <a:ext cx="214312" cy="19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227013" y="1366820"/>
            <a:ext cx="214312" cy="192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Calibri" pitchFamily="34" charset="0"/>
            </a:endParaRPr>
          </a:p>
        </p:txBody>
      </p:sp>
      <p:sp>
        <p:nvSpPr>
          <p:cNvPr id="90" name="Прямоугольник 86"/>
          <p:cNvSpPr>
            <a:spLocks noChangeArrowheads="1"/>
          </p:cNvSpPr>
          <p:nvPr/>
        </p:nvSpPr>
        <p:spPr bwMode="auto">
          <a:xfrm>
            <a:off x="142875" y="6216635"/>
            <a:ext cx="657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(*)</a:t>
            </a:r>
            <a:r>
              <a:rPr lang="en-US" sz="14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2060"/>
                </a:solidFill>
                <a:latin typeface="Calibri" pitchFamily="34" charset="0"/>
              </a:rPr>
              <a:t>При условии плавающего бюджета возможно в течение 3-6 месяцев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46050" y="5353035"/>
            <a:ext cx="495300" cy="555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84213" y="5359385"/>
            <a:ext cx="615950" cy="5492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349376" y="5359385"/>
            <a:ext cx="619125" cy="549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019301" y="5359385"/>
            <a:ext cx="581025" cy="549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655888" y="5359385"/>
            <a:ext cx="558800" cy="549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267076" y="5359385"/>
            <a:ext cx="523875" cy="549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851275" y="5359385"/>
            <a:ext cx="615950" cy="549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533900" y="5359385"/>
            <a:ext cx="561975" cy="549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167314" y="5359385"/>
            <a:ext cx="561975" cy="5492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815013" y="5359385"/>
            <a:ext cx="561975" cy="549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465888" y="5359385"/>
            <a:ext cx="563562" cy="5492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124700" y="5359385"/>
            <a:ext cx="561975" cy="5492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759701" y="5359385"/>
            <a:ext cx="561975" cy="549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391526" y="5359385"/>
            <a:ext cx="538163" cy="549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552950" y="2854310"/>
            <a:ext cx="542925" cy="574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176839" y="2854310"/>
            <a:ext cx="542925" cy="574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805489" y="2854310"/>
            <a:ext cx="542925" cy="574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6424613" y="2854310"/>
            <a:ext cx="542925" cy="574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7053263" y="2854310"/>
            <a:ext cx="542925" cy="5746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7667626" y="2854310"/>
            <a:ext cx="544513" cy="5746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8297864" y="2854310"/>
            <a:ext cx="542925" cy="574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12" name="Прямоугольник 11"/>
          <p:cNvSpPr>
            <a:spLocks noChangeArrowheads="1"/>
          </p:cNvSpPr>
          <p:nvPr/>
        </p:nvSpPr>
        <p:spPr bwMode="auto">
          <a:xfrm rot="-5400000">
            <a:off x="5490370" y="2328738"/>
            <a:ext cx="1189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Согласование ТТ с ГТС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</a:rPr>
              <a:t>и МИР РК</a:t>
            </a:r>
            <a:endParaRPr lang="ru-RU" sz="1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3" name="TextBox 28"/>
          <p:cNvSpPr txBox="1">
            <a:spLocks noChangeArrowheads="1"/>
          </p:cNvSpPr>
          <p:nvPr/>
        </p:nvSpPr>
        <p:spPr bwMode="auto">
          <a:xfrm rot="-5400000">
            <a:off x="6015038" y="2246186"/>
            <a:ext cx="1325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Конкурс на услуги по аренде СПП</a:t>
            </a:r>
          </a:p>
        </p:txBody>
      </p:sp>
      <p:sp>
        <p:nvSpPr>
          <p:cNvPr id="114" name="TextBox 28"/>
          <p:cNvSpPr txBox="1">
            <a:spLocks noChangeArrowheads="1"/>
          </p:cNvSpPr>
          <p:nvPr/>
        </p:nvSpPr>
        <p:spPr bwMode="auto">
          <a:xfrm rot="-5400000">
            <a:off x="6463507" y="2128176"/>
            <a:ext cx="171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Разработка СПП за счет Поставщиков</a:t>
            </a:r>
          </a:p>
        </p:txBody>
      </p:sp>
      <p:sp>
        <p:nvSpPr>
          <p:cNvPr id="115" name="TextBox 28"/>
          <p:cNvSpPr txBox="1">
            <a:spLocks noChangeArrowheads="1"/>
          </p:cNvSpPr>
          <p:nvPr/>
        </p:nvSpPr>
        <p:spPr bwMode="auto">
          <a:xfrm rot="-5400000">
            <a:off x="7974807" y="2557059"/>
            <a:ext cx="1101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Аренда СПП</a:t>
            </a:r>
          </a:p>
        </p:txBody>
      </p:sp>
      <p:sp>
        <p:nvSpPr>
          <p:cNvPr id="116" name="TextBox 28"/>
          <p:cNvSpPr txBox="1">
            <a:spLocks noChangeArrowheads="1"/>
          </p:cNvSpPr>
          <p:nvPr/>
        </p:nvSpPr>
        <p:spPr bwMode="auto">
          <a:xfrm rot="-5400000">
            <a:off x="6965951" y="2021020"/>
            <a:ext cx="192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</a:rPr>
              <a:t>Тестирование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</a:rPr>
              <a:t>испытание ИБ 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СПП</a:t>
            </a:r>
          </a:p>
        </p:txBody>
      </p:sp>
      <p:sp>
        <p:nvSpPr>
          <p:cNvPr id="117" name="TextBox 28"/>
          <p:cNvSpPr txBox="1">
            <a:spLocks noChangeArrowheads="1"/>
          </p:cNvSpPr>
          <p:nvPr/>
        </p:nvSpPr>
        <p:spPr bwMode="auto">
          <a:xfrm rot="-5400000">
            <a:off x="4177506" y="2304924"/>
            <a:ext cx="1271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Планирование бюджета ГО на аренду СПП</a:t>
            </a:r>
          </a:p>
        </p:txBody>
      </p:sp>
      <p:sp>
        <p:nvSpPr>
          <p:cNvPr id="118" name="TextBox 28"/>
          <p:cNvSpPr txBox="1">
            <a:spLocks noChangeArrowheads="1"/>
          </p:cNvSpPr>
          <p:nvPr/>
        </p:nvSpPr>
        <p:spPr bwMode="auto">
          <a:xfrm rot="-5400000">
            <a:off x="4892676" y="2465520"/>
            <a:ext cx="1103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Разработка ТТ на СПП</a:t>
            </a:r>
          </a:p>
        </p:txBody>
      </p:sp>
      <p:sp>
        <p:nvSpPr>
          <p:cNvPr id="119" name="TextBox 28"/>
          <p:cNvSpPr txBox="1">
            <a:spLocks noChangeArrowheads="1"/>
          </p:cNvSpPr>
          <p:nvPr/>
        </p:nvSpPr>
        <p:spPr bwMode="auto">
          <a:xfrm rot="-5400000">
            <a:off x="-484187" y="4699132"/>
            <a:ext cx="1668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Концепция</a:t>
            </a:r>
            <a:r>
              <a:rPr lang="ru-RU" sz="1200" b="1">
                <a:latin typeface="Calibri" pitchFamily="34" charset="0"/>
              </a:rPr>
              <a:t> </a:t>
            </a:r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автоматизации</a:t>
            </a:r>
          </a:p>
        </p:txBody>
      </p:sp>
      <p:sp>
        <p:nvSpPr>
          <p:cNvPr id="120" name="TextBox 28"/>
          <p:cNvSpPr txBox="1">
            <a:spLocks noChangeArrowheads="1"/>
          </p:cNvSpPr>
          <p:nvPr/>
        </p:nvSpPr>
        <p:spPr bwMode="auto">
          <a:xfrm rot="-5400000">
            <a:off x="220663" y="4763427"/>
            <a:ext cx="1555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Согласование  на экспертном совете</a:t>
            </a:r>
          </a:p>
        </p:txBody>
      </p:sp>
      <p:sp>
        <p:nvSpPr>
          <p:cNvPr id="121" name="TextBox 28"/>
          <p:cNvSpPr txBox="1">
            <a:spLocks noChangeArrowheads="1"/>
          </p:cNvSpPr>
          <p:nvPr/>
        </p:nvSpPr>
        <p:spPr bwMode="auto">
          <a:xfrm rot="-5400000">
            <a:off x="800894" y="4661827"/>
            <a:ext cx="171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200" b="1">
                <a:solidFill>
                  <a:srgbClr val="002060"/>
                </a:solidFill>
                <a:latin typeface="Calibri" pitchFamily="34" charset="0"/>
              </a:rPr>
              <a:t>Экспресс-обследование</a:t>
            </a:r>
            <a:endParaRPr lang="ru-RU" sz="1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" name="TextBox 28"/>
          <p:cNvSpPr txBox="1">
            <a:spLocks noChangeArrowheads="1"/>
          </p:cNvSpPr>
          <p:nvPr/>
        </p:nvSpPr>
        <p:spPr bwMode="auto">
          <a:xfrm rot="-5400000">
            <a:off x="1494632" y="4734852"/>
            <a:ext cx="1571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Разработка ТЗ на ТЭО</a:t>
            </a:r>
          </a:p>
        </p:txBody>
      </p:sp>
      <p:sp>
        <p:nvSpPr>
          <p:cNvPr id="123" name="TextBox 28"/>
          <p:cNvSpPr txBox="1">
            <a:spLocks noChangeArrowheads="1"/>
          </p:cNvSpPr>
          <p:nvPr/>
        </p:nvSpPr>
        <p:spPr bwMode="auto">
          <a:xfrm rot="-5400000">
            <a:off x="2331244" y="4922177"/>
            <a:ext cx="119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Разработка</a:t>
            </a:r>
            <a:r>
              <a:rPr lang="ru-RU" sz="1200" b="1">
                <a:latin typeface="Calibri" pitchFamily="34" charset="0"/>
              </a:rPr>
              <a:t> </a:t>
            </a:r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ТЭО</a:t>
            </a:r>
          </a:p>
        </p:txBody>
      </p:sp>
      <p:sp>
        <p:nvSpPr>
          <p:cNvPr id="124" name="TextBox 28"/>
          <p:cNvSpPr txBox="1">
            <a:spLocks noChangeArrowheads="1"/>
          </p:cNvSpPr>
          <p:nvPr/>
        </p:nvSpPr>
        <p:spPr bwMode="auto">
          <a:xfrm rot="-5400000">
            <a:off x="2701926" y="4730882"/>
            <a:ext cx="1604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Согласование бюджета</a:t>
            </a:r>
          </a:p>
        </p:txBody>
      </p:sp>
      <p:sp>
        <p:nvSpPr>
          <p:cNvPr id="125" name="TextBox 28"/>
          <p:cNvSpPr txBox="1">
            <a:spLocks noChangeArrowheads="1"/>
          </p:cNvSpPr>
          <p:nvPr/>
        </p:nvSpPr>
        <p:spPr bwMode="auto">
          <a:xfrm rot="-5400000">
            <a:off x="3317876" y="4699132"/>
            <a:ext cx="1668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Конкурс на разработку решения</a:t>
            </a:r>
          </a:p>
        </p:txBody>
      </p:sp>
      <p:sp>
        <p:nvSpPr>
          <p:cNvPr id="126" name="TextBox 28"/>
          <p:cNvSpPr txBox="1">
            <a:spLocks noChangeArrowheads="1"/>
          </p:cNvSpPr>
          <p:nvPr/>
        </p:nvSpPr>
        <p:spPr bwMode="auto">
          <a:xfrm rot="-5400000">
            <a:off x="3873501" y="4616582"/>
            <a:ext cx="183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Предпроектное обследование</a:t>
            </a:r>
          </a:p>
        </p:txBody>
      </p:sp>
      <p:sp>
        <p:nvSpPr>
          <p:cNvPr id="127" name="TextBox 28"/>
          <p:cNvSpPr txBox="1">
            <a:spLocks noChangeArrowheads="1"/>
          </p:cNvSpPr>
          <p:nvPr/>
        </p:nvSpPr>
        <p:spPr bwMode="auto">
          <a:xfrm rot="-5400000">
            <a:off x="4742658" y="4920053"/>
            <a:ext cx="1411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Разработка ТЗ</a:t>
            </a:r>
          </a:p>
        </p:txBody>
      </p:sp>
      <p:sp>
        <p:nvSpPr>
          <p:cNvPr id="128" name="TextBox 28"/>
          <p:cNvSpPr txBox="1">
            <a:spLocks noChangeArrowheads="1"/>
          </p:cNvSpPr>
          <p:nvPr/>
        </p:nvSpPr>
        <p:spPr bwMode="auto">
          <a:xfrm rot="-5400000">
            <a:off x="5180807" y="4664208"/>
            <a:ext cx="178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Согласование ТЗ</a:t>
            </a:r>
            <a:r>
              <a:rPr lang="en-US" sz="12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kk-KZ" sz="1200" b="1" dirty="0">
                <a:solidFill>
                  <a:srgbClr val="002060"/>
                </a:solidFill>
                <a:latin typeface="Calibri" pitchFamily="34" charset="0"/>
              </a:rPr>
              <a:t>ТС </a:t>
            </a:r>
            <a:r>
              <a:rPr lang="kk-KZ" sz="1200" b="1" dirty="0" smtClean="0">
                <a:solidFill>
                  <a:srgbClr val="002060"/>
                </a:solidFill>
                <a:latin typeface="Calibri" pitchFamily="34" charset="0"/>
              </a:rPr>
              <a:t>(МИР РК)</a:t>
            </a:r>
            <a:endParaRPr lang="ru-RU" sz="1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9" name="TextBox 28"/>
          <p:cNvSpPr txBox="1">
            <a:spLocks noChangeArrowheads="1"/>
          </p:cNvSpPr>
          <p:nvPr/>
        </p:nvSpPr>
        <p:spPr bwMode="auto">
          <a:xfrm rot="-5400000">
            <a:off x="5987257" y="4772952"/>
            <a:ext cx="152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Разработка решения</a:t>
            </a:r>
          </a:p>
        </p:txBody>
      </p:sp>
      <p:sp>
        <p:nvSpPr>
          <p:cNvPr id="130" name="TextBox 28"/>
          <p:cNvSpPr txBox="1">
            <a:spLocks noChangeArrowheads="1"/>
          </p:cNvSpPr>
          <p:nvPr/>
        </p:nvSpPr>
        <p:spPr bwMode="auto">
          <a:xfrm rot="-5400000">
            <a:off x="6609557" y="4723740"/>
            <a:ext cx="159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Опытная</a:t>
            </a:r>
            <a:r>
              <a:rPr lang="en-US" sz="12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эксплуатация</a:t>
            </a:r>
          </a:p>
        </p:txBody>
      </p:sp>
      <p:sp>
        <p:nvSpPr>
          <p:cNvPr id="131" name="Прямоугольник 110"/>
          <p:cNvSpPr>
            <a:spLocks noChangeArrowheads="1"/>
          </p:cNvSpPr>
          <p:nvPr/>
        </p:nvSpPr>
        <p:spPr bwMode="auto">
          <a:xfrm rot="-5400000">
            <a:off x="7238207" y="4823215"/>
            <a:ext cx="1604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Аттестация ИБ (ГТС)</a:t>
            </a:r>
          </a:p>
        </p:txBody>
      </p:sp>
      <p:sp>
        <p:nvSpPr>
          <p:cNvPr id="132" name="TextBox 28"/>
          <p:cNvSpPr txBox="1">
            <a:spLocks noChangeArrowheads="1"/>
          </p:cNvSpPr>
          <p:nvPr/>
        </p:nvSpPr>
        <p:spPr bwMode="auto">
          <a:xfrm rot="-5400000">
            <a:off x="8002589" y="4964504"/>
            <a:ext cx="1322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Эксплуатация ИС</a:t>
            </a:r>
          </a:p>
        </p:txBody>
      </p:sp>
      <p:sp>
        <p:nvSpPr>
          <p:cNvPr id="133" name="Скругленный прямоугольник 132"/>
          <p:cNvSpPr/>
          <p:nvPr/>
        </p:nvSpPr>
        <p:spPr bwMode="auto">
          <a:xfrm>
            <a:off x="223838" y="1146160"/>
            <a:ext cx="214312" cy="192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Calibri" pitchFamily="34" charset="0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 bwMode="auto">
          <a:xfrm>
            <a:off x="214313" y="2001820"/>
            <a:ext cx="214312" cy="1920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63674"/>
            <a:ext cx="9036496" cy="5111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400" dirty="0" smtClean="0">
                <a:solidFill>
                  <a:srgbClr val="0070C0"/>
                </a:solidFill>
                <a:latin typeface="Impact" pitchFamily="34" charset="0"/>
                <a:ea typeface="+mj-ea"/>
                <a:cs typeface="Calibri" pitchFamily="34" charset="0"/>
                <a:sym typeface="Impact"/>
              </a:rPr>
              <a:t>Эффективность реализации СМИ ГО на примере типового сервиса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397102"/>
            <a:ext cx="4572000" cy="7694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5397102"/>
            <a:ext cx="4577308" cy="7694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380997"/>
              </p:ext>
            </p:extLst>
          </p:nvPr>
        </p:nvGraphicFramePr>
        <p:xfrm>
          <a:off x="0" y="1500174"/>
          <a:ext cx="700089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714348" y="955564"/>
            <a:ext cx="3222478" cy="38719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800" dirty="0" smtClean="0">
                <a:solidFill>
                  <a:srgbClr val="C00000"/>
                </a:solidFill>
                <a:latin typeface="Impact" pitchFamily="34" charset="0"/>
              </a:rPr>
              <a:t>ПОЧТОВАЯ СИСТЕМА ГО* </a:t>
            </a:r>
            <a:endParaRPr lang="ru-RU" sz="18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881868" y="972751"/>
            <a:ext cx="1566946" cy="38719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00B050"/>
                </a:solidFill>
                <a:latin typeface="Impact" pitchFamily="34" charset="0"/>
              </a:rPr>
              <a:t>ЕЭПС</a:t>
            </a:r>
            <a:endParaRPr lang="ru-RU" sz="24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7" y="5460361"/>
            <a:ext cx="4429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Стоимость услуги ЕЭПС на 1 пользователя составляет </a:t>
            </a:r>
            <a:r>
              <a:rPr lang="ru-RU" sz="2000" b="1" dirty="0" smtClean="0">
                <a:solidFill>
                  <a:schemeClr val="bg1"/>
                </a:solidFill>
              </a:rPr>
              <a:t>773 тенге в месяц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44" y="5429264"/>
            <a:ext cx="47149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Средняя стоимость услуги на 1 пользователя составляла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1287 </a:t>
            </a:r>
            <a:r>
              <a:rPr lang="ru-RU" sz="2000" b="1" dirty="0">
                <a:solidFill>
                  <a:schemeClr val="bg1"/>
                </a:solidFill>
              </a:rPr>
              <a:t>тенге в месяц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3788730"/>
              </p:ext>
            </p:extLst>
          </p:nvPr>
        </p:nvGraphicFramePr>
        <p:xfrm>
          <a:off x="4357686" y="2255755"/>
          <a:ext cx="2489270" cy="261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785850" y="6345816"/>
            <a:ext cx="1100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/>
              <a:t>В настоящее время систему ЕЭПС используют более 70 000 </a:t>
            </a:r>
            <a:r>
              <a:rPr lang="kk-KZ" b="1" i="1" dirty="0" err="1" smtClean="0"/>
              <a:t>пользователей</a:t>
            </a:r>
            <a:r>
              <a:rPr lang="kk-KZ" b="1" i="1" dirty="0" smtClean="0"/>
              <a:t> (ГО) 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11940" y="1960521"/>
            <a:ext cx="223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773 </a:t>
            </a:r>
            <a:r>
              <a:rPr lang="ru-RU" b="1" dirty="0"/>
              <a:t>тенге </a:t>
            </a:r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месяц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000364" y="1357298"/>
            <a:ext cx="1566946" cy="38719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  <a:latin typeface="Impact" pitchFamily="34" charset="0"/>
              </a:rPr>
              <a:t>КАК БЫЛО</a:t>
            </a:r>
            <a:endParaRPr lang="ru-RU" sz="1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322731" y="1363712"/>
            <a:ext cx="1566946" cy="38719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00B050"/>
                </a:solidFill>
                <a:latin typeface="Impact" pitchFamily="34" charset="0"/>
              </a:rPr>
              <a:t>КАК ЕСТЬ</a:t>
            </a:r>
            <a:endParaRPr lang="ru-RU" sz="18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1088" y="2570490"/>
            <a:ext cx="3161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Комплексная безопасность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Гарантия сохранности  данных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Мобильность пользователя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5129349"/>
            <a:ext cx="458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* Расчет произведен на 3 года в разрезе 1 ГО (750 пользователей</a:t>
            </a:r>
            <a:r>
              <a:rPr lang="ru-RU" sz="1200" dirty="0" smtClean="0">
                <a:solidFill>
                  <a:srgbClr val="148CC2"/>
                </a:solidFill>
              </a:rPr>
              <a:t>)</a:t>
            </a:r>
            <a:endParaRPr lang="ru-RU" sz="1200" dirty="0">
              <a:solidFill>
                <a:srgbClr val="148CC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456" y="4423618"/>
            <a:ext cx="168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ЭКОНОМИЯ</a:t>
            </a:r>
            <a:endParaRPr lang="en-US" sz="2000" b="1" dirty="0" smtClean="0"/>
          </a:p>
        </p:txBody>
      </p:sp>
      <p:sp>
        <p:nvSpPr>
          <p:cNvPr id="19" name="Прямоугольник 14"/>
          <p:cNvSpPr/>
          <p:nvPr/>
        </p:nvSpPr>
        <p:spPr>
          <a:xfrm>
            <a:off x="6972614" y="4642381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40%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90722</TotalTime>
  <Words>1065</Words>
  <Application>Microsoft Office PowerPoint</Application>
  <PresentationFormat>Экран (4:3)</PresentationFormat>
  <Paragraphs>257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dchsheglova</dc:creator>
  <cp:lastModifiedBy>anurmukhanova</cp:lastModifiedBy>
  <cp:revision>53</cp:revision>
  <dcterms:created xsi:type="dcterms:W3CDTF">2014-12-05T12:00:30Z</dcterms:created>
  <dcterms:modified xsi:type="dcterms:W3CDTF">2015-10-01T02:01:20Z</dcterms:modified>
</cp:coreProperties>
</file>