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2"/>
  </p:sldMasterIdLst>
  <p:notesMasterIdLst>
    <p:notesMasterId r:id="rId30"/>
  </p:notesMasterIdLst>
  <p:handoutMasterIdLst>
    <p:handoutMasterId r:id="rId31"/>
  </p:handoutMasterIdLst>
  <p:sldIdLst>
    <p:sldId id="256" r:id="rId3"/>
    <p:sldId id="1142" r:id="rId4"/>
    <p:sldId id="1136" r:id="rId5"/>
    <p:sldId id="1137" r:id="rId6"/>
    <p:sldId id="1138" r:id="rId7"/>
    <p:sldId id="1139" r:id="rId8"/>
    <p:sldId id="1089" r:id="rId9"/>
    <p:sldId id="1090" r:id="rId10"/>
    <p:sldId id="1145" r:id="rId11"/>
    <p:sldId id="1115" r:id="rId12"/>
    <p:sldId id="1143" r:id="rId13"/>
    <p:sldId id="1126" r:id="rId14"/>
    <p:sldId id="1099" r:id="rId15"/>
    <p:sldId id="1091" r:id="rId16"/>
    <p:sldId id="1094" r:id="rId17"/>
    <p:sldId id="1095" r:id="rId18"/>
    <p:sldId id="1131" r:id="rId19"/>
    <p:sldId id="1132" r:id="rId20"/>
    <p:sldId id="1133" r:id="rId21"/>
    <p:sldId id="1135" r:id="rId22"/>
    <p:sldId id="1149" r:id="rId23"/>
    <p:sldId id="1025" r:id="rId24"/>
    <p:sldId id="974" r:id="rId25"/>
    <p:sldId id="1026" r:id="rId26"/>
    <p:sldId id="1140" r:id="rId27"/>
    <p:sldId id="1125" r:id="rId28"/>
    <p:sldId id="1148" r:id="rId29"/>
  </p:sldIdLst>
  <p:sldSz cx="9144000" cy="6858000" type="screen4x3"/>
  <p:notesSz cx="6662738" cy="983297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0">
          <p15:clr>
            <a:srgbClr val="A4A3A4"/>
          </p15:clr>
        </p15:guide>
        <p15:guide id="2" orient="horz" pos="3793">
          <p15:clr>
            <a:srgbClr val="A4A3A4"/>
          </p15:clr>
        </p15:guide>
        <p15:guide id="3" orient="horz" pos="4065">
          <p15:clr>
            <a:srgbClr val="A4A3A4"/>
          </p15:clr>
        </p15:guide>
        <p15:guide id="4" orient="horz" pos="2024">
          <p15:clr>
            <a:srgbClr val="A4A3A4"/>
          </p15:clr>
        </p15:guide>
        <p15:guide id="5" orient="horz" pos="2795">
          <p15:clr>
            <a:srgbClr val="A4A3A4"/>
          </p15:clr>
        </p15:guide>
        <p15:guide id="6" orient="horz" pos="1026">
          <p15:clr>
            <a:srgbClr val="A4A3A4"/>
          </p15:clr>
        </p15:guide>
        <p15:guide id="7" pos="4967">
          <p15:clr>
            <a:srgbClr val="A4A3A4"/>
          </p15:clr>
        </p15:guide>
        <p15:guide id="8" pos="57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00"/>
    <a:srgbClr val="FF9900"/>
    <a:srgbClr val="DDDDDD"/>
    <a:srgbClr val="CC0000"/>
    <a:srgbClr val="B2B2B2"/>
    <a:srgbClr val="5C85D6"/>
    <a:srgbClr val="9FB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3" autoAdjust="0"/>
    <p:restoredTop sz="89157" autoAdjust="0"/>
  </p:normalViewPr>
  <p:slideViewPr>
    <p:cSldViewPr>
      <p:cViewPr varScale="1">
        <p:scale>
          <a:sx n="79" d="100"/>
          <a:sy n="79" d="100"/>
        </p:scale>
        <p:origin x="864" y="77"/>
      </p:cViewPr>
      <p:guideLst>
        <p:guide orient="horz" pos="210"/>
        <p:guide orient="horz" pos="3793"/>
        <p:guide orient="horz" pos="4065"/>
        <p:guide orient="horz" pos="2024"/>
        <p:guide orient="horz" pos="2795"/>
        <p:guide orient="horz" pos="1026"/>
        <p:guide pos="4967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332" y="-84"/>
      </p:cViewPr>
      <p:guideLst>
        <p:guide orient="horz" pos="309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22" tIns="45361" rIns="90722" bIns="45361" numCol="1" anchor="t" anchorCtr="0" compatLnSpc="1">
            <a:prstTxWarp prst="textNoShape">
              <a:avLst/>
            </a:prstTxWarp>
          </a:bodyPr>
          <a:lstStyle>
            <a:lvl1pPr defTabSz="908050">
              <a:defRPr sz="1200"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22" tIns="45361" rIns="90722" bIns="45361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cs typeface="+mn-cs"/>
              </a:defRPr>
            </a:lvl1pPr>
          </a:lstStyle>
          <a:p>
            <a:pPr>
              <a:defRPr/>
            </a:pPr>
            <a:fld id="{840ED249-E1FA-4381-8D76-67163E2C76E2}" type="datetime1">
              <a:rPr lang="de-DE"/>
              <a:pPr>
                <a:defRPr/>
              </a:pPr>
              <a:t>01.10.2015</a:t>
            </a:fld>
            <a:endParaRPr lang="de-DE" dirty="0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0850"/>
            <a:ext cx="2887663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22" tIns="45361" rIns="90722" bIns="45361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340850"/>
            <a:ext cx="2887662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22" tIns="45361" rIns="90722" bIns="45361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cs typeface="+mn-cs"/>
              </a:defRPr>
            </a:lvl1pPr>
          </a:lstStyle>
          <a:p>
            <a:pPr>
              <a:defRPr/>
            </a:pPr>
            <a:fld id="{F15573E5-CF31-4419-8E52-41997DC70BF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325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22" tIns="45361" rIns="90722" bIns="45361" numCol="1" anchor="t" anchorCtr="0" compatLnSpc="1">
            <a:prstTxWarp prst="textNoShape">
              <a:avLst/>
            </a:prstTxWarp>
          </a:bodyPr>
          <a:lstStyle>
            <a:lvl1pPr defTabSz="908050">
              <a:defRPr sz="1200"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22" tIns="45361" rIns="90722" bIns="45361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cs typeface="+mn-cs"/>
              </a:defRPr>
            </a:lvl1pPr>
          </a:lstStyle>
          <a:p>
            <a:pPr>
              <a:defRPr/>
            </a:pPr>
            <a:fld id="{C28BB31B-1754-4A18-A6A0-DB5FCD5947D5}" type="datetime1">
              <a:rPr lang="de-DE"/>
              <a:pPr>
                <a:defRPr/>
              </a:pPr>
              <a:t>01.10.2015</a:t>
            </a:fld>
            <a:endParaRPr lang="de-DE" dirty="0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4713" y="738188"/>
            <a:ext cx="4914900" cy="3686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70425"/>
            <a:ext cx="5329238" cy="442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22" tIns="45361" rIns="90722" bIns="453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0850"/>
            <a:ext cx="2887663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22" tIns="45361" rIns="90722" bIns="45361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340850"/>
            <a:ext cx="2887662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22" tIns="45361" rIns="90722" bIns="45361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cs typeface="+mn-cs"/>
              </a:defRPr>
            </a:lvl1pPr>
          </a:lstStyle>
          <a:p>
            <a:pPr>
              <a:defRPr/>
            </a:pPr>
            <a:fld id="{EF5E8280-546C-4E3E-BA90-E001B8605F2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2774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group.org/architecture/togaf8-doc/arch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80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80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80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80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2850197-4EC0-421C-8C78-368B240A7718}" type="slidenum">
              <a:rPr lang="de-DE" sz="1200" smtClean="0"/>
              <a:pPr eaLnBrk="1" hangingPunct="1"/>
              <a:t>1</a:t>
            </a:fld>
            <a:endParaRPr lang="de-DE" sz="1200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3824414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017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2772" indent="-281835" defTabSz="941017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7341" indent="-225468" defTabSz="941017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8277" indent="-225468" defTabSz="941017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29214" indent="-225468" defTabSz="941017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0150" indent="-225468" defTabSz="94101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1086" indent="-225468" defTabSz="94101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82023" indent="-225468" defTabSz="94101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32959" indent="-225468" defTabSz="94101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FD75853-7276-47A9-A7CE-A34CEAB1060F}" type="slidenum">
              <a:rPr lang="de-DE" sz="900"/>
              <a:pPr eaLnBrk="1" hangingPunct="1"/>
              <a:t>25</a:t>
            </a:fld>
            <a:endParaRPr lang="de-DE" sz="900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0"/>
            <a:ext cx="4211637" cy="3160713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758" y="3484707"/>
            <a:ext cx="6135259" cy="6101382"/>
          </a:xfrm>
          <a:noFill/>
        </p:spPr>
        <p:txBody>
          <a:bodyPr/>
          <a:lstStyle/>
          <a:p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619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ec.europa.eu/digital-agenda/en/european-cloud-partnership</a:t>
            </a:r>
          </a:p>
          <a:p>
            <a:r>
              <a:rPr lang="de-AT" dirty="0" smtClean="0"/>
              <a:t>www.cloudforeurope.eu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5E8280-546C-4E3E-BA90-E001B8605F22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2548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7155" indent="-28352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4085" indent="-22681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7718" indent="-22681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41352" indent="-22681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94986" indent="-226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48620" indent="-226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02254" indent="-226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55888" indent="-226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015BF3F-F76F-4281-A548-A95A092CBB04}" type="slidenum">
              <a:rPr lang="de-DE" altLang="de-DE" smtClean="0"/>
              <a:pPr eaLnBrk="1" hangingPunct="1"/>
              <a:t>27</a:t>
            </a:fld>
            <a:endParaRPr lang="de-DE" altLang="de-DE" dirty="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0"/>
            <a:ext cx="4210050" cy="3159125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236" y="3485146"/>
            <a:ext cx="6135742" cy="6102954"/>
          </a:xfrm>
          <a:noFill/>
        </p:spPr>
        <p:txBody>
          <a:bodyPr/>
          <a:lstStyle/>
          <a:p>
            <a:endParaRPr lang="de-AT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985229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4E224D-43D8-42ED-9E65-F7E70D41CB78}" type="slidenum">
              <a:rPr lang="de-DE" smtClean="0">
                <a:latin typeface="Arial" charset="0"/>
              </a:rPr>
              <a:pPr/>
              <a:t>2</a:t>
            </a:fld>
            <a:endParaRPr lang="de-DE" smtClean="0">
              <a:latin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Austria is situated in Central Europe. Austria’s geographical position has long made it a crossroads for trade routes between the major European economic and cultural areas. Austria borders eight countries: Germany, the Czech Republic, Slovakia, Hungary, Slovenia, Italy, Switzerland and Lichtenstein. Except for the last two, all these countries are part of the European Union.</a:t>
            </a:r>
          </a:p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555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252" name="Foliennummernplatzhalter 3"/>
          <p:cNvSpPr txBox="1">
            <a:spLocks noGrp="1"/>
          </p:cNvSpPr>
          <p:nvPr/>
        </p:nvSpPr>
        <p:spPr bwMode="auto">
          <a:xfrm>
            <a:off x="3774826" y="9340775"/>
            <a:ext cx="2886357" cy="49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30" tIns="46764" rIns="93530" bIns="46764" anchor="b"/>
          <a:lstStyle>
            <a:lvl1pPr eaLnBrk="0" hangingPunct="0">
              <a:spcBef>
                <a:spcPct val="3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DBA62FE-6040-47A8-8DFC-003E2094CBC2}" type="slidenum">
              <a:rPr lang="pl-PL" altLang="de-DE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pl-PL" altLang="de-DE"/>
          </a:p>
        </p:txBody>
      </p:sp>
    </p:spTree>
    <p:extLst>
      <p:ext uri="{BB962C8B-B14F-4D97-AF65-F5344CB8AC3E}">
        <p14:creationId xmlns:p14="http://schemas.microsoft.com/office/powerpoint/2010/main" val="886101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59395" name="Notizenplatzhalter 2"/>
          <p:cNvSpPr>
            <a:spLocks noGrp="1"/>
          </p:cNvSpPr>
          <p:nvPr>
            <p:ph type="body" idx="1"/>
          </p:nvPr>
        </p:nvSpPr>
        <p:spPr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(TOGAF 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http://www.opengroup.org/architecture/togaf8-doc/arch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alt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de-DE" sz="2000" dirty="0" smtClean="0"/>
              <a:t>Different frameworks emerged over the past ~20 years to             support the development of an Enterprise Architecture</a:t>
            </a:r>
          </a:p>
          <a:p>
            <a:pPr lvl="1"/>
            <a:r>
              <a:rPr lang="en-GB" altLang="de-DE" sz="1800" dirty="0" err="1" smtClean="0"/>
              <a:t>Zachman</a:t>
            </a:r>
            <a:r>
              <a:rPr lang="en-GB" altLang="de-DE" sz="1800" dirty="0" smtClean="0"/>
              <a:t> framework: 1984</a:t>
            </a:r>
          </a:p>
          <a:p>
            <a:pPr lvl="1"/>
            <a:r>
              <a:rPr lang="en-GB" altLang="de-DE" sz="1800" dirty="0" smtClean="0"/>
              <a:t>ARIS reference model: early 1990s </a:t>
            </a:r>
          </a:p>
          <a:p>
            <a:pPr lvl="1"/>
            <a:r>
              <a:rPr lang="en-GB" altLang="de-DE" sz="1800" dirty="0" smtClean="0"/>
              <a:t>ADONIS reference model: mid 1990s</a:t>
            </a:r>
          </a:p>
          <a:p>
            <a:pPr lvl="1"/>
            <a:r>
              <a:rPr lang="en-GB" altLang="de-DE" sz="1800" dirty="0" smtClean="0"/>
              <a:t>TOGAF (The Open Group Architecture Framework): 1995</a:t>
            </a:r>
          </a:p>
          <a:p>
            <a:pPr lvl="1"/>
            <a:r>
              <a:rPr lang="en-GB" altLang="de-DE" sz="1800" dirty="0" err="1" smtClean="0"/>
              <a:t>DoDAF</a:t>
            </a:r>
            <a:r>
              <a:rPr lang="en-GB" altLang="de-DE" sz="1800" dirty="0" smtClean="0"/>
              <a:t> (</a:t>
            </a:r>
            <a:r>
              <a:rPr lang="en-US" altLang="de-DE" sz="1800" dirty="0" smtClean="0"/>
              <a:t>Department of Defense Architecture Framework</a:t>
            </a:r>
            <a:r>
              <a:rPr lang="en-GB" altLang="de-DE" sz="1800" dirty="0" smtClean="0"/>
              <a:t>): 1996</a:t>
            </a:r>
          </a:p>
          <a:p>
            <a:pPr lvl="1"/>
            <a:r>
              <a:rPr lang="en-GB" altLang="de-DE" sz="1800" dirty="0" smtClean="0"/>
              <a:t>FEAF (Federated Enterprise Architecture Framework): 1999</a:t>
            </a:r>
          </a:p>
          <a:p>
            <a:pPr lvl="1"/>
            <a:r>
              <a:rPr lang="en-GB" altLang="de-DE" sz="1800" dirty="0" err="1" smtClean="0"/>
              <a:t>xGEA</a:t>
            </a:r>
            <a:r>
              <a:rPr lang="en-GB" altLang="de-DE" sz="1800" dirty="0" smtClean="0"/>
              <a:t> (cross-Government Enterprise Architecture as a fundamental element of the government’s “Transformational Government – Enabled by Technology” strategy): 2005</a:t>
            </a:r>
            <a:endParaRPr lang="de-DE" altLang="de-DE" sz="1800" dirty="0" smtClean="0"/>
          </a:p>
          <a:p>
            <a:endParaRPr lang="de-DE" alt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5963" indent="-274638" eaLnBrk="0" hangingPunct="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1725" indent="-21907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21907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4375" indent="-21907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41575" indent="-21907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98775" indent="-21907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55975" indent="-21907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75" indent="-21907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fld id="{79473E77-B59B-4AC5-8367-ABB64447F9DF}" type="slidenum">
              <a:rPr lang="pl-PL" altLang="de-DE"/>
              <a:pPr defTabSz="914400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pl-PL" altLang="de-DE"/>
          </a:p>
        </p:txBody>
      </p:sp>
    </p:spTree>
    <p:extLst>
      <p:ext uri="{BB962C8B-B14F-4D97-AF65-F5344CB8AC3E}">
        <p14:creationId xmlns:p14="http://schemas.microsoft.com/office/powerpoint/2010/main" val="1751439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252" name="Foliennummernplatzhalter 3"/>
          <p:cNvSpPr txBox="1">
            <a:spLocks noGrp="1"/>
          </p:cNvSpPr>
          <p:nvPr/>
        </p:nvSpPr>
        <p:spPr bwMode="auto">
          <a:xfrm>
            <a:off x="3774826" y="9340775"/>
            <a:ext cx="2886357" cy="49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30" tIns="46764" rIns="93530" bIns="46764" anchor="b"/>
          <a:lstStyle>
            <a:lvl1pPr eaLnBrk="0" hangingPunct="0">
              <a:spcBef>
                <a:spcPct val="3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DBA62FE-6040-47A8-8DFC-003E2094CBC2}" type="slidenum">
              <a:rPr lang="pl-PL" altLang="de-DE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pl-PL" altLang="de-DE"/>
          </a:p>
        </p:txBody>
      </p:sp>
    </p:spTree>
    <p:extLst>
      <p:ext uri="{BB962C8B-B14F-4D97-AF65-F5344CB8AC3E}">
        <p14:creationId xmlns:p14="http://schemas.microsoft.com/office/powerpoint/2010/main" val="4210200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6300" y="738188"/>
            <a:ext cx="4913313" cy="3686175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e-DE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38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9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2582" eaLnBrk="0" hangingPunct="0">
              <a:spcBef>
                <a:spcPct val="3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2772" indent="-281835" defTabSz="942582" eaLnBrk="0" hangingPunct="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7341" indent="-225468" defTabSz="942582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8277" indent="-225468" defTabSz="942582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29214" indent="-225468" defTabSz="942582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0150" indent="-225468" defTabSz="942582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1086" indent="-225468" defTabSz="942582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82023" indent="-225468" defTabSz="942582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32959" indent="-225468" defTabSz="942582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900" dirty="0"/>
              <a:t>Kopfzeile</a:t>
            </a:r>
          </a:p>
        </p:txBody>
      </p:sp>
      <p:sp>
        <p:nvSpPr>
          <p:cNvPr id="54275" name="Rectangle 32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2582" eaLnBrk="0" hangingPunct="0">
              <a:spcBef>
                <a:spcPct val="3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2772" indent="-281835" defTabSz="942582" eaLnBrk="0" hangingPunct="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7341" indent="-225468" defTabSz="942582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8277" indent="-225468" defTabSz="942582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29214" indent="-225468" defTabSz="942582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0150" indent="-225468" defTabSz="942582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1086" indent="-225468" defTabSz="942582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82023" indent="-225468" defTabSz="942582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32959" indent="-225468" defTabSz="942582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6E0AFBA-86F0-4208-B43C-34A5DFF831FB}" type="datetime1">
              <a:rPr lang="de-AT" altLang="de-DE" sz="900"/>
              <a:pPr eaLnBrk="1" hangingPunct="1">
                <a:spcBef>
                  <a:spcPct val="0"/>
                </a:spcBef>
                <a:buFontTx/>
                <a:buNone/>
              </a:pPr>
              <a:t>01.10.2015</a:t>
            </a:fld>
            <a:endParaRPr lang="de-AT" altLang="de-DE" sz="900" dirty="0"/>
          </a:p>
        </p:txBody>
      </p:sp>
      <p:sp>
        <p:nvSpPr>
          <p:cNvPr id="54276" name="Rectangle 3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2582" eaLnBrk="0" hangingPunct="0">
              <a:spcBef>
                <a:spcPct val="3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2772" indent="-281835" defTabSz="942582" eaLnBrk="0" hangingPunct="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7341" indent="-225468" defTabSz="942582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8277" indent="-225468" defTabSz="942582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29214" indent="-225468" defTabSz="942582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0150" indent="-225468" defTabSz="942582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1086" indent="-225468" defTabSz="942582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82023" indent="-225468" defTabSz="942582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32959" indent="-225468" defTabSz="942582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900" dirty="0"/>
              <a:t>Fußzeile</a:t>
            </a:r>
          </a:p>
        </p:txBody>
      </p:sp>
      <p:sp>
        <p:nvSpPr>
          <p:cNvPr id="54277" name="Rectangle 3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582" eaLnBrk="0" hangingPunct="0">
              <a:spcBef>
                <a:spcPct val="3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2772" indent="-281835" defTabSz="942582" eaLnBrk="0" hangingPunct="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7341" indent="-225468" defTabSz="942582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8277" indent="-225468" defTabSz="942582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29214" indent="-225468" defTabSz="942582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0150" indent="-225468" defTabSz="942582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1086" indent="-225468" defTabSz="942582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82023" indent="-225468" defTabSz="942582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32959" indent="-225468" defTabSz="942582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900" dirty="0"/>
              <a:t>Folie </a:t>
            </a:r>
            <a:fld id="{B4E31106-0D94-4943-8010-58D190EA35C3}" type="slidenum">
              <a:rPr lang="de-AT" altLang="de-DE" sz="90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de-AT" altLang="de-DE" sz="900" dirty="0"/>
          </a:p>
        </p:txBody>
      </p:sp>
      <p:sp>
        <p:nvSpPr>
          <p:cNvPr id="542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4900" cy="3686175"/>
          </a:xfrm>
          <a:ln/>
        </p:spPr>
      </p:sp>
      <p:sp>
        <p:nvSpPr>
          <p:cNvPr id="542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963" y="4670388"/>
            <a:ext cx="5330813" cy="4425074"/>
          </a:xfrm>
          <a:noFill/>
        </p:spPr>
        <p:txBody>
          <a:bodyPr/>
          <a:lstStyle/>
          <a:p>
            <a:endParaRPr lang="de-DE" altLang="de-DE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972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017" eaLnBrk="0" hangingPunct="0">
              <a:spcBef>
                <a:spcPct val="3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2772" indent="-281835" defTabSz="941017" eaLnBrk="0" hangingPunct="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7341" indent="-225468" defTabSz="941017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8277" indent="-225468" defTabSz="941017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29214" indent="-225468" defTabSz="941017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0150" indent="-225468" defTabSz="941017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1086" indent="-225468" defTabSz="941017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82023" indent="-225468" defTabSz="941017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32959" indent="-225468" defTabSz="941017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F8CFB12-FF01-4D27-834C-109381D5E2C2}" type="slidenum">
              <a:rPr lang="de-DE" altLang="de-DE" sz="90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de-DE" altLang="de-DE" sz="900"/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975605" y="746948"/>
            <a:ext cx="4709973" cy="368913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711" tIns="45355" rIns="90711" bIns="45355" anchor="ctr"/>
          <a:lstStyle>
            <a:lvl1pPr eaLnBrk="0" hangingPunct="0">
              <a:spcBef>
                <a:spcPct val="3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/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/>
          </p:nvPr>
        </p:nvSpPr>
        <p:spPr>
          <a:xfrm>
            <a:off x="669075" y="4670388"/>
            <a:ext cx="5315253" cy="4417212"/>
          </a:xfrm>
          <a:noFill/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241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358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6768" indent="-271834" defTabSz="942358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7336" indent="-217467" defTabSz="942358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22270" indent="-217467" defTabSz="942358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57205" indent="-217467" defTabSz="942358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92139" indent="-217467" defTabSz="94235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27073" indent="-217467" defTabSz="94235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62008" indent="-217467" defTabSz="94235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96942" indent="-217467" defTabSz="94235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F537287-97B0-4592-8A7E-01D64A29597D}" type="slidenum">
              <a:rPr lang="de-DE" sz="900"/>
              <a:pPr eaLnBrk="1" hangingPunct="1"/>
              <a:t>22</a:t>
            </a:fld>
            <a:endParaRPr lang="de-DE" sz="900" dirty="0"/>
          </a:p>
        </p:txBody>
      </p:sp>
      <p:sp>
        <p:nvSpPr>
          <p:cNvPr id="8397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08038" y="941388"/>
            <a:ext cx="5067300" cy="3802062"/>
          </a:xfrm>
          <a:ln/>
        </p:spPr>
      </p:sp>
      <p:sp>
        <p:nvSpPr>
          <p:cNvPr id="83972" name="Notizenplatzhalter 2"/>
          <p:cNvSpPr>
            <a:spLocks noGrp="1"/>
          </p:cNvSpPr>
          <p:nvPr>
            <p:ph type="body" idx="1"/>
          </p:nvPr>
        </p:nvSpPr>
        <p:spPr>
          <a:xfrm>
            <a:off x="888862" y="4670167"/>
            <a:ext cx="4885014" cy="4424610"/>
          </a:xfrm>
          <a:noFill/>
        </p:spPr>
        <p:txBody>
          <a:bodyPr lIns="94228" tIns="47113" rIns="94228" bIns="47113"/>
          <a:lstStyle/>
          <a:p>
            <a:pPr eaLnBrk="1" hangingPunct="1"/>
            <a:endParaRPr lang="de-AT" dirty="0" smtClean="0"/>
          </a:p>
        </p:txBody>
      </p:sp>
      <p:sp>
        <p:nvSpPr>
          <p:cNvPr id="83973" name="Foliennummernplatzhalter 3"/>
          <p:cNvSpPr txBox="1">
            <a:spLocks noGrp="1"/>
          </p:cNvSpPr>
          <p:nvPr/>
        </p:nvSpPr>
        <p:spPr bwMode="auto">
          <a:xfrm>
            <a:off x="3775800" y="9340335"/>
            <a:ext cx="2886939" cy="49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8" tIns="47113" rIns="94228" bIns="47113" anchor="b"/>
          <a:lstStyle>
            <a:lvl1pPr defTabSz="8826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26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26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26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26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B16566C3-6574-46CA-8FE4-0D8313FC0E40}" type="slidenum">
              <a:rPr lang="de-DE" sz="1200">
                <a:latin typeface="Lucida Grande"/>
                <a:ea typeface="ヒラギノ角ゴ Pro W3"/>
                <a:cs typeface="ヒラギノ角ゴ Pro W3"/>
              </a:rPr>
              <a:pPr algn="r"/>
              <a:t>22</a:t>
            </a:fld>
            <a:endParaRPr lang="de-DE" sz="1200" dirty="0">
              <a:latin typeface="Lucida Grande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55608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igitales Österrei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136525"/>
            <a:ext cx="30480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oesterreichVernetz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6016625"/>
            <a:ext cx="3205162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712788" y="1003300"/>
            <a:ext cx="6875462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712788" y="3235325"/>
            <a:ext cx="6875462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18288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11200" y="1973263"/>
            <a:ext cx="6873875" cy="1265237"/>
          </a:xfrm>
        </p:spPr>
        <p:txBody>
          <a:bodyPr bIns="72000" anchor="b"/>
          <a:lstStyle>
            <a:lvl1pPr>
              <a:lnSpc>
                <a:spcPct val="80000"/>
              </a:lnSpc>
              <a:defRPr sz="4300"/>
            </a:lvl1pPr>
          </a:lstStyle>
          <a:p>
            <a:pPr lvl="0"/>
            <a:r>
              <a:rPr lang="de-AT" noProof="0" smtClean="0"/>
              <a:t>Titel der </a:t>
            </a:r>
            <a:br>
              <a:rPr lang="de-AT" noProof="0" smtClean="0"/>
            </a:br>
            <a:r>
              <a:rPr lang="de-AT" noProof="0" smtClean="0"/>
              <a:t>Präsentation</a:t>
            </a:r>
          </a:p>
        </p:txBody>
      </p:sp>
      <p:sp>
        <p:nvSpPr>
          <p:cNvPr id="18288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711200" y="3238500"/>
            <a:ext cx="6872288" cy="1090613"/>
          </a:xfrm>
        </p:spPr>
        <p:txBody>
          <a:bodyPr tIns="72000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AT" noProof="0" smtClean="0"/>
              <a:t>Untertitel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091385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architecture &amp; public sector in Austria | Astana, 1.10.2015 | PROFIT government day</a:t>
            </a:r>
            <a:endParaRPr lang="de-AT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7B2AC-4B92-4F52-8FAA-9E9261AF86D2}" type="slidenum">
              <a:rPr lang="de-AT"/>
              <a:pPr>
                <a:defRPr/>
              </a:pPr>
              <a:t>‹Nr.›</a:t>
            </a:fld>
            <a:r>
              <a:rPr lang="de-AT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49426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00813" y="733425"/>
            <a:ext cx="1928812" cy="5470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1200" y="733425"/>
            <a:ext cx="5637213" cy="5470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architecture &amp; public sector in Austria | Astana, 1.10.2015 | PROFIT government day</a:t>
            </a:r>
            <a:endParaRPr lang="de-AT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1DC25-C46D-4BF3-B302-B84E8E38AE5C}" type="slidenum">
              <a:rPr lang="de-AT"/>
              <a:pPr>
                <a:defRPr/>
              </a:pPr>
              <a:t>‹Nr.›</a:t>
            </a:fld>
            <a:r>
              <a:rPr lang="de-AT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00347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architecture &amp; public sector in Austria | Astana, 1.10.2015 | PROFIT government day</a:t>
            </a:r>
            <a:endParaRPr lang="de-AT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87684-AF34-4C61-A3D7-EB6EF8B84E59}" type="slidenum">
              <a:rPr lang="de-AT"/>
              <a:pPr>
                <a:defRPr/>
              </a:pPr>
              <a:t>‹Nr.›</a:t>
            </a:fld>
            <a:r>
              <a:rPr lang="de-AT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31767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architecture &amp; public sector in Austria | Astana, 1.10.2015 | PROFIT government day</a:t>
            </a:r>
            <a:endParaRPr lang="de-AT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7303D-5096-4CA0-902B-341EEC0AF53F}" type="slidenum">
              <a:rPr lang="de-AT"/>
              <a:pPr>
                <a:defRPr/>
              </a:pPr>
              <a:t>‹Nr.›</a:t>
            </a:fld>
            <a:r>
              <a:rPr lang="de-AT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427553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1200" y="1446213"/>
            <a:ext cx="3781425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446213"/>
            <a:ext cx="3781425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architecture &amp; public sector in Austria | Astana, 1.10.2015 | PROFIT government day</a:t>
            </a:r>
            <a:endParaRPr lang="de-AT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66311-71A6-4C03-BAC2-76111173DA91}" type="slidenum">
              <a:rPr lang="de-AT"/>
              <a:pPr>
                <a:defRPr/>
              </a:pPr>
              <a:t>‹Nr.›</a:t>
            </a:fld>
            <a:r>
              <a:rPr lang="de-AT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78494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architecture &amp; public sector in Austria | Astana, 1.10.2015 | PROFIT government day</a:t>
            </a:r>
            <a:endParaRPr lang="de-AT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45A0E-2C97-40BA-A505-3B6A71F9FE7A}" type="slidenum">
              <a:rPr lang="de-AT"/>
              <a:pPr>
                <a:defRPr/>
              </a:pPr>
              <a:t>‹Nr.›</a:t>
            </a:fld>
            <a:r>
              <a:rPr lang="de-AT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58194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architecture &amp; public sector in Austria | Astana, 1.10.2015 | PROFIT government day</a:t>
            </a:r>
            <a:endParaRPr lang="de-AT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E861C-C864-40A7-A36D-FAD2A4D40F7B}" type="slidenum">
              <a:rPr lang="de-AT"/>
              <a:pPr>
                <a:defRPr/>
              </a:pPr>
              <a:t>‹Nr.›</a:t>
            </a:fld>
            <a:r>
              <a:rPr lang="de-AT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95781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architecture &amp; public sector in Austria | Astana, 1.10.2015 | PROFIT government day</a:t>
            </a:r>
            <a:endParaRPr lang="de-AT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AA95F-8264-43E5-BE8D-6FF6471CCC0E}" type="slidenum">
              <a:rPr lang="de-AT"/>
              <a:pPr>
                <a:defRPr/>
              </a:pPr>
              <a:t>‹Nr.›</a:t>
            </a:fld>
            <a:r>
              <a:rPr lang="de-AT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00159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architecture &amp; public sector in Austria | Astana, 1.10.2015 | PROFIT government day</a:t>
            </a:r>
            <a:endParaRPr lang="de-AT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7C5B8-FA5D-4465-A10E-9F8A6438D846}" type="slidenum">
              <a:rPr lang="de-AT"/>
              <a:pPr>
                <a:defRPr/>
              </a:pPr>
              <a:t>‹Nr.›</a:t>
            </a:fld>
            <a:r>
              <a:rPr lang="de-AT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875740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architecture &amp; public sector in Austria | Astana, 1.10.2015 | PROFIT government day</a:t>
            </a:r>
            <a:endParaRPr lang="de-AT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706A5-5658-4E35-A80F-686FC848E90C}" type="slidenum">
              <a:rPr lang="de-AT"/>
              <a:pPr>
                <a:defRPr/>
              </a:pPr>
              <a:t>‹Nr.›</a:t>
            </a:fld>
            <a:r>
              <a:rPr lang="de-AT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413719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esterreichVernetz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63" y="6432550"/>
            <a:ext cx="174783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2788" y="733425"/>
            <a:ext cx="7716837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Überschrift ist über eine ganze Zeile möglich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446213"/>
            <a:ext cx="7715250" cy="475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712788" y="6456363"/>
            <a:ext cx="7716837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 dirty="0"/>
          </a:p>
        </p:txBody>
      </p:sp>
      <p:pic>
        <p:nvPicPr>
          <p:cNvPr id="1030" name="Picture 6" descr="Digitales Österreich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104775"/>
            <a:ext cx="25447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78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2788" y="6454775"/>
            <a:ext cx="649763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architecture &amp; public sector in Austria | Astana, 1.10.2015 | PROFIT government day</a:t>
            </a:r>
            <a:endParaRPr lang="de-AT" dirty="0"/>
          </a:p>
        </p:txBody>
      </p:sp>
      <p:sp>
        <p:nvSpPr>
          <p:cNvPr id="18278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10425" y="6454775"/>
            <a:ext cx="12192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0F4B0D2F-8758-4E8F-A2DE-CE8BE9D97042}" type="slidenum">
              <a:rPr lang="de-AT"/>
              <a:pPr>
                <a:defRPr/>
              </a:pPr>
              <a:t>‹Nr.›</a:t>
            </a:fld>
            <a:r>
              <a:rPr lang="de-AT" dirty="0"/>
              <a:t> |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4538" indent="-2873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000000"/>
          </a:solidFill>
          <a:latin typeface="+mn-lt"/>
          <a:cs typeface="+mn-cs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rgbClr val="000000"/>
          </a:solidFill>
          <a:latin typeface="+mn-lt"/>
          <a:cs typeface="+mn-cs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rgbClr val="000000"/>
          </a:solidFill>
          <a:latin typeface="+mn-lt"/>
          <a:cs typeface="+mn-cs"/>
        </a:defRPr>
      </a:lvl5pPr>
      <a:lvl6pPr marL="2513013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rgbClr val="000000"/>
          </a:solidFill>
          <a:latin typeface="+mn-lt"/>
          <a:cs typeface="+mn-cs"/>
        </a:defRPr>
      </a:lvl6pPr>
      <a:lvl7pPr marL="2970213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rgbClr val="000000"/>
          </a:solidFill>
          <a:latin typeface="+mn-lt"/>
          <a:cs typeface="+mn-cs"/>
        </a:defRPr>
      </a:lvl7pPr>
      <a:lvl8pPr marL="3427413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rgbClr val="000000"/>
          </a:solidFill>
          <a:latin typeface="+mn-lt"/>
          <a:cs typeface="+mn-cs"/>
        </a:defRPr>
      </a:lvl8pPr>
      <a:lvl9pPr marL="3884613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group.org/architecture/togaf8-doc/arch/chap29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0.emf"/><Relationship Id="rId18" Type="http://schemas.openxmlformats.org/officeDocument/2006/relationships/image" Target="../media/image44.emf"/><Relationship Id="rId3" Type="http://schemas.openxmlformats.org/officeDocument/2006/relationships/image" Target="../media/image33.emf"/><Relationship Id="rId7" Type="http://schemas.openxmlformats.org/officeDocument/2006/relationships/image" Target="../media/image37.png"/><Relationship Id="rId12" Type="http://schemas.openxmlformats.org/officeDocument/2006/relationships/image" Target="../media/image39.emf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png"/><Relationship Id="rId11" Type="http://schemas.openxmlformats.org/officeDocument/2006/relationships/hyperlink" Target="http://www.zustellung.gv.at/" TargetMode="External"/><Relationship Id="rId5" Type="http://schemas.openxmlformats.org/officeDocument/2006/relationships/image" Target="../media/image35.png"/><Relationship Id="rId15" Type="http://schemas.openxmlformats.org/officeDocument/2006/relationships/image" Target="../media/image42.emf"/><Relationship Id="rId10" Type="http://schemas.openxmlformats.org/officeDocument/2006/relationships/image" Target="../media/image32.emf"/><Relationship Id="rId19" Type="http://schemas.openxmlformats.org/officeDocument/2006/relationships/image" Target="../media/image45.emf"/><Relationship Id="rId4" Type="http://schemas.openxmlformats.org/officeDocument/2006/relationships/image" Target="../media/image34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lp.gv.a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755650" y="1412776"/>
            <a:ext cx="6984702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72000" rIns="0" bIns="0"/>
          <a:lstStyle/>
          <a:p>
            <a:r>
              <a:rPr lang="de-AT" sz="4000" b="1" dirty="0">
                <a:solidFill>
                  <a:schemeClr val="tx2"/>
                </a:solidFill>
                <a:latin typeface="Comic Sans MS" pitchFamily="66" charset="0"/>
                <a:ea typeface="SimSun"/>
                <a:cs typeface="Lucida Sans Unicode" pitchFamily="34" charset="0"/>
              </a:rPr>
              <a:t>e-Government </a:t>
            </a:r>
            <a:r>
              <a:rPr lang="de-AT" sz="4000" b="1" dirty="0" smtClean="0">
                <a:solidFill>
                  <a:schemeClr val="tx2"/>
                </a:solidFill>
                <a:latin typeface="Comic Sans MS" pitchFamily="66" charset="0"/>
                <a:ea typeface="SimSun"/>
                <a:cs typeface="Lucida Sans Unicode" pitchFamily="34" charset="0"/>
              </a:rPr>
              <a:t>architecture:</a:t>
            </a:r>
          </a:p>
          <a:p>
            <a:endParaRPr lang="de-AT" sz="2800" b="1" dirty="0" smtClean="0">
              <a:solidFill>
                <a:schemeClr val="tx2"/>
              </a:solidFill>
              <a:latin typeface="Comic Sans MS" pitchFamily="66" charset="0"/>
              <a:ea typeface="SimSun"/>
              <a:cs typeface="Lucida Sans Unicode" pitchFamily="34" charset="0"/>
            </a:endParaRPr>
          </a:p>
          <a:p>
            <a:r>
              <a:rPr lang="de-AT" sz="2800" b="1" dirty="0" smtClean="0">
                <a:solidFill>
                  <a:schemeClr val="tx2"/>
                </a:solidFill>
                <a:latin typeface="Comic Sans MS" pitchFamily="66" charset="0"/>
                <a:ea typeface="SimSun"/>
                <a:cs typeface="Lucida Sans Unicode" pitchFamily="34" charset="0"/>
              </a:rPr>
              <a:t>a holistic approach &amp; lessons learned …</a:t>
            </a:r>
          </a:p>
          <a:p>
            <a:r>
              <a:rPr lang="de-AT" sz="4000" b="1" dirty="0" smtClean="0">
                <a:solidFill>
                  <a:schemeClr val="tx2"/>
                </a:solidFill>
                <a:latin typeface="Comic Sans MS" pitchFamily="66" charset="0"/>
                <a:ea typeface="SimSun"/>
                <a:cs typeface="Lucida Sans Unicode" pitchFamily="34" charset="0"/>
              </a:rPr>
              <a:t> </a:t>
            </a:r>
            <a:r>
              <a:rPr lang="de-AT" sz="4000" b="1" dirty="0">
                <a:solidFill>
                  <a:schemeClr val="tx2"/>
                </a:solidFill>
                <a:latin typeface="Comic Sans MS" pitchFamily="66" charset="0"/>
                <a:ea typeface="SimSun"/>
                <a:cs typeface="Lucida Sans Unicode" pitchFamily="34" charset="0"/>
              </a:rPr>
              <a:t/>
            </a:r>
            <a:br>
              <a:rPr lang="de-AT" sz="4000" b="1" dirty="0">
                <a:solidFill>
                  <a:schemeClr val="tx2"/>
                </a:solidFill>
                <a:latin typeface="Comic Sans MS" pitchFamily="66" charset="0"/>
                <a:ea typeface="SimSun"/>
                <a:cs typeface="Lucida Sans Unicode" pitchFamily="34" charset="0"/>
              </a:rPr>
            </a:br>
            <a:endParaRPr lang="de-AT" sz="2800" b="1" dirty="0">
              <a:solidFill>
                <a:schemeClr val="tx2"/>
              </a:solidFill>
              <a:latin typeface="Comic Sans MS" pitchFamily="66" charset="0"/>
              <a:ea typeface="SimSun"/>
              <a:cs typeface="Lucida Sans Unicode" pitchFamily="34" charset="0"/>
            </a:endParaRPr>
          </a:p>
        </p:txBody>
      </p:sp>
      <p:sp>
        <p:nvSpPr>
          <p:cNvPr id="4" name="Rectangle 9"/>
          <p:cNvSpPr txBox="1">
            <a:spLocks noChangeArrowheads="1"/>
          </p:cNvSpPr>
          <p:nvPr/>
        </p:nvSpPr>
        <p:spPr bwMode="auto">
          <a:xfrm>
            <a:off x="863600" y="3390900"/>
            <a:ext cx="6872288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45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+mn-lt"/>
                <a:cs typeface="+mn-cs"/>
              </a:defRPr>
            </a:lvl3pPr>
            <a:lvl4pPr marL="1598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  <a:cs typeface="+mn-cs"/>
              </a:defRPr>
            </a:lvl4pPr>
            <a:lvl5pPr marL="2055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  <a:cs typeface="+mn-cs"/>
              </a:defRPr>
            </a:lvl5pPr>
            <a:lvl6pPr marL="25130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  <a:cs typeface="+mn-cs"/>
              </a:defRPr>
            </a:lvl6pPr>
            <a:lvl7pPr marL="29702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  <a:cs typeface="+mn-cs"/>
              </a:defRPr>
            </a:lvl7pPr>
            <a:lvl8pPr marL="34274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  <a:cs typeface="+mn-cs"/>
              </a:defRPr>
            </a:lvl8pPr>
            <a:lvl9pPr marL="38846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AT" kern="0" dirty="0" smtClean="0"/>
              <a:t>Peter Reichstädter, CIO</a:t>
            </a:r>
          </a:p>
          <a:p>
            <a:pPr eaLnBrk="1" hangingPunct="1"/>
            <a:r>
              <a:rPr lang="de-AT" sz="1800" kern="0" dirty="0" smtClean="0"/>
              <a:t>Austrian </a:t>
            </a:r>
            <a:r>
              <a:rPr lang="de-AT" sz="1800" kern="0" dirty="0" err="1" smtClean="0"/>
              <a:t>Parliament</a:t>
            </a:r>
            <a:r>
              <a:rPr lang="de-AT" sz="1800" kern="0" dirty="0" smtClean="0"/>
              <a:t> / </a:t>
            </a:r>
            <a:r>
              <a:rPr lang="de-AT" sz="1800" kern="0" dirty="0" err="1" smtClean="0"/>
              <a:t>Parliamentary</a:t>
            </a:r>
            <a:r>
              <a:rPr lang="de-AT" sz="1800" kern="0" dirty="0" smtClean="0"/>
              <a:t> Administration – IT </a:t>
            </a:r>
          </a:p>
          <a:p>
            <a:pPr eaLnBrk="1" hangingPunct="1"/>
            <a:r>
              <a:rPr lang="de-AT" sz="1400" kern="0" dirty="0" smtClean="0"/>
              <a:t>peter.reichstaedter@parlament.gv.at</a:t>
            </a:r>
            <a:endParaRPr lang="de-DE" sz="14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166688" y="832569"/>
            <a:ext cx="6384925" cy="1084263"/>
          </a:xfrm>
        </p:spPr>
        <p:txBody>
          <a:bodyPr/>
          <a:lstStyle/>
          <a:p>
            <a:r>
              <a:rPr lang="en-GB" altLang="de-DE" dirty="0">
                <a:latin typeface="Comic Sans MS" pitchFamily="66" charset="0"/>
                <a:ea typeface="SimSun" pitchFamily="2" charset="-122"/>
                <a:cs typeface="Times New Roman" pitchFamily="18" charset="0"/>
              </a:rPr>
              <a:t>Architecture principles: Definition</a:t>
            </a:r>
          </a:p>
        </p:txBody>
      </p:sp>
      <p:sp>
        <p:nvSpPr>
          <p:cNvPr id="13315" name="Inhaltsplatzhalter 2"/>
          <p:cNvSpPr>
            <a:spLocks noGrp="1"/>
          </p:cNvSpPr>
          <p:nvPr>
            <p:ph idx="1"/>
          </p:nvPr>
        </p:nvSpPr>
        <p:spPr>
          <a:xfrm>
            <a:off x="417513" y="1689100"/>
            <a:ext cx="8158162" cy="3590925"/>
          </a:xfrm>
        </p:spPr>
        <p:txBody>
          <a:bodyPr/>
          <a:lstStyle/>
          <a:p>
            <a:endParaRPr lang="en-US" altLang="de-DE" dirty="0" smtClean="0"/>
          </a:p>
          <a:p>
            <a:r>
              <a:rPr lang="en-US" altLang="de-DE" dirty="0" smtClean="0"/>
              <a:t>According to TOGAF, architecture principles define:</a:t>
            </a:r>
          </a:p>
          <a:p>
            <a:pPr>
              <a:buFont typeface="Wingdings" pitchFamily="2" charset="2"/>
              <a:buNone/>
            </a:pPr>
            <a:r>
              <a:rPr lang="en-US" altLang="de-DE" dirty="0" smtClean="0"/>
              <a:t>	</a:t>
            </a:r>
          </a:p>
          <a:p>
            <a:pPr>
              <a:buFont typeface="Wingdings" pitchFamily="2" charset="2"/>
              <a:buNone/>
            </a:pPr>
            <a:r>
              <a:rPr lang="en-US" altLang="de-DE" dirty="0" smtClean="0"/>
              <a:t>	“the underlying general rules and guidelines for the use and deployment of all IT resources and assets across the enterprise”</a:t>
            </a:r>
          </a:p>
          <a:p>
            <a:pPr lvl="1">
              <a:buFont typeface="Wingdings" pitchFamily="2" charset="2"/>
              <a:buNone/>
            </a:pPr>
            <a:endParaRPr lang="en-US" altLang="de-DE" dirty="0" smtClean="0"/>
          </a:p>
          <a:p>
            <a:pPr lvl="1">
              <a:buFont typeface="Wingdings" pitchFamily="2" charset="2"/>
              <a:buNone/>
            </a:pPr>
            <a:r>
              <a:rPr lang="en-US" altLang="de-DE" dirty="0" smtClean="0"/>
              <a:t> </a:t>
            </a:r>
            <a:r>
              <a:rPr lang="en-US" altLang="de-DE" sz="1800" dirty="0" smtClean="0">
                <a:hlinkClick r:id="rId3"/>
              </a:rPr>
              <a:t>http://www.opengroup.org/architecture/togaf8-doc/arch/chap29.html</a:t>
            </a:r>
            <a:endParaRPr lang="en-US" altLang="de-DE" dirty="0" smtClean="0"/>
          </a:p>
        </p:txBody>
      </p:sp>
      <p:sp>
        <p:nvSpPr>
          <p:cNvPr id="13316" name="Foliennummernplatzhalter 3"/>
          <p:cNvSpPr txBox="1">
            <a:spLocks noGrp="1"/>
          </p:cNvSpPr>
          <p:nvPr/>
        </p:nvSpPr>
        <p:spPr bwMode="auto">
          <a:xfrm>
            <a:off x="8459788" y="6308725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2DDCB43-6E84-41AB-8F66-E21F0477EC33}" type="slidenum">
              <a:rPr lang="pl-PL" altLang="en-US" sz="1200">
                <a:solidFill>
                  <a:srgbClr val="747E85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pl-PL" altLang="en-US" sz="1200">
              <a:solidFill>
                <a:srgbClr val="747E85"/>
              </a:solidFill>
            </a:endParaRPr>
          </a:p>
        </p:txBody>
      </p:sp>
      <p:sp>
        <p:nvSpPr>
          <p:cNvPr id="13317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de-DE" sz="1300" smtClean="0">
                <a:solidFill>
                  <a:schemeClr val="tx2"/>
                </a:solidFill>
              </a:rPr>
              <a:t>architecture &amp; public sector in Austria | Astana, 1.10.2015 | PROFIT government day</a:t>
            </a:r>
            <a:endParaRPr lang="de-AT" altLang="de-DE" sz="1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192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AutoShape 2"/>
          <p:cNvSpPr>
            <a:spLocks noChangeArrowheads="1"/>
          </p:cNvSpPr>
          <p:nvPr/>
        </p:nvSpPr>
        <p:spPr bwMode="auto">
          <a:xfrm>
            <a:off x="1230313" y="4494213"/>
            <a:ext cx="7015162" cy="1004887"/>
          </a:xfrm>
          <a:prstGeom prst="roundRect">
            <a:avLst>
              <a:gd name="adj" fmla="val 16667"/>
            </a:avLst>
          </a:prstGeom>
          <a:solidFill>
            <a:schemeClr val="accent1">
              <a:alpha val="34901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/>
          </a:p>
        </p:txBody>
      </p:sp>
      <p:sp>
        <p:nvSpPr>
          <p:cNvPr id="814083" name="AutoShape 3"/>
          <p:cNvSpPr>
            <a:spLocks noChangeArrowheads="1"/>
          </p:cNvSpPr>
          <p:nvPr/>
        </p:nvSpPr>
        <p:spPr bwMode="auto">
          <a:xfrm>
            <a:off x="1230313" y="3214688"/>
            <a:ext cx="7015162" cy="1049337"/>
          </a:xfrm>
          <a:prstGeom prst="roundRect">
            <a:avLst>
              <a:gd name="adj" fmla="val 16667"/>
            </a:avLst>
          </a:prstGeom>
          <a:solidFill>
            <a:schemeClr val="bg1">
              <a:alpha val="34901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/>
          </a:p>
        </p:txBody>
      </p:sp>
      <p:sp>
        <p:nvSpPr>
          <p:cNvPr id="814084" name="AutoShape 4"/>
          <p:cNvSpPr>
            <a:spLocks noChangeArrowheads="1"/>
          </p:cNvSpPr>
          <p:nvPr/>
        </p:nvSpPr>
        <p:spPr bwMode="auto">
          <a:xfrm>
            <a:off x="1230313" y="2262188"/>
            <a:ext cx="7015162" cy="752475"/>
          </a:xfrm>
          <a:prstGeom prst="roundRect">
            <a:avLst>
              <a:gd name="adj" fmla="val 16667"/>
            </a:avLst>
          </a:prstGeom>
          <a:solidFill>
            <a:schemeClr val="accent2">
              <a:alpha val="34901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r>
              <a:rPr lang="en-US" altLang="de-DE" smtClean="0">
                <a:latin typeface="Comic Sans MS" panose="030F0702030302020204" pitchFamily="66" charset="0"/>
                <a:cs typeface="Lucida Sans Unicode" panose="020B0602030504020204" pitchFamily="34" charset="0"/>
              </a:rPr>
              <a:t>Architectural Views</a:t>
            </a:r>
          </a:p>
        </p:txBody>
      </p:sp>
      <p:sp>
        <p:nvSpPr>
          <p:cNvPr id="814086" name="AutoShape 6"/>
          <p:cNvSpPr>
            <a:spLocks noChangeArrowheads="1"/>
          </p:cNvSpPr>
          <p:nvPr/>
        </p:nvSpPr>
        <p:spPr bwMode="auto">
          <a:xfrm>
            <a:off x="1400175" y="2435225"/>
            <a:ext cx="1941513" cy="40957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800"/>
              <a:t>Conceptual View</a:t>
            </a:r>
          </a:p>
        </p:txBody>
      </p:sp>
      <p:sp>
        <p:nvSpPr>
          <p:cNvPr id="814087" name="AutoShape 7"/>
          <p:cNvSpPr>
            <a:spLocks noChangeArrowheads="1"/>
          </p:cNvSpPr>
          <p:nvPr/>
        </p:nvSpPr>
        <p:spPr bwMode="auto">
          <a:xfrm>
            <a:off x="3767138" y="2435225"/>
            <a:ext cx="1944687" cy="40957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800"/>
              <a:t>Logical View</a:t>
            </a:r>
          </a:p>
        </p:txBody>
      </p:sp>
      <p:sp>
        <p:nvSpPr>
          <p:cNvPr id="814088" name="AutoShape 8"/>
          <p:cNvSpPr>
            <a:spLocks noChangeArrowheads="1"/>
          </p:cNvSpPr>
          <p:nvPr/>
        </p:nvSpPr>
        <p:spPr bwMode="auto">
          <a:xfrm>
            <a:off x="6070600" y="2435225"/>
            <a:ext cx="1947863" cy="40957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800"/>
              <a:t>Physical View</a:t>
            </a:r>
          </a:p>
        </p:txBody>
      </p:sp>
      <p:sp>
        <p:nvSpPr>
          <p:cNvPr id="814089" name="AutoShape 9"/>
          <p:cNvSpPr>
            <a:spLocks noChangeArrowheads="1"/>
          </p:cNvSpPr>
          <p:nvPr/>
        </p:nvSpPr>
        <p:spPr bwMode="auto">
          <a:xfrm>
            <a:off x="1400175" y="3392488"/>
            <a:ext cx="1952625" cy="7127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800"/>
              <a:t>Business Models</a:t>
            </a:r>
          </a:p>
        </p:txBody>
      </p:sp>
      <p:sp>
        <p:nvSpPr>
          <p:cNvPr id="814090" name="AutoShape 10"/>
          <p:cNvSpPr>
            <a:spLocks noChangeArrowheads="1"/>
          </p:cNvSpPr>
          <p:nvPr/>
        </p:nvSpPr>
        <p:spPr bwMode="auto">
          <a:xfrm>
            <a:off x="3767138" y="3392488"/>
            <a:ext cx="1957387" cy="7127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800"/>
              <a:t>Application Models</a:t>
            </a:r>
          </a:p>
        </p:txBody>
      </p:sp>
      <p:sp>
        <p:nvSpPr>
          <p:cNvPr id="814091" name="AutoShape 11"/>
          <p:cNvSpPr>
            <a:spLocks noChangeArrowheads="1"/>
          </p:cNvSpPr>
          <p:nvPr/>
        </p:nvSpPr>
        <p:spPr bwMode="auto">
          <a:xfrm>
            <a:off x="6070600" y="3392488"/>
            <a:ext cx="1970088" cy="7127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800"/>
              <a:t>Technology Models</a:t>
            </a:r>
          </a:p>
        </p:txBody>
      </p:sp>
      <p:sp>
        <p:nvSpPr>
          <p:cNvPr id="814092" name="AutoShape 12"/>
          <p:cNvSpPr>
            <a:spLocks noChangeArrowheads="1"/>
          </p:cNvSpPr>
          <p:nvPr/>
        </p:nvSpPr>
        <p:spPr bwMode="auto">
          <a:xfrm>
            <a:off x="1400175" y="4640263"/>
            <a:ext cx="1952625" cy="7127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800">
                <a:solidFill>
                  <a:schemeClr val="bg2"/>
                </a:solidFill>
              </a:rPr>
              <a:t>Business Analysis</a:t>
            </a:r>
          </a:p>
        </p:txBody>
      </p:sp>
      <p:sp>
        <p:nvSpPr>
          <p:cNvPr id="814093" name="AutoShape 13"/>
          <p:cNvSpPr>
            <a:spLocks noChangeArrowheads="1"/>
          </p:cNvSpPr>
          <p:nvPr/>
        </p:nvSpPr>
        <p:spPr bwMode="auto">
          <a:xfrm>
            <a:off x="3767138" y="4640263"/>
            <a:ext cx="1952625" cy="7127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800">
                <a:solidFill>
                  <a:schemeClr val="bg2"/>
                </a:solidFill>
              </a:rPr>
              <a:t>Software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800">
                <a:solidFill>
                  <a:schemeClr val="bg2"/>
                </a:solidFill>
              </a:rPr>
              <a:t>Architecture</a:t>
            </a:r>
          </a:p>
        </p:txBody>
      </p:sp>
      <p:sp>
        <p:nvSpPr>
          <p:cNvPr id="814094" name="AutoShape 14"/>
          <p:cNvSpPr>
            <a:spLocks noChangeArrowheads="1"/>
          </p:cNvSpPr>
          <p:nvPr/>
        </p:nvSpPr>
        <p:spPr bwMode="auto">
          <a:xfrm>
            <a:off x="6070600" y="4640263"/>
            <a:ext cx="1952625" cy="7127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800">
                <a:solidFill>
                  <a:schemeClr val="bg2"/>
                </a:solidFill>
              </a:rPr>
              <a:t>Design Implementation</a:t>
            </a:r>
          </a:p>
        </p:txBody>
      </p:sp>
      <p:sp>
        <p:nvSpPr>
          <p:cNvPr id="814095" name="AutoShape 15"/>
          <p:cNvSpPr>
            <a:spLocks noChangeArrowheads="1"/>
          </p:cNvSpPr>
          <p:nvPr/>
        </p:nvSpPr>
        <p:spPr bwMode="auto">
          <a:xfrm>
            <a:off x="2782888" y="1292225"/>
            <a:ext cx="3852862" cy="4846638"/>
          </a:xfrm>
          <a:prstGeom prst="roundRect">
            <a:avLst>
              <a:gd name="adj" fmla="val 16667"/>
            </a:avLst>
          </a:prstGeom>
          <a:solidFill>
            <a:srgbClr val="FFC000">
              <a:alpha val="38039"/>
            </a:srgbClr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anchorCtr="1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/>
              <a:t>Service-Oriented Architecture</a:t>
            </a:r>
            <a:endParaRPr lang="en-US" altLang="de-DE" sz="180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architecture &amp; public sector in Austria | Astana, 1.10.2015 | PROFIT government day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62961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1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1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1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1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1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1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1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1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1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82" grpId="0" animBg="1"/>
      <p:bldP spid="814083" grpId="0" animBg="1"/>
      <p:bldP spid="814084" grpId="0" animBg="1"/>
      <p:bldP spid="814086" grpId="0" animBg="1"/>
      <p:bldP spid="814087" grpId="0" animBg="1"/>
      <p:bldP spid="814088" grpId="0" animBg="1"/>
      <p:bldP spid="814089" grpId="0" animBg="1"/>
      <p:bldP spid="814090" grpId="0" animBg="1"/>
      <p:bldP spid="814091" grpId="0" animBg="1"/>
      <p:bldP spid="814092" grpId="0" animBg="1"/>
      <p:bldP spid="814093" grpId="0" animBg="1"/>
      <p:bldP spid="814094" grpId="0" animBg="1"/>
      <p:bldP spid="8140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425450" y="908050"/>
            <a:ext cx="7766050" cy="1084263"/>
          </a:xfrm>
        </p:spPr>
        <p:txBody>
          <a:bodyPr/>
          <a:lstStyle/>
          <a:p>
            <a:r>
              <a:rPr lang="en-GB" altLang="de-DE" dirty="0">
                <a:latin typeface="Comic Sans MS" pitchFamily="66" charset="0"/>
                <a:ea typeface="SimSun" pitchFamily="2" charset="-122"/>
                <a:cs typeface="Times New Roman" pitchFamily="18" charset="0"/>
              </a:rPr>
              <a:t>Benefits of considering EA</a:t>
            </a:r>
          </a:p>
        </p:txBody>
      </p:sp>
      <p:sp>
        <p:nvSpPr>
          <p:cNvPr id="23555" name="Inhaltsplatzhalter 2"/>
          <p:cNvSpPr>
            <a:spLocks noGrp="1"/>
          </p:cNvSpPr>
          <p:nvPr>
            <p:ph idx="1"/>
          </p:nvPr>
        </p:nvSpPr>
        <p:spPr>
          <a:xfrm>
            <a:off x="500063" y="1922463"/>
            <a:ext cx="8158162" cy="3590925"/>
          </a:xfrm>
        </p:spPr>
        <p:txBody>
          <a:bodyPr/>
          <a:lstStyle/>
          <a:p>
            <a:r>
              <a:rPr lang="en-US" altLang="de-DE" sz="2000" dirty="0" smtClean="0"/>
              <a:t>Better understand the added value of structured </a:t>
            </a:r>
            <a:br>
              <a:rPr lang="en-US" altLang="de-DE" sz="2000" dirty="0" smtClean="0"/>
            </a:br>
            <a:r>
              <a:rPr lang="en-US" altLang="de-DE" sz="2000" dirty="0" smtClean="0"/>
              <a:t>development, support, and maintenance of IT landscape in an organization and in the network with other organizations </a:t>
            </a:r>
          </a:p>
          <a:p>
            <a:pPr lvl="1"/>
            <a:r>
              <a:rPr lang="en-US" altLang="de-DE" sz="1800" dirty="0" smtClean="0"/>
              <a:t>And acquire the respective skills to apply this concept</a:t>
            </a:r>
          </a:p>
          <a:p>
            <a:r>
              <a:rPr lang="en-US" altLang="de-DE" sz="2000" dirty="0" smtClean="0"/>
              <a:t>Improve understanding and learn how to manage interoperability </a:t>
            </a:r>
          </a:p>
          <a:p>
            <a:r>
              <a:rPr lang="en-US" altLang="de-DE" sz="2000" dirty="0" smtClean="0"/>
              <a:t>Understand and learn how to facilitate system and network management</a:t>
            </a:r>
          </a:p>
          <a:p>
            <a:r>
              <a:rPr lang="en-US" altLang="de-DE" sz="2000" dirty="0" smtClean="0"/>
              <a:t>Ensure easier upgrade and exchange of system components</a:t>
            </a:r>
          </a:p>
          <a:p>
            <a:r>
              <a:rPr lang="en-GB" altLang="de-DE" sz="2000" dirty="0" smtClean="0"/>
              <a:t>Acquire the fundamental skills and means to govern the strategic, process and technology aspects along a coherent IT strategy for an organisation to support business alignment</a:t>
            </a:r>
          </a:p>
        </p:txBody>
      </p:sp>
      <p:sp>
        <p:nvSpPr>
          <p:cNvPr id="23557" name="Foliennummernplatzhalter 3"/>
          <p:cNvSpPr txBox="1">
            <a:spLocks noGrp="1"/>
          </p:cNvSpPr>
          <p:nvPr/>
        </p:nvSpPr>
        <p:spPr bwMode="auto">
          <a:xfrm>
            <a:off x="8459788" y="6308725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D00270F-139B-4654-89FA-6FC44E811634}" type="slidenum">
              <a:rPr lang="pl-PL" altLang="en-US" sz="1200">
                <a:solidFill>
                  <a:srgbClr val="747E85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pl-PL" altLang="en-US" sz="1200">
              <a:solidFill>
                <a:srgbClr val="747E85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architecture &amp; public sector in Austria | Astana, 1.10.2015 | PROFIT government day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422620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25413"/>
            <a:ext cx="8229600" cy="1143000"/>
          </a:xfrm>
        </p:spPr>
        <p:txBody>
          <a:bodyPr/>
          <a:lstStyle/>
          <a:p>
            <a:r>
              <a:rPr lang="de-AT" altLang="de-DE" dirty="0" smtClean="0">
                <a:latin typeface="Comic Sans MS" pitchFamily="66" charset="0"/>
              </a:rPr>
              <a:t>reference model – </a:t>
            </a:r>
            <a:br>
              <a:rPr lang="de-AT" altLang="de-DE" dirty="0" smtClean="0">
                <a:latin typeface="Comic Sans MS" pitchFamily="66" charset="0"/>
              </a:rPr>
            </a:br>
            <a:r>
              <a:rPr lang="de-AT" altLang="de-DE" dirty="0" smtClean="0">
                <a:latin typeface="Comic Sans MS" pitchFamily="66" charset="0"/>
              </a:rPr>
              <a:t>basic input for implementation</a:t>
            </a:r>
            <a:endParaRPr lang="de-DE" altLang="de-DE" dirty="0" smtClean="0">
              <a:latin typeface="Comic Sans MS" pitchFamily="66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708400" y="1027113"/>
            <a:ext cx="2519363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AT" altLang="de-DE" sz="1100" dirty="0">
                <a:latin typeface="Verdana" pitchFamily="34" charset="0"/>
              </a:rPr>
              <a:t>standardised access for administrations, business, …</a:t>
            </a:r>
            <a:endParaRPr lang="de-DE" altLang="de-DE" sz="1100" dirty="0">
              <a:latin typeface="Verdana" pitchFamily="34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-215900" y="3068638"/>
            <a:ext cx="1979613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AT" altLang="de-DE" sz="1100" dirty="0">
                <a:latin typeface="Verdana" pitchFamily="34" charset="0"/>
              </a:rPr>
              <a:t>standardised forms – common styleguide</a:t>
            </a:r>
            <a:endParaRPr lang="de-DE" altLang="de-DE" sz="1100" dirty="0">
              <a:latin typeface="Verdana" pitchFamily="34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-252413" y="5505450"/>
            <a:ext cx="2232026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AT" altLang="de-DE" sz="1100" dirty="0">
                <a:latin typeface="Verdana" pitchFamily="34" charset="0"/>
              </a:rPr>
              <a:t>uniform standards for ePayment</a:t>
            </a:r>
            <a:endParaRPr lang="de-DE" altLang="de-DE" sz="1100" dirty="0">
              <a:latin typeface="Verdana" pitchFamily="34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7235825" y="3979863"/>
            <a:ext cx="1908175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AT" altLang="de-DE" sz="1100" dirty="0">
                <a:latin typeface="Verdana" pitchFamily="34" charset="0"/>
              </a:rPr>
              <a:t>uniform standards </a:t>
            </a:r>
            <a:br>
              <a:rPr lang="de-AT" altLang="de-DE" sz="1100" dirty="0">
                <a:latin typeface="Verdana" pitchFamily="34" charset="0"/>
              </a:rPr>
            </a:br>
            <a:r>
              <a:rPr lang="de-AT" altLang="de-DE" sz="1100" dirty="0">
                <a:latin typeface="Verdana" pitchFamily="34" charset="0"/>
              </a:rPr>
              <a:t>for eDelivery</a:t>
            </a:r>
            <a:endParaRPr lang="de-DE" altLang="de-DE" sz="1100" dirty="0">
              <a:latin typeface="Verdana" pitchFamily="34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843213" y="5767388"/>
            <a:ext cx="2449512" cy="600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AT" altLang="de-DE" sz="1100" dirty="0">
                <a:latin typeface="Verdana" pitchFamily="34" charset="0"/>
              </a:rPr>
              <a:t>standard for exchanging eSignatures &amp; eDocuments, workflow &amp; processes, …</a:t>
            </a:r>
            <a:endParaRPr lang="de-DE" altLang="de-DE" sz="1100" dirty="0">
              <a:latin typeface="Verdana" pitchFamily="34" charset="0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-323850" y="1243013"/>
            <a:ext cx="2087563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AT" altLang="de-DE" sz="1100" dirty="0">
                <a:latin typeface="Verdana" pitchFamily="34" charset="0"/>
              </a:rPr>
              <a:t>standardised access </a:t>
            </a:r>
            <a:br>
              <a:rPr lang="de-AT" altLang="de-DE" sz="1100" dirty="0">
                <a:latin typeface="Verdana" pitchFamily="34" charset="0"/>
              </a:rPr>
            </a:br>
            <a:r>
              <a:rPr lang="de-AT" altLang="de-DE" sz="1100" dirty="0">
                <a:latin typeface="Verdana" pitchFamily="34" charset="0"/>
              </a:rPr>
              <a:t>for citizens</a:t>
            </a:r>
            <a:endParaRPr lang="de-DE" altLang="de-DE" sz="1100" dirty="0">
              <a:latin typeface="Verdana" pitchFamily="34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6804025" y="1989138"/>
            <a:ext cx="2160588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AT" altLang="de-DE" sz="1100" dirty="0">
                <a:latin typeface="Verdana" pitchFamily="34" charset="0"/>
              </a:rPr>
              <a:t>standardised integration of applications in  eBackoffice</a:t>
            </a:r>
            <a:endParaRPr lang="de-DE" altLang="de-DE" sz="1100" dirty="0">
              <a:latin typeface="Verdana" pitchFamily="34" charset="0"/>
            </a:endParaRPr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 rot="1216199">
            <a:off x="971550" y="3644900"/>
            <a:ext cx="431800" cy="288925"/>
          </a:xfrm>
          <a:prstGeom prst="leftArrow">
            <a:avLst>
              <a:gd name="adj1" fmla="val 50000"/>
              <a:gd name="adj2" fmla="val 37363"/>
            </a:avLst>
          </a:prstGeom>
          <a:solidFill>
            <a:srgbClr val="CC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100" dirty="0"/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 rot="-2189584">
            <a:off x="2197100" y="5589588"/>
            <a:ext cx="431800" cy="288925"/>
          </a:xfrm>
          <a:prstGeom prst="leftArrow">
            <a:avLst>
              <a:gd name="adj1" fmla="val 50000"/>
              <a:gd name="adj2" fmla="val 37363"/>
            </a:avLst>
          </a:prstGeom>
          <a:solidFill>
            <a:srgbClr val="CC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100" dirty="0"/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 rot="-6178434">
            <a:off x="3995738" y="5472112"/>
            <a:ext cx="431800" cy="288925"/>
          </a:xfrm>
          <a:prstGeom prst="leftArrow">
            <a:avLst>
              <a:gd name="adj1" fmla="val 50000"/>
              <a:gd name="adj2" fmla="val 37363"/>
            </a:avLst>
          </a:prstGeom>
          <a:solidFill>
            <a:srgbClr val="CC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100" dirty="0"/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 rot="7510754">
            <a:off x="7956551" y="4581525"/>
            <a:ext cx="431800" cy="288925"/>
          </a:xfrm>
          <a:prstGeom prst="leftArrow">
            <a:avLst>
              <a:gd name="adj1" fmla="val 50000"/>
              <a:gd name="adj2" fmla="val 37363"/>
            </a:avLst>
          </a:prstGeom>
          <a:solidFill>
            <a:srgbClr val="CC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100" dirty="0"/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 rot="9170858">
            <a:off x="6156325" y="2203450"/>
            <a:ext cx="431800" cy="288925"/>
          </a:xfrm>
          <a:prstGeom prst="leftArrow">
            <a:avLst>
              <a:gd name="adj1" fmla="val 50000"/>
              <a:gd name="adj2" fmla="val 37363"/>
            </a:avLst>
          </a:prstGeom>
          <a:solidFill>
            <a:srgbClr val="CC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100" dirty="0"/>
          </a:p>
        </p:txBody>
      </p:sp>
      <p:sp>
        <p:nvSpPr>
          <p:cNvPr id="23567" name="AutoShape 15"/>
          <p:cNvSpPr>
            <a:spLocks noChangeArrowheads="1"/>
          </p:cNvSpPr>
          <p:nvPr/>
        </p:nvSpPr>
        <p:spPr bwMode="auto">
          <a:xfrm rot="7368682">
            <a:off x="3348038" y="1268412"/>
            <a:ext cx="431800" cy="288925"/>
          </a:xfrm>
          <a:prstGeom prst="leftArrow">
            <a:avLst>
              <a:gd name="adj1" fmla="val 50000"/>
              <a:gd name="adj2" fmla="val 37363"/>
            </a:avLst>
          </a:prstGeom>
          <a:solidFill>
            <a:srgbClr val="CC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100" dirty="0"/>
          </a:p>
        </p:txBody>
      </p:sp>
      <p:sp>
        <p:nvSpPr>
          <p:cNvPr id="23568" name="AutoShape 16"/>
          <p:cNvSpPr>
            <a:spLocks noChangeArrowheads="1"/>
          </p:cNvSpPr>
          <p:nvPr/>
        </p:nvSpPr>
        <p:spPr bwMode="auto">
          <a:xfrm rot="1990854">
            <a:off x="1476375" y="1844675"/>
            <a:ext cx="431800" cy="288925"/>
          </a:xfrm>
          <a:prstGeom prst="leftArrow">
            <a:avLst>
              <a:gd name="adj1" fmla="val 50000"/>
              <a:gd name="adj2" fmla="val 37363"/>
            </a:avLst>
          </a:prstGeom>
          <a:solidFill>
            <a:srgbClr val="CC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100" dirty="0"/>
          </a:p>
        </p:txBody>
      </p:sp>
      <p:pic>
        <p:nvPicPr>
          <p:cNvPr id="837649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00213"/>
            <a:ext cx="6192838" cy="392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architecture &amp; public sector in Austria | Astana, 1.10.2015 | PROFIT government day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4519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300" smtClean="0">
                <a:solidFill>
                  <a:schemeClr val="tx2"/>
                </a:solidFill>
              </a:rPr>
              <a:t>architecture &amp; public sector in Austria | Astana, 1.10.2015 | PROFIT government day</a:t>
            </a:r>
            <a:endParaRPr lang="de-AT" altLang="de-DE" sz="1300" dirty="0" smtClean="0">
              <a:solidFill>
                <a:schemeClr val="tx2"/>
              </a:solidFill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altLang="de-DE" kern="1200" dirty="0">
                <a:latin typeface="Comic Sans MS" pitchFamily="66" charset="0"/>
                <a:ea typeface="SimSun"/>
                <a:cs typeface="Lucida Sans Unicode" pitchFamily="34" charset="0"/>
              </a:rPr>
              <a:t>Goal: constant procedures</a:t>
            </a:r>
            <a:r>
              <a:rPr lang="de-AT" altLang="de-DE" dirty="0" smtClean="0"/>
              <a:t/>
            </a:r>
            <a:br>
              <a:rPr lang="de-AT" altLang="de-DE" dirty="0" smtClean="0"/>
            </a:br>
            <a:endParaRPr lang="de-AT" altLang="de-DE" dirty="0" smtClean="0"/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4943475"/>
            <a:ext cx="2016125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4943475"/>
            <a:ext cx="273685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4943475"/>
            <a:ext cx="17272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2016125"/>
            <a:ext cx="122237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5" name="Text Box 7"/>
          <p:cNvSpPr txBox="1">
            <a:spLocks noChangeArrowheads="1"/>
          </p:cNvSpPr>
          <p:nvPr/>
        </p:nvSpPr>
        <p:spPr bwMode="auto">
          <a:xfrm>
            <a:off x="6483350" y="5000625"/>
            <a:ext cx="21605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de-AT" altLang="de-DE" sz="2000" b="1" dirty="0">
                <a:solidFill>
                  <a:srgbClr val="CC0000"/>
                </a:solidFill>
              </a:rPr>
              <a:t>eDelivery</a:t>
            </a:r>
            <a:br>
              <a:rPr lang="de-AT" altLang="de-DE" sz="2000" b="1" dirty="0">
                <a:solidFill>
                  <a:srgbClr val="CC0000"/>
                </a:solidFill>
              </a:rPr>
            </a:br>
            <a:r>
              <a:rPr lang="de-AT" altLang="de-DE" sz="2000" b="1" dirty="0">
                <a:solidFill>
                  <a:srgbClr val="CC0000"/>
                </a:solidFill>
              </a:rPr>
              <a:t>service</a:t>
            </a:r>
            <a:endParaRPr lang="de-DE" altLang="de-DE" sz="2000" b="1" dirty="0">
              <a:solidFill>
                <a:srgbClr val="CC0000"/>
              </a:solidFill>
            </a:endParaRPr>
          </a:p>
        </p:txBody>
      </p:sp>
      <p:sp>
        <p:nvSpPr>
          <p:cNvPr id="14346" name="Text Box 8"/>
          <p:cNvSpPr txBox="1">
            <a:spLocks noChangeArrowheads="1"/>
          </p:cNvSpPr>
          <p:nvPr/>
        </p:nvSpPr>
        <p:spPr bwMode="auto">
          <a:xfrm>
            <a:off x="3487738" y="5159375"/>
            <a:ext cx="2303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de-AT" altLang="de-DE" sz="2000" b="1" dirty="0">
                <a:solidFill>
                  <a:srgbClr val="CC0000"/>
                </a:solidFill>
              </a:rPr>
              <a:t>backoffice</a:t>
            </a:r>
            <a:endParaRPr lang="de-DE" altLang="de-DE" sz="2000" b="1" dirty="0">
              <a:solidFill>
                <a:srgbClr val="CC0000"/>
              </a:solidFill>
            </a:endParaRPr>
          </a:p>
        </p:txBody>
      </p:sp>
      <p:pic>
        <p:nvPicPr>
          <p:cNvPr id="1434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1628775"/>
            <a:ext cx="1368425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2060575"/>
            <a:ext cx="129540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628775"/>
            <a:ext cx="1368425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0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60575"/>
            <a:ext cx="12954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1" name="Text Box 13"/>
          <p:cNvSpPr txBox="1">
            <a:spLocks noChangeArrowheads="1"/>
          </p:cNvSpPr>
          <p:nvPr/>
        </p:nvSpPr>
        <p:spPr bwMode="auto">
          <a:xfrm>
            <a:off x="282575" y="5086350"/>
            <a:ext cx="208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de-AT" altLang="de-DE" sz="2000" b="1" dirty="0">
                <a:solidFill>
                  <a:srgbClr val="CC0000"/>
                </a:solidFill>
              </a:rPr>
              <a:t>portal</a:t>
            </a:r>
            <a:endParaRPr lang="de-DE" altLang="de-DE" sz="2000" b="1" dirty="0">
              <a:solidFill>
                <a:srgbClr val="CC0000"/>
              </a:solidFill>
            </a:endParaRPr>
          </a:p>
        </p:txBody>
      </p:sp>
      <p:graphicFrame>
        <p:nvGraphicFramePr>
          <p:cNvPr id="14352" name="Object 1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659063" y="2349500"/>
          <a:ext cx="7207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Visio" r:id="rId9" imgW="1224915" imgH="806196" progId="Visio.Drawing.11">
                  <p:embed/>
                </p:oleObj>
              </mc:Choice>
              <mc:Fallback>
                <p:oleObj name="Visio" r:id="rId9" imgW="1224915" imgH="80619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063" y="2349500"/>
                        <a:ext cx="72072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3" name="Text Box 15"/>
          <p:cNvSpPr txBox="1">
            <a:spLocks noChangeArrowheads="1"/>
          </p:cNvSpPr>
          <p:nvPr/>
        </p:nvSpPr>
        <p:spPr bwMode="auto">
          <a:xfrm>
            <a:off x="787400" y="4344988"/>
            <a:ext cx="10826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AT" altLang="de-DE" sz="1400" dirty="0"/>
              <a:t>HELP.gv.at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AT" altLang="de-DE" sz="1400" dirty="0"/>
              <a:t>USP.gv.at</a:t>
            </a:r>
            <a:endParaRPr lang="en-US" altLang="de-DE" sz="1400" dirty="0"/>
          </a:p>
        </p:txBody>
      </p:sp>
      <p:sp>
        <p:nvSpPr>
          <p:cNvPr id="14354" name="Text Box 16"/>
          <p:cNvSpPr txBox="1">
            <a:spLocks noChangeArrowheads="1"/>
          </p:cNvSpPr>
          <p:nvPr/>
        </p:nvSpPr>
        <p:spPr bwMode="auto">
          <a:xfrm>
            <a:off x="3157538" y="4348163"/>
            <a:ext cx="26606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AT" altLang="de-DE" sz="1400" dirty="0"/>
              <a:t>Electronic File System (ELAK), </a:t>
            </a:r>
            <a:br>
              <a:rPr lang="de-AT" altLang="de-DE" sz="1400" dirty="0"/>
            </a:br>
            <a:r>
              <a:rPr lang="de-AT" altLang="de-DE" sz="1400" dirty="0"/>
              <a:t>Central Register</a:t>
            </a:r>
            <a:endParaRPr lang="en-US" altLang="de-DE" sz="1400" dirty="0"/>
          </a:p>
        </p:txBody>
      </p:sp>
      <p:sp>
        <p:nvSpPr>
          <p:cNvPr id="14355" name="Text Box 17"/>
          <p:cNvSpPr txBox="1">
            <a:spLocks noChangeArrowheads="1"/>
          </p:cNvSpPr>
          <p:nvPr/>
        </p:nvSpPr>
        <p:spPr bwMode="auto">
          <a:xfrm>
            <a:off x="6629400" y="4344988"/>
            <a:ext cx="1851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AT" altLang="de-DE" sz="1400" dirty="0">
                <a:hlinkClick r:id="rId11"/>
              </a:rPr>
              <a:t>www.zustellung.gv.at</a:t>
            </a:r>
            <a:endParaRPr lang="de-AT" altLang="de-DE" sz="1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AT" altLang="de-DE" sz="1400" dirty="0"/>
              <a:t>(eDelivery)</a:t>
            </a:r>
            <a:endParaRPr lang="en-US" altLang="de-DE" sz="1400" dirty="0"/>
          </a:p>
        </p:txBody>
      </p:sp>
      <p:pic>
        <p:nvPicPr>
          <p:cNvPr id="14356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3" y="3490913"/>
            <a:ext cx="7270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7" name="Picture 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3124200"/>
            <a:ext cx="1006475" cy="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8" name="Picture 2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3068638"/>
            <a:ext cx="81597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9" name="Picture 2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3502025"/>
            <a:ext cx="64928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60" name="Picture 2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438" y="4725988"/>
            <a:ext cx="29686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61" name="Picture 2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14900" y="3068638"/>
            <a:ext cx="7683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62" name="Picture 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3592513"/>
            <a:ext cx="792163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63" name="Picture 2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3068638"/>
            <a:ext cx="1006475" cy="89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364" name="Object 26"/>
          <p:cNvGraphicFramePr>
            <a:graphicFrameLocks noGrp="1" noChangeAspect="1"/>
          </p:cNvGraphicFramePr>
          <p:nvPr>
            <p:ph sz="half" idx="1"/>
          </p:nvPr>
        </p:nvGraphicFramePr>
        <p:xfrm>
          <a:off x="5907088" y="2378075"/>
          <a:ext cx="72072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Visio" r:id="rId17" imgW="1224915" imgH="806196" progId="Visio.Drawing.11">
                  <p:embed/>
                </p:oleObj>
              </mc:Choice>
              <mc:Fallback>
                <p:oleObj name="Visio" r:id="rId17" imgW="1224915" imgH="80619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7088" y="2378075"/>
                        <a:ext cx="72072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65" name="Picture 2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3140075"/>
            <a:ext cx="10826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66" name="Picture 2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2924175"/>
            <a:ext cx="795338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67" name="Rectangle 29"/>
          <p:cNvSpPr>
            <a:spLocks noChangeArrowheads="1"/>
          </p:cNvSpPr>
          <p:nvPr/>
        </p:nvSpPr>
        <p:spPr bwMode="auto">
          <a:xfrm>
            <a:off x="3203575" y="1368425"/>
            <a:ext cx="2736850" cy="4537075"/>
          </a:xfrm>
          <a:prstGeom prst="rect">
            <a:avLst/>
          </a:prstGeom>
          <a:solidFill>
            <a:srgbClr val="FF0000">
              <a:alpha val="14902"/>
            </a:srgbClr>
          </a:solidFill>
          <a:ln w="9525" algn="ctr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2000" dirty="0"/>
          </a:p>
        </p:txBody>
      </p:sp>
    </p:spTree>
    <p:extLst>
      <p:ext uri="{BB962C8B-B14F-4D97-AF65-F5344CB8AC3E}">
        <p14:creationId xmlns:p14="http://schemas.microsoft.com/office/powerpoint/2010/main" val="56322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300" smtClean="0">
                <a:solidFill>
                  <a:schemeClr val="tx2"/>
                </a:solidFill>
              </a:rPr>
              <a:t>architecture &amp; public sector in Austria | Astana, 1.10.2015 | PROFIT government day</a:t>
            </a:r>
            <a:endParaRPr lang="de-AT" altLang="de-DE" sz="1300" dirty="0" smtClean="0">
              <a:solidFill>
                <a:schemeClr val="tx2"/>
              </a:solidFill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de-DE" kern="1200" dirty="0">
                <a:latin typeface="Comic Sans MS" pitchFamily="66" charset="0"/>
                <a:ea typeface="SimSun"/>
                <a:cs typeface="Lucida Sans Unicode" pitchFamily="34" charset="0"/>
              </a:rPr>
              <a:t>Registers a base element in the back office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dirty="0" smtClean="0"/>
              <a:t>three main core data (sets): </a:t>
            </a:r>
          </a:p>
          <a:p>
            <a:pPr lvl="1"/>
            <a:r>
              <a:rPr lang="en-US" altLang="de-DE" dirty="0" smtClean="0"/>
              <a:t>Citizens</a:t>
            </a:r>
          </a:p>
          <a:p>
            <a:pPr lvl="1"/>
            <a:r>
              <a:rPr lang="en-US" altLang="de-DE" dirty="0" smtClean="0"/>
              <a:t>Business</a:t>
            </a:r>
          </a:p>
          <a:p>
            <a:pPr lvl="1"/>
            <a:r>
              <a:rPr lang="en-US" altLang="de-DE" dirty="0" smtClean="0"/>
              <a:t>Objects (buildings, addresses, …)</a:t>
            </a:r>
          </a:p>
          <a:p>
            <a:r>
              <a:rPr lang="en-US" altLang="de-DE" dirty="0" smtClean="0"/>
              <a:t>central core data are necessary to </a:t>
            </a:r>
          </a:p>
          <a:p>
            <a:pPr lvl="1"/>
            <a:r>
              <a:rPr lang="en-US" altLang="de-DE" dirty="0" smtClean="0"/>
              <a:t>optimize official procedures </a:t>
            </a:r>
          </a:p>
          <a:p>
            <a:pPr lvl="1"/>
            <a:r>
              <a:rPr lang="en-US" altLang="de-DE" dirty="0" smtClean="0"/>
              <a:t>minimize data clearing between organizations</a:t>
            </a:r>
          </a:p>
          <a:p>
            <a:pPr lvl="1"/>
            <a:r>
              <a:rPr lang="en-US" altLang="de-DE" dirty="0" smtClean="0"/>
              <a:t>have a valid base for taxes, statistics, eID, ….</a:t>
            </a:r>
          </a:p>
        </p:txBody>
      </p:sp>
    </p:spTree>
    <p:extLst>
      <p:ext uri="{BB962C8B-B14F-4D97-AF65-F5344CB8AC3E}">
        <p14:creationId xmlns:p14="http://schemas.microsoft.com/office/powerpoint/2010/main" val="124544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300" smtClean="0">
                <a:solidFill>
                  <a:schemeClr val="tx2"/>
                </a:solidFill>
              </a:rPr>
              <a:t>architecture &amp; public sector in Austria | Astana, 1.10.2015 | PROFIT government day</a:t>
            </a:r>
            <a:endParaRPr lang="de-AT" altLang="de-DE" sz="1300" dirty="0" smtClean="0">
              <a:solidFill>
                <a:schemeClr val="tx2"/>
              </a:solidFill>
            </a:endParaRPr>
          </a:p>
        </p:txBody>
      </p:sp>
      <p:grpSp>
        <p:nvGrpSpPr>
          <p:cNvPr id="18436" name="Group 3"/>
          <p:cNvGrpSpPr>
            <a:grpSpLocks/>
          </p:cNvGrpSpPr>
          <p:nvPr/>
        </p:nvGrpSpPr>
        <p:grpSpPr bwMode="auto">
          <a:xfrm>
            <a:off x="3348038" y="1341438"/>
            <a:ext cx="2447925" cy="1800225"/>
            <a:chOff x="385" y="2296"/>
            <a:chExt cx="1542" cy="1134"/>
          </a:xfrm>
        </p:grpSpPr>
        <p:sp>
          <p:nvSpPr>
            <p:cNvPr id="18450" name="AutoShape 4"/>
            <p:cNvSpPr>
              <a:spLocks noChangeArrowheads="1"/>
            </p:cNvSpPr>
            <p:nvPr/>
          </p:nvSpPr>
          <p:spPr bwMode="auto">
            <a:xfrm>
              <a:off x="385" y="2296"/>
              <a:ext cx="1542" cy="1134"/>
            </a:xfrm>
            <a:prstGeom prst="flowChartAlternateProcess">
              <a:avLst/>
            </a:prstGeom>
            <a:solidFill>
              <a:schemeClr val="accent1">
                <a:alpha val="5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2000" dirty="0"/>
            </a:p>
          </p:txBody>
        </p:sp>
        <p:sp>
          <p:nvSpPr>
            <p:cNvPr id="18451" name="Text Box 5"/>
            <p:cNvSpPr txBox="1">
              <a:spLocks noChangeArrowheads="1"/>
            </p:cNvSpPr>
            <p:nvPr/>
          </p:nvSpPr>
          <p:spPr bwMode="auto">
            <a:xfrm>
              <a:off x="476" y="2523"/>
              <a:ext cx="1406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999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de-AT" altLang="de-DE" sz="1800" b="1" dirty="0"/>
                <a:t>Citizens</a:t>
              </a:r>
              <a:r>
                <a:rPr lang="de-AT" altLang="de-DE" sz="1800" dirty="0"/>
                <a:t> </a:t>
              </a:r>
            </a:p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de-AT" altLang="de-DE" sz="1600" dirty="0"/>
                <a:t>core data</a:t>
              </a:r>
            </a:p>
          </p:txBody>
        </p:sp>
      </p:grpSp>
      <p:grpSp>
        <p:nvGrpSpPr>
          <p:cNvPr id="18437" name="Group 6"/>
          <p:cNvGrpSpPr>
            <a:grpSpLocks/>
          </p:cNvGrpSpPr>
          <p:nvPr/>
        </p:nvGrpSpPr>
        <p:grpSpPr bwMode="auto">
          <a:xfrm>
            <a:off x="827088" y="3860800"/>
            <a:ext cx="2447925" cy="1800225"/>
            <a:chOff x="385" y="2296"/>
            <a:chExt cx="1542" cy="1134"/>
          </a:xfrm>
        </p:grpSpPr>
        <p:sp>
          <p:nvSpPr>
            <p:cNvPr id="18448" name="AutoShape 7"/>
            <p:cNvSpPr>
              <a:spLocks noChangeArrowheads="1"/>
            </p:cNvSpPr>
            <p:nvPr/>
          </p:nvSpPr>
          <p:spPr bwMode="auto">
            <a:xfrm>
              <a:off x="385" y="2296"/>
              <a:ext cx="1542" cy="1134"/>
            </a:xfrm>
            <a:prstGeom prst="flowChartAlternateProcess">
              <a:avLst/>
            </a:prstGeom>
            <a:solidFill>
              <a:srgbClr val="E38A4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2000" dirty="0"/>
            </a:p>
          </p:txBody>
        </p:sp>
        <p:sp>
          <p:nvSpPr>
            <p:cNvPr id="18449" name="Text Box 8"/>
            <p:cNvSpPr txBox="1">
              <a:spLocks noChangeArrowheads="1"/>
            </p:cNvSpPr>
            <p:nvPr/>
          </p:nvSpPr>
          <p:spPr bwMode="auto">
            <a:xfrm>
              <a:off x="476" y="2523"/>
              <a:ext cx="1406" cy="462"/>
            </a:xfrm>
            <a:prstGeom prst="rect">
              <a:avLst/>
            </a:prstGeom>
            <a:solidFill>
              <a:srgbClr val="E38A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de-AT" altLang="de-DE" sz="1800" b="1" dirty="0"/>
                <a:t>Business</a:t>
              </a:r>
              <a:r>
                <a:rPr lang="de-AT" altLang="de-DE" sz="1800" dirty="0"/>
                <a:t> </a:t>
              </a:r>
            </a:p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de-AT" altLang="de-DE" sz="1600" dirty="0"/>
                <a:t>core data</a:t>
              </a:r>
            </a:p>
          </p:txBody>
        </p:sp>
      </p:grpSp>
      <p:grpSp>
        <p:nvGrpSpPr>
          <p:cNvPr id="18438" name="Group 9"/>
          <p:cNvGrpSpPr>
            <a:grpSpLocks/>
          </p:cNvGrpSpPr>
          <p:nvPr/>
        </p:nvGrpSpPr>
        <p:grpSpPr bwMode="auto">
          <a:xfrm>
            <a:off x="5940425" y="3933825"/>
            <a:ext cx="2447925" cy="1800225"/>
            <a:chOff x="385" y="2296"/>
            <a:chExt cx="1542" cy="1134"/>
          </a:xfrm>
        </p:grpSpPr>
        <p:sp>
          <p:nvSpPr>
            <p:cNvPr id="18446" name="AutoShape 10"/>
            <p:cNvSpPr>
              <a:spLocks noChangeArrowheads="1"/>
            </p:cNvSpPr>
            <p:nvPr/>
          </p:nvSpPr>
          <p:spPr bwMode="auto">
            <a:xfrm>
              <a:off x="385" y="2296"/>
              <a:ext cx="1542" cy="1134"/>
            </a:xfrm>
            <a:prstGeom prst="flowChartAlternateProcess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2000" dirty="0"/>
            </a:p>
          </p:txBody>
        </p:sp>
        <p:sp>
          <p:nvSpPr>
            <p:cNvPr id="18447" name="Text Box 11"/>
            <p:cNvSpPr txBox="1">
              <a:spLocks noChangeArrowheads="1"/>
            </p:cNvSpPr>
            <p:nvPr/>
          </p:nvSpPr>
          <p:spPr bwMode="auto">
            <a:xfrm>
              <a:off x="476" y="2523"/>
              <a:ext cx="1406" cy="46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de-AT" altLang="de-DE" sz="1800" b="1" dirty="0"/>
                <a:t>objects</a:t>
              </a:r>
              <a:endParaRPr lang="de-AT" altLang="de-DE" sz="1800" dirty="0"/>
            </a:p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de-AT" altLang="de-DE" sz="1600" dirty="0"/>
                <a:t>core data</a:t>
              </a:r>
            </a:p>
          </p:txBody>
        </p:sp>
      </p:grpSp>
      <p:sp>
        <p:nvSpPr>
          <p:cNvPr id="18439" name="Line 12"/>
          <p:cNvSpPr>
            <a:spLocks noChangeShapeType="1"/>
          </p:cNvSpPr>
          <p:nvPr/>
        </p:nvSpPr>
        <p:spPr bwMode="auto">
          <a:xfrm flipH="1">
            <a:off x="1908175" y="2276475"/>
            <a:ext cx="1295400" cy="151288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8440" name="Line 13"/>
          <p:cNvSpPr>
            <a:spLocks noChangeShapeType="1"/>
          </p:cNvSpPr>
          <p:nvPr/>
        </p:nvSpPr>
        <p:spPr bwMode="auto">
          <a:xfrm flipH="1">
            <a:off x="3348038" y="4797425"/>
            <a:ext cx="2519362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8441" name="Line 14"/>
          <p:cNvSpPr>
            <a:spLocks noChangeShapeType="1"/>
          </p:cNvSpPr>
          <p:nvPr/>
        </p:nvSpPr>
        <p:spPr bwMode="auto">
          <a:xfrm>
            <a:off x="5867400" y="2276475"/>
            <a:ext cx="1512888" cy="15843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8442" name="Rectangle 16"/>
          <p:cNvSpPr>
            <a:spLocks noChangeArrowheads="1"/>
          </p:cNvSpPr>
          <p:nvPr/>
        </p:nvSpPr>
        <p:spPr bwMode="auto">
          <a:xfrm>
            <a:off x="712788" y="733425"/>
            <a:ext cx="7716837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de-DE" sz="2800" b="1" dirty="0">
                <a:solidFill>
                  <a:schemeClr val="tx2"/>
                </a:solidFill>
                <a:latin typeface="Comic Sans MS" pitchFamily="66" charset="0"/>
                <a:ea typeface="SimSun" pitchFamily="2" charset="-122"/>
                <a:cs typeface="Lucida Sans Unicode" pitchFamily="34" charset="0"/>
              </a:rPr>
              <a:t>Registers interconnection of base data</a:t>
            </a:r>
          </a:p>
        </p:txBody>
      </p:sp>
      <p:sp>
        <p:nvSpPr>
          <p:cNvPr id="18443" name="Text Box 17"/>
          <p:cNvSpPr txBox="1">
            <a:spLocks noChangeArrowheads="1"/>
          </p:cNvSpPr>
          <p:nvPr/>
        </p:nvSpPr>
        <p:spPr bwMode="auto">
          <a:xfrm>
            <a:off x="6732588" y="2538413"/>
            <a:ext cx="2128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AT" altLang="de-DE" sz="2000" dirty="0"/>
              <a:t>e.g. live at address</a:t>
            </a:r>
            <a:endParaRPr lang="de-DE" altLang="de-DE" sz="2000" dirty="0"/>
          </a:p>
        </p:txBody>
      </p:sp>
      <p:sp>
        <p:nvSpPr>
          <p:cNvPr id="18444" name="Text Box 18"/>
          <p:cNvSpPr txBox="1">
            <a:spLocks noChangeArrowheads="1"/>
          </p:cNvSpPr>
          <p:nvPr/>
        </p:nvSpPr>
        <p:spPr bwMode="auto">
          <a:xfrm>
            <a:off x="3578225" y="4989513"/>
            <a:ext cx="1847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2000" dirty="0"/>
              <a:t>e.g. established </a:t>
            </a:r>
            <a:br>
              <a:rPr lang="en-US" altLang="de-DE" sz="2000" dirty="0"/>
            </a:br>
            <a:r>
              <a:rPr lang="en-US" altLang="de-DE" sz="2000" dirty="0"/>
              <a:t>at address</a:t>
            </a:r>
          </a:p>
        </p:txBody>
      </p:sp>
      <p:sp>
        <p:nvSpPr>
          <p:cNvPr id="18445" name="Text Box 19"/>
          <p:cNvSpPr txBox="1">
            <a:spLocks noChangeArrowheads="1"/>
          </p:cNvSpPr>
          <p:nvPr/>
        </p:nvSpPr>
        <p:spPr bwMode="auto">
          <a:xfrm>
            <a:off x="666750" y="2244725"/>
            <a:ext cx="19431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2000" dirty="0"/>
              <a:t>e.g. substitute for</a:t>
            </a:r>
            <a:br>
              <a:rPr lang="en-US" altLang="de-DE" sz="2000" dirty="0"/>
            </a:br>
            <a:r>
              <a:rPr lang="en-US" altLang="de-DE" sz="2000" dirty="0"/>
              <a:t>a company</a:t>
            </a:r>
          </a:p>
        </p:txBody>
      </p:sp>
    </p:spTree>
    <p:extLst>
      <p:ext uri="{BB962C8B-B14F-4D97-AF65-F5344CB8AC3E}">
        <p14:creationId xmlns:p14="http://schemas.microsoft.com/office/powerpoint/2010/main" val="141934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kern="1200" dirty="0">
                <a:latin typeface="Comic Sans MS" pitchFamily="66" charset="0"/>
                <a:ea typeface="SimSun"/>
                <a:cs typeface="Lucida Sans Unicode" pitchFamily="34" charset="0"/>
              </a:rPr>
              <a:t>Interoperability</a:t>
            </a:r>
            <a:endParaRPr lang="de-DE" kern="1200" dirty="0">
              <a:latin typeface="Comic Sans MS" pitchFamily="66" charset="0"/>
              <a:ea typeface="SimSun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484" y="1556792"/>
            <a:ext cx="7506586" cy="43270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i="1" dirty="0"/>
              <a:t>‘</a:t>
            </a:r>
            <a:r>
              <a:rPr lang="en-GB" b="1" i="1" spc="300" dirty="0"/>
              <a:t>Interoperability</a:t>
            </a:r>
            <a:r>
              <a:rPr lang="en-GB" i="1" spc="300" dirty="0"/>
              <a:t>, within the context of European public service delivery, is the </a:t>
            </a:r>
            <a:r>
              <a:rPr lang="en-GB" b="1" i="1" spc="300" dirty="0"/>
              <a:t>ability of disparate and diverse organisations to interact towards mutually beneficial and agreed common goals</a:t>
            </a:r>
            <a:r>
              <a:rPr lang="en-GB" i="1" spc="300" dirty="0"/>
              <a:t>, involving the sharing of information and knowledge between the organisations, through the business processes they support, </a:t>
            </a:r>
            <a:r>
              <a:rPr lang="en-GB" b="1" i="1" spc="300" dirty="0"/>
              <a:t>by means of the exchange of data between their respective ICT systems</a:t>
            </a:r>
            <a:r>
              <a:rPr lang="en-GB" i="1" spc="300" dirty="0" smtClean="0"/>
              <a:t>.’ </a:t>
            </a:r>
            <a:r>
              <a:rPr lang="en-GB" spc="300" dirty="0" smtClean="0"/>
              <a:t>[EIF]</a:t>
            </a:r>
            <a:endParaRPr lang="de-DE" spc="300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712788" y="6454775"/>
            <a:ext cx="6497637" cy="201613"/>
          </a:xfrm>
        </p:spPr>
        <p:txBody>
          <a:bodyPr/>
          <a:lstStyle/>
          <a:p>
            <a:pPr>
              <a:defRPr/>
            </a:pPr>
            <a:r>
              <a:rPr lang="en-US" smtClean="0"/>
              <a:t>architecture &amp; public sector in Austria | Astana, 1.10.2015 | PROFIT government day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2013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>
                <a:latin typeface="Comic Sans MS" pitchFamily="66" charset="0"/>
              </a:rPr>
              <a:t>European </a:t>
            </a:r>
            <a:r>
              <a:rPr lang="de-AT" dirty="0" err="1">
                <a:latin typeface="Comic Sans MS" pitchFamily="66" charset="0"/>
              </a:rPr>
              <a:t>Interoperability</a:t>
            </a:r>
            <a:r>
              <a:rPr lang="de-AT" dirty="0">
                <a:latin typeface="Comic Sans MS" pitchFamily="66" charset="0"/>
              </a:rPr>
              <a:t> Framework 2.0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939" y="1403669"/>
            <a:ext cx="7114621" cy="482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architecture &amp; public sector in Austria | Astana, 1.10.2015 | PROFIT government day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2144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1128713" y="4138613"/>
            <a:ext cx="2122487" cy="1960562"/>
          </a:xfrm>
          <a:prstGeom prst="roundRect">
            <a:avLst>
              <a:gd name="adj" fmla="val 16667"/>
            </a:avLst>
          </a:prstGeom>
          <a:solidFill>
            <a:srgbClr val="99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 anchor="ctr"/>
          <a:lstStyle>
            <a:lvl1pPr defTabSz="407988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7988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7988" eaLnBrk="0" hangingPunct="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7988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7988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>
              <a:lnSpc>
                <a:spcPct val="10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/>
              <a:buNone/>
            </a:pPr>
            <a:r>
              <a:rPr lang="en-GB" altLang="de-DE" b="1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eID</a:t>
            </a:r>
          </a:p>
        </p:txBody>
      </p:sp>
      <p:sp>
        <p:nvSpPr>
          <p:cNvPr id="39939" name="AutoShape 3"/>
          <p:cNvSpPr>
            <a:spLocks noChangeArrowheads="1"/>
          </p:cNvSpPr>
          <p:nvPr/>
        </p:nvSpPr>
        <p:spPr bwMode="auto">
          <a:xfrm>
            <a:off x="3479800" y="1101725"/>
            <a:ext cx="2122488" cy="1960563"/>
          </a:xfrm>
          <a:prstGeom prst="roundRect">
            <a:avLst>
              <a:gd name="adj" fmla="val 16667"/>
            </a:avLst>
          </a:prstGeom>
          <a:solidFill>
            <a:srgbClr val="FF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 anchor="ctr"/>
          <a:lstStyle>
            <a:lvl1pPr defTabSz="407988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7988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7988" eaLnBrk="0" hangingPunct="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7988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7988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>
              <a:lnSpc>
                <a:spcPct val="10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/>
              <a:buNone/>
            </a:pPr>
            <a:r>
              <a:rPr lang="en-GB" altLang="de-DE" b="1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Inter-</a:t>
            </a:r>
          </a:p>
          <a:p>
            <a:pPr algn="ctr" eaLnBrk="1">
              <a:lnSpc>
                <a:spcPct val="10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/>
              <a:buNone/>
            </a:pPr>
            <a:r>
              <a:rPr lang="en-GB" altLang="de-DE" b="1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operability</a:t>
            </a:r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5765800" y="4138613"/>
            <a:ext cx="2122488" cy="1960562"/>
          </a:xfrm>
          <a:prstGeom prst="roundRect">
            <a:avLst>
              <a:gd name="adj" fmla="val 16667"/>
            </a:avLst>
          </a:prstGeom>
          <a:solidFill>
            <a:srgbClr val="198A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 anchor="ctr"/>
          <a:lstStyle>
            <a:lvl1pPr defTabSz="407988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7988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7988" eaLnBrk="0" hangingPunct="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7988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7988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>
              <a:lnSpc>
                <a:spcPct val="10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/>
              <a:buNone/>
            </a:pPr>
            <a:r>
              <a:rPr lang="en-GB" altLang="de-DE" b="1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eDOC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title"/>
          </p:nvPr>
        </p:nvSpPr>
        <p:spPr>
          <a:xfrm>
            <a:off x="303213" y="347663"/>
            <a:ext cx="8229600" cy="4254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263">
              <a:lnSpc>
                <a:spcPct val="10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de-DE" kern="1200" dirty="0">
                <a:latin typeface="Comic Sans MS" pitchFamily="66" charset="0"/>
                <a:ea typeface="SimSun"/>
                <a:cs typeface="Lucida Sans Unicode" pitchFamily="34" charset="0"/>
              </a:rPr>
              <a:t>the basic elements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931988"/>
            <a:ext cx="4916488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3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300" smtClean="0">
                <a:solidFill>
                  <a:schemeClr val="tx2"/>
                </a:solidFill>
              </a:rPr>
              <a:t>architecture &amp; public sector in Austria | Astana, 1.10.2015 | PROFIT government day</a:t>
            </a:r>
            <a:endParaRPr lang="de-AT" altLang="de-DE" sz="13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8570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ternet in Euro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268413"/>
            <a:ext cx="7046738" cy="432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5794" name="Picture 2" descr="115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4508500"/>
            <a:ext cx="169227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5795" name="Picture 3" descr="146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3284538"/>
            <a:ext cx="1692275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5796" name="Picture 4" descr="281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981075"/>
            <a:ext cx="169227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5797" name="Picture 5" descr="074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" y="2133600"/>
            <a:ext cx="16922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5798" name="Picture 6" descr="1740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43325" y="5730875"/>
            <a:ext cx="169227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5799" name="Picture 7" descr="132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80063" y="5727700"/>
            <a:ext cx="158432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5800" name="Picture 8" descr="132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5" y="5726113"/>
            <a:ext cx="16922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5801" name="Picture 9" descr="1285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72338" y="5746750"/>
            <a:ext cx="169227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5802" name="Picture 10" descr="1688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943100" y="5707063"/>
            <a:ext cx="169227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5803" name="Text Box 11"/>
          <p:cNvSpPr txBox="1">
            <a:spLocks noChangeArrowheads="1"/>
          </p:cNvSpPr>
          <p:nvPr/>
        </p:nvSpPr>
        <p:spPr bwMode="auto">
          <a:xfrm>
            <a:off x="1331913" y="-26988"/>
            <a:ext cx="46085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400" b="1" dirty="0">
                <a:solidFill>
                  <a:srgbClr val="FF0000"/>
                </a:solidFill>
                <a:latin typeface="Verdana" pitchFamily="34" charset="0"/>
                <a:ea typeface="MS PGothic"/>
                <a:cs typeface="MS PGothic"/>
              </a:rPr>
              <a:t>Federal </a:t>
            </a:r>
            <a:r>
              <a:rPr lang="de-DE" sz="1400" b="1" dirty="0" err="1">
                <a:solidFill>
                  <a:srgbClr val="FF0000"/>
                </a:solidFill>
                <a:latin typeface="Verdana" pitchFamily="34" charset="0"/>
                <a:ea typeface="MS PGothic"/>
                <a:cs typeface="MS PGothic"/>
              </a:rPr>
              <a:t>Republic</a:t>
            </a:r>
            <a:r>
              <a:rPr lang="de-DE" sz="1400" b="1" dirty="0">
                <a:solidFill>
                  <a:srgbClr val="FF0000"/>
                </a:solidFill>
                <a:latin typeface="Verdana" pitchFamily="34" charset="0"/>
                <a:ea typeface="MS PGothic"/>
                <a:cs typeface="MS PGothic"/>
              </a:rPr>
              <a:t> </a:t>
            </a:r>
            <a:r>
              <a:rPr lang="de-DE" sz="1400" b="1" dirty="0" err="1">
                <a:solidFill>
                  <a:srgbClr val="FF0000"/>
                </a:solidFill>
                <a:latin typeface="Verdana" pitchFamily="34" charset="0"/>
                <a:ea typeface="MS PGothic"/>
                <a:cs typeface="MS PGothic"/>
              </a:rPr>
              <a:t>of</a:t>
            </a:r>
            <a:r>
              <a:rPr lang="de-DE" sz="1400" b="1" dirty="0">
                <a:solidFill>
                  <a:srgbClr val="FF0000"/>
                </a:solidFill>
                <a:latin typeface="Verdana" pitchFamily="34" charset="0"/>
                <a:ea typeface="MS PGothic"/>
                <a:cs typeface="MS PGothic"/>
              </a:rPr>
              <a:t> Austria</a:t>
            </a:r>
          </a:p>
          <a:p>
            <a:pPr eaLnBrk="0" hangingPunct="0"/>
            <a:endParaRPr lang="de-DE" sz="800" dirty="0">
              <a:latin typeface="Verdana" pitchFamily="34" charset="0"/>
              <a:ea typeface="MS PGothic"/>
              <a:cs typeface="MS PGothic"/>
            </a:endParaRPr>
          </a:p>
          <a:p>
            <a:pPr eaLnBrk="0" hangingPunct="0"/>
            <a:r>
              <a:rPr lang="de-DE" sz="1400" dirty="0">
                <a:latin typeface="Verdana" pitchFamily="34" charset="0"/>
                <a:ea typeface="MS PGothic"/>
                <a:cs typeface="MS PGothic"/>
              </a:rPr>
              <a:t>Area: 83 879 km² - </a:t>
            </a:r>
            <a:r>
              <a:rPr lang="de-DE" sz="1400" dirty="0">
                <a:latin typeface="Verdana" pitchFamily="34" charset="0"/>
              </a:rPr>
              <a:t>Population: 8,5 </a:t>
            </a:r>
            <a:r>
              <a:rPr lang="de-DE" sz="1400" dirty="0" err="1">
                <a:latin typeface="Verdana" pitchFamily="34" charset="0"/>
              </a:rPr>
              <a:t>Mio</a:t>
            </a:r>
            <a:endParaRPr lang="de-DE" sz="1400" dirty="0">
              <a:latin typeface="Verdana" pitchFamily="34" charset="0"/>
              <a:ea typeface="MS PGothic"/>
              <a:cs typeface="MS PGothic"/>
            </a:endParaRPr>
          </a:p>
          <a:p>
            <a:pPr eaLnBrk="0" hangingPunct="0"/>
            <a:r>
              <a:rPr lang="de-DE" sz="1400" dirty="0">
                <a:latin typeface="Verdana" pitchFamily="34" charset="0"/>
                <a:ea typeface="MS PGothic"/>
                <a:cs typeface="MS PGothic"/>
              </a:rPr>
              <a:t>13 </a:t>
            </a:r>
            <a:r>
              <a:rPr lang="de-DE" sz="1400" dirty="0" err="1">
                <a:latin typeface="Verdana" pitchFamily="34" charset="0"/>
                <a:ea typeface="MS PGothic"/>
                <a:cs typeface="MS PGothic"/>
              </a:rPr>
              <a:t>federal</a:t>
            </a:r>
            <a:r>
              <a:rPr lang="de-DE" sz="1400" dirty="0">
                <a:latin typeface="Verdana" pitchFamily="34" charset="0"/>
                <a:ea typeface="MS PGothic"/>
                <a:cs typeface="MS PGothic"/>
              </a:rPr>
              <a:t> </a:t>
            </a:r>
            <a:r>
              <a:rPr lang="de-DE" sz="1400" dirty="0" err="1" smtClean="0">
                <a:latin typeface="Verdana" pitchFamily="34" charset="0"/>
                <a:ea typeface="MS PGothic"/>
                <a:cs typeface="MS PGothic"/>
              </a:rPr>
              <a:t>ministries</a:t>
            </a:r>
            <a:r>
              <a:rPr lang="de-DE" sz="1400" dirty="0" smtClean="0">
                <a:latin typeface="Verdana" pitchFamily="34" charset="0"/>
                <a:ea typeface="MS PGothic"/>
                <a:cs typeface="MS PGothic"/>
              </a:rPr>
              <a:t> </a:t>
            </a:r>
            <a:r>
              <a:rPr lang="de-DE" sz="1400" dirty="0">
                <a:latin typeface="Verdana" pitchFamily="34" charset="0"/>
                <a:ea typeface="MS PGothic"/>
                <a:cs typeface="MS PGothic"/>
              </a:rPr>
              <a:t>- 9 </a:t>
            </a:r>
            <a:r>
              <a:rPr lang="de-DE" sz="1400" dirty="0" err="1">
                <a:latin typeface="Verdana" pitchFamily="34" charset="0"/>
                <a:ea typeface="MS PGothic"/>
                <a:cs typeface="MS PGothic"/>
              </a:rPr>
              <a:t>provinces</a:t>
            </a:r>
            <a:r>
              <a:rPr lang="de-DE" sz="1400" dirty="0">
                <a:latin typeface="Verdana" pitchFamily="34" charset="0"/>
                <a:ea typeface="MS PGothic"/>
                <a:cs typeface="MS PGothic"/>
              </a:rPr>
              <a:t>    </a:t>
            </a:r>
          </a:p>
          <a:p>
            <a:pPr eaLnBrk="0" hangingPunct="0"/>
            <a:r>
              <a:rPr lang="de-DE" sz="1400" dirty="0">
                <a:latin typeface="Verdana" pitchFamily="34" charset="0"/>
              </a:rPr>
              <a:t>80 </a:t>
            </a:r>
            <a:r>
              <a:rPr lang="de-DE" sz="1400" dirty="0" err="1">
                <a:latin typeface="Verdana" pitchFamily="34" charset="0"/>
              </a:rPr>
              <a:t>district</a:t>
            </a:r>
            <a:r>
              <a:rPr lang="de-DE" sz="1400" dirty="0">
                <a:latin typeface="Verdana" pitchFamily="34" charset="0"/>
              </a:rPr>
              <a:t> </a:t>
            </a:r>
            <a:r>
              <a:rPr lang="de-DE" sz="1400" dirty="0" err="1">
                <a:latin typeface="Verdana" pitchFamily="34" charset="0"/>
              </a:rPr>
              <a:t>administrations</a:t>
            </a:r>
            <a:r>
              <a:rPr lang="de-DE" sz="1400" dirty="0">
                <a:latin typeface="Verdana" pitchFamily="34" charset="0"/>
                <a:ea typeface="MS PGothic"/>
                <a:cs typeface="MS PGothic"/>
              </a:rPr>
              <a:t> - </a:t>
            </a:r>
            <a:r>
              <a:rPr lang="de-DE" sz="1400" dirty="0" smtClean="0">
                <a:latin typeface="Verdana" pitchFamily="34" charset="0"/>
                <a:ea typeface="MS PGothic"/>
                <a:cs typeface="MS PGothic"/>
              </a:rPr>
              <a:t>2102 </a:t>
            </a:r>
            <a:r>
              <a:rPr lang="de-DE" sz="1400" dirty="0" err="1">
                <a:latin typeface="Verdana" pitchFamily="34" charset="0"/>
                <a:ea typeface="MS PGothic"/>
                <a:cs typeface="MS PGothic"/>
              </a:rPr>
              <a:t>municipalities</a:t>
            </a:r>
            <a:endParaRPr lang="de-DE" sz="1400" dirty="0">
              <a:latin typeface="Verdana" pitchFamily="34" charset="0"/>
              <a:ea typeface="MS PGothic"/>
              <a:cs typeface="MS PGothic"/>
            </a:endParaRPr>
          </a:p>
        </p:txBody>
      </p:sp>
      <p:sp>
        <p:nvSpPr>
          <p:cNvPr id="545805" name="Line 13"/>
          <p:cNvSpPr>
            <a:spLocks noChangeShapeType="1"/>
          </p:cNvSpPr>
          <p:nvPr/>
        </p:nvSpPr>
        <p:spPr bwMode="auto">
          <a:xfrm>
            <a:off x="5521909" y="1134269"/>
            <a:ext cx="215900" cy="26638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036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803" grpId="0"/>
      <p:bldP spid="54580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eID interoperability</a:t>
            </a:r>
          </a:p>
          <a:p>
            <a:pPr marL="457200" lvl="1" indent="0">
              <a:buFont typeface="Arial" charset="0"/>
              <a:buNone/>
              <a:defRPr/>
            </a:pPr>
            <a:endParaRPr lang="de-DE" dirty="0" smtClean="0"/>
          </a:p>
          <a:p>
            <a:pPr>
              <a:defRPr/>
            </a:pPr>
            <a:r>
              <a:rPr lang="de-DE" dirty="0" err="1" smtClean="0"/>
              <a:t>eHealth</a:t>
            </a:r>
            <a:endParaRPr lang="de-DE" dirty="0" smtClean="0"/>
          </a:p>
          <a:p>
            <a:pPr marL="457200" lvl="1" indent="0">
              <a:buFont typeface="Arial" charset="0"/>
              <a:buNone/>
              <a:defRPr/>
            </a:pPr>
            <a:endParaRPr lang="de-DE" dirty="0" smtClean="0"/>
          </a:p>
          <a:p>
            <a:pPr>
              <a:defRPr/>
            </a:pPr>
            <a:r>
              <a:rPr lang="de-DE" dirty="0" err="1" smtClean="0"/>
              <a:t>eJustice</a:t>
            </a:r>
            <a:endParaRPr lang="de-DE" dirty="0" smtClean="0"/>
          </a:p>
          <a:p>
            <a:pPr marL="457200" lvl="1" indent="0">
              <a:buFont typeface="Arial" charset="0"/>
              <a:buNone/>
              <a:defRPr/>
            </a:pPr>
            <a:endParaRPr lang="de-DE" dirty="0" smtClean="0"/>
          </a:p>
          <a:p>
            <a:pPr>
              <a:defRPr/>
            </a:pPr>
            <a:r>
              <a:rPr lang="de-DE" dirty="0" smtClean="0"/>
              <a:t>Service Directive</a:t>
            </a:r>
          </a:p>
          <a:p>
            <a:pPr marL="457200" lvl="1" indent="0">
              <a:buFont typeface="Arial" charset="0"/>
              <a:buNone/>
              <a:defRPr/>
            </a:pPr>
            <a:endParaRPr lang="de-DE" dirty="0" smtClean="0"/>
          </a:p>
          <a:p>
            <a:pPr>
              <a:defRPr/>
            </a:pPr>
            <a:r>
              <a:rPr lang="de-DE" dirty="0" err="1" smtClean="0"/>
              <a:t>eProcurement</a:t>
            </a:r>
            <a:endParaRPr lang="de-DE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de-DE" dirty="0" smtClean="0"/>
          </a:p>
          <a:p>
            <a:pPr>
              <a:defRPr/>
            </a:pPr>
            <a:endParaRPr lang="de-AT" dirty="0"/>
          </a:p>
        </p:txBody>
      </p:sp>
      <p:pic>
        <p:nvPicPr>
          <p:cNvPr id="809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1339850"/>
            <a:ext cx="2338388" cy="11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2" name="Titel 1"/>
          <p:cNvSpPr>
            <a:spLocks noGrp="1"/>
          </p:cNvSpPr>
          <p:nvPr>
            <p:ph type="title"/>
          </p:nvPr>
        </p:nvSpPr>
        <p:spPr>
          <a:xfrm>
            <a:off x="312738" y="714375"/>
            <a:ext cx="8645525" cy="681038"/>
          </a:xfrm>
        </p:spPr>
        <p:txBody>
          <a:bodyPr/>
          <a:lstStyle/>
          <a:p>
            <a:pPr>
              <a:defRPr/>
            </a:pPr>
            <a:r>
              <a:rPr lang="de-DE" altLang="de-DE" kern="1200" dirty="0">
                <a:latin typeface="Comic Sans MS" pitchFamily="66" charset="0"/>
                <a:ea typeface="SimSun"/>
                <a:cs typeface="Lucida Sans Unicode" pitchFamily="34" charset="0"/>
              </a:rPr>
              <a:t>Member States </a:t>
            </a:r>
            <a:r>
              <a:rPr lang="de-DE" altLang="de-DE" kern="1200" dirty="0" err="1">
                <a:latin typeface="Comic Sans MS" pitchFamily="66" charset="0"/>
                <a:ea typeface="SimSun"/>
                <a:cs typeface="Lucida Sans Unicode" pitchFamily="34" charset="0"/>
              </a:rPr>
              <a:t>cooperate</a:t>
            </a:r>
            <a:r>
              <a:rPr lang="de-DE" altLang="de-DE" kern="1200" dirty="0">
                <a:latin typeface="Comic Sans MS" pitchFamily="66" charset="0"/>
                <a:ea typeface="SimSun"/>
                <a:cs typeface="Lucida Sans Unicode" pitchFamily="34" charset="0"/>
              </a:rPr>
              <a:t> in </a:t>
            </a:r>
            <a:r>
              <a:rPr lang="de-DE" altLang="de-DE" kern="1200" dirty="0" err="1">
                <a:latin typeface="Comic Sans MS" pitchFamily="66" charset="0"/>
                <a:ea typeface="SimSun"/>
                <a:cs typeface="Lucida Sans Unicode" pitchFamily="34" charset="0"/>
              </a:rPr>
              <a:t>key</a:t>
            </a:r>
            <a:r>
              <a:rPr lang="de-DE" altLang="de-DE" kern="1200" dirty="0">
                <a:latin typeface="Comic Sans MS" pitchFamily="66" charset="0"/>
                <a:ea typeface="SimSun"/>
                <a:cs typeface="Lucida Sans Unicode" pitchFamily="34" charset="0"/>
              </a:rPr>
              <a:t> </a:t>
            </a:r>
            <a:r>
              <a:rPr lang="de-DE" altLang="de-DE" kern="1200" dirty="0" err="1">
                <a:latin typeface="Comic Sans MS" pitchFamily="66" charset="0"/>
                <a:ea typeface="SimSun"/>
                <a:cs typeface="Lucida Sans Unicode" pitchFamily="34" charset="0"/>
              </a:rPr>
              <a:t>policy</a:t>
            </a:r>
            <a:r>
              <a:rPr lang="de-DE" altLang="de-DE" kern="1200" dirty="0">
                <a:latin typeface="Comic Sans MS" pitchFamily="66" charset="0"/>
                <a:ea typeface="SimSun"/>
                <a:cs typeface="Lucida Sans Unicode" pitchFamily="34" charset="0"/>
              </a:rPr>
              <a:t> </a:t>
            </a:r>
            <a:r>
              <a:rPr lang="de-DE" altLang="de-DE" kern="1200" dirty="0" err="1">
                <a:latin typeface="Comic Sans MS" pitchFamily="66" charset="0"/>
                <a:ea typeface="SimSun"/>
                <a:cs typeface="Lucida Sans Unicode" pitchFamily="34" charset="0"/>
              </a:rPr>
              <a:t>areas</a:t>
            </a:r>
            <a:endParaRPr lang="de-AT" altLang="de-DE" kern="1200" dirty="0">
              <a:latin typeface="Comic Sans MS" pitchFamily="66" charset="0"/>
              <a:ea typeface="SimSun"/>
              <a:cs typeface="Lucida Sans Unicode" pitchFamily="34" charset="0"/>
            </a:endParaRPr>
          </a:p>
        </p:txBody>
      </p:sp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4459288"/>
            <a:ext cx="25431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3413125"/>
            <a:ext cx="21336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2419350"/>
            <a:ext cx="2295525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5326063"/>
            <a:ext cx="32527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168525" y="1773238"/>
            <a:ext cx="24574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776AA">
                    <a:alpha val="3686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1776A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www.eid-stork.eu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168525" y="5126038"/>
            <a:ext cx="22542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776AA">
                    <a:alpha val="3686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1776A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www.peppol.eu</a:t>
            </a:r>
            <a:r>
              <a:rPr lang="en-GB" b="1" dirty="0">
                <a:latin typeface="Verdana" pitchFamily="34" charset="0"/>
              </a:rPr>
              <a:t> 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168525" y="4259263"/>
            <a:ext cx="24526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36862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1776A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www.eu-spocs.eu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2168525" y="2516188"/>
            <a:ext cx="20415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36862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1776A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www.epsos.eu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2168525" y="3384550"/>
            <a:ext cx="23288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36862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1776A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www.e-codex.eu</a:t>
            </a:r>
          </a:p>
        </p:txBody>
      </p:sp>
      <p:sp>
        <p:nvSpPr>
          <p:cNvPr id="41998" name="Fußzeilenplatzhalt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300" smtClean="0">
                <a:solidFill>
                  <a:schemeClr val="tx2"/>
                </a:solidFill>
              </a:rPr>
              <a:t>architecture &amp; public sector in Austria | Astana, 1.10.2015 | PROFIT government day</a:t>
            </a:r>
            <a:endParaRPr lang="de-AT" altLang="de-DE" sz="1300">
              <a:solidFill>
                <a:schemeClr val="tx2"/>
              </a:solidFill>
            </a:endParaRPr>
          </a:p>
        </p:txBody>
      </p:sp>
      <p:sp>
        <p:nvSpPr>
          <p:cNvPr id="17" name="Puzzle2"/>
          <p:cNvSpPr>
            <a:spLocks noEditPoints="1" noChangeArrowheads="1"/>
          </p:cNvSpPr>
          <p:nvPr/>
        </p:nvSpPr>
        <p:spPr bwMode="auto">
          <a:xfrm rot="339700">
            <a:off x="3201988" y="2170113"/>
            <a:ext cx="2847975" cy="2166937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chemeClr val="accent3">
              <a:lumMod val="6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AT" sz="180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8483">
            <a:off x="3878263" y="2919413"/>
            <a:ext cx="14954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97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03213"/>
            <a:ext cx="8675688" cy="981075"/>
          </a:xfrm>
          <a:noFill/>
        </p:spPr>
        <p:txBody>
          <a:bodyPr/>
          <a:lstStyle/>
          <a:p>
            <a:pPr eaLnBrk="1" hangingPunct="1"/>
            <a:r>
              <a:rPr lang="en-US" altLang="de-DE" dirty="0">
                <a:latin typeface="Comic Sans MS" pitchFamily="66" charset="0"/>
              </a:rPr>
              <a:t>General feeling</a:t>
            </a:r>
            <a:r>
              <a:rPr lang="en-US" altLang="de-DE" dirty="0" smtClean="0">
                <a:latin typeface="Comic Sans MS" pitchFamily="66" charset="0"/>
              </a:rPr>
              <a:t>: missing confidence?</a:t>
            </a:r>
            <a:endParaRPr lang="en-US" altLang="de-DE" dirty="0">
              <a:latin typeface="Comic Sans MS" pitchFamily="66" charset="0"/>
            </a:endParaRPr>
          </a:p>
        </p:txBody>
      </p:sp>
      <p:pic>
        <p:nvPicPr>
          <p:cNvPr id="19459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792163"/>
            <a:ext cx="8618538" cy="561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712788" y="6454775"/>
            <a:ext cx="6497637" cy="201613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de-DE" sz="1300" smtClean="0">
                <a:solidFill>
                  <a:schemeClr val="tx2"/>
                </a:solidFill>
              </a:rPr>
              <a:t>architecture &amp; public sector in Austria | Astana, 1.10.2015 | PROFIT government day</a:t>
            </a:r>
            <a:endParaRPr lang="de-AT" altLang="de-DE" sz="1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18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el 1"/>
          <p:cNvSpPr>
            <a:spLocks noGrp="1"/>
          </p:cNvSpPr>
          <p:nvPr>
            <p:ph type="title" idx="4294967295"/>
          </p:nvPr>
        </p:nvSpPr>
        <p:spPr>
          <a:xfrm>
            <a:off x="285750" y="285750"/>
            <a:ext cx="8401050" cy="725488"/>
          </a:xfrm>
        </p:spPr>
        <p:txBody>
          <a:bodyPr/>
          <a:lstStyle/>
          <a:p>
            <a:pPr eaLnBrk="1" hangingPunct="1"/>
            <a:r>
              <a:rPr lang="de-AT" dirty="0" smtClean="0">
                <a:latin typeface="Comic Sans MS" pitchFamily="66" charset="0"/>
              </a:rPr>
              <a:t>Lessons learned </a:t>
            </a:r>
            <a:r>
              <a:rPr lang="de-AT" dirty="0" smtClean="0"/>
              <a:t>…</a:t>
            </a:r>
            <a:endParaRPr lang="de-AT" dirty="0" smtClean="0">
              <a:latin typeface="Comic Sans MS" pitchFamily="66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architecture &amp; public sector in Austria | Astana, 1.10.2015 | PROFIT government day</a:t>
            </a:r>
            <a:endParaRPr lang="de-AT" dirty="0"/>
          </a:p>
        </p:txBody>
      </p:sp>
      <p:pic>
        <p:nvPicPr>
          <p:cNvPr id="6" name="Picture 2" descr="http://farm6.staticflickr.com/5099/5485758219_fb53571b40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73" y="980728"/>
            <a:ext cx="3670615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88835" name="Inhaltsplatzhalter 2"/>
          <p:cNvSpPr>
            <a:spLocks noGrp="1"/>
          </p:cNvSpPr>
          <p:nvPr>
            <p:ph idx="4294967295"/>
          </p:nvPr>
        </p:nvSpPr>
        <p:spPr>
          <a:xfrm>
            <a:off x="374848" y="847254"/>
            <a:ext cx="8229600" cy="4525962"/>
          </a:xfrm>
        </p:spPr>
        <p:txBody>
          <a:bodyPr/>
          <a:lstStyle/>
          <a:p>
            <a:pPr eaLnBrk="1" hangingPunct="1"/>
            <a:r>
              <a:rPr lang="en-US" dirty="0"/>
              <a:t>holistic approach,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comprehensive </a:t>
            </a:r>
            <a:r>
              <a:rPr lang="en-US" dirty="0"/>
              <a:t>framework </a:t>
            </a:r>
          </a:p>
          <a:p>
            <a:pPr eaLnBrk="1" hangingPunct="1"/>
            <a:r>
              <a:rPr lang="en-US" dirty="0"/>
              <a:t>include horizontal key enablers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the big picture</a:t>
            </a:r>
          </a:p>
          <a:p>
            <a:pPr eaLnBrk="1" hangingPunct="1"/>
            <a:r>
              <a:rPr lang="en-US" dirty="0"/>
              <a:t>reduce complexity</a:t>
            </a:r>
          </a:p>
          <a:p>
            <a:pPr eaLnBrk="1" hangingPunct="1"/>
            <a:endParaRPr lang="de-AT" dirty="0"/>
          </a:p>
          <a:p>
            <a:pPr eaLnBrk="1" hangingPunct="1"/>
            <a:r>
              <a:rPr lang="de-AT" dirty="0" smtClean="0"/>
              <a:t>don‘t </a:t>
            </a:r>
            <a:r>
              <a:rPr lang="de-AT" dirty="0"/>
              <a:t>think in SILOS … </a:t>
            </a:r>
          </a:p>
          <a:p>
            <a:pPr eaLnBrk="1" hangingPunct="1"/>
            <a:r>
              <a:rPr lang="de-AT" dirty="0" smtClean="0"/>
              <a:t>reInventing </a:t>
            </a:r>
            <a:r>
              <a:rPr lang="de-AT" dirty="0"/>
              <a:t>the Wheel ‚syndrom‘</a:t>
            </a:r>
          </a:p>
          <a:p>
            <a:pPr eaLnBrk="1" hangingPunct="1"/>
            <a:r>
              <a:rPr lang="de-AT" dirty="0" smtClean="0"/>
              <a:t>ISA </a:t>
            </a:r>
            <a:r>
              <a:rPr lang="de-AT" dirty="0"/>
              <a:t>strategy &lt;-&gt; </a:t>
            </a:r>
            <a:r>
              <a:rPr lang="de-AT" dirty="0" smtClean="0"/>
              <a:t>national/local </a:t>
            </a:r>
            <a:r>
              <a:rPr lang="de-AT" dirty="0"/>
              <a:t>strategy</a:t>
            </a:r>
          </a:p>
          <a:p>
            <a:pPr eaLnBrk="1" hangingPunct="1"/>
            <a:r>
              <a:rPr lang="de-AT" dirty="0" smtClean="0"/>
              <a:t>share </a:t>
            </a:r>
            <a:r>
              <a:rPr lang="de-AT" dirty="0"/>
              <a:t>Sevices (eForms, eID, …)</a:t>
            </a:r>
          </a:p>
          <a:p>
            <a:pPr eaLnBrk="1" hangingPunct="1"/>
            <a:r>
              <a:rPr lang="de-AT" dirty="0" smtClean="0"/>
              <a:t>local </a:t>
            </a:r>
            <a:r>
              <a:rPr lang="de-AT" dirty="0"/>
              <a:t>services IMPORTANT</a:t>
            </a:r>
          </a:p>
          <a:p>
            <a:pPr eaLnBrk="1" hangingPunct="1"/>
            <a:r>
              <a:rPr lang="de-AT" dirty="0" smtClean="0"/>
              <a:t>Initiatives</a:t>
            </a:r>
            <a:r>
              <a:rPr lang="de-AT" dirty="0"/>
              <a:t>: Digital Austria, Digital Cities, … Help.Partner</a:t>
            </a:r>
          </a:p>
          <a:p>
            <a:pPr eaLnBrk="1" hangingPunct="1"/>
            <a:r>
              <a:rPr lang="de-AT" dirty="0" smtClean="0"/>
              <a:t>…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47570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8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8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8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8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8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8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88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5" grpId="0" build="allAtOnce"/>
      <p:bldP spid="888835" grpId="1" uiExpan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107684" cy="712788"/>
          </a:xfrm>
        </p:spPr>
        <p:txBody>
          <a:bodyPr/>
          <a:lstStyle/>
          <a:p>
            <a:r>
              <a:rPr lang="de-DE" kern="1200" dirty="0">
                <a:latin typeface="Comic Sans MS" pitchFamily="66" charset="0"/>
                <a:ea typeface="SimSun"/>
                <a:cs typeface="Lucida Sans Unicode" pitchFamily="34" charset="0"/>
              </a:rPr>
              <a:t>‚Next Generation‘?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39552" y="764704"/>
            <a:ext cx="8352928" cy="4757737"/>
          </a:xfrm>
        </p:spPr>
        <p:txBody>
          <a:bodyPr/>
          <a:lstStyle/>
          <a:p>
            <a:r>
              <a:rPr lang="de-DE" dirty="0"/>
              <a:t>w</a:t>
            </a:r>
            <a:r>
              <a:rPr lang="de-DE" dirty="0" smtClean="0"/>
              <a:t>orkplace of the future (2020)</a:t>
            </a:r>
          </a:p>
          <a:p>
            <a:r>
              <a:rPr lang="de-DE" dirty="0"/>
              <a:t>b</a:t>
            </a:r>
            <a:r>
              <a:rPr lang="de-DE" dirty="0" smtClean="0"/>
              <a:t>ig data</a:t>
            </a:r>
          </a:p>
          <a:p>
            <a:r>
              <a:rPr lang="de-DE" dirty="0"/>
              <a:t>s</a:t>
            </a:r>
            <a:r>
              <a:rPr lang="de-DE" dirty="0" smtClean="0"/>
              <a:t>ynergies in/with e-sectors</a:t>
            </a:r>
          </a:p>
          <a:p>
            <a:r>
              <a:rPr lang="de-DE" dirty="0" smtClean="0"/>
              <a:t>eID / federation of portals</a:t>
            </a:r>
          </a:p>
          <a:p>
            <a:r>
              <a:rPr lang="de-DE" dirty="0" smtClean="0"/>
              <a:t>portals – </a:t>
            </a:r>
            <a:r>
              <a:rPr lang="de-DE" dirty="0"/>
              <a:t>m</a:t>
            </a:r>
            <a:r>
              <a:rPr lang="de-DE" dirty="0" smtClean="0"/>
              <a:t>ashups, SSO, … </a:t>
            </a:r>
          </a:p>
          <a:p>
            <a:r>
              <a:rPr lang="de-AT" dirty="0" smtClean="0"/>
              <a:t>register queries </a:t>
            </a:r>
            <a:r>
              <a:rPr lang="de-AT" dirty="0"/>
              <a:t>/ </a:t>
            </a:r>
            <a:r>
              <a:rPr lang="de-AT" dirty="0" smtClean="0"/>
              <a:t>‚BOGD‘</a:t>
            </a:r>
          </a:p>
          <a:p>
            <a:endParaRPr lang="de-AT" dirty="0"/>
          </a:p>
          <a:p>
            <a:r>
              <a:rPr lang="de-AT" dirty="0"/>
              <a:t>g</a:t>
            </a:r>
            <a:r>
              <a:rPr lang="de-AT" dirty="0" smtClean="0"/>
              <a:t>ranularity of services -&gt; aggregated services (responsive)</a:t>
            </a:r>
          </a:p>
          <a:p>
            <a:r>
              <a:rPr lang="de-AT" dirty="0" smtClean="0"/>
              <a:t>Open Government Data (OGD) / FIA / PSI</a:t>
            </a:r>
          </a:p>
          <a:p>
            <a:r>
              <a:rPr lang="de-AT" dirty="0"/>
              <a:t>f</a:t>
            </a:r>
            <a:r>
              <a:rPr lang="de-AT" dirty="0" smtClean="0"/>
              <a:t>eedback of citizens is necessary &lt;-&gt; citizen centric</a:t>
            </a:r>
          </a:p>
          <a:p>
            <a:r>
              <a:rPr lang="de-AT" dirty="0"/>
              <a:t>c</a:t>
            </a:r>
            <a:r>
              <a:rPr lang="de-AT" dirty="0" smtClean="0"/>
              <a:t>apacity building / skills</a:t>
            </a:r>
          </a:p>
          <a:p>
            <a:pPr marL="0" indent="0">
              <a:buNone/>
            </a:pPr>
            <a:endParaRPr lang="de-AT" dirty="0" smtClean="0"/>
          </a:p>
          <a:p>
            <a:r>
              <a:rPr lang="de-AT" dirty="0" smtClean="0"/>
              <a:t>Government</a:t>
            </a:r>
          </a:p>
          <a:p>
            <a:endParaRPr lang="de-AT" dirty="0" smtClean="0"/>
          </a:p>
          <a:p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architecture &amp; public sector in Austria | Astana, 1.10.2015 | PROFIT government day</a:t>
            </a:r>
            <a:endParaRPr lang="de-DE" dirty="0"/>
          </a:p>
        </p:txBody>
      </p:sp>
      <p:pic>
        <p:nvPicPr>
          <p:cNvPr id="6" name="Picture 2" descr="http://farm3.staticflickr.com/2336/2238073479_1f6aedc56b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9"/>
          <a:stretch/>
        </p:blipFill>
        <p:spPr bwMode="auto">
          <a:xfrm>
            <a:off x="5652120" y="908720"/>
            <a:ext cx="3013703" cy="2029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5925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03213"/>
            <a:ext cx="8675688" cy="981075"/>
          </a:xfrm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Where is the ‘e-/m-/-……..’?</a:t>
            </a:r>
          </a:p>
        </p:txBody>
      </p:sp>
      <p:pic>
        <p:nvPicPr>
          <p:cNvPr id="33795" name="Picture 3" descr="backoff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73163"/>
            <a:ext cx="6202363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architecture &amp; public sector in Austria | Astana, 1.10.2015 | PROFIT government day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1382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AutoShape 2"/>
          <p:cNvSpPr>
            <a:spLocks noChangeArrowheads="1"/>
          </p:cNvSpPr>
          <p:nvPr/>
        </p:nvSpPr>
        <p:spPr bwMode="auto">
          <a:xfrm>
            <a:off x="914400" y="2514600"/>
            <a:ext cx="2159863" cy="495393"/>
          </a:xfrm>
          <a:prstGeom prst="roundRect">
            <a:avLst>
              <a:gd name="adj" fmla="val 30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1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latin typeface="Verdana" pitchFamily="34" charset="0"/>
              </a:rPr>
              <a:t>Questions?</a:t>
            </a:r>
            <a:endParaRPr lang="en-GB" sz="2800" dirty="0">
              <a:latin typeface="Verdana" pitchFamily="34" charset="0"/>
            </a:endParaRPr>
          </a:p>
        </p:txBody>
      </p:sp>
      <p:sp>
        <p:nvSpPr>
          <p:cNvPr id="565251" name="Text Box 3"/>
          <p:cNvSpPr txBox="1">
            <a:spLocks noChangeArrowheads="1"/>
          </p:cNvSpPr>
          <p:nvPr/>
        </p:nvSpPr>
        <p:spPr bwMode="auto">
          <a:xfrm>
            <a:off x="838200" y="3276600"/>
            <a:ext cx="8093075" cy="343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38138" indent="-338138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 dirty="0" smtClean="0">
                <a:solidFill>
                  <a:srgbClr val="666699"/>
                </a:solidFill>
                <a:latin typeface="Verdana" pitchFamily="34" charset="0"/>
              </a:rPr>
              <a:t>peter.reichstaedter@parlament.gv.at </a:t>
            </a:r>
            <a:endParaRPr lang="en-GB" dirty="0">
              <a:solidFill>
                <a:srgbClr val="666699"/>
              </a:solidFill>
              <a:latin typeface="Verdana" pitchFamily="34" charset="0"/>
            </a:endParaRPr>
          </a:p>
          <a:p>
            <a:pPr eaLnBrk="1" hangingPunct="1">
              <a:lnSpc>
                <a:spcPct val="102000"/>
              </a:lnSpc>
              <a:buClr>
                <a:srgbClr val="000000"/>
              </a:buClr>
              <a:buSzPct val="45000"/>
            </a:pPr>
            <a:r>
              <a:rPr lang="de-DE" dirty="0">
                <a:solidFill>
                  <a:srgbClr val="666699"/>
                </a:solidFill>
                <a:latin typeface="Verdana" pitchFamily="34" charset="0"/>
              </a:rPr>
              <a:t>http://at.linkedin.com/in/reichstaedter</a:t>
            </a:r>
          </a:p>
          <a:p>
            <a:pPr eaLnBrk="1" hangingPunct="1">
              <a:lnSpc>
                <a:spcPct val="102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 dirty="0" smtClean="0">
                <a:latin typeface="Verdana" pitchFamily="34" charset="0"/>
              </a:rPr>
              <a:t>Austrian Parliament / </a:t>
            </a:r>
            <a:r>
              <a:rPr lang="en-GB" dirty="0">
                <a:latin typeface="Verdana" pitchFamily="34" charset="0"/>
              </a:rPr>
              <a:t>Parliamentary Administration </a:t>
            </a:r>
            <a:r>
              <a:rPr lang="en-GB" dirty="0" smtClean="0">
                <a:latin typeface="Verdana" pitchFamily="34" charset="0"/>
              </a:rPr>
              <a:t>- IT</a:t>
            </a:r>
            <a:endParaRPr lang="en-GB" dirty="0">
              <a:latin typeface="Verdana" pitchFamily="34" charset="0"/>
            </a:endParaRPr>
          </a:p>
          <a:p>
            <a:pPr eaLnBrk="1" hangingPunct="1">
              <a:lnSpc>
                <a:spcPct val="104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en-GB" sz="1000" dirty="0">
              <a:latin typeface="Verdana" pitchFamily="34" charset="0"/>
            </a:endParaRPr>
          </a:p>
          <a:p>
            <a:pPr eaLnBrk="1" hangingPunct="1">
              <a:lnSpc>
                <a:spcPct val="104000"/>
              </a:lnSpc>
              <a:buClr>
                <a:srgbClr val="000000"/>
              </a:buClr>
              <a:buSzPct val="45000"/>
            </a:pPr>
            <a:r>
              <a:rPr lang="en-GB" dirty="0">
                <a:solidFill>
                  <a:srgbClr val="666699"/>
                </a:solidFill>
                <a:latin typeface="Verdana" pitchFamily="34" charset="0"/>
              </a:rPr>
              <a:t>http://</a:t>
            </a:r>
            <a:r>
              <a:rPr lang="en-GB" dirty="0" smtClean="0">
                <a:solidFill>
                  <a:srgbClr val="666699"/>
                </a:solidFill>
                <a:latin typeface="Verdana" pitchFamily="34" charset="0"/>
              </a:rPr>
              <a:t>www.parlament.gv.at</a:t>
            </a:r>
            <a:r>
              <a:rPr lang="en-GB" dirty="0">
                <a:solidFill>
                  <a:srgbClr val="666699"/>
                </a:solidFill>
                <a:latin typeface="Verdana" pitchFamily="34" charset="0"/>
              </a:rPr>
              <a:t>/</a:t>
            </a:r>
            <a:endParaRPr lang="en-GB" dirty="0">
              <a:solidFill>
                <a:srgbClr val="666699"/>
              </a:solidFill>
              <a:latin typeface="Verdana" pitchFamily="34" charset="0"/>
              <a:hlinkClick r:id="rId3" action="ppaction://hlinkfile"/>
            </a:endParaRPr>
          </a:p>
          <a:p>
            <a:pPr eaLnBrk="1" hangingPunct="1">
              <a:lnSpc>
                <a:spcPct val="104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 dirty="0" smtClean="0">
                <a:solidFill>
                  <a:srgbClr val="666699"/>
                </a:solidFill>
                <a:latin typeface="Verdana" pitchFamily="34" charset="0"/>
              </a:rPr>
              <a:t>http</a:t>
            </a:r>
            <a:r>
              <a:rPr lang="en-GB" dirty="0">
                <a:solidFill>
                  <a:srgbClr val="666699"/>
                </a:solidFill>
                <a:latin typeface="Verdana" pitchFamily="34" charset="0"/>
              </a:rPr>
              <a:t>://</a:t>
            </a:r>
            <a:r>
              <a:rPr lang="en-GB" dirty="0" smtClean="0">
                <a:solidFill>
                  <a:srgbClr val="666699"/>
                </a:solidFill>
                <a:latin typeface="Verdana" pitchFamily="34" charset="0"/>
              </a:rPr>
              <a:t>www.digital.austria.gv.at</a:t>
            </a:r>
            <a:r>
              <a:rPr lang="en-GB" dirty="0">
                <a:solidFill>
                  <a:srgbClr val="666699"/>
                </a:solidFill>
                <a:latin typeface="Verdana" pitchFamily="34" charset="0"/>
              </a:rPr>
              <a:t>/ </a:t>
            </a:r>
          </a:p>
          <a:p>
            <a:pPr eaLnBrk="1" hangingPunct="1">
              <a:lnSpc>
                <a:spcPct val="104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 dirty="0">
                <a:solidFill>
                  <a:srgbClr val="666699"/>
                </a:solidFill>
                <a:latin typeface="Verdana" pitchFamily="34" charset="0"/>
              </a:rPr>
              <a:t>http://reference.e-government.gv.at</a:t>
            </a:r>
            <a:r>
              <a:rPr lang="en-GB" dirty="0" smtClean="0">
                <a:solidFill>
                  <a:srgbClr val="666699"/>
                </a:solidFill>
                <a:latin typeface="Verdana" pitchFamily="34" charset="0"/>
              </a:rPr>
              <a:t>/</a:t>
            </a:r>
          </a:p>
          <a:p>
            <a:pPr marL="0" lvl="0" indent="0" eaLnBrk="1" hangingPunct="1">
              <a:lnSpc>
                <a:spcPct val="104000"/>
              </a:lnSpc>
              <a:buClr>
                <a:srgbClr val="000000"/>
              </a:buClr>
              <a:buSzPct val="45000"/>
              <a:tabLst/>
            </a:pPr>
            <a:r>
              <a:rPr lang="en-GB" sz="1200" dirty="0">
                <a:solidFill>
                  <a:srgbClr val="000000"/>
                </a:solidFill>
                <a:latin typeface="Comic Sans MS" pitchFamily="66" charset="0"/>
              </a:rPr>
              <a:t>Results and specifications available online (unfortunately mostly only in German ☺, but we’re doing our best … )</a:t>
            </a:r>
          </a:p>
          <a:p>
            <a:pPr marL="0" lvl="0" indent="0" eaLnBrk="1" hangingPunct="1">
              <a:lnSpc>
                <a:spcPct val="104000"/>
              </a:lnSpc>
              <a:buClr>
                <a:srgbClr val="000000"/>
              </a:buClr>
              <a:buSzPct val="45000"/>
              <a:tabLst/>
            </a:pPr>
            <a:r>
              <a:rPr lang="en-GB" dirty="0">
                <a:solidFill>
                  <a:srgbClr val="666699"/>
                </a:solidFill>
                <a:latin typeface="Verdana" pitchFamily="34" charset="0"/>
                <a:cs typeface="Arial" charset="0"/>
              </a:rPr>
              <a:t>http://www.help.gv.at/</a:t>
            </a:r>
            <a:endParaRPr lang="en-GB" dirty="0">
              <a:solidFill>
                <a:srgbClr val="666699"/>
              </a:solidFill>
              <a:latin typeface="Verdana" pitchFamily="34" charset="0"/>
              <a:cs typeface="Arial" charset="0"/>
              <a:hlinkClick r:id="rId3" action="ppaction://hlinkfile"/>
            </a:endParaRPr>
          </a:p>
          <a:p>
            <a:pPr marL="0" lvl="0" indent="0" eaLnBrk="1" hangingPunct="1">
              <a:lnSpc>
                <a:spcPct val="104000"/>
              </a:lnSpc>
              <a:buClr>
                <a:srgbClr val="000000"/>
              </a:buClr>
              <a:buSzPct val="45000"/>
              <a:tabLst/>
            </a:pPr>
            <a:endParaRPr lang="en-GB" sz="1400" dirty="0" smtClean="0">
              <a:solidFill>
                <a:srgbClr val="000000"/>
              </a:solidFill>
              <a:latin typeface="Garamond" pitchFamily="18" charset="0"/>
            </a:endParaRPr>
          </a:p>
          <a:p>
            <a:pPr eaLnBrk="1" hangingPunct="1">
              <a:lnSpc>
                <a:spcPct val="104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en-GB" dirty="0" smtClean="0">
              <a:solidFill>
                <a:srgbClr val="666699"/>
              </a:solidFill>
              <a:latin typeface="Verdana" pitchFamily="34" charset="0"/>
            </a:endParaRPr>
          </a:p>
          <a:p>
            <a:pPr eaLnBrk="1" hangingPunct="1">
              <a:lnSpc>
                <a:spcPct val="104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en-GB" sz="1400" dirty="0">
              <a:latin typeface="Garamond" pitchFamily="18" charset="0"/>
            </a:endParaRPr>
          </a:p>
        </p:txBody>
      </p:sp>
      <p:pic>
        <p:nvPicPr>
          <p:cNvPr id="5652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2133600"/>
            <a:ext cx="146367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01675"/>
            <a:ext cx="8229600" cy="1143000"/>
          </a:xfrm>
        </p:spPr>
        <p:txBody>
          <a:bodyPr/>
          <a:lstStyle/>
          <a:p>
            <a:r>
              <a:rPr lang="de-DE" dirty="0" smtClean="0">
                <a:latin typeface="Comic Sans MS" pitchFamily="66" charset="0"/>
                <a:ea typeface="SimSun"/>
                <a:cs typeface="Lucida Sans Unicode" pitchFamily="34" charset="0"/>
              </a:rPr>
              <a:t>Thank you!</a:t>
            </a:r>
            <a:endParaRPr lang="de-AT" dirty="0" smtClean="0">
              <a:latin typeface="Comic Sans MS" pitchFamily="66" charset="0"/>
              <a:ea typeface="SimSun"/>
              <a:cs typeface="Lucida Sans Unicode" pitchFamily="34" charset="0"/>
            </a:endParaRPr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484313"/>
            <a:ext cx="2222500" cy="190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3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300" smtClean="0">
                <a:solidFill>
                  <a:schemeClr val="tx2"/>
                </a:solidFill>
              </a:rPr>
              <a:t>architecture &amp; public sector in Austria | Astana, 1.10.2015 | PROFIT government day</a:t>
            </a:r>
            <a:endParaRPr lang="de-AT" sz="1300" dirty="0" smtClean="0">
              <a:solidFill>
                <a:schemeClr val="tx2"/>
              </a:solidFill>
            </a:endParaRPr>
          </a:p>
        </p:txBody>
      </p:sp>
      <p:pic>
        <p:nvPicPr>
          <p:cNvPr id="9" name="Picture 4" descr="bka-20110512- handysignatur-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2550">
            <a:off x="6508136" y="3676172"/>
            <a:ext cx="1423987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6756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6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6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0" grpId="0"/>
      <p:bldP spid="56525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dirty="0" smtClean="0"/>
          </a:p>
        </p:txBody>
      </p:sp>
      <p:pic>
        <p:nvPicPr>
          <p:cNvPr id="33796" name="Picture 4" descr="tv-suedost-burg-gues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300" smtClean="0">
                <a:solidFill>
                  <a:schemeClr val="tx2"/>
                </a:solidFill>
              </a:rPr>
              <a:t>architecture &amp; public sector in Austria | Astana, 1.10.2015 | PROFIT government day</a:t>
            </a:r>
            <a:endParaRPr lang="de-AT" sz="1300" dirty="0" smtClean="0">
              <a:solidFill>
                <a:schemeClr val="tx2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12738" y="332656"/>
            <a:ext cx="8645525" cy="681038"/>
          </a:xfrm>
        </p:spPr>
        <p:txBody>
          <a:bodyPr/>
          <a:lstStyle/>
          <a:p>
            <a:r>
              <a:rPr lang="en-US" dirty="0">
                <a:latin typeface="Comic Sans MS" pitchFamily="66" charset="0"/>
                <a:ea typeface="SimSun"/>
                <a:cs typeface="Lucida Sans Unicode" pitchFamily="34" charset="0"/>
              </a:rPr>
              <a:t>European Cloud Partnership (ECP</a:t>
            </a:r>
            <a:r>
              <a:rPr lang="en-US" dirty="0" smtClean="0">
                <a:latin typeface="Comic Sans MS" pitchFamily="66" charset="0"/>
                <a:ea typeface="SimSun"/>
                <a:cs typeface="Lucida Sans Unicode" pitchFamily="34" charset="0"/>
              </a:rPr>
              <a:t>) /</a:t>
            </a:r>
            <a:r>
              <a:rPr lang="en-US" dirty="0">
                <a:latin typeface="Comic Sans MS" pitchFamily="66" charset="0"/>
                <a:ea typeface="SimSun"/>
                <a:cs typeface="Lucida Sans Unicode" pitchFamily="34" charset="0"/>
              </a:rPr>
              <a:t/>
            </a:r>
            <a:br>
              <a:rPr lang="en-US" dirty="0">
                <a:latin typeface="Comic Sans MS" pitchFamily="66" charset="0"/>
                <a:ea typeface="SimSun"/>
                <a:cs typeface="Lucida Sans Unicode" pitchFamily="34" charset="0"/>
              </a:rPr>
            </a:br>
            <a:r>
              <a:rPr lang="de-DE" dirty="0" smtClean="0">
                <a:latin typeface="Comic Sans MS" pitchFamily="66" charset="0"/>
                <a:ea typeface="SimSun"/>
                <a:cs typeface="Lucida Sans Unicode" pitchFamily="34" charset="0"/>
              </a:rPr>
              <a:t>Cloud4Europe</a:t>
            </a:r>
            <a:endParaRPr lang="de-AT" dirty="0">
              <a:latin typeface="Comic Sans MS" pitchFamily="66" charset="0"/>
              <a:ea typeface="SimSun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1123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Text Box 2"/>
          <p:cNvSpPr txBox="1">
            <a:spLocks noChangeArrowheads="1"/>
          </p:cNvSpPr>
          <p:nvPr/>
        </p:nvSpPr>
        <p:spPr bwMode="auto">
          <a:xfrm>
            <a:off x="395288" y="1125538"/>
            <a:ext cx="8093075" cy="433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 b="1" dirty="0"/>
              <a:t>Peter Reichstädter</a:t>
            </a:r>
            <a:r>
              <a:rPr lang="en-US" sz="1200" dirty="0"/>
              <a:t> is </a:t>
            </a:r>
            <a:r>
              <a:rPr lang="en-US" sz="1200" dirty="0" smtClean="0"/>
              <a:t>CIO of the Austrian Parliament; before he was </a:t>
            </a:r>
            <a:r>
              <a:rPr lang="en-US" sz="1200" dirty="0" smtClean="0"/>
              <a:t>working </a:t>
            </a:r>
            <a:r>
              <a:rPr lang="en-US" sz="1200" dirty="0"/>
              <a:t>for the Federal Chancellery of the Austrian Republic in the Division for the Austrian ICT-Strategy / </a:t>
            </a:r>
            <a:r>
              <a:rPr lang="en-US" sz="1200" dirty="0" smtClean="0"/>
              <a:t>Department </a:t>
            </a:r>
            <a:r>
              <a:rPr lang="en-US" sz="1200" dirty="0"/>
              <a:t>of ‘law, organisational and international issues’, which is responsible for the elaboration and coordination of the Austrian E-Government strategy within the initiatives of i2020 (ISA &amp; ISA² </a:t>
            </a:r>
            <a:r>
              <a:rPr lang="en-US" sz="1200" dirty="0" smtClean="0"/>
              <a:t>program </a:t>
            </a:r>
            <a:r>
              <a:rPr lang="en-US" sz="1200" dirty="0"/>
              <a:t>- there he </a:t>
            </a:r>
            <a:r>
              <a:rPr lang="en-US" sz="1200" dirty="0" smtClean="0"/>
              <a:t>was </a:t>
            </a:r>
            <a:r>
              <a:rPr lang="en-US" sz="1200" dirty="0"/>
              <a:t>leading the focus working group on Austrias Interoperability Framework) and Digital Agenda. He </a:t>
            </a:r>
            <a:r>
              <a:rPr lang="en-US" sz="1200" dirty="0" smtClean="0"/>
              <a:t>was </a:t>
            </a:r>
            <a:r>
              <a:rPr lang="en-US" sz="1200" dirty="0"/>
              <a:t>there responsible for coordinating and establishing E-Government architecture and basic E-Government services (Model of electronic delivery, Interoperability Frameworks, …). Peter is also strategic technical advisor at the e- Europe-Award 2003 </a:t>
            </a:r>
            <a:r>
              <a:rPr lang="en-US" sz="1200" dirty="0" smtClean="0"/>
              <a:t>honored </a:t>
            </a:r>
            <a:r>
              <a:rPr lang="en-US" sz="1200" dirty="0"/>
              <a:t>project of </a:t>
            </a:r>
            <a:r>
              <a:rPr lang="en-US" sz="1200" dirty="0">
                <a:hlinkClick r:id="rId3"/>
              </a:rPr>
              <a:t>www.help.gv.at</a:t>
            </a:r>
            <a:r>
              <a:rPr lang="en-US" sz="1200" dirty="0"/>
              <a:t>. In this function he is coordinating the needs and necessary project steps towards establishing help.gv as the main Austrian transactional E-Government portal. </a:t>
            </a:r>
          </a:p>
          <a:p>
            <a:r>
              <a:rPr lang="en-US" sz="1200" dirty="0"/>
              <a:t>Furthermore Peter is </a:t>
            </a:r>
            <a:r>
              <a:rPr lang="en-US" sz="1200" dirty="0" smtClean="0"/>
              <a:t>board member </a:t>
            </a:r>
            <a:r>
              <a:rPr lang="en-US" sz="1200" dirty="0"/>
              <a:t>of the Austrian Computer Society and head of the working group on E-Government / Interoperability aspects, …); author of many specific publications, organizer of computer science and law tracks in conferences,  lecturer at the E-Government and E-Commerce courses of studies at the Danube-University Krems, Applied Sciences university FH Joanneum, FH Wr. Neustadt, FH Eisenstadt, research partner at Viennas technical University and member of different EU-relating working groups (“Portal of the EU Administration" - Your Europe, European Interoperability Framework, Interoperability Architecture, …) elaborating the main points of the trust and security as well as adding contributions to OECD E-Government peer review initiatives &amp; other OECD working groups.</a:t>
            </a:r>
          </a:p>
          <a:p>
            <a:r>
              <a:rPr lang="en-US" sz="1200" dirty="0"/>
              <a:t/>
            </a:r>
            <a:br>
              <a:rPr lang="en-US" sz="1200" dirty="0"/>
            </a:br>
            <a:endParaRPr lang="en-GB" sz="1050" dirty="0" smtClean="0">
              <a:solidFill>
                <a:srgbClr val="666699"/>
              </a:solidFill>
              <a:latin typeface="Verdana" pitchFamily="34" charset="0"/>
            </a:endParaRPr>
          </a:p>
          <a:p>
            <a:pPr>
              <a:defRPr/>
            </a:pPr>
            <a:r>
              <a:rPr lang="en-GB" sz="1200" i="1" dirty="0" smtClean="0"/>
              <a:t>CIO // Senior </a:t>
            </a:r>
            <a:r>
              <a:rPr lang="en-GB" sz="1200" i="1" dirty="0" smtClean="0"/>
              <a:t>E-Government Architect &amp; Strategy Evangelist</a:t>
            </a:r>
            <a:endParaRPr lang="ru-RU" sz="1200" dirty="0" smtClean="0"/>
          </a:p>
          <a:p>
            <a:pPr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endParaRPr lang="en-GB" sz="1050" dirty="0" smtClean="0">
              <a:solidFill>
                <a:srgbClr val="666699"/>
              </a:solidFill>
              <a:latin typeface="Verdana" pitchFamily="34" charset="0"/>
            </a:endParaRPr>
          </a:p>
          <a:p>
            <a:pPr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en-GB" sz="1400" dirty="0" smtClean="0">
                <a:solidFill>
                  <a:srgbClr val="666699"/>
                </a:solidFill>
                <a:latin typeface="Verdana" pitchFamily="34" charset="0"/>
              </a:rPr>
              <a:t>peter.reichstaedter@parlament.gv.at </a:t>
            </a:r>
            <a:endParaRPr lang="en-GB" sz="1400" dirty="0" smtClean="0">
              <a:solidFill>
                <a:srgbClr val="666699"/>
              </a:solidFill>
              <a:latin typeface="Verdana" pitchFamily="34" charset="0"/>
            </a:endParaRPr>
          </a:p>
          <a:p>
            <a:pPr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en-GB" sz="1200" dirty="0" smtClean="0">
                <a:latin typeface="Verdana" pitchFamily="34" charset="0"/>
              </a:rPr>
              <a:t>Austrian Parliament</a:t>
            </a:r>
            <a:endParaRPr lang="en-GB" sz="1200" dirty="0" smtClean="0">
              <a:latin typeface="Verdana" pitchFamily="34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/>
          <a:lstStyle/>
          <a:p>
            <a:r>
              <a:rPr lang="en-GB" altLang="de-DE" b="1" dirty="0" smtClean="0">
                <a:latin typeface="Comic Sans MS" pitchFamily="66" charset="0"/>
              </a:rPr>
              <a:t>Peter Reichstädter</a:t>
            </a:r>
            <a:endParaRPr lang="de-DE" altLang="de-DE" b="1" dirty="0" smtClean="0">
              <a:latin typeface="Comic Sans MS" pitchFamily="66" charset="0"/>
            </a:endParaRPr>
          </a:p>
        </p:txBody>
      </p:sp>
      <p:pic>
        <p:nvPicPr>
          <p:cNvPr id="50180" name="Picture 4" descr="Reichstaed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4175125"/>
            <a:ext cx="1503362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architecture &amp; public sector in Austria | Astana, 1.10.2015 | PROFIT government day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151847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7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166688" y="832569"/>
            <a:ext cx="6384925" cy="1084263"/>
          </a:xfrm>
        </p:spPr>
        <p:txBody>
          <a:bodyPr/>
          <a:lstStyle/>
          <a:p>
            <a:r>
              <a:rPr lang="en-GB" altLang="de-DE" dirty="0">
                <a:latin typeface="Comic Sans MS" pitchFamily="66" charset="0"/>
                <a:ea typeface="SimSun" pitchFamily="2" charset="-122"/>
                <a:cs typeface="Times New Roman" pitchFamily="18" charset="0"/>
              </a:rPr>
              <a:t>Architecture </a:t>
            </a:r>
            <a:r>
              <a:rPr lang="en-GB" altLang="de-DE" dirty="0" smtClean="0">
                <a:latin typeface="Comic Sans MS" pitchFamily="66" charset="0"/>
                <a:ea typeface="SimSun" pitchFamily="2" charset="-122"/>
                <a:cs typeface="Times New Roman" pitchFamily="18" charset="0"/>
              </a:rPr>
              <a:t> - who needs it?!</a:t>
            </a:r>
            <a:endParaRPr lang="en-GB" altLang="de-DE" dirty="0"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3315" name="Inhaltsplatzhalter 2"/>
          <p:cNvSpPr>
            <a:spLocks noGrp="1"/>
          </p:cNvSpPr>
          <p:nvPr>
            <p:ph idx="1"/>
          </p:nvPr>
        </p:nvSpPr>
        <p:spPr>
          <a:xfrm>
            <a:off x="417513" y="1689100"/>
            <a:ext cx="8158162" cy="3590925"/>
          </a:xfrm>
        </p:spPr>
        <p:txBody>
          <a:bodyPr/>
          <a:lstStyle/>
          <a:p>
            <a:endParaRPr lang="en-US" altLang="de-DE" dirty="0" smtClean="0"/>
          </a:p>
          <a:p>
            <a:r>
              <a:rPr lang="en-US" altLang="de-DE" dirty="0" smtClean="0"/>
              <a:t>Why don’t we build our houses / </a:t>
            </a:r>
            <a:r>
              <a:rPr lang="en-US" altLang="de-DE" dirty="0" err="1" smtClean="0"/>
              <a:t>appartments</a:t>
            </a:r>
            <a:r>
              <a:rPr lang="en-US" altLang="de-DE" dirty="0" smtClean="0"/>
              <a:t> without (architectural) talks &amp; </a:t>
            </a:r>
            <a:r>
              <a:rPr lang="en-US" altLang="de-DE" dirty="0" err="1" smtClean="0"/>
              <a:t>plannings</a:t>
            </a:r>
            <a:r>
              <a:rPr lang="en-US" altLang="de-DE" dirty="0" smtClean="0"/>
              <a:t>?</a:t>
            </a:r>
          </a:p>
          <a:p>
            <a:r>
              <a:rPr lang="en-US" altLang="de-DE" dirty="0"/>
              <a:t>a</a:t>
            </a:r>
            <a:r>
              <a:rPr lang="en-US" altLang="de-DE" dirty="0" smtClean="0"/>
              <a:t>ssets  - or how to map business requirements to ICT capacities?</a:t>
            </a:r>
          </a:p>
          <a:p>
            <a:r>
              <a:rPr lang="en-US" altLang="de-DE" dirty="0" err="1" smtClean="0"/>
              <a:t>ReInvent</a:t>
            </a:r>
            <a:r>
              <a:rPr lang="en-US" altLang="de-DE" dirty="0" smtClean="0"/>
              <a:t> the wheel – how about you?! Are you special?</a:t>
            </a:r>
          </a:p>
          <a:p>
            <a:endParaRPr lang="en-US" altLang="de-DE" dirty="0"/>
          </a:p>
          <a:p>
            <a:r>
              <a:rPr lang="en-US" altLang="de-DE" dirty="0" smtClean="0"/>
              <a:t>SILO + Islands =?</a:t>
            </a:r>
            <a:r>
              <a:rPr lang="en-US" altLang="de-DE" dirty="0"/>
              <a:t> </a:t>
            </a:r>
            <a:endParaRPr lang="en-US" altLang="de-DE" dirty="0" smtClean="0"/>
          </a:p>
          <a:p>
            <a:pPr marL="3198813" lvl="7" indent="0">
              <a:buNone/>
            </a:pPr>
            <a:r>
              <a:rPr lang="en-US" altLang="de-DE" sz="2800" dirty="0" smtClean="0"/>
              <a:t>SILENCE </a:t>
            </a:r>
            <a:r>
              <a:rPr lang="en-US" altLang="de-DE" sz="2800" dirty="0" smtClean="0">
                <a:sym typeface="Wingdings" panose="05000000000000000000" pitchFamily="2" charset="2"/>
              </a:rPr>
              <a:t></a:t>
            </a:r>
            <a:endParaRPr lang="en-US" altLang="de-DE" sz="2800" dirty="0" smtClean="0"/>
          </a:p>
        </p:txBody>
      </p:sp>
      <p:sp>
        <p:nvSpPr>
          <p:cNvPr id="13316" name="Foliennummernplatzhalter 3"/>
          <p:cNvSpPr txBox="1">
            <a:spLocks noGrp="1"/>
          </p:cNvSpPr>
          <p:nvPr/>
        </p:nvSpPr>
        <p:spPr bwMode="auto">
          <a:xfrm>
            <a:off x="8459788" y="6308725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2DDCB43-6E84-41AB-8F66-E21F0477EC33}" type="slidenum">
              <a:rPr lang="pl-PL" altLang="en-US" sz="1200">
                <a:solidFill>
                  <a:srgbClr val="747E85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pl-PL" altLang="en-US" sz="1200">
              <a:solidFill>
                <a:srgbClr val="747E85"/>
              </a:solidFill>
            </a:endParaRPr>
          </a:p>
        </p:txBody>
      </p:sp>
      <p:sp>
        <p:nvSpPr>
          <p:cNvPr id="13317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de-DE" sz="1300" smtClean="0">
                <a:solidFill>
                  <a:schemeClr val="tx2"/>
                </a:solidFill>
              </a:rPr>
              <a:t>architecture &amp; public sector in Austria | Astana, 1.10.2015 | PROFIT government day</a:t>
            </a:r>
            <a:endParaRPr lang="de-AT" altLang="de-DE" sz="1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356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uppieren 3"/>
          <p:cNvGrpSpPr>
            <a:grpSpLocks/>
          </p:cNvGrpSpPr>
          <p:nvPr/>
        </p:nvGrpSpPr>
        <p:grpSpPr bwMode="auto">
          <a:xfrm>
            <a:off x="25400" y="1260475"/>
            <a:ext cx="9058275" cy="4298162"/>
            <a:chOff x="24633" y="1260797"/>
            <a:chExt cx="9058518" cy="4298065"/>
          </a:xfrm>
        </p:grpSpPr>
        <p:sp>
          <p:nvSpPr>
            <p:cNvPr id="4101" name="Textfeld 2"/>
            <p:cNvSpPr txBox="1">
              <a:spLocks noChangeArrowheads="1"/>
            </p:cNvSpPr>
            <p:nvPr/>
          </p:nvSpPr>
          <p:spPr bwMode="auto">
            <a:xfrm>
              <a:off x="4235450" y="2699072"/>
              <a:ext cx="6731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C0000"/>
                </a:buClr>
                <a:buFont typeface="Verdana" pitchFamily="34" charset="0"/>
                <a:buChar char="▫"/>
                <a:defRPr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AT" altLang="de-DE" sz="1800">
                  <a:latin typeface="Arial" pitchFamily="34" charset="0"/>
                </a:rPr>
                <a:t>G2G</a:t>
              </a:r>
            </a:p>
          </p:txBody>
        </p:sp>
        <p:sp>
          <p:nvSpPr>
            <p:cNvPr id="4102" name="Textfeld 3"/>
            <p:cNvSpPr txBox="1">
              <a:spLocks noChangeArrowheads="1"/>
            </p:cNvSpPr>
            <p:nvPr/>
          </p:nvSpPr>
          <p:spPr bwMode="auto">
            <a:xfrm>
              <a:off x="3419475" y="3789363"/>
              <a:ext cx="65881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C0000"/>
                </a:buClr>
                <a:buFont typeface="Verdana" pitchFamily="34" charset="0"/>
                <a:buChar char="▫"/>
                <a:defRPr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AT" altLang="de-DE" sz="1800">
                  <a:latin typeface="Arial" pitchFamily="34" charset="0"/>
                </a:rPr>
                <a:t>G2B</a:t>
              </a:r>
            </a:p>
          </p:txBody>
        </p:sp>
        <p:sp>
          <p:nvSpPr>
            <p:cNvPr id="4103" name="Textfeld 4"/>
            <p:cNvSpPr txBox="1">
              <a:spLocks noChangeArrowheads="1"/>
            </p:cNvSpPr>
            <p:nvPr/>
          </p:nvSpPr>
          <p:spPr bwMode="auto">
            <a:xfrm>
              <a:off x="5021263" y="3787775"/>
              <a:ext cx="65881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C0000"/>
                </a:buClr>
                <a:buFont typeface="Verdana" pitchFamily="34" charset="0"/>
                <a:buChar char="▫"/>
                <a:defRPr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AT" altLang="de-DE" sz="1800">
                  <a:latin typeface="Arial" pitchFamily="34" charset="0"/>
                </a:rPr>
                <a:t>G2C</a:t>
              </a:r>
            </a:p>
          </p:txBody>
        </p:sp>
        <p:sp>
          <p:nvSpPr>
            <p:cNvPr id="4104" name="Textfeld 5"/>
            <p:cNvSpPr txBox="1">
              <a:spLocks noChangeArrowheads="1"/>
            </p:cNvSpPr>
            <p:nvPr/>
          </p:nvSpPr>
          <p:spPr bwMode="auto">
            <a:xfrm>
              <a:off x="1677546" y="5189538"/>
              <a:ext cx="5788920" cy="369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C0000"/>
                </a:buClr>
                <a:buFont typeface="Verdana" pitchFamily="34" charset="0"/>
                <a:buChar char="▫"/>
                <a:defRPr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AT" altLang="de-DE" sz="1800" dirty="0" err="1" smtClean="0">
                  <a:latin typeface="Arial" pitchFamily="34" charset="0"/>
                </a:rPr>
                <a:t>target</a:t>
              </a:r>
              <a:r>
                <a:rPr lang="de-AT" altLang="de-DE" sz="1800" dirty="0" smtClean="0">
                  <a:latin typeface="Arial" pitchFamily="34" charset="0"/>
                </a:rPr>
                <a:t> </a:t>
              </a:r>
              <a:r>
                <a:rPr lang="de-AT" altLang="de-DE" sz="1800" dirty="0" err="1" smtClean="0">
                  <a:latin typeface="Arial" pitchFamily="34" charset="0"/>
                </a:rPr>
                <a:t>oriented</a:t>
              </a:r>
              <a:r>
                <a:rPr lang="de-AT" altLang="de-DE" sz="1800" dirty="0" smtClean="0">
                  <a:latin typeface="Arial" pitchFamily="34" charset="0"/>
                </a:rPr>
                <a:t> </a:t>
              </a:r>
              <a:r>
                <a:rPr lang="de-AT" altLang="de-DE" sz="1800" dirty="0" err="1" smtClean="0">
                  <a:latin typeface="Arial" pitchFamily="34" charset="0"/>
                </a:rPr>
                <a:t>portals</a:t>
              </a:r>
              <a:r>
                <a:rPr lang="de-AT" altLang="de-DE" sz="1800" dirty="0" smtClean="0">
                  <a:latin typeface="Arial" pitchFamily="34" charset="0"/>
                </a:rPr>
                <a:t> – live </a:t>
              </a:r>
              <a:r>
                <a:rPr lang="de-AT" altLang="de-DE" sz="1800" dirty="0" err="1" smtClean="0">
                  <a:latin typeface="Arial" pitchFamily="34" charset="0"/>
                </a:rPr>
                <a:t>situations</a:t>
              </a:r>
              <a:r>
                <a:rPr lang="de-AT" altLang="de-DE" sz="1800" dirty="0" smtClean="0">
                  <a:latin typeface="Arial" pitchFamily="34" charset="0"/>
                </a:rPr>
                <a:t> – </a:t>
              </a:r>
              <a:r>
                <a:rPr lang="de-AT" altLang="de-DE" sz="1800" dirty="0" err="1" smtClean="0">
                  <a:latin typeface="Arial" pitchFamily="34" charset="0"/>
                </a:rPr>
                <a:t>user</a:t>
              </a:r>
              <a:r>
                <a:rPr lang="de-AT" altLang="de-DE" sz="1800" dirty="0" smtClean="0">
                  <a:latin typeface="Arial" pitchFamily="34" charset="0"/>
                </a:rPr>
                <a:t> </a:t>
              </a:r>
              <a:r>
                <a:rPr lang="de-AT" altLang="de-DE" sz="1800" dirty="0" err="1" smtClean="0">
                  <a:latin typeface="Arial" pitchFamily="34" charset="0"/>
                </a:rPr>
                <a:t>language</a:t>
              </a:r>
              <a:endParaRPr lang="de-AT" altLang="de-DE" sz="1800" dirty="0">
                <a:latin typeface="Arial" pitchFamily="34" charset="0"/>
              </a:endParaRPr>
            </a:p>
          </p:txBody>
        </p:sp>
        <p:sp>
          <p:nvSpPr>
            <p:cNvPr id="8" name="Geschweifte Klammer links 7"/>
            <p:cNvSpPr/>
            <p:nvPr/>
          </p:nvSpPr>
          <p:spPr>
            <a:xfrm rot="16200000">
              <a:off x="4067336" y="3437944"/>
              <a:ext cx="1008039" cy="2447991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AT"/>
            </a:p>
          </p:txBody>
        </p:sp>
        <p:sp>
          <p:nvSpPr>
            <p:cNvPr id="9" name="Geschweifte Klammer links 8"/>
            <p:cNvSpPr/>
            <p:nvPr/>
          </p:nvSpPr>
          <p:spPr>
            <a:xfrm rot="5400000">
              <a:off x="4067336" y="980549"/>
              <a:ext cx="1008039" cy="2447991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AT"/>
            </a:p>
          </p:txBody>
        </p:sp>
        <p:sp>
          <p:nvSpPr>
            <p:cNvPr id="4107" name="Textfeld 9"/>
            <p:cNvSpPr txBox="1">
              <a:spLocks noChangeArrowheads="1"/>
            </p:cNvSpPr>
            <p:nvPr/>
          </p:nvSpPr>
          <p:spPr bwMode="auto">
            <a:xfrm>
              <a:off x="994649" y="1260797"/>
              <a:ext cx="7154716" cy="369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C0000"/>
                </a:buClr>
                <a:buFont typeface="Verdana" pitchFamily="34" charset="0"/>
                <a:buChar char="▫"/>
                <a:defRPr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AT" altLang="de-DE" sz="1800" dirty="0">
                  <a:latin typeface="Arial" pitchFamily="34" charset="0"/>
                </a:rPr>
                <a:t>Change Management – </a:t>
              </a:r>
              <a:r>
                <a:rPr lang="de-AT" altLang="de-DE" sz="1800" dirty="0" err="1" smtClean="0">
                  <a:latin typeface="Arial" pitchFamily="34" charset="0"/>
                </a:rPr>
                <a:t>political</a:t>
              </a:r>
              <a:r>
                <a:rPr lang="de-AT" altLang="de-DE" sz="1800" dirty="0" smtClean="0">
                  <a:latin typeface="Arial" pitchFamily="34" charset="0"/>
                </a:rPr>
                <a:t> will </a:t>
              </a:r>
              <a:r>
                <a:rPr lang="de-AT" altLang="de-DE" sz="1800" dirty="0" err="1" smtClean="0">
                  <a:latin typeface="Arial" pitchFamily="34" charset="0"/>
                </a:rPr>
                <a:t>to</a:t>
              </a:r>
              <a:r>
                <a:rPr lang="de-AT" altLang="de-DE" sz="1800" dirty="0" smtClean="0">
                  <a:latin typeface="Arial" pitchFamily="34" charset="0"/>
                </a:rPr>
                <a:t> </a:t>
              </a:r>
              <a:r>
                <a:rPr lang="de-AT" altLang="de-DE" sz="1800" dirty="0" err="1" smtClean="0">
                  <a:latin typeface="Arial" pitchFamily="34" charset="0"/>
                </a:rPr>
                <a:t>change</a:t>
              </a:r>
              <a:r>
                <a:rPr lang="de-AT" altLang="de-DE" sz="1800" dirty="0" smtClean="0">
                  <a:latin typeface="Arial" pitchFamily="34" charset="0"/>
                </a:rPr>
                <a:t> – </a:t>
              </a:r>
              <a:r>
                <a:rPr lang="de-AT" altLang="de-DE" sz="1800" dirty="0" err="1" smtClean="0">
                  <a:latin typeface="Arial" pitchFamily="34" charset="0"/>
                </a:rPr>
                <a:t>organization</a:t>
              </a:r>
              <a:r>
                <a:rPr lang="de-AT" altLang="de-DE" sz="1800" dirty="0" smtClean="0">
                  <a:latin typeface="Arial" pitchFamily="34" charset="0"/>
                </a:rPr>
                <a:t> + legal</a:t>
              </a:r>
              <a:endParaRPr lang="de-AT" altLang="de-DE" sz="1800" dirty="0">
                <a:latin typeface="Arial" pitchFamily="34" charset="0"/>
              </a:endParaRPr>
            </a:p>
          </p:txBody>
        </p:sp>
        <p:sp>
          <p:nvSpPr>
            <p:cNvPr id="11" name="Pfeil nach links 10"/>
            <p:cNvSpPr/>
            <p:nvPr/>
          </p:nvSpPr>
          <p:spPr>
            <a:xfrm>
              <a:off x="2194804" y="3141943"/>
              <a:ext cx="1081116" cy="57466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AT"/>
            </a:p>
          </p:txBody>
        </p:sp>
        <p:sp>
          <p:nvSpPr>
            <p:cNvPr id="12" name="Pfeil nach links 11"/>
            <p:cNvSpPr/>
            <p:nvPr/>
          </p:nvSpPr>
          <p:spPr>
            <a:xfrm rot="10800000">
              <a:off x="6011257" y="3127655"/>
              <a:ext cx="1081116" cy="57625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AT"/>
            </a:p>
          </p:txBody>
        </p:sp>
        <p:sp>
          <p:nvSpPr>
            <p:cNvPr id="4110" name="Textfeld 12"/>
            <p:cNvSpPr txBox="1">
              <a:spLocks noChangeArrowheads="1"/>
            </p:cNvSpPr>
            <p:nvPr/>
          </p:nvSpPr>
          <p:spPr bwMode="auto">
            <a:xfrm>
              <a:off x="24633" y="3230563"/>
              <a:ext cx="20954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C0000"/>
                </a:buClr>
                <a:buFont typeface="Verdana" pitchFamily="34" charset="0"/>
                <a:buChar char="▫"/>
                <a:defRPr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AT" altLang="de-DE" sz="1800">
                  <a:latin typeface="Arial" pitchFamily="34" charset="0"/>
                </a:rPr>
                <a:t>eID, eSig, Security</a:t>
              </a:r>
            </a:p>
          </p:txBody>
        </p:sp>
        <p:sp>
          <p:nvSpPr>
            <p:cNvPr id="4111" name="Textfeld 13"/>
            <p:cNvSpPr txBox="1">
              <a:spLocks noChangeArrowheads="1"/>
            </p:cNvSpPr>
            <p:nvPr/>
          </p:nvSpPr>
          <p:spPr bwMode="auto">
            <a:xfrm>
              <a:off x="7090298" y="3203575"/>
              <a:ext cx="19928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C0000"/>
                </a:buClr>
                <a:buFont typeface="Verdana" pitchFamily="34" charset="0"/>
                <a:buChar char="▫"/>
                <a:defRPr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AT" altLang="de-DE" sz="1800">
                  <a:latin typeface="Arial" pitchFamily="34" charset="0"/>
                </a:rPr>
                <a:t>Marketing, eSkills</a:t>
              </a:r>
            </a:p>
          </p:txBody>
        </p:sp>
        <p:sp>
          <p:nvSpPr>
            <p:cNvPr id="4112" name="Textfeld 14"/>
            <p:cNvSpPr txBox="1">
              <a:spLocks noChangeArrowheads="1"/>
            </p:cNvSpPr>
            <p:nvPr/>
          </p:nvSpPr>
          <p:spPr bwMode="auto">
            <a:xfrm>
              <a:off x="4167188" y="3059113"/>
              <a:ext cx="809625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C0000"/>
                </a:buClr>
                <a:buFont typeface="Verdana" pitchFamily="34" charset="0"/>
                <a:buChar char="▫"/>
                <a:defRPr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AT" altLang="de-DE" sz="4800">
                  <a:latin typeface="Arial" pitchFamily="34" charset="0"/>
                </a:rPr>
                <a:t>@</a:t>
              </a:r>
            </a:p>
          </p:txBody>
        </p:sp>
      </p:grpSp>
      <p:sp>
        <p:nvSpPr>
          <p:cNvPr id="4100" name="Rechteck 2"/>
          <p:cNvSpPr>
            <a:spLocks noChangeArrowheads="1"/>
          </p:cNvSpPr>
          <p:nvPr/>
        </p:nvSpPr>
        <p:spPr bwMode="auto">
          <a:xfrm>
            <a:off x="179388" y="241300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AT" altLang="de-DE" sz="2000" b="1">
                <a:latin typeface="Trebuchet MS" pitchFamily="34" charset="0"/>
              </a:rPr>
              <a:t>„</a:t>
            </a:r>
            <a:r>
              <a:rPr lang="de-AT" altLang="de-DE" sz="2000" b="1">
                <a:solidFill>
                  <a:srgbClr val="FF0000"/>
                </a:solidFill>
                <a:latin typeface="Trebuchet MS" pitchFamily="34" charset="0"/>
              </a:rPr>
              <a:t>E-Government</a:t>
            </a:r>
            <a:r>
              <a:rPr lang="de-AT" altLang="de-DE" sz="2000" b="1">
                <a:latin typeface="Trebuchet MS" pitchFamily="34" charset="0"/>
              </a:rPr>
              <a:t> it‘s a journey </a:t>
            </a:r>
          </a:p>
          <a:p>
            <a:pPr algn="ctr" eaLnBrk="1" hangingPunct="1"/>
            <a:r>
              <a:rPr lang="de-AT" altLang="de-DE" sz="2000" b="1">
                <a:latin typeface="Trebuchet MS" pitchFamily="34" charset="0"/>
              </a:rPr>
              <a:t>not a destination!“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architecture &amp; public sector in Austria | Astana, 1.10.2015 | PROFIT government day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47264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 dirty="0">
                <a:latin typeface="Comic Sans MS" pitchFamily="66" charset="0"/>
              </a:rPr>
              <a:t>Food </a:t>
            </a:r>
            <a:r>
              <a:rPr lang="de-AT" altLang="de-DE" dirty="0" err="1">
                <a:latin typeface="Comic Sans MS" pitchFamily="66" charset="0"/>
              </a:rPr>
              <a:t>for</a:t>
            </a:r>
            <a:r>
              <a:rPr lang="de-AT" altLang="de-DE" dirty="0">
                <a:latin typeface="Comic Sans MS" pitchFamily="66" charset="0"/>
              </a:rPr>
              <a:t> </a:t>
            </a:r>
            <a:r>
              <a:rPr lang="de-AT" altLang="de-DE" dirty="0" err="1">
                <a:latin typeface="Comic Sans MS" pitchFamily="66" charset="0"/>
              </a:rPr>
              <a:t>thought</a:t>
            </a:r>
            <a:r>
              <a:rPr lang="de-AT" altLang="de-DE" dirty="0">
                <a:latin typeface="Comic Sans MS" pitchFamily="66" charset="0"/>
              </a:rPr>
              <a:t> …</a:t>
            </a:r>
            <a:endParaRPr lang="de-DE" altLang="de-DE" dirty="0">
              <a:latin typeface="Comic Sans MS" pitchFamily="66" charset="0"/>
            </a:endParaRP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3851920" y="1734245"/>
            <a:ext cx="4692650" cy="4071019"/>
          </a:xfrm>
        </p:spPr>
        <p:txBody>
          <a:bodyPr/>
          <a:lstStyle/>
          <a:p>
            <a:r>
              <a:rPr lang="de-AT" altLang="de-DE" sz="2000" dirty="0" smtClean="0"/>
              <a:t>30% 	Computer / Server</a:t>
            </a:r>
            <a:br>
              <a:rPr lang="de-AT" altLang="de-DE" sz="2000" dirty="0" smtClean="0"/>
            </a:br>
            <a:r>
              <a:rPr lang="de-AT" altLang="de-DE" sz="2000" dirty="0" smtClean="0"/>
              <a:t>		Software / Technical</a:t>
            </a:r>
          </a:p>
          <a:p>
            <a:endParaRPr lang="de-AT" altLang="de-DE" sz="2000" dirty="0" smtClean="0"/>
          </a:p>
          <a:p>
            <a:r>
              <a:rPr lang="de-AT" altLang="de-DE" sz="2000" dirty="0" smtClean="0"/>
              <a:t>70%		Leadership,</a:t>
            </a:r>
            <a:br>
              <a:rPr lang="de-AT" altLang="de-DE" sz="2000" dirty="0" smtClean="0"/>
            </a:br>
            <a:r>
              <a:rPr lang="de-AT" altLang="de-DE" sz="2000" dirty="0" smtClean="0"/>
              <a:t>		Organisation,</a:t>
            </a:r>
            <a:br>
              <a:rPr lang="de-AT" altLang="de-DE" sz="2000" dirty="0" smtClean="0"/>
            </a:br>
            <a:r>
              <a:rPr lang="de-AT" altLang="de-DE" sz="2000" dirty="0" smtClean="0"/>
              <a:t>		Access,</a:t>
            </a:r>
            <a:br>
              <a:rPr lang="de-AT" altLang="de-DE" sz="2000" dirty="0" smtClean="0"/>
            </a:br>
            <a:r>
              <a:rPr lang="de-AT" altLang="de-DE" sz="2000" dirty="0" smtClean="0"/>
              <a:t>		Learning,</a:t>
            </a:r>
            <a:br>
              <a:rPr lang="de-AT" altLang="de-DE" sz="2000" dirty="0" smtClean="0"/>
            </a:br>
            <a:r>
              <a:rPr lang="de-AT" altLang="de-DE" sz="2000" dirty="0" smtClean="0"/>
              <a:t>		Support,</a:t>
            </a:r>
            <a:br>
              <a:rPr lang="de-AT" altLang="de-DE" sz="2000" dirty="0" smtClean="0"/>
            </a:br>
            <a:r>
              <a:rPr lang="de-AT" altLang="de-DE" sz="2000" dirty="0" smtClean="0"/>
              <a:t>		Security,</a:t>
            </a:r>
            <a:br>
              <a:rPr lang="de-AT" altLang="de-DE" sz="2000" dirty="0" smtClean="0"/>
            </a:br>
            <a:r>
              <a:rPr lang="de-AT" altLang="de-DE" sz="2000" dirty="0" smtClean="0"/>
              <a:t>		Re-Engineering </a:t>
            </a:r>
            <a:r>
              <a:rPr lang="de-AT" altLang="de-DE" sz="2000" dirty="0" err="1" smtClean="0"/>
              <a:t>of</a:t>
            </a:r>
            <a:r>
              <a:rPr lang="de-AT" altLang="de-DE" sz="2000" dirty="0" smtClean="0"/>
              <a:t> </a:t>
            </a:r>
            <a:br>
              <a:rPr lang="de-AT" altLang="de-DE" sz="2000" dirty="0" smtClean="0"/>
            </a:br>
            <a:r>
              <a:rPr lang="de-AT" altLang="de-DE" sz="2000" dirty="0" smtClean="0"/>
              <a:t>		Business </a:t>
            </a:r>
            <a:r>
              <a:rPr lang="de-AT" altLang="de-DE" sz="2000" dirty="0" err="1" smtClean="0"/>
              <a:t>Processes</a:t>
            </a:r>
            <a:r>
              <a:rPr lang="de-AT" altLang="de-DE" sz="2000" dirty="0" smtClean="0"/>
              <a:t/>
            </a:r>
            <a:br>
              <a:rPr lang="de-AT" altLang="de-DE" sz="2000" dirty="0" smtClean="0"/>
            </a:br>
            <a:r>
              <a:rPr lang="de-AT" altLang="de-DE" sz="2000" dirty="0" smtClean="0"/>
              <a:t>		</a:t>
            </a:r>
            <a:r>
              <a:rPr lang="de-AT" altLang="de-DE" sz="2000" dirty="0" err="1" smtClean="0"/>
              <a:t>Architecture</a:t>
            </a:r>
            <a:r>
              <a:rPr lang="de-AT" altLang="de-DE" sz="2000" dirty="0" smtClean="0"/>
              <a:t/>
            </a:r>
            <a:br>
              <a:rPr lang="de-AT" altLang="de-DE" sz="2000" dirty="0" smtClean="0"/>
            </a:br>
            <a:r>
              <a:rPr lang="de-AT" altLang="de-DE" sz="2000" dirty="0" smtClean="0"/>
              <a:t>		…	 	</a:t>
            </a:r>
            <a:endParaRPr lang="de-DE" altLang="de-DE" sz="2000" dirty="0" smtClean="0"/>
          </a:p>
        </p:txBody>
      </p:sp>
      <p:sp>
        <p:nvSpPr>
          <p:cNvPr id="3" name="Rechteck 2"/>
          <p:cNvSpPr/>
          <p:nvPr/>
        </p:nvSpPr>
        <p:spPr>
          <a:xfrm>
            <a:off x="902482" y="5301208"/>
            <a:ext cx="22477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100" dirty="0" smtClean="0">
                <a:solidFill>
                  <a:srgbClr val="00B0F0"/>
                </a:solidFill>
              </a:rPr>
              <a:t>CC BY-SA 3.: </a:t>
            </a:r>
            <a:r>
              <a:rPr lang="de-AT" sz="1100" dirty="0" err="1" smtClean="0">
                <a:solidFill>
                  <a:srgbClr val="00B0F0"/>
                </a:solidFill>
              </a:rPr>
              <a:t>old</a:t>
            </a:r>
            <a:r>
              <a:rPr lang="de-AT" sz="1100" dirty="0" smtClean="0">
                <a:solidFill>
                  <a:srgbClr val="00B0F0"/>
                </a:solidFill>
              </a:rPr>
              <a:t> </a:t>
            </a:r>
            <a:r>
              <a:rPr lang="de-AT" sz="1100" dirty="0" err="1" smtClean="0">
                <a:solidFill>
                  <a:srgbClr val="00B0F0"/>
                </a:solidFill>
              </a:rPr>
              <a:t>wiksource</a:t>
            </a:r>
            <a:r>
              <a:rPr lang="de-AT" sz="1100" dirty="0" smtClean="0">
                <a:solidFill>
                  <a:srgbClr val="00B0F0"/>
                </a:solidFill>
              </a:rPr>
              <a:t> logo</a:t>
            </a:r>
            <a:endParaRPr lang="de-AT" sz="1100" dirty="0">
              <a:solidFill>
                <a:srgbClr val="00B0F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351472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architecture &amp; public sector in Austria | Astana, 1.10.2015 | PROFIT government day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4476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642350" cy="3603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dirty="0">
                <a:latin typeface="Comic Sans MS" pitchFamily="66" charset="0"/>
              </a:rPr>
              <a:t>e</a:t>
            </a:r>
            <a:r>
              <a:rPr lang="de-DE" altLang="de-DE" dirty="0" smtClean="0">
                <a:latin typeface="Comic Sans MS" pitchFamily="66" charset="0"/>
              </a:rPr>
              <a:t>-</a:t>
            </a:r>
            <a:r>
              <a:rPr lang="de-DE" altLang="de-DE" dirty="0" err="1" smtClean="0">
                <a:latin typeface="Comic Sans MS" pitchFamily="66" charset="0"/>
              </a:rPr>
              <a:t>Gov</a:t>
            </a:r>
            <a:r>
              <a:rPr lang="de-DE" altLang="de-DE" dirty="0" smtClean="0">
                <a:latin typeface="Comic Sans MS" pitchFamily="66" charset="0"/>
              </a:rPr>
              <a:t> </a:t>
            </a:r>
            <a:r>
              <a:rPr lang="de-DE" altLang="de-DE" dirty="0">
                <a:latin typeface="Comic Sans MS" pitchFamily="66" charset="0"/>
              </a:rPr>
              <a:t>Integration…</a:t>
            </a:r>
            <a:endParaRPr lang="de-AT" altLang="de-DE" dirty="0">
              <a:latin typeface="Comic Sans MS" pitchFamily="66" charset="0"/>
            </a:endParaRP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323850" y="1462088"/>
            <a:ext cx="6913563" cy="3913187"/>
            <a:chOff x="158" y="1071"/>
            <a:chExt cx="5353" cy="3128"/>
          </a:xfrm>
        </p:grpSpPr>
        <p:sp>
          <p:nvSpPr>
            <p:cNvPr id="11269" name="Freeform 4"/>
            <p:cNvSpPr>
              <a:spLocks/>
            </p:cNvSpPr>
            <p:nvPr/>
          </p:nvSpPr>
          <p:spPr bwMode="auto">
            <a:xfrm flipV="1">
              <a:off x="975" y="1162"/>
              <a:ext cx="1678" cy="2948"/>
            </a:xfrm>
            <a:custGeom>
              <a:avLst/>
              <a:gdLst>
                <a:gd name="T0" fmla="*/ 0 w 1678"/>
                <a:gd name="T1" fmla="*/ 0 h 2948"/>
                <a:gd name="T2" fmla="*/ 1316 w 1678"/>
                <a:gd name="T3" fmla="*/ 1361 h 2948"/>
                <a:gd name="T4" fmla="*/ 1678 w 1678"/>
                <a:gd name="T5" fmla="*/ 2948 h 29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8" h="2948">
                  <a:moveTo>
                    <a:pt x="0" y="0"/>
                  </a:moveTo>
                  <a:cubicBezTo>
                    <a:pt x="518" y="435"/>
                    <a:pt x="1036" y="870"/>
                    <a:pt x="1316" y="1361"/>
                  </a:cubicBezTo>
                  <a:cubicBezTo>
                    <a:pt x="1596" y="1852"/>
                    <a:pt x="1625" y="2706"/>
                    <a:pt x="1678" y="2948"/>
                  </a:cubicBezTo>
                </a:path>
              </a:pathLst>
            </a:custGeom>
            <a:noFill/>
            <a:ln w="57150" cmpd="sng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11270" name="Freeform 5"/>
            <p:cNvSpPr>
              <a:spLocks/>
            </p:cNvSpPr>
            <p:nvPr/>
          </p:nvSpPr>
          <p:spPr bwMode="auto">
            <a:xfrm flipH="1" flipV="1">
              <a:off x="3107" y="1162"/>
              <a:ext cx="1678" cy="2948"/>
            </a:xfrm>
            <a:custGeom>
              <a:avLst/>
              <a:gdLst>
                <a:gd name="T0" fmla="*/ 0 w 1678"/>
                <a:gd name="T1" fmla="*/ 0 h 2948"/>
                <a:gd name="T2" fmla="*/ 1316 w 1678"/>
                <a:gd name="T3" fmla="*/ 1361 h 2948"/>
                <a:gd name="T4" fmla="*/ 1678 w 1678"/>
                <a:gd name="T5" fmla="*/ 2948 h 29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8" h="2948">
                  <a:moveTo>
                    <a:pt x="0" y="0"/>
                  </a:moveTo>
                  <a:cubicBezTo>
                    <a:pt x="518" y="435"/>
                    <a:pt x="1036" y="870"/>
                    <a:pt x="1316" y="1361"/>
                  </a:cubicBezTo>
                  <a:cubicBezTo>
                    <a:pt x="1596" y="1852"/>
                    <a:pt x="1625" y="2706"/>
                    <a:pt x="1678" y="2948"/>
                  </a:cubicBezTo>
                </a:path>
              </a:pathLst>
            </a:custGeom>
            <a:noFill/>
            <a:ln w="57150" cmpd="sng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11271" name="Line 6"/>
            <p:cNvSpPr>
              <a:spLocks noChangeShapeType="1"/>
            </p:cNvSpPr>
            <p:nvPr/>
          </p:nvSpPr>
          <p:spPr bwMode="auto">
            <a:xfrm>
              <a:off x="2880" y="1071"/>
              <a:ext cx="0" cy="3039"/>
            </a:xfrm>
            <a:prstGeom prst="line">
              <a:avLst/>
            </a:prstGeom>
            <a:noFill/>
            <a:ln w="28575">
              <a:solidFill>
                <a:srgbClr val="DDDDDD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11272" name="Line 7"/>
            <p:cNvSpPr>
              <a:spLocks noChangeShapeType="1"/>
            </p:cNvSpPr>
            <p:nvPr/>
          </p:nvSpPr>
          <p:spPr bwMode="auto">
            <a:xfrm>
              <a:off x="249" y="1298"/>
              <a:ext cx="18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11273" name="Line 8"/>
            <p:cNvSpPr>
              <a:spLocks noChangeShapeType="1"/>
            </p:cNvSpPr>
            <p:nvPr/>
          </p:nvSpPr>
          <p:spPr bwMode="auto">
            <a:xfrm>
              <a:off x="3696" y="1298"/>
              <a:ext cx="18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11274" name="Line 9"/>
            <p:cNvSpPr>
              <a:spLocks noChangeShapeType="1"/>
            </p:cNvSpPr>
            <p:nvPr/>
          </p:nvSpPr>
          <p:spPr bwMode="auto">
            <a:xfrm>
              <a:off x="249" y="1842"/>
              <a:ext cx="17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11275" name="Line 10"/>
            <p:cNvSpPr>
              <a:spLocks noChangeShapeType="1"/>
            </p:cNvSpPr>
            <p:nvPr/>
          </p:nvSpPr>
          <p:spPr bwMode="auto">
            <a:xfrm>
              <a:off x="3787" y="1842"/>
              <a:ext cx="17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11276" name="Line 11"/>
            <p:cNvSpPr>
              <a:spLocks noChangeShapeType="1"/>
            </p:cNvSpPr>
            <p:nvPr/>
          </p:nvSpPr>
          <p:spPr bwMode="auto">
            <a:xfrm>
              <a:off x="249" y="2387"/>
              <a:ext cx="14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11277" name="Line 12"/>
            <p:cNvSpPr>
              <a:spLocks noChangeShapeType="1"/>
            </p:cNvSpPr>
            <p:nvPr/>
          </p:nvSpPr>
          <p:spPr bwMode="auto">
            <a:xfrm>
              <a:off x="4059" y="2387"/>
              <a:ext cx="14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11278" name="Line 13"/>
            <p:cNvSpPr>
              <a:spLocks noChangeShapeType="1"/>
            </p:cNvSpPr>
            <p:nvPr/>
          </p:nvSpPr>
          <p:spPr bwMode="auto">
            <a:xfrm>
              <a:off x="4649" y="3022"/>
              <a:ext cx="8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11279" name="Line 14"/>
            <p:cNvSpPr>
              <a:spLocks noChangeShapeType="1"/>
            </p:cNvSpPr>
            <p:nvPr/>
          </p:nvSpPr>
          <p:spPr bwMode="auto">
            <a:xfrm>
              <a:off x="249" y="3022"/>
              <a:ext cx="8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11280" name="Line 15"/>
            <p:cNvSpPr>
              <a:spLocks noChangeShapeType="1"/>
            </p:cNvSpPr>
            <p:nvPr/>
          </p:nvSpPr>
          <p:spPr bwMode="auto">
            <a:xfrm>
              <a:off x="5420" y="3657"/>
              <a:ext cx="9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11281" name="Text Box 16"/>
            <p:cNvSpPr txBox="1">
              <a:spLocks noChangeArrowheads="1"/>
            </p:cNvSpPr>
            <p:nvPr/>
          </p:nvSpPr>
          <p:spPr bwMode="auto">
            <a:xfrm>
              <a:off x="158" y="1117"/>
              <a:ext cx="998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200">
                  <a:solidFill>
                    <a:srgbClr val="000000"/>
                  </a:solidFill>
                  <a:latin typeface="Verdana" pitchFamily="34" charset="0"/>
                </a:rPr>
                <a:t>National</a:t>
              </a:r>
              <a:endParaRPr lang="de-AT" altLang="de-DE" sz="12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1282" name="Text Box 17"/>
            <p:cNvSpPr txBox="1">
              <a:spLocks noChangeArrowheads="1"/>
            </p:cNvSpPr>
            <p:nvPr/>
          </p:nvSpPr>
          <p:spPr bwMode="auto">
            <a:xfrm>
              <a:off x="158" y="1661"/>
              <a:ext cx="998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200">
                  <a:solidFill>
                    <a:srgbClr val="000000"/>
                  </a:solidFill>
                  <a:latin typeface="Verdana" pitchFamily="34" charset="0"/>
                </a:rPr>
                <a:t>State</a:t>
              </a:r>
              <a:endParaRPr lang="de-AT" altLang="de-DE" sz="12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1283" name="Text Box 18"/>
            <p:cNvSpPr txBox="1">
              <a:spLocks noChangeArrowheads="1"/>
            </p:cNvSpPr>
            <p:nvPr/>
          </p:nvSpPr>
          <p:spPr bwMode="auto">
            <a:xfrm>
              <a:off x="158" y="2206"/>
              <a:ext cx="998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200">
                  <a:solidFill>
                    <a:srgbClr val="000000"/>
                  </a:solidFill>
                  <a:latin typeface="Verdana" pitchFamily="34" charset="0"/>
                </a:rPr>
                <a:t>Districts</a:t>
              </a:r>
              <a:endParaRPr lang="de-AT" altLang="de-DE" sz="12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1284" name="Text Box 19"/>
            <p:cNvSpPr txBox="1">
              <a:spLocks noChangeArrowheads="1"/>
            </p:cNvSpPr>
            <p:nvPr/>
          </p:nvSpPr>
          <p:spPr bwMode="auto">
            <a:xfrm>
              <a:off x="158" y="2840"/>
              <a:ext cx="998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200">
                  <a:solidFill>
                    <a:srgbClr val="000000"/>
                  </a:solidFill>
                  <a:latin typeface="Verdana" pitchFamily="34" charset="0"/>
                </a:rPr>
                <a:t>Cities/</a:t>
              </a:r>
              <a:br>
                <a:rPr lang="de-DE" altLang="de-DE" sz="1200">
                  <a:solidFill>
                    <a:srgbClr val="000000"/>
                  </a:solidFill>
                  <a:latin typeface="Verdana" pitchFamily="34" charset="0"/>
                </a:rPr>
              </a:br>
              <a:r>
                <a:rPr lang="de-DE" altLang="de-DE" sz="1200">
                  <a:solidFill>
                    <a:srgbClr val="000000"/>
                  </a:solidFill>
                  <a:latin typeface="Verdana" pitchFamily="34" charset="0"/>
                </a:rPr>
                <a:t>Communities</a:t>
              </a:r>
              <a:endParaRPr lang="de-AT" altLang="de-DE" sz="12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1285" name="Line 20"/>
            <p:cNvSpPr>
              <a:spLocks noChangeShapeType="1"/>
            </p:cNvSpPr>
            <p:nvPr/>
          </p:nvSpPr>
          <p:spPr bwMode="auto">
            <a:xfrm>
              <a:off x="431" y="3657"/>
              <a:ext cx="489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11286" name="Line 21"/>
            <p:cNvSpPr>
              <a:spLocks noChangeShapeType="1"/>
            </p:cNvSpPr>
            <p:nvPr/>
          </p:nvSpPr>
          <p:spPr bwMode="auto">
            <a:xfrm>
              <a:off x="1202" y="3022"/>
              <a:ext cx="335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11287" name="Line 22"/>
            <p:cNvSpPr>
              <a:spLocks noChangeShapeType="1"/>
            </p:cNvSpPr>
            <p:nvPr/>
          </p:nvSpPr>
          <p:spPr bwMode="auto">
            <a:xfrm>
              <a:off x="1791" y="2387"/>
              <a:ext cx="2177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11288" name="Line 23"/>
            <p:cNvSpPr>
              <a:spLocks noChangeShapeType="1"/>
            </p:cNvSpPr>
            <p:nvPr/>
          </p:nvSpPr>
          <p:spPr bwMode="auto">
            <a:xfrm>
              <a:off x="2064" y="1842"/>
              <a:ext cx="163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11289" name="Line 24"/>
            <p:cNvSpPr>
              <a:spLocks noChangeShapeType="1"/>
            </p:cNvSpPr>
            <p:nvPr/>
          </p:nvSpPr>
          <p:spPr bwMode="auto">
            <a:xfrm>
              <a:off x="2154" y="1298"/>
              <a:ext cx="1451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11290" name="Text Box 25"/>
            <p:cNvSpPr txBox="1">
              <a:spLocks noChangeArrowheads="1"/>
            </p:cNvSpPr>
            <p:nvPr/>
          </p:nvSpPr>
          <p:spPr bwMode="auto">
            <a:xfrm rot="10800000">
              <a:off x="5117" y="1438"/>
              <a:ext cx="310" cy="18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400" b="1">
                  <a:solidFill>
                    <a:srgbClr val="006C86"/>
                  </a:solidFill>
                  <a:latin typeface="Verdana" pitchFamily="34" charset="0"/>
                </a:rPr>
                <a:t>IT-Business</a:t>
              </a:r>
              <a:endParaRPr lang="de-AT" altLang="de-DE" sz="1400" b="1">
                <a:solidFill>
                  <a:srgbClr val="006C86"/>
                </a:solidFill>
                <a:latin typeface="Verdana" pitchFamily="34" charset="0"/>
              </a:endParaRPr>
            </a:p>
          </p:txBody>
        </p:sp>
        <p:sp>
          <p:nvSpPr>
            <p:cNvPr id="11291" name="Freeform 26"/>
            <p:cNvSpPr>
              <a:spLocks/>
            </p:cNvSpPr>
            <p:nvPr/>
          </p:nvSpPr>
          <p:spPr bwMode="auto">
            <a:xfrm flipV="1">
              <a:off x="1565" y="1162"/>
              <a:ext cx="1133" cy="2948"/>
            </a:xfrm>
            <a:custGeom>
              <a:avLst/>
              <a:gdLst>
                <a:gd name="T0" fmla="*/ 0 w 1678"/>
                <a:gd name="T1" fmla="*/ 0 h 2948"/>
                <a:gd name="T2" fmla="*/ 184 w 1678"/>
                <a:gd name="T3" fmla="*/ 1361 h 2948"/>
                <a:gd name="T4" fmla="*/ 236 w 1678"/>
                <a:gd name="T5" fmla="*/ 2948 h 29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8" h="2948">
                  <a:moveTo>
                    <a:pt x="0" y="0"/>
                  </a:moveTo>
                  <a:cubicBezTo>
                    <a:pt x="518" y="435"/>
                    <a:pt x="1036" y="870"/>
                    <a:pt x="1316" y="1361"/>
                  </a:cubicBezTo>
                  <a:cubicBezTo>
                    <a:pt x="1596" y="1852"/>
                    <a:pt x="1625" y="2706"/>
                    <a:pt x="1678" y="2948"/>
                  </a:cubicBezTo>
                </a:path>
              </a:pathLst>
            </a:custGeom>
            <a:noFill/>
            <a:ln w="38100" cmpd="sng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11292" name="Freeform 27"/>
            <p:cNvSpPr>
              <a:spLocks/>
            </p:cNvSpPr>
            <p:nvPr/>
          </p:nvSpPr>
          <p:spPr bwMode="auto">
            <a:xfrm flipV="1">
              <a:off x="2064" y="1162"/>
              <a:ext cx="679" cy="2948"/>
            </a:xfrm>
            <a:custGeom>
              <a:avLst/>
              <a:gdLst>
                <a:gd name="T0" fmla="*/ 0 w 1678"/>
                <a:gd name="T1" fmla="*/ 0 h 2948"/>
                <a:gd name="T2" fmla="*/ 14 w 1678"/>
                <a:gd name="T3" fmla="*/ 1361 h 2948"/>
                <a:gd name="T4" fmla="*/ 18 w 1678"/>
                <a:gd name="T5" fmla="*/ 2948 h 29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8" h="2948">
                  <a:moveTo>
                    <a:pt x="0" y="0"/>
                  </a:moveTo>
                  <a:cubicBezTo>
                    <a:pt x="518" y="435"/>
                    <a:pt x="1036" y="870"/>
                    <a:pt x="1316" y="1361"/>
                  </a:cubicBezTo>
                  <a:cubicBezTo>
                    <a:pt x="1596" y="1852"/>
                    <a:pt x="1625" y="2706"/>
                    <a:pt x="1678" y="2948"/>
                  </a:cubicBezTo>
                </a:path>
              </a:pathLst>
            </a:custGeom>
            <a:noFill/>
            <a:ln w="19050" cmpd="sng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11293" name="Freeform 28"/>
            <p:cNvSpPr>
              <a:spLocks/>
            </p:cNvSpPr>
            <p:nvPr/>
          </p:nvSpPr>
          <p:spPr bwMode="auto">
            <a:xfrm flipV="1">
              <a:off x="2472" y="1162"/>
              <a:ext cx="316" cy="2948"/>
            </a:xfrm>
            <a:custGeom>
              <a:avLst/>
              <a:gdLst>
                <a:gd name="T0" fmla="*/ 0 w 1678"/>
                <a:gd name="T1" fmla="*/ 0 h 2948"/>
                <a:gd name="T2" fmla="*/ 0 w 1678"/>
                <a:gd name="T3" fmla="*/ 1361 h 2948"/>
                <a:gd name="T4" fmla="*/ 0 w 1678"/>
                <a:gd name="T5" fmla="*/ 2948 h 29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8" h="2948">
                  <a:moveTo>
                    <a:pt x="0" y="0"/>
                  </a:moveTo>
                  <a:cubicBezTo>
                    <a:pt x="518" y="435"/>
                    <a:pt x="1036" y="870"/>
                    <a:pt x="1316" y="1361"/>
                  </a:cubicBezTo>
                  <a:cubicBezTo>
                    <a:pt x="1596" y="1852"/>
                    <a:pt x="1625" y="2706"/>
                    <a:pt x="1678" y="2948"/>
                  </a:cubicBezTo>
                </a:path>
              </a:pathLst>
            </a:custGeom>
            <a:noFill/>
            <a:ln w="9525" cmpd="sng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11294" name="Freeform 29"/>
            <p:cNvSpPr>
              <a:spLocks/>
            </p:cNvSpPr>
            <p:nvPr/>
          </p:nvSpPr>
          <p:spPr bwMode="auto">
            <a:xfrm flipH="1" flipV="1">
              <a:off x="2972" y="1162"/>
              <a:ext cx="316" cy="2948"/>
            </a:xfrm>
            <a:custGeom>
              <a:avLst/>
              <a:gdLst>
                <a:gd name="T0" fmla="*/ 0 w 1678"/>
                <a:gd name="T1" fmla="*/ 0 h 2948"/>
                <a:gd name="T2" fmla="*/ 0 w 1678"/>
                <a:gd name="T3" fmla="*/ 1361 h 2948"/>
                <a:gd name="T4" fmla="*/ 0 w 1678"/>
                <a:gd name="T5" fmla="*/ 2948 h 29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8" h="2948">
                  <a:moveTo>
                    <a:pt x="0" y="0"/>
                  </a:moveTo>
                  <a:cubicBezTo>
                    <a:pt x="518" y="435"/>
                    <a:pt x="1036" y="870"/>
                    <a:pt x="1316" y="1361"/>
                  </a:cubicBezTo>
                  <a:cubicBezTo>
                    <a:pt x="1596" y="1852"/>
                    <a:pt x="1625" y="2706"/>
                    <a:pt x="1678" y="2948"/>
                  </a:cubicBezTo>
                </a:path>
              </a:pathLst>
            </a:custGeom>
            <a:noFill/>
            <a:ln w="9525" cmpd="sng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11295" name="Freeform 30"/>
            <p:cNvSpPr>
              <a:spLocks/>
            </p:cNvSpPr>
            <p:nvPr/>
          </p:nvSpPr>
          <p:spPr bwMode="auto">
            <a:xfrm flipH="1" flipV="1">
              <a:off x="3017" y="1162"/>
              <a:ext cx="679" cy="2948"/>
            </a:xfrm>
            <a:custGeom>
              <a:avLst/>
              <a:gdLst>
                <a:gd name="T0" fmla="*/ 0 w 1678"/>
                <a:gd name="T1" fmla="*/ 0 h 2948"/>
                <a:gd name="T2" fmla="*/ 14 w 1678"/>
                <a:gd name="T3" fmla="*/ 1361 h 2948"/>
                <a:gd name="T4" fmla="*/ 18 w 1678"/>
                <a:gd name="T5" fmla="*/ 2948 h 29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8" h="2948">
                  <a:moveTo>
                    <a:pt x="0" y="0"/>
                  </a:moveTo>
                  <a:cubicBezTo>
                    <a:pt x="518" y="435"/>
                    <a:pt x="1036" y="870"/>
                    <a:pt x="1316" y="1361"/>
                  </a:cubicBezTo>
                  <a:cubicBezTo>
                    <a:pt x="1596" y="1852"/>
                    <a:pt x="1625" y="2706"/>
                    <a:pt x="1678" y="2948"/>
                  </a:cubicBezTo>
                </a:path>
              </a:pathLst>
            </a:custGeom>
            <a:noFill/>
            <a:ln w="19050" cmpd="sng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11296" name="Freeform 31"/>
            <p:cNvSpPr>
              <a:spLocks/>
            </p:cNvSpPr>
            <p:nvPr/>
          </p:nvSpPr>
          <p:spPr bwMode="auto">
            <a:xfrm flipH="1" flipV="1">
              <a:off x="3062" y="1162"/>
              <a:ext cx="1133" cy="2948"/>
            </a:xfrm>
            <a:custGeom>
              <a:avLst/>
              <a:gdLst>
                <a:gd name="T0" fmla="*/ 0 w 1678"/>
                <a:gd name="T1" fmla="*/ 0 h 2948"/>
                <a:gd name="T2" fmla="*/ 184 w 1678"/>
                <a:gd name="T3" fmla="*/ 1361 h 2948"/>
                <a:gd name="T4" fmla="*/ 236 w 1678"/>
                <a:gd name="T5" fmla="*/ 2948 h 29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8" h="2948">
                  <a:moveTo>
                    <a:pt x="0" y="0"/>
                  </a:moveTo>
                  <a:cubicBezTo>
                    <a:pt x="518" y="435"/>
                    <a:pt x="1036" y="870"/>
                    <a:pt x="1316" y="1361"/>
                  </a:cubicBezTo>
                  <a:cubicBezTo>
                    <a:pt x="1596" y="1852"/>
                    <a:pt x="1625" y="2706"/>
                    <a:pt x="1678" y="2948"/>
                  </a:cubicBezTo>
                </a:path>
              </a:pathLst>
            </a:custGeom>
            <a:noFill/>
            <a:ln w="38100" cmpd="sng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11297" name="Oval 32"/>
            <p:cNvSpPr>
              <a:spLocks noChangeArrowheads="1"/>
            </p:cNvSpPr>
            <p:nvPr/>
          </p:nvSpPr>
          <p:spPr bwMode="auto">
            <a:xfrm>
              <a:off x="2109" y="1209"/>
              <a:ext cx="1542" cy="180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F8F8F8"/>
                </a:gs>
              </a:gsLst>
              <a:lin ang="5400000" scaled="1"/>
            </a:gradFill>
            <a:ln w="12700" cap="rnd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200">
                <a:solidFill>
                  <a:srgbClr val="000000"/>
                </a:solidFill>
              </a:endParaRPr>
            </a:p>
          </p:txBody>
        </p:sp>
        <p:sp>
          <p:nvSpPr>
            <p:cNvPr id="11298" name="Oval 33"/>
            <p:cNvSpPr>
              <a:spLocks noChangeArrowheads="1"/>
            </p:cNvSpPr>
            <p:nvPr/>
          </p:nvSpPr>
          <p:spPr bwMode="auto">
            <a:xfrm>
              <a:off x="2018" y="1705"/>
              <a:ext cx="1724" cy="274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F8F8F8"/>
                </a:gs>
              </a:gsLst>
              <a:lin ang="5400000" scaled="1"/>
            </a:gradFill>
            <a:ln w="12700" cap="rnd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200">
                <a:solidFill>
                  <a:srgbClr val="000000"/>
                </a:solidFill>
              </a:endParaRPr>
            </a:p>
          </p:txBody>
        </p:sp>
        <p:sp>
          <p:nvSpPr>
            <p:cNvPr id="11299" name="Oval 34"/>
            <p:cNvSpPr>
              <a:spLocks noChangeArrowheads="1"/>
            </p:cNvSpPr>
            <p:nvPr/>
          </p:nvSpPr>
          <p:spPr bwMode="auto">
            <a:xfrm>
              <a:off x="385" y="3250"/>
              <a:ext cx="4990" cy="81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F8F8F8"/>
                </a:gs>
              </a:gsLst>
              <a:lin ang="5400000" scaled="1"/>
            </a:gradFill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200">
                <a:solidFill>
                  <a:srgbClr val="000000"/>
                </a:solidFill>
              </a:endParaRPr>
            </a:p>
          </p:txBody>
        </p:sp>
        <p:sp>
          <p:nvSpPr>
            <p:cNvPr id="11300" name="Oval 35"/>
            <p:cNvSpPr>
              <a:spLocks noChangeArrowheads="1"/>
            </p:cNvSpPr>
            <p:nvPr/>
          </p:nvSpPr>
          <p:spPr bwMode="auto">
            <a:xfrm>
              <a:off x="1156" y="2705"/>
              <a:ext cx="3448" cy="63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F8F8F8"/>
                </a:gs>
              </a:gsLst>
              <a:lin ang="5400000" scaled="1"/>
            </a:gradFill>
            <a:ln w="12700" cap="rnd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200">
                <a:solidFill>
                  <a:srgbClr val="000000"/>
                </a:solidFill>
              </a:endParaRPr>
            </a:p>
          </p:txBody>
        </p:sp>
        <p:sp>
          <p:nvSpPr>
            <p:cNvPr id="11301" name="Oval 36"/>
            <p:cNvSpPr>
              <a:spLocks noChangeArrowheads="1"/>
            </p:cNvSpPr>
            <p:nvPr/>
          </p:nvSpPr>
          <p:spPr bwMode="auto">
            <a:xfrm>
              <a:off x="1746" y="2161"/>
              <a:ext cx="2268" cy="454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F8F8F8"/>
                </a:gs>
              </a:gsLst>
              <a:lin ang="5400000" scaled="1"/>
            </a:gradFill>
            <a:ln w="12700" cap="rnd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200">
                <a:solidFill>
                  <a:srgbClr val="000000"/>
                </a:solidFill>
              </a:endParaRPr>
            </a:p>
          </p:txBody>
        </p:sp>
        <p:sp>
          <p:nvSpPr>
            <p:cNvPr id="11302" name="Line 37"/>
            <p:cNvSpPr>
              <a:spLocks noChangeShapeType="1"/>
            </p:cNvSpPr>
            <p:nvPr/>
          </p:nvSpPr>
          <p:spPr bwMode="auto">
            <a:xfrm>
              <a:off x="249" y="3657"/>
              <a:ext cx="9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11303" name="Text Box 38"/>
            <p:cNvSpPr txBox="1">
              <a:spLocks noChangeArrowheads="1"/>
            </p:cNvSpPr>
            <p:nvPr/>
          </p:nvSpPr>
          <p:spPr bwMode="auto">
            <a:xfrm>
              <a:off x="476" y="3506"/>
              <a:ext cx="998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200">
                  <a:solidFill>
                    <a:srgbClr val="000000"/>
                  </a:solidFill>
                  <a:latin typeface="Verdana" pitchFamily="34" charset="0"/>
                </a:rPr>
                <a:t>Citizens</a:t>
              </a:r>
              <a:endParaRPr lang="de-AT" altLang="de-DE" sz="12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1304" name="Text Box 39"/>
            <p:cNvSpPr txBox="1">
              <a:spLocks noChangeArrowheads="1"/>
            </p:cNvSpPr>
            <p:nvPr/>
          </p:nvSpPr>
          <p:spPr bwMode="auto">
            <a:xfrm rot="10800000">
              <a:off x="2686" y="2514"/>
              <a:ext cx="286" cy="1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200">
                  <a:solidFill>
                    <a:srgbClr val="000000"/>
                  </a:solidFill>
                  <a:latin typeface="Verdana" pitchFamily="34" charset="0"/>
                </a:rPr>
                <a:t>vertical architecture</a:t>
              </a:r>
              <a:endParaRPr lang="de-AT" altLang="de-DE" sz="12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1305" name="Text Box 40"/>
            <p:cNvSpPr txBox="1">
              <a:spLocks noChangeArrowheads="1"/>
            </p:cNvSpPr>
            <p:nvPr/>
          </p:nvSpPr>
          <p:spPr bwMode="auto">
            <a:xfrm>
              <a:off x="2924" y="3510"/>
              <a:ext cx="1498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200">
                  <a:solidFill>
                    <a:srgbClr val="000000"/>
                  </a:solidFill>
                  <a:latin typeface="Verdana" pitchFamily="34" charset="0"/>
                </a:rPr>
                <a:t>horizontal architecture</a:t>
              </a:r>
              <a:endParaRPr lang="de-AT" altLang="de-DE" sz="12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1306" name="Text Box 41"/>
            <p:cNvSpPr txBox="1">
              <a:spLocks noChangeArrowheads="1"/>
            </p:cNvSpPr>
            <p:nvPr/>
          </p:nvSpPr>
          <p:spPr bwMode="auto">
            <a:xfrm>
              <a:off x="4785" y="3978"/>
              <a:ext cx="726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200">
                  <a:solidFill>
                    <a:srgbClr val="000000"/>
                  </a:solidFill>
                  <a:latin typeface="Verdana" pitchFamily="34" charset="0"/>
                </a:rPr>
                <a:t>Portals</a:t>
              </a:r>
              <a:endParaRPr lang="de-AT" altLang="de-DE" sz="12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architecture &amp; public sector in Austria | Astana, 1.10.2015 | PROFIT government day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4878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2209800"/>
            <a:ext cx="8991600" cy="476250"/>
          </a:xfrm>
        </p:spPr>
        <p:txBody>
          <a:bodyPr/>
          <a:lstStyle/>
          <a:p>
            <a:pPr marL="228600" indent="-228600" algn="ctr">
              <a:buFontTx/>
              <a:buNone/>
              <a:tabLst>
                <a:tab pos="228600" algn="l"/>
              </a:tabLst>
            </a:pPr>
            <a:r>
              <a:rPr lang="en-US" altLang="de-DE" dirty="0" smtClean="0"/>
              <a:t>	“It is not the strongest of the species that survive,</a:t>
            </a:r>
            <a:endParaRPr lang="en-US" altLang="de-DE" sz="3200" dirty="0" smtClean="0"/>
          </a:p>
        </p:txBody>
      </p:sp>
      <p:sp>
        <p:nvSpPr>
          <p:cNvPr id="721923" name="Rectangle 3"/>
          <p:cNvSpPr>
            <a:spLocks noChangeArrowheads="1"/>
          </p:cNvSpPr>
          <p:nvPr/>
        </p:nvSpPr>
        <p:spPr bwMode="auto">
          <a:xfrm>
            <a:off x="152400" y="2743200"/>
            <a:ext cx="8991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73088" indent="-230188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tabLst>
                <a:tab pos="2286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5988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tabLst>
                <a:tab pos="2286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260475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tabLst>
                <a:tab pos="2286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597025" indent="-2222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tabLst>
                <a:tab pos="2286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054225" indent="-2222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tabLst>
                <a:tab pos="2286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511425" indent="-2222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tabLst>
                <a:tab pos="2286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2968625" indent="-2222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tabLst>
                <a:tab pos="2286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425825" indent="-2222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tabLst>
                <a:tab pos="2286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de-DE" dirty="0">
                <a:latin typeface="Verdana" pitchFamily="34" charset="0"/>
              </a:rPr>
              <a:t>	nor the most intelligent,</a:t>
            </a:r>
            <a:endParaRPr lang="en-US" altLang="de-DE" sz="3200" dirty="0">
              <a:latin typeface="Verdana" pitchFamily="34" charset="0"/>
            </a:endParaRPr>
          </a:p>
        </p:txBody>
      </p:sp>
      <p:sp>
        <p:nvSpPr>
          <p:cNvPr id="721924" name="Rectangle 4"/>
          <p:cNvSpPr>
            <a:spLocks noChangeArrowheads="1"/>
          </p:cNvSpPr>
          <p:nvPr/>
        </p:nvSpPr>
        <p:spPr bwMode="auto">
          <a:xfrm>
            <a:off x="152400" y="3276600"/>
            <a:ext cx="8991600" cy="154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73088" indent="-230188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tabLst>
                <a:tab pos="2286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5988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tabLst>
                <a:tab pos="2286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260475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tabLst>
                <a:tab pos="2286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597025" indent="-2222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tabLst>
                <a:tab pos="2286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054225" indent="-2222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tabLst>
                <a:tab pos="2286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511425" indent="-2222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tabLst>
                <a:tab pos="2286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2968625" indent="-2222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tabLst>
                <a:tab pos="2286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425825" indent="-2222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tabLst>
                <a:tab pos="2286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de-DE" dirty="0">
                <a:latin typeface="Verdana" pitchFamily="34" charset="0"/>
              </a:rPr>
              <a:t>	but the ones most responsive to change”</a:t>
            </a:r>
          </a:p>
          <a:p>
            <a:pPr algn="ctr" eaLnBrk="1" hangingPunct="1">
              <a:buClrTx/>
              <a:buFontTx/>
              <a:buNone/>
            </a:pPr>
            <a:endParaRPr lang="en-US" altLang="de-DE" dirty="0">
              <a:latin typeface="Verdana" pitchFamily="34" charset="0"/>
            </a:endParaRPr>
          </a:p>
          <a:p>
            <a:pPr lvl="1" eaLnBrk="1" hangingPunct="1">
              <a:buClrTx/>
              <a:buFontTx/>
              <a:buNone/>
            </a:pPr>
            <a:r>
              <a:rPr lang="de-AT" altLang="de-DE" sz="2400" b="1" i="1" dirty="0">
                <a:solidFill>
                  <a:schemeClr val="tx1"/>
                </a:solidFill>
                <a:latin typeface="Verdana" pitchFamily="34" charset="0"/>
              </a:rPr>
              <a:t>	Charles Darwin</a:t>
            </a:r>
            <a:endParaRPr lang="en-US" altLang="de-DE" sz="28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855662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de-DE" dirty="0" smtClean="0">
                <a:latin typeface="Comic Sans MS" pitchFamily="66" charset="0"/>
                <a:ea typeface="SimSun" pitchFamily="2" charset="-122"/>
                <a:cs typeface="Times New Roman" pitchFamily="18" charset="0"/>
              </a:rPr>
              <a:t>Service:</a:t>
            </a:r>
            <a:r>
              <a:rPr lang="en-US" altLang="de-DE" sz="2400" dirty="0" smtClean="0">
                <a:solidFill>
                  <a:schemeClr val="folHlink"/>
                </a:solidFill>
                <a:ea typeface="SimSun" pitchFamily="2" charset="-122"/>
                <a:cs typeface="Times New Roman" pitchFamily="18" charset="0"/>
              </a:rPr>
              <a:t> [</a:t>
            </a:r>
            <a:r>
              <a:rPr lang="de-DE" altLang="de-DE" sz="2400" dirty="0" smtClean="0">
                <a:solidFill>
                  <a:schemeClr val="folHlink"/>
                </a:solidFill>
                <a:ea typeface="SimSun" pitchFamily="2" charset="-122"/>
                <a:cs typeface="Times New Roman" pitchFamily="18" charset="0"/>
              </a:rPr>
              <a:t>'s&amp;r-v&amp;s</a:t>
            </a:r>
            <a:r>
              <a:rPr lang="en-US" altLang="de-DE" sz="2400" dirty="0" smtClean="0">
                <a:solidFill>
                  <a:schemeClr val="folHlink"/>
                </a:solidFill>
                <a:ea typeface="SimSun" pitchFamily="2" charset="-122"/>
                <a:cs typeface="Times New Roman" pitchFamily="18" charset="0"/>
              </a:rPr>
              <a:t>]</a:t>
            </a:r>
            <a:r>
              <a:rPr lang="en-US" altLang="de-DE" sz="2400" dirty="0" smtClean="0">
                <a:ea typeface="SimSun" pitchFamily="2" charset="-122"/>
                <a:cs typeface="Times New Roman" pitchFamily="18" charset="0"/>
              </a:rPr>
              <a:t/>
            </a:r>
            <a:br>
              <a:rPr lang="en-US" altLang="de-DE" sz="2400" dirty="0" smtClean="0">
                <a:ea typeface="SimSun" pitchFamily="2" charset="-122"/>
                <a:cs typeface="Times New Roman" pitchFamily="18" charset="0"/>
              </a:rPr>
            </a:br>
            <a:r>
              <a:rPr lang="en-US" altLang="de-DE" sz="1600" i="1" dirty="0" smtClean="0">
                <a:ea typeface="SimSun" pitchFamily="2" charset="-122"/>
                <a:cs typeface="Times New Roman" pitchFamily="18" charset="0"/>
              </a:rPr>
              <a:t>1: the occupation or function of serving</a:t>
            </a:r>
            <a:br>
              <a:rPr lang="en-US" altLang="de-DE" sz="1600" i="1" dirty="0" smtClean="0">
                <a:ea typeface="SimSun" pitchFamily="2" charset="-122"/>
                <a:cs typeface="Times New Roman" pitchFamily="18" charset="0"/>
              </a:rPr>
            </a:br>
            <a:r>
              <a:rPr lang="en-US" altLang="de-DE" sz="1600" i="1" dirty="0" smtClean="0">
                <a:ea typeface="SimSun" pitchFamily="2" charset="-122"/>
                <a:cs typeface="Times New Roman" pitchFamily="18" charset="0"/>
              </a:rPr>
              <a:t>2: the work performed by one that serves</a:t>
            </a:r>
            <a:endParaRPr lang="en-GB" altLang="de-DE" sz="1600" i="1" dirty="0" smtClean="0"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architecture &amp; public sector in Austria | Astana, 1.10.2015 | PROFIT government day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00898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2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2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2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2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922" grpId="0" build="p"/>
      <p:bldP spid="721923" grpId="0"/>
      <p:bldP spid="72192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n-US" altLang="de-DE" dirty="0" smtClean="0">
                <a:latin typeface="Comic Sans MS" pitchFamily="66" charset="0"/>
                <a:ea typeface="SimSun" pitchFamily="2" charset="-122"/>
                <a:cs typeface="Times New Roman" pitchFamily="18" charset="0"/>
              </a:rPr>
              <a:t>How Cities Evolve</a:t>
            </a:r>
          </a:p>
        </p:txBody>
      </p:sp>
      <p:pic>
        <p:nvPicPr>
          <p:cNvPr id="13315" name="Picture 3" descr="cityscape-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0"/>
            <a:ext cx="700087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3-short-build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52916" r="4167" b="4723"/>
          <a:stretch>
            <a:fillRect/>
          </a:stretch>
        </p:blipFill>
        <p:spPr bwMode="auto">
          <a:xfrm>
            <a:off x="458788" y="2319338"/>
            <a:ext cx="83820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0853" name="Picture 5" descr="tele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74583" r="4167"/>
          <a:stretch>
            <a:fillRect/>
          </a:stretch>
        </p:blipFill>
        <p:spPr bwMode="auto">
          <a:xfrm>
            <a:off x="306388" y="3805238"/>
            <a:ext cx="85344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0854" name="Picture 6" descr="g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8" t="72223" r="6876" b="2777"/>
          <a:stretch>
            <a:fillRect/>
          </a:stretch>
        </p:blipFill>
        <p:spPr bwMode="auto">
          <a:xfrm>
            <a:off x="963613" y="3643313"/>
            <a:ext cx="76295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0855" name="Picture 7" descr="plumb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34"/>
          <a:stretch>
            <a:fillRect/>
          </a:stretch>
        </p:blipFill>
        <p:spPr bwMode="auto">
          <a:xfrm>
            <a:off x="77788" y="3719513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0856" name="Picture 8" descr="electricit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89" b="5695"/>
          <a:stretch>
            <a:fillRect/>
          </a:stretch>
        </p:blipFill>
        <p:spPr bwMode="auto">
          <a:xfrm>
            <a:off x="77788" y="2557463"/>
            <a:ext cx="91440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0857" name="Picture 9" descr="plumbing-tex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4516438"/>
            <a:ext cx="989012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0858" name="Picture 10" descr="electricity-tex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2998788"/>
            <a:ext cx="9842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0859" name="Picture 11" descr="gas-tex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4933950"/>
            <a:ext cx="3794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0860" name="Picture 12" descr="renovation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33" b="31944"/>
          <a:stretch>
            <a:fillRect/>
          </a:stretch>
        </p:blipFill>
        <p:spPr bwMode="auto">
          <a:xfrm>
            <a:off x="77788" y="1833563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0861" name="Picture 13" descr="continual-investmen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5967413"/>
            <a:ext cx="36004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0862" name="Picture 14" descr="yellow-&amp;-white-curve-arro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4525">
            <a:off x="6481763" y="5678488"/>
            <a:ext cx="598487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0863" name="Picture 15" descr="renovations-tex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8" y="1419225"/>
            <a:ext cx="20002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0864" name="Picture 16" descr="yellow-&amp;-white-curve-arro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74525">
            <a:off x="1752600" y="5678488"/>
            <a:ext cx="598488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architecture &amp; public sector in Austria | Astana, 1.10.2015 | PROFIT government day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58141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90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90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9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0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0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0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90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0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0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9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90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0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0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90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000"/>
                                        <p:tgtEl>
                                          <p:spTgt spid="59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0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0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9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0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90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9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0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90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0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590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590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90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0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9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90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0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90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590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590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90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90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9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90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90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90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508000" y="328613"/>
            <a:ext cx="7231063" cy="1084262"/>
          </a:xfrm>
        </p:spPr>
        <p:txBody>
          <a:bodyPr/>
          <a:lstStyle/>
          <a:p>
            <a:r>
              <a:rPr lang="de-DE" altLang="de-DE" smtClean="0"/>
              <a:t>Motivation to use </a:t>
            </a:r>
            <a:br>
              <a:rPr lang="de-DE" altLang="de-DE" smtClean="0"/>
            </a:br>
            <a:r>
              <a:rPr lang="de-DE" altLang="de-DE" smtClean="0"/>
              <a:t>Enterprise Architecture</a:t>
            </a:r>
          </a:p>
        </p:txBody>
      </p:sp>
      <p:sp>
        <p:nvSpPr>
          <p:cNvPr id="30723" name="Inhaltsplatzhalter 2"/>
          <p:cNvSpPr>
            <a:spLocks noGrp="1"/>
          </p:cNvSpPr>
          <p:nvPr>
            <p:ph idx="1"/>
          </p:nvPr>
        </p:nvSpPr>
        <p:spPr>
          <a:xfrm>
            <a:off x="263525" y="1603375"/>
            <a:ext cx="8158163" cy="3590925"/>
          </a:xfrm>
        </p:spPr>
        <p:txBody>
          <a:bodyPr/>
          <a:lstStyle/>
          <a:p>
            <a:r>
              <a:rPr lang="en-GB" altLang="de-DE" smtClean="0"/>
              <a:t>Support a business by providing the fundamental technology and process structure for an IT strategy</a:t>
            </a:r>
          </a:p>
          <a:p>
            <a:r>
              <a:rPr lang="en-GB" altLang="de-DE" smtClean="0"/>
              <a:t>Achieve the right balance between IT efficiency and business innovation</a:t>
            </a:r>
          </a:p>
          <a:p>
            <a:r>
              <a:rPr lang="en-GB" altLang="de-DE" smtClean="0"/>
              <a:t>Allow individual business units to innovate safely in their pursuit of competitive advantage</a:t>
            </a:r>
          </a:p>
          <a:p>
            <a:r>
              <a:rPr lang="en-GB" altLang="de-DE" smtClean="0"/>
              <a:t>Assure the needs of the organization for an </a:t>
            </a:r>
            <a:br>
              <a:rPr lang="en-GB" altLang="de-DE" smtClean="0"/>
            </a:br>
            <a:r>
              <a:rPr lang="en-GB" altLang="de-DE" smtClean="0"/>
              <a:t>integrated IT strategy, permitting possible synergies across organisations</a:t>
            </a:r>
          </a:p>
        </p:txBody>
      </p:sp>
      <p:sp>
        <p:nvSpPr>
          <p:cNvPr id="30724" name="Rechteck 6"/>
          <p:cNvSpPr>
            <a:spLocks noChangeArrowheads="1"/>
          </p:cNvSpPr>
          <p:nvPr/>
        </p:nvSpPr>
        <p:spPr bwMode="auto">
          <a:xfrm rot="-5400000">
            <a:off x="6401594" y="3615532"/>
            <a:ext cx="4784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400"/>
              <a:t>TOGAF 8: </a:t>
            </a:r>
            <a:br>
              <a:rPr lang="en-US" altLang="de-DE" sz="1400"/>
            </a:br>
            <a:r>
              <a:rPr lang="en-US" altLang="de-DE" sz="1400"/>
              <a:t>http://pubs.opengroup.org/architecture/togaf8-doc/arch/</a:t>
            </a:r>
            <a:endParaRPr lang="de-DE" altLang="de-DE" sz="1400"/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4937125"/>
            <a:ext cx="1460500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architecture &amp; public sector in Austria | Astana, 1.10.2015 | PROFIT government day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876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pie von BKA Digitales Österreich Präsentation v200">
  <a:themeElements>
    <a:clrScheme name="Kopie von BKA Digitales Österreich Präsentation v200 1">
      <a:dk1>
        <a:srgbClr val="000000"/>
      </a:dk1>
      <a:lt1>
        <a:srgbClr val="FFFFFF"/>
      </a:lt1>
      <a:dk2>
        <a:srgbClr val="D10019"/>
      </a:dk2>
      <a:lt2>
        <a:srgbClr val="F4F5E9"/>
      </a:lt2>
      <a:accent1>
        <a:srgbClr val="9C0013"/>
      </a:accent1>
      <a:accent2>
        <a:srgbClr val="E0BABF"/>
      </a:accent2>
      <a:accent3>
        <a:srgbClr val="FFFFFF"/>
      </a:accent3>
      <a:accent4>
        <a:srgbClr val="000000"/>
      </a:accent4>
      <a:accent5>
        <a:srgbClr val="CBAAAA"/>
      </a:accent5>
      <a:accent6>
        <a:srgbClr val="CBA8AD"/>
      </a:accent6>
      <a:hlink>
        <a:srgbClr val="6D6D6D"/>
      </a:hlink>
      <a:folHlink>
        <a:srgbClr val="C2C2C2"/>
      </a:folHlink>
    </a:clrScheme>
    <a:fontScheme name="Kopie von BKA Digitales Österreich Präsentation v20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opie von BKA Digitales Österreich Präsentation v200 1">
        <a:dk1>
          <a:srgbClr val="000000"/>
        </a:dk1>
        <a:lt1>
          <a:srgbClr val="FFFFFF"/>
        </a:lt1>
        <a:dk2>
          <a:srgbClr val="D10019"/>
        </a:dk2>
        <a:lt2>
          <a:srgbClr val="F4F5E9"/>
        </a:lt2>
        <a:accent1>
          <a:srgbClr val="9C0013"/>
        </a:accent1>
        <a:accent2>
          <a:srgbClr val="E0BABF"/>
        </a:accent2>
        <a:accent3>
          <a:srgbClr val="FFFFFF"/>
        </a:accent3>
        <a:accent4>
          <a:srgbClr val="000000"/>
        </a:accent4>
        <a:accent5>
          <a:srgbClr val="CBAAAA"/>
        </a:accent5>
        <a:accent6>
          <a:srgbClr val="CBA8AD"/>
        </a:accent6>
        <a:hlink>
          <a:srgbClr val="6D6D6D"/>
        </a:hlink>
        <a:folHlink>
          <a:srgbClr val="C2C2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Digitales Österreich Präsentation v200 2">
        <a:dk1>
          <a:srgbClr val="000000"/>
        </a:dk1>
        <a:lt1>
          <a:srgbClr val="FFFFFF"/>
        </a:lt1>
        <a:dk2>
          <a:srgbClr val="D10019"/>
        </a:dk2>
        <a:lt2>
          <a:srgbClr val="F1F3E3"/>
        </a:lt2>
        <a:accent1>
          <a:srgbClr val="929B3D"/>
        </a:accent1>
        <a:accent2>
          <a:srgbClr val="E4EAB0"/>
        </a:accent2>
        <a:accent3>
          <a:srgbClr val="FFFFFF"/>
        </a:accent3>
        <a:accent4>
          <a:srgbClr val="000000"/>
        </a:accent4>
        <a:accent5>
          <a:srgbClr val="C7CBAF"/>
        </a:accent5>
        <a:accent6>
          <a:srgbClr val="CFD49F"/>
        </a:accent6>
        <a:hlink>
          <a:srgbClr val="6D6D6D"/>
        </a:hlink>
        <a:folHlink>
          <a:srgbClr val="C2C2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Digitales Österreich Präsentation v200 3">
        <a:dk1>
          <a:srgbClr val="000000"/>
        </a:dk1>
        <a:lt1>
          <a:srgbClr val="FFFFFF"/>
        </a:lt1>
        <a:dk2>
          <a:srgbClr val="D10019"/>
        </a:dk2>
        <a:lt2>
          <a:srgbClr val="F1F3E3"/>
        </a:lt2>
        <a:accent1>
          <a:srgbClr val="929B3D"/>
        </a:accent1>
        <a:accent2>
          <a:srgbClr val="F1F6C0"/>
        </a:accent2>
        <a:accent3>
          <a:srgbClr val="FFFFFF"/>
        </a:accent3>
        <a:accent4>
          <a:srgbClr val="000000"/>
        </a:accent4>
        <a:accent5>
          <a:srgbClr val="C7CBAF"/>
        </a:accent5>
        <a:accent6>
          <a:srgbClr val="DADFAE"/>
        </a:accent6>
        <a:hlink>
          <a:srgbClr val="9C0013"/>
        </a:hlink>
        <a:folHlink>
          <a:srgbClr val="E0BA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Digitales Österreich Präsentation v200 4">
        <a:dk1>
          <a:srgbClr val="000000"/>
        </a:dk1>
        <a:lt1>
          <a:srgbClr val="FFFFFF"/>
        </a:lt1>
        <a:dk2>
          <a:srgbClr val="D10019"/>
        </a:dk2>
        <a:lt2>
          <a:srgbClr val="F4F5E9"/>
        </a:lt2>
        <a:accent1>
          <a:srgbClr val="BC9408"/>
        </a:accent1>
        <a:accent2>
          <a:srgbClr val="FFE5A3"/>
        </a:accent2>
        <a:accent3>
          <a:srgbClr val="FFFFFF"/>
        </a:accent3>
        <a:accent4>
          <a:srgbClr val="000000"/>
        </a:accent4>
        <a:accent5>
          <a:srgbClr val="DAC8AA"/>
        </a:accent5>
        <a:accent6>
          <a:srgbClr val="E7CF93"/>
        </a:accent6>
        <a:hlink>
          <a:srgbClr val="6D6D6D"/>
        </a:hlink>
        <a:folHlink>
          <a:srgbClr val="C2C2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Digitales Österreich Präsentation v200 5">
        <a:dk1>
          <a:srgbClr val="000000"/>
        </a:dk1>
        <a:lt1>
          <a:srgbClr val="FFFFFF"/>
        </a:lt1>
        <a:dk2>
          <a:srgbClr val="D10019"/>
        </a:dk2>
        <a:lt2>
          <a:srgbClr val="F4F5E9"/>
        </a:lt2>
        <a:accent1>
          <a:srgbClr val="BC9408"/>
        </a:accent1>
        <a:accent2>
          <a:srgbClr val="FFE5A3"/>
        </a:accent2>
        <a:accent3>
          <a:srgbClr val="FFFFFF"/>
        </a:accent3>
        <a:accent4>
          <a:srgbClr val="000000"/>
        </a:accent4>
        <a:accent5>
          <a:srgbClr val="DAC8AA"/>
        </a:accent5>
        <a:accent6>
          <a:srgbClr val="E7CF93"/>
        </a:accent6>
        <a:hlink>
          <a:srgbClr val="9C0013"/>
        </a:hlink>
        <a:folHlink>
          <a:srgbClr val="E0BA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Digitales Österreich Präsentation v200 6">
        <a:dk1>
          <a:srgbClr val="000000"/>
        </a:dk1>
        <a:lt1>
          <a:srgbClr val="FFFFFF"/>
        </a:lt1>
        <a:dk2>
          <a:srgbClr val="D10019"/>
        </a:dk2>
        <a:lt2>
          <a:srgbClr val="F4F5E9"/>
        </a:lt2>
        <a:accent1>
          <a:srgbClr val="007C9D"/>
        </a:accent1>
        <a:accent2>
          <a:srgbClr val="B0C9D8"/>
        </a:accent2>
        <a:accent3>
          <a:srgbClr val="FFFFFF"/>
        </a:accent3>
        <a:accent4>
          <a:srgbClr val="000000"/>
        </a:accent4>
        <a:accent5>
          <a:srgbClr val="AABFCC"/>
        </a:accent5>
        <a:accent6>
          <a:srgbClr val="9FB6C4"/>
        </a:accent6>
        <a:hlink>
          <a:srgbClr val="6D6D6D"/>
        </a:hlink>
        <a:folHlink>
          <a:srgbClr val="C2C2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Digitales Österreich Präsentation v200 7">
        <a:dk1>
          <a:srgbClr val="000000"/>
        </a:dk1>
        <a:lt1>
          <a:srgbClr val="FFFFFF"/>
        </a:lt1>
        <a:dk2>
          <a:srgbClr val="D10019"/>
        </a:dk2>
        <a:lt2>
          <a:srgbClr val="F4F5E9"/>
        </a:lt2>
        <a:accent1>
          <a:srgbClr val="007C9D"/>
        </a:accent1>
        <a:accent2>
          <a:srgbClr val="B0C9D8"/>
        </a:accent2>
        <a:accent3>
          <a:srgbClr val="FFFFFF"/>
        </a:accent3>
        <a:accent4>
          <a:srgbClr val="000000"/>
        </a:accent4>
        <a:accent5>
          <a:srgbClr val="AABFCC"/>
        </a:accent5>
        <a:accent6>
          <a:srgbClr val="9FB6C4"/>
        </a:accent6>
        <a:hlink>
          <a:srgbClr val="9C0013"/>
        </a:hlink>
        <a:folHlink>
          <a:srgbClr val="E0BA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Digitales Österreich Präsentation v200 8">
        <a:dk1>
          <a:srgbClr val="000000"/>
        </a:dk1>
        <a:lt1>
          <a:srgbClr val="FFFFFF"/>
        </a:lt1>
        <a:dk2>
          <a:srgbClr val="D10019"/>
        </a:dk2>
        <a:lt2>
          <a:srgbClr val="F4F5E9"/>
        </a:lt2>
        <a:accent1>
          <a:srgbClr val="104E94"/>
        </a:accent1>
        <a:accent2>
          <a:srgbClr val="9BA2C8"/>
        </a:accent2>
        <a:accent3>
          <a:srgbClr val="FFFFFF"/>
        </a:accent3>
        <a:accent4>
          <a:srgbClr val="000000"/>
        </a:accent4>
        <a:accent5>
          <a:srgbClr val="AAB2C8"/>
        </a:accent5>
        <a:accent6>
          <a:srgbClr val="8C92B5"/>
        </a:accent6>
        <a:hlink>
          <a:srgbClr val="6D6D6D"/>
        </a:hlink>
        <a:folHlink>
          <a:srgbClr val="C2C2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Digitales Österreich Präsentation v200 9">
        <a:dk1>
          <a:srgbClr val="000000"/>
        </a:dk1>
        <a:lt1>
          <a:srgbClr val="FFFFFF"/>
        </a:lt1>
        <a:dk2>
          <a:srgbClr val="D10019"/>
        </a:dk2>
        <a:lt2>
          <a:srgbClr val="F4F5E9"/>
        </a:lt2>
        <a:accent1>
          <a:srgbClr val="104E94"/>
        </a:accent1>
        <a:accent2>
          <a:srgbClr val="9BA2C8"/>
        </a:accent2>
        <a:accent3>
          <a:srgbClr val="FFFFFF"/>
        </a:accent3>
        <a:accent4>
          <a:srgbClr val="000000"/>
        </a:accent4>
        <a:accent5>
          <a:srgbClr val="AAB2C8"/>
        </a:accent5>
        <a:accent6>
          <a:srgbClr val="8C92B5"/>
        </a:accent6>
        <a:hlink>
          <a:srgbClr val="9C0013"/>
        </a:hlink>
        <a:folHlink>
          <a:srgbClr val="E0BA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Digitales Österreich Präsentation v200 10">
        <a:dk1>
          <a:srgbClr val="000000"/>
        </a:dk1>
        <a:lt1>
          <a:srgbClr val="FFFFFF"/>
        </a:lt1>
        <a:dk2>
          <a:srgbClr val="D10019"/>
        </a:dk2>
        <a:lt2>
          <a:srgbClr val="F3EFE3"/>
        </a:lt2>
        <a:accent1>
          <a:srgbClr val="104E94"/>
        </a:accent1>
        <a:accent2>
          <a:srgbClr val="FFC60B"/>
        </a:accent2>
        <a:accent3>
          <a:srgbClr val="FFFFFF"/>
        </a:accent3>
        <a:accent4>
          <a:srgbClr val="000000"/>
        </a:accent4>
        <a:accent5>
          <a:srgbClr val="AAB2C8"/>
        </a:accent5>
        <a:accent6>
          <a:srgbClr val="E7B309"/>
        </a:accent6>
        <a:hlink>
          <a:srgbClr val="6D6D6D"/>
        </a:hlink>
        <a:folHlink>
          <a:srgbClr val="C2C2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f:fields xmlns:f="http://schemas.fabasoft.com/folio/2007/fields">
  <f:record ref="">
    <f:field ref="objname" par="" edit="true" text="20130429 Agenda Austria 2020"/>
    <f:field ref="objsubject" par="" edit="true" text=""/>
    <f:field ref="objcreatedby" par="" text="LEDINGER, Roland, Ing"/>
    <f:field ref="objcreatedat" par="" text="26.04.2013 18:03:27"/>
    <f:field ref="objchangedby" par="" text="LEDINGER, Roland, Ing"/>
    <f:field ref="objmodifiedat" par="" text="26.04.2013 18:13:23"/>
    <f:field ref="doc_FSCFOLIO_1_1001_FieldDocumentNumber" par="" text=""/>
    <f:field ref="doc_FSCFOLIO_1_1001_FieldSubject" par="" edit="true" text=""/>
    <f:field ref="FSCFOLIO_1_1001_FieldCurrentUser" par="" text="Ing Roland LEDINGER"/>
    <f:field ref="CCAPRECONFIG_15_1001_Objektname" par="" edit="true" text="20130429 Agenda Austria 2020"/>
    <f:field ref="EIBVFGH_15_1700_FieldPartPlaintiffList" par="" text=""/>
    <f:field ref="EIBVFGH_15_1700_FieldGoesOutToList" par="" text=""/>
  </f:record>
  <f:display par="" text="...">
    <f:field ref="FSCFOLIO_1_1001_FieldCurrentUser" text="Aktueller Benutzer"/>
    <f:field ref="objsubject" text="Anmerkungen"/>
    <f:field ref="EIBVFGH_15_1700_FieldGoesOutToList" text="Ergeht an Liste"/>
    <f:field ref="objcreatedat" text="Erzeugt am/um"/>
    <f:field ref="objcreatedby" text="Erzeugt von"/>
    <f:field ref="objmodifiedat" text="Letzte Änderung am/um"/>
    <f:field ref="objchangedby" text="Letzte Änderung von"/>
    <f:field ref="EIBVFGH_15_1700_FieldPartPlaintiffList" text="Liste der Antragsteller"/>
    <f:field ref="objname" text="Name"/>
    <f:field ref="CCAPRECONFIG_15_1001_Objektname" text="Objektname"/>
  </f:display>
  <f:display par="" text="Serienbrief">
    <f:field ref="doc_FSCFOLIO_1_1001_FieldSubject" text="Betreff"/>
    <f:field ref="doc_FSCFOLIO_1_1001_FieldDocumentNumber" text="Dokument Nummer"/>
  </f:display>
</f:fields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1202</Words>
  <Application>Microsoft Office PowerPoint</Application>
  <PresentationFormat>Bildschirmpräsentation (4:3)</PresentationFormat>
  <Paragraphs>248</Paragraphs>
  <Slides>27</Slides>
  <Notes>12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44" baseType="lpstr">
      <vt:lpstr>Arial Unicode MS</vt:lpstr>
      <vt:lpstr>ＭＳ Ｐゴシック</vt:lpstr>
      <vt:lpstr>SimSun</vt:lpstr>
      <vt:lpstr>Arial</vt:lpstr>
      <vt:lpstr>Calibri</vt:lpstr>
      <vt:lpstr>Comic Sans MS</vt:lpstr>
      <vt:lpstr>Garamond</vt:lpstr>
      <vt:lpstr>Lucida Grande</vt:lpstr>
      <vt:lpstr>Lucida Sans Unicode</vt:lpstr>
      <vt:lpstr>StarSymbol</vt:lpstr>
      <vt:lpstr>Times New Roman</vt:lpstr>
      <vt:lpstr>Trebuchet MS</vt:lpstr>
      <vt:lpstr>Verdana</vt:lpstr>
      <vt:lpstr>Wingdings</vt:lpstr>
      <vt:lpstr>ヒラギノ角ゴ Pro W3</vt:lpstr>
      <vt:lpstr>Kopie von BKA Digitales Österreich Präsentation v200</vt:lpstr>
      <vt:lpstr>Visio</vt:lpstr>
      <vt:lpstr>PowerPoint-Präsentation</vt:lpstr>
      <vt:lpstr>PowerPoint-Präsentation</vt:lpstr>
      <vt:lpstr>Architecture  - who needs it?!</vt:lpstr>
      <vt:lpstr>PowerPoint-Präsentation</vt:lpstr>
      <vt:lpstr>Food for thought …</vt:lpstr>
      <vt:lpstr>e-Gov Integration…</vt:lpstr>
      <vt:lpstr>Service: ['s&amp;r-v&amp;s] 1: the occupation or function of serving 2: the work performed by one that serves</vt:lpstr>
      <vt:lpstr>How Cities Evolve</vt:lpstr>
      <vt:lpstr>Motivation to use  Enterprise Architecture</vt:lpstr>
      <vt:lpstr>Architecture principles: Definition</vt:lpstr>
      <vt:lpstr>Architectural Views</vt:lpstr>
      <vt:lpstr>Benefits of considering EA</vt:lpstr>
      <vt:lpstr>reference model –  basic input for implementation</vt:lpstr>
      <vt:lpstr>Goal: constant procedures </vt:lpstr>
      <vt:lpstr>Registers a base element in the back office</vt:lpstr>
      <vt:lpstr>PowerPoint-Präsentation</vt:lpstr>
      <vt:lpstr>Interoperability</vt:lpstr>
      <vt:lpstr>European Interoperability Framework 2.0</vt:lpstr>
      <vt:lpstr>the basic elements</vt:lpstr>
      <vt:lpstr>Member States cooperate in key policy areas</vt:lpstr>
      <vt:lpstr>General feeling: missing confidence?</vt:lpstr>
      <vt:lpstr>Lessons learned …</vt:lpstr>
      <vt:lpstr>‚Next Generation‘?</vt:lpstr>
      <vt:lpstr>Where is the ‘e-/m-/-……..’?</vt:lpstr>
      <vt:lpstr>Thank you!</vt:lpstr>
      <vt:lpstr>European Cloud Partnership (ECP) / Cloud4Europe</vt:lpstr>
      <vt:lpstr>Peter Reichstädter</vt:lpstr>
    </vt:vector>
  </TitlesOfParts>
  <Company>BKA / Bereich IKT-Strategie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Government</dc:title>
  <dc:creator>Peter Reichstädter</dc:creator>
  <dc:description>V1 24.9.2006_x000d_
V1a 25.9.2006 Trainer Version: inkl. Pausen Folien, Übungsfolien, ...</dc:description>
  <cp:lastModifiedBy>Peter Reichstaedter</cp:lastModifiedBy>
  <cp:revision>620</cp:revision>
  <dcterms:created xsi:type="dcterms:W3CDTF">2005-09-08T10:21:12Z</dcterms:created>
  <dcterms:modified xsi:type="dcterms:W3CDTF">2015-10-01T02:55:26Z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COOSYSTEM@1.1:Container">
    <vt:lpwstr>COO.3000.101.24.2515384</vt:lpwstr>
  </property>
  <property fmtid="{D5CDD505-2E9C-101B-9397-08002B2CF9AE}" pid="3" name="FSC#ELAKGOV@1.1001:PersonalSubjGender">
    <vt:lpwstr/>
  </property>
  <property fmtid="{D5CDD505-2E9C-101B-9397-08002B2CF9AE}" pid="4" name="FSC#ELAKGOV@1.1001:PersonalSubjFirstName">
    <vt:lpwstr/>
  </property>
  <property fmtid="{D5CDD505-2E9C-101B-9397-08002B2CF9AE}" pid="5" name="FSC#ELAKGOV@1.1001:PersonalSubjSurName">
    <vt:lpwstr/>
  </property>
  <property fmtid="{D5CDD505-2E9C-101B-9397-08002B2CF9AE}" pid="6" name="FSC#ELAKGOV@1.1001:PersonalSubjSalutation">
    <vt:lpwstr/>
  </property>
  <property fmtid="{D5CDD505-2E9C-101B-9397-08002B2CF9AE}" pid="7" name="FSC#ELAKGOV@1.1001:PersonalSubjAddress">
    <vt:lpwstr/>
  </property>
  <property fmtid="{D5CDD505-2E9C-101B-9397-08002B2CF9AE}" pid="8" name="FSC#COOELAK@1.1001:Subject">
    <vt:lpwstr/>
  </property>
  <property fmtid="{D5CDD505-2E9C-101B-9397-08002B2CF9AE}" pid="9" name="FSC#COOELAK@1.1001:FileReference">
    <vt:lpwstr/>
  </property>
  <property fmtid="{D5CDD505-2E9C-101B-9397-08002B2CF9AE}" pid="10" name="FSC#COOELAK@1.1001:FileRefYear">
    <vt:lpwstr/>
  </property>
  <property fmtid="{D5CDD505-2E9C-101B-9397-08002B2CF9AE}" pid="11" name="FSC#COOELAK@1.1001:FileRefOrdinal">
    <vt:lpwstr/>
  </property>
  <property fmtid="{D5CDD505-2E9C-101B-9397-08002B2CF9AE}" pid="12" name="FSC#COOELAK@1.1001:FileRefOU">
    <vt:lpwstr/>
  </property>
  <property fmtid="{D5CDD505-2E9C-101B-9397-08002B2CF9AE}" pid="13" name="FSC#COOELAK@1.1001:Organization">
    <vt:lpwstr/>
  </property>
  <property fmtid="{D5CDD505-2E9C-101B-9397-08002B2CF9AE}" pid="14" name="FSC#COOELAK@1.1001:Owner">
    <vt:lpwstr>Ing Roland LEDINGER</vt:lpwstr>
  </property>
  <property fmtid="{D5CDD505-2E9C-101B-9397-08002B2CF9AE}" pid="15" name="FSC#COOELAK@1.1001:OwnerExtension">
    <vt:lpwstr>202745</vt:lpwstr>
  </property>
  <property fmtid="{D5CDD505-2E9C-101B-9397-08002B2CF9AE}" pid="16" name="FSC#COOELAK@1.1001:OwnerFaxExtension">
    <vt:lpwstr/>
  </property>
  <property fmtid="{D5CDD505-2E9C-101B-9397-08002B2CF9AE}" pid="17" name="FSC#COOELAK@1.1001:DispatchedBy">
    <vt:lpwstr/>
  </property>
  <property fmtid="{D5CDD505-2E9C-101B-9397-08002B2CF9AE}" pid="18" name="FSC#COOELAK@1.1001:DispatchedAt">
    <vt:lpwstr/>
  </property>
  <property fmtid="{D5CDD505-2E9C-101B-9397-08002B2CF9AE}" pid="19" name="FSC#COOELAK@1.1001:ApprovedBy">
    <vt:lpwstr/>
  </property>
  <property fmtid="{D5CDD505-2E9C-101B-9397-08002B2CF9AE}" pid="20" name="FSC#COOELAK@1.1001:ApprovedAt">
    <vt:lpwstr/>
  </property>
  <property fmtid="{D5CDD505-2E9C-101B-9397-08002B2CF9AE}" pid="21" name="FSC#COOELAK@1.1001:Department">
    <vt:lpwstr>BKA - I/IKT (IKT-Strategie des Bundes)</vt:lpwstr>
  </property>
  <property fmtid="{D5CDD505-2E9C-101B-9397-08002B2CF9AE}" pid="22" name="FSC#COOELAK@1.1001:CreatedAt">
    <vt:lpwstr>26.04.2013</vt:lpwstr>
  </property>
  <property fmtid="{D5CDD505-2E9C-101B-9397-08002B2CF9AE}" pid="23" name="FSC#COOELAK@1.1001:OU">
    <vt:lpwstr>BKA - I/IKT (IKT-Strategie des Bundes)</vt:lpwstr>
  </property>
  <property fmtid="{D5CDD505-2E9C-101B-9397-08002B2CF9AE}" pid="24" name="FSC#COOELAK@1.1001:Priority">
    <vt:lpwstr> ()</vt:lpwstr>
  </property>
  <property fmtid="{D5CDD505-2E9C-101B-9397-08002B2CF9AE}" pid="25" name="FSC#COOELAK@1.1001:ObjBarCode">
    <vt:lpwstr>*COO.3000.101.24.2515384*</vt:lpwstr>
  </property>
  <property fmtid="{D5CDD505-2E9C-101B-9397-08002B2CF9AE}" pid="26" name="FSC#COOELAK@1.1001:RefBarCode">
    <vt:lpwstr/>
  </property>
  <property fmtid="{D5CDD505-2E9C-101B-9397-08002B2CF9AE}" pid="27" name="FSC#COOELAK@1.1001:FileRefBarCode">
    <vt:lpwstr>**</vt:lpwstr>
  </property>
  <property fmtid="{D5CDD505-2E9C-101B-9397-08002B2CF9AE}" pid="28" name="FSC#COOELAK@1.1001:ExternalRef">
    <vt:lpwstr/>
  </property>
  <property fmtid="{D5CDD505-2E9C-101B-9397-08002B2CF9AE}" pid="29" name="FSC#COOELAK@1.1001:IncomingNumber">
    <vt:lpwstr/>
  </property>
  <property fmtid="{D5CDD505-2E9C-101B-9397-08002B2CF9AE}" pid="30" name="FSC#COOELAK@1.1001:IncomingSubject">
    <vt:lpwstr/>
  </property>
  <property fmtid="{D5CDD505-2E9C-101B-9397-08002B2CF9AE}" pid="31" name="FSC#COOELAK@1.1001:ProcessResponsible">
    <vt:lpwstr/>
  </property>
  <property fmtid="{D5CDD505-2E9C-101B-9397-08002B2CF9AE}" pid="32" name="FSC#COOELAK@1.1001:ProcessResponsiblePhone">
    <vt:lpwstr/>
  </property>
  <property fmtid="{D5CDD505-2E9C-101B-9397-08002B2CF9AE}" pid="33" name="FSC#COOELAK@1.1001:ProcessResponsibleMail">
    <vt:lpwstr/>
  </property>
  <property fmtid="{D5CDD505-2E9C-101B-9397-08002B2CF9AE}" pid="34" name="FSC#COOELAK@1.1001:ProcessResponsibleFax">
    <vt:lpwstr/>
  </property>
  <property fmtid="{D5CDD505-2E9C-101B-9397-08002B2CF9AE}" pid="35" name="FSC#COOELAK@1.1001:ApproverFirstName">
    <vt:lpwstr/>
  </property>
  <property fmtid="{D5CDD505-2E9C-101B-9397-08002B2CF9AE}" pid="36" name="FSC#COOELAK@1.1001:ApproverSurName">
    <vt:lpwstr/>
  </property>
  <property fmtid="{D5CDD505-2E9C-101B-9397-08002B2CF9AE}" pid="37" name="FSC#COOELAK@1.1001:ApproverTitle">
    <vt:lpwstr/>
  </property>
  <property fmtid="{D5CDD505-2E9C-101B-9397-08002B2CF9AE}" pid="38" name="FSC#COOELAK@1.1001:ExternalDate">
    <vt:lpwstr/>
  </property>
  <property fmtid="{D5CDD505-2E9C-101B-9397-08002B2CF9AE}" pid="39" name="FSC#COOELAK@1.1001:SettlementApprovedAt">
    <vt:lpwstr/>
  </property>
  <property fmtid="{D5CDD505-2E9C-101B-9397-08002B2CF9AE}" pid="40" name="FSC#COOELAK@1.1001:BaseNumber">
    <vt:lpwstr/>
  </property>
  <property fmtid="{D5CDD505-2E9C-101B-9397-08002B2CF9AE}" pid="41" name="FSC#EIBPRECONFIG@1.1001:EIBInternalApprovedAt">
    <vt:lpwstr/>
  </property>
  <property fmtid="{D5CDD505-2E9C-101B-9397-08002B2CF9AE}" pid="42" name="FSC#EIBPRECONFIG@1.1001:EIBInternalApprovedBy">
    <vt:lpwstr/>
  </property>
  <property fmtid="{D5CDD505-2E9C-101B-9397-08002B2CF9AE}" pid="43" name="FSC#EIBPRECONFIG@1.1001:EIBSettlementApprovedBy">
    <vt:lpwstr/>
  </property>
  <property fmtid="{D5CDD505-2E9C-101B-9397-08002B2CF9AE}" pid="44" name="FSC#EIBPRECONFIG@1.1001:EIBApprovedAt">
    <vt:lpwstr/>
  </property>
  <property fmtid="{D5CDD505-2E9C-101B-9397-08002B2CF9AE}" pid="45" name="FSC#EIBPRECONFIG@1.1001:EIBApprovedBy">
    <vt:lpwstr/>
  </property>
  <property fmtid="{D5CDD505-2E9C-101B-9397-08002B2CF9AE}" pid="46" name="FSC#EIBPRECONFIG@1.1001:EIBApprovedByTitle">
    <vt:lpwstr/>
  </property>
  <property fmtid="{D5CDD505-2E9C-101B-9397-08002B2CF9AE}" pid="47" name="FSC#EIBPRECONFIG@1.1001:EIBDepartment">
    <vt:lpwstr>BKA - I/IKT (IKT-Strategie des Bundes)</vt:lpwstr>
  </property>
  <property fmtid="{D5CDD505-2E9C-101B-9397-08002B2CF9AE}" pid="48" name="FSC#EIBPRECONFIG@1.1001:EIBDispatchedBy">
    <vt:lpwstr/>
  </property>
  <property fmtid="{D5CDD505-2E9C-101B-9397-08002B2CF9AE}" pid="49" name="FSC#EIBPRECONFIG@1.1001:ExtRefInc">
    <vt:lpwstr/>
  </property>
  <property fmtid="{D5CDD505-2E9C-101B-9397-08002B2CF9AE}" pid="50" name="FSC#EIBPRECONFIG@1.1001:IncomingAddrdate">
    <vt:lpwstr/>
  </property>
  <property fmtid="{D5CDD505-2E9C-101B-9397-08002B2CF9AE}" pid="51" name="FSC#EIBPRECONFIG@1.1001:IncomingDelivery">
    <vt:lpwstr/>
  </property>
  <property fmtid="{D5CDD505-2E9C-101B-9397-08002B2CF9AE}" pid="52" name="FSC#EIBPRECONFIG@1.1001:OwnerEmail">
    <vt:lpwstr>roland.ledinger@bka.gv.at</vt:lpwstr>
  </property>
  <property fmtid="{D5CDD505-2E9C-101B-9397-08002B2CF9AE}" pid="53" name="FSC#EIBPRECONFIG@1.1001:OUEmail">
    <vt:lpwstr>ikt@bka.gv.at</vt:lpwstr>
  </property>
  <property fmtid="{D5CDD505-2E9C-101B-9397-08002B2CF9AE}" pid="54" name="FSC#EIBPRECONFIG@1.1001:OwnerGender">
    <vt:lpwstr>Männlich</vt:lpwstr>
  </property>
  <property fmtid="{D5CDD505-2E9C-101B-9397-08002B2CF9AE}" pid="55" name="FSC#EIBPRECONFIG@1.1001:Priority">
    <vt:lpwstr>Nein</vt:lpwstr>
  </property>
  <property fmtid="{D5CDD505-2E9C-101B-9397-08002B2CF9AE}" pid="56" name="FSC#EIBPRECONFIG@1.1001:PreviousFiles">
    <vt:lpwstr/>
  </property>
  <property fmtid="{D5CDD505-2E9C-101B-9397-08002B2CF9AE}" pid="57" name="FSC#EIBPRECONFIG@1.1001:NextFiles">
    <vt:lpwstr/>
  </property>
  <property fmtid="{D5CDD505-2E9C-101B-9397-08002B2CF9AE}" pid="58" name="FSC#EIBPRECONFIG@1.1001:RelatedFiles">
    <vt:lpwstr/>
  </property>
  <property fmtid="{D5CDD505-2E9C-101B-9397-08002B2CF9AE}" pid="59" name="FSC#EIBPRECONFIG@1.1001:CompletedOrdinals">
    <vt:lpwstr/>
  </property>
  <property fmtid="{D5CDD505-2E9C-101B-9397-08002B2CF9AE}" pid="60" name="FSC#EIBPRECONFIG@1.1001:NrAttachments">
    <vt:lpwstr>0</vt:lpwstr>
  </property>
  <property fmtid="{D5CDD505-2E9C-101B-9397-08002B2CF9AE}" pid="61" name="FSC#EIBPRECONFIG@1.1001:Attachments">
    <vt:lpwstr/>
  </property>
  <property fmtid="{D5CDD505-2E9C-101B-9397-08002B2CF9AE}" pid="62" name="FSC#EIBPRECONFIG@1.1001:SubjectArea">
    <vt:lpwstr/>
  </property>
  <property fmtid="{D5CDD505-2E9C-101B-9397-08002B2CF9AE}" pid="63" name="FSC#EIBPRECONFIG@1.1001:Recipients">
    <vt:lpwstr/>
  </property>
  <property fmtid="{D5CDD505-2E9C-101B-9397-08002B2CF9AE}" pid="64" name="FSC#EIBPRECONFIG@1.1001:Classified">
    <vt:lpwstr/>
  </property>
  <property fmtid="{D5CDD505-2E9C-101B-9397-08002B2CF9AE}" pid="65" name="FSC#EIBPRECONFIG@1.1001:Deadline">
    <vt:lpwstr/>
  </property>
  <property fmtid="{D5CDD505-2E9C-101B-9397-08002B2CF9AE}" pid="66" name="FSC#EIBPRECONFIG@1.1001:SettlementSubj">
    <vt:lpwstr/>
  </property>
  <property fmtid="{D5CDD505-2E9C-101B-9397-08002B2CF9AE}" pid="67" name="FSC#EIBPRECONFIG@1.1001:OUAddr">
    <vt:lpwstr>Ballhausplatz 2 , 1014 WIEN</vt:lpwstr>
  </property>
  <property fmtid="{D5CDD505-2E9C-101B-9397-08002B2CF9AE}" pid="68" name="FSC#EIBPRECONFIG@1.1001:OUDescr">
    <vt:lpwstr/>
  </property>
  <property fmtid="{D5CDD505-2E9C-101B-9397-08002B2CF9AE}" pid="69" name="FSC#EIBPRECONFIG@1.1001:Signatures">
    <vt:lpwstr/>
  </property>
  <property fmtid="{D5CDD505-2E9C-101B-9397-08002B2CF9AE}" pid="70" name="FSC#EIBPRECONFIG@1.1001:currentuser">
    <vt:lpwstr>COO.3000.100.1.2283</vt:lpwstr>
  </property>
  <property fmtid="{D5CDD505-2E9C-101B-9397-08002B2CF9AE}" pid="71" name="FSC#EIBPRECONFIG@1.1001:currentuserrolegroup">
    <vt:lpwstr>COO.3000.100.1.3076</vt:lpwstr>
  </property>
  <property fmtid="{D5CDD505-2E9C-101B-9397-08002B2CF9AE}" pid="72" name="FSC#EIBPRECONFIG@1.1001:currentuserroleposition">
    <vt:lpwstr>COO.1.1001.1.4595</vt:lpwstr>
  </property>
  <property fmtid="{D5CDD505-2E9C-101B-9397-08002B2CF9AE}" pid="73" name="FSC#EIBPRECONFIG@1.1001:currentuserroot">
    <vt:lpwstr>COO.3000.101.27.63303</vt:lpwstr>
  </property>
  <property fmtid="{D5CDD505-2E9C-101B-9397-08002B2CF9AE}" pid="74" name="FSC#EIBPRECONFIG@1.1001:toplevelobject">
    <vt:lpwstr/>
  </property>
  <property fmtid="{D5CDD505-2E9C-101B-9397-08002B2CF9AE}" pid="75" name="FSC#EIBPRECONFIG@1.1001:objchangedby">
    <vt:lpwstr>Ing Roland LEDINGER</vt:lpwstr>
  </property>
  <property fmtid="{D5CDD505-2E9C-101B-9397-08002B2CF9AE}" pid="76" name="FSC#EIBPRECONFIG@1.1001:objchangedat">
    <vt:lpwstr>06.05.2013</vt:lpwstr>
  </property>
  <property fmtid="{D5CDD505-2E9C-101B-9397-08002B2CF9AE}" pid="77" name="FSC#EIBPRECONFIG@1.1001:objname">
    <vt:lpwstr>20130429 Agenda Austria 2020</vt:lpwstr>
  </property>
  <property fmtid="{D5CDD505-2E9C-101B-9397-08002B2CF9AE}" pid="78" name="FSC#EIBPRECONFIG@1.1001:EIBProcessResponsiblePhone">
    <vt:lpwstr/>
  </property>
  <property fmtid="{D5CDD505-2E9C-101B-9397-08002B2CF9AE}" pid="79" name="FSC#EIBPRECONFIG@1.1001:EIBProcessResponsibleMail">
    <vt:lpwstr/>
  </property>
  <property fmtid="{D5CDD505-2E9C-101B-9397-08002B2CF9AE}" pid="80" name="FSC#EIBPRECONFIG@1.1001:EIBProcessResponsibleFax">
    <vt:lpwstr/>
  </property>
  <property fmtid="{D5CDD505-2E9C-101B-9397-08002B2CF9AE}" pid="81" name="FSC#EIBPRECONFIG@1.1001:EIBProcessResponsible">
    <vt:lpwstr/>
  </property>
  <property fmtid="{D5CDD505-2E9C-101B-9397-08002B2CF9AE}" pid="82" name="FSC#eBKAI6Musterkomponente@3000.101:OE_Shortname">
    <vt:lpwstr>I/IKT</vt:lpwstr>
  </property>
  <property fmtid="{D5CDD505-2E9C-101B-9397-08002B2CF9AE}" pid="83" name="FSC#EIBPRECONFIG@1.1001:EIBApprovedBySubst">
    <vt:lpwstr/>
  </property>
  <property fmtid="{D5CDD505-2E9C-101B-9397-08002B2CF9AE}" pid="84" name="FSC#COOELAK@1.1001:CurrentUserRolePos">
    <vt:lpwstr>Leiter/in</vt:lpwstr>
  </property>
  <property fmtid="{D5CDD505-2E9C-101B-9397-08002B2CF9AE}" pid="85" name="FSC#COOELAK@1.1001:CurrentUserEmail">
    <vt:lpwstr>roland.ledinger@bka.gv.at</vt:lpwstr>
  </property>
  <property fmtid="{D5CDD505-2E9C-101B-9397-08002B2CF9AE}" pid="86" name="FSC#EIBPRECONFIG@1.1001:EIBInternalApprovedByPostTitle">
    <vt:lpwstr/>
  </property>
  <property fmtid="{D5CDD505-2E9C-101B-9397-08002B2CF9AE}" pid="87" name="FSC#EIBPRECONFIG@1.1001:EIBSettlementApprovedByPostTitle">
    <vt:lpwstr/>
  </property>
  <property fmtid="{D5CDD505-2E9C-101B-9397-08002B2CF9AE}" pid="88" name="FSC#EIBPRECONFIG@1.1001:EIBApprovedByPostTitle">
    <vt:lpwstr/>
  </property>
  <property fmtid="{D5CDD505-2E9C-101B-9397-08002B2CF9AE}" pid="89" name="FSC#EIBPRECONFIG@1.1001:EIBDispatchedByPostTitle">
    <vt:lpwstr/>
  </property>
  <property fmtid="{D5CDD505-2E9C-101B-9397-08002B2CF9AE}" pid="90" name="FSC#EIBPRECONFIG@1.1001:objchangedbyPostTitle">
    <vt:lpwstr/>
  </property>
  <property fmtid="{D5CDD505-2E9C-101B-9397-08002B2CF9AE}" pid="91" name="FSC#EIBPRECONFIG@1.1001:EIBProcessResponsiblePostTitle">
    <vt:lpwstr/>
  </property>
  <property fmtid="{D5CDD505-2E9C-101B-9397-08002B2CF9AE}" pid="92" name="FSC#EIBPRECONFIG@1.1001:OwnerPostTitle">
    <vt:lpwstr/>
  </property>
  <property fmtid="{D5CDD505-2E9C-101B-9397-08002B2CF9AE}" pid="93" name="FSC#ATSTATECFG@1.1001:Office">
    <vt:lpwstr/>
  </property>
  <property fmtid="{D5CDD505-2E9C-101B-9397-08002B2CF9AE}" pid="94" name="FSC#ATSTATECFG@1.1001:Agent">
    <vt:lpwstr/>
  </property>
  <property fmtid="{D5CDD505-2E9C-101B-9397-08002B2CF9AE}" pid="95" name="FSC#ATSTATECFG@1.1001:AgentPhone">
    <vt:lpwstr/>
  </property>
  <property fmtid="{D5CDD505-2E9C-101B-9397-08002B2CF9AE}" pid="96" name="FSC#ATSTATECFG@1.1001:DepartmentFax">
    <vt:lpwstr/>
  </property>
  <property fmtid="{D5CDD505-2E9C-101B-9397-08002B2CF9AE}" pid="97" name="FSC#ATSTATECFG@1.1001:DepartmentEMail">
    <vt:lpwstr/>
  </property>
  <property fmtid="{D5CDD505-2E9C-101B-9397-08002B2CF9AE}" pid="98" name="FSC#ATSTATECFG@1.1001:SubfileDate">
    <vt:lpwstr/>
  </property>
  <property fmtid="{D5CDD505-2E9C-101B-9397-08002B2CF9AE}" pid="99" name="FSC#ATSTATECFG@1.1001:SubfileSubject">
    <vt:lpwstr/>
  </property>
  <property fmtid="{D5CDD505-2E9C-101B-9397-08002B2CF9AE}" pid="100" name="FSC#ATSTATECFG@1.1001:DepartmentZipCode">
    <vt:lpwstr/>
  </property>
  <property fmtid="{D5CDD505-2E9C-101B-9397-08002B2CF9AE}" pid="101" name="FSC#ATSTATECFG@1.1001:DepartmentCountry">
    <vt:lpwstr/>
  </property>
  <property fmtid="{D5CDD505-2E9C-101B-9397-08002B2CF9AE}" pid="102" name="FSC#ATSTATECFG@1.1001:DepartmentCity">
    <vt:lpwstr/>
  </property>
  <property fmtid="{D5CDD505-2E9C-101B-9397-08002B2CF9AE}" pid="103" name="FSC#ATSTATECFG@1.1001:DepartmentStreet">
    <vt:lpwstr/>
  </property>
  <property fmtid="{D5CDD505-2E9C-101B-9397-08002B2CF9AE}" pid="104" name="FSC#ATSTATECFG@1.1001:DepartmentDVR">
    <vt:lpwstr/>
  </property>
  <property fmtid="{D5CDD505-2E9C-101B-9397-08002B2CF9AE}" pid="105" name="FSC#ATSTATECFG@1.1001:DepartmentUID">
    <vt:lpwstr/>
  </property>
  <property fmtid="{D5CDD505-2E9C-101B-9397-08002B2CF9AE}" pid="106" name="FSC#ATSTATECFG@1.1001:SubfileReference">
    <vt:lpwstr/>
  </property>
  <property fmtid="{D5CDD505-2E9C-101B-9397-08002B2CF9AE}" pid="107" name="FSC#ATSTATECFG@1.1001:Clause">
    <vt:lpwstr/>
  </property>
  <property fmtid="{D5CDD505-2E9C-101B-9397-08002B2CF9AE}" pid="108" name="FSC#ATSTATECFG@1.1001:ExternalFile">
    <vt:lpwstr/>
  </property>
  <property fmtid="{D5CDD505-2E9C-101B-9397-08002B2CF9AE}" pid="109" name="FSC#ATSTATECFG@1.1001:ApprovedSignature">
    <vt:lpwstr/>
  </property>
  <property fmtid="{D5CDD505-2E9C-101B-9397-08002B2CF9AE}" pid="110" name="FSC#ATSTATECFG@1.1001:BankAccount">
    <vt:lpwstr/>
  </property>
  <property fmtid="{D5CDD505-2E9C-101B-9397-08002B2CF9AE}" pid="111" name="FSC#ATSTATECFG@1.1001:BankAccountOwner">
    <vt:lpwstr/>
  </property>
  <property fmtid="{D5CDD505-2E9C-101B-9397-08002B2CF9AE}" pid="112" name="FSC#ATSTATECFG@1.1001:BankInstitute">
    <vt:lpwstr/>
  </property>
  <property fmtid="{D5CDD505-2E9C-101B-9397-08002B2CF9AE}" pid="113" name="FSC#ATSTATECFG@1.1001:BankAccountID">
    <vt:lpwstr/>
  </property>
  <property fmtid="{D5CDD505-2E9C-101B-9397-08002B2CF9AE}" pid="114" name="FSC#ATSTATECFG@1.1001:BankAccountIBAN">
    <vt:lpwstr/>
  </property>
  <property fmtid="{D5CDD505-2E9C-101B-9397-08002B2CF9AE}" pid="115" name="FSC#ATSTATECFG@1.1001:BankAccountBIC">
    <vt:lpwstr/>
  </property>
  <property fmtid="{D5CDD505-2E9C-101B-9397-08002B2CF9AE}" pid="116" name="FSC#ATSTATECFG@1.1001:BankName">
    <vt:lpwstr/>
  </property>
  <property fmtid="{D5CDD505-2E9C-101B-9397-08002B2CF9AE}" pid="117" name="FSC#CCAPRECONFIG@15.1001:AddrAnrede">
    <vt:lpwstr/>
  </property>
  <property fmtid="{D5CDD505-2E9C-101B-9397-08002B2CF9AE}" pid="118" name="FSC#CCAPRECONFIG@15.1001:AddrTitel">
    <vt:lpwstr/>
  </property>
  <property fmtid="{D5CDD505-2E9C-101B-9397-08002B2CF9AE}" pid="119" name="FSC#CCAPRECONFIG@15.1001:AddrNachgestellter_Titel">
    <vt:lpwstr/>
  </property>
  <property fmtid="{D5CDD505-2E9C-101B-9397-08002B2CF9AE}" pid="120" name="FSC#CCAPRECONFIG@15.1001:AddrVorname">
    <vt:lpwstr/>
  </property>
  <property fmtid="{D5CDD505-2E9C-101B-9397-08002B2CF9AE}" pid="121" name="FSC#CCAPRECONFIG@15.1001:AddrNachname">
    <vt:lpwstr/>
  </property>
  <property fmtid="{D5CDD505-2E9C-101B-9397-08002B2CF9AE}" pid="122" name="FSC#CCAPRECONFIG@15.1001:AddrzH">
    <vt:lpwstr/>
  </property>
  <property fmtid="{D5CDD505-2E9C-101B-9397-08002B2CF9AE}" pid="123" name="FSC#CCAPRECONFIG@15.1001:AddrGeschlecht">
    <vt:lpwstr/>
  </property>
  <property fmtid="{D5CDD505-2E9C-101B-9397-08002B2CF9AE}" pid="124" name="FSC#CCAPRECONFIG@15.1001:AddrStrasse">
    <vt:lpwstr/>
  </property>
  <property fmtid="{D5CDD505-2E9C-101B-9397-08002B2CF9AE}" pid="125" name="FSC#CCAPRECONFIG@15.1001:AddrHausnummer">
    <vt:lpwstr/>
  </property>
  <property fmtid="{D5CDD505-2E9C-101B-9397-08002B2CF9AE}" pid="126" name="FSC#CCAPRECONFIG@15.1001:AddrStiege">
    <vt:lpwstr/>
  </property>
  <property fmtid="{D5CDD505-2E9C-101B-9397-08002B2CF9AE}" pid="127" name="FSC#CCAPRECONFIG@15.1001:AddrTuer">
    <vt:lpwstr/>
  </property>
  <property fmtid="{D5CDD505-2E9C-101B-9397-08002B2CF9AE}" pid="128" name="FSC#CCAPRECONFIG@15.1001:AddrPostfach">
    <vt:lpwstr/>
  </property>
  <property fmtid="{D5CDD505-2E9C-101B-9397-08002B2CF9AE}" pid="129" name="FSC#CCAPRECONFIG@15.1001:AddrPostleitzahl">
    <vt:lpwstr/>
  </property>
  <property fmtid="{D5CDD505-2E9C-101B-9397-08002B2CF9AE}" pid="130" name="FSC#CCAPRECONFIG@15.1001:AddrOrt">
    <vt:lpwstr/>
  </property>
  <property fmtid="{D5CDD505-2E9C-101B-9397-08002B2CF9AE}" pid="131" name="FSC#CCAPRECONFIG@15.1001:AddrLand">
    <vt:lpwstr/>
  </property>
  <property fmtid="{D5CDD505-2E9C-101B-9397-08002B2CF9AE}" pid="132" name="FSC#CCAPRECONFIG@15.1001:AddrEmail">
    <vt:lpwstr/>
  </property>
  <property fmtid="{D5CDD505-2E9C-101B-9397-08002B2CF9AE}" pid="133" name="FSC#CCAPRECONFIG@15.1001:AddrAdresse">
    <vt:lpwstr/>
  </property>
  <property fmtid="{D5CDD505-2E9C-101B-9397-08002B2CF9AE}" pid="134" name="FSC#CCAPRECONFIG@15.1001:AddrFax">
    <vt:lpwstr/>
  </property>
  <property fmtid="{D5CDD505-2E9C-101B-9397-08002B2CF9AE}" pid="135" name="FSC#CCAPRECONFIG@15.1001:AddrOrganisationsname">
    <vt:lpwstr/>
  </property>
  <property fmtid="{D5CDD505-2E9C-101B-9397-08002B2CF9AE}" pid="136" name="FSC#CCAPRECONFIG@15.1001:AddrOrganisationskurzname">
    <vt:lpwstr/>
  </property>
  <property fmtid="{D5CDD505-2E9C-101B-9397-08002B2CF9AE}" pid="137" name="FSC#CCAPRECONFIG@15.1001:AddrAbschriftsbemerkung">
    <vt:lpwstr/>
  </property>
  <property fmtid="{D5CDD505-2E9C-101B-9397-08002B2CF9AE}" pid="138" name="FSC#CCAPRECONFIG@15.1001:AddrName_Zeile_2">
    <vt:lpwstr/>
  </property>
  <property fmtid="{D5CDD505-2E9C-101B-9397-08002B2CF9AE}" pid="139" name="FSC#CCAPRECONFIG@15.1001:AddrName_Zeile_3">
    <vt:lpwstr/>
  </property>
  <property fmtid="{D5CDD505-2E9C-101B-9397-08002B2CF9AE}" pid="140" name="FSC#CCAPRECONFIG@15.1001:AddrPostalischeAdresse">
    <vt:lpwstr/>
  </property>
  <property fmtid="{D5CDD505-2E9C-101B-9397-08002B2CF9AE}" pid="141" name="FSC#ATPRECONFIG@1.1001:ChargePreview">
    <vt:lpwstr/>
  </property>
  <property fmtid="{D5CDD505-2E9C-101B-9397-08002B2CF9AE}" pid="142" name="FSC#FSCFOLIO@1.1001:docpropproject">
    <vt:lpwstr/>
  </property>
</Properties>
</file>