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3" r:id="rId4"/>
    <p:sldId id="260" r:id="rId5"/>
    <p:sldId id="261" r:id="rId6"/>
    <p:sldId id="262" r:id="rId7"/>
    <p:sldId id="268" r:id="rId8"/>
    <p:sldId id="257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mchukov_vs\OneDrive\&#1044;&#1086;&#1082;&#1091;&#1084;&#1077;&#1085;&#1090;&#1099;\work\Projects\ITAM\ROI_ru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mchukov_vs\OneDrive\&#1044;&#1086;&#1082;&#1091;&#1084;&#1077;&#1085;&#1090;&#1099;\work\Projects\ITAM\ROI_ru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mchukov_vs\OneDrive\&#1044;&#1086;&#1082;&#1091;&#1084;&#1077;&#1085;&#1090;&#1099;\work\Projects\ITAM\ROI_ru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Без</a:t>
            </a:r>
            <a:r>
              <a:rPr lang="ru-RU" baseline="0"/>
              <a:t> внедрения проекта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Inventory!$M$17</c:f>
              <c:strCache>
                <c:ptCount val="1"/>
                <c:pt idx="0">
                  <c:v>Расходы на инвт.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Inventory!$N$17:$P$17</c:f>
              <c:numCache>
                <c:formatCode>#,##0.00</c:formatCode>
                <c:ptCount val="3"/>
                <c:pt idx="0">
                  <c:v>5388000</c:v>
                </c:pt>
                <c:pt idx="1">
                  <c:v>5926800</c:v>
                </c:pt>
                <c:pt idx="2">
                  <c:v>6519480.0000000009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A2-C04D-8920-13853C9338E4}"/>
            </c:ext>
          </c:extLst>
        </c:ser>
        <c:ser>
          <c:idx val="1"/>
          <c:order val="1"/>
          <c:tx>
            <c:strRef>
              <c:f>Inventory!$M$18</c:f>
              <c:strCache>
                <c:ptCount val="1"/>
                <c:pt idx="0">
                  <c:v>Риск нелецинзионности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Inventory!$N$18:$P$18</c:f>
              <c:numCache>
                <c:formatCode>#,##0.00</c:formatCode>
                <c:ptCount val="3"/>
                <c:pt idx="0">
                  <c:v>2272140</c:v>
                </c:pt>
                <c:pt idx="1">
                  <c:v>2490354</c:v>
                </c:pt>
                <c:pt idx="2">
                  <c:v>2730389.4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A2-C04D-8920-13853C933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8393432"/>
        <c:axId val="268390688"/>
      </c:barChart>
      <c:catAx>
        <c:axId val="2683934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8390688"/>
        <c:crosses val="autoZero"/>
        <c:auto val="1"/>
        <c:lblAlgn val="ctr"/>
        <c:lblOffset val="100"/>
        <c:noMultiLvlLbl val="0"/>
      </c:catAx>
      <c:valAx>
        <c:axId val="268390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8393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tx1"/>
                </a:solidFill>
              </a:rPr>
              <a:t>Как есть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575566491688539"/>
          <c:y val="0.20467592592592593"/>
          <c:w val="0.79799890638670168"/>
          <c:h val="0.611804097404491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Inventory!$M$14</c:f>
              <c:strCache>
                <c:ptCount val="1"/>
                <c:pt idx="0">
                  <c:v>Расходы на инвт.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Inventory!$N$13:$P$13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Inventory!$N$14:$P$14</c:f>
              <c:numCache>
                <c:formatCode>#,##0</c:formatCode>
                <c:ptCount val="3"/>
                <c:pt idx="0">
                  <c:v>5388000</c:v>
                </c:pt>
                <c:pt idx="1">
                  <c:v>5926800</c:v>
                </c:pt>
                <c:pt idx="2">
                  <c:v>6519480.0000000009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4-0F4A-BBF6-7511EC327F5C}"/>
            </c:ext>
          </c:extLst>
        </c:ser>
        <c:ser>
          <c:idx val="1"/>
          <c:order val="1"/>
          <c:tx>
            <c:strRef>
              <c:f>Inventory!$M$15</c:f>
              <c:strCache>
                <c:ptCount val="1"/>
                <c:pt idx="0">
                  <c:v>Риск нелецинзионности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Inventory!$N$13:$P$13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Inventory!$N$15:$P$15</c:f>
              <c:numCache>
                <c:formatCode>#,##0</c:formatCode>
                <c:ptCount val="3"/>
                <c:pt idx="0">
                  <c:v>2272140</c:v>
                </c:pt>
                <c:pt idx="1">
                  <c:v>2490354</c:v>
                </c:pt>
                <c:pt idx="2">
                  <c:v>2730389.4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24-0F4A-BBF6-7511EC327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8391864"/>
        <c:axId val="268391472"/>
      </c:barChart>
      <c:catAx>
        <c:axId val="268391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8391472"/>
        <c:crosses val="autoZero"/>
        <c:auto val="1"/>
        <c:lblAlgn val="ctr"/>
        <c:lblOffset val="100"/>
        <c:noMultiLvlLbl val="0"/>
      </c:catAx>
      <c:valAx>
        <c:axId val="268391472"/>
        <c:scaling>
          <c:orientation val="minMax"/>
          <c:max val="1400000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83918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tx1"/>
                </a:solidFill>
              </a:rPr>
              <a:t>Инвест</a:t>
            </a:r>
            <a:r>
              <a:rPr lang="ru-RU" baseline="0">
                <a:solidFill>
                  <a:schemeClr val="tx1"/>
                </a:solidFill>
              </a:rPr>
              <a:t> программа</a:t>
            </a:r>
            <a:endParaRPr lang="ru-RU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Inventory!$M$17</c:f>
              <c:strCache>
                <c:ptCount val="1"/>
                <c:pt idx="0">
                  <c:v>Расходы на инвт.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Inventory!$N$16:$P$16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Inventory!$N$17:$P$17</c:f>
              <c:numCache>
                <c:formatCode>General</c:formatCode>
                <c:ptCount val="3"/>
                <c:pt idx="0" formatCode="#,##0">
                  <c:v>5388000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E3-D440-8498-324D5AFDD677}"/>
            </c:ext>
          </c:extLst>
        </c:ser>
        <c:ser>
          <c:idx val="1"/>
          <c:order val="1"/>
          <c:tx>
            <c:strRef>
              <c:f>Inventory!$M$18</c:f>
              <c:strCache>
                <c:ptCount val="1"/>
                <c:pt idx="0">
                  <c:v>Риск нелецинзионности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Inventory!$N$16:$P$16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Inventory!$N$18:$P$18</c:f>
              <c:numCache>
                <c:formatCode>General</c:formatCode>
                <c:ptCount val="3"/>
                <c:pt idx="0" formatCode="#,##0">
                  <c:v>2272140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E3-D440-8498-324D5AFDD677}"/>
            </c:ext>
          </c:extLst>
        </c:ser>
        <c:ser>
          <c:idx val="2"/>
          <c:order val="2"/>
          <c:tx>
            <c:strRef>
              <c:f>Inventory!$M$19</c:f>
              <c:strCache>
                <c:ptCount val="1"/>
                <c:pt idx="0">
                  <c:v>Инвестиции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Inventory!$N$16:$P$16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Inventory!$N$19:$P$19</c:f>
              <c:numCache>
                <c:formatCode>#,##0</c:formatCode>
                <c:ptCount val="3"/>
                <c:pt idx="0">
                  <c:v>4777600</c:v>
                </c:pt>
                <c:pt idx="1">
                  <c:v>1080660</c:v>
                </c:pt>
                <c:pt idx="2">
                  <c:v>1185726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E3-D440-8498-324D5AFDD6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8396176"/>
        <c:axId val="268389904"/>
      </c:barChart>
      <c:catAx>
        <c:axId val="26839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8389904"/>
        <c:crosses val="autoZero"/>
        <c:auto val="1"/>
        <c:lblAlgn val="ctr"/>
        <c:lblOffset val="100"/>
        <c:noMultiLvlLbl val="0"/>
      </c:catAx>
      <c:valAx>
        <c:axId val="26838990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839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8024" y="3429000"/>
            <a:ext cx="42839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СЕМЧУКОВ ВАЛЕРИЙ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Управляющий ИТ активами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88024" y="1989040"/>
            <a:ext cx="42839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ko-KR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СЕРВИСНАЯ МОДЕЛЬ КАК СОСТАВЛЯЮЩАЯ ЭФФЕКТИВНОГО УПРАВЛЕНИЯ ИТ АКТИВАМИ</a:t>
            </a:r>
            <a:endParaRPr lang="en-US" altLang="ko-KR" sz="20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627749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Переход к сервисной модели информатизации госорганов</a:t>
            </a:r>
            <a:endParaRPr lang="ko-KR" altLang="en-US" sz="8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51920" y="6084004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Ubuntu"/>
              </a:rPr>
              <a:t>Profit</a:t>
            </a:r>
            <a:r>
              <a:rPr lang="ru-RU" dirty="0" smtClean="0">
                <a:solidFill>
                  <a:srgbClr val="FFFFFF"/>
                </a:solidFill>
                <a:latin typeface="Ubuntu"/>
              </a:rPr>
              <a:t> </a:t>
            </a:r>
            <a:r>
              <a:rPr lang="en-US" b="1" dirty="0" smtClean="0">
                <a:solidFill>
                  <a:srgbClr val="FFFFFF"/>
                </a:solidFill>
                <a:latin typeface="Ubuntu"/>
              </a:rPr>
              <a:t>Government Da</a:t>
            </a:r>
            <a:r>
              <a:rPr lang="en-US" dirty="0" smtClean="0">
                <a:solidFill>
                  <a:srgbClr val="FFFFFF"/>
                </a:solidFill>
                <a:latin typeface="Ubuntu"/>
              </a:rPr>
              <a:t>y</a:t>
            </a:r>
            <a:endParaRPr lang="ru-RU" dirty="0" smtClean="0">
              <a:solidFill>
                <a:srgbClr val="FFFFFF"/>
              </a:solidFill>
              <a:latin typeface="Ubuntu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648" y="5892627"/>
            <a:ext cx="786370" cy="71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2000" dirty="0" smtClean="0"/>
              <a:t>Рекомендации по дальнейшим шагам</a:t>
            </a:r>
            <a:endParaRPr lang="ko-KR" altLang="en-US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941664"/>
              </p:ext>
            </p:extLst>
          </p:nvPr>
        </p:nvGraphicFramePr>
        <p:xfrm>
          <a:off x="0" y="1086290"/>
          <a:ext cx="9144000" cy="5771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35458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шага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5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Определить основные цели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предприятия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Четкое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понимание пути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достижения основных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целей и 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вовлечение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ИТ в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эту цепочку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05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Определить текущую степень зрелости ИТ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Текущий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уровень,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на котором находитесь, узкие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места, не 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позволяющие </a:t>
                      </a: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</a:rPr>
                        <a:t>алоцировать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активы и их стоимость по 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сервисам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05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Определить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шаги по переходу на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уровень,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позволяющий эффективно планировать деятельность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Распределение: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-Активов и их стоимостей по ИТ сервисам</a:t>
                      </a: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-Стоимости ИТ Сервисов по Клиент Сервисам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5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Определить цели и ожидания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со стороны заинтересованных лиц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Снижение стоимости, повышения качества, повышение 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скорости, изменение финансовых приоритетов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Определить будущий набор сервисов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SLA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Определить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ключевые части для изменений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Новый список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сервисов.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включающий в себя изменения в 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связи с применением выстраиваемой модели 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8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Шаги по достижению трансформации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5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Реализация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Целевое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состояние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5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Монетизация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выгод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Измерение в финансовых метриках полученного 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результата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76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 </a:t>
            </a:r>
            <a:r>
              <a:rPr lang="ru-RU" altLang="ko-KR" sz="2000" dirty="0" smtClean="0"/>
              <a:t>Спасибо за внимание</a:t>
            </a:r>
            <a:endParaRPr lang="ko-KR" altLang="en-US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6292"/>
            <a:ext cx="9144000" cy="577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44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ru-RU" altLang="ko-KR" dirty="0" smtClean="0"/>
              <a:t>Ключевые вызовы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457200" y="1484784"/>
            <a:ext cx="8229600" cy="4968552"/>
          </a:xfrm>
        </p:spPr>
        <p:txBody>
          <a:bodyPr/>
          <a:lstStyle/>
          <a:p>
            <a:r>
              <a:rPr lang="ru-RU" altLang="ko-KR" dirty="0" smtClean="0">
                <a:latin typeface="Arial" pitchFamily="34" charset="0"/>
                <a:cs typeface="Arial" pitchFamily="34" charset="0"/>
              </a:rPr>
              <a:t>ИТ бюджет должен формироваться в терминах понятных руководству. Большинство ИТ бюджетов представлены иначе.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ru-RU" altLang="ko-KR" dirty="0" smtClean="0">
                <a:latin typeface="Arial" pitchFamily="34" charset="0"/>
                <a:cs typeface="Arial" pitchFamily="34" charset="0"/>
              </a:rPr>
              <a:t>ИТ проекты ведут за собой ИТ расходы, но зачастую обоснования не содержат информацию о пост внедряемых расходах.</a:t>
            </a: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ru-RU" altLang="ko-KR" dirty="0" smtClean="0">
                <a:latin typeface="Arial" pitchFamily="34" charset="0"/>
                <a:cs typeface="Arial" pitchFamily="34" charset="0"/>
              </a:rPr>
              <a:t>Большинство руководителей, как в области финансов так и в области управления 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предприятиями 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в целом не 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понимают, 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на что тратятся операционные расходы ИТ, поэтому складывается постоянное впечатление о возможности сокращения на 20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%.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ru-RU" altLang="ko-KR" dirty="0" smtClean="0">
                <a:latin typeface="Arial" pitchFamily="34" charset="0"/>
                <a:cs typeface="Arial" pitchFamily="34" charset="0"/>
              </a:rPr>
              <a:t>В условиях кризиса и отсутствия роста экономики возникает риск недофинансирования 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ИТ.</a:t>
            </a:r>
            <a:endParaRPr lang="ru-RU" altLang="ko-KR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r>
              <a:rPr lang="ru-RU" altLang="ko-KR" dirty="0" smtClean="0">
                <a:latin typeface="Arial" pitchFamily="34" charset="0"/>
                <a:cs typeface="Arial" pitchFamily="34" charset="0"/>
              </a:rPr>
              <a:t>В условиях недофинансирования ИТ операционных расходов неочевидные эффекты зачастую превосходят очевидные и они более 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значимы.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76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1900" dirty="0" smtClean="0"/>
              <a:t>Повышение зрелости – </a:t>
            </a:r>
            <a:br>
              <a:rPr lang="ru-RU" altLang="ko-KR" sz="1900" dirty="0" smtClean="0"/>
            </a:br>
            <a:r>
              <a:rPr lang="ru-RU" altLang="ko-KR" sz="1900" dirty="0" smtClean="0"/>
              <a:t>путь к выстраиванию прозрачного и бережливого ИТ</a:t>
            </a:r>
            <a:endParaRPr lang="ko-KR" altLang="en-US" sz="1900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1203325" y="4594225"/>
            <a:ext cx="7785100" cy="200183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03325" y="3357563"/>
            <a:ext cx="7770813" cy="117792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87450" y="1163638"/>
            <a:ext cx="7786688" cy="212566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55875" y="1268413"/>
            <a:ext cx="633730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55875" y="3463925"/>
            <a:ext cx="633730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55875" y="4641850"/>
            <a:ext cx="6311900" cy="1881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55875" y="2276475"/>
            <a:ext cx="631190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/>
          </a:p>
        </p:txBody>
      </p:sp>
      <p:sp>
        <p:nvSpPr>
          <p:cNvPr id="16" name="Стрелка вниз 15"/>
          <p:cNvSpPr/>
          <p:nvPr/>
        </p:nvSpPr>
        <p:spPr>
          <a:xfrm>
            <a:off x="250825" y="1196975"/>
            <a:ext cx="720725" cy="540067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555875" y="1341438"/>
            <a:ext cx="6145213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bg1"/>
                </a:solidFill>
              </a:rPr>
              <a:t>Уровень 1: ИТ как расходная составляющая общего бюджета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bg1"/>
                </a:solidFill>
              </a:rPr>
              <a:t>Как правило воспринимается одним общим центром затрат и растет вместе или опережает рост бизнеса.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55875" y="2349500"/>
            <a:ext cx="6169025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bg1"/>
                </a:solidFill>
              </a:rPr>
              <a:t>Уровень 2: ИТ как пирог (но продолжает быть расходным)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bg1"/>
                </a:solidFill>
              </a:rPr>
              <a:t>Можем разделить расходы по направлениям затрат внутри </a:t>
            </a:r>
            <a:r>
              <a:rPr lang="ru-RU" sz="1400" b="1" dirty="0" smtClean="0">
                <a:solidFill>
                  <a:schemeClr val="bg1"/>
                </a:solidFill>
              </a:rPr>
              <a:t>ИТ, </a:t>
            </a:r>
            <a:r>
              <a:rPr lang="ru-RU" sz="1400" b="1" dirty="0">
                <a:solidFill>
                  <a:schemeClr val="bg1"/>
                </a:solidFill>
              </a:rPr>
              <a:t>определить стоимость ИТ активов и процессов внутри ИТ.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55875" y="3513138"/>
            <a:ext cx="6321425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bg1"/>
                </a:solidFill>
              </a:rPr>
              <a:t>Уровень 3: ИТ как внутренняя сервисная организация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bg1"/>
                </a:solidFill>
              </a:rPr>
              <a:t>Можем выделить расходы  на ИТ сервисы и преобразовать в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</a:rPr>
              <a:t>    стоимость Клиент-сервисов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55875" y="4797425"/>
            <a:ext cx="6311900" cy="1385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b="1" dirty="0">
                <a:solidFill>
                  <a:schemeClr val="bg1"/>
                </a:solidFill>
              </a:rPr>
              <a:t>Уровень 4: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ru-RU" sz="1400" b="1" dirty="0">
                <a:solidFill>
                  <a:schemeClr val="bg1"/>
                </a:solidFill>
              </a:rPr>
              <a:t>ИТ бюджет как один из ключевых инструментов </a:t>
            </a:r>
            <a:r>
              <a:rPr lang="ru-RU" sz="1400" b="1" dirty="0" err="1" smtClean="0">
                <a:solidFill>
                  <a:schemeClr val="bg1"/>
                </a:solidFill>
              </a:rPr>
              <a:t>финан</a:t>
            </a:r>
            <a:r>
              <a:rPr lang="ru-RU" sz="1400" b="1" dirty="0" smtClean="0">
                <a:solidFill>
                  <a:schemeClr val="bg1"/>
                </a:solidFill>
              </a:rPr>
              <a:t>-совой </a:t>
            </a:r>
            <a:r>
              <a:rPr lang="ru-RU" sz="1400" b="1" dirty="0">
                <a:solidFill>
                  <a:schemeClr val="bg1"/>
                </a:solidFill>
              </a:rPr>
              <a:t>эффективности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bg1"/>
                </a:solidFill>
              </a:rPr>
              <a:t>Можем оценивать эффективность инвестиций, делить </a:t>
            </a:r>
            <a:r>
              <a:rPr lang="ru-RU" sz="1400" b="1" dirty="0" err="1" smtClean="0">
                <a:solidFill>
                  <a:schemeClr val="bg1"/>
                </a:solidFill>
              </a:rPr>
              <a:t>направле-ния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>
                <a:solidFill>
                  <a:schemeClr val="bg1"/>
                </a:solidFill>
              </a:rPr>
              <a:t>затрат по принципу: Операционные, Поддержка </a:t>
            </a:r>
            <a:r>
              <a:rPr lang="ru-RU" sz="1400" b="1" dirty="0" smtClean="0">
                <a:solidFill>
                  <a:schemeClr val="bg1"/>
                </a:solidFill>
              </a:rPr>
              <a:t>развития, </a:t>
            </a:r>
            <a:r>
              <a:rPr lang="ru-RU" sz="1400" b="1" dirty="0">
                <a:solidFill>
                  <a:schemeClr val="bg1"/>
                </a:solidFill>
              </a:rPr>
              <a:t>Трансформация. Воспринимается </a:t>
            </a:r>
            <a:r>
              <a:rPr lang="ru-RU" sz="1400" b="1" dirty="0" smtClean="0">
                <a:solidFill>
                  <a:schemeClr val="bg1"/>
                </a:solidFill>
              </a:rPr>
              <a:t>руководством как </a:t>
            </a:r>
            <a:r>
              <a:rPr lang="ru-RU" sz="1400" b="1" dirty="0">
                <a:solidFill>
                  <a:schemeClr val="bg1"/>
                </a:solidFill>
              </a:rPr>
              <a:t>стратегический партнер в повышении </a:t>
            </a:r>
            <a:r>
              <a:rPr lang="ru-RU" sz="1400" b="1" dirty="0" smtClean="0">
                <a:solidFill>
                  <a:schemeClr val="bg1"/>
                </a:solidFill>
              </a:rPr>
              <a:t>результатов</a:t>
            </a:r>
            <a:r>
              <a:rPr lang="ru-RU" sz="1400" b="1" dirty="0">
                <a:solidFill>
                  <a:schemeClr val="bg1"/>
                </a:solidFill>
              </a:rPr>
              <a:t>.  </a:t>
            </a:r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 rot="16200000">
            <a:off x="714375" y="1931988"/>
            <a:ext cx="2243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chemeClr val="bg1"/>
                </a:solidFill>
                <a:latin typeface="Arial" panose="020B0604020202020204" pitchFamily="34" charset="0"/>
              </a:rPr>
              <a:t>Центр затрат</a:t>
            </a:r>
          </a:p>
        </p:txBody>
      </p:sp>
      <p:sp>
        <p:nvSpPr>
          <p:cNvPr id="22" name="TextBox 45"/>
          <p:cNvSpPr txBox="1">
            <a:spLocks noChangeArrowheads="1"/>
          </p:cNvSpPr>
          <p:nvPr/>
        </p:nvSpPr>
        <p:spPr bwMode="auto">
          <a:xfrm rot="16200000">
            <a:off x="1250951" y="3640014"/>
            <a:ext cx="14398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bg1"/>
                </a:solidFill>
                <a:latin typeface="Arial" panose="020B0604020202020204" pitchFamily="34" charset="0"/>
              </a:rPr>
              <a:t>Поставщик сервисов</a:t>
            </a:r>
          </a:p>
        </p:txBody>
      </p:sp>
      <p:sp>
        <p:nvSpPr>
          <p:cNvPr id="23" name="TextBox 46"/>
          <p:cNvSpPr txBox="1">
            <a:spLocks noChangeArrowheads="1"/>
          </p:cNvSpPr>
          <p:nvPr/>
        </p:nvSpPr>
        <p:spPr bwMode="auto">
          <a:xfrm rot="16200000">
            <a:off x="879511" y="5264620"/>
            <a:ext cx="20970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bg1"/>
                </a:solidFill>
                <a:latin typeface="Arial" panose="020B0604020202020204" pitchFamily="34" charset="0"/>
              </a:rPr>
              <a:t>Центр генерации </a:t>
            </a:r>
            <a:endParaRPr lang="ru-RU" altLang="ru-RU" sz="16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ценности</a:t>
            </a:r>
            <a:endParaRPr lang="ru-RU" altLang="ru-RU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ИТ как составляющая основной деятельности</a:t>
            </a:r>
            <a:endParaRPr lang="ru-RU" sz="20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24004" y="1281996"/>
            <a:ext cx="3384376" cy="21585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964064" y="1303824"/>
            <a:ext cx="2455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ИТ активы/ресурсы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95536" y="1573235"/>
            <a:ext cx="35093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Оборудование</a:t>
            </a:r>
          </a:p>
          <a:p>
            <a:r>
              <a:rPr lang="ru-RU" sz="1600" b="1" dirty="0" smtClean="0"/>
              <a:t>Программное обеспечение</a:t>
            </a:r>
            <a:endParaRPr lang="en-US" sz="1600" b="1" dirty="0" smtClean="0"/>
          </a:p>
          <a:p>
            <a:r>
              <a:rPr lang="ru-RU" sz="1600" b="1" dirty="0" smtClean="0"/>
              <a:t>Сотрудники</a:t>
            </a:r>
            <a:endParaRPr lang="en-US" sz="1600" b="1" dirty="0" smtClean="0"/>
          </a:p>
          <a:p>
            <a:r>
              <a:rPr lang="ru-RU" sz="1600" b="1" dirty="0" smtClean="0"/>
              <a:t>Внешний консалтинг/аутсорсинг</a:t>
            </a:r>
          </a:p>
          <a:p>
            <a:r>
              <a:rPr lang="ru-RU" sz="1600" b="1" dirty="0" smtClean="0"/>
              <a:t>Телекоммуникации</a:t>
            </a:r>
          </a:p>
          <a:p>
            <a:r>
              <a:rPr lang="ru-RU" sz="1600" b="1" dirty="0" smtClean="0"/>
              <a:t>Сооружения/помещения</a:t>
            </a:r>
          </a:p>
          <a:p>
            <a:r>
              <a:rPr lang="en-US" sz="1600" b="1" dirty="0" smtClean="0"/>
              <a:t>…</a:t>
            </a:r>
            <a:endParaRPr lang="ru-RU" sz="1600" b="1" dirty="0"/>
          </a:p>
        </p:txBody>
      </p:sp>
      <p:sp>
        <p:nvSpPr>
          <p:cNvPr id="27" name="Стрелка вправо 26"/>
          <p:cNvSpPr/>
          <p:nvPr/>
        </p:nvSpPr>
        <p:spPr>
          <a:xfrm>
            <a:off x="3808380" y="2074084"/>
            <a:ext cx="115212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960508" y="1281996"/>
            <a:ext cx="3816424" cy="21496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6007406" y="130382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ИТ сервисы</a:t>
            </a:r>
            <a:endParaRPr lang="ru-RU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236161" y="1663121"/>
            <a:ext cx="1499499" cy="673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120748" y="1659428"/>
            <a:ext cx="1512168" cy="673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261209" y="2454406"/>
            <a:ext cx="1499498" cy="673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120748" y="2434124"/>
            <a:ext cx="1512168" cy="673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6606832" y="2704297"/>
            <a:ext cx="623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…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42050" y="1785912"/>
            <a:ext cx="1172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Help Desk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08488" y="1703997"/>
            <a:ext cx="1536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Хранилище данных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76056" y="2566065"/>
            <a:ext cx="18086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bg1"/>
                </a:solidFill>
              </a:rPr>
              <a:t>Администрирование</a:t>
            </a:r>
          </a:p>
          <a:p>
            <a:pPr algn="ctr"/>
            <a:r>
              <a:rPr lang="ru-RU" sz="1100" b="1" dirty="0">
                <a:solidFill>
                  <a:schemeClr val="bg1"/>
                </a:solidFill>
              </a:rPr>
              <a:t>Рабочих мест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20272" y="2555637"/>
            <a:ext cx="16824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bg1"/>
                </a:solidFill>
              </a:rPr>
              <a:t>Администрирование</a:t>
            </a:r>
          </a:p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серверов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24004" y="4055487"/>
            <a:ext cx="8352928" cy="19442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3059832" y="3983479"/>
            <a:ext cx="3418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Основные клиент-сервисы</a:t>
            </a:r>
            <a:endParaRPr lang="ru-RU" b="1" dirty="0"/>
          </a:p>
        </p:txBody>
      </p:sp>
      <p:sp>
        <p:nvSpPr>
          <p:cNvPr id="41" name="Стрелка вниз 40"/>
          <p:cNvSpPr/>
          <p:nvPr/>
        </p:nvSpPr>
        <p:spPr>
          <a:xfrm>
            <a:off x="6580580" y="3440514"/>
            <a:ext cx="695560" cy="614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76140" y="4314461"/>
            <a:ext cx="1764088" cy="673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76140" y="5107926"/>
            <a:ext cx="1764088" cy="673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764372" y="4323095"/>
            <a:ext cx="1764088" cy="673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743338" y="5099359"/>
            <a:ext cx="1764088" cy="673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816492" y="4323095"/>
            <a:ext cx="1764088" cy="673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842744" y="5109765"/>
            <a:ext cx="1764088" cy="673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868720" y="4311046"/>
            <a:ext cx="1764088" cy="673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890542" y="5107926"/>
            <a:ext cx="1764088" cy="673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683568" y="4365104"/>
            <a:ext cx="16873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Трансформация </a:t>
            </a:r>
          </a:p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основной </a:t>
            </a:r>
          </a:p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деятельности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52917" y="5155445"/>
            <a:ext cx="14747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Управление </a:t>
            </a:r>
          </a:p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Инвентаризацией и учетом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09702" y="4427407"/>
            <a:ext cx="14747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Повышение </a:t>
            </a:r>
          </a:p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эффективности </a:t>
            </a:r>
          </a:p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бизнес процессов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887670" y="5182717"/>
            <a:ext cx="14747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Аналитическая </a:t>
            </a:r>
          </a:p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отчетность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00631" y="4371147"/>
            <a:ext cx="16875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Улучшение имиджа предприятия</a:t>
            </a:r>
          </a:p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(маркетинг)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03856" y="5136234"/>
            <a:ext cx="14747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Автоматизация 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[</a:t>
            </a:r>
            <a:r>
              <a:rPr lang="ru-RU" sz="1100" b="1" dirty="0" smtClean="0">
                <a:solidFill>
                  <a:schemeClr val="bg1"/>
                </a:solidFill>
              </a:rPr>
              <a:t>иной</a:t>
            </a:r>
            <a:r>
              <a:rPr lang="en-US" sz="1100" b="1" dirty="0" smtClean="0">
                <a:solidFill>
                  <a:schemeClr val="bg1"/>
                </a:solidFill>
              </a:rPr>
              <a:t>]</a:t>
            </a:r>
            <a:r>
              <a:rPr lang="ru-RU" sz="11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деятельности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37193" y="5312722"/>
            <a:ext cx="623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…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020272" y="4509120"/>
            <a:ext cx="15975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Автоматизация </a:t>
            </a:r>
            <a:r>
              <a:rPr lang="en-US" sz="1100" b="1" dirty="0" smtClean="0">
                <a:solidFill>
                  <a:schemeClr val="bg1"/>
                </a:solidFill>
              </a:rPr>
              <a:t>HR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65502" y="5282380"/>
            <a:ext cx="15459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…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0" y="6156012"/>
            <a:ext cx="205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TCO </a:t>
            </a:r>
            <a:r>
              <a:rPr lang="ru-RU" b="1" dirty="0" smtClean="0"/>
              <a:t>Активов (</a:t>
            </a:r>
            <a:r>
              <a:rPr lang="en-US" b="1" dirty="0" smtClean="0"/>
              <a:t>$</a:t>
            </a:r>
            <a:r>
              <a:rPr lang="ru-RU" b="1" dirty="0" smtClean="0"/>
              <a:t>) </a:t>
            </a:r>
            <a:endParaRPr lang="ru-RU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2764372" y="6143719"/>
            <a:ext cx="2589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TCO </a:t>
            </a:r>
            <a:r>
              <a:rPr lang="ru-RU" b="1" dirty="0" smtClean="0"/>
              <a:t>ИТ Сервисов(</a:t>
            </a:r>
            <a:r>
              <a:rPr lang="en-US" b="1" dirty="0" smtClean="0"/>
              <a:t>$</a:t>
            </a:r>
            <a:r>
              <a:rPr lang="ru-RU" b="1" dirty="0" smtClean="0"/>
              <a:t>) </a:t>
            </a:r>
            <a:endParaRPr lang="ru-RU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197813" y="6156012"/>
            <a:ext cx="305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TCO </a:t>
            </a:r>
            <a:r>
              <a:rPr lang="ru-RU" b="1" dirty="0" smtClean="0"/>
              <a:t>Клиент-Сервисов(</a:t>
            </a:r>
            <a:r>
              <a:rPr lang="en-US" b="1" dirty="0" smtClean="0"/>
              <a:t>$</a:t>
            </a:r>
            <a:r>
              <a:rPr lang="ru-RU" b="1" dirty="0" smtClean="0"/>
              <a:t>) </a:t>
            </a:r>
            <a:endParaRPr lang="ru-RU" b="1" dirty="0"/>
          </a:p>
        </p:txBody>
      </p:sp>
      <p:sp>
        <p:nvSpPr>
          <p:cNvPr id="62" name="Стрелка вправо 61"/>
          <p:cNvSpPr/>
          <p:nvPr/>
        </p:nvSpPr>
        <p:spPr>
          <a:xfrm>
            <a:off x="5192083" y="6178809"/>
            <a:ext cx="1023803" cy="3453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право 62"/>
          <p:cNvSpPr/>
          <p:nvPr/>
        </p:nvSpPr>
        <p:spPr>
          <a:xfrm>
            <a:off x="1979713" y="6178809"/>
            <a:ext cx="784660" cy="3453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42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Скругленный прямоугольник 67"/>
          <p:cNvSpPr/>
          <p:nvPr/>
        </p:nvSpPr>
        <p:spPr>
          <a:xfrm>
            <a:off x="3408999" y="4509120"/>
            <a:ext cx="2413419" cy="15901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2000" dirty="0" smtClean="0"/>
              <a:t>Подходы по обоснованию ИТ активностей </a:t>
            </a:r>
            <a:br>
              <a:rPr lang="ru-RU" altLang="ko-KR" sz="2000" dirty="0" smtClean="0"/>
            </a:br>
            <a:r>
              <a:rPr lang="ru-RU" altLang="ko-KR" sz="2000" dirty="0" smtClean="0"/>
              <a:t>в рамках организации</a:t>
            </a:r>
            <a:endParaRPr lang="ko-KR" altLang="en-US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4657" y="6165304"/>
            <a:ext cx="87478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ROI </a:t>
            </a:r>
            <a:r>
              <a:rPr lang="ru-RU" sz="1600" b="1" dirty="0" smtClean="0"/>
              <a:t>     =                                     Чистая прибыль</a:t>
            </a:r>
          </a:p>
          <a:p>
            <a:r>
              <a:rPr lang="ru-RU" sz="1600" b="1" dirty="0" smtClean="0"/>
              <a:t>                       Сумма, инвестированная, чтобы получить эту прибыль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799" y="1040253"/>
            <a:ext cx="8448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Для операционных активностей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9552" y="4103264"/>
            <a:ext cx="8448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Для инновационных/трансформационных/проектных активностей</a:t>
            </a:r>
            <a:endParaRPr lang="ru-RU" b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968049" y="6451595"/>
            <a:ext cx="56654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-156251" y="6470064"/>
            <a:ext cx="1453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(</a:t>
            </a:r>
            <a:r>
              <a:rPr lang="ru-RU" sz="1100" b="1" dirty="0"/>
              <a:t>Рентабельность </a:t>
            </a:r>
            <a:endParaRPr lang="ru-RU" sz="1100" b="1" dirty="0" smtClean="0"/>
          </a:p>
          <a:p>
            <a:pPr algn="ctr"/>
            <a:r>
              <a:rPr lang="ru-RU" sz="1100" b="1" dirty="0" smtClean="0"/>
              <a:t>инвестиций</a:t>
            </a:r>
            <a:r>
              <a:rPr lang="en-US" sz="1100" b="1" dirty="0" smtClean="0"/>
              <a:t>)</a:t>
            </a:r>
            <a:r>
              <a:rPr lang="ru-RU" sz="1100" b="1" dirty="0"/>
              <a:t>,</a:t>
            </a:r>
            <a:r>
              <a:rPr lang="en-US" sz="1100" b="1" dirty="0"/>
              <a:t> %</a:t>
            </a:r>
            <a:endParaRPr lang="ru-RU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7704876" y="6223366"/>
            <a:ext cx="1093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 100%</a:t>
            </a:r>
            <a:endParaRPr lang="ru-RU" b="1" dirty="0"/>
          </a:p>
        </p:txBody>
      </p:sp>
      <p:sp>
        <p:nvSpPr>
          <p:cNvPr id="15" name="Овал 14"/>
          <p:cNvSpPr/>
          <p:nvPr/>
        </p:nvSpPr>
        <p:spPr>
          <a:xfrm>
            <a:off x="3877142" y="1602318"/>
            <a:ext cx="2279034" cy="21860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541733" y="2233643"/>
            <a:ext cx="929230" cy="89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15" idx="0"/>
          </p:cNvCxnSpPr>
          <p:nvPr/>
        </p:nvCxnSpPr>
        <p:spPr>
          <a:xfrm>
            <a:off x="5016659" y="1602318"/>
            <a:ext cx="0" cy="21860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5" idx="1"/>
            <a:endCxn id="15" idx="5"/>
          </p:cNvCxnSpPr>
          <p:nvPr/>
        </p:nvCxnSpPr>
        <p:spPr>
          <a:xfrm>
            <a:off x="4210899" y="1922462"/>
            <a:ext cx="1611520" cy="15457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5" idx="3"/>
            <a:endCxn id="15" idx="7"/>
          </p:cNvCxnSpPr>
          <p:nvPr/>
        </p:nvCxnSpPr>
        <p:spPr>
          <a:xfrm flipV="1">
            <a:off x="4210899" y="1922462"/>
            <a:ext cx="1611520" cy="15457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30627" y="2425829"/>
            <a:ext cx="929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ТСО ИТ </a:t>
            </a:r>
          </a:p>
          <a:p>
            <a:pPr algn="ctr"/>
            <a:r>
              <a:rPr lang="ru-RU" sz="1200" b="1" dirty="0" smtClean="0"/>
              <a:t>Сервисов</a:t>
            </a:r>
            <a:endParaRPr lang="ru-RU" sz="1200" b="1" dirty="0"/>
          </a:p>
        </p:txBody>
      </p:sp>
      <p:sp>
        <p:nvSpPr>
          <p:cNvPr id="21" name="Овал 20"/>
          <p:cNvSpPr/>
          <p:nvPr/>
        </p:nvSpPr>
        <p:spPr>
          <a:xfrm>
            <a:off x="6757462" y="1556792"/>
            <a:ext cx="2279034" cy="21860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422053" y="2188117"/>
            <a:ext cx="929230" cy="89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>
            <a:stCxn id="21" idx="1"/>
            <a:endCxn id="21" idx="5"/>
          </p:cNvCxnSpPr>
          <p:nvPr/>
        </p:nvCxnSpPr>
        <p:spPr>
          <a:xfrm>
            <a:off x="7091219" y="1876936"/>
            <a:ext cx="1611520" cy="15457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21" idx="3"/>
            <a:endCxn id="21" idx="7"/>
          </p:cNvCxnSpPr>
          <p:nvPr/>
        </p:nvCxnSpPr>
        <p:spPr>
          <a:xfrm flipV="1">
            <a:off x="7091219" y="1876936"/>
            <a:ext cx="1611520" cy="15457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454620" y="228050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ТСО</a:t>
            </a:r>
          </a:p>
          <a:p>
            <a:pPr algn="ctr"/>
            <a:r>
              <a:rPr lang="ru-RU" sz="1200" b="1" dirty="0" smtClean="0"/>
              <a:t>Клиент</a:t>
            </a:r>
          </a:p>
          <a:p>
            <a:pPr algn="ctr"/>
            <a:r>
              <a:rPr lang="ru-RU" sz="1200" b="1" dirty="0" smtClean="0"/>
              <a:t>Сервиса</a:t>
            </a:r>
            <a:endParaRPr lang="ru-RU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356918" y="1801771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ИТ сервис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60481" y="2481793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ИТ </a:t>
            </a:r>
            <a:r>
              <a:rPr lang="ru-RU" sz="1000" dirty="0" smtClean="0">
                <a:solidFill>
                  <a:schemeClr val="bg1"/>
                </a:solidFill>
              </a:rPr>
              <a:t>сервис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62849" y="248336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ИТ сервис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28926" y="331027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ИТ сервис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88024" y="174462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Hardware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42841" y="314718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Software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42841" y="173768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Staff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16171" y="316705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Telecom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5400000">
            <a:off x="5290102" y="262600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Outsourcing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6228184" y="2478087"/>
            <a:ext cx="432048" cy="4413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3347864" y="2478087"/>
            <a:ext cx="432048" cy="4413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 rot="16200000">
            <a:off x="3645121" y="2628129"/>
            <a:ext cx="12144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Administrative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35496" y="1602959"/>
            <a:ext cx="2279034" cy="21860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700087" y="2234284"/>
            <a:ext cx="929230" cy="8951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>
            <a:stCxn id="38" idx="0"/>
          </p:cNvCxnSpPr>
          <p:nvPr/>
        </p:nvCxnSpPr>
        <p:spPr>
          <a:xfrm>
            <a:off x="1175013" y="1602959"/>
            <a:ext cx="0" cy="21860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8" idx="1"/>
            <a:endCxn id="38" idx="5"/>
          </p:cNvCxnSpPr>
          <p:nvPr/>
        </p:nvCxnSpPr>
        <p:spPr>
          <a:xfrm>
            <a:off x="369253" y="1923103"/>
            <a:ext cx="1611520" cy="15457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8" idx="3"/>
            <a:endCxn id="38" idx="7"/>
          </p:cNvCxnSpPr>
          <p:nvPr/>
        </p:nvCxnSpPr>
        <p:spPr>
          <a:xfrm flipV="1">
            <a:off x="369253" y="1923103"/>
            <a:ext cx="1611520" cy="15457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83568" y="2350621"/>
            <a:ext cx="941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ТСО</a:t>
            </a:r>
          </a:p>
          <a:p>
            <a:pPr algn="ctr"/>
            <a:r>
              <a:rPr lang="en-US" sz="1200" b="1" dirty="0" smtClean="0"/>
              <a:t>Software/</a:t>
            </a:r>
          </a:p>
          <a:p>
            <a:pPr algn="ctr"/>
            <a:r>
              <a:rPr lang="en-US" sz="1200" b="1" dirty="0" smtClean="0"/>
              <a:t>Hardware</a:t>
            </a:r>
            <a:endParaRPr lang="ru-RU" sz="1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993146" y="183382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Закупка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5400000">
            <a:off x="1419087" y="258317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Поддержка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6785" y="1829586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bg1"/>
                </a:solidFill>
              </a:rPr>
              <a:t>Управление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18386" y="334218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Обучение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16200000">
            <a:off x="-222142" y="2660429"/>
            <a:ext cx="1247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Тестирование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8306" y="3342184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bg1"/>
                </a:solidFill>
              </a:rPr>
              <a:t>Внедрение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2375044" y="1401103"/>
            <a:ext cx="900812" cy="875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354575" y="1549784"/>
            <a:ext cx="941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ТСО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Staff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2375044" y="2338214"/>
            <a:ext cx="900812" cy="875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2339752" y="2486895"/>
            <a:ext cx="941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</a:rPr>
              <a:t>ТСО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 Telecom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3034610" y="3409936"/>
            <a:ext cx="572281" cy="569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999681" y="3407044"/>
            <a:ext cx="572281" cy="569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985270" y="3572543"/>
            <a:ext cx="730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IT Asset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23931" y="3586877"/>
            <a:ext cx="730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IT Asset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98049" y="3636669"/>
            <a:ext cx="48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-36512" y="3945250"/>
            <a:ext cx="280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!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496" y="908720"/>
            <a:ext cx="280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!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82660" y="4577826"/>
            <a:ext cx="2906602" cy="15212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 rot="10800000">
            <a:off x="5841862" y="4581404"/>
            <a:ext cx="2906602" cy="15212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700087" y="5055567"/>
            <a:ext cx="2015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Затраты</a:t>
            </a:r>
            <a:endParaRPr lang="ru-RU" sz="2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6850881" y="5055567"/>
            <a:ext cx="1393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Выгоды</a:t>
            </a:r>
            <a:endParaRPr lang="ru-RU" sz="24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045370" y="4561514"/>
            <a:ext cx="1160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ROI </a:t>
            </a:r>
            <a:endParaRPr lang="ru-RU" sz="40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350601" y="51980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Рентабельность </a:t>
            </a:r>
            <a:endParaRPr lang="ru-RU" b="1" dirty="0"/>
          </a:p>
          <a:p>
            <a:pPr algn="ctr"/>
            <a:r>
              <a:rPr lang="ru-RU" b="1" dirty="0" smtClean="0"/>
              <a:t>инвестиций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4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2000" dirty="0" smtClean="0"/>
              <a:t>Пример</a:t>
            </a:r>
            <a:r>
              <a:rPr lang="en-US" altLang="ko-KR" sz="2000" dirty="0" smtClean="0"/>
              <a:t> </a:t>
            </a:r>
            <a:r>
              <a:rPr lang="ru-RU" altLang="ko-KR" sz="2000" dirty="0" smtClean="0"/>
              <a:t>операционного взаимодействия с </a:t>
            </a:r>
            <a:br>
              <a:rPr lang="ru-RU" altLang="ko-KR" sz="2000" dirty="0" smtClean="0"/>
            </a:br>
            <a:r>
              <a:rPr lang="ru-RU" altLang="ko-KR" sz="2000" dirty="0" smtClean="0"/>
              <a:t>внутренними потребителями</a:t>
            </a:r>
            <a:endParaRPr lang="ko-KR" altLang="en-US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4663" y="1931988"/>
          <a:ext cx="4729161" cy="3167055"/>
        </p:xfrm>
        <a:graphic>
          <a:graphicData uri="http://schemas.openxmlformats.org/drawingml/2006/table">
            <a:tbl>
              <a:tblPr/>
              <a:tblGrid>
                <a:gridCol w="1819829"/>
                <a:gridCol w="945832"/>
                <a:gridCol w="1125421"/>
                <a:gridCol w="838079"/>
              </a:tblGrid>
              <a:tr h="21113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Счет за услугу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13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Автоматизация Финансовой отчетности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13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Единица измерения: Пользователь в месяц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Материалы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Цена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Calibri" panose="020F0502020204030204" pitchFamily="34" charset="0"/>
                        </a:rPr>
                        <a:t>Количество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Calibri" panose="020F0502020204030204" pitchFamily="34" charset="0"/>
                        </a:rPr>
                        <a:t>Стоимость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11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Дата центр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500,00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СХД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Канал связи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125,00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725,00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Calibri" panose="020F0502020204030204" pitchFamily="34" charset="0"/>
                        </a:rPr>
                        <a:t>Работы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11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Поддержка приложений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5,00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Разработка приложений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2,08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Мониторинг сети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0,007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Координация работ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0,003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7,61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732,61</a:t>
                      </a:r>
                    </a:p>
                  </a:txBody>
                  <a:tcPr marL="9522" marR="9522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179512" y="1931988"/>
            <a:ext cx="3744788" cy="3167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 fontScale="85000"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100% прозрачный инструмент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Не противоречит внутренней </a:t>
            </a:r>
            <a:r>
              <a:rPr lang="ru-RU" sz="1800" dirty="0" smtClean="0">
                <a:solidFill>
                  <a:schemeClr val="tx1"/>
                </a:solidFill>
              </a:rPr>
              <a:t>отчетности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Отличный механизм для оптимизации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Отправная точка для дальнейших </a:t>
            </a:r>
            <a:r>
              <a:rPr lang="ru-RU" sz="1800" dirty="0" smtClean="0">
                <a:solidFill>
                  <a:schemeClr val="tx1"/>
                </a:solidFill>
              </a:rPr>
              <a:t> работ </a:t>
            </a:r>
            <a:r>
              <a:rPr lang="ru-RU" sz="1800" dirty="0" smtClean="0">
                <a:solidFill>
                  <a:schemeClr val="tx1"/>
                </a:solidFill>
              </a:rPr>
              <a:t>по другим департаментам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Дальнейшее поведение потребителей будет снижать стоимость операционных расходов ИТ, т.к. когда ИТ бесплатно его можно потреблять сколь угодно и ругать за неэффективность. Люди должны платить за </a:t>
            </a:r>
            <a:r>
              <a:rPr lang="ru-RU" sz="1800" dirty="0" smtClean="0">
                <a:solidFill>
                  <a:schemeClr val="tx1"/>
                </a:solidFill>
              </a:rPr>
              <a:t>  труд </a:t>
            </a:r>
            <a:r>
              <a:rPr lang="ru-RU" sz="1800" dirty="0" smtClean="0">
                <a:solidFill>
                  <a:schemeClr val="tx1"/>
                </a:solidFill>
              </a:rPr>
              <a:t>ИТ.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US" sz="2000" i="1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84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2000" dirty="0"/>
              <a:t>Пример обоснования проектных/инвестиционных </a:t>
            </a:r>
            <a:br>
              <a:rPr lang="ru-RU" altLang="ko-KR" sz="2000" dirty="0"/>
            </a:br>
            <a:r>
              <a:rPr lang="ru-RU" altLang="ko-KR" sz="2000" dirty="0"/>
              <a:t>активностей</a:t>
            </a:r>
            <a:endParaRPr lang="ko-KR" altLang="en-US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64844"/>
              </p:ext>
            </p:extLst>
          </p:nvPr>
        </p:nvGraphicFramePr>
        <p:xfrm>
          <a:off x="72008" y="1412776"/>
          <a:ext cx="5832648" cy="5040553"/>
        </p:xfrm>
        <a:graphic>
          <a:graphicData uri="http://schemas.openxmlformats.org/drawingml/2006/table">
            <a:tbl>
              <a:tblPr/>
              <a:tblGrid>
                <a:gridCol w="29523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53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Экономия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3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Затраты на 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инвентаризацию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52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ПК (включая мобильные устройства)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инвентаризаций в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52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Требуется минут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ручную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инвентаризацию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-го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устройства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работы часа администратора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3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затрат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5 388 000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5 926 800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6 519 480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17 834 280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3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лицензионной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нечистоты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12 446 280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3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Вероятность аудита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3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ПК (не включая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смартфоны)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3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нелецензионного ПО на ПК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952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лицензирования нелецензионного ПО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3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Штрафы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3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судебных разбирательств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3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стоимость нелецензионности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2 272 140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2 490 354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2 730 389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7 492 883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3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5 220 743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3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Общий итог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7 660 140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8 417 154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9 249 869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17 667 023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4105476"/>
              </p:ext>
            </p:extLst>
          </p:nvPr>
        </p:nvGraphicFramePr>
        <p:xfrm>
          <a:off x="5884082" y="1412776"/>
          <a:ext cx="322442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Овал 9"/>
          <p:cNvSpPr/>
          <p:nvPr/>
        </p:nvSpPr>
        <p:spPr>
          <a:xfrm>
            <a:off x="5040560" y="3645024"/>
            <a:ext cx="100811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112568" y="5949280"/>
            <a:ext cx="100811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107995" y="6237312"/>
            <a:ext cx="1012685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ru-RU" altLang="ko-KR" dirty="0"/>
              <a:t>Пример как это работает</a:t>
            </a:r>
            <a:endParaRPr lang="ko-KR" altLang="en-US" dirty="0"/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232612"/>
              </p:ext>
            </p:extLst>
          </p:nvPr>
        </p:nvGraphicFramePr>
        <p:xfrm>
          <a:off x="107504" y="2852936"/>
          <a:ext cx="4572000" cy="252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108065"/>
              </p:ext>
            </p:extLst>
          </p:nvPr>
        </p:nvGraphicFramePr>
        <p:xfrm>
          <a:off x="4526632" y="2852936"/>
          <a:ext cx="4572000" cy="252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685080"/>
              </p:ext>
            </p:extLst>
          </p:nvPr>
        </p:nvGraphicFramePr>
        <p:xfrm>
          <a:off x="107505" y="5479876"/>
          <a:ext cx="8991128" cy="1333500"/>
        </p:xfrm>
        <a:graphic>
          <a:graphicData uri="http://schemas.openxmlformats.org/drawingml/2006/table">
            <a:tbl>
              <a:tblPr/>
              <a:tblGrid>
                <a:gridCol w="26373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02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02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02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529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Как есть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2013-2015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инвт.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5 388 000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5 926 800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6 519 480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25 327 163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Риск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нелецинзионности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46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2 272 140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2 490 354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2 730 389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Инвест программа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2013-2015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инвт.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5 388 000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14 704 126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4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Риск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нелецинзионности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46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2 272 140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Инвестиции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4 777 600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1 080 660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1 185 726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935827"/>
              </p:ext>
            </p:extLst>
          </p:nvPr>
        </p:nvGraphicFramePr>
        <p:xfrm>
          <a:off x="107505" y="1138436"/>
          <a:ext cx="8991126" cy="1714500"/>
        </p:xfrm>
        <a:graphic>
          <a:graphicData uri="http://schemas.openxmlformats.org/drawingml/2006/table">
            <a:tbl>
              <a:tblPr/>
              <a:tblGrid>
                <a:gridCol w="40223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1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1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1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54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Инвестиции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Общий итог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стоимость системы автоматизации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3 143 000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345 730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3 803 030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стоимость поддержки на 1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543 290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1 486 190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внедрения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1 077 600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266 706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1 586 766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обучение администратора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4 777 600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1 080 660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1 185 726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7 043 986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RETURN ON INVESTMENT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3-year savings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17 667 023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3-year investments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7 043 986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3-year return on investment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11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ru-RU" altLang="ko-KR" sz="2000" dirty="0"/>
              <a:t>Пример </a:t>
            </a:r>
            <a:r>
              <a:rPr lang="ru-RU" altLang="ko-KR" sz="2000" dirty="0" smtClean="0"/>
              <a:t>оценки эффективности работы ИТ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ru-RU" altLang="ko-KR" sz="2000" dirty="0" smtClean="0"/>
              <a:t>(</a:t>
            </a:r>
            <a:r>
              <a:rPr lang="en-US" altLang="ko-KR" sz="2000" dirty="0" smtClean="0"/>
              <a:t>Dashboard</a:t>
            </a:r>
            <a:r>
              <a:rPr lang="ru-RU" altLang="ko-KR" sz="2000" dirty="0" smtClean="0"/>
              <a:t>)</a:t>
            </a:r>
            <a:endParaRPr lang="ko-KR" altLang="en-US" sz="2000" dirty="0"/>
          </a:p>
        </p:txBody>
      </p:sp>
      <p:sp>
        <p:nvSpPr>
          <p:cNvPr id="7" name="TextBox 44"/>
          <p:cNvSpPr txBox="1">
            <a:spLocks noChangeArrowheads="1"/>
          </p:cNvSpPr>
          <p:nvPr/>
        </p:nvSpPr>
        <p:spPr bwMode="auto">
          <a:xfrm rot="16200000">
            <a:off x="714375" y="1931988"/>
            <a:ext cx="2243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chemeClr val="bg1"/>
                </a:solidFill>
                <a:latin typeface="Arial" panose="020B0604020202020204" pitchFamily="34" charset="0"/>
              </a:rPr>
              <a:t>Центр затрат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484061"/>
              </p:ext>
            </p:extLst>
          </p:nvPr>
        </p:nvGraphicFramePr>
        <p:xfrm>
          <a:off x="-1" y="1124744"/>
          <a:ext cx="9144000" cy="57293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34863"/>
                <a:gridCol w="3383879"/>
                <a:gridCol w="1103440"/>
                <a:gridCol w="809189"/>
                <a:gridCol w="1103440"/>
                <a:gridCol w="809189"/>
              </a:tblGrid>
              <a:tr h="5099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Направление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KPI</a:t>
                      </a:r>
                      <a:r>
                        <a:rPr lang="en-US" sz="1200" baseline="0" dirty="0" smtClean="0"/>
                        <a:t>/</a:t>
                      </a:r>
                      <a:r>
                        <a:rPr lang="ru-RU" sz="1200" baseline="0" dirty="0" smtClean="0"/>
                        <a:t>Метрика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Текущий показатель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Цель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Изменение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Статус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</a:tr>
              <a:tr h="321325">
                <a:tc gridSpan="6">
                  <a:txBody>
                    <a:bodyPr/>
                    <a:lstStyle/>
                    <a:p>
                      <a:r>
                        <a:rPr lang="ru-RU" sz="1200" b="1" dirty="0" smtClean="0"/>
                        <a:t>        Финансовая эффективность</a:t>
                      </a:r>
                    </a:p>
                  </a:txBody>
                  <a:tcPr marL="91436" marR="91436" marT="45719" marB="45719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68213"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Финансовая составляющая ИТ</a:t>
                      </a:r>
                      <a:r>
                        <a:rPr lang="ru-RU" sz="1200" baseline="0" dirty="0" smtClean="0"/>
                        <a:t> эксплуатации должна четко соответствовать удовлетворению финансовых целей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Общие расходы ИТ как процент от общих</a:t>
                      </a:r>
                      <a:r>
                        <a:rPr lang="ru-RU" sz="1200" baseline="0" dirty="0" smtClean="0"/>
                        <a:t> затрат предприятия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5%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4,2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19" marB="45719"/>
                </a:tc>
              </a:tr>
              <a:tr h="820501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ИТ</a:t>
                      </a:r>
                      <a:r>
                        <a:rPr lang="ru-RU" sz="1200" baseline="0" dirty="0" smtClean="0"/>
                        <a:t> расход на одного сотрудника (общие или операционные)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13,2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12,7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19" marB="45719"/>
                </a:tc>
              </a:tr>
              <a:tr h="274317">
                <a:tc gridSpan="6">
                  <a:txBody>
                    <a:bodyPr/>
                    <a:lstStyle/>
                    <a:p>
                      <a:r>
                        <a:rPr lang="ru-RU" sz="1200" b="1" dirty="0" smtClean="0"/>
                        <a:t>        Проектная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b="1" dirty="0" smtClean="0"/>
                        <a:t>эффективность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509972"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Получение высококачественных</a:t>
                      </a:r>
                      <a:r>
                        <a:rPr lang="ru-RU" sz="1200" baseline="0" dirty="0" smtClean="0"/>
                        <a:t> продуктов от которых зависит работа бизнеса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Процент реализованных проектов в срок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94%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100%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19" marB="45719"/>
                </a:tc>
              </a:tr>
              <a:tr h="339409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Процент</a:t>
                      </a:r>
                      <a:r>
                        <a:rPr lang="ru-RU" sz="1200" baseline="0" dirty="0" smtClean="0"/>
                        <a:t> реализации </a:t>
                      </a:r>
                      <a:r>
                        <a:rPr lang="ru-RU" sz="1200" baseline="0" dirty="0" smtClean="0"/>
                        <a:t>обещанных </a:t>
                      </a:r>
                      <a:r>
                        <a:rPr lang="ru-RU" sz="1200" baseline="0" dirty="0" smtClean="0"/>
                        <a:t>функций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100%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95%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19" marB="45719"/>
                </a:tc>
              </a:tr>
              <a:tr h="288027">
                <a:tc gridSpan="6">
                  <a:txBody>
                    <a:bodyPr/>
                    <a:lstStyle/>
                    <a:p>
                      <a:r>
                        <a:rPr lang="ru-RU" sz="1200" b="1" dirty="0" smtClean="0"/>
                        <a:t>        Операционная</a:t>
                      </a:r>
                      <a:r>
                        <a:rPr lang="ru-RU" sz="1200" b="1" baseline="0" dirty="0" smtClean="0"/>
                        <a:t> эффективность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57196"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Обеспечение надежности и функциональности систем согласно стандартам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инцидентов с бизнес последствиями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19" marB="45719"/>
                </a:tc>
              </a:tr>
              <a:tr h="457196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обнаруженных</a:t>
                      </a:r>
                      <a:r>
                        <a:rPr lang="ru-RU" sz="1200" baseline="0" dirty="0" smtClean="0"/>
                        <a:t> критических ошибок ПО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19" marB="45719"/>
                </a:tc>
              </a:tr>
              <a:tr h="274317">
                <a:tc gridSpan="6">
                  <a:txBody>
                    <a:bodyPr/>
                    <a:lstStyle/>
                    <a:p>
                      <a:r>
                        <a:rPr lang="ru-RU" sz="1200" b="1" dirty="0" smtClean="0"/>
                        <a:t>         Удовлетворенность</a:t>
                      </a:r>
                      <a:r>
                        <a:rPr lang="ru-RU" sz="1200" b="1" baseline="0" dirty="0" smtClean="0"/>
                        <a:t> пользователей</a:t>
                      </a:r>
                      <a:endParaRPr lang="ru-RU" sz="1200" b="1" dirty="0"/>
                    </a:p>
                  </a:txBody>
                  <a:tcPr marL="91436" marR="91436" marT="45719" marB="45719"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509972"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Обеспечение</a:t>
                      </a:r>
                      <a:r>
                        <a:rPr lang="ru-RU" sz="1200" baseline="0" dirty="0" smtClean="0"/>
                        <a:t> работы сервисов согласно </a:t>
                      </a:r>
                      <a:r>
                        <a:rPr lang="en-US" sz="1200" baseline="0" dirty="0" smtClean="0"/>
                        <a:t>SLA</a:t>
                      </a:r>
                      <a:r>
                        <a:rPr lang="ru-RU" sz="1200" baseline="0" dirty="0" smtClean="0"/>
                        <a:t>/ Повышение бизнес ценности бизнес подразделений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Обратная</a:t>
                      </a:r>
                      <a:r>
                        <a:rPr lang="ru-RU" sz="1200" baseline="0" dirty="0" smtClean="0"/>
                        <a:t> связь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7.5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19" marB="45719"/>
                </a:tc>
              </a:tr>
              <a:tr h="509972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Оборачиваемость вложений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0,5 года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год.</a:t>
                      </a:r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6" marR="91436" marT="45719" marB="45719"/>
                </a:tc>
              </a:tr>
            </a:tbl>
          </a:graphicData>
        </a:graphic>
      </p:graphicFrame>
      <p:sp>
        <p:nvSpPr>
          <p:cNvPr id="9" name="Стрелка вверх 8"/>
          <p:cNvSpPr/>
          <p:nvPr/>
        </p:nvSpPr>
        <p:spPr>
          <a:xfrm rot="10800000">
            <a:off x="7524750" y="2035969"/>
            <a:ext cx="333375" cy="2857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532440" y="1991693"/>
            <a:ext cx="403225" cy="35718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10800000">
            <a:off x="7526338" y="2574132"/>
            <a:ext cx="334962" cy="2857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561263" y="2636912"/>
            <a:ext cx="403225" cy="3254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8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1111</Words>
  <Application>Microsoft Office PowerPoint</Application>
  <PresentationFormat>Экран (4:3)</PresentationFormat>
  <Paragraphs>410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맑은 고딕</vt:lpstr>
      <vt:lpstr>Arial</vt:lpstr>
      <vt:lpstr>Calibri</vt:lpstr>
      <vt:lpstr>Times New Roman</vt:lpstr>
      <vt:lpstr>Ubuntu</vt:lpstr>
      <vt:lpstr>Wingdings</vt:lpstr>
      <vt:lpstr>Office Theme</vt:lpstr>
      <vt:lpstr>Custom Design</vt:lpstr>
      <vt:lpstr>Презентация PowerPoint</vt:lpstr>
      <vt:lpstr> Ключевые вызовы</vt:lpstr>
      <vt:lpstr>Повышение зрелости –  путь к выстраиванию прозрачного и бережливого ИТ</vt:lpstr>
      <vt:lpstr>ИТ как составляющая основной деятельности</vt:lpstr>
      <vt:lpstr>Подходы по обоснованию ИТ активностей  в рамках организации</vt:lpstr>
      <vt:lpstr>Пример операционного взаимодействия с  внутренними потребителями</vt:lpstr>
      <vt:lpstr>Пример обоснования проектных/инвестиционных  активностей</vt:lpstr>
      <vt:lpstr> Пример как это работает</vt:lpstr>
      <vt:lpstr> Пример оценки эффективности работы ИТ    (Dashboard)</vt:lpstr>
      <vt:lpstr>Рекомендации по дальнейшим шагам</vt:lpstr>
      <vt:lpstr> Спасибо за внимание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Valeriy Semchukov</cp:lastModifiedBy>
  <cp:revision>45</cp:revision>
  <dcterms:created xsi:type="dcterms:W3CDTF">2014-04-01T16:35:38Z</dcterms:created>
  <dcterms:modified xsi:type="dcterms:W3CDTF">2015-09-29T21:48:20Z</dcterms:modified>
</cp:coreProperties>
</file>