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1"/>
  </p:notesMasterIdLst>
  <p:sldIdLst>
    <p:sldId id="258" r:id="rId3"/>
    <p:sldId id="260" r:id="rId4"/>
    <p:sldId id="262" r:id="rId5"/>
    <p:sldId id="279" r:id="rId6"/>
    <p:sldId id="267" r:id="rId7"/>
    <p:sldId id="265" r:id="rId8"/>
    <p:sldId id="266" r:id="rId9"/>
    <p:sldId id="273" r:id="rId10"/>
    <p:sldId id="271" r:id="rId11"/>
    <p:sldId id="272" r:id="rId12"/>
    <p:sldId id="288" r:id="rId13"/>
    <p:sldId id="287" r:id="rId14"/>
    <p:sldId id="264" r:id="rId15"/>
    <p:sldId id="274" r:id="rId16"/>
    <p:sldId id="277" r:id="rId17"/>
    <p:sldId id="275" r:id="rId18"/>
    <p:sldId id="276" r:id="rId19"/>
    <p:sldId id="284" r:id="rId20"/>
    <p:sldId id="285" r:id="rId21"/>
    <p:sldId id="280" r:id="rId22"/>
    <p:sldId id="281" r:id="rId23"/>
    <p:sldId id="282" r:id="rId24"/>
    <p:sldId id="283" r:id="rId25"/>
    <p:sldId id="286" r:id="rId26"/>
    <p:sldId id="269" r:id="rId27"/>
    <p:sldId id="261" r:id="rId28"/>
    <p:sldId id="270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E4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4902C-F3A0-49C6-80AE-DC7925AE770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A8A4FC9-622F-4C7F-9325-27EAE942456D}">
      <dgm:prSet/>
      <dgm:spPr/>
      <dgm:t>
        <a:bodyPr/>
        <a:lstStyle/>
        <a:p>
          <a:pPr rtl="0"/>
          <a:r>
            <a:rPr lang="ru-RU" smtClean="0"/>
            <a:t>Изменение тактики управления и структуры финансирования в условиях девальвационных ожиданий</a:t>
          </a:r>
          <a:endParaRPr lang="ru-RU"/>
        </a:p>
      </dgm:t>
    </dgm:pt>
    <dgm:pt modelId="{3791A26E-94B0-4163-9CC5-A90CF7C4512E}" type="parTrans" cxnId="{EE27E9A6-C84E-40F7-B5C7-095684EBD939}">
      <dgm:prSet/>
      <dgm:spPr/>
      <dgm:t>
        <a:bodyPr/>
        <a:lstStyle/>
        <a:p>
          <a:endParaRPr lang="ru-RU"/>
        </a:p>
      </dgm:t>
    </dgm:pt>
    <dgm:pt modelId="{587A4944-88BD-4B15-9A01-41B906B7BAAC}" type="sibTrans" cxnId="{EE27E9A6-C84E-40F7-B5C7-095684EBD939}">
      <dgm:prSet/>
      <dgm:spPr/>
      <dgm:t>
        <a:bodyPr/>
        <a:lstStyle/>
        <a:p>
          <a:endParaRPr lang="ru-RU"/>
        </a:p>
      </dgm:t>
    </dgm:pt>
    <dgm:pt modelId="{ADCA440D-2AC4-4BE8-8238-879460CC28FA}">
      <dgm:prSet/>
      <dgm:spPr/>
      <dgm:t>
        <a:bodyPr/>
        <a:lstStyle/>
        <a:p>
          <a:pPr rtl="0"/>
          <a:r>
            <a:rPr lang="ru-RU" smtClean="0"/>
            <a:t>Сокращение ФОТ и инвестиционных частей бюджетов</a:t>
          </a:r>
          <a:endParaRPr lang="ru-RU"/>
        </a:p>
      </dgm:t>
    </dgm:pt>
    <dgm:pt modelId="{623C926B-3036-4FB0-84CF-A40541E3DFED}" type="parTrans" cxnId="{2CC87D23-93C5-4C42-B97F-2A18466A6515}">
      <dgm:prSet/>
      <dgm:spPr/>
      <dgm:t>
        <a:bodyPr/>
        <a:lstStyle/>
        <a:p>
          <a:endParaRPr lang="ru-RU"/>
        </a:p>
      </dgm:t>
    </dgm:pt>
    <dgm:pt modelId="{F91C801D-1471-4CE3-AA32-D1DFDDB976FC}" type="sibTrans" cxnId="{2CC87D23-93C5-4C42-B97F-2A18466A6515}">
      <dgm:prSet/>
      <dgm:spPr/>
      <dgm:t>
        <a:bodyPr/>
        <a:lstStyle/>
        <a:p>
          <a:endParaRPr lang="ru-RU"/>
        </a:p>
      </dgm:t>
    </dgm:pt>
    <dgm:pt modelId="{D1F9C670-F88C-42D4-B843-9CACD7499C3A}">
      <dgm:prSet/>
      <dgm:spPr/>
      <dgm:t>
        <a:bodyPr/>
        <a:lstStyle/>
        <a:p>
          <a:pPr rtl="0"/>
          <a:r>
            <a:rPr lang="ru-RU" smtClean="0"/>
            <a:t>Как сократить расходы не навредив бизнес-критическим операциям? </a:t>
          </a:r>
          <a:endParaRPr lang="ru-RU"/>
        </a:p>
      </dgm:t>
    </dgm:pt>
    <dgm:pt modelId="{35F416C5-9762-49A2-A5FE-5A0C706F7073}" type="parTrans" cxnId="{42AB80D8-D95D-4B0F-8042-55216C8F0965}">
      <dgm:prSet/>
      <dgm:spPr/>
      <dgm:t>
        <a:bodyPr/>
        <a:lstStyle/>
        <a:p>
          <a:endParaRPr lang="ru-RU"/>
        </a:p>
      </dgm:t>
    </dgm:pt>
    <dgm:pt modelId="{F72E4734-716E-44D7-BAA6-C94B928EE0F3}" type="sibTrans" cxnId="{42AB80D8-D95D-4B0F-8042-55216C8F0965}">
      <dgm:prSet/>
      <dgm:spPr/>
      <dgm:t>
        <a:bodyPr/>
        <a:lstStyle/>
        <a:p>
          <a:endParaRPr lang="ru-RU"/>
        </a:p>
      </dgm:t>
    </dgm:pt>
    <dgm:pt modelId="{698E3DA4-72AE-4406-8C8A-5B0B74A58C7B}">
      <dgm:prSet/>
      <dgm:spPr/>
      <dgm:t>
        <a:bodyPr/>
        <a:lstStyle/>
        <a:p>
          <a:pPr rtl="0"/>
          <a:r>
            <a:rPr lang="ru-RU" smtClean="0"/>
            <a:t>Насколько заказчик услуги готов жертвовать качеством/принимать риски?</a:t>
          </a:r>
          <a:endParaRPr lang="ru-RU"/>
        </a:p>
      </dgm:t>
    </dgm:pt>
    <dgm:pt modelId="{63658BE9-DDFE-4216-A5FD-786FC42AA950}" type="parTrans" cxnId="{A458A4A9-C7A6-4EFA-8F7A-60E91E627AEA}">
      <dgm:prSet/>
      <dgm:spPr/>
      <dgm:t>
        <a:bodyPr/>
        <a:lstStyle/>
        <a:p>
          <a:endParaRPr lang="ru-RU"/>
        </a:p>
      </dgm:t>
    </dgm:pt>
    <dgm:pt modelId="{B640F828-9889-456B-BEA0-47EBF16DF1CF}" type="sibTrans" cxnId="{A458A4A9-C7A6-4EFA-8F7A-60E91E627AEA}">
      <dgm:prSet/>
      <dgm:spPr/>
      <dgm:t>
        <a:bodyPr/>
        <a:lstStyle/>
        <a:p>
          <a:endParaRPr lang="ru-RU"/>
        </a:p>
      </dgm:t>
    </dgm:pt>
    <dgm:pt modelId="{09AAADC5-D3D0-40D3-A110-183385320AB8}">
      <dgm:prSet/>
      <dgm:spPr/>
      <dgm:t>
        <a:bodyPr/>
        <a:lstStyle/>
        <a:p>
          <a:pPr rtl="0"/>
          <a:r>
            <a:rPr lang="ru-RU" smtClean="0"/>
            <a:t>Сложности выработки критериев оценки эффективности, сложности замера и оценки</a:t>
          </a:r>
          <a:endParaRPr lang="ru-RU"/>
        </a:p>
      </dgm:t>
    </dgm:pt>
    <dgm:pt modelId="{B0791F86-DA77-434B-A42B-43753E79B9A6}" type="parTrans" cxnId="{EFDA372D-7520-4ADD-A3BA-0468D78F9CBC}">
      <dgm:prSet/>
      <dgm:spPr/>
      <dgm:t>
        <a:bodyPr/>
        <a:lstStyle/>
        <a:p>
          <a:endParaRPr lang="ru-RU"/>
        </a:p>
      </dgm:t>
    </dgm:pt>
    <dgm:pt modelId="{9989718D-75D1-4349-8D18-C33521C9CCAB}" type="sibTrans" cxnId="{EFDA372D-7520-4ADD-A3BA-0468D78F9CBC}">
      <dgm:prSet/>
      <dgm:spPr/>
      <dgm:t>
        <a:bodyPr/>
        <a:lstStyle/>
        <a:p>
          <a:endParaRPr lang="ru-RU"/>
        </a:p>
      </dgm:t>
    </dgm:pt>
    <dgm:pt modelId="{B0148CF1-0BFE-49A9-905F-C577E507ED6C}">
      <dgm:prSet/>
      <dgm:spPr/>
      <dgm:t>
        <a:bodyPr/>
        <a:lstStyle/>
        <a:p>
          <a:pPr rtl="0"/>
          <a:r>
            <a:rPr lang="ru-RU" smtClean="0"/>
            <a:t>Есть ли потенциал повышения качества, как сравнить себя с рынком</a:t>
          </a:r>
          <a:endParaRPr lang="ru-RU"/>
        </a:p>
      </dgm:t>
    </dgm:pt>
    <dgm:pt modelId="{EA12AE8E-8414-42B9-8580-F28B60DEC33C}" type="parTrans" cxnId="{B8972B71-05BD-4792-A6CD-B9C19E252EFA}">
      <dgm:prSet/>
      <dgm:spPr/>
      <dgm:t>
        <a:bodyPr/>
        <a:lstStyle/>
        <a:p>
          <a:endParaRPr lang="ru-RU"/>
        </a:p>
      </dgm:t>
    </dgm:pt>
    <dgm:pt modelId="{6A584FA9-E207-4C27-9131-845EA7CC1E6F}" type="sibTrans" cxnId="{B8972B71-05BD-4792-A6CD-B9C19E252EFA}">
      <dgm:prSet/>
      <dgm:spPr/>
      <dgm:t>
        <a:bodyPr/>
        <a:lstStyle/>
        <a:p>
          <a:endParaRPr lang="ru-RU"/>
        </a:p>
      </dgm:t>
    </dgm:pt>
    <dgm:pt modelId="{1A710B50-478E-4387-9D6D-A94F5889EC27}">
      <dgm:prSet/>
      <dgm:spPr/>
      <dgm:t>
        <a:bodyPr/>
        <a:lstStyle/>
        <a:p>
          <a:pPr rtl="0"/>
          <a:r>
            <a:rPr lang="ru-RU" smtClean="0"/>
            <a:t>Оценка отдачи от инвестиций в перспективе портфеля проектов</a:t>
          </a:r>
          <a:endParaRPr lang="ru-RU"/>
        </a:p>
      </dgm:t>
    </dgm:pt>
    <dgm:pt modelId="{BCDB492B-261A-4F52-8B95-8AFCB27C60D0}" type="parTrans" cxnId="{5C79E8E1-92BE-4CAF-B155-6644EC69F246}">
      <dgm:prSet/>
      <dgm:spPr/>
      <dgm:t>
        <a:bodyPr/>
        <a:lstStyle/>
        <a:p>
          <a:endParaRPr lang="ru-RU"/>
        </a:p>
      </dgm:t>
    </dgm:pt>
    <dgm:pt modelId="{229F4D7A-A050-4D29-B355-455C0B15B49F}" type="sibTrans" cxnId="{5C79E8E1-92BE-4CAF-B155-6644EC69F246}">
      <dgm:prSet/>
      <dgm:spPr/>
      <dgm:t>
        <a:bodyPr/>
        <a:lstStyle/>
        <a:p>
          <a:endParaRPr lang="ru-RU"/>
        </a:p>
      </dgm:t>
    </dgm:pt>
    <dgm:pt modelId="{5BDBFDD9-C5CB-47F2-B9AD-8C8CD3058747}">
      <dgm:prSet/>
      <dgm:spPr/>
      <dgm:t>
        <a:bodyPr/>
        <a:lstStyle/>
        <a:p>
          <a:pPr rtl="0"/>
          <a:r>
            <a:rPr lang="ru-RU" smtClean="0"/>
            <a:t>Неактуальность и несоблюдение регламентов</a:t>
          </a:r>
          <a:endParaRPr lang="ru-RU"/>
        </a:p>
      </dgm:t>
    </dgm:pt>
    <dgm:pt modelId="{DC1F35E2-A7C7-4992-9A70-63F2117226C9}" type="parTrans" cxnId="{D14E9606-0368-48FE-BB4C-C8C26CBADD12}">
      <dgm:prSet/>
      <dgm:spPr/>
      <dgm:t>
        <a:bodyPr/>
        <a:lstStyle/>
        <a:p>
          <a:endParaRPr lang="ru-RU"/>
        </a:p>
      </dgm:t>
    </dgm:pt>
    <dgm:pt modelId="{EE65D077-7CAB-4252-80CE-4E5988899FC5}" type="sibTrans" cxnId="{D14E9606-0368-48FE-BB4C-C8C26CBADD12}">
      <dgm:prSet/>
      <dgm:spPr/>
      <dgm:t>
        <a:bodyPr/>
        <a:lstStyle/>
        <a:p>
          <a:endParaRPr lang="ru-RU"/>
        </a:p>
      </dgm:t>
    </dgm:pt>
    <dgm:pt modelId="{53664194-A78B-4B3D-843D-F2CF34D7B77B}">
      <dgm:prSet/>
      <dgm:spPr/>
      <dgm:t>
        <a:bodyPr/>
        <a:lstStyle/>
        <a:p>
          <a:pPr rtl="0"/>
          <a:r>
            <a:rPr lang="ru-RU" smtClean="0"/>
            <a:t>Как проверить исполнительскую дисциплину, адекватность регламента?</a:t>
          </a:r>
          <a:endParaRPr lang="ru-RU"/>
        </a:p>
      </dgm:t>
    </dgm:pt>
    <dgm:pt modelId="{04C1D7F0-36E2-4B3F-BF20-3CAB2CD9C593}" type="parTrans" cxnId="{9D33A2D8-3EF8-4FD3-A027-98530216EB53}">
      <dgm:prSet/>
      <dgm:spPr/>
      <dgm:t>
        <a:bodyPr/>
        <a:lstStyle/>
        <a:p>
          <a:endParaRPr lang="ru-RU"/>
        </a:p>
      </dgm:t>
    </dgm:pt>
    <dgm:pt modelId="{7EC25ADC-C704-4BF1-B96C-B6FDFA90212D}" type="sibTrans" cxnId="{9D33A2D8-3EF8-4FD3-A027-98530216EB53}">
      <dgm:prSet/>
      <dgm:spPr/>
      <dgm:t>
        <a:bodyPr/>
        <a:lstStyle/>
        <a:p>
          <a:endParaRPr lang="ru-RU"/>
        </a:p>
      </dgm:t>
    </dgm:pt>
    <dgm:pt modelId="{D9D74B17-4AF5-40E0-9FCD-206BF1EBDCFD}">
      <dgm:prSet/>
      <dgm:spPr/>
      <dgm:t>
        <a:bodyPr/>
        <a:lstStyle/>
        <a:p>
          <a:pPr rtl="0"/>
          <a:r>
            <a:rPr lang="ru-RU" smtClean="0"/>
            <a:t>Сложности управления компетенциями собственного ИТ-персонала и пользователей, мотивация и управление инновациями</a:t>
          </a:r>
          <a:endParaRPr lang="ru-RU"/>
        </a:p>
      </dgm:t>
    </dgm:pt>
    <dgm:pt modelId="{4E54F661-8647-40CB-9442-8BB9A3FD9BB9}" type="parTrans" cxnId="{6F2DD18F-E134-4DFE-B895-D5A5C73F8813}">
      <dgm:prSet/>
      <dgm:spPr/>
      <dgm:t>
        <a:bodyPr/>
        <a:lstStyle/>
        <a:p>
          <a:endParaRPr lang="ru-RU"/>
        </a:p>
      </dgm:t>
    </dgm:pt>
    <dgm:pt modelId="{05FF3226-ACD9-4137-BAEA-DA9CCA86CB78}" type="sibTrans" cxnId="{6F2DD18F-E134-4DFE-B895-D5A5C73F8813}">
      <dgm:prSet/>
      <dgm:spPr/>
      <dgm:t>
        <a:bodyPr/>
        <a:lstStyle/>
        <a:p>
          <a:endParaRPr lang="ru-RU"/>
        </a:p>
      </dgm:t>
    </dgm:pt>
    <dgm:pt modelId="{1FE21CE8-993C-4EE3-A29B-B6D37C2EF664}">
      <dgm:prSet/>
      <dgm:spPr/>
      <dgm:t>
        <a:bodyPr/>
        <a:lstStyle/>
        <a:p>
          <a:pPr rtl="0"/>
          <a:r>
            <a:rPr lang="ru-RU" smtClean="0"/>
            <a:t>Сложность расчета себестоимости ИТ в бизнес-операциях</a:t>
          </a:r>
          <a:endParaRPr lang="ru-RU"/>
        </a:p>
      </dgm:t>
    </dgm:pt>
    <dgm:pt modelId="{2AB0E194-74DD-4F6E-AB06-8B3BDF156382}" type="parTrans" cxnId="{2FB37ED5-C3DA-4BD5-9885-37187483ABCE}">
      <dgm:prSet/>
      <dgm:spPr/>
      <dgm:t>
        <a:bodyPr/>
        <a:lstStyle/>
        <a:p>
          <a:endParaRPr lang="ru-RU"/>
        </a:p>
      </dgm:t>
    </dgm:pt>
    <dgm:pt modelId="{B6C1B1BF-B5DB-4D79-8C05-22F4CD83A444}" type="sibTrans" cxnId="{2FB37ED5-C3DA-4BD5-9885-37187483ABCE}">
      <dgm:prSet/>
      <dgm:spPr/>
      <dgm:t>
        <a:bodyPr/>
        <a:lstStyle/>
        <a:p>
          <a:endParaRPr lang="ru-RU"/>
        </a:p>
      </dgm:t>
    </dgm:pt>
    <dgm:pt modelId="{07B19446-105F-478E-BE90-343CF390F101}" type="pres">
      <dgm:prSet presAssocID="{1CC4902C-F3A0-49C6-80AE-DC7925AE77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CCADB7-89BB-401C-B4F3-4F4E352133EA}" type="pres">
      <dgm:prSet presAssocID="{FA8A4FC9-622F-4C7F-9325-27EAE942456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57BEC-402D-405D-85C3-925B7555B22D}" type="pres">
      <dgm:prSet presAssocID="{FA8A4FC9-622F-4C7F-9325-27EAE942456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D62B0-E27F-4CC2-A7A2-ECA83C2B04AB}" type="pres">
      <dgm:prSet presAssocID="{09AAADC5-D3D0-40D3-A110-183385320AB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45968-3F06-47D2-8FD3-8CAA732042F1}" type="pres">
      <dgm:prSet presAssocID="{09AAADC5-D3D0-40D3-A110-183385320AB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69D0E-093A-4A50-B6FB-F49261086355}" type="pres">
      <dgm:prSet presAssocID="{5BDBFDD9-C5CB-47F2-B9AD-8C8CD305874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07F53-1D0D-4E6C-8303-997330E1BB5D}" type="pres">
      <dgm:prSet presAssocID="{5BDBFDD9-C5CB-47F2-B9AD-8C8CD305874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AB70E-85B1-4A2D-BF22-75E122067778}" type="pres">
      <dgm:prSet presAssocID="{D9D74B17-4AF5-40E0-9FCD-206BF1EBDCF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ED2F6-26C5-4EE7-8147-FEC7DCDAEE84}" type="pres">
      <dgm:prSet presAssocID="{05FF3226-ACD9-4137-BAEA-DA9CCA86CB78}" presName="spacer" presStyleCnt="0"/>
      <dgm:spPr/>
    </dgm:pt>
    <dgm:pt modelId="{58BFF3FB-08E4-4D1D-B51D-FC9D37F32BB0}" type="pres">
      <dgm:prSet presAssocID="{1FE21CE8-993C-4EE3-A29B-B6D37C2EF6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B37ED5-C3DA-4BD5-9885-37187483ABCE}" srcId="{1CC4902C-F3A0-49C6-80AE-DC7925AE7703}" destId="{1FE21CE8-993C-4EE3-A29B-B6D37C2EF664}" srcOrd="4" destOrd="0" parTransId="{2AB0E194-74DD-4F6E-AB06-8B3BDF156382}" sibTransId="{B6C1B1BF-B5DB-4D79-8C05-22F4CD83A444}"/>
    <dgm:cxn modelId="{D2C77684-3E5D-49F7-BA3E-7C3EAF7ED586}" type="presOf" srcId="{5BDBFDD9-C5CB-47F2-B9AD-8C8CD3058747}" destId="{B5269D0E-093A-4A50-B6FB-F49261086355}" srcOrd="0" destOrd="0" presId="urn:microsoft.com/office/officeart/2005/8/layout/vList2"/>
    <dgm:cxn modelId="{9D33A2D8-3EF8-4FD3-A027-98530216EB53}" srcId="{5BDBFDD9-C5CB-47F2-B9AD-8C8CD3058747}" destId="{53664194-A78B-4B3D-843D-F2CF34D7B77B}" srcOrd="0" destOrd="0" parTransId="{04C1D7F0-36E2-4B3F-BF20-3CAB2CD9C593}" sibTransId="{7EC25ADC-C704-4BF1-B96C-B6FDFA90212D}"/>
    <dgm:cxn modelId="{FD18AE83-0CA5-441F-B5A6-8C9745C37B65}" type="presOf" srcId="{09AAADC5-D3D0-40D3-A110-183385320AB8}" destId="{97FD62B0-E27F-4CC2-A7A2-ECA83C2B04AB}" srcOrd="0" destOrd="0" presId="urn:microsoft.com/office/officeart/2005/8/layout/vList2"/>
    <dgm:cxn modelId="{9080EDAD-C7F6-437B-9E7C-117FE66ACC3D}" type="presOf" srcId="{FA8A4FC9-622F-4C7F-9325-27EAE942456D}" destId="{6ACCADB7-89BB-401C-B4F3-4F4E352133EA}" srcOrd="0" destOrd="0" presId="urn:microsoft.com/office/officeart/2005/8/layout/vList2"/>
    <dgm:cxn modelId="{6F2DD18F-E134-4DFE-B895-D5A5C73F8813}" srcId="{1CC4902C-F3A0-49C6-80AE-DC7925AE7703}" destId="{D9D74B17-4AF5-40E0-9FCD-206BF1EBDCFD}" srcOrd="3" destOrd="0" parTransId="{4E54F661-8647-40CB-9442-8BB9A3FD9BB9}" sibTransId="{05FF3226-ACD9-4137-BAEA-DA9CCA86CB78}"/>
    <dgm:cxn modelId="{EFDA372D-7520-4ADD-A3BA-0468D78F9CBC}" srcId="{1CC4902C-F3A0-49C6-80AE-DC7925AE7703}" destId="{09AAADC5-D3D0-40D3-A110-183385320AB8}" srcOrd="1" destOrd="0" parTransId="{B0791F86-DA77-434B-A42B-43753E79B9A6}" sibTransId="{9989718D-75D1-4349-8D18-C33521C9CCAB}"/>
    <dgm:cxn modelId="{EE27E9A6-C84E-40F7-B5C7-095684EBD939}" srcId="{1CC4902C-F3A0-49C6-80AE-DC7925AE7703}" destId="{FA8A4FC9-622F-4C7F-9325-27EAE942456D}" srcOrd="0" destOrd="0" parTransId="{3791A26E-94B0-4163-9CC5-A90CF7C4512E}" sibTransId="{587A4944-88BD-4B15-9A01-41B906B7BAAC}"/>
    <dgm:cxn modelId="{80E54631-BCB9-410F-B3F4-DB4F6DCE3BB4}" type="presOf" srcId="{ADCA440D-2AC4-4BE8-8238-879460CC28FA}" destId="{91557BEC-402D-405D-85C3-925B7555B22D}" srcOrd="0" destOrd="0" presId="urn:microsoft.com/office/officeart/2005/8/layout/vList2"/>
    <dgm:cxn modelId="{FC303058-5E45-407F-B9A8-44A1CE4A0AB1}" type="presOf" srcId="{D9D74B17-4AF5-40E0-9FCD-206BF1EBDCFD}" destId="{43CAB70E-85B1-4A2D-BF22-75E122067778}" srcOrd="0" destOrd="0" presId="urn:microsoft.com/office/officeart/2005/8/layout/vList2"/>
    <dgm:cxn modelId="{2CC87D23-93C5-4C42-B97F-2A18466A6515}" srcId="{FA8A4FC9-622F-4C7F-9325-27EAE942456D}" destId="{ADCA440D-2AC4-4BE8-8238-879460CC28FA}" srcOrd="0" destOrd="0" parTransId="{623C926B-3036-4FB0-84CF-A40541E3DFED}" sibTransId="{F91C801D-1471-4CE3-AA32-D1DFDDB976FC}"/>
    <dgm:cxn modelId="{AF9D680A-F235-4A75-BEFF-76459AA44BA0}" type="presOf" srcId="{698E3DA4-72AE-4406-8C8A-5B0B74A58C7B}" destId="{91557BEC-402D-405D-85C3-925B7555B22D}" srcOrd="0" destOrd="2" presId="urn:microsoft.com/office/officeart/2005/8/layout/vList2"/>
    <dgm:cxn modelId="{B8972B71-05BD-4792-A6CD-B9C19E252EFA}" srcId="{09AAADC5-D3D0-40D3-A110-183385320AB8}" destId="{B0148CF1-0BFE-49A9-905F-C577E507ED6C}" srcOrd="0" destOrd="0" parTransId="{EA12AE8E-8414-42B9-8580-F28B60DEC33C}" sibTransId="{6A584FA9-E207-4C27-9131-845EA7CC1E6F}"/>
    <dgm:cxn modelId="{BEB5EAD4-E4FD-4999-A29B-B9B1C966426C}" type="presOf" srcId="{B0148CF1-0BFE-49A9-905F-C577E507ED6C}" destId="{E7845968-3F06-47D2-8FD3-8CAA732042F1}" srcOrd="0" destOrd="0" presId="urn:microsoft.com/office/officeart/2005/8/layout/vList2"/>
    <dgm:cxn modelId="{D14E9606-0368-48FE-BB4C-C8C26CBADD12}" srcId="{1CC4902C-F3A0-49C6-80AE-DC7925AE7703}" destId="{5BDBFDD9-C5CB-47F2-B9AD-8C8CD3058747}" srcOrd="2" destOrd="0" parTransId="{DC1F35E2-A7C7-4992-9A70-63F2117226C9}" sibTransId="{EE65D077-7CAB-4252-80CE-4E5988899FC5}"/>
    <dgm:cxn modelId="{5C79E8E1-92BE-4CAF-B155-6644EC69F246}" srcId="{09AAADC5-D3D0-40D3-A110-183385320AB8}" destId="{1A710B50-478E-4387-9D6D-A94F5889EC27}" srcOrd="1" destOrd="0" parTransId="{BCDB492B-261A-4F52-8B95-8AFCB27C60D0}" sibTransId="{229F4D7A-A050-4D29-B355-455C0B15B49F}"/>
    <dgm:cxn modelId="{42AB80D8-D95D-4B0F-8042-55216C8F0965}" srcId="{FA8A4FC9-622F-4C7F-9325-27EAE942456D}" destId="{D1F9C670-F88C-42D4-B843-9CACD7499C3A}" srcOrd="1" destOrd="0" parTransId="{35F416C5-9762-49A2-A5FE-5A0C706F7073}" sibTransId="{F72E4734-716E-44D7-BAA6-C94B928EE0F3}"/>
    <dgm:cxn modelId="{7B11376E-68AC-4D24-85C8-DD87A7BBB294}" type="presOf" srcId="{1FE21CE8-993C-4EE3-A29B-B6D37C2EF664}" destId="{58BFF3FB-08E4-4D1D-B51D-FC9D37F32BB0}" srcOrd="0" destOrd="0" presId="urn:microsoft.com/office/officeart/2005/8/layout/vList2"/>
    <dgm:cxn modelId="{5CB83B3F-A9FC-4B12-82B2-479F9581DA51}" type="presOf" srcId="{D1F9C670-F88C-42D4-B843-9CACD7499C3A}" destId="{91557BEC-402D-405D-85C3-925B7555B22D}" srcOrd="0" destOrd="1" presId="urn:microsoft.com/office/officeart/2005/8/layout/vList2"/>
    <dgm:cxn modelId="{BA2AC7CA-5224-4853-8D08-29FAD6136948}" type="presOf" srcId="{1A710B50-478E-4387-9D6D-A94F5889EC27}" destId="{E7845968-3F06-47D2-8FD3-8CAA732042F1}" srcOrd="0" destOrd="1" presId="urn:microsoft.com/office/officeart/2005/8/layout/vList2"/>
    <dgm:cxn modelId="{67219EB6-B566-45DF-BBDF-87787229FEFE}" type="presOf" srcId="{53664194-A78B-4B3D-843D-F2CF34D7B77B}" destId="{C3807F53-1D0D-4E6C-8303-997330E1BB5D}" srcOrd="0" destOrd="0" presId="urn:microsoft.com/office/officeart/2005/8/layout/vList2"/>
    <dgm:cxn modelId="{1691E8B6-A3E7-4DF9-8B3E-8DA567246B50}" type="presOf" srcId="{1CC4902C-F3A0-49C6-80AE-DC7925AE7703}" destId="{07B19446-105F-478E-BE90-343CF390F101}" srcOrd="0" destOrd="0" presId="urn:microsoft.com/office/officeart/2005/8/layout/vList2"/>
    <dgm:cxn modelId="{A458A4A9-C7A6-4EFA-8F7A-60E91E627AEA}" srcId="{FA8A4FC9-622F-4C7F-9325-27EAE942456D}" destId="{698E3DA4-72AE-4406-8C8A-5B0B74A58C7B}" srcOrd="2" destOrd="0" parTransId="{63658BE9-DDFE-4216-A5FD-786FC42AA950}" sibTransId="{B640F828-9889-456B-BEA0-47EBF16DF1CF}"/>
    <dgm:cxn modelId="{A271C627-0499-4B6A-AB43-32DED5B0BE84}" type="presParOf" srcId="{07B19446-105F-478E-BE90-343CF390F101}" destId="{6ACCADB7-89BB-401C-B4F3-4F4E352133EA}" srcOrd="0" destOrd="0" presId="urn:microsoft.com/office/officeart/2005/8/layout/vList2"/>
    <dgm:cxn modelId="{72BCACF9-C4F6-44B3-BDF8-921A988CF85D}" type="presParOf" srcId="{07B19446-105F-478E-BE90-343CF390F101}" destId="{91557BEC-402D-405D-85C3-925B7555B22D}" srcOrd="1" destOrd="0" presId="urn:microsoft.com/office/officeart/2005/8/layout/vList2"/>
    <dgm:cxn modelId="{756A5989-F065-42BE-8165-31C71D344C53}" type="presParOf" srcId="{07B19446-105F-478E-BE90-343CF390F101}" destId="{97FD62B0-E27F-4CC2-A7A2-ECA83C2B04AB}" srcOrd="2" destOrd="0" presId="urn:microsoft.com/office/officeart/2005/8/layout/vList2"/>
    <dgm:cxn modelId="{24059A14-40E6-430D-ABFF-77062D6D61F0}" type="presParOf" srcId="{07B19446-105F-478E-BE90-343CF390F101}" destId="{E7845968-3F06-47D2-8FD3-8CAA732042F1}" srcOrd="3" destOrd="0" presId="urn:microsoft.com/office/officeart/2005/8/layout/vList2"/>
    <dgm:cxn modelId="{22E74BDD-6ED8-468A-B18F-A35027EFCA48}" type="presParOf" srcId="{07B19446-105F-478E-BE90-343CF390F101}" destId="{B5269D0E-093A-4A50-B6FB-F49261086355}" srcOrd="4" destOrd="0" presId="urn:microsoft.com/office/officeart/2005/8/layout/vList2"/>
    <dgm:cxn modelId="{7B9FA4B2-5728-4A4C-92C1-CF94C882FAC7}" type="presParOf" srcId="{07B19446-105F-478E-BE90-343CF390F101}" destId="{C3807F53-1D0D-4E6C-8303-997330E1BB5D}" srcOrd="5" destOrd="0" presId="urn:microsoft.com/office/officeart/2005/8/layout/vList2"/>
    <dgm:cxn modelId="{AD8A8246-1991-47DB-8878-7E8275555C3A}" type="presParOf" srcId="{07B19446-105F-478E-BE90-343CF390F101}" destId="{43CAB70E-85B1-4A2D-BF22-75E122067778}" srcOrd="6" destOrd="0" presId="urn:microsoft.com/office/officeart/2005/8/layout/vList2"/>
    <dgm:cxn modelId="{A5F04480-C7AD-44F4-9A86-7D98BB8B41A4}" type="presParOf" srcId="{07B19446-105F-478E-BE90-343CF390F101}" destId="{5D6ED2F6-26C5-4EE7-8147-FEC7DCDAEE84}" srcOrd="7" destOrd="0" presId="urn:microsoft.com/office/officeart/2005/8/layout/vList2"/>
    <dgm:cxn modelId="{BE1E16B1-6E45-4CCB-96CD-26662CE1F3A8}" type="presParOf" srcId="{07B19446-105F-478E-BE90-343CF390F101}" destId="{58BFF3FB-08E4-4D1D-B51D-FC9D37F32B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D21B277-A617-48C2-A9ED-B88F3552F2FC}">
      <dgm:prSet phldrT="[Text]" custT="1"/>
      <dgm:spPr>
        <a:noFill/>
      </dgm:spPr>
      <dgm:t>
        <a:bodyPr anchor="ctr" anchorCtr="1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dirty="0" smtClean="0"/>
            <a:t>Availability Management</a:t>
          </a:r>
          <a:endParaRPr lang="en-US" sz="1000" dirty="0"/>
        </a:p>
      </dgm:t>
    </dgm:pt>
    <dgm:pt modelId="{60353D9D-09EC-4580-9BC0-861EBDDA2092}" type="parTrans" cxnId="{0CC26C6E-44B0-4148-8ED7-7614202AF7EE}">
      <dgm:prSet/>
      <dgm:spPr/>
      <dgm:t>
        <a:bodyPr/>
        <a:lstStyle/>
        <a:p>
          <a:endParaRPr lang="en-US"/>
        </a:p>
      </dgm:t>
    </dgm:pt>
    <dgm:pt modelId="{DA8CA56D-9B8D-4261-9F2F-6E6891A79E70}" type="sibTrans" cxnId="{0CC26C6E-44B0-4148-8ED7-7614202AF7EE}">
      <dgm:prSet/>
      <dgm:spPr/>
      <dgm:t>
        <a:bodyPr/>
        <a:lstStyle/>
        <a:p>
          <a:endParaRPr lang="en-US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FD54CE95-C9DD-4EB4-B8B3-990F5B8448FA}" type="pres">
      <dgm:prSet presAssocID="{7D21B277-A617-48C2-A9ED-B88F3552F2FC}" presName="linV" presStyleCnt="0"/>
      <dgm:spPr/>
    </dgm:pt>
    <dgm:pt modelId="{407B5E44-3B35-433C-A679-DF4131252E1A}" type="pres">
      <dgm:prSet presAssocID="{7D21B277-A617-48C2-A9ED-B88F3552F2FC}" presName="spVertical1" presStyleCnt="0"/>
      <dgm:spPr/>
    </dgm:pt>
    <dgm:pt modelId="{922E41AB-DCB3-40D1-8BFD-C8CBB0319D25}" type="pres">
      <dgm:prSet presAssocID="{7D21B277-A617-48C2-A9ED-B88F3552F2FC}" presName="parTx" presStyleLbl="revTx" presStyleIdx="0" presStyleCnt="1" custScaleX="113513" custScaleY="118193" custLinFactNeighborX="-4980" custLinFactNeighborY="152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7E9D-DEEB-48C2-99C3-BC090500279F}" type="pres">
      <dgm:prSet presAssocID="{7D21B277-A617-48C2-A9ED-B88F3552F2FC}" presName="spVertical2" presStyleCnt="0"/>
      <dgm:spPr/>
    </dgm:pt>
    <dgm:pt modelId="{FE7CF7EF-E87C-41E2-868D-360CA117D45D}" type="pres">
      <dgm:prSet presAssocID="{7D21B277-A617-48C2-A9ED-B88F3552F2FC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ScaleX="99868" custLinFactNeighborX="245" custLinFactNeighborY="4354"/>
      <dgm:spPr>
        <a:solidFill>
          <a:schemeClr val="bg1">
            <a:lumMod val="65000"/>
            <a:alpha val="7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78FEC375-0011-411B-8988-6528B672E95B}" type="presOf" srcId="{7D21B277-A617-48C2-A9ED-B88F3552F2FC}" destId="{922E41AB-DCB3-40D1-8BFD-C8CBB0319D25}" srcOrd="0" destOrd="0" presId="urn:microsoft.com/office/officeart/2005/8/layout/hProcess3"/>
    <dgm:cxn modelId="{B9F72630-6142-4CFC-9FF9-A89C9C8B1E70}" type="presOf" srcId="{747EC803-37CE-49C1-9F13-1C7DC92526DA}" destId="{A6F69020-DC92-4B4F-9AD9-F6A3BF43BF8C}" srcOrd="0" destOrd="0" presId="urn:microsoft.com/office/officeart/2005/8/layout/hProcess3"/>
    <dgm:cxn modelId="{0CC26C6E-44B0-4148-8ED7-7614202AF7EE}" srcId="{747EC803-37CE-49C1-9F13-1C7DC92526DA}" destId="{7D21B277-A617-48C2-A9ED-B88F3552F2FC}" srcOrd="0" destOrd="0" parTransId="{60353D9D-09EC-4580-9BC0-861EBDDA2092}" sibTransId="{DA8CA56D-9B8D-4261-9F2F-6E6891A79E70}"/>
    <dgm:cxn modelId="{D11694BC-6172-492F-907A-9888544EEEC0}" type="presParOf" srcId="{A6F69020-DC92-4B4F-9AD9-F6A3BF43BF8C}" destId="{2288CA07-9F02-4CF4-9576-16AE51856D02}" srcOrd="0" destOrd="0" presId="urn:microsoft.com/office/officeart/2005/8/layout/hProcess3"/>
    <dgm:cxn modelId="{48AD5455-6C9F-4C0D-B64C-89C155285708}" type="presParOf" srcId="{A6F69020-DC92-4B4F-9AD9-F6A3BF43BF8C}" destId="{45C16862-FB55-417D-961C-F2F52E40DF27}" srcOrd="1" destOrd="0" presId="urn:microsoft.com/office/officeart/2005/8/layout/hProcess3"/>
    <dgm:cxn modelId="{743450D9-16B2-48A9-AC58-C34CEBB1ECA8}" type="presParOf" srcId="{45C16862-FB55-417D-961C-F2F52E40DF27}" destId="{F9B0D147-7963-4730-B66A-D7A4961F6CE5}" srcOrd="0" destOrd="0" presId="urn:microsoft.com/office/officeart/2005/8/layout/hProcess3"/>
    <dgm:cxn modelId="{4058104C-8018-4239-8DFA-F93DCB21B73B}" type="presParOf" srcId="{45C16862-FB55-417D-961C-F2F52E40DF27}" destId="{FD54CE95-C9DD-4EB4-B8B3-990F5B8448FA}" srcOrd="1" destOrd="0" presId="urn:microsoft.com/office/officeart/2005/8/layout/hProcess3"/>
    <dgm:cxn modelId="{86C83A46-96D4-42C8-904B-F53C1F43B079}" type="presParOf" srcId="{FD54CE95-C9DD-4EB4-B8B3-990F5B8448FA}" destId="{407B5E44-3B35-433C-A679-DF4131252E1A}" srcOrd="0" destOrd="0" presId="urn:microsoft.com/office/officeart/2005/8/layout/hProcess3"/>
    <dgm:cxn modelId="{C3D1B312-D9CD-480A-B020-D63D9918975C}" type="presParOf" srcId="{FD54CE95-C9DD-4EB4-B8B3-990F5B8448FA}" destId="{922E41AB-DCB3-40D1-8BFD-C8CBB0319D25}" srcOrd="1" destOrd="0" presId="urn:microsoft.com/office/officeart/2005/8/layout/hProcess3"/>
    <dgm:cxn modelId="{200AA4D9-DAAC-4EA6-97D0-086E2CBE4D3E}" type="presParOf" srcId="{FD54CE95-C9DD-4EB4-B8B3-990F5B8448FA}" destId="{23D37E9D-DEEB-48C2-99C3-BC090500279F}" srcOrd="2" destOrd="0" presId="urn:microsoft.com/office/officeart/2005/8/layout/hProcess3"/>
    <dgm:cxn modelId="{98670FE5-4C04-4233-A7FB-2D944B27FB94}" type="presParOf" srcId="{FD54CE95-C9DD-4EB4-B8B3-990F5B8448FA}" destId="{FE7CF7EF-E87C-41E2-868D-360CA117D45D}" srcOrd="3" destOrd="0" presId="urn:microsoft.com/office/officeart/2005/8/layout/hProcess3"/>
    <dgm:cxn modelId="{A885E345-7C65-4E99-81CA-57F6FDC1175F}" type="presParOf" srcId="{45C16862-FB55-417D-961C-F2F52E40DF27}" destId="{D05CD015-7A3B-4EC4-B6A1-E6090D1D0AED}" srcOrd="2" destOrd="0" presId="urn:microsoft.com/office/officeart/2005/8/layout/hProcess3"/>
    <dgm:cxn modelId="{F776F5E9-4DA8-46D5-9112-25D081BA9E95}" type="presParOf" srcId="{45C16862-FB55-417D-961C-F2F52E40DF27}" destId="{11502784-7405-46ED-92F4-81A2196ABFDF}" srcOrd="3" destOrd="0" presId="urn:microsoft.com/office/officeart/2005/8/layout/hProcess3"/>
    <dgm:cxn modelId="{8A0864B9-2075-4EF5-93AD-28DB562366C8}" type="presParOf" srcId="{45C16862-FB55-417D-961C-F2F52E40DF27}" destId="{882B0F26-9BB3-4928-810C-2657DB2ACD06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D21B277-A617-48C2-A9ED-B88F3552F2FC}">
      <dgm:prSet phldrT="[Text]" custT="1"/>
      <dgm:spPr>
        <a:noFill/>
      </dgm:spPr>
      <dgm:t>
        <a:bodyPr anchor="ctr" anchorCtr="1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dirty="0" smtClean="0"/>
            <a:t>Performance Management</a:t>
          </a:r>
          <a:endParaRPr lang="en-US" sz="1000" dirty="0"/>
        </a:p>
      </dgm:t>
    </dgm:pt>
    <dgm:pt modelId="{60353D9D-09EC-4580-9BC0-861EBDDA2092}" type="parTrans" cxnId="{0CC26C6E-44B0-4148-8ED7-7614202AF7EE}">
      <dgm:prSet/>
      <dgm:spPr/>
      <dgm:t>
        <a:bodyPr/>
        <a:lstStyle/>
        <a:p>
          <a:endParaRPr lang="en-US"/>
        </a:p>
      </dgm:t>
    </dgm:pt>
    <dgm:pt modelId="{DA8CA56D-9B8D-4261-9F2F-6E6891A79E70}" type="sibTrans" cxnId="{0CC26C6E-44B0-4148-8ED7-7614202AF7EE}">
      <dgm:prSet/>
      <dgm:spPr/>
      <dgm:t>
        <a:bodyPr/>
        <a:lstStyle/>
        <a:p>
          <a:endParaRPr lang="en-US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FD54CE95-C9DD-4EB4-B8B3-990F5B8448FA}" type="pres">
      <dgm:prSet presAssocID="{7D21B277-A617-48C2-A9ED-B88F3552F2FC}" presName="linV" presStyleCnt="0"/>
      <dgm:spPr/>
    </dgm:pt>
    <dgm:pt modelId="{407B5E44-3B35-433C-A679-DF4131252E1A}" type="pres">
      <dgm:prSet presAssocID="{7D21B277-A617-48C2-A9ED-B88F3552F2FC}" presName="spVertical1" presStyleCnt="0"/>
      <dgm:spPr/>
    </dgm:pt>
    <dgm:pt modelId="{922E41AB-DCB3-40D1-8BFD-C8CBB0319D25}" type="pres">
      <dgm:prSet presAssocID="{7D21B277-A617-48C2-A9ED-B88F3552F2FC}" presName="parTx" presStyleLbl="revTx" presStyleIdx="0" presStyleCnt="1" custScaleX="113513" custScaleY="118193" custLinFactNeighborX="-74943" custLinFactNeighborY="216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7E9D-DEEB-48C2-99C3-BC090500279F}" type="pres">
      <dgm:prSet presAssocID="{7D21B277-A617-48C2-A9ED-B88F3552F2FC}" presName="spVertical2" presStyleCnt="0"/>
      <dgm:spPr/>
    </dgm:pt>
    <dgm:pt modelId="{FE7CF7EF-E87C-41E2-868D-360CA117D45D}" type="pres">
      <dgm:prSet presAssocID="{7D21B277-A617-48C2-A9ED-B88F3552F2FC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ScaleX="99868" custLinFactNeighborX="-245" custLinFactNeighborY="19793"/>
      <dgm:spPr>
        <a:solidFill>
          <a:schemeClr val="bg1">
            <a:lumMod val="65000"/>
            <a:alpha val="7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9E3E238D-C451-4256-BF12-DBEB304901C0}" type="presOf" srcId="{747EC803-37CE-49C1-9F13-1C7DC92526DA}" destId="{A6F69020-DC92-4B4F-9AD9-F6A3BF43BF8C}" srcOrd="0" destOrd="0" presId="urn:microsoft.com/office/officeart/2005/8/layout/hProcess3"/>
    <dgm:cxn modelId="{A55341D8-4964-42E9-91A6-24B4D5570FCD}" type="presOf" srcId="{7D21B277-A617-48C2-A9ED-B88F3552F2FC}" destId="{922E41AB-DCB3-40D1-8BFD-C8CBB0319D25}" srcOrd="0" destOrd="0" presId="urn:microsoft.com/office/officeart/2005/8/layout/hProcess3"/>
    <dgm:cxn modelId="{0CC26C6E-44B0-4148-8ED7-7614202AF7EE}" srcId="{747EC803-37CE-49C1-9F13-1C7DC92526DA}" destId="{7D21B277-A617-48C2-A9ED-B88F3552F2FC}" srcOrd="0" destOrd="0" parTransId="{60353D9D-09EC-4580-9BC0-861EBDDA2092}" sibTransId="{DA8CA56D-9B8D-4261-9F2F-6E6891A79E70}"/>
    <dgm:cxn modelId="{CD17621C-D8B8-4C2E-9DC4-6DF5F9F277E9}" type="presParOf" srcId="{A6F69020-DC92-4B4F-9AD9-F6A3BF43BF8C}" destId="{2288CA07-9F02-4CF4-9576-16AE51856D02}" srcOrd="0" destOrd="0" presId="urn:microsoft.com/office/officeart/2005/8/layout/hProcess3"/>
    <dgm:cxn modelId="{5706D744-B932-4A13-922A-2105B2341344}" type="presParOf" srcId="{A6F69020-DC92-4B4F-9AD9-F6A3BF43BF8C}" destId="{45C16862-FB55-417D-961C-F2F52E40DF27}" srcOrd="1" destOrd="0" presId="urn:microsoft.com/office/officeart/2005/8/layout/hProcess3"/>
    <dgm:cxn modelId="{90CFFD1F-7533-48BC-A7E7-EA4B7E04CBE5}" type="presParOf" srcId="{45C16862-FB55-417D-961C-F2F52E40DF27}" destId="{F9B0D147-7963-4730-B66A-D7A4961F6CE5}" srcOrd="0" destOrd="0" presId="urn:microsoft.com/office/officeart/2005/8/layout/hProcess3"/>
    <dgm:cxn modelId="{74E8D681-C0C5-4755-B3B1-C339F3F9127B}" type="presParOf" srcId="{45C16862-FB55-417D-961C-F2F52E40DF27}" destId="{FD54CE95-C9DD-4EB4-B8B3-990F5B8448FA}" srcOrd="1" destOrd="0" presId="urn:microsoft.com/office/officeart/2005/8/layout/hProcess3"/>
    <dgm:cxn modelId="{92AB7136-D098-4945-99D7-5F60CC3D47E8}" type="presParOf" srcId="{FD54CE95-C9DD-4EB4-B8B3-990F5B8448FA}" destId="{407B5E44-3B35-433C-A679-DF4131252E1A}" srcOrd="0" destOrd="0" presId="urn:microsoft.com/office/officeart/2005/8/layout/hProcess3"/>
    <dgm:cxn modelId="{8CB42874-4E35-48FC-B8D4-6760DE7B418B}" type="presParOf" srcId="{FD54CE95-C9DD-4EB4-B8B3-990F5B8448FA}" destId="{922E41AB-DCB3-40D1-8BFD-C8CBB0319D25}" srcOrd="1" destOrd="0" presId="urn:microsoft.com/office/officeart/2005/8/layout/hProcess3"/>
    <dgm:cxn modelId="{3BB01671-A026-4C67-9CBF-A3326A7FC8C1}" type="presParOf" srcId="{FD54CE95-C9DD-4EB4-B8B3-990F5B8448FA}" destId="{23D37E9D-DEEB-48C2-99C3-BC090500279F}" srcOrd="2" destOrd="0" presId="urn:microsoft.com/office/officeart/2005/8/layout/hProcess3"/>
    <dgm:cxn modelId="{F6C503D7-402F-43AA-9C19-2447756724A5}" type="presParOf" srcId="{FD54CE95-C9DD-4EB4-B8B3-990F5B8448FA}" destId="{FE7CF7EF-E87C-41E2-868D-360CA117D45D}" srcOrd="3" destOrd="0" presId="urn:microsoft.com/office/officeart/2005/8/layout/hProcess3"/>
    <dgm:cxn modelId="{3B7ABD8A-0D27-4156-A20D-E44A2BD12B13}" type="presParOf" srcId="{45C16862-FB55-417D-961C-F2F52E40DF27}" destId="{D05CD015-7A3B-4EC4-B6A1-E6090D1D0AED}" srcOrd="2" destOrd="0" presId="urn:microsoft.com/office/officeart/2005/8/layout/hProcess3"/>
    <dgm:cxn modelId="{08A724EA-8303-4142-AEE5-78C9E073050C}" type="presParOf" srcId="{45C16862-FB55-417D-961C-F2F52E40DF27}" destId="{11502784-7405-46ED-92F4-81A2196ABFDF}" srcOrd="3" destOrd="0" presId="urn:microsoft.com/office/officeart/2005/8/layout/hProcess3"/>
    <dgm:cxn modelId="{72B793C4-1458-4506-B279-0591EF64132E}" type="presParOf" srcId="{45C16862-FB55-417D-961C-F2F52E40DF27}" destId="{882B0F26-9BB3-4928-810C-2657DB2ACD06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D21B277-A617-48C2-A9ED-B88F3552F2FC}">
      <dgm:prSet phldrT="[Text]" custT="1"/>
      <dgm:spPr>
        <a:noFill/>
      </dgm:spPr>
      <dgm:t>
        <a:bodyPr anchor="ctr" anchorCtr="1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dirty="0" smtClean="0"/>
            <a:t>Capacity Management</a:t>
          </a:r>
          <a:endParaRPr lang="en-US" sz="1000" dirty="0"/>
        </a:p>
      </dgm:t>
    </dgm:pt>
    <dgm:pt modelId="{60353D9D-09EC-4580-9BC0-861EBDDA2092}" type="parTrans" cxnId="{0CC26C6E-44B0-4148-8ED7-7614202AF7EE}">
      <dgm:prSet/>
      <dgm:spPr/>
      <dgm:t>
        <a:bodyPr/>
        <a:lstStyle/>
        <a:p>
          <a:endParaRPr lang="en-US"/>
        </a:p>
      </dgm:t>
    </dgm:pt>
    <dgm:pt modelId="{DA8CA56D-9B8D-4261-9F2F-6E6891A79E70}" type="sibTrans" cxnId="{0CC26C6E-44B0-4148-8ED7-7614202AF7EE}">
      <dgm:prSet/>
      <dgm:spPr/>
      <dgm:t>
        <a:bodyPr/>
        <a:lstStyle/>
        <a:p>
          <a:endParaRPr lang="en-US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FD54CE95-C9DD-4EB4-B8B3-990F5B8448FA}" type="pres">
      <dgm:prSet presAssocID="{7D21B277-A617-48C2-A9ED-B88F3552F2FC}" presName="linV" presStyleCnt="0"/>
      <dgm:spPr/>
    </dgm:pt>
    <dgm:pt modelId="{407B5E44-3B35-433C-A679-DF4131252E1A}" type="pres">
      <dgm:prSet presAssocID="{7D21B277-A617-48C2-A9ED-B88F3552F2FC}" presName="spVertical1" presStyleCnt="0"/>
      <dgm:spPr/>
    </dgm:pt>
    <dgm:pt modelId="{922E41AB-DCB3-40D1-8BFD-C8CBB0319D25}" type="pres">
      <dgm:prSet presAssocID="{7D21B277-A617-48C2-A9ED-B88F3552F2FC}" presName="parTx" presStyleLbl="revTx" presStyleIdx="0" presStyleCnt="1" custScaleX="113513" custScaleY="118193" custLinFactNeighborX="-74943" custLinFactNeighborY="216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7E9D-DEEB-48C2-99C3-BC090500279F}" type="pres">
      <dgm:prSet presAssocID="{7D21B277-A617-48C2-A9ED-B88F3552F2FC}" presName="spVertical2" presStyleCnt="0"/>
      <dgm:spPr/>
    </dgm:pt>
    <dgm:pt modelId="{FE7CF7EF-E87C-41E2-868D-360CA117D45D}" type="pres">
      <dgm:prSet presAssocID="{7D21B277-A617-48C2-A9ED-B88F3552F2FC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ScaleX="99868" custLinFactNeighborX="-627" custLinFactNeighborY="-13067"/>
      <dgm:spPr>
        <a:solidFill>
          <a:schemeClr val="bg1">
            <a:lumMod val="65000"/>
            <a:alpha val="7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7A84184E-00C7-46E5-8C83-9A8D542720EA}" type="presOf" srcId="{747EC803-37CE-49C1-9F13-1C7DC92526DA}" destId="{A6F69020-DC92-4B4F-9AD9-F6A3BF43BF8C}" srcOrd="0" destOrd="0" presId="urn:microsoft.com/office/officeart/2005/8/layout/hProcess3"/>
    <dgm:cxn modelId="{0CC26C6E-44B0-4148-8ED7-7614202AF7EE}" srcId="{747EC803-37CE-49C1-9F13-1C7DC92526DA}" destId="{7D21B277-A617-48C2-A9ED-B88F3552F2FC}" srcOrd="0" destOrd="0" parTransId="{60353D9D-09EC-4580-9BC0-861EBDDA2092}" sibTransId="{DA8CA56D-9B8D-4261-9F2F-6E6891A79E70}"/>
    <dgm:cxn modelId="{4ECCA11C-0F0F-4554-B147-01513E8705E9}" type="presOf" srcId="{7D21B277-A617-48C2-A9ED-B88F3552F2FC}" destId="{922E41AB-DCB3-40D1-8BFD-C8CBB0319D25}" srcOrd="0" destOrd="0" presId="urn:microsoft.com/office/officeart/2005/8/layout/hProcess3"/>
    <dgm:cxn modelId="{A71EDEB9-93AF-4E15-8009-434D5A0FDD79}" type="presParOf" srcId="{A6F69020-DC92-4B4F-9AD9-F6A3BF43BF8C}" destId="{2288CA07-9F02-4CF4-9576-16AE51856D02}" srcOrd="0" destOrd="0" presId="urn:microsoft.com/office/officeart/2005/8/layout/hProcess3"/>
    <dgm:cxn modelId="{0E866FD8-76B5-46E8-A5F4-0C0211DEF261}" type="presParOf" srcId="{A6F69020-DC92-4B4F-9AD9-F6A3BF43BF8C}" destId="{45C16862-FB55-417D-961C-F2F52E40DF27}" srcOrd="1" destOrd="0" presId="urn:microsoft.com/office/officeart/2005/8/layout/hProcess3"/>
    <dgm:cxn modelId="{BA563367-92FF-4261-A7C1-2CB665C03EFF}" type="presParOf" srcId="{45C16862-FB55-417D-961C-F2F52E40DF27}" destId="{F9B0D147-7963-4730-B66A-D7A4961F6CE5}" srcOrd="0" destOrd="0" presId="urn:microsoft.com/office/officeart/2005/8/layout/hProcess3"/>
    <dgm:cxn modelId="{CF8CBE96-0ADA-44F0-A8FD-C0FB006B08EA}" type="presParOf" srcId="{45C16862-FB55-417D-961C-F2F52E40DF27}" destId="{FD54CE95-C9DD-4EB4-B8B3-990F5B8448FA}" srcOrd="1" destOrd="0" presId="urn:microsoft.com/office/officeart/2005/8/layout/hProcess3"/>
    <dgm:cxn modelId="{D3AB50B6-6037-4298-802B-3208C0DF5830}" type="presParOf" srcId="{FD54CE95-C9DD-4EB4-B8B3-990F5B8448FA}" destId="{407B5E44-3B35-433C-A679-DF4131252E1A}" srcOrd="0" destOrd="0" presId="urn:microsoft.com/office/officeart/2005/8/layout/hProcess3"/>
    <dgm:cxn modelId="{B913D0CB-1058-4E65-818A-11E1C652325C}" type="presParOf" srcId="{FD54CE95-C9DD-4EB4-B8B3-990F5B8448FA}" destId="{922E41AB-DCB3-40D1-8BFD-C8CBB0319D25}" srcOrd="1" destOrd="0" presId="urn:microsoft.com/office/officeart/2005/8/layout/hProcess3"/>
    <dgm:cxn modelId="{02C28393-4580-44CD-A341-2EF467D068DA}" type="presParOf" srcId="{FD54CE95-C9DD-4EB4-B8B3-990F5B8448FA}" destId="{23D37E9D-DEEB-48C2-99C3-BC090500279F}" srcOrd="2" destOrd="0" presId="urn:microsoft.com/office/officeart/2005/8/layout/hProcess3"/>
    <dgm:cxn modelId="{C9B93EA2-3147-48BF-8D7A-52267BC628DB}" type="presParOf" srcId="{FD54CE95-C9DD-4EB4-B8B3-990F5B8448FA}" destId="{FE7CF7EF-E87C-41E2-868D-360CA117D45D}" srcOrd="3" destOrd="0" presId="urn:microsoft.com/office/officeart/2005/8/layout/hProcess3"/>
    <dgm:cxn modelId="{F9076BD6-87E0-4CE5-A0BD-34121390172C}" type="presParOf" srcId="{45C16862-FB55-417D-961C-F2F52E40DF27}" destId="{D05CD015-7A3B-4EC4-B6A1-E6090D1D0AED}" srcOrd="2" destOrd="0" presId="urn:microsoft.com/office/officeart/2005/8/layout/hProcess3"/>
    <dgm:cxn modelId="{1147D1DE-D707-4886-9EA6-F5E25524DF6F}" type="presParOf" srcId="{45C16862-FB55-417D-961C-F2F52E40DF27}" destId="{11502784-7405-46ED-92F4-81A2196ABFDF}" srcOrd="3" destOrd="0" presId="urn:microsoft.com/office/officeart/2005/8/layout/hProcess3"/>
    <dgm:cxn modelId="{2D46B46B-66A3-4392-AEB7-C17026A37255}" type="presParOf" srcId="{45C16862-FB55-417D-961C-F2F52E40DF27}" destId="{882B0F26-9BB3-4928-810C-2657DB2ACD06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D21B277-A617-48C2-A9ED-B88F3552F2FC}">
      <dgm:prSet phldrT="[Text]" custT="1"/>
      <dgm:spPr/>
      <dgm:t>
        <a:bodyPr anchor="ctr" anchorCtr="1"/>
        <a:lstStyle/>
        <a:p>
          <a:r>
            <a:rPr lang="en-US" sz="1000" dirty="0" smtClean="0"/>
            <a:t>Change Management</a:t>
          </a:r>
          <a:endParaRPr lang="en-US" sz="1000" dirty="0"/>
        </a:p>
      </dgm:t>
    </dgm:pt>
    <dgm:pt modelId="{60353D9D-09EC-4580-9BC0-861EBDDA2092}" type="parTrans" cxnId="{0CC26C6E-44B0-4148-8ED7-7614202AF7EE}">
      <dgm:prSet/>
      <dgm:spPr/>
      <dgm:t>
        <a:bodyPr/>
        <a:lstStyle/>
        <a:p>
          <a:endParaRPr lang="en-US"/>
        </a:p>
      </dgm:t>
    </dgm:pt>
    <dgm:pt modelId="{DA8CA56D-9B8D-4261-9F2F-6E6891A79E70}" type="sibTrans" cxnId="{0CC26C6E-44B0-4148-8ED7-7614202AF7EE}">
      <dgm:prSet/>
      <dgm:spPr/>
      <dgm:t>
        <a:bodyPr/>
        <a:lstStyle/>
        <a:p>
          <a:endParaRPr lang="en-US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FD54CE95-C9DD-4EB4-B8B3-990F5B8448FA}" type="pres">
      <dgm:prSet presAssocID="{7D21B277-A617-48C2-A9ED-B88F3552F2FC}" presName="linV" presStyleCnt="0"/>
      <dgm:spPr/>
    </dgm:pt>
    <dgm:pt modelId="{407B5E44-3B35-433C-A679-DF4131252E1A}" type="pres">
      <dgm:prSet presAssocID="{7D21B277-A617-48C2-A9ED-B88F3552F2FC}" presName="spVertical1" presStyleCnt="0"/>
      <dgm:spPr/>
    </dgm:pt>
    <dgm:pt modelId="{922E41AB-DCB3-40D1-8BFD-C8CBB0319D25}" type="pres">
      <dgm:prSet presAssocID="{7D21B277-A617-48C2-A9ED-B88F3552F2FC}" presName="parTx" presStyleLbl="revTx" presStyleIdx="0" presStyleCnt="1" custScaleX="370602" custScaleY="88931" custLinFactNeighborX="-3864" custLinFactNeighborY="18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7E9D-DEEB-48C2-99C3-BC090500279F}" type="pres">
      <dgm:prSet presAssocID="{7D21B277-A617-48C2-A9ED-B88F3552F2FC}" presName="spVertical2" presStyleCnt="0"/>
      <dgm:spPr/>
    </dgm:pt>
    <dgm:pt modelId="{FE7CF7EF-E87C-41E2-868D-360CA117D45D}" type="pres">
      <dgm:prSet presAssocID="{7D21B277-A617-48C2-A9ED-B88F3552F2FC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LinFactNeighborX="-146" custLinFactNeighborY="3122"/>
      <dgm:spPr>
        <a:solidFill>
          <a:srgbClr val="92D050">
            <a:alpha val="30000"/>
          </a:srgbClr>
        </a:solidFill>
      </dgm:spPr>
      <dgm:t>
        <a:bodyPr/>
        <a:lstStyle/>
        <a:p>
          <a:endParaRPr lang="en-US"/>
        </a:p>
      </dgm:t>
    </dgm:pt>
  </dgm:ptLst>
  <dgm:cxnLst>
    <dgm:cxn modelId="{CCF68034-8164-4C21-986B-18D01D371DD2}" type="presOf" srcId="{7D21B277-A617-48C2-A9ED-B88F3552F2FC}" destId="{922E41AB-DCB3-40D1-8BFD-C8CBB0319D25}" srcOrd="0" destOrd="0" presId="urn:microsoft.com/office/officeart/2005/8/layout/hProcess3"/>
    <dgm:cxn modelId="{0CC26C6E-44B0-4148-8ED7-7614202AF7EE}" srcId="{747EC803-37CE-49C1-9F13-1C7DC92526DA}" destId="{7D21B277-A617-48C2-A9ED-B88F3552F2FC}" srcOrd="0" destOrd="0" parTransId="{60353D9D-09EC-4580-9BC0-861EBDDA2092}" sibTransId="{DA8CA56D-9B8D-4261-9F2F-6E6891A79E70}"/>
    <dgm:cxn modelId="{08CC122C-6C0C-454F-B9E2-A8A8C866C407}" type="presOf" srcId="{747EC803-37CE-49C1-9F13-1C7DC92526DA}" destId="{A6F69020-DC92-4B4F-9AD9-F6A3BF43BF8C}" srcOrd="0" destOrd="0" presId="urn:microsoft.com/office/officeart/2005/8/layout/hProcess3"/>
    <dgm:cxn modelId="{F3122928-79EB-482F-B341-90D13F6C6944}" type="presParOf" srcId="{A6F69020-DC92-4B4F-9AD9-F6A3BF43BF8C}" destId="{2288CA07-9F02-4CF4-9576-16AE51856D02}" srcOrd="0" destOrd="0" presId="urn:microsoft.com/office/officeart/2005/8/layout/hProcess3"/>
    <dgm:cxn modelId="{BE94DC96-9ABF-4AF8-9FEF-A9008E3D0F17}" type="presParOf" srcId="{A6F69020-DC92-4B4F-9AD9-F6A3BF43BF8C}" destId="{45C16862-FB55-417D-961C-F2F52E40DF27}" srcOrd="1" destOrd="0" presId="urn:microsoft.com/office/officeart/2005/8/layout/hProcess3"/>
    <dgm:cxn modelId="{9B0B725C-5B4C-4A97-986B-75A5E1290F57}" type="presParOf" srcId="{45C16862-FB55-417D-961C-F2F52E40DF27}" destId="{F9B0D147-7963-4730-B66A-D7A4961F6CE5}" srcOrd="0" destOrd="0" presId="urn:microsoft.com/office/officeart/2005/8/layout/hProcess3"/>
    <dgm:cxn modelId="{C35436DC-ABBE-4296-8747-9C1D89F09702}" type="presParOf" srcId="{45C16862-FB55-417D-961C-F2F52E40DF27}" destId="{FD54CE95-C9DD-4EB4-B8B3-990F5B8448FA}" srcOrd="1" destOrd="0" presId="urn:microsoft.com/office/officeart/2005/8/layout/hProcess3"/>
    <dgm:cxn modelId="{5211BAB5-4584-4D16-B003-C25B34CDE9F6}" type="presParOf" srcId="{FD54CE95-C9DD-4EB4-B8B3-990F5B8448FA}" destId="{407B5E44-3B35-433C-A679-DF4131252E1A}" srcOrd="0" destOrd="0" presId="urn:microsoft.com/office/officeart/2005/8/layout/hProcess3"/>
    <dgm:cxn modelId="{3153A742-257C-4213-B750-6B66C69C2DA4}" type="presParOf" srcId="{FD54CE95-C9DD-4EB4-B8B3-990F5B8448FA}" destId="{922E41AB-DCB3-40D1-8BFD-C8CBB0319D25}" srcOrd="1" destOrd="0" presId="urn:microsoft.com/office/officeart/2005/8/layout/hProcess3"/>
    <dgm:cxn modelId="{419927DA-52CC-4040-8A43-AFD4A8864CB9}" type="presParOf" srcId="{FD54CE95-C9DD-4EB4-B8B3-990F5B8448FA}" destId="{23D37E9D-DEEB-48C2-99C3-BC090500279F}" srcOrd="2" destOrd="0" presId="urn:microsoft.com/office/officeart/2005/8/layout/hProcess3"/>
    <dgm:cxn modelId="{C2B1E09D-A98A-4587-95C4-BEFA01B2CE06}" type="presParOf" srcId="{FD54CE95-C9DD-4EB4-B8B3-990F5B8448FA}" destId="{FE7CF7EF-E87C-41E2-868D-360CA117D45D}" srcOrd="3" destOrd="0" presId="urn:microsoft.com/office/officeart/2005/8/layout/hProcess3"/>
    <dgm:cxn modelId="{A619A1D1-077C-4A81-974D-DB6EFD28C382}" type="presParOf" srcId="{45C16862-FB55-417D-961C-F2F52E40DF27}" destId="{D05CD015-7A3B-4EC4-B6A1-E6090D1D0AED}" srcOrd="2" destOrd="0" presId="urn:microsoft.com/office/officeart/2005/8/layout/hProcess3"/>
    <dgm:cxn modelId="{40E3A9D0-7B5A-44C8-91E1-43EC42017B2C}" type="presParOf" srcId="{45C16862-FB55-417D-961C-F2F52E40DF27}" destId="{11502784-7405-46ED-92F4-81A2196ABFDF}" srcOrd="3" destOrd="0" presId="urn:microsoft.com/office/officeart/2005/8/layout/hProcess3"/>
    <dgm:cxn modelId="{69A849CB-D680-42E2-B1B0-07C4F41ED259}" type="presParOf" srcId="{45C16862-FB55-417D-961C-F2F52E40DF27}" destId="{882B0F26-9BB3-4928-810C-2657DB2ACD0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8A6E4A0-1A6C-4DDB-A51B-4F2BB402A481}">
      <dgm:prSet phldrT="[Text]" custT="1"/>
      <dgm:spPr/>
      <dgm:t>
        <a:bodyPr anchor="ctr" anchorCtr="1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dirty="0" smtClean="0"/>
            <a:t>Service Portfolio</a:t>
          </a:r>
          <a:endParaRPr lang="en-US" sz="1000" dirty="0"/>
        </a:p>
      </dgm:t>
    </dgm:pt>
    <dgm:pt modelId="{99617AB0-7A58-488F-A8D6-62FAF3439518}" type="parTrans" cxnId="{E286C83A-BBE6-432B-8C58-9DB8D1857CF4}">
      <dgm:prSet/>
      <dgm:spPr/>
      <dgm:t>
        <a:bodyPr/>
        <a:lstStyle/>
        <a:p>
          <a:endParaRPr lang="ru-RU"/>
        </a:p>
      </dgm:t>
    </dgm:pt>
    <dgm:pt modelId="{7594EA1B-9802-4B16-9D90-4667BD959F64}" type="sibTrans" cxnId="{E286C83A-BBE6-432B-8C58-9DB8D1857CF4}">
      <dgm:prSet/>
      <dgm:spPr/>
      <dgm:t>
        <a:bodyPr/>
        <a:lstStyle/>
        <a:p>
          <a:endParaRPr lang="ru-RU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FC3AC4CA-76D0-465F-A7FB-30307659B571}" type="pres">
      <dgm:prSet presAssocID="{F8A6E4A0-1A6C-4DDB-A51B-4F2BB402A481}" presName="linV" presStyleCnt="0"/>
      <dgm:spPr/>
    </dgm:pt>
    <dgm:pt modelId="{6D2E231D-7A08-4036-857C-E5D05D7C709D}" type="pres">
      <dgm:prSet presAssocID="{F8A6E4A0-1A6C-4DDB-A51B-4F2BB402A481}" presName="spVertical1" presStyleCnt="0"/>
      <dgm:spPr/>
    </dgm:pt>
    <dgm:pt modelId="{EF1AA31D-5BD7-4D6A-8139-50D9DD8021B2}" type="pres">
      <dgm:prSet presAssocID="{F8A6E4A0-1A6C-4DDB-A51B-4F2BB402A481}" presName="parTx" presStyleLbl="revTx" presStyleIdx="0" presStyleCnt="1" custScaleX="391421" custScaleY="136861" custLinFactNeighborX="-38474" custLinFactNeighborY="-7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F35FD-997D-4270-A0B4-C4F562853690}" type="pres">
      <dgm:prSet presAssocID="{F8A6E4A0-1A6C-4DDB-A51B-4F2BB402A481}" presName="spVertical2" presStyleCnt="0"/>
      <dgm:spPr/>
    </dgm:pt>
    <dgm:pt modelId="{0714ACD1-50D8-4579-92FC-758652740382}" type="pres">
      <dgm:prSet presAssocID="{F8A6E4A0-1A6C-4DDB-A51B-4F2BB402A481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ScaleX="99868" custLinFactNeighborX="-245" custLinFactNeighborY="65829"/>
      <dgm:spPr>
        <a:solidFill>
          <a:srgbClr val="FFC000">
            <a:alpha val="70000"/>
          </a:srgbClr>
        </a:solidFill>
      </dgm:spPr>
      <dgm:t>
        <a:bodyPr/>
        <a:lstStyle/>
        <a:p>
          <a:endParaRPr lang="en-US"/>
        </a:p>
      </dgm:t>
    </dgm:pt>
  </dgm:ptLst>
  <dgm:cxnLst>
    <dgm:cxn modelId="{271970E8-06B7-434B-8585-E0FA22235220}" type="presOf" srcId="{F8A6E4A0-1A6C-4DDB-A51B-4F2BB402A481}" destId="{EF1AA31D-5BD7-4D6A-8139-50D9DD8021B2}" srcOrd="0" destOrd="0" presId="urn:microsoft.com/office/officeart/2005/8/layout/hProcess3"/>
    <dgm:cxn modelId="{2087BF09-E418-4C32-B277-30E266096B81}" type="presOf" srcId="{747EC803-37CE-49C1-9F13-1C7DC92526DA}" destId="{A6F69020-DC92-4B4F-9AD9-F6A3BF43BF8C}" srcOrd="0" destOrd="0" presId="urn:microsoft.com/office/officeart/2005/8/layout/hProcess3"/>
    <dgm:cxn modelId="{E286C83A-BBE6-432B-8C58-9DB8D1857CF4}" srcId="{747EC803-37CE-49C1-9F13-1C7DC92526DA}" destId="{F8A6E4A0-1A6C-4DDB-A51B-4F2BB402A481}" srcOrd="0" destOrd="0" parTransId="{99617AB0-7A58-488F-A8D6-62FAF3439518}" sibTransId="{7594EA1B-9802-4B16-9D90-4667BD959F64}"/>
    <dgm:cxn modelId="{93F92B19-BB6C-4F8F-9F75-41F0F83293CD}" type="presParOf" srcId="{A6F69020-DC92-4B4F-9AD9-F6A3BF43BF8C}" destId="{2288CA07-9F02-4CF4-9576-16AE51856D02}" srcOrd="0" destOrd="0" presId="urn:microsoft.com/office/officeart/2005/8/layout/hProcess3"/>
    <dgm:cxn modelId="{F46CB916-2281-40AD-96D8-5AA0B391BB02}" type="presParOf" srcId="{A6F69020-DC92-4B4F-9AD9-F6A3BF43BF8C}" destId="{45C16862-FB55-417D-961C-F2F52E40DF27}" srcOrd="1" destOrd="0" presId="urn:microsoft.com/office/officeart/2005/8/layout/hProcess3"/>
    <dgm:cxn modelId="{DB2B377E-B88F-4869-8BEB-FC814E7D0F57}" type="presParOf" srcId="{45C16862-FB55-417D-961C-F2F52E40DF27}" destId="{F9B0D147-7963-4730-B66A-D7A4961F6CE5}" srcOrd="0" destOrd="0" presId="urn:microsoft.com/office/officeart/2005/8/layout/hProcess3"/>
    <dgm:cxn modelId="{C6F535ED-EC32-4164-ACF7-AB139D15BCA1}" type="presParOf" srcId="{45C16862-FB55-417D-961C-F2F52E40DF27}" destId="{FC3AC4CA-76D0-465F-A7FB-30307659B571}" srcOrd="1" destOrd="0" presId="urn:microsoft.com/office/officeart/2005/8/layout/hProcess3"/>
    <dgm:cxn modelId="{2269FF2A-1209-4E94-855F-6BA02A7772D6}" type="presParOf" srcId="{FC3AC4CA-76D0-465F-A7FB-30307659B571}" destId="{6D2E231D-7A08-4036-857C-E5D05D7C709D}" srcOrd="0" destOrd="0" presId="urn:microsoft.com/office/officeart/2005/8/layout/hProcess3"/>
    <dgm:cxn modelId="{FFD74752-CBFD-4587-BB79-E644B272DFC0}" type="presParOf" srcId="{FC3AC4CA-76D0-465F-A7FB-30307659B571}" destId="{EF1AA31D-5BD7-4D6A-8139-50D9DD8021B2}" srcOrd="1" destOrd="0" presId="urn:microsoft.com/office/officeart/2005/8/layout/hProcess3"/>
    <dgm:cxn modelId="{05FAF151-7CB1-4077-BA25-3B710135A928}" type="presParOf" srcId="{FC3AC4CA-76D0-465F-A7FB-30307659B571}" destId="{722F35FD-997D-4270-A0B4-C4F562853690}" srcOrd="2" destOrd="0" presId="urn:microsoft.com/office/officeart/2005/8/layout/hProcess3"/>
    <dgm:cxn modelId="{259E54E6-20C5-45C3-988A-E7BEAE8E2D9F}" type="presParOf" srcId="{FC3AC4CA-76D0-465F-A7FB-30307659B571}" destId="{0714ACD1-50D8-4579-92FC-758652740382}" srcOrd="3" destOrd="0" presId="urn:microsoft.com/office/officeart/2005/8/layout/hProcess3"/>
    <dgm:cxn modelId="{9E037EAB-B6E4-4E61-8DDB-52B59B675C12}" type="presParOf" srcId="{45C16862-FB55-417D-961C-F2F52E40DF27}" destId="{D05CD015-7A3B-4EC4-B6A1-E6090D1D0AED}" srcOrd="2" destOrd="0" presId="urn:microsoft.com/office/officeart/2005/8/layout/hProcess3"/>
    <dgm:cxn modelId="{57729A44-CB14-4B09-BAE0-A359D5DCD5AC}" type="presParOf" srcId="{45C16862-FB55-417D-961C-F2F52E40DF27}" destId="{11502784-7405-46ED-92F4-81A2196ABFDF}" srcOrd="3" destOrd="0" presId="urn:microsoft.com/office/officeart/2005/8/layout/hProcess3"/>
    <dgm:cxn modelId="{24841CB9-86F9-46F3-BF46-1CB5A0A07E64}" type="presParOf" srcId="{45C16862-FB55-417D-961C-F2F52E40DF27}" destId="{882B0F26-9BB3-4928-810C-2657DB2ACD06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D21B277-A617-48C2-A9ED-B88F3552F2FC}">
      <dgm:prSet phldrT="[Text]" custT="1"/>
      <dgm:spPr/>
      <dgm:t>
        <a:bodyPr anchor="ctr" anchorCtr="1"/>
        <a:lstStyle/>
        <a:p>
          <a:r>
            <a:rPr lang="en-US" sz="1000" dirty="0" smtClean="0"/>
            <a:t>Problem Management</a:t>
          </a:r>
          <a:endParaRPr lang="en-US" sz="1000" dirty="0"/>
        </a:p>
      </dgm:t>
    </dgm:pt>
    <dgm:pt modelId="{60353D9D-09EC-4580-9BC0-861EBDDA2092}" type="parTrans" cxnId="{0CC26C6E-44B0-4148-8ED7-7614202AF7EE}">
      <dgm:prSet/>
      <dgm:spPr/>
      <dgm:t>
        <a:bodyPr/>
        <a:lstStyle/>
        <a:p>
          <a:endParaRPr lang="en-US"/>
        </a:p>
      </dgm:t>
    </dgm:pt>
    <dgm:pt modelId="{DA8CA56D-9B8D-4261-9F2F-6E6891A79E70}" type="sibTrans" cxnId="{0CC26C6E-44B0-4148-8ED7-7614202AF7EE}">
      <dgm:prSet/>
      <dgm:spPr/>
      <dgm:t>
        <a:bodyPr/>
        <a:lstStyle/>
        <a:p>
          <a:endParaRPr lang="en-US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FD54CE95-C9DD-4EB4-B8B3-990F5B8448FA}" type="pres">
      <dgm:prSet presAssocID="{7D21B277-A617-48C2-A9ED-B88F3552F2FC}" presName="linV" presStyleCnt="0"/>
      <dgm:spPr/>
    </dgm:pt>
    <dgm:pt modelId="{407B5E44-3B35-433C-A679-DF4131252E1A}" type="pres">
      <dgm:prSet presAssocID="{7D21B277-A617-48C2-A9ED-B88F3552F2FC}" presName="spVertical1" presStyleCnt="0"/>
      <dgm:spPr/>
    </dgm:pt>
    <dgm:pt modelId="{922E41AB-DCB3-40D1-8BFD-C8CBB0319D25}" type="pres">
      <dgm:prSet presAssocID="{7D21B277-A617-48C2-A9ED-B88F3552F2FC}" presName="parTx" presStyleLbl="revTx" presStyleIdx="0" presStyleCnt="1" custScaleX="370602" custScaleY="88931" custLinFactNeighborX="-3864" custLinFactNeighborY="18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7E9D-DEEB-48C2-99C3-BC090500279F}" type="pres">
      <dgm:prSet presAssocID="{7D21B277-A617-48C2-A9ED-B88F3552F2FC}" presName="spVertical2" presStyleCnt="0"/>
      <dgm:spPr/>
    </dgm:pt>
    <dgm:pt modelId="{FE7CF7EF-E87C-41E2-868D-360CA117D45D}" type="pres">
      <dgm:prSet presAssocID="{7D21B277-A617-48C2-A9ED-B88F3552F2FC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LinFactNeighborX="-146" custLinFactNeighborY="3122"/>
      <dgm:spPr>
        <a:solidFill>
          <a:srgbClr val="92D050">
            <a:alpha val="30000"/>
          </a:srgbClr>
        </a:solidFill>
      </dgm:spPr>
      <dgm:t>
        <a:bodyPr/>
        <a:lstStyle/>
        <a:p>
          <a:endParaRPr lang="en-US"/>
        </a:p>
      </dgm:t>
    </dgm:pt>
  </dgm:ptLst>
  <dgm:cxnLst>
    <dgm:cxn modelId="{10F1B808-024B-4F49-92AA-38726369E5EB}" type="presOf" srcId="{7D21B277-A617-48C2-A9ED-B88F3552F2FC}" destId="{922E41AB-DCB3-40D1-8BFD-C8CBB0319D25}" srcOrd="0" destOrd="0" presId="urn:microsoft.com/office/officeart/2005/8/layout/hProcess3"/>
    <dgm:cxn modelId="{013BE31C-D3A6-48D3-9A6E-FE45330E032C}" type="presOf" srcId="{747EC803-37CE-49C1-9F13-1C7DC92526DA}" destId="{A6F69020-DC92-4B4F-9AD9-F6A3BF43BF8C}" srcOrd="0" destOrd="0" presId="urn:microsoft.com/office/officeart/2005/8/layout/hProcess3"/>
    <dgm:cxn modelId="{0CC26C6E-44B0-4148-8ED7-7614202AF7EE}" srcId="{747EC803-37CE-49C1-9F13-1C7DC92526DA}" destId="{7D21B277-A617-48C2-A9ED-B88F3552F2FC}" srcOrd="0" destOrd="0" parTransId="{60353D9D-09EC-4580-9BC0-861EBDDA2092}" sibTransId="{DA8CA56D-9B8D-4261-9F2F-6E6891A79E70}"/>
    <dgm:cxn modelId="{9A804E50-9691-4BC2-A521-8215FBC0894A}" type="presParOf" srcId="{A6F69020-DC92-4B4F-9AD9-F6A3BF43BF8C}" destId="{2288CA07-9F02-4CF4-9576-16AE51856D02}" srcOrd="0" destOrd="0" presId="urn:microsoft.com/office/officeart/2005/8/layout/hProcess3"/>
    <dgm:cxn modelId="{B3315410-156C-40AF-AC22-B32FC8D7B2DD}" type="presParOf" srcId="{A6F69020-DC92-4B4F-9AD9-F6A3BF43BF8C}" destId="{45C16862-FB55-417D-961C-F2F52E40DF27}" srcOrd="1" destOrd="0" presId="urn:microsoft.com/office/officeart/2005/8/layout/hProcess3"/>
    <dgm:cxn modelId="{925DE150-E050-45F7-90AC-FC49257765B4}" type="presParOf" srcId="{45C16862-FB55-417D-961C-F2F52E40DF27}" destId="{F9B0D147-7963-4730-B66A-D7A4961F6CE5}" srcOrd="0" destOrd="0" presId="urn:microsoft.com/office/officeart/2005/8/layout/hProcess3"/>
    <dgm:cxn modelId="{A9B97055-E740-46DF-893F-07A907FB0DDD}" type="presParOf" srcId="{45C16862-FB55-417D-961C-F2F52E40DF27}" destId="{FD54CE95-C9DD-4EB4-B8B3-990F5B8448FA}" srcOrd="1" destOrd="0" presId="urn:microsoft.com/office/officeart/2005/8/layout/hProcess3"/>
    <dgm:cxn modelId="{CEED2E9E-4B1D-4820-B774-DF626493E309}" type="presParOf" srcId="{FD54CE95-C9DD-4EB4-B8B3-990F5B8448FA}" destId="{407B5E44-3B35-433C-A679-DF4131252E1A}" srcOrd="0" destOrd="0" presId="urn:microsoft.com/office/officeart/2005/8/layout/hProcess3"/>
    <dgm:cxn modelId="{60B67725-1DDF-4CBA-B299-C934E78FFE2B}" type="presParOf" srcId="{FD54CE95-C9DD-4EB4-B8B3-990F5B8448FA}" destId="{922E41AB-DCB3-40D1-8BFD-C8CBB0319D25}" srcOrd="1" destOrd="0" presId="urn:microsoft.com/office/officeart/2005/8/layout/hProcess3"/>
    <dgm:cxn modelId="{6B6AFC1D-F7C7-4E4B-A75E-D25176E1AF87}" type="presParOf" srcId="{FD54CE95-C9DD-4EB4-B8B3-990F5B8448FA}" destId="{23D37E9D-DEEB-48C2-99C3-BC090500279F}" srcOrd="2" destOrd="0" presId="urn:microsoft.com/office/officeart/2005/8/layout/hProcess3"/>
    <dgm:cxn modelId="{8B0F52EA-B807-4BB5-9C50-CF7FA34E2E84}" type="presParOf" srcId="{FD54CE95-C9DD-4EB4-B8B3-990F5B8448FA}" destId="{FE7CF7EF-E87C-41E2-868D-360CA117D45D}" srcOrd="3" destOrd="0" presId="urn:microsoft.com/office/officeart/2005/8/layout/hProcess3"/>
    <dgm:cxn modelId="{82E2A0D7-51CE-4B76-BEC8-4EA4B1BD9395}" type="presParOf" srcId="{45C16862-FB55-417D-961C-F2F52E40DF27}" destId="{D05CD015-7A3B-4EC4-B6A1-E6090D1D0AED}" srcOrd="2" destOrd="0" presId="urn:microsoft.com/office/officeart/2005/8/layout/hProcess3"/>
    <dgm:cxn modelId="{50AB85B3-E994-4380-A2B1-4134E6319A8F}" type="presParOf" srcId="{45C16862-FB55-417D-961C-F2F52E40DF27}" destId="{11502784-7405-46ED-92F4-81A2196ABFDF}" srcOrd="3" destOrd="0" presId="urn:microsoft.com/office/officeart/2005/8/layout/hProcess3"/>
    <dgm:cxn modelId="{35E0F1CE-BA9F-41F0-880A-40F96F1AAB01}" type="presParOf" srcId="{45C16862-FB55-417D-961C-F2F52E40DF27}" destId="{882B0F26-9BB3-4928-810C-2657DB2ACD0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C13D3EB-B0BC-4F47-8218-3D6AD4C01AEB}">
      <dgm:prSet phldrT="[Text]" custT="1"/>
      <dgm:spPr/>
      <dgm:t>
        <a:bodyPr/>
        <a:lstStyle/>
        <a:p>
          <a:r>
            <a:rPr lang="en-US" sz="1000" dirty="0" smtClean="0"/>
            <a:t>Financial Management</a:t>
          </a:r>
          <a:endParaRPr lang="en-US" sz="1000" dirty="0"/>
        </a:p>
      </dgm:t>
    </dgm:pt>
    <dgm:pt modelId="{9BAA6BB2-8F45-4552-B290-917663F74319}" type="parTrans" cxnId="{55D27F25-3066-41B6-8A86-110541E20F9F}">
      <dgm:prSet/>
      <dgm:spPr/>
      <dgm:t>
        <a:bodyPr/>
        <a:lstStyle/>
        <a:p>
          <a:endParaRPr lang="ru-RU"/>
        </a:p>
      </dgm:t>
    </dgm:pt>
    <dgm:pt modelId="{73432FC5-38B1-482E-A005-5BB4D4EF1EF1}" type="sibTrans" cxnId="{55D27F25-3066-41B6-8A86-110541E20F9F}">
      <dgm:prSet/>
      <dgm:spPr/>
      <dgm:t>
        <a:bodyPr/>
        <a:lstStyle/>
        <a:p>
          <a:endParaRPr lang="ru-RU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20877BF6-F350-4CBE-B9B8-E7443E3F4E41}" type="pres">
      <dgm:prSet presAssocID="{2C13D3EB-B0BC-4F47-8218-3D6AD4C01AEB}" presName="linV" presStyleCnt="0"/>
      <dgm:spPr/>
    </dgm:pt>
    <dgm:pt modelId="{3747E936-0499-45A6-B3F0-B82FFDEAFDCB}" type="pres">
      <dgm:prSet presAssocID="{2C13D3EB-B0BC-4F47-8218-3D6AD4C01AEB}" presName="spVertical1" presStyleCnt="0"/>
      <dgm:spPr/>
    </dgm:pt>
    <dgm:pt modelId="{A4FAA9D5-5FEF-43FD-A784-4989D20D2172}" type="pres">
      <dgm:prSet presAssocID="{2C13D3EB-B0BC-4F47-8218-3D6AD4C01AEB}" presName="parTx" presStyleLbl="revTx" presStyleIdx="0" presStyleCnt="1" custLinFactNeighborX="1080" custLinFactNeighborY="49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19C29-2F92-46C6-99EF-D62825BD94B5}" type="pres">
      <dgm:prSet presAssocID="{2C13D3EB-B0BC-4F47-8218-3D6AD4C01AEB}" presName="spVertical2" presStyleCnt="0"/>
      <dgm:spPr/>
    </dgm:pt>
    <dgm:pt modelId="{C67A380D-CF68-46CD-A96F-12B52B022E46}" type="pres">
      <dgm:prSet presAssocID="{2C13D3EB-B0BC-4F47-8218-3D6AD4C01AEB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ScaleX="42352" custLinFactNeighborX="245" custLinFactNeighborY="-44438"/>
      <dgm:spPr>
        <a:solidFill>
          <a:srgbClr val="0070C0">
            <a:alpha val="30000"/>
          </a:srgbClr>
        </a:solidFill>
      </dgm:spPr>
      <dgm:t>
        <a:bodyPr/>
        <a:lstStyle/>
        <a:p>
          <a:endParaRPr lang="en-US"/>
        </a:p>
      </dgm:t>
    </dgm:pt>
  </dgm:ptLst>
  <dgm:cxnLst>
    <dgm:cxn modelId="{55D27F25-3066-41B6-8A86-110541E20F9F}" srcId="{747EC803-37CE-49C1-9F13-1C7DC92526DA}" destId="{2C13D3EB-B0BC-4F47-8218-3D6AD4C01AEB}" srcOrd="0" destOrd="0" parTransId="{9BAA6BB2-8F45-4552-B290-917663F74319}" sibTransId="{73432FC5-38B1-482E-A005-5BB4D4EF1EF1}"/>
    <dgm:cxn modelId="{E38A823A-E166-4B33-904C-BE3F11E7F2C6}" type="presOf" srcId="{747EC803-37CE-49C1-9F13-1C7DC92526DA}" destId="{A6F69020-DC92-4B4F-9AD9-F6A3BF43BF8C}" srcOrd="0" destOrd="0" presId="urn:microsoft.com/office/officeart/2005/8/layout/hProcess3"/>
    <dgm:cxn modelId="{A13E661D-9AF3-42C8-8EBE-3F38584A6CB6}" type="presOf" srcId="{2C13D3EB-B0BC-4F47-8218-3D6AD4C01AEB}" destId="{A4FAA9D5-5FEF-43FD-A784-4989D20D2172}" srcOrd="0" destOrd="0" presId="urn:microsoft.com/office/officeart/2005/8/layout/hProcess3"/>
    <dgm:cxn modelId="{ECC61CAF-2B63-45A6-BBF7-EA9219234A6E}" type="presParOf" srcId="{A6F69020-DC92-4B4F-9AD9-F6A3BF43BF8C}" destId="{2288CA07-9F02-4CF4-9576-16AE51856D02}" srcOrd="0" destOrd="0" presId="urn:microsoft.com/office/officeart/2005/8/layout/hProcess3"/>
    <dgm:cxn modelId="{EA9DE6F4-0BA2-41E1-930E-57DB05C421A7}" type="presParOf" srcId="{A6F69020-DC92-4B4F-9AD9-F6A3BF43BF8C}" destId="{45C16862-FB55-417D-961C-F2F52E40DF27}" srcOrd="1" destOrd="0" presId="urn:microsoft.com/office/officeart/2005/8/layout/hProcess3"/>
    <dgm:cxn modelId="{0BAC5189-F12F-492A-BE10-B48D181B225A}" type="presParOf" srcId="{45C16862-FB55-417D-961C-F2F52E40DF27}" destId="{F9B0D147-7963-4730-B66A-D7A4961F6CE5}" srcOrd="0" destOrd="0" presId="urn:microsoft.com/office/officeart/2005/8/layout/hProcess3"/>
    <dgm:cxn modelId="{0FE4D216-15EA-48E4-A1F3-78F4A0AE4AC9}" type="presParOf" srcId="{45C16862-FB55-417D-961C-F2F52E40DF27}" destId="{20877BF6-F350-4CBE-B9B8-E7443E3F4E41}" srcOrd="1" destOrd="0" presId="urn:microsoft.com/office/officeart/2005/8/layout/hProcess3"/>
    <dgm:cxn modelId="{F384A005-B181-419F-BF41-EADED670E5E5}" type="presParOf" srcId="{20877BF6-F350-4CBE-B9B8-E7443E3F4E41}" destId="{3747E936-0499-45A6-B3F0-B82FFDEAFDCB}" srcOrd="0" destOrd="0" presId="urn:microsoft.com/office/officeart/2005/8/layout/hProcess3"/>
    <dgm:cxn modelId="{9ED46DCD-B34F-478E-946A-E01807E8CB49}" type="presParOf" srcId="{20877BF6-F350-4CBE-B9B8-E7443E3F4E41}" destId="{A4FAA9D5-5FEF-43FD-A784-4989D20D2172}" srcOrd="1" destOrd="0" presId="urn:microsoft.com/office/officeart/2005/8/layout/hProcess3"/>
    <dgm:cxn modelId="{555D0B05-B203-43BA-8B5B-5692AE5B683B}" type="presParOf" srcId="{20877BF6-F350-4CBE-B9B8-E7443E3F4E41}" destId="{3DA19C29-2F92-46C6-99EF-D62825BD94B5}" srcOrd="2" destOrd="0" presId="urn:microsoft.com/office/officeart/2005/8/layout/hProcess3"/>
    <dgm:cxn modelId="{A5AF0035-8581-4C34-A9F8-CBA82819072A}" type="presParOf" srcId="{20877BF6-F350-4CBE-B9B8-E7443E3F4E41}" destId="{C67A380D-CF68-46CD-A96F-12B52B022E46}" srcOrd="3" destOrd="0" presId="urn:microsoft.com/office/officeart/2005/8/layout/hProcess3"/>
    <dgm:cxn modelId="{D4D55742-5382-477F-A896-7FD938C779CD}" type="presParOf" srcId="{45C16862-FB55-417D-961C-F2F52E40DF27}" destId="{D05CD015-7A3B-4EC4-B6A1-E6090D1D0AED}" srcOrd="2" destOrd="0" presId="urn:microsoft.com/office/officeart/2005/8/layout/hProcess3"/>
    <dgm:cxn modelId="{B9E60380-ADEA-464C-998C-204AAFC8CE0A}" type="presParOf" srcId="{45C16862-FB55-417D-961C-F2F52E40DF27}" destId="{11502784-7405-46ED-92F4-81A2196ABFDF}" srcOrd="3" destOrd="0" presId="urn:microsoft.com/office/officeart/2005/8/layout/hProcess3"/>
    <dgm:cxn modelId="{BFC1F556-F3AB-4BC2-B805-44096E6BBC21}" type="presParOf" srcId="{45C16862-FB55-417D-961C-F2F52E40DF27}" destId="{882B0F26-9BB3-4928-810C-2657DB2ACD0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D21B277-A617-48C2-A9ED-B88F3552F2FC}">
      <dgm:prSet phldrT="[Text]" custT="1"/>
      <dgm:spPr/>
      <dgm:t>
        <a:bodyPr anchor="ctr" anchorCtr="1"/>
        <a:lstStyle/>
        <a:p>
          <a:r>
            <a:rPr lang="en-US" sz="1000" dirty="0" smtClean="0"/>
            <a:t>Incident Management</a:t>
          </a:r>
          <a:endParaRPr lang="en-US" sz="1000" dirty="0"/>
        </a:p>
      </dgm:t>
    </dgm:pt>
    <dgm:pt modelId="{60353D9D-09EC-4580-9BC0-861EBDDA2092}" type="parTrans" cxnId="{0CC26C6E-44B0-4148-8ED7-7614202AF7EE}">
      <dgm:prSet/>
      <dgm:spPr/>
      <dgm:t>
        <a:bodyPr/>
        <a:lstStyle/>
        <a:p>
          <a:endParaRPr lang="en-US"/>
        </a:p>
      </dgm:t>
    </dgm:pt>
    <dgm:pt modelId="{DA8CA56D-9B8D-4261-9F2F-6E6891A79E70}" type="sibTrans" cxnId="{0CC26C6E-44B0-4148-8ED7-7614202AF7EE}">
      <dgm:prSet/>
      <dgm:spPr/>
      <dgm:t>
        <a:bodyPr/>
        <a:lstStyle/>
        <a:p>
          <a:endParaRPr lang="en-US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FD54CE95-C9DD-4EB4-B8B3-990F5B8448FA}" type="pres">
      <dgm:prSet presAssocID="{7D21B277-A617-48C2-A9ED-B88F3552F2FC}" presName="linV" presStyleCnt="0"/>
      <dgm:spPr/>
    </dgm:pt>
    <dgm:pt modelId="{407B5E44-3B35-433C-A679-DF4131252E1A}" type="pres">
      <dgm:prSet presAssocID="{7D21B277-A617-48C2-A9ED-B88F3552F2FC}" presName="spVertical1" presStyleCnt="0"/>
      <dgm:spPr/>
    </dgm:pt>
    <dgm:pt modelId="{922E41AB-DCB3-40D1-8BFD-C8CBB0319D25}" type="pres">
      <dgm:prSet presAssocID="{7D21B277-A617-48C2-A9ED-B88F3552F2FC}" presName="parTx" presStyleLbl="revTx" presStyleIdx="0" presStyleCnt="1" custScaleX="370602" custScaleY="104644" custLinFactNeighborX="-33646" custLinFactNeighborY="18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7E9D-DEEB-48C2-99C3-BC090500279F}" type="pres">
      <dgm:prSet presAssocID="{7D21B277-A617-48C2-A9ED-B88F3552F2FC}" presName="spVertical2" presStyleCnt="0"/>
      <dgm:spPr/>
    </dgm:pt>
    <dgm:pt modelId="{FE7CF7EF-E87C-41E2-868D-360CA117D45D}" type="pres">
      <dgm:prSet presAssocID="{7D21B277-A617-48C2-A9ED-B88F3552F2FC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LinFactNeighborX="-147" custLinFactNeighborY="-22"/>
      <dgm:spPr>
        <a:solidFill>
          <a:srgbClr val="92D050">
            <a:alpha val="30000"/>
          </a:srgbClr>
        </a:solidFill>
      </dgm:spPr>
      <dgm:t>
        <a:bodyPr/>
        <a:lstStyle/>
        <a:p>
          <a:endParaRPr lang="en-US"/>
        </a:p>
      </dgm:t>
    </dgm:pt>
  </dgm:ptLst>
  <dgm:cxnLst>
    <dgm:cxn modelId="{06AD5932-247A-4F23-BFD3-2A579A4B3DA8}" type="presOf" srcId="{747EC803-37CE-49C1-9F13-1C7DC92526DA}" destId="{A6F69020-DC92-4B4F-9AD9-F6A3BF43BF8C}" srcOrd="0" destOrd="0" presId="urn:microsoft.com/office/officeart/2005/8/layout/hProcess3"/>
    <dgm:cxn modelId="{0CC26C6E-44B0-4148-8ED7-7614202AF7EE}" srcId="{747EC803-37CE-49C1-9F13-1C7DC92526DA}" destId="{7D21B277-A617-48C2-A9ED-B88F3552F2FC}" srcOrd="0" destOrd="0" parTransId="{60353D9D-09EC-4580-9BC0-861EBDDA2092}" sibTransId="{DA8CA56D-9B8D-4261-9F2F-6E6891A79E70}"/>
    <dgm:cxn modelId="{F17BB166-6FFA-422D-A670-214F2D8FC812}" type="presOf" srcId="{7D21B277-A617-48C2-A9ED-B88F3552F2FC}" destId="{922E41AB-DCB3-40D1-8BFD-C8CBB0319D25}" srcOrd="0" destOrd="0" presId="urn:microsoft.com/office/officeart/2005/8/layout/hProcess3"/>
    <dgm:cxn modelId="{28E7CA4E-928C-414C-AC14-D7E6873E28EC}" type="presParOf" srcId="{A6F69020-DC92-4B4F-9AD9-F6A3BF43BF8C}" destId="{2288CA07-9F02-4CF4-9576-16AE51856D02}" srcOrd="0" destOrd="0" presId="urn:microsoft.com/office/officeart/2005/8/layout/hProcess3"/>
    <dgm:cxn modelId="{42155553-B3C7-40F6-AAE0-28B7C0CD73CD}" type="presParOf" srcId="{A6F69020-DC92-4B4F-9AD9-F6A3BF43BF8C}" destId="{45C16862-FB55-417D-961C-F2F52E40DF27}" srcOrd="1" destOrd="0" presId="urn:microsoft.com/office/officeart/2005/8/layout/hProcess3"/>
    <dgm:cxn modelId="{C47E6076-1D5C-42E2-BE40-2F15A4DF29C2}" type="presParOf" srcId="{45C16862-FB55-417D-961C-F2F52E40DF27}" destId="{F9B0D147-7963-4730-B66A-D7A4961F6CE5}" srcOrd="0" destOrd="0" presId="urn:microsoft.com/office/officeart/2005/8/layout/hProcess3"/>
    <dgm:cxn modelId="{A93BC134-152E-4C06-9FF0-E3C4604C159D}" type="presParOf" srcId="{45C16862-FB55-417D-961C-F2F52E40DF27}" destId="{FD54CE95-C9DD-4EB4-B8B3-990F5B8448FA}" srcOrd="1" destOrd="0" presId="urn:microsoft.com/office/officeart/2005/8/layout/hProcess3"/>
    <dgm:cxn modelId="{FD386F85-E55D-40EC-8E60-88C88A9A0F61}" type="presParOf" srcId="{FD54CE95-C9DD-4EB4-B8B3-990F5B8448FA}" destId="{407B5E44-3B35-433C-A679-DF4131252E1A}" srcOrd="0" destOrd="0" presId="urn:microsoft.com/office/officeart/2005/8/layout/hProcess3"/>
    <dgm:cxn modelId="{02C2E229-2080-4C8B-897D-39E5A0E17B66}" type="presParOf" srcId="{FD54CE95-C9DD-4EB4-B8B3-990F5B8448FA}" destId="{922E41AB-DCB3-40D1-8BFD-C8CBB0319D25}" srcOrd="1" destOrd="0" presId="urn:microsoft.com/office/officeart/2005/8/layout/hProcess3"/>
    <dgm:cxn modelId="{C9B55682-826F-4989-A2F3-F27DBA49939D}" type="presParOf" srcId="{FD54CE95-C9DD-4EB4-B8B3-990F5B8448FA}" destId="{23D37E9D-DEEB-48C2-99C3-BC090500279F}" srcOrd="2" destOrd="0" presId="urn:microsoft.com/office/officeart/2005/8/layout/hProcess3"/>
    <dgm:cxn modelId="{9AC15D8A-D28C-4F6F-9317-CCEFF7300B49}" type="presParOf" srcId="{FD54CE95-C9DD-4EB4-B8B3-990F5B8448FA}" destId="{FE7CF7EF-E87C-41E2-868D-360CA117D45D}" srcOrd="3" destOrd="0" presId="urn:microsoft.com/office/officeart/2005/8/layout/hProcess3"/>
    <dgm:cxn modelId="{1153ED4D-D1B7-461D-B0B0-386D3B6B3168}" type="presParOf" srcId="{45C16862-FB55-417D-961C-F2F52E40DF27}" destId="{D05CD015-7A3B-4EC4-B6A1-E6090D1D0AED}" srcOrd="2" destOrd="0" presId="urn:microsoft.com/office/officeart/2005/8/layout/hProcess3"/>
    <dgm:cxn modelId="{2EA18A20-5127-4E20-98BE-C9E9587C8E27}" type="presParOf" srcId="{45C16862-FB55-417D-961C-F2F52E40DF27}" destId="{11502784-7405-46ED-92F4-81A2196ABFDF}" srcOrd="3" destOrd="0" presId="urn:microsoft.com/office/officeart/2005/8/layout/hProcess3"/>
    <dgm:cxn modelId="{5FA8C215-4DCC-4948-A24F-E812529D1BD4}" type="presParOf" srcId="{45C16862-FB55-417D-961C-F2F52E40DF27}" destId="{882B0F26-9BB3-4928-810C-2657DB2ACD0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D21B277-A617-48C2-A9ED-B88F3552F2FC}">
      <dgm:prSet phldrT="[Text]" custT="1"/>
      <dgm:spPr/>
      <dgm:t>
        <a:bodyPr anchor="ctr" anchorCtr="1"/>
        <a:lstStyle/>
        <a:p>
          <a:pPr algn="ctr"/>
          <a:r>
            <a:rPr lang="en-US" sz="1000" dirty="0" smtClean="0"/>
            <a:t>Knowledge Management</a:t>
          </a:r>
          <a:endParaRPr lang="en-US" sz="1000" dirty="0"/>
        </a:p>
      </dgm:t>
    </dgm:pt>
    <dgm:pt modelId="{60353D9D-09EC-4580-9BC0-861EBDDA2092}" type="parTrans" cxnId="{0CC26C6E-44B0-4148-8ED7-7614202AF7EE}">
      <dgm:prSet/>
      <dgm:spPr/>
      <dgm:t>
        <a:bodyPr/>
        <a:lstStyle/>
        <a:p>
          <a:endParaRPr lang="en-US"/>
        </a:p>
      </dgm:t>
    </dgm:pt>
    <dgm:pt modelId="{DA8CA56D-9B8D-4261-9F2F-6E6891A79E70}" type="sibTrans" cxnId="{0CC26C6E-44B0-4148-8ED7-7614202AF7EE}">
      <dgm:prSet/>
      <dgm:spPr/>
      <dgm:t>
        <a:bodyPr/>
        <a:lstStyle/>
        <a:p>
          <a:endParaRPr lang="en-US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FD54CE95-C9DD-4EB4-B8B3-990F5B8448FA}" type="pres">
      <dgm:prSet presAssocID="{7D21B277-A617-48C2-A9ED-B88F3552F2FC}" presName="linV" presStyleCnt="0"/>
      <dgm:spPr/>
    </dgm:pt>
    <dgm:pt modelId="{407B5E44-3B35-433C-A679-DF4131252E1A}" type="pres">
      <dgm:prSet presAssocID="{7D21B277-A617-48C2-A9ED-B88F3552F2FC}" presName="spVertical1" presStyleCnt="0"/>
      <dgm:spPr/>
    </dgm:pt>
    <dgm:pt modelId="{922E41AB-DCB3-40D1-8BFD-C8CBB0319D25}" type="pres">
      <dgm:prSet presAssocID="{7D21B277-A617-48C2-A9ED-B88F3552F2FC}" presName="parTx" presStyleLbl="revTx" presStyleIdx="0" presStyleCnt="1" custScaleX="370602" custScaleY="104644" custLinFactNeighborX="-3864" custLinFactNeighborY="18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7E9D-DEEB-48C2-99C3-BC090500279F}" type="pres">
      <dgm:prSet presAssocID="{7D21B277-A617-48C2-A9ED-B88F3552F2FC}" presName="spVertical2" presStyleCnt="0"/>
      <dgm:spPr/>
    </dgm:pt>
    <dgm:pt modelId="{FE7CF7EF-E87C-41E2-868D-360CA117D45D}" type="pres">
      <dgm:prSet presAssocID="{7D21B277-A617-48C2-A9ED-B88F3552F2FC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ScaleX="79414" custLinFactY="-99767" custLinFactNeighborX="-46008" custLinFactNeighborY="-100000"/>
      <dgm:spPr>
        <a:solidFill>
          <a:schemeClr val="tx2">
            <a:lumMod val="60000"/>
            <a:lumOff val="40000"/>
            <a:alpha val="3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B6A261AD-2E53-480F-ADED-652048EFC716}" type="presOf" srcId="{7D21B277-A617-48C2-A9ED-B88F3552F2FC}" destId="{922E41AB-DCB3-40D1-8BFD-C8CBB0319D25}" srcOrd="0" destOrd="0" presId="urn:microsoft.com/office/officeart/2005/8/layout/hProcess3"/>
    <dgm:cxn modelId="{D93AEDE3-E1A5-4EDA-B944-0853B776365F}" type="presOf" srcId="{747EC803-37CE-49C1-9F13-1C7DC92526DA}" destId="{A6F69020-DC92-4B4F-9AD9-F6A3BF43BF8C}" srcOrd="0" destOrd="0" presId="urn:microsoft.com/office/officeart/2005/8/layout/hProcess3"/>
    <dgm:cxn modelId="{0CC26C6E-44B0-4148-8ED7-7614202AF7EE}" srcId="{747EC803-37CE-49C1-9F13-1C7DC92526DA}" destId="{7D21B277-A617-48C2-A9ED-B88F3552F2FC}" srcOrd="0" destOrd="0" parTransId="{60353D9D-09EC-4580-9BC0-861EBDDA2092}" sibTransId="{DA8CA56D-9B8D-4261-9F2F-6E6891A79E70}"/>
    <dgm:cxn modelId="{D3E10B8D-92CB-4DD1-9EFF-7DB4451B5817}" type="presParOf" srcId="{A6F69020-DC92-4B4F-9AD9-F6A3BF43BF8C}" destId="{2288CA07-9F02-4CF4-9576-16AE51856D02}" srcOrd="0" destOrd="0" presId="urn:microsoft.com/office/officeart/2005/8/layout/hProcess3"/>
    <dgm:cxn modelId="{DF8947CE-48EE-4253-AA17-2B1B52160484}" type="presParOf" srcId="{A6F69020-DC92-4B4F-9AD9-F6A3BF43BF8C}" destId="{45C16862-FB55-417D-961C-F2F52E40DF27}" srcOrd="1" destOrd="0" presId="urn:microsoft.com/office/officeart/2005/8/layout/hProcess3"/>
    <dgm:cxn modelId="{A1EF659A-34FA-49B1-A941-88AA9EED99A4}" type="presParOf" srcId="{45C16862-FB55-417D-961C-F2F52E40DF27}" destId="{F9B0D147-7963-4730-B66A-D7A4961F6CE5}" srcOrd="0" destOrd="0" presId="urn:microsoft.com/office/officeart/2005/8/layout/hProcess3"/>
    <dgm:cxn modelId="{1B620BE7-2C81-453D-A35D-461398F708DF}" type="presParOf" srcId="{45C16862-FB55-417D-961C-F2F52E40DF27}" destId="{FD54CE95-C9DD-4EB4-B8B3-990F5B8448FA}" srcOrd="1" destOrd="0" presId="urn:microsoft.com/office/officeart/2005/8/layout/hProcess3"/>
    <dgm:cxn modelId="{32B62634-6DD0-4792-BC2F-9C7EAEC1F2D6}" type="presParOf" srcId="{FD54CE95-C9DD-4EB4-B8B3-990F5B8448FA}" destId="{407B5E44-3B35-433C-A679-DF4131252E1A}" srcOrd="0" destOrd="0" presId="urn:microsoft.com/office/officeart/2005/8/layout/hProcess3"/>
    <dgm:cxn modelId="{7E8CC274-AED6-4EB1-ADE4-AC8031465E9B}" type="presParOf" srcId="{FD54CE95-C9DD-4EB4-B8B3-990F5B8448FA}" destId="{922E41AB-DCB3-40D1-8BFD-C8CBB0319D25}" srcOrd="1" destOrd="0" presId="urn:microsoft.com/office/officeart/2005/8/layout/hProcess3"/>
    <dgm:cxn modelId="{5411AB64-7B8C-400A-868C-1E4AD5C6A12C}" type="presParOf" srcId="{FD54CE95-C9DD-4EB4-B8B3-990F5B8448FA}" destId="{23D37E9D-DEEB-48C2-99C3-BC090500279F}" srcOrd="2" destOrd="0" presId="urn:microsoft.com/office/officeart/2005/8/layout/hProcess3"/>
    <dgm:cxn modelId="{E52A14AF-3120-4DD7-BB75-7C948B6CEB50}" type="presParOf" srcId="{FD54CE95-C9DD-4EB4-B8B3-990F5B8448FA}" destId="{FE7CF7EF-E87C-41E2-868D-360CA117D45D}" srcOrd="3" destOrd="0" presId="urn:microsoft.com/office/officeart/2005/8/layout/hProcess3"/>
    <dgm:cxn modelId="{33C6104B-E289-403E-99B6-4960F3328946}" type="presParOf" srcId="{45C16862-FB55-417D-961C-F2F52E40DF27}" destId="{D05CD015-7A3B-4EC4-B6A1-E6090D1D0AED}" srcOrd="2" destOrd="0" presId="urn:microsoft.com/office/officeart/2005/8/layout/hProcess3"/>
    <dgm:cxn modelId="{4C30F1AF-BA7A-4A83-B246-E1F8185D31E2}" type="presParOf" srcId="{45C16862-FB55-417D-961C-F2F52E40DF27}" destId="{11502784-7405-46ED-92F4-81A2196ABFDF}" srcOrd="3" destOrd="0" presId="urn:microsoft.com/office/officeart/2005/8/layout/hProcess3"/>
    <dgm:cxn modelId="{1F98BCB5-F7C9-4C1D-9276-8E17E9F59F65}" type="presParOf" srcId="{45C16862-FB55-417D-961C-F2F52E40DF27}" destId="{882B0F26-9BB3-4928-810C-2657DB2ACD0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D21B277-A617-48C2-A9ED-B88F3552F2FC}">
      <dgm:prSet phldrT="[Text]" custT="1"/>
      <dgm:spPr/>
      <dgm:t>
        <a:bodyPr anchor="ctr" anchorCtr="1"/>
        <a:lstStyle/>
        <a:p>
          <a:r>
            <a:rPr lang="en-US" sz="1000" dirty="0" smtClean="0"/>
            <a:t>Event Management</a:t>
          </a:r>
          <a:endParaRPr lang="en-US" sz="1000" dirty="0"/>
        </a:p>
      </dgm:t>
    </dgm:pt>
    <dgm:pt modelId="{60353D9D-09EC-4580-9BC0-861EBDDA2092}" type="parTrans" cxnId="{0CC26C6E-44B0-4148-8ED7-7614202AF7EE}">
      <dgm:prSet/>
      <dgm:spPr/>
      <dgm:t>
        <a:bodyPr/>
        <a:lstStyle/>
        <a:p>
          <a:endParaRPr lang="en-US"/>
        </a:p>
      </dgm:t>
    </dgm:pt>
    <dgm:pt modelId="{DA8CA56D-9B8D-4261-9F2F-6E6891A79E70}" type="sibTrans" cxnId="{0CC26C6E-44B0-4148-8ED7-7614202AF7EE}">
      <dgm:prSet/>
      <dgm:spPr/>
      <dgm:t>
        <a:bodyPr/>
        <a:lstStyle/>
        <a:p>
          <a:endParaRPr lang="en-US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FD54CE95-C9DD-4EB4-B8B3-990F5B8448FA}" type="pres">
      <dgm:prSet presAssocID="{7D21B277-A617-48C2-A9ED-B88F3552F2FC}" presName="linV" presStyleCnt="0"/>
      <dgm:spPr/>
    </dgm:pt>
    <dgm:pt modelId="{407B5E44-3B35-433C-A679-DF4131252E1A}" type="pres">
      <dgm:prSet presAssocID="{7D21B277-A617-48C2-A9ED-B88F3552F2FC}" presName="spVertical1" presStyleCnt="0"/>
      <dgm:spPr/>
    </dgm:pt>
    <dgm:pt modelId="{922E41AB-DCB3-40D1-8BFD-C8CBB0319D25}" type="pres">
      <dgm:prSet presAssocID="{7D21B277-A617-48C2-A9ED-B88F3552F2FC}" presName="parTx" presStyleLbl="revTx" presStyleIdx="0" presStyleCnt="1" custScaleX="409166" custScaleY="104644" custLinFactNeighborX="-3864" custLinFactNeighborY="18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7E9D-DEEB-48C2-99C3-BC090500279F}" type="pres">
      <dgm:prSet presAssocID="{7D21B277-A617-48C2-A9ED-B88F3552F2FC}" presName="spVertical2" presStyleCnt="0"/>
      <dgm:spPr/>
    </dgm:pt>
    <dgm:pt modelId="{FE7CF7EF-E87C-41E2-868D-360CA117D45D}" type="pres">
      <dgm:prSet presAssocID="{7D21B277-A617-48C2-A9ED-B88F3552F2FC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ScaleX="65588" custLinFactNeighborX="245" custLinFactNeighborY="53266"/>
      <dgm:spPr>
        <a:solidFill>
          <a:schemeClr val="tx2">
            <a:lumMod val="60000"/>
            <a:lumOff val="40000"/>
            <a:alpha val="3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EF4EAC75-B6A1-4649-AC66-6328ABEC001F}" type="presOf" srcId="{7D21B277-A617-48C2-A9ED-B88F3552F2FC}" destId="{922E41AB-DCB3-40D1-8BFD-C8CBB0319D25}" srcOrd="0" destOrd="0" presId="urn:microsoft.com/office/officeart/2005/8/layout/hProcess3"/>
    <dgm:cxn modelId="{1A7123B2-27E1-45AA-B7AB-D42B34B31B3C}" type="presOf" srcId="{747EC803-37CE-49C1-9F13-1C7DC92526DA}" destId="{A6F69020-DC92-4B4F-9AD9-F6A3BF43BF8C}" srcOrd="0" destOrd="0" presId="urn:microsoft.com/office/officeart/2005/8/layout/hProcess3"/>
    <dgm:cxn modelId="{0CC26C6E-44B0-4148-8ED7-7614202AF7EE}" srcId="{747EC803-37CE-49C1-9F13-1C7DC92526DA}" destId="{7D21B277-A617-48C2-A9ED-B88F3552F2FC}" srcOrd="0" destOrd="0" parTransId="{60353D9D-09EC-4580-9BC0-861EBDDA2092}" sibTransId="{DA8CA56D-9B8D-4261-9F2F-6E6891A79E70}"/>
    <dgm:cxn modelId="{86AFA02A-C1A8-4F37-B2C6-88ACC5E7D316}" type="presParOf" srcId="{A6F69020-DC92-4B4F-9AD9-F6A3BF43BF8C}" destId="{2288CA07-9F02-4CF4-9576-16AE51856D02}" srcOrd="0" destOrd="0" presId="urn:microsoft.com/office/officeart/2005/8/layout/hProcess3"/>
    <dgm:cxn modelId="{98844810-2BB2-40E7-B10F-8590B8B4BAB1}" type="presParOf" srcId="{A6F69020-DC92-4B4F-9AD9-F6A3BF43BF8C}" destId="{45C16862-FB55-417D-961C-F2F52E40DF27}" srcOrd="1" destOrd="0" presId="urn:microsoft.com/office/officeart/2005/8/layout/hProcess3"/>
    <dgm:cxn modelId="{4CD4888C-EEAE-4C0A-8EA3-96F011EDB632}" type="presParOf" srcId="{45C16862-FB55-417D-961C-F2F52E40DF27}" destId="{F9B0D147-7963-4730-B66A-D7A4961F6CE5}" srcOrd="0" destOrd="0" presId="urn:microsoft.com/office/officeart/2005/8/layout/hProcess3"/>
    <dgm:cxn modelId="{E84D5AAD-0EEC-4030-8DFC-6037A8FAED67}" type="presParOf" srcId="{45C16862-FB55-417D-961C-F2F52E40DF27}" destId="{FD54CE95-C9DD-4EB4-B8B3-990F5B8448FA}" srcOrd="1" destOrd="0" presId="urn:microsoft.com/office/officeart/2005/8/layout/hProcess3"/>
    <dgm:cxn modelId="{493918C8-4C48-4346-9785-4C45A5C8039C}" type="presParOf" srcId="{FD54CE95-C9DD-4EB4-B8B3-990F5B8448FA}" destId="{407B5E44-3B35-433C-A679-DF4131252E1A}" srcOrd="0" destOrd="0" presId="urn:microsoft.com/office/officeart/2005/8/layout/hProcess3"/>
    <dgm:cxn modelId="{86316BE4-DF93-41AC-833C-BDE6996ADA82}" type="presParOf" srcId="{FD54CE95-C9DD-4EB4-B8B3-990F5B8448FA}" destId="{922E41AB-DCB3-40D1-8BFD-C8CBB0319D25}" srcOrd="1" destOrd="0" presId="urn:microsoft.com/office/officeart/2005/8/layout/hProcess3"/>
    <dgm:cxn modelId="{E6348087-8AA0-4AD9-8FBD-F9C027F51545}" type="presParOf" srcId="{FD54CE95-C9DD-4EB4-B8B3-990F5B8448FA}" destId="{23D37E9D-DEEB-48C2-99C3-BC090500279F}" srcOrd="2" destOrd="0" presId="urn:microsoft.com/office/officeart/2005/8/layout/hProcess3"/>
    <dgm:cxn modelId="{55416684-97CA-4EC4-8568-215859610479}" type="presParOf" srcId="{FD54CE95-C9DD-4EB4-B8B3-990F5B8448FA}" destId="{FE7CF7EF-E87C-41E2-868D-360CA117D45D}" srcOrd="3" destOrd="0" presId="urn:microsoft.com/office/officeart/2005/8/layout/hProcess3"/>
    <dgm:cxn modelId="{EFCDEDEB-DACE-46CA-B2C3-BFDE59985325}" type="presParOf" srcId="{45C16862-FB55-417D-961C-F2F52E40DF27}" destId="{D05CD015-7A3B-4EC4-B6A1-E6090D1D0AED}" srcOrd="2" destOrd="0" presId="urn:microsoft.com/office/officeart/2005/8/layout/hProcess3"/>
    <dgm:cxn modelId="{776DF3B6-43BE-4ED5-9462-56EEB7E93E28}" type="presParOf" srcId="{45C16862-FB55-417D-961C-F2F52E40DF27}" destId="{11502784-7405-46ED-92F4-81A2196ABFDF}" srcOrd="3" destOrd="0" presId="urn:microsoft.com/office/officeart/2005/8/layout/hProcess3"/>
    <dgm:cxn modelId="{76513C8D-B185-4D8D-9284-CA5B3B88DA9B}" type="presParOf" srcId="{45C16862-FB55-417D-961C-F2F52E40DF27}" destId="{882B0F26-9BB3-4928-810C-2657DB2ACD0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8A6E4A0-1A6C-4DDB-A51B-4F2BB402A481}">
      <dgm:prSet phldrT="[Text]" custT="1"/>
      <dgm:spPr/>
      <dgm:t>
        <a:bodyPr anchor="ctr" anchorCtr="1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dirty="0" smtClean="0"/>
            <a:t>Service Catalogue</a:t>
          </a:r>
          <a:endParaRPr lang="en-US" sz="1000" dirty="0"/>
        </a:p>
      </dgm:t>
    </dgm:pt>
    <dgm:pt modelId="{99617AB0-7A58-488F-A8D6-62FAF3439518}" type="parTrans" cxnId="{E286C83A-BBE6-432B-8C58-9DB8D1857CF4}">
      <dgm:prSet/>
      <dgm:spPr/>
      <dgm:t>
        <a:bodyPr/>
        <a:lstStyle/>
        <a:p>
          <a:endParaRPr lang="ru-RU"/>
        </a:p>
      </dgm:t>
    </dgm:pt>
    <dgm:pt modelId="{7594EA1B-9802-4B16-9D90-4667BD959F64}" type="sibTrans" cxnId="{E286C83A-BBE6-432B-8C58-9DB8D1857CF4}">
      <dgm:prSet/>
      <dgm:spPr/>
      <dgm:t>
        <a:bodyPr/>
        <a:lstStyle/>
        <a:p>
          <a:endParaRPr lang="ru-RU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FC3AC4CA-76D0-465F-A7FB-30307659B571}" type="pres">
      <dgm:prSet presAssocID="{F8A6E4A0-1A6C-4DDB-A51B-4F2BB402A481}" presName="linV" presStyleCnt="0"/>
      <dgm:spPr/>
    </dgm:pt>
    <dgm:pt modelId="{6D2E231D-7A08-4036-857C-E5D05D7C709D}" type="pres">
      <dgm:prSet presAssocID="{F8A6E4A0-1A6C-4DDB-A51B-4F2BB402A481}" presName="spVertical1" presStyleCnt="0"/>
      <dgm:spPr/>
    </dgm:pt>
    <dgm:pt modelId="{EF1AA31D-5BD7-4D6A-8139-50D9DD8021B2}" type="pres">
      <dgm:prSet presAssocID="{F8A6E4A0-1A6C-4DDB-A51B-4F2BB402A481}" presName="parTx" presStyleLbl="revTx" presStyleIdx="0" presStyleCnt="1" custScaleX="391421" custScaleY="136861" custLinFactNeighborX="-38474" custLinFactNeighborY="-7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F35FD-997D-4270-A0B4-C4F562853690}" type="pres">
      <dgm:prSet presAssocID="{F8A6E4A0-1A6C-4DDB-A51B-4F2BB402A481}" presName="spVertical2" presStyleCnt="0"/>
      <dgm:spPr/>
    </dgm:pt>
    <dgm:pt modelId="{0714ACD1-50D8-4579-92FC-758652740382}" type="pres">
      <dgm:prSet presAssocID="{F8A6E4A0-1A6C-4DDB-A51B-4F2BB402A481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ScaleX="99868" custLinFactNeighborX="245" custLinFactNeighborY="6043"/>
      <dgm:spPr>
        <a:solidFill>
          <a:srgbClr val="FFC000">
            <a:alpha val="70000"/>
          </a:srgbClr>
        </a:solidFill>
      </dgm:spPr>
      <dgm:t>
        <a:bodyPr/>
        <a:lstStyle/>
        <a:p>
          <a:endParaRPr lang="en-US"/>
        </a:p>
      </dgm:t>
    </dgm:pt>
  </dgm:ptLst>
  <dgm:cxnLst>
    <dgm:cxn modelId="{EDEFF8C9-ECE2-40EE-B942-2C64AB335A08}" type="presOf" srcId="{F8A6E4A0-1A6C-4DDB-A51B-4F2BB402A481}" destId="{EF1AA31D-5BD7-4D6A-8139-50D9DD8021B2}" srcOrd="0" destOrd="0" presId="urn:microsoft.com/office/officeart/2005/8/layout/hProcess3"/>
    <dgm:cxn modelId="{172FD67B-D9A6-4998-B2A0-8C5ED2DCE500}" type="presOf" srcId="{747EC803-37CE-49C1-9F13-1C7DC92526DA}" destId="{A6F69020-DC92-4B4F-9AD9-F6A3BF43BF8C}" srcOrd="0" destOrd="0" presId="urn:microsoft.com/office/officeart/2005/8/layout/hProcess3"/>
    <dgm:cxn modelId="{E286C83A-BBE6-432B-8C58-9DB8D1857CF4}" srcId="{747EC803-37CE-49C1-9F13-1C7DC92526DA}" destId="{F8A6E4A0-1A6C-4DDB-A51B-4F2BB402A481}" srcOrd="0" destOrd="0" parTransId="{99617AB0-7A58-488F-A8D6-62FAF3439518}" sibTransId="{7594EA1B-9802-4B16-9D90-4667BD959F64}"/>
    <dgm:cxn modelId="{ED36BEB5-D35A-43C6-B184-8F6AD359B39D}" type="presParOf" srcId="{A6F69020-DC92-4B4F-9AD9-F6A3BF43BF8C}" destId="{2288CA07-9F02-4CF4-9576-16AE51856D02}" srcOrd="0" destOrd="0" presId="urn:microsoft.com/office/officeart/2005/8/layout/hProcess3"/>
    <dgm:cxn modelId="{EB39B8EA-69DC-491C-8E23-86341D882845}" type="presParOf" srcId="{A6F69020-DC92-4B4F-9AD9-F6A3BF43BF8C}" destId="{45C16862-FB55-417D-961C-F2F52E40DF27}" srcOrd="1" destOrd="0" presId="urn:microsoft.com/office/officeart/2005/8/layout/hProcess3"/>
    <dgm:cxn modelId="{B763DC64-A74F-43F7-967B-3B20C1C87FBD}" type="presParOf" srcId="{45C16862-FB55-417D-961C-F2F52E40DF27}" destId="{F9B0D147-7963-4730-B66A-D7A4961F6CE5}" srcOrd="0" destOrd="0" presId="urn:microsoft.com/office/officeart/2005/8/layout/hProcess3"/>
    <dgm:cxn modelId="{B6A12BC8-D5E9-4CB7-BDCF-D47B28296751}" type="presParOf" srcId="{45C16862-FB55-417D-961C-F2F52E40DF27}" destId="{FC3AC4CA-76D0-465F-A7FB-30307659B571}" srcOrd="1" destOrd="0" presId="urn:microsoft.com/office/officeart/2005/8/layout/hProcess3"/>
    <dgm:cxn modelId="{5581C936-7DFE-4CFB-9597-0079CA254A7D}" type="presParOf" srcId="{FC3AC4CA-76D0-465F-A7FB-30307659B571}" destId="{6D2E231D-7A08-4036-857C-E5D05D7C709D}" srcOrd="0" destOrd="0" presId="urn:microsoft.com/office/officeart/2005/8/layout/hProcess3"/>
    <dgm:cxn modelId="{AEEB30EE-08C4-4CAE-9ED3-0974A626D5EC}" type="presParOf" srcId="{FC3AC4CA-76D0-465F-A7FB-30307659B571}" destId="{EF1AA31D-5BD7-4D6A-8139-50D9DD8021B2}" srcOrd="1" destOrd="0" presId="urn:microsoft.com/office/officeart/2005/8/layout/hProcess3"/>
    <dgm:cxn modelId="{37A7C633-8DB5-41E5-8BC8-383411B0CAB2}" type="presParOf" srcId="{FC3AC4CA-76D0-465F-A7FB-30307659B571}" destId="{722F35FD-997D-4270-A0B4-C4F562853690}" srcOrd="2" destOrd="0" presId="urn:microsoft.com/office/officeart/2005/8/layout/hProcess3"/>
    <dgm:cxn modelId="{558B9B07-07BF-494B-BC2D-3376C3315DF3}" type="presParOf" srcId="{FC3AC4CA-76D0-465F-A7FB-30307659B571}" destId="{0714ACD1-50D8-4579-92FC-758652740382}" srcOrd="3" destOrd="0" presId="urn:microsoft.com/office/officeart/2005/8/layout/hProcess3"/>
    <dgm:cxn modelId="{56459FFA-4CA8-43A4-8E31-A02AE31BD202}" type="presParOf" srcId="{45C16862-FB55-417D-961C-F2F52E40DF27}" destId="{D05CD015-7A3B-4EC4-B6A1-E6090D1D0AED}" srcOrd="2" destOrd="0" presId="urn:microsoft.com/office/officeart/2005/8/layout/hProcess3"/>
    <dgm:cxn modelId="{7CDC8330-BFF8-415E-A077-869F59D75075}" type="presParOf" srcId="{45C16862-FB55-417D-961C-F2F52E40DF27}" destId="{11502784-7405-46ED-92F4-81A2196ABFDF}" srcOrd="3" destOrd="0" presId="urn:microsoft.com/office/officeart/2005/8/layout/hProcess3"/>
    <dgm:cxn modelId="{927CAACF-E680-4705-8661-B20A0EC2905D}" type="presParOf" srcId="{45C16862-FB55-417D-961C-F2F52E40DF27}" destId="{882B0F26-9BB3-4928-810C-2657DB2ACD06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D21B277-A617-48C2-A9ED-B88F3552F2FC}">
      <dgm:prSet phldrT="[Text]" custT="1"/>
      <dgm:spPr/>
      <dgm:t>
        <a:bodyPr/>
        <a:lstStyle/>
        <a:p>
          <a:r>
            <a:rPr lang="en-US" sz="1000" dirty="0" smtClean="0"/>
            <a:t>Supplier Management</a:t>
          </a:r>
          <a:endParaRPr lang="en-US" sz="1000" dirty="0"/>
        </a:p>
      </dgm:t>
    </dgm:pt>
    <dgm:pt modelId="{60353D9D-09EC-4580-9BC0-861EBDDA2092}" type="parTrans" cxnId="{0CC26C6E-44B0-4148-8ED7-7614202AF7EE}">
      <dgm:prSet/>
      <dgm:spPr/>
      <dgm:t>
        <a:bodyPr/>
        <a:lstStyle/>
        <a:p>
          <a:endParaRPr lang="en-US"/>
        </a:p>
      </dgm:t>
    </dgm:pt>
    <dgm:pt modelId="{DA8CA56D-9B8D-4261-9F2F-6E6891A79E70}" type="sibTrans" cxnId="{0CC26C6E-44B0-4148-8ED7-7614202AF7EE}">
      <dgm:prSet/>
      <dgm:spPr/>
      <dgm:t>
        <a:bodyPr/>
        <a:lstStyle/>
        <a:p>
          <a:endParaRPr lang="en-US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FD54CE95-C9DD-4EB4-B8B3-990F5B8448FA}" type="pres">
      <dgm:prSet presAssocID="{7D21B277-A617-48C2-A9ED-B88F3552F2FC}" presName="linV" presStyleCnt="0"/>
      <dgm:spPr/>
    </dgm:pt>
    <dgm:pt modelId="{407B5E44-3B35-433C-A679-DF4131252E1A}" type="pres">
      <dgm:prSet presAssocID="{7D21B277-A617-48C2-A9ED-B88F3552F2FC}" presName="spVertical1" presStyleCnt="0"/>
      <dgm:spPr/>
    </dgm:pt>
    <dgm:pt modelId="{922E41AB-DCB3-40D1-8BFD-C8CBB0319D25}" type="pres">
      <dgm:prSet presAssocID="{7D21B277-A617-48C2-A9ED-B88F3552F2FC}" presName="parTx" presStyleLbl="revTx" presStyleIdx="0" presStyleCnt="1" custScaleX="524968" custScaleY="136216" custLinFactNeighborX="-7755" custLinFactNeighborY="46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7E9D-DEEB-48C2-99C3-BC090500279F}" type="pres">
      <dgm:prSet presAssocID="{7D21B277-A617-48C2-A9ED-B88F3552F2FC}" presName="spVertical2" presStyleCnt="0"/>
      <dgm:spPr/>
    </dgm:pt>
    <dgm:pt modelId="{FE7CF7EF-E87C-41E2-868D-360CA117D45D}" type="pres">
      <dgm:prSet presAssocID="{7D21B277-A617-48C2-A9ED-B88F3552F2FC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LinFactNeighborX="-49" custLinFactNeighborY="8854"/>
      <dgm:spPr>
        <a:solidFill>
          <a:srgbClr val="0070C0">
            <a:alpha val="30000"/>
          </a:srgbClr>
        </a:solidFill>
      </dgm:spPr>
      <dgm:t>
        <a:bodyPr/>
        <a:lstStyle/>
        <a:p>
          <a:endParaRPr lang="en-US"/>
        </a:p>
      </dgm:t>
    </dgm:pt>
  </dgm:ptLst>
  <dgm:cxnLst>
    <dgm:cxn modelId="{8EC529DD-BB9F-483F-B828-E4D881253C16}" type="presOf" srcId="{747EC803-37CE-49C1-9F13-1C7DC92526DA}" destId="{A6F69020-DC92-4B4F-9AD9-F6A3BF43BF8C}" srcOrd="0" destOrd="0" presId="urn:microsoft.com/office/officeart/2005/8/layout/hProcess3"/>
    <dgm:cxn modelId="{0CC26C6E-44B0-4148-8ED7-7614202AF7EE}" srcId="{747EC803-37CE-49C1-9F13-1C7DC92526DA}" destId="{7D21B277-A617-48C2-A9ED-B88F3552F2FC}" srcOrd="0" destOrd="0" parTransId="{60353D9D-09EC-4580-9BC0-861EBDDA2092}" sibTransId="{DA8CA56D-9B8D-4261-9F2F-6E6891A79E70}"/>
    <dgm:cxn modelId="{38B1203B-C11A-48F4-8FE6-0FDA218CD05A}" type="presOf" srcId="{7D21B277-A617-48C2-A9ED-B88F3552F2FC}" destId="{922E41AB-DCB3-40D1-8BFD-C8CBB0319D25}" srcOrd="0" destOrd="0" presId="urn:microsoft.com/office/officeart/2005/8/layout/hProcess3"/>
    <dgm:cxn modelId="{AE987C54-FE76-4FC2-9885-14B007A0ADFC}" type="presParOf" srcId="{A6F69020-DC92-4B4F-9AD9-F6A3BF43BF8C}" destId="{2288CA07-9F02-4CF4-9576-16AE51856D02}" srcOrd="0" destOrd="0" presId="urn:microsoft.com/office/officeart/2005/8/layout/hProcess3"/>
    <dgm:cxn modelId="{E04C075F-69D1-4EEC-9E2B-E8C327C7B51E}" type="presParOf" srcId="{A6F69020-DC92-4B4F-9AD9-F6A3BF43BF8C}" destId="{45C16862-FB55-417D-961C-F2F52E40DF27}" srcOrd="1" destOrd="0" presId="urn:microsoft.com/office/officeart/2005/8/layout/hProcess3"/>
    <dgm:cxn modelId="{0BCFCA09-DBB3-4D16-B297-738FEF1E50B4}" type="presParOf" srcId="{45C16862-FB55-417D-961C-F2F52E40DF27}" destId="{F9B0D147-7963-4730-B66A-D7A4961F6CE5}" srcOrd="0" destOrd="0" presId="urn:microsoft.com/office/officeart/2005/8/layout/hProcess3"/>
    <dgm:cxn modelId="{00ADDEDA-5403-4C03-A48D-DF178A3EB636}" type="presParOf" srcId="{45C16862-FB55-417D-961C-F2F52E40DF27}" destId="{FD54CE95-C9DD-4EB4-B8B3-990F5B8448FA}" srcOrd="1" destOrd="0" presId="urn:microsoft.com/office/officeart/2005/8/layout/hProcess3"/>
    <dgm:cxn modelId="{2AC225C4-EC68-4B89-8EA4-8D29C1925061}" type="presParOf" srcId="{FD54CE95-C9DD-4EB4-B8B3-990F5B8448FA}" destId="{407B5E44-3B35-433C-A679-DF4131252E1A}" srcOrd="0" destOrd="0" presId="urn:microsoft.com/office/officeart/2005/8/layout/hProcess3"/>
    <dgm:cxn modelId="{75E42A32-551F-4233-A237-2464250428A3}" type="presParOf" srcId="{FD54CE95-C9DD-4EB4-B8B3-990F5B8448FA}" destId="{922E41AB-DCB3-40D1-8BFD-C8CBB0319D25}" srcOrd="1" destOrd="0" presId="urn:microsoft.com/office/officeart/2005/8/layout/hProcess3"/>
    <dgm:cxn modelId="{0A327B31-C686-4B14-A4E5-136D13E50686}" type="presParOf" srcId="{FD54CE95-C9DD-4EB4-B8B3-990F5B8448FA}" destId="{23D37E9D-DEEB-48C2-99C3-BC090500279F}" srcOrd="2" destOrd="0" presId="urn:microsoft.com/office/officeart/2005/8/layout/hProcess3"/>
    <dgm:cxn modelId="{7D29650B-26FE-4310-9F1C-93784070E4C0}" type="presParOf" srcId="{FD54CE95-C9DD-4EB4-B8B3-990F5B8448FA}" destId="{FE7CF7EF-E87C-41E2-868D-360CA117D45D}" srcOrd="3" destOrd="0" presId="urn:microsoft.com/office/officeart/2005/8/layout/hProcess3"/>
    <dgm:cxn modelId="{D14335B0-29F5-41D7-BB67-EB6D077B078F}" type="presParOf" srcId="{45C16862-FB55-417D-961C-F2F52E40DF27}" destId="{D05CD015-7A3B-4EC4-B6A1-E6090D1D0AED}" srcOrd="2" destOrd="0" presId="urn:microsoft.com/office/officeart/2005/8/layout/hProcess3"/>
    <dgm:cxn modelId="{5193D05F-50FB-4948-A3C6-4F0359FF1129}" type="presParOf" srcId="{45C16862-FB55-417D-961C-F2F52E40DF27}" destId="{11502784-7405-46ED-92F4-81A2196ABFDF}" srcOrd="3" destOrd="0" presId="urn:microsoft.com/office/officeart/2005/8/layout/hProcess3"/>
    <dgm:cxn modelId="{A1A7B4B3-F701-4F0E-BEEC-9F437FD28951}" type="presParOf" srcId="{45C16862-FB55-417D-961C-F2F52E40DF27}" destId="{882B0F26-9BB3-4928-810C-2657DB2ACD0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D21B277-A617-48C2-A9ED-B88F3552F2FC}">
      <dgm:prSet phldrT="[Text]" custT="1"/>
      <dgm:spPr/>
      <dgm:t>
        <a:bodyPr anchor="ctr" anchorCtr="1"/>
        <a:lstStyle/>
        <a:p>
          <a:pPr algn="ctr"/>
          <a:r>
            <a:rPr lang="en-US" sz="1000" dirty="0" smtClean="0"/>
            <a:t>Asset &amp; Configuration Management</a:t>
          </a:r>
          <a:endParaRPr lang="en-US" sz="1000" dirty="0"/>
        </a:p>
      </dgm:t>
    </dgm:pt>
    <dgm:pt modelId="{60353D9D-09EC-4580-9BC0-861EBDDA2092}" type="parTrans" cxnId="{0CC26C6E-44B0-4148-8ED7-7614202AF7EE}">
      <dgm:prSet/>
      <dgm:spPr/>
      <dgm:t>
        <a:bodyPr/>
        <a:lstStyle/>
        <a:p>
          <a:endParaRPr lang="en-US"/>
        </a:p>
      </dgm:t>
    </dgm:pt>
    <dgm:pt modelId="{DA8CA56D-9B8D-4261-9F2F-6E6891A79E70}" type="sibTrans" cxnId="{0CC26C6E-44B0-4148-8ED7-7614202AF7EE}">
      <dgm:prSet/>
      <dgm:spPr/>
      <dgm:t>
        <a:bodyPr/>
        <a:lstStyle/>
        <a:p>
          <a:endParaRPr lang="en-US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FD54CE95-C9DD-4EB4-B8B3-990F5B8448FA}" type="pres">
      <dgm:prSet presAssocID="{7D21B277-A617-48C2-A9ED-B88F3552F2FC}" presName="linV" presStyleCnt="0"/>
      <dgm:spPr/>
    </dgm:pt>
    <dgm:pt modelId="{407B5E44-3B35-433C-A679-DF4131252E1A}" type="pres">
      <dgm:prSet presAssocID="{7D21B277-A617-48C2-A9ED-B88F3552F2FC}" presName="spVertical1" presStyleCnt="0"/>
      <dgm:spPr/>
    </dgm:pt>
    <dgm:pt modelId="{922E41AB-DCB3-40D1-8BFD-C8CBB0319D25}" type="pres">
      <dgm:prSet presAssocID="{7D21B277-A617-48C2-A9ED-B88F3552F2FC}" presName="parTx" presStyleLbl="revTx" presStyleIdx="0" presStyleCnt="1" custScaleY="318815" custLinFactNeighborX="-3149" custLinFactNeighborY="-14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7E9D-DEEB-48C2-99C3-BC090500279F}" type="pres">
      <dgm:prSet presAssocID="{7D21B277-A617-48C2-A9ED-B88F3552F2FC}" presName="spVertical2" presStyleCnt="0"/>
      <dgm:spPr/>
    </dgm:pt>
    <dgm:pt modelId="{FE7CF7EF-E87C-41E2-868D-360CA117D45D}" type="pres">
      <dgm:prSet presAssocID="{7D21B277-A617-48C2-A9ED-B88F3552F2FC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ScaleX="98396" custScaleY="85737" custLinFactNeighborX="49" custLinFactNeighborY="-3135"/>
      <dgm:spPr>
        <a:solidFill>
          <a:srgbClr val="92D050">
            <a:alpha val="30000"/>
          </a:srgbClr>
        </a:solidFill>
      </dgm:spPr>
      <dgm:t>
        <a:bodyPr/>
        <a:lstStyle/>
        <a:p>
          <a:endParaRPr lang="en-US"/>
        </a:p>
      </dgm:t>
    </dgm:pt>
  </dgm:ptLst>
  <dgm:cxnLst>
    <dgm:cxn modelId="{23C1B2D2-52A2-40B5-AFF4-CF1A4AD923D2}" type="presOf" srcId="{7D21B277-A617-48C2-A9ED-B88F3552F2FC}" destId="{922E41AB-DCB3-40D1-8BFD-C8CBB0319D25}" srcOrd="0" destOrd="0" presId="urn:microsoft.com/office/officeart/2005/8/layout/hProcess3"/>
    <dgm:cxn modelId="{0CC26C6E-44B0-4148-8ED7-7614202AF7EE}" srcId="{747EC803-37CE-49C1-9F13-1C7DC92526DA}" destId="{7D21B277-A617-48C2-A9ED-B88F3552F2FC}" srcOrd="0" destOrd="0" parTransId="{60353D9D-09EC-4580-9BC0-861EBDDA2092}" sibTransId="{DA8CA56D-9B8D-4261-9F2F-6E6891A79E70}"/>
    <dgm:cxn modelId="{2CDED77D-24B7-4EEC-9C69-89949782279B}" type="presOf" srcId="{747EC803-37CE-49C1-9F13-1C7DC92526DA}" destId="{A6F69020-DC92-4B4F-9AD9-F6A3BF43BF8C}" srcOrd="0" destOrd="0" presId="urn:microsoft.com/office/officeart/2005/8/layout/hProcess3"/>
    <dgm:cxn modelId="{BCA75440-BB1F-4F40-8FB0-3D1056A6081A}" type="presParOf" srcId="{A6F69020-DC92-4B4F-9AD9-F6A3BF43BF8C}" destId="{2288CA07-9F02-4CF4-9576-16AE51856D02}" srcOrd="0" destOrd="0" presId="urn:microsoft.com/office/officeart/2005/8/layout/hProcess3"/>
    <dgm:cxn modelId="{AE2176E7-30D9-4EED-B8B0-714F4ACA2AD0}" type="presParOf" srcId="{A6F69020-DC92-4B4F-9AD9-F6A3BF43BF8C}" destId="{45C16862-FB55-417D-961C-F2F52E40DF27}" srcOrd="1" destOrd="0" presId="urn:microsoft.com/office/officeart/2005/8/layout/hProcess3"/>
    <dgm:cxn modelId="{E61E8A93-A6E4-4AAF-A817-4B5DEB82976A}" type="presParOf" srcId="{45C16862-FB55-417D-961C-F2F52E40DF27}" destId="{F9B0D147-7963-4730-B66A-D7A4961F6CE5}" srcOrd="0" destOrd="0" presId="urn:microsoft.com/office/officeart/2005/8/layout/hProcess3"/>
    <dgm:cxn modelId="{5523D5A8-3939-4460-8734-3C3048C5CDE3}" type="presParOf" srcId="{45C16862-FB55-417D-961C-F2F52E40DF27}" destId="{FD54CE95-C9DD-4EB4-B8B3-990F5B8448FA}" srcOrd="1" destOrd="0" presId="urn:microsoft.com/office/officeart/2005/8/layout/hProcess3"/>
    <dgm:cxn modelId="{B79C518B-75E9-4FB2-99E8-F32D97936626}" type="presParOf" srcId="{FD54CE95-C9DD-4EB4-B8B3-990F5B8448FA}" destId="{407B5E44-3B35-433C-A679-DF4131252E1A}" srcOrd="0" destOrd="0" presId="urn:microsoft.com/office/officeart/2005/8/layout/hProcess3"/>
    <dgm:cxn modelId="{243B80F0-0986-4533-80B9-37186CB807F2}" type="presParOf" srcId="{FD54CE95-C9DD-4EB4-B8B3-990F5B8448FA}" destId="{922E41AB-DCB3-40D1-8BFD-C8CBB0319D25}" srcOrd="1" destOrd="0" presId="urn:microsoft.com/office/officeart/2005/8/layout/hProcess3"/>
    <dgm:cxn modelId="{E503F8E6-9481-4E8F-8066-2D5B9C24E79B}" type="presParOf" srcId="{FD54CE95-C9DD-4EB4-B8B3-990F5B8448FA}" destId="{23D37E9D-DEEB-48C2-99C3-BC090500279F}" srcOrd="2" destOrd="0" presId="urn:microsoft.com/office/officeart/2005/8/layout/hProcess3"/>
    <dgm:cxn modelId="{5614A911-0A15-409F-AF06-CECC63A285A7}" type="presParOf" srcId="{FD54CE95-C9DD-4EB4-B8B3-990F5B8448FA}" destId="{FE7CF7EF-E87C-41E2-868D-360CA117D45D}" srcOrd="3" destOrd="0" presId="urn:microsoft.com/office/officeart/2005/8/layout/hProcess3"/>
    <dgm:cxn modelId="{86C835BE-D6B8-4DE2-A241-0EF1D03F7F3D}" type="presParOf" srcId="{45C16862-FB55-417D-961C-F2F52E40DF27}" destId="{D05CD015-7A3B-4EC4-B6A1-E6090D1D0AED}" srcOrd="2" destOrd="0" presId="urn:microsoft.com/office/officeart/2005/8/layout/hProcess3"/>
    <dgm:cxn modelId="{E8DAE371-906D-49F9-B4FB-9171FC420975}" type="presParOf" srcId="{45C16862-FB55-417D-961C-F2F52E40DF27}" destId="{11502784-7405-46ED-92F4-81A2196ABFDF}" srcOrd="3" destOrd="0" presId="urn:microsoft.com/office/officeart/2005/8/layout/hProcess3"/>
    <dgm:cxn modelId="{4B7DD96A-D552-4AD2-B5DF-7F59186F31D2}" type="presParOf" srcId="{45C16862-FB55-417D-961C-F2F52E40DF27}" destId="{882B0F26-9BB3-4928-810C-2657DB2ACD0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7EC803-37CE-49C1-9F13-1C7DC92526D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D21B277-A617-48C2-A9ED-B88F3552F2FC}">
      <dgm:prSet phldrT="[Text]" custT="1"/>
      <dgm:spPr>
        <a:noFill/>
      </dgm:spPr>
      <dgm:t>
        <a:bodyPr anchor="ctr" anchorCtr="1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dirty="0" smtClean="0"/>
            <a:t>Service Level management</a:t>
          </a:r>
          <a:endParaRPr lang="en-US" sz="1000" dirty="0"/>
        </a:p>
      </dgm:t>
    </dgm:pt>
    <dgm:pt modelId="{60353D9D-09EC-4580-9BC0-861EBDDA2092}" type="parTrans" cxnId="{0CC26C6E-44B0-4148-8ED7-7614202AF7EE}">
      <dgm:prSet/>
      <dgm:spPr/>
      <dgm:t>
        <a:bodyPr/>
        <a:lstStyle/>
        <a:p>
          <a:endParaRPr lang="en-US"/>
        </a:p>
      </dgm:t>
    </dgm:pt>
    <dgm:pt modelId="{DA8CA56D-9B8D-4261-9F2F-6E6891A79E70}" type="sibTrans" cxnId="{0CC26C6E-44B0-4148-8ED7-7614202AF7EE}">
      <dgm:prSet/>
      <dgm:spPr/>
      <dgm:t>
        <a:bodyPr/>
        <a:lstStyle/>
        <a:p>
          <a:endParaRPr lang="en-US"/>
        </a:p>
      </dgm:t>
    </dgm:pt>
    <dgm:pt modelId="{A6F69020-DC92-4B4F-9AD9-F6A3BF43BF8C}" type="pres">
      <dgm:prSet presAssocID="{747EC803-37CE-49C1-9F13-1C7DC92526DA}" presName="Name0" presStyleCnt="0">
        <dgm:presLayoutVars>
          <dgm:dir/>
          <dgm:animLvl val="lvl"/>
          <dgm:resizeHandles val="exact"/>
        </dgm:presLayoutVars>
      </dgm:prSet>
      <dgm:spPr/>
    </dgm:pt>
    <dgm:pt modelId="{2288CA07-9F02-4CF4-9576-16AE51856D02}" type="pres">
      <dgm:prSet presAssocID="{747EC803-37CE-49C1-9F13-1C7DC92526DA}" presName="dummy" presStyleCnt="0"/>
      <dgm:spPr/>
    </dgm:pt>
    <dgm:pt modelId="{45C16862-FB55-417D-961C-F2F52E40DF27}" type="pres">
      <dgm:prSet presAssocID="{747EC803-37CE-49C1-9F13-1C7DC92526DA}" presName="linH" presStyleCnt="0"/>
      <dgm:spPr/>
    </dgm:pt>
    <dgm:pt modelId="{F9B0D147-7963-4730-B66A-D7A4961F6CE5}" type="pres">
      <dgm:prSet presAssocID="{747EC803-37CE-49C1-9F13-1C7DC92526DA}" presName="padding1" presStyleCnt="0"/>
      <dgm:spPr/>
    </dgm:pt>
    <dgm:pt modelId="{FD54CE95-C9DD-4EB4-B8B3-990F5B8448FA}" type="pres">
      <dgm:prSet presAssocID="{7D21B277-A617-48C2-A9ED-B88F3552F2FC}" presName="linV" presStyleCnt="0"/>
      <dgm:spPr/>
    </dgm:pt>
    <dgm:pt modelId="{407B5E44-3B35-433C-A679-DF4131252E1A}" type="pres">
      <dgm:prSet presAssocID="{7D21B277-A617-48C2-A9ED-B88F3552F2FC}" presName="spVertical1" presStyleCnt="0"/>
      <dgm:spPr/>
    </dgm:pt>
    <dgm:pt modelId="{922E41AB-DCB3-40D1-8BFD-C8CBB0319D25}" type="pres">
      <dgm:prSet presAssocID="{7D21B277-A617-48C2-A9ED-B88F3552F2FC}" presName="parTx" presStyleLbl="revTx" presStyleIdx="0" presStyleCnt="1" custScaleX="113513" custScaleY="118193" custLinFactNeighborX="-74943" custLinFactNeighborY="216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7E9D-DEEB-48C2-99C3-BC090500279F}" type="pres">
      <dgm:prSet presAssocID="{7D21B277-A617-48C2-A9ED-B88F3552F2FC}" presName="spVertical2" presStyleCnt="0"/>
      <dgm:spPr/>
    </dgm:pt>
    <dgm:pt modelId="{FE7CF7EF-E87C-41E2-868D-360CA117D45D}" type="pres">
      <dgm:prSet presAssocID="{7D21B277-A617-48C2-A9ED-B88F3552F2FC}" presName="spVertical3" presStyleCnt="0"/>
      <dgm:spPr/>
    </dgm:pt>
    <dgm:pt modelId="{D05CD015-7A3B-4EC4-B6A1-E6090D1D0AED}" type="pres">
      <dgm:prSet presAssocID="{747EC803-37CE-49C1-9F13-1C7DC92526DA}" presName="padding2" presStyleCnt="0"/>
      <dgm:spPr/>
    </dgm:pt>
    <dgm:pt modelId="{11502784-7405-46ED-92F4-81A2196ABFDF}" type="pres">
      <dgm:prSet presAssocID="{747EC803-37CE-49C1-9F13-1C7DC92526DA}" presName="negArrow" presStyleCnt="0"/>
      <dgm:spPr/>
    </dgm:pt>
    <dgm:pt modelId="{882B0F26-9BB3-4928-810C-2657DB2ACD06}" type="pres">
      <dgm:prSet presAssocID="{747EC803-37CE-49C1-9F13-1C7DC92526DA}" presName="backgroundArrow" presStyleLbl="node1" presStyleIdx="0" presStyleCnt="1" custScaleX="99868" custLinFactNeighborX="-245" custLinFactNeighborY="19793"/>
      <dgm:spPr>
        <a:solidFill>
          <a:srgbClr val="FFC000">
            <a:alpha val="70000"/>
          </a:srgbClr>
        </a:solidFill>
      </dgm:spPr>
      <dgm:t>
        <a:bodyPr/>
        <a:lstStyle/>
        <a:p>
          <a:endParaRPr lang="en-US"/>
        </a:p>
      </dgm:t>
    </dgm:pt>
  </dgm:ptLst>
  <dgm:cxnLst>
    <dgm:cxn modelId="{931D41AF-F00D-424F-ABD1-E5355D14900A}" type="presOf" srcId="{7D21B277-A617-48C2-A9ED-B88F3552F2FC}" destId="{922E41AB-DCB3-40D1-8BFD-C8CBB0319D25}" srcOrd="0" destOrd="0" presId="urn:microsoft.com/office/officeart/2005/8/layout/hProcess3"/>
    <dgm:cxn modelId="{F8952E21-A73E-4997-B92B-C9CBB5BFA16C}" type="presOf" srcId="{747EC803-37CE-49C1-9F13-1C7DC92526DA}" destId="{A6F69020-DC92-4B4F-9AD9-F6A3BF43BF8C}" srcOrd="0" destOrd="0" presId="urn:microsoft.com/office/officeart/2005/8/layout/hProcess3"/>
    <dgm:cxn modelId="{0CC26C6E-44B0-4148-8ED7-7614202AF7EE}" srcId="{747EC803-37CE-49C1-9F13-1C7DC92526DA}" destId="{7D21B277-A617-48C2-A9ED-B88F3552F2FC}" srcOrd="0" destOrd="0" parTransId="{60353D9D-09EC-4580-9BC0-861EBDDA2092}" sibTransId="{DA8CA56D-9B8D-4261-9F2F-6E6891A79E70}"/>
    <dgm:cxn modelId="{F65FEEC2-3268-421B-8B0F-72969D6266DF}" type="presParOf" srcId="{A6F69020-DC92-4B4F-9AD9-F6A3BF43BF8C}" destId="{2288CA07-9F02-4CF4-9576-16AE51856D02}" srcOrd="0" destOrd="0" presId="urn:microsoft.com/office/officeart/2005/8/layout/hProcess3"/>
    <dgm:cxn modelId="{3CA840FE-1CEA-4A52-AC99-32EE759AF14B}" type="presParOf" srcId="{A6F69020-DC92-4B4F-9AD9-F6A3BF43BF8C}" destId="{45C16862-FB55-417D-961C-F2F52E40DF27}" srcOrd="1" destOrd="0" presId="urn:microsoft.com/office/officeart/2005/8/layout/hProcess3"/>
    <dgm:cxn modelId="{FFA71650-59FD-4BAA-958F-136410698B8D}" type="presParOf" srcId="{45C16862-FB55-417D-961C-F2F52E40DF27}" destId="{F9B0D147-7963-4730-B66A-D7A4961F6CE5}" srcOrd="0" destOrd="0" presId="urn:microsoft.com/office/officeart/2005/8/layout/hProcess3"/>
    <dgm:cxn modelId="{CEBA768A-4848-40CF-AB3D-D7588F150F90}" type="presParOf" srcId="{45C16862-FB55-417D-961C-F2F52E40DF27}" destId="{FD54CE95-C9DD-4EB4-B8B3-990F5B8448FA}" srcOrd="1" destOrd="0" presId="urn:microsoft.com/office/officeart/2005/8/layout/hProcess3"/>
    <dgm:cxn modelId="{D68A8F15-4EEF-4869-91E6-DD04C66651AD}" type="presParOf" srcId="{FD54CE95-C9DD-4EB4-B8B3-990F5B8448FA}" destId="{407B5E44-3B35-433C-A679-DF4131252E1A}" srcOrd="0" destOrd="0" presId="urn:microsoft.com/office/officeart/2005/8/layout/hProcess3"/>
    <dgm:cxn modelId="{B4F797F2-9753-4376-99EA-792F079EC61E}" type="presParOf" srcId="{FD54CE95-C9DD-4EB4-B8B3-990F5B8448FA}" destId="{922E41AB-DCB3-40D1-8BFD-C8CBB0319D25}" srcOrd="1" destOrd="0" presId="urn:microsoft.com/office/officeart/2005/8/layout/hProcess3"/>
    <dgm:cxn modelId="{A3D476ED-3035-4252-BC08-EA8460C8F920}" type="presParOf" srcId="{FD54CE95-C9DD-4EB4-B8B3-990F5B8448FA}" destId="{23D37E9D-DEEB-48C2-99C3-BC090500279F}" srcOrd="2" destOrd="0" presId="urn:microsoft.com/office/officeart/2005/8/layout/hProcess3"/>
    <dgm:cxn modelId="{30E70885-9C52-449E-8DA6-DE49DCE06EE5}" type="presParOf" srcId="{FD54CE95-C9DD-4EB4-B8B3-990F5B8448FA}" destId="{FE7CF7EF-E87C-41E2-868D-360CA117D45D}" srcOrd="3" destOrd="0" presId="urn:microsoft.com/office/officeart/2005/8/layout/hProcess3"/>
    <dgm:cxn modelId="{2BA3045B-7807-4523-B3DD-47D49DCED94A}" type="presParOf" srcId="{45C16862-FB55-417D-961C-F2F52E40DF27}" destId="{D05CD015-7A3B-4EC4-B6A1-E6090D1D0AED}" srcOrd="2" destOrd="0" presId="urn:microsoft.com/office/officeart/2005/8/layout/hProcess3"/>
    <dgm:cxn modelId="{8B948F2F-A3D1-475B-A85B-196A68FCF3C9}" type="presParOf" srcId="{45C16862-FB55-417D-961C-F2F52E40DF27}" destId="{11502784-7405-46ED-92F4-81A2196ABFDF}" srcOrd="3" destOrd="0" presId="urn:microsoft.com/office/officeart/2005/8/layout/hProcess3"/>
    <dgm:cxn modelId="{DCA02FF2-2B2E-4A8A-8667-F63E728C96F0}" type="presParOf" srcId="{45C16862-FB55-417D-961C-F2F52E40DF27}" destId="{882B0F26-9BB3-4928-810C-2657DB2ACD06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CADB7-89BB-401C-B4F3-4F4E352133EA}">
      <dsp:nvSpPr>
        <dsp:cNvPr id="0" name=""/>
        <dsp:cNvSpPr/>
      </dsp:nvSpPr>
      <dsp:spPr>
        <a:xfrm>
          <a:off x="0" y="55407"/>
          <a:ext cx="8153400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Изменение тактики управления и структуры финансирования в условиях девальвационных ожиданий</a:t>
          </a:r>
          <a:endParaRPr lang="ru-RU" sz="1900" kern="1200"/>
        </a:p>
      </dsp:txBody>
      <dsp:txXfrm>
        <a:off x="35811" y="91218"/>
        <a:ext cx="8081778" cy="661968"/>
      </dsp:txXfrm>
    </dsp:sp>
    <dsp:sp modelId="{91557BEC-402D-405D-85C3-925B7555B22D}">
      <dsp:nvSpPr>
        <dsp:cNvPr id="0" name=""/>
        <dsp:cNvSpPr/>
      </dsp:nvSpPr>
      <dsp:spPr>
        <a:xfrm>
          <a:off x="0" y="788997"/>
          <a:ext cx="815340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Сокращение ФОТ и инвестиционных частей бюджетов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Как сократить расходы не навредив бизнес-критическим операциям? 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Насколько заказчик услуги готов жертвовать качеством/принимать риски?</a:t>
          </a:r>
          <a:endParaRPr lang="ru-RU" sz="1500" kern="1200"/>
        </a:p>
      </dsp:txBody>
      <dsp:txXfrm>
        <a:off x="0" y="788997"/>
        <a:ext cx="8153400" cy="727605"/>
      </dsp:txXfrm>
    </dsp:sp>
    <dsp:sp modelId="{97FD62B0-E27F-4CC2-A7A2-ECA83C2B04AB}">
      <dsp:nvSpPr>
        <dsp:cNvPr id="0" name=""/>
        <dsp:cNvSpPr/>
      </dsp:nvSpPr>
      <dsp:spPr>
        <a:xfrm>
          <a:off x="0" y="1516602"/>
          <a:ext cx="8153400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Сложности выработки критериев оценки эффективности, сложности замера и оценки</a:t>
          </a:r>
          <a:endParaRPr lang="ru-RU" sz="1900" kern="1200"/>
        </a:p>
      </dsp:txBody>
      <dsp:txXfrm>
        <a:off x="35811" y="1552413"/>
        <a:ext cx="8081778" cy="661968"/>
      </dsp:txXfrm>
    </dsp:sp>
    <dsp:sp modelId="{E7845968-3F06-47D2-8FD3-8CAA732042F1}">
      <dsp:nvSpPr>
        <dsp:cNvPr id="0" name=""/>
        <dsp:cNvSpPr/>
      </dsp:nvSpPr>
      <dsp:spPr>
        <a:xfrm>
          <a:off x="0" y="2250192"/>
          <a:ext cx="8153400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Есть ли потенциал повышения качества, как сравнить себя с рынком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Оценка отдачи от инвестиций в перспективе портфеля проектов</a:t>
          </a:r>
          <a:endParaRPr lang="ru-RU" sz="1500" kern="1200"/>
        </a:p>
      </dsp:txBody>
      <dsp:txXfrm>
        <a:off x="0" y="2250192"/>
        <a:ext cx="8153400" cy="491625"/>
      </dsp:txXfrm>
    </dsp:sp>
    <dsp:sp modelId="{B5269D0E-093A-4A50-B6FB-F49261086355}">
      <dsp:nvSpPr>
        <dsp:cNvPr id="0" name=""/>
        <dsp:cNvSpPr/>
      </dsp:nvSpPr>
      <dsp:spPr>
        <a:xfrm>
          <a:off x="0" y="2741817"/>
          <a:ext cx="8153400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Неактуальность и несоблюдение регламентов</a:t>
          </a:r>
          <a:endParaRPr lang="ru-RU" sz="1900" kern="1200"/>
        </a:p>
      </dsp:txBody>
      <dsp:txXfrm>
        <a:off x="35811" y="2777628"/>
        <a:ext cx="8081778" cy="661968"/>
      </dsp:txXfrm>
    </dsp:sp>
    <dsp:sp modelId="{C3807F53-1D0D-4E6C-8303-997330E1BB5D}">
      <dsp:nvSpPr>
        <dsp:cNvPr id="0" name=""/>
        <dsp:cNvSpPr/>
      </dsp:nvSpPr>
      <dsp:spPr>
        <a:xfrm>
          <a:off x="0" y="3475407"/>
          <a:ext cx="81534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Как проверить исполнительскую дисциплину, адекватность регламента?</a:t>
          </a:r>
          <a:endParaRPr lang="ru-RU" sz="1500" kern="1200"/>
        </a:p>
      </dsp:txBody>
      <dsp:txXfrm>
        <a:off x="0" y="3475407"/>
        <a:ext cx="8153400" cy="314640"/>
      </dsp:txXfrm>
    </dsp:sp>
    <dsp:sp modelId="{43CAB70E-85B1-4A2D-BF22-75E122067778}">
      <dsp:nvSpPr>
        <dsp:cNvPr id="0" name=""/>
        <dsp:cNvSpPr/>
      </dsp:nvSpPr>
      <dsp:spPr>
        <a:xfrm>
          <a:off x="0" y="3790047"/>
          <a:ext cx="8153400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Сложности управления компетенциями собственного ИТ-персонала и пользователей, мотивация и управление инновациями</a:t>
          </a:r>
          <a:endParaRPr lang="ru-RU" sz="1900" kern="1200"/>
        </a:p>
      </dsp:txBody>
      <dsp:txXfrm>
        <a:off x="35811" y="3825858"/>
        <a:ext cx="8081778" cy="661968"/>
      </dsp:txXfrm>
    </dsp:sp>
    <dsp:sp modelId="{58BFF3FB-08E4-4D1D-B51D-FC9D37F32BB0}">
      <dsp:nvSpPr>
        <dsp:cNvPr id="0" name=""/>
        <dsp:cNvSpPr/>
      </dsp:nvSpPr>
      <dsp:spPr>
        <a:xfrm>
          <a:off x="0" y="4578357"/>
          <a:ext cx="8153400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Сложность расчета себестоимости ИТ в бизнес-операциях</a:t>
          </a:r>
          <a:endParaRPr lang="ru-RU" sz="1900" kern="1200"/>
        </a:p>
      </dsp:txBody>
      <dsp:txXfrm>
        <a:off x="35811" y="4614168"/>
        <a:ext cx="8081778" cy="6619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1B30D-722B-47F6-B0D3-E725D3C15342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366C-FE8C-4ED6-A116-3A3FBDD7C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0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E903A-D698-464A-9BF3-2C404133750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3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334FE769-B995-044B-967A-4FE05724691E}" type="slidenum">
              <a:rPr lang="en-US" smtClean="0">
                <a:solidFill>
                  <a:srgbClr val="000000"/>
                </a:solidFill>
                <a:ea typeface="MS PGothic" charset="0"/>
                <a:cs typeface="MS PGothic" charset="0"/>
              </a:rPr>
              <a:pPr>
                <a:defRPr/>
              </a:pPr>
              <a:t>2</a:t>
            </a:fld>
            <a:endParaRPr lang="en-US" dirty="0" smtClean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251" y="4713707"/>
            <a:ext cx="6043344" cy="49664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defRPr/>
            </a:pPr>
            <a:endParaRPr lang="en-GB" sz="1100" dirty="0">
              <a:latin typeface="Century 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12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E903A-D698-464A-9BF3-2C404133750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3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330065"/>
                </a:solidFill>
                <a:latin typeface="Century Gothic" pitchFamily="34" charset="0"/>
              </a:defRPr>
            </a:lvl1pPr>
            <a:lvl2pPr marL="743325" indent="-285894" eaLnBrk="0" hangingPunct="0">
              <a:defRPr>
                <a:solidFill>
                  <a:srgbClr val="330065"/>
                </a:solidFill>
                <a:latin typeface="Century Gothic" pitchFamily="34" charset="0"/>
              </a:defRPr>
            </a:lvl2pPr>
            <a:lvl3pPr marL="1143577" indent="-228715" eaLnBrk="0" hangingPunct="0">
              <a:defRPr>
                <a:solidFill>
                  <a:srgbClr val="330065"/>
                </a:solidFill>
                <a:latin typeface="Century Gothic" pitchFamily="34" charset="0"/>
              </a:defRPr>
            </a:lvl3pPr>
            <a:lvl4pPr marL="1601007" indent="-228715" eaLnBrk="0" hangingPunct="0">
              <a:defRPr>
                <a:solidFill>
                  <a:srgbClr val="330065"/>
                </a:solidFill>
                <a:latin typeface="Century Gothic" pitchFamily="34" charset="0"/>
              </a:defRPr>
            </a:lvl4pPr>
            <a:lvl5pPr marL="2058439" indent="-228715" eaLnBrk="0" hangingPunct="0">
              <a:defRPr>
                <a:solidFill>
                  <a:srgbClr val="330065"/>
                </a:solidFill>
                <a:latin typeface="Century Gothic" pitchFamily="34" charset="0"/>
              </a:defRPr>
            </a:lvl5pPr>
            <a:lvl6pPr marL="2515870" indent="-22871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0065"/>
                </a:solidFill>
                <a:latin typeface="Century Gothic" pitchFamily="34" charset="0"/>
              </a:defRPr>
            </a:lvl6pPr>
            <a:lvl7pPr marL="2973300" indent="-22871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0065"/>
                </a:solidFill>
                <a:latin typeface="Century Gothic" pitchFamily="34" charset="0"/>
              </a:defRPr>
            </a:lvl7pPr>
            <a:lvl8pPr marL="3430731" indent="-22871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0065"/>
                </a:solidFill>
                <a:latin typeface="Century Gothic" pitchFamily="34" charset="0"/>
              </a:defRPr>
            </a:lvl8pPr>
            <a:lvl9pPr marL="3888162" indent="-22871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0065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F212EEB6-9011-4E1D-BC7B-FAC1DDF2DCEB}" type="slidenum">
              <a:rPr 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886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369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80_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567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769269" y="1206501"/>
            <a:ext cx="4755242" cy="3292928"/>
          </a:xfrm>
        </p:spPr>
        <p:txBody>
          <a:bodyPr/>
          <a:lstStyle>
            <a:lvl1pPr algn="l">
              <a:defRPr sz="2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771073" y="169328"/>
            <a:ext cx="8372929" cy="76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735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3222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2190750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419850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339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40005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371600"/>
            <a:ext cx="40005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55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769269" y="2795354"/>
            <a:ext cx="4755242" cy="1071313"/>
          </a:xfrm>
        </p:spPr>
        <p:txBody>
          <a:bodyPr/>
          <a:lstStyle>
            <a:lvl1pPr algn="l">
              <a:defRPr sz="2100">
                <a:solidFill>
                  <a:srgbClr val="313A91"/>
                </a:solidFill>
              </a:defRPr>
            </a:lvl1pPr>
          </a:lstStyle>
          <a:p>
            <a:r>
              <a:rPr lang="en-US" dirty="0"/>
              <a:t>Click to edit Master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6398" y="4022732"/>
            <a:ext cx="4761034" cy="1744663"/>
          </a:xfrm>
        </p:spPr>
        <p:txBody>
          <a:bodyPr/>
          <a:lstStyle>
            <a:lvl2pPr marL="0" indent="0"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1"/>
            <a:endParaRPr lang="en-GB" dirty="0" smtClean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67734" y="59269"/>
            <a:ext cx="1151467" cy="1236133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endParaRPr lang="en-US" sz="1500" i="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8729133" y="6527800"/>
            <a:ext cx="355600" cy="330200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endParaRPr lang="en-US" sz="1500" i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207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769269" y="2795354"/>
            <a:ext cx="4755242" cy="1071313"/>
          </a:xfrm>
        </p:spPr>
        <p:txBody>
          <a:bodyPr/>
          <a:lstStyle>
            <a:lvl1pPr algn="l">
              <a:defRPr sz="2100">
                <a:solidFill>
                  <a:srgbClr val="313A9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6398" y="4022732"/>
            <a:ext cx="4761034" cy="1744663"/>
          </a:xfrm>
        </p:spPr>
        <p:txBody>
          <a:bodyPr/>
          <a:lstStyle>
            <a:lvl2pPr marL="0" indent="0"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7734" y="59269"/>
            <a:ext cx="1151467" cy="1236133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endParaRPr lang="en-US" sz="1500" i="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729133" y="6527800"/>
            <a:ext cx="355600" cy="330200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endParaRPr lang="en-US" sz="1500" i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059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140400"/>
          <a:lstStyle>
            <a:lvl1pPr marL="121500" indent="0"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39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28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965200"/>
            <a:ext cx="4000500" cy="4648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65200"/>
            <a:ext cx="4000500" cy="4648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04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47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20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140400"/>
          <a:lstStyle>
            <a:lvl1pPr marL="121500" indent="0">
              <a:spcBef>
                <a:spcPts val="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3434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95" y="169863"/>
            <a:ext cx="837320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6011340"/>
            <a:ext cx="9144000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133350" indent="-13335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142875" algn="l"/>
                <a:tab pos="571500" algn="l"/>
              </a:tabLst>
            </a:pPr>
            <a:endParaRPr lang="en-US" sz="1350" b="1" i="1" dirty="0">
              <a:solidFill>
                <a:srgbClr val="330065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923681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2033" y="1058864"/>
            <a:ext cx="7603881" cy="4648200"/>
          </a:xfrm>
        </p:spPr>
        <p:txBody>
          <a:bodyPr/>
          <a:lstStyle>
            <a:lvl2pPr>
              <a:defRPr sz="165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0795" y="169863"/>
            <a:ext cx="837320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300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153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98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2190750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419850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40005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371600"/>
            <a:ext cx="40005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98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9294F8-3ADC-4E18-9F21-26774CF2A7CA}" type="datetimeFigureOut">
              <a:rPr lang="en-GB" sz="1800" b="1" i="1">
                <a:solidFill>
                  <a:srgbClr val="330065"/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01/10/2015</a:t>
            </a:fld>
            <a:endParaRPr lang="en-GB" sz="1800" b="1" i="1" dirty="0">
              <a:solidFill>
                <a:srgbClr val="330065"/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 b="1" i="1" dirty="0">
              <a:solidFill>
                <a:srgbClr val="330065"/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53F5C3-3E5B-423B-8C9F-6095024549D1}" type="slidenum">
              <a:rPr lang="en-GB" sz="1800" b="1" i="1">
                <a:solidFill>
                  <a:srgbClr val="330065"/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800" b="1" i="1" dirty="0">
              <a:solidFill>
                <a:srgbClr val="330065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6823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99820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965200"/>
            <a:ext cx="4000500" cy="4648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65200"/>
            <a:ext cx="4000500" cy="4648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9685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0157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0248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54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01560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98803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180_foote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2538"/>
            <a:ext cx="914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180_header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9652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555875" y="333377"/>
            <a:ext cx="5562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FontTx/>
              <a:buNone/>
              <a:tabLst>
                <a:tab pos="285750" algn="l"/>
              </a:tabLst>
            </a:pPr>
            <a:endParaRPr lang="en-US" sz="1350" b="0">
              <a:solidFill>
                <a:schemeClr val="bg2"/>
              </a:solidFill>
            </a:endParaRPr>
          </a:p>
        </p:txBody>
      </p:sp>
      <p:sp>
        <p:nvSpPr>
          <p:cNvPr id="1030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771526" y="169863"/>
            <a:ext cx="837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8518526" y="6450013"/>
            <a:ext cx="619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FontTx/>
              <a:buNone/>
            </a:pPr>
            <a:fld id="{3579CE18-3692-412F-8CAD-607660C013DF}" type="slidenum">
              <a:rPr lang="en-US" sz="900">
                <a:solidFill>
                  <a:srgbClr val="FFFFFF"/>
                </a:solidFill>
              </a:rPr>
              <a:pPr algn="r">
                <a:buFontTx/>
                <a:buNone/>
              </a:pPr>
              <a:t>‹#›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6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bg1"/>
          </a:solidFill>
          <a:latin typeface="Century Gothic" pitchFamily="-128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bg1"/>
          </a:solidFill>
          <a:latin typeface="Century Gothic" pitchFamily="-128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bg1"/>
          </a:solidFill>
          <a:latin typeface="Century Gothic" pitchFamily="-128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bg1"/>
          </a:solidFill>
          <a:latin typeface="Century Gothic" pitchFamily="-128" charset="0"/>
          <a:ea typeface="ＭＳ Ｐゴシック" pitchFamily="3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accent2"/>
          </a:solidFill>
          <a:latin typeface="Century Gothic" pitchFamily="-12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accent2"/>
          </a:solidFill>
          <a:latin typeface="Century Gothic" pitchFamily="-12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accent2"/>
          </a:solidFill>
          <a:latin typeface="Century Gothic" pitchFamily="-12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accent2"/>
          </a:solidFill>
          <a:latin typeface="Century Gothic" pitchFamily="-128" charset="0"/>
        </a:defRPr>
      </a:lvl9pPr>
    </p:titleStyle>
    <p:bodyStyle>
      <a:lvl1pPr marL="257175" indent="-257175" algn="l" rtl="0" eaLnBrk="1" fontAlgn="base" hangingPunct="1">
        <a:spcBef>
          <a:spcPct val="0"/>
        </a:spcBef>
        <a:spcAft>
          <a:spcPct val="0"/>
        </a:spcAft>
        <a:tabLst>
          <a:tab pos="285750" algn="l"/>
        </a:tabLst>
        <a:defRPr sz="1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285750" indent="-1428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285750" algn="l"/>
        </a:tabLst>
        <a:defRPr>
          <a:solidFill>
            <a:schemeClr val="tx1"/>
          </a:solidFill>
          <a:latin typeface="+mn-lt"/>
          <a:ea typeface="ＭＳ Ｐゴシック" pitchFamily="34" charset="-128"/>
        </a:defRPr>
      </a:lvl2pPr>
      <a:lvl3pPr marL="571500" indent="-1428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285750" algn="l"/>
        </a:tabLst>
        <a:defRPr sz="1200">
          <a:solidFill>
            <a:srgbClr val="666666"/>
          </a:solidFill>
          <a:latin typeface="+mn-lt"/>
          <a:ea typeface="ＭＳ Ｐゴシック" pitchFamily="34" charset="-128"/>
        </a:defRPr>
      </a:lvl3pPr>
      <a:lvl4pPr marL="857250" indent="-142875" algn="l" rtl="0" eaLnBrk="1" fontAlgn="base" hangingPunct="1">
        <a:spcBef>
          <a:spcPct val="20000"/>
        </a:spcBef>
        <a:spcAft>
          <a:spcPct val="0"/>
        </a:spcAft>
        <a:buChar char="»"/>
        <a:tabLst>
          <a:tab pos="285750" algn="l"/>
        </a:tabLst>
        <a:defRPr sz="1050">
          <a:solidFill>
            <a:schemeClr val="bg2"/>
          </a:solidFill>
          <a:latin typeface="+mn-lt"/>
          <a:ea typeface="ＭＳ Ｐゴシック" pitchFamily="34" charset="-128"/>
        </a:defRPr>
      </a:lvl4pPr>
      <a:lvl5pPr marL="1143000" indent="-142875" algn="l" rtl="0" eaLnBrk="1" fontAlgn="base" hangingPunct="1">
        <a:spcBef>
          <a:spcPct val="20000"/>
        </a:spcBef>
        <a:spcAft>
          <a:spcPct val="0"/>
        </a:spcAft>
        <a:buFont typeface="Century Gothic" pitchFamily="34" charset="0"/>
        <a:buChar char="―"/>
        <a:tabLst>
          <a:tab pos="285750" algn="l"/>
        </a:tabLst>
        <a:defRPr sz="1050">
          <a:solidFill>
            <a:schemeClr val="bg2"/>
          </a:solidFill>
          <a:latin typeface="+mn-lt"/>
          <a:ea typeface="ＭＳ Ｐゴシック" pitchFamily="34" charset="-128"/>
        </a:defRPr>
      </a:lvl5pPr>
      <a:lvl6pPr marL="1485900" indent="-142875" algn="l" rtl="0" eaLnBrk="1" fontAlgn="base" hangingPunct="1">
        <a:spcBef>
          <a:spcPct val="20000"/>
        </a:spcBef>
        <a:spcAft>
          <a:spcPct val="0"/>
        </a:spcAft>
        <a:buFont typeface="Century Gothic" pitchFamily="-128" charset="0"/>
        <a:buChar char="―"/>
        <a:tabLst>
          <a:tab pos="285750" algn="l"/>
        </a:tabLst>
        <a:defRPr sz="1050">
          <a:solidFill>
            <a:schemeClr val="bg2"/>
          </a:solidFill>
          <a:latin typeface="+mn-lt"/>
        </a:defRPr>
      </a:lvl6pPr>
      <a:lvl7pPr marL="1828800" indent="-142875" algn="l" rtl="0" eaLnBrk="1" fontAlgn="base" hangingPunct="1">
        <a:spcBef>
          <a:spcPct val="20000"/>
        </a:spcBef>
        <a:spcAft>
          <a:spcPct val="0"/>
        </a:spcAft>
        <a:buFont typeface="Century Gothic" pitchFamily="-128" charset="0"/>
        <a:buChar char="―"/>
        <a:tabLst>
          <a:tab pos="285750" algn="l"/>
        </a:tabLst>
        <a:defRPr sz="1050">
          <a:solidFill>
            <a:schemeClr val="bg2"/>
          </a:solidFill>
          <a:latin typeface="+mn-lt"/>
        </a:defRPr>
      </a:lvl7pPr>
      <a:lvl8pPr marL="2171700" indent="-142875" algn="l" rtl="0" eaLnBrk="1" fontAlgn="base" hangingPunct="1">
        <a:spcBef>
          <a:spcPct val="20000"/>
        </a:spcBef>
        <a:spcAft>
          <a:spcPct val="0"/>
        </a:spcAft>
        <a:buFont typeface="Century Gothic" pitchFamily="-128" charset="0"/>
        <a:buChar char="―"/>
        <a:tabLst>
          <a:tab pos="285750" algn="l"/>
        </a:tabLst>
        <a:defRPr sz="1050">
          <a:solidFill>
            <a:schemeClr val="bg2"/>
          </a:solidFill>
          <a:latin typeface="+mn-lt"/>
        </a:defRPr>
      </a:lvl8pPr>
      <a:lvl9pPr marL="2514600" indent="-142875" algn="l" rtl="0" eaLnBrk="1" fontAlgn="base" hangingPunct="1">
        <a:spcBef>
          <a:spcPct val="20000"/>
        </a:spcBef>
        <a:spcAft>
          <a:spcPct val="0"/>
        </a:spcAft>
        <a:buFont typeface="Century Gothic" pitchFamily="-128" charset="0"/>
        <a:buChar char="―"/>
        <a:tabLst>
          <a:tab pos="285750" algn="l"/>
        </a:tabLst>
        <a:defRPr sz="105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149356"/>
            <a:ext cx="8153400" cy="446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840156" y="340556"/>
            <a:ext cx="8303846" cy="66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0" y="6773337"/>
            <a:ext cx="9144000" cy="84667"/>
          </a:xfrm>
          <a:prstGeom prst="rect">
            <a:avLst/>
          </a:prstGeom>
          <a:gradFill flip="none" rotWithShape="1">
            <a:gsLst>
              <a:gs pos="30000">
                <a:srgbClr val="6699FF"/>
              </a:gs>
              <a:gs pos="0">
                <a:srgbClr val="2D2D8A"/>
              </a:gs>
              <a:gs pos="75000">
                <a:schemeClr val="bg1"/>
              </a:gs>
            </a:gsLst>
            <a:lin ang="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endParaRPr lang="en-US" sz="1500" i="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6358467"/>
            <a:ext cx="9144000" cy="3810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endParaRPr lang="en-US" sz="1500" i="0" dirty="0">
              <a:solidFill>
                <a:srgbClr val="FFFFFF"/>
              </a:solidFill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8524145" y="6515100"/>
            <a:ext cx="619857" cy="342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fld id="{1C0A0AA0-1406-4F66-94C7-851223B806E4}" type="slidenum">
              <a:rPr lang="en-US" sz="1200" kern="1200">
                <a:solidFill>
                  <a:srgbClr val="2D2D8A"/>
                </a:solidFill>
                <a:latin typeface="+mn-lt"/>
                <a:ea typeface="+mn-ea"/>
                <a:cs typeface="+mn-cs"/>
              </a:rPr>
              <a:pPr algn="r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 dirty="0">
              <a:solidFill>
                <a:srgbClr val="2D2D8A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01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313A9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bg1"/>
          </a:solidFill>
          <a:latin typeface="Century Gothic" pitchFamily="-128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bg1"/>
          </a:solidFill>
          <a:latin typeface="Century Gothic" pitchFamily="-128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bg1"/>
          </a:solidFill>
          <a:latin typeface="Century Gothic" pitchFamily="-128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bg1"/>
          </a:solidFill>
          <a:latin typeface="Century Gothic" pitchFamily="-128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accent2"/>
          </a:solidFill>
          <a:latin typeface="Century Gothic" pitchFamily="-12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accent2"/>
          </a:solidFill>
          <a:latin typeface="Century Gothic" pitchFamily="-12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accent2"/>
          </a:solidFill>
          <a:latin typeface="Century Gothic" pitchFamily="-12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accent2"/>
          </a:solidFill>
          <a:latin typeface="Century Gothic" pitchFamily="-128" charset="0"/>
        </a:defRPr>
      </a:lvl9pPr>
    </p:titleStyle>
    <p:bodyStyle>
      <a:lvl1pPr marL="257175" indent="-257175" algn="l" rtl="0" eaLnBrk="1" fontAlgn="base" hangingPunct="1">
        <a:spcBef>
          <a:spcPct val="0"/>
        </a:spcBef>
        <a:spcAft>
          <a:spcPct val="0"/>
        </a:spcAft>
        <a:tabLst>
          <a:tab pos="285750" algn="l"/>
        </a:tabLst>
        <a:defRPr sz="1800">
          <a:solidFill>
            <a:srgbClr val="313A9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285750" indent="-1428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285750" algn="l"/>
        </a:tabLst>
        <a:defRPr>
          <a:solidFill>
            <a:srgbClr val="313A9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marL="571500" indent="-1428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285750" algn="l"/>
        </a:tabLst>
        <a:defRPr sz="1200">
          <a:solidFill>
            <a:srgbClr val="313A9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857250" indent="-142875" algn="l" rtl="0" eaLnBrk="1" fontAlgn="base" hangingPunct="1">
        <a:spcBef>
          <a:spcPct val="20000"/>
        </a:spcBef>
        <a:spcAft>
          <a:spcPct val="0"/>
        </a:spcAft>
        <a:buChar char="»"/>
        <a:tabLst>
          <a:tab pos="285750" algn="l"/>
        </a:tabLst>
        <a:defRPr sz="1050">
          <a:solidFill>
            <a:srgbClr val="313A9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marL="1143000" indent="-142875" algn="l" rtl="0" eaLnBrk="1" fontAlgn="base" hangingPunct="1">
        <a:spcBef>
          <a:spcPct val="20000"/>
        </a:spcBef>
        <a:spcAft>
          <a:spcPct val="0"/>
        </a:spcAft>
        <a:buFont typeface="Century Gothic" pitchFamily="34" charset="0"/>
        <a:buChar char="―"/>
        <a:tabLst>
          <a:tab pos="285750" algn="l"/>
        </a:tabLst>
        <a:defRPr sz="1050">
          <a:solidFill>
            <a:srgbClr val="313A9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1485900" indent="-142875" algn="l" rtl="0" eaLnBrk="1" fontAlgn="base" hangingPunct="1">
        <a:spcBef>
          <a:spcPct val="20000"/>
        </a:spcBef>
        <a:spcAft>
          <a:spcPct val="0"/>
        </a:spcAft>
        <a:buFont typeface="Century Gothic" pitchFamily="-128" charset="0"/>
        <a:buChar char="―"/>
        <a:tabLst>
          <a:tab pos="285750" algn="l"/>
        </a:tabLst>
        <a:defRPr sz="1050">
          <a:solidFill>
            <a:schemeClr val="bg2"/>
          </a:solidFill>
          <a:latin typeface="+mn-lt"/>
        </a:defRPr>
      </a:lvl6pPr>
      <a:lvl7pPr marL="1828800" indent="-142875" algn="l" rtl="0" eaLnBrk="1" fontAlgn="base" hangingPunct="1">
        <a:spcBef>
          <a:spcPct val="20000"/>
        </a:spcBef>
        <a:spcAft>
          <a:spcPct val="0"/>
        </a:spcAft>
        <a:buFont typeface="Century Gothic" pitchFamily="-128" charset="0"/>
        <a:buChar char="―"/>
        <a:tabLst>
          <a:tab pos="285750" algn="l"/>
        </a:tabLst>
        <a:defRPr sz="1050">
          <a:solidFill>
            <a:schemeClr val="bg2"/>
          </a:solidFill>
          <a:latin typeface="+mn-lt"/>
        </a:defRPr>
      </a:lvl7pPr>
      <a:lvl8pPr marL="2171700" indent="-142875" algn="l" rtl="0" eaLnBrk="1" fontAlgn="base" hangingPunct="1">
        <a:spcBef>
          <a:spcPct val="20000"/>
        </a:spcBef>
        <a:spcAft>
          <a:spcPct val="0"/>
        </a:spcAft>
        <a:buFont typeface="Century Gothic" pitchFamily="-128" charset="0"/>
        <a:buChar char="―"/>
        <a:tabLst>
          <a:tab pos="285750" algn="l"/>
        </a:tabLst>
        <a:defRPr sz="1050">
          <a:solidFill>
            <a:schemeClr val="bg2"/>
          </a:solidFill>
          <a:latin typeface="+mn-lt"/>
        </a:defRPr>
      </a:lvl8pPr>
      <a:lvl9pPr marL="2514600" indent="-142875" algn="l" rtl="0" eaLnBrk="1" fontAlgn="base" hangingPunct="1">
        <a:spcBef>
          <a:spcPct val="20000"/>
        </a:spcBef>
        <a:spcAft>
          <a:spcPct val="0"/>
        </a:spcAft>
        <a:buFont typeface="Century Gothic" pitchFamily="-128" charset="0"/>
        <a:buChar char="―"/>
        <a:tabLst>
          <a:tab pos="285750" algn="l"/>
        </a:tabLst>
        <a:defRPr sz="105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jpe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jpeg"/><Relationship Id="rId5" Type="http://schemas.openxmlformats.org/officeDocument/2006/relationships/image" Target="../media/image7.emf"/><Relationship Id="rId61" Type="http://schemas.openxmlformats.org/officeDocument/2006/relationships/image" Target="../media/image61.png"/><Relationship Id="rId19" Type="http://schemas.openxmlformats.org/officeDocument/2006/relationships/image" Target="../media/image19.png"/><Relationship Id="rId14" Type="http://schemas.openxmlformats.org/officeDocument/2006/relationships/hyperlink" Target="http://intranet/branding/Local%20Settings/Temporary%20Internet%20Files/Temporary%20Internet%20Files/Local%20Settings/Temporary%20Internet%20Files/OLK10D/Forms/DispForm.aspx?ID=527&amp;RootFolder=/branding/imageresource" TargetMode="External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gif"/><Relationship Id="rId8" Type="http://schemas.openxmlformats.org/officeDocument/2006/relationships/image" Target="../media/image9.png"/><Relationship Id="rId51" Type="http://schemas.openxmlformats.org/officeDocument/2006/relationships/image" Target="../media/image51.png"/><Relationship Id="rId3" Type="http://schemas.openxmlformats.org/officeDocument/2006/relationships/image" Target="../media/image5.jpe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jpe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jpe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emf"/><Relationship Id="rId6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homeproperties.com/" TargetMode="External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1.png"/><Relationship Id="rId31" Type="http://schemas.openxmlformats.org/officeDocument/2006/relationships/image" Target="../media/image31.jpe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gif"/><Relationship Id="rId65" Type="http://schemas.openxmlformats.org/officeDocument/2006/relationships/image" Target="../media/image65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9" Type="http://schemas.openxmlformats.org/officeDocument/2006/relationships/image" Target="../media/image39.jpe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jpe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6" Type="http://schemas.microsoft.com/office/2007/relationships/diagramDrawing" Target="../diagrams/drawing6.xml"/><Relationship Id="rId21" Type="http://schemas.microsoft.com/office/2007/relationships/diagramDrawing" Target="../diagrams/drawing5.xml"/><Relationship Id="rId42" Type="http://schemas.openxmlformats.org/officeDocument/2006/relationships/diagramData" Target="../diagrams/data10.xml"/><Relationship Id="rId47" Type="http://schemas.openxmlformats.org/officeDocument/2006/relationships/diagramData" Target="../diagrams/data11.xml"/><Relationship Id="rId63" Type="http://schemas.openxmlformats.org/officeDocument/2006/relationships/diagramLayout" Target="../diagrams/layout14.xml"/><Relationship Id="rId68" Type="http://schemas.openxmlformats.org/officeDocument/2006/relationships/diagramLayout" Target="../diagrams/layout15.xml"/><Relationship Id="rId7" Type="http://schemas.openxmlformats.org/officeDocument/2006/relationships/diagramData" Target="../diagrams/data3.xml"/><Relationship Id="rId71" Type="http://schemas.microsoft.com/office/2007/relationships/diagramDrawing" Target="../diagrams/drawing1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9" Type="http://schemas.openxmlformats.org/officeDocument/2006/relationships/diagramQuickStyle" Target="../diagrams/quickStyle7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37" Type="http://schemas.openxmlformats.org/officeDocument/2006/relationships/diagramData" Target="../diagrams/data9.xml"/><Relationship Id="rId40" Type="http://schemas.openxmlformats.org/officeDocument/2006/relationships/diagramColors" Target="../diagrams/colors9.xml"/><Relationship Id="rId45" Type="http://schemas.openxmlformats.org/officeDocument/2006/relationships/diagramColors" Target="../diagrams/colors10.xml"/><Relationship Id="rId53" Type="http://schemas.openxmlformats.org/officeDocument/2006/relationships/diagramLayout" Target="../diagrams/layout12.xml"/><Relationship Id="rId58" Type="http://schemas.openxmlformats.org/officeDocument/2006/relationships/diagramLayout" Target="../diagrams/layout13.xml"/><Relationship Id="rId66" Type="http://schemas.microsoft.com/office/2007/relationships/diagramDrawing" Target="../diagrams/drawing14.xml"/><Relationship Id="rId5" Type="http://schemas.openxmlformats.org/officeDocument/2006/relationships/diagramColors" Target="../diagrams/colors2.xml"/><Relationship Id="rId61" Type="http://schemas.microsoft.com/office/2007/relationships/diagramDrawing" Target="../diagrams/drawing13.xml"/><Relationship Id="rId1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Relationship Id="rId43" Type="http://schemas.openxmlformats.org/officeDocument/2006/relationships/diagramLayout" Target="../diagrams/layout10.xml"/><Relationship Id="rId48" Type="http://schemas.openxmlformats.org/officeDocument/2006/relationships/diagramLayout" Target="../diagrams/layout11.xml"/><Relationship Id="rId56" Type="http://schemas.microsoft.com/office/2007/relationships/diagramDrawing" Target="../diagrams/drawing12.xml"/><Relationship Id="rId64" Type="http://schemas.openxmlformats.org/officeDocument/2006/relationships/diagramQuickStyle" Target="../diagrams/quickStyle14.xml"/><Relationship Id="rId69" Type="http://schemas.openxmlformats.org/officeDocument/2006/relationships/diagramQuickStyle" Target="../diagrams/quickStyle15.xml"/><Relationship Id="rId8" Type="http://schemas.openxmlformats.org/officeDocument/2006/relationships/diagramLayout" Target="../diagrams/layout3.xml"/><Relationship Id="rId51" Type="http://schemas.microsoft.com/office/2007/relationships/diagramDrawing" Target="../diagrams/drawing11.xml"/><Relationship Id="rId3" Type="http://schemas.openxmlformats.org/officeDocument/2006/relationships/diagramLayout" Target="../diagrams/layout2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38" Type="http://schemas.openxmlformats.org/officeDocument/2006/relationships/diagramLayout" Target="../diagrams/layout9.xml"/><Relationship Id="rId46" Type="http://schemas.microsoft.com/office/2007/relationships/diagramDrawing" Target="../diagrams/drawing10.xml"/><Relationship Id="rId59" Type="http://schemas.openxmlformats.org/officeDocument/2006/relationships/diagramQuickStyle" Target="../diagrams/quickStyle13.xml"/><Relationship Id="rId67" Type="http://schemas.openxmlformats.org/officeDocument/2006/relationships/diagramData" Target="../diagrams/data15.xml"/><Relationship Id="rId20" Type="http://schemas.openxmlformats.org/officeDocument/2006/relationships/diagramColors" Target="../diagrams/colors5.xml"/><Relationship Id="rId41" Type="http://schemas.microsoft.com/office/2007/relationships/diagramDrawing" Target="../diagrams/drawing9.xml"/><Relationship Id="rId54" Type="http://schemas.openxmlformats.org/officeDocument/2006/relationships/diagramQuickStyle" Target="../diagrams/quickStyle12.xml"/><Relationship Id="rId62" Type="http://schemas.openxmlformats.org/officeDocument/2006/relationships/diagramData" Target="../diagrams/data14.xml"/><Relationship Id="rId70" Type="http://schemas.openxmlformats.org/officeDocument/2006/relationships/diagramColors" Target="../diagrams/colors1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49" Type="http://schemas.openxmlformats.org/officeDocument/2006/relationships/diagramQuickStyle" Target="../diagrams/quickStyle11.xml"/><Relationship Id="rId57" Type="http://schemas.openxmlformats.org/officeDocument/2006/relationships/diagramData" Target="../diagrams/data13.xml"/><Relationship Id="rId10" Type="http://schemas.openxmlformats.org/officeDocument/2006/relationships/diagramColors" Target="../diagrams/colors3.xml"/><Relationship Id="rId31" Type="http://schemas.microsoft.com/office/2007/relationships/diagramDrawing" Target="../diagrams/drawing7.xml"/><Relationship Id="rId44" Type="http://schemas.openxmlformats.org/officeDocument/2006/relationships/diagramQuickStyle" Target="../diagrams/quickStyle10.xml"/><Relationship Id="rId52" Type="http://schemas.openxmlformats.org/officeDocument/2006/relationships/diagramData" Target="../diagrams/data12.xml"/><Relationship Id="rId60" Type="http://schemas.openxmlformats.org/officeDocument/2006/relationships/diagramColors" Target="../diagrams/colors13.xml"/><Relationship Id="rId65" Type="http://schemas.openxmlformats.org/officeDocument/2006/relationships/diagramColors" Target="../diagrams/colors14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9" Type="http://schemas.openxmlformats.org/officeDocument/2006/relationships/diagramQuickStyle" Target="../diagrams/quickStyle9.xml"/><Relationship Id="rId34" Type="http://schemas.openxmlformats.org/officeDocument/2006/relationships/diagramQuickStyle" Target="../diagrams/quickStyle8.xml"/><Relationship Id="rId50" Type="http://schemas.openxmlformats.org/officeDocument/2006/relationships/diagramColors" Target="../diagrams/colors11.xml"/><Relationship Id="rId55" Type="http://schemas.openxmlformats.org/officeDocument/2006/relationships/diagramColors" Target="../diagrams/colors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6.png"/><Relationship Id="rId7" Type="http://schemas.openxmlformats.org/officeDocument/2006/relationships/image" Target="../media/image95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0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wmf"/><Relationship Id="rId7" Type="http://schemas.openxmlformats.org/officeDocument/2006/relationships/image" Target="../media/image122.jpe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7.jpe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jpe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hyperlink" Target="http://www.enterpriseopinion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10" Type="http://schemas.openxmlformats.org/officeDocument/2006/relationships/image" Target="../media/image75.jpeg"/><Relationship Id="rId4" Type="http://schemas.openxmlformats.org/officeDocument/2006/relationships/image" Target="../media/image71.jpe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orms.axiossystems.com/free-trial?utm_source=axiossystems.com&amp;utm_medium=referral&amp;utm_content=homepage-slider-two&amp;utm_campaign=saas-trial" TargetMode="External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1.jpeg"/><Relationship Id="rId7" Type="http://schemas.openxmlformats.org/officeDocument/2006/relationships/image" Target="../media/image7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enterpriseopinions.com/" TargetMode="Externa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66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58" y="12881"/>
            <a:ext cx="3492841" cy="476203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33365"/>
            <a:ext cx="5679491" cy="2955712"/>
          </a:xfrm>
        </p:spPr>
        <p:txBody>
          <a:bodyPr/>
          <a:lstStyle/>
          <a:p>
            <a:pPr marL="36000" indent="0"/>
            <a:r>
              <a:rPr lang="ru-RU" sz="2800" dirty="0"/>
              <a:t>Эффективная </a:t>
            </a:r>
            <a:r>
              <a:rPr lang="ru-RU" sz="2800" dirty="0" err="1"/>
              <a:t>госУслуга</a:t>
            </a:r>
            <a:r>
              <a:rPr lang="ru-RU" sz="2800" dirty="0"/>
              <a:t>, </a:t>
            </a:r>
          </a:p>
          <a:p>
            <a:pPr marL="36000" indent="0"/>
            <a:r>
              <a:rPr lang="ru-RU" sz="2800" dirty="0"/>
              <a:t>методика и инструментарий</a:t>
            </a:r>
          </a:p>
          <a:p>
            <a:pPr marL="36000" indent="0"/>
            <a:r>
              <a:rPr lang="ru-RU" sz="2800" dirty="0"/>
              <a:t>достижения результата</a:t>
            </a:r>
          </a:p>
          <a:p>
            <a:pPr marL="36000" indent="0" algn="r"/>
            <a:endParaRPr lang="ru-RU" sz="1800" dirty="0" smtClean="0"/>
          </a:p>
          <a:p>
            <a:pPr marL="36000" indent="0" algn="r"/>
            <a:endParaRPr lang="ru-RU" sz="1800" dirty="0"/>
          </a:p>
          <a:p>
            <a:pPr marL="36000" indent="0"/>
            <a:endParaRPr lang="ru-RU" sz="2200" dirty="0"/>
          </a:p>
        </p:txBody>
      </p:sp>
      <p:pic>
        <p:nvPicPr>
          <p:cNvPr id="1026" name="Picture 2" descr="V:\Marketing Private\Asset Library\Branding\AxiosLogoPack\LogoAxiosV1.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3" y="2375778"/>
            <a:ext cx="179863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85"/>
          <p:cNvGrpSpPr/>
          <p:nvPr/>
        </p:nvGrpSpPr>
        <p:grpSpPr>
          <a:xfrm>
            <a:off x="35652" y="3309754"/>
            <a:ext cx="5643839" cy="346359"/>
            <a:chOff x="227013" y="1100138"/>
            <a:chExt cx="9421812" cy="525462"/>
          </a:xfrm>
        </p:grpSpPr>
        <p:sp>
          <p:nvSpPr>
            <p:cNvPr id="151" name="Rounded Rectangle 150"/>
            <p:cNvSpPr>
              <a:spLocks noChangeArrowheads="1"/>
            </p:cNvSpPr>
            <p:nvPr/>
          </p:nvSpPr>
          <p:spPr bwMode="auto">
            <a:xfrm>
              <a:off x="227013" y="11001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52" name="Rounded Rectangle 151"/>
            <p:cNvSpPr>
              <a:spLocks noChangeArrowheads="1"/>
            </p:cNvSpPr>
            <p:nvPr/>
          </p:nvSpPr>
          <p:spPr bwMode="auto">
            <a:xfrm>
              <a:off x="1585913" y="11001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53" name="Rounded Rectangle 152"/>
            <p:cNvSpPr>
              <a:spLocks noChangeArrowheads="1"/>
            </p:cNvSpPr>
            <p:nvPr/>
          </p:nvSpPr>
          <p:spPr bwMode="auto">
            <a:xfrm>
              <a:off x="2944813" y="11001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54" name="Rounded Rectangle 153"/>
            <p:cNvSpPr>
              <a:spLocks noChangeArrowheads="1"/>
            </p:cNvSpPr>
            <p:nvPr/>
          </p:nvSpPr>
          <p:spPr bwMode="auto">
            <a:xfrm>
              <a:off x="4303713" y="11001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55" name="Rounded Rectangle 154"/>
            <p:cNvSpPr>
              <a:spLocks noChangeArrowheads="1"/>
            </p:cNvSpPr>
            <p:nvPr/>
          </p:nvSpPr>
          <p:spPr bwMode="auto">
            <a:xfrm>
              <a:off x="5662613" y="11001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56" name="Rounded Rectangle 155"/>
            <p:cNvSpPr>
              <a:spLocks noChangeArrowheads="1"/>
            </p:cNvSpPr>
            <p:nvPr/>
          </p:nvSpPr>
          <p:spPr bwMode="auto">
            <a:xfrm>
              <a:off x="7021513" y="11001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57" name="Rounded Rectangle 156"/>
            <p:cNvSpPr>
              <a:spLocks noChangeArrowheads="1"/>
            </p:cNvSpPr>
            <p:nvPr/>
          </p:nvSpPr>
          <p:spPr bwMode="auto">
            <a:xfrm>
              <a:off x="8364538" y="11001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5652" y="3689598"/>
            <a:ext cx="5643839" cy="347406"/>
            <a:chOff x="227013" y="1676400"/>
            <a:chExt cx="9421812" cy="527050"/>
          </a:xfrm>
        </p:grpSpPr>
        <p:sp>
          <p:nvSpPr>
            <p:cNvPr id="144" name="Rounded Rectangle 143"/>
            <p:cNvSpPr>
              <a:spLocks noChangeArrowheads="1"/>
            </p:cNvSpPr>
            <p:nvPr/>
          </p:nvSpPr>
          <p:spPr bwMode="auto">
            <a:xfrm>
              <a:off x="227013" y="16779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45" name="Rounded Rectangle 144"/>
            <p:cNvSpPr>
              <a:spLocks noChangeArrowheads="1"/>
            </p:cNvSpPr>
            <p:nvPr/>
          </p:nvSpPr>
          <p:spPr bwMode="auto">
            <a:xfrm>
              <a:off x="1585913" y="16779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46" name="Rounded Rectangle 145"/>
            <p:cNvSpPr>
              <a:spLocks noChangeArrowheads="1"/>
            </p:cNvSpPr>
            <p:nvPr/>
          </p:nvSpPr>
          <p:spPr bwMode="auto">
            <a:xfrm>
              <a:off x="2944813" y="16779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47" name="Rounded Rectangle 146"/>
            <p:cNvSpPr>
              <a:spLocks noChangeArrowheads="1"/>
            </p:cNvSpPr>
            <p:nvPr/>
          </p:nvSpPr>
          <p:spPr bwMode="auto">
            <a:xfrm>
              <a:off x="4303713" y="16779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48" name="Rounded Rectangle 147"/>
            <p:cNvSpPr>
              <a:spLocks noChangeArrowheads="1"/>
            </p:cNvSpPr>
            <p:nvPr/>
          </p:nvSpPr>
          <p:spPr bwMode="auto">
            <a:xfrm>
              <a:off x="5662613" y="1676400"/>
              <a:ext cx="1284287" cy="5254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49" name="Rounded Rectangle 148"/>
            <p:cNvSpPr>
              <a:spLocks noChangeArrowheads="1"/>
            </p:cNvSpPr>
            <p:nvPr/>
          </p:nvSpPr>
          <p:spPr bwMode="auto">
            <a:xfrm>
              <a:off x="7021513" y="16779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50" name="Rounded Rectangle 149"/>
            <p:cNvSpPr>
              <a:spLocks noChangeArrowheads="1"/>
            </p:cNvSpPr>
            <p:nvPr/>
          </p:nvSpPr>
          <p:spPr bwMode="auto">
            <a:xfrm>
              <a:off x="8364538" y="16779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5652" y="4071536"/>
            <a:ext cx="5643839" cy="346359"/>
            <a:chOff x="227013" y="2255838"/>
            <a:chExt cx="9421812" cy="525462"/>
          </a:xfrm>
        </p:grpSpPr>
        <p:sp>
          <p:nvSpPr>
            <p:cNvPr id="137" name="Rounded Rectangle 136"/>
            <p:cNvSpPr>
              <a:spLocks noChangeArrowheads="1"/>
            </p:cNvSpPr>
            <p:nvPr/>
          </p:nvSpPr>
          <p:spPr bwMode="auto">
            <a:xfrm>
              <a:off x="227013" y="22558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38" name="Rounded Rectangle 137"/>
            <p:cNvSpPr>
              <a:spLocks noChangeArrowheads="1"/>
            </p:cNvSpPr>
            <p:nvPr/>
          </p:nvSpPr>
          <p:spPr bwMode="auto">
            <a:xfrm>
              <a:off x="1585913" y="22558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39" name="Rounded Rectangle 138"/>
            <p:cNvSpPr>
              <a:spLocks noChangeArrowheads="1"/>
            </p:cNvSpPr>
            <p:nvPr/>
          </p:nvSpPr>
          <p:spPr bwMode="auto">
            <a:xfrm>
              <a:off x="2944813" y="22558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40" name="Rounded Rectangle 139"/>
            <p:cNvSpPr>
              <a:spLocks noChangeArrowheads="1"/>
            </p:cNvSpPr>
            <p:nvPr/>
          </p:nvSpPr>
          <p:spPr bwMode="auto">
            <a:xfrm>
              <a:off x="4303713" y="22558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41" name="Rounded Rectangle 140"/>
            <p:cNvSpPr>
              <a:spLocks noChangeArrowheads="1"/>
            </p:cNvSpPr>
            <p:nvPr/>
          </p:nvSpPr>
          <p:spPr bwMode="auto">
            <a:xfrm>
              <a:off x="5662613" y="22558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42" name="Rounded Rectangle 141"/>
            <p:cNvSpPr>
              <a:spLocks noChangeArrowheads="1"/>
            </p:cNvSpPr>
            <p:nvPr/>
          </p:nvSpPr>
          <p:spPr bwMode="auto">
            <a:xfrm>
              <a:off x="7021513" y="22558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43" name="Rounded Rectangle 142"/>
            <p:cNvSpPr>
              <a:spLocks noChangeArrowheads="1"/>
            </p:cNvSpPr>
            <p:nvPr/>
          </p:nvSpPr>
          <p:spPr bwMode="auto">
            <a:xfrm>
              <a:off x="8364538" y="22558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5652" y="4452427"/>
            <a:ext cx="5643839" cy="346359"/>
            <a:chOff x="227013" y="2833688"/>
            <a:chExt cx="9421812" cy="525462"/>
          </a:xfrm>
        </p:grpSpPr>
        <p:sp>
          <p:nvSpPr>
            <p:cNvPr id="130" name="Rounded Rectangle 129"/>
            <p:cNvSpPr>
              <a:spLocks noChangeArrowheads="1"/>
            </p:cNvSpPr>
            <p:nvPr/>
          </p:nvSpPr>
          <p:spPr bwMode="auto">
            <a:xfrm>
              <a:off x="227013" y="28336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31" name="Rounded Rectangle 130"/>
            <p:cNvSpPr>
              <a:spLocks noChangeArrowheads="1"/>
            </p:cNvSpPr>
            <p:nvPr/>
          </p:nvSpPr>
          <p:spPr bwMode="auto">
            <a:xfrm>
              <a:off x="1585913" y="28336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32" name="Rounded Rectangle 131"/>
            <p:cNvSpPr>
              <a:spLocks noChangeArrowheads="1"/>
            </p:cNvSpPr>
            <p:nvPr/>
          </p:nvSpPr>
          <p:spPr bwMode="auto">
            <a:xfrm>
              <a:off x="2944813" y="28336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33" name="Rounded Rectangle 132"/>
            <p:cNvSpPr>
              <a:spLocks noChangeArrowheads="1"/>
            </p:cNvSpPr>
            <p:nvPr/>
          </p:nvSpPr>
          <p:spPr bwMode="auto">
            <a:xfrm>
              <a:off x="4303713" y="28336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34" name="Rounded Rectangle 133"/>
            <p:cNvSpPr>
              <a:spLocks noChangeArrowheads="1"/>
            </p:cNvSpPr>
            <p:nvPr/>
          </p:nvSpPr>
          <p:spPr bwMode="auto">
            <a:xfrm>
              <a:off x="5662613" y="28336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35" name="Rounded Rectangle 134"/>
            <p:cNvSpPr>
              <a:spLocks noChangeArrowheads="1"/>
            </p:cNvSpPr>
            <p:nvPr/>
          </p:nvSpPr>
          <p:spPr bwMode="auto">
            <a:xfrm>
              <a:off x="7021513" y="28336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36" name="Rounded Rectangle 135"/>
            <p:cNvSpPr>
              <a:spLocks noChangeArrowheads="1"/>
            </p:cNvSpPr>
            <p:nvPr/>
          </p:nvSpPr>
          <p:spPr bwMode="auto">
            <a:xfrm>
              <a:off x="8364538" y="28336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652" y="4833318"/>
            <a:ext cx="5643839" cy="346359"/>
            <a:chOff x="227013" y="3411538"/>
            <a:chExt cx="9421812" cy="525462"/>
          </a:xfrm>
        </p:grpSpPr>
        <p:sp>
          <p:nvSpPr>
            <p:cNvPr id="123" name="Rounded Rectangle 122"/>
            <p:cNvSpPr>
              <a:spLocks noChangeArrowheads="1"/>
            </p:cNvSpPr>
            <p:nvPr/>
          </p:nvSpPr>
          <p:spPr bwMode="auto">
            <a:xfrm>
              <a:off x="227013" y="34115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24" name="Rounded Rectangle 123"/>
            <p:cNvSpPr>
              <a:spLocks noChangeArrowheads="1"/>
            </p:cNvSpPr>
            <p:nvPr/>
          </p:nvSpPr>
          <p:spPr bwMode="auto">
            <a:xfrm>
              <a:off x="1585913" y="34115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25" name="Rounded Rectangle 124"/>
            <p:cNvSpPr>
              <a:spLocks noChangeArrowheads="1"/>
            </p:cNvSpPr>
            <p:nvPr/>
          </p:nvSpPr>
          <p:spPr bwMode="auto">
            <a:xfrm>
              <a:off x="2944813" y="34115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26" name="Rounded Rectangle 125"/>
            <p:cNvSpPr>
              <a:spLocks noChangeArrowheads="1"/>
            </p:cNvSpPr>
            <p:nvPr/>
          </p:nvSpPr>
          <p:spPr bwMode="auto">
            <a:xfrm>
              <a:off x="4303713" y="34115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27" name="Rounded Rectangle 126"/>
            <p:cNvSpPr>
              <a:spLocks noChangeArrowheads="1"/>
            </p:cNvSpPr>
            <p:nvPr/>
          </p:nvSpPr>
          <p:spPr bwMode="auto">
            <a:xfrm>
              <a:off x="5662613" y="34115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28" name="Rounded Rectangle 127"/>
            <p:cNvSpPr>
              <a:spLocks noChangeArrowheads="1"/>
            </p:cNvSpPr>
            <p:nvPr/>
          </p:nvSpPr>
          <p:spPr bwMode="auto">
            <a:xfrm>
              <a:off x="7021513" y="34115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29" name="Rounded Rectangle 128"/>
            <p:cNvSpPr>
              <a:spLocks noChangeArrowheads="1"/>
            </p:cNvSpPr>
            <p:nvPr/>
          </p:nvSpPr>
          <p:spPr bwMode="auto">
            <a:xfrm>
              <a:off x="8364538" y="34115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5652" y="5214209"/>
            <a:ext cx="5643839" cy="346359"/>
            <a:chOff x="227013" y="3989388"/>
            <a:chExt cx="9421812" cy="525462"/>
          </a:xfrm>
        </p:grpSpPr>
        <p:sp>
          <p:nvSpPr>
            <p:cNvPr id="116" name="Rounded Rectangle 115"/>
            <p:cNvSpPr>
              <a:spLocks noChangeArrowheads="1"/>
            </p:cNvSpPr>
            <p:nvPr/>
          </p:nvSpPr>
          <p:spPr bwMode="auto">
            <a:xfrm>
              <a:off x="227013" y="39893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17" name="Rounded Rectangle 116"/>
            <p:cNvSpPr>
              <a:spLocks noChangeArrowheads="1"/>
            </p:cNvSpPr>
            <p:nvPr/>
          </p:nvSpPr>
          <p:spPr bwMode="auto">
            <a:xfrm>
              <a:off x="1585913" y="39893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18" name="Rounded Rectangle 117"/>
            <p:cNvSpPr>
              <a:spLocks noChangeArrowheads="1"/>
            </p:cNvSpPr>
            <p:nvPr/>
          </p:nvSpPr>
          <p:spPr bwMode="auto">
            <a:xfrm>
              <a:off x="2944813" y="39893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19" name="Rounded Rectangle 118"/>
            <p:cNvSpPr>
              <a:spLocks noChangeArrowheads="1"/>
            </p:cNvSpPr>
            <p:nvPr/>
          </p:nvSpPr>
          <p:spPr bwMode="auto">
            <a:xfrm>
              <a:off x="4303713" y="39893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20" name="Rounded Rectangle 119"/>
            <p:cNvSpPr>
              <a:spLocks noChangeArrowheads="1"/>
            </p:cNvSpPr>
            <p:nvPr/>
          </p:nvSpPr>
          <p:spPr bwMode="auto">
            <a:xfrm>
              <a:off x="5662613" y="39893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21" name="Rounded Rectangle 120"/>
            <p:cNvSpPr>
              <a:spLocks noChangeArrowheads="1"/>
            </p:cNvSpPr>
            <p:nvPr/>
          </p:nvSpPr>
          <p:spPr bwMode="auto">
            <a:xfrm>
              <a:off x="7021513" y="39893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22" name="Rounded Rectangle 121"/>
            <p:cNvSpPr>
              <a:spLocks noChangeArrowheads="1"/>
            </p:cNvSpPr>
            <p:nvPr/>
          </p:nvSpPr>
          <p:spPr bwMode="auto">
            <a:xfrm>
              <a:off x="8364538" y="39893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5652" y="5595100"/>
            <a:ext cx="5643839" cy="346359"/>
            <a:chOff x="227013" y="4567238"/>
            <a:chExt cx="9421812" cy="525462"/>
          </a:xfrm>
        </p:grpSpPr>
        <p:sp>
          <p:nvSpPr>
            <p:cNvPr id="109" name="Rounded Rectangle 108"/>
            <p:cNvSpPr>
              <a:spLocks noChangeArrowheads="1"/>
            </p:cNvSpPr>
            <p:nvPr/>
          </p:nvSpPr>
          <p:spPr bwMode="auto">
            <a:xfrm>
              <a:off x="227013" y="45672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10" name="Rounded Rectangle 109"/>
            <p:cNvSpPr>
              <a:spLocks noChangeArrowheads="1"/>
            </p:cNvSpPr>
            <p:nvPr/>
          </p:nvSpPr>
          <p:spPr bwMode="auto">
            <a:xfrm>
              <a:off x="1585913" y="45672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11" name="Rounded Rectangle 110"/>
            <p:cNvSpPr>
              <a:spLocks noChangeArrowheads="1"/>
            </p:cNvSpPr>
            <p:nvPr/>
          </p:nvSpPr>
          <p:spPr bwMode="auto">
            <a:xfrm>
              <a:off x="2944813" y="45672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12" name="Rounded Rectangle 111"/>
            <p:cNvSpPr>
              <a:spLocks noChangeArrowheads="1"/>
            </p:cNvSpPr>
            <p:nvPr/>
          </p:nvSpPr>
          <p:spPr bwMode="auto">
            <a:xfrm>
              <a:off x="4303713" y="45672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13" name="Rounded Rectangle 112"/>
            <p:cNvSpPr>
              <a:spLocks noChangeArrowheads="1"/>
            </p:cNvSpPr>
            <p:nvPr/>
          </p:nvSpPr>
          <p:spPr bwMode="auto">
            <a:xfrm>
              <a:off x="5662613" y="45672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14" name="Rounded Rectangle 113"/>
            <p:cNvSpPr>
              <a:spLocks noChangeArrowheads="1"/>
            </p:cNvSpPr>
            <p:nvPr/>
          </p:nvSpPr>
          <p:spPr bwMode="auto">
            <a:xfrm>
              <a:off x="7021513" y="45672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15" name="Rounded Rectangle 114"/>
            <p:cNvSpPr>
              <a:spLocks noChangeArrowheads="1"/>
            </p:cNvSpPr>
            <p:nvPr/>
          </p:nvSpPr>
          <p:spPr bwMode="auto">
            <a:xfrm>
              <a:off x="8364538" y="45672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5652" y="5975992"/>
            <a:ext cx="5643839" cy="346359"/>
            <a:chOff x="227013" y="5145088"/>
            <a:chExt cx="9421812" cy="525462"/>
          </a:xfrm>
        </p:grpSpPr>
        <p:sp>
          <p:nvSpPr>
            <p:cNvPr id="102" name="Rounded Rectangle 101"/>
            <p:cNvSpPr>
              <a:spLocks noChangeArrowheads="1"/>
            </p:cNvSpPr>
            <p:nvPr/>
          </p:nvSpPr>
          <p:spPr bwMode="auto">
            <a:xfrm>
              <a:off x="227013" y="51450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03" name="Rounded Rectangle 102"/>
            <p:cNvSpPr>
              <a:spLocks noChangeArrowheads="1"/>
            </p:cNvSpPr>
            <p:nvPr/>
          </p:nvSpPr>
          <p:spPr bwMode="auto">
            <a:xfrm>
              <a:off x="1585913" y="51450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04" name="Rounded Rectangle 103"/>
            <p:cNvSpPr>
              <a:spLocks noChangeArrowheads="1"/>
            </p:cNvSpPr>
            <p:nvPr/>
          </p:nvSpPr>
          <p:spPr bwMode="auto">
            <a:xfrm>
              <a:off x="2944813" y="51450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05" name="Rounded Rectangle 104"/>
            <p:cNvSpPr>
              <a:spLocks noChangeArrowheads="1"/>
            </p:cNvSpPr>
            <p:nvPr/>
          </p:nvSpPr>
          <p:spPr bwMode="auto">
            <a:xfrm>
              <a:off x="4303713" y="51450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06" name="Rounded Rectangle 105"/>
            <p:cNvSpPr>
              <a:spLocks noChangeArrowheads="1"/>
            </p:cNvSpPr>
            <p:nvPr/>
          </p:nvSpPr>
          <p:spPr bwMode="auto">
            <a:xfrm>
              <a:off x="5662613" y="51450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07" name="Rounded Rectangle 106"/>
            <p:cNvSpPr>
              <a:spLocks noChangeArrowheads="1"/>
            </p:cNvSpPr>
            <p:nvPr/>
          </p:nvSpPr>
          <p:spPr bwMode="auto">
            <a:xfrm>
              <a:off x="7021513" y="51450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08" name="Rounded Rectangle 107"/>
            <p:cNvSpPr>
              <a:spLocks noChangeArrowheads="1"/>
            </p:cNvSpPr>
            <p:nvPr/>
          </p:nvSpPr>
          <p:spPr bwMode="auto">
            <a:xfrm>
              <a:off x="8364538" y="514508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5652" y="6356883"/>
            <a:ext cx="5643839" cy="346359"/>
            <a:chOff x="227013" y="5722938"/>
            <a:chExt cx="9421812" cy="525462"/>
          </a:xfrm>
        </p:grpSpPr>
        <p:sp>
          <p:nvSpPr>
            <p:cNvPr id="95" name="Rounded Rectangle 94"/>
            <p:cNvSpPr>
              <a:spLocks noChangeArrowheads="1"/>
            </p:cNvSpPr>
            <p:nvPr/>
          </p:nvSpPr>
          <p:spPr bwMode="auto">
            <a:xfrm>
              <a:off x="227013" y="57229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96" name="Rounded Rectangle 95"/>
            <p:cNvSpPr>
              <a:spLocks noChangeArrowheads="1"/>
            </p:cNvSpPr>
            <p:nvPr/>
          </p:nvSpPr>
          <p:spPr bwMode="auto">
            <a:xfrm>
              <a:off x="1585913" y="57229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97" name="Rounded Rectangle 96"/>
            <p:cNvSpPr>
              <a:spLocks noChangeArrowheads="1"/>
            </p:cNvSpPr>
            <p:nvPr/>
          </p:nvSpPr>
          <p:spPr bwMode="auto">
            <a:xfrm>
              <a:off x="2944813" y="57229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98" name="Rounded Rectangle 97"/>
            <p:cNvSpPr>
              <a:spLocks noChangeArrowheads="1"/>
            </p:cNvSpPr>
            <p:nvPr/>
          </p:nvSpPr>
          <p:spPr bwMode="auto">
            <a:xfrm>
              <a:off x="4303713" y="57229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99" name="Rounded Rectangle 98"/>
            <p:cNvSpPr>
              <a:spLocks noChangeArrowheads="1"/>
            </p:cNvSpPr>
            <p:nvPr/>
          </p:nvSpPr>
          <p:spPr bwMode="auto">
            <a:xfrm>
              <a:off x="5662613" y="57229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00" name="Rounded Rectangle 99"/>
            <p:cNvSpPr>
              <a:spLocks noChangeArrowheads="1"/>
            </p:cNvSpPr>
            <p:nvPr/>
          </p:nvSpPr>
          <p:spPr bwMode="auto">
            <a:xfrm>
              <a:off x="7021513" y="57229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  <p:sp>
          <p:nvSpPr>
            <p:cNvPr id="101" name="Rounded Rectangle 100"/>
            <p:cNvSpPr>
              <a:spLocks noChangeArrowheads="1"/>
            </p:cNvSpPr>
            <p:nvPr/>
          </p:nvSpPr>
          <p:spPr bwMode="auto">
            <a:xfrm>
              <a:off x="8364538" y="5722938"/>
              <a:ext cx="1284287" cy="525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304800" dist="101600" dir="2160003" sx="96001" sy="96001" algn="tl" rotWithShape="0">
                <a:srgbClr val="808080">
                  <a:alpha val="20999"/>
                </a:srgbClr>
              </a:outerShdw>
            </a:effectLst>
          </p:spPr>
          <p:txBody>
            <a:bodyPr/>
            <a:lstStyle/>
            <a:p>
              <a:pPr marL="177800" indent="-177800">
                <a:tabLst>
                  <a:tab pos="190500" algn="l"/>
                  <a:tab pos="762000" algn="l"/>
                </a:tabLst>
                <a:defRPr/>
              </a:pPr>
              <a:endParaRPr lang="en-US">
                <a:solidFill>
                  <a:srgbClr val="FF0000"/>
                </a:solidFill>
                <a:latin typeface="Century Gothic" pitchFamily="-128" charset="0"/>
              </a:endParaRPr>
            </a:p>
          </p:txBody>
        </p:sp>
      </p:grp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3322" y="3710394"/>
            <a:ext cx="294946" cy="29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9" y="6045669"/>
            <a:ext cx="709751" cy="17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Parexel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1" b="25773"/>
          <a:stretch/>
        </p:blipFill>
        <p:spPr>
          <a:xfrm>
            <a:off x="890044" y="5647613"/>
            <a:ext cx="669477" cy="241330"/>
          </a:xfrm>
          <a:prstGeom prst="rect">
            <a:avLst/>
          </a:prstGeom>
        </p:spPr>
      </p:pic>
      <p:pic>
        <p:nvPicPr>
          <p:cNvPr id="26" name="Picture 25" descr="ESA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5" b="27459"/>
          <a:stretch/>
        </p:blipFill>
        <p:spPr>
          <a:xfrm>
            <a:off x="866123" y="4117274"/>
            <a:ext cx="745712" cy="254494"/>
          </a:xfrm>
          <a:prstGeom prst="rect">
            <a:avLst/>
          </a:prstGeom>
        </p:spPr>
      </p:pic>
      <p:pic>
        <p:nvPicPr>
          <p:cNvPr id="27" name="Picture 26" descr="ABF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8" b="15295"/>
          <a:stretch/>
        </p:blipFill>
        <p:spPr>
          <a:xfrm>
            <a:off x="154131" y="4083705"/>
            <a:ext cx="581141" cy="304954"/>
          </a:xfrm>
          <a:prstGeom prst="rect">
            <a:avLst/>
          </a:prstGeom>
        </p:spPr>
      </p:pic>
      <p:pic>
        <p:nvPicPr>
          <p:cNvPr id="29" name="Picture 28" descr="Twinnings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5" b="19629"/>
          <a:stretch/>
        </p:blipFill>
        <p:spPr>
          <a:xfrm>
            <a:off x="3380773" y="5635966"/>
            <a:ext cx="564992" cy="275031"/>
          </a:xfrm>
          <a:prstGeom prst="rect">
            <a:avLst/>
          </a:prstGeom>
        </p:spPr>
      </p:pic>
      <p:pic>
        <p:nvPicPr>
          <p:cNvPr id="30" name="Picture 29" descr="NetworkRail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9" b="25842"/>
          <a:stretch/>
        </p:blipFill>
        <p:spPr>
          <a:xfrm>
            <a:off x="890044" y="5263184"/>
            <a:ext cx="682172" cy="272045"/>
          </a:xfrm>
          <a:prstGeom prst="rect">
            <a:avLst/>
          </a:prstGeom>
        </p:spPr>
      </p:pic>
      <p:pic>
        <p:nvPicPr>
          <p:cNvPr id="31" name="Picture 30" descr="EDEKA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3" y="3343044"/>
            <a:ext cx="399550" cy="300648"/>
          </a:xfrm>
          <a:prstGeom prst="rect">
            <a:avLst/>
          </a:prstGeom>
        </p:spPr>
      </p:pic>
      <p:pic>
        <p:nvPicPr>
          <p:cNvPr id="32" name="Picture 12" descr="Thumbnail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43" y="4113283"/>
            <a:ext cx="360026" cy="27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GulfNews.pn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1" b="31293"/>
          <a:stretch/>
        </p:blipFill>
        <p:spPr>
          <a:xfrm>
            <a:off x="4905444" y="6068815"/>
            <a:ext cx="745714" cy="188677"/>
          </a:xfrm>
          <a:prstGeom prst="rect">
            <a:avLst/>
          </a:prstGeom>
        </p:spPr>
      </p:pic>
      <p:pic>
        <p:nvPicPr>
          <p:cNvPr id="36" name="Picture 35" descr="Mohawk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82" y="4117468"/>
            <a:ext cx="517867" cy="262646"/>
          </a:xfrm>
          <a:prstGeom prst="rect">
            <a:avLst/>
          </a:prstGeom>
        </p:spPr>
      </p:pic>
      <p:pic>
        <p:nvPicPr>
          <p:cNvPr id="37" name="Picture 36" descr="Friesland.png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 b="20784"/>
          <a:stretch/>
        </p:blipFill>
        <p:spPr>
          <a:xfrm>
            <a:off x="4986263" y="4113283"/>
            <a:ext cx="612918" cy="294746"/>
          </a:xfrm>
          <a:prstGeom prst="rect">
            <a:avLst/>
          </a:prstGeom>
        </p:spPr>
      </p:pic>
      <p:pic>
        <p:nvPicPr>
          <p:cNvPr id="38" name="Picture 7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2" y="4600539"/>
            <a:ext cx="640452" cy="9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" name="Picture 38" descr="AlliedBakeries.png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5" b="31826"/>
          <a:stretch/>
        </p:blipFill>
        <p:spPr>
          <a:xfrm>
            <a:off x="86665" y="4504941"/>
            <a:ext cx="728609" cy="241330"/>
          </a:xfrm>
          <a:prstGeom prst="rect">
            <a:avLst/>
          </a:prstGeom>
        </p:spPr>
      </p:pic>
      <p:pic>
        <p:nvPicPr>
          <p:cNvPr id="40" name="Picture 39" descr="Dekra.png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8" b="29950"/>
          <a:stretch/>
        </p:blipFill>
        <p:spPr>
          <a:xfrm>
            <a:off x="1657464" y="4539561"/>
            <a:ext cx="781712" cy="215003"/>
          </a:xfrm>
          <a:prstGeom prst="rect">
            <a:avLst/>
          </a:prstGeom>
        </p:spPr>
      </p:pic>
      <p:pic>
        <p:nvPicPr>
          <p:cNvPr id="41" name="Picture 40" descr="Vodafone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19" y="4484660"/>
            <a:ext cx="445029" cy="303343"/>
          </a:xfrm>
          <a:prstGeom prst="rect">
            <a:avLst/>
          </a:prstGeom>
        </p:spPr>
      </p:pic>
      <p:pic>
        <p:nvPicPr>
          <p:cNvPr id="42" name="Picture 41" descr="M.Video.png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1" b="24209"/>
          <a:stretch/>
        </p:blipFill>
        <p:spPr>
          <a:xfrm>
            <a:off x="894197" y="3362217"/>
            <a:ext cx="698895" cy="270460"/>
          </a:xfrm>
          <a:prstGeom prst="rect">
            <a:avLst/>
          </a:prstGeom>
        </p:spPr>
      </p:pic>
      <p:pic>
        <p:nvPicPr>
          <p:cNvPr id="43" name="Picture 42" descr="Sonae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48" y="4569351"/>
            <a:ext cx="720983" cy="155422"/>
          </a:xfrm>
          <a:prstGeom prst="rect">
            <a:avLst/>
          </a:prstGeom>
        </p:spPr>
      </p:pic>
      <p:pic>
        <p:nvPicPr>
          <p:cNvPr id="45" name="Picture 44" descr="ComDirect.png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2" b="36662"/>
          <a:stretch/>
        </p:blipFill>
        <p:spPr>
          <a:xfrm>
            <a:off x="4111078" y="4944906"/>
            <a:ext cx="781455" cy="155859"/>
          </a:xfrm>
          <a:prstGeom prst="rect">
            <a:avLst/>
          </a:prstGeom>
        </p:spPr>
      </p:pic>
      <p:pic>
        <p:nvPicPr>
          <p:cNvPr id="46" name="Picture 45" descr="HMR&amp;C.png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8" b="28251"/>
          <a:stretch/>
        </p:blipFill>
        <p:spPr>
          <a:xfrm>
            <a:off x="3313007" y="4916432"/>
            <a:ext cx="719997" cy="212809"/>
          </a:xfrm>
          <a:prstGeom prst="rect">
            <a:avLst/>
          </a:prstGeom>
        </p:spPr>
      </p:pic>
      <p:pic>
        <p:nvPicPr>
          <p:cNvPr id="47" name="Picture 46" descr="Nhs_lothian.jp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04" y="4872456"/>
            <a:ext cx="414844" cy="300762"/>
          </a:xfrm>
          <a:prstGeom prst="rect">
            <a:avLst/>
          </a:prstGeom>
        </p:spPr>
      </p:pic>
      <p:pic>
        <p:nvPicPr>
          <p:cNvPr id="48" name="Picture 47" descr="Logo_Xentrall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09" y="4895339"/>
            <a:ext cx="676117" cy="292729"/>
          </a:xfrm>
          <a:prstGeom prst="rect">
            <a:avLst/>
          </a:prstGeom>
        </p:spPr>
      </p:pic>
      <p:pic>
        <p:nvPicPr>
          <p:cNvPr id="49" name="Picture 48" descr="Wyndham.png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5" b="28328"/>
          <a:stretch/>
        </p:blipFill>
        <p:spPr>
          <a:xfrm>
            <a:off x="866123" y="4932009"/>
            <a:ext cx="730284" cy="219391"/>
          </a:xfrm>
          <a:prstGeom prst="rect">
            <a:avLst/>
          </a:prstGeom>
        </p:spPr>
      </p:pic>
      <p:pic>
        <p:nvPicPr>
          <p:cNvPr id="50" name="Picture 49" descr="Wipro.png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5" y="4861645"/>
            <a:ext cx="414070" cy="311573"/>
          </a:xfrm>
          <a:prstGeom prst="rect">
            <a:avLst/>
          </a:prstGeom>
        </p:spPr>
      </p:pic>
      <p:pic>
        <p:nvPicPr>
          <p:cNvPr id="51" name="Picture 50" descr="William_Grant_Sons.jpg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" y="5336500"/>
            <a:ext cx="726975" cy="101776"/>
          </a:xfrm>
          <a:prstGeom prst="rect">
            <a:avLst/>
          </a:prstGeom>
        </p:spPr>
      </p:pic>
      <p:pic>
        <p:nvPicPr>
          <p:cNvPr id="53" name="Picture 52" descr="Stat.png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39" y="5244466"/>
            <a:ext cx="417627" cy="314250"/>
          </a:xfrm>
          <a:prstGeom prst="rect">
            <a:avLst/>
          </a:prstGeom>
        </p:spPr>
      </p:pic>
      <p:pic>
        <p:nvPicPr>
          <p:cNvPr id="54" name="Picture 53" descr="SRUC_136_logos.jpg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046" y="5232868"/>
            <a:ext cx="537903" cy="300593"/>
          </a:xfrm>
          <a:prstGeom prst="rect">
            <a:avLst/>
          </a:prstGeom>
        </p:spPr>
      </p:pic>
      <p:pic>
        <p:nvPicPr>
          <p:cNvPr id="55" name="Picture 54" descr="Siemens.png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3" b="35786"/>
          <a:stretch/>
        </p:blipFill>
        <p:spPr>
          <a:xfrm>
            <a:off x="4166483" y="5331696"/>
            <a:ext cx="653142" cy="140411"/>
          </a:xfrm>
          <a:prstGeom prst="rect">
            <a:avLst/>
          </a:prstGeom>
        </p:spPr>
      </p:pic>
      <p:pic>
        <p:nvPicPr>
          <p:cNvPr id="56" name="Picture 55" descr="Shipowners.png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6" b="23367"/>
          <a:stretch/>
        </p:blipFill>
        <p:spPr>
          <a:xfrm>
            <a:off x="4986263" y="5267762"/>
            <a:ext cx="617141" cy="267657"/>
          </a:xfrm>
          <a:prstGeom prst="rect">
            <a:avLst/>
          </a:prstGeom>
        </p:spPr>
      </p:pic>
      <p:pic>
        <p:nvPicPr>
          <p:cNvPr id="57" name="Picture 56" descr="serco.png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" y="5675826"/>
            <a:ext cx="662157" cy="184905"/>
          </a:xfrm>
          <a:prstGeom prst="rect">
            <a:avLst/>
          </a:prstGeom>
        </p:spPr>
      </p:pic>
      <p:pic>
        <p:nvPicPr>
          <p:cNvPr id="59" name="Picture 58" descr="Ricoh.jpg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20" y="5708382"/>
            <a:ext cx="721266" cy="130200"/>
          </a:xfrm>
          <a:prstGeom prst="rect">
            <a:avLst/>
          </a:prstGeom>
        </p:spPr>
      </p:pic>
      <p:pic>
        <p:nvPicPr>
          <p:cNvPr id="60" name="Picture 59" descr="NUCOR.png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0" b="37542"/>
          <a:stretch/>
        </p:blipFill>
        <p:spPr>
          <a:xfrm>
            <a:off x="4138754" y="5720247"/>
            <a:ext cx="771425" cy="120665"/>
          </a:xfrm>
          <a:prstGeom prst="rect">
            <a:avLst/>
          </a:prstGeom>
        </p:spPr>
      </p:pic>
      <p:pic>
        <p:nvPicPr>
          <p:cNvPr id="61" name="Picture 60" descr="Logo_Rus_color_g_slogan.jpg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22" y="5665768"/>
            <a:ext cx="599469" cy="219566"/>
          </a:xfrm>
          <a:prstGeom prst="rect">
            <a:avLst/>
          </a:prstGeom>
        </p:spPr>
      </p:pic>
      <p:pic>
        <p:nvPicPr>
          <p:cNvPr id="62" name="Picture 61" descr="Mamas.png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7" b="31148"/>
          <a:stretch/>
        </p:blipFill>
        <p:spPr>
          <a:xfrm>
            <a:off x="86665" y="3392625"/>
            <a:ext cx="653141" cy="228167"/>
          </a:xfrm>
          <a:prstGeom prst="rect">
            <a:avLst/>
          </a:prstGeom>
        </p:spPr>
      </p:pic>
      <p:pic>
        <p:nvPicPr>
          <p:cNvPr id="63" name="Picture 62" descr="LandSecurities.png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6" b="31943"/>
          <a:stretch/>
        </p:blipFill>
        <p:spPr>
          <a:xfrm>
            <a:off x="883706" y="6043656"/>
            <a:ext cx="735264" cy="201840"/>
          </a:xfrm>
          <a:prstGeom prst="rect">
            <a:avLst/>
          </a:prstGeom>
        </p:spPr>
      </p:pic>
      <p:pic>
        <p:nvPicPr>
          <p:cNvPr id="64" name="Picture 63" descr="KSB.png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53" y="6022092"/>
            <a:ext cx="557968" cy="244968"/>
          </a:xfrm>
          <a:prstGeom prst="rect">
            <a:avLst/>
          </a:prstGeom>
        </p:spPr>
      </p:pic>
      <p:pic>
        <p:nvPicPr>
          <p:cNvPr id="65" name="Picture 64" descr="IronMountain.png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4" b="28874"/>
          <a:stretch/>
        </p:blipFill>
        <p:spPr>
          <a:xfrm>
            <a:off x="2510042" y="6073517"/>
            <a:ext cx="704568" cy="201839"/>
          </a:xfrm>
          <a:prstGeom prst="rect">
            <a:avLst/>
          </a:prstGeom>
        </p:spPr>
      </p:pic>
      <p:pic>
        <p:nvPicPr>
          <p:cNvPr id="66" name="Picture 65" descr="Innovapost.png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2" b="35984"/>
          <a:stretch/>
        </p:blipFill>
        <p:spPr>
          <a:xfrm>
            <a:off x="3291677" y="6058840"/>
            <a:ext cx="777625" cy="162696"/>
          </a:xfrm>
          <a:prstGeom prst="rect">
            <a:avLst/>
          </a:prstGeom>
        </p:spPr>
      </p:pic>
      <p:pic>
        <p:nvPicPr>
          <p:cNvPr id="67" name="Picture 66" descr="Imtech.png"/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2" b="31141"/>
          <a:stretch/>
        </p:blipFill>
        <p:spPr>
          <a:xfrm>
            <a:off x="4105683" y="6068816"/>
            <a:ext cx="745714" cy="188677"/>
          </a:xfrm>
          <a:prstGeom prst="rect">
            <a:avLst/>
          </a:prstGeom>
        </p:spPr>
      </p:pic>
      <p:pic>
        <p:nvPicPr>
          <p:cNvPr id="69" name="Picture 68" descr="ForestryCommission.png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2" b="33794"/>
          <a:stretch/>
        </p:blipFill>
        <p:spPr>
          <a:xfrm>
            <a:off x="2517304" y="6464327"/>
            <a:ext cx="705389" cy="152984"/>
          </a:xfrm>
          <a:prstGeom prst="rect">
            <a:avLst/>
          </a:prstGeom>
        </p:spPr>
      </p:pic>
      <p:pic>
        <p:nvPicPr>
          <p:cNvPr id="70" name="Picture 69" descr="FISKordoba.png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0" b="35904"/>
          <a:stretch/>
        </p:blipFill>
        <p:spPr>
          <a:xfrm>
            <a:off x="3303485" y="6434891"/>
            <a:ext cx="745696" cy="159055"/>
          </a:xfrm>
          <a:prstGeom prst="rect">
            <a:avLst/>
          </a:prstGeom>
        </p:spPr>
      </p:pic>
      <p:pic>
        <p:nvPicPr>
          <p:cNvPr id="71" name="Picture 70" descr="FedEx.png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0" b="30254"/>
          <a:stretch/>
        </p:blipFill>
        <p:spPr>
          <a:xfrm>
            <a:off x="4169628" y="6403152"/>
            <a:ext cx="701520" cy="209485"/>
          </a:xfrm>
          <a:prstGeom prst="rect">
            <a:avLst/>
          </a:prstGeom>
        </p:spPr>
      </p:pic>
      <p:pic>
        <p:nvPicPr>
          <p:cNvPr id="73" name="Picture 72" descr="equalit.png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7" y="4886384"/>
            <a:ext cx="379241" cy="262093"/>
          </a:xfrm>
          <a:prstGeom prst="rect">
            <a:avLst/>
          </a:prstGeom>
        </p:spPr>
      </p:pic>
      <p:pic>
        <p:nvPicPr>
          <p:cNvPr id="74" name="Picture 73" descr="CIBG_Logo.png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54" y="6409253"/>
            <a:ext cx="719388" cy="248284"/>
          </a:xfrm>
          <a:prstGeom prst="rect">
            <a:avLst/>
          </a:prstGeom>
        </p:spPr>
      </p:pic>
      <p:pic>
        <p:nvPicPr>
          <p:cNvPr id="75" name="Picture 74" descr="synergy_health.png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88" y="4147177"/>
            <a:ext cx="710238" cy="178011"/>
          </a:xfrm>
          <a:prstGeom prst="rect">
            <a:avLst/>
          </a:prstGeom>
        </p:spPr>
      </p:pic>
      <p:pic>
        <p:nvPicPr>
          <p:cNvPr id="76" name="Picture 75" descr="onlanta.png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4" y="3717404"/>
            <a:ext cx="255669" cy="295698"/>
          </a:xfrm>
          <a:prstGeom prst="rect">
            <a:avLst/>
          </a:prstGeom>
        </p:spPr>
      </p:pic>
      <p:pic>
        <p:nvPicPr>
          <p:cNvPr id="77" name="Picture 76" descr="ScottishGov.png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58" y="4504941"/>
            <a:ext cx="294678" cy="287943"/>
          </a:xfrm>
          <a:prstGeom prst="rect">
            <a:avLst/>
          </a:prstGeom>
        </p:spPr>
      </p:pic>
      <p:pic>
        <p:nvPicPr>
          <p:cNvPr id="78" name="Picture 77" descr="PlainsMidstream.ai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9" y="4543868"/>
            <a:ext cx="690778" cy="206391"/>
          </a:xfrm>
          <a:prstGeom prst="rect">
            <a:avLst/>
          </a:prstGeom>
        </p:spPr>
      </p:pic>
      <p:pic>
        <p:nvPicPr>
          <p:cNvPr id="79" name="Picture 78" descr="Trust Power.png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53" y="5243565"/>
            <a:ext cx="304853" cy="287645"/>
          </a:xfrm>
          <a:prstGeom prst="rect">
            <a:avLst/>
          </a:prstGeom>
        </p:spPr>
      </p:pic>
      <p:pic>
        <p:nvPicPr>
          <p:cNvPr id="80" name="Picture 79" descr="wildberries.png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55" y="3389624"/>
            <a:ext cx="747982" cy="157372"/>
          </a:xfrm>
          <a:prstGeom prst="rect">
            <a:avLst/>
          </a:prstGeom>
        </p:spPr>
      </p:pic>
      <p:pic>
        <p:nvPicPr>
          <p:cNvPr id="81" name="Picture 80" descr="Amundi.png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5" y="6446824"/>
            <a:ext cx="522398" cy="198151"/>
          </a:xfrm>
          <a:prstGeom prst="rect">
            <a:avLst/>
          </a:prstGeom>
        </p:spPr>
      </p:pic>
      <p:pic>
        <p:nvPicPr>
          <p:cNvPr id="82" name="Picture 81" descr="Cloetta_logo_CMYK.png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09" y="6446824"/>
            <a:ext cx="594112" cy="147122"/>
          </a:xfrm>
          <a:prstGeom prst="rect">
            <a:avLst/>
          </a:prstGeom>
        </p:spPr>
      </p:pic>
      <p:pic>
        <p:nvPicPr>
          <p:cNvPr id="84" name="Picture 83" descr="Westfield.png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5" y="6444982"/>
            <a:ext cx="555414" cy="176826"/>
          </a:xfrm>
          <a:prstGeom prst="rect">
            <a:avLst/>
          </a:prstGeom>
        </p:spPr>
      </p:pic>
      <p:pic>
        <p:nvPicPr>
          <p:cNvPr id="85" name="Picture 84" descr="logo-medidata.gif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53" y="5599352"/>
            <a:ext cx="510815" cy="290236"/>
          </a:xfrm>
          <a:prstGeom prst="rect">
            <a:avLst/>
          </a:prstGeom>
        </p:spPr>
      </p:pic>
      <p:pic>
        <p:nvPicPr>
          <p:cNvPr id="187" name="Picture 35" descr="http://rabota-kolpino.ru/upload/iblock/e98/377816.gif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19" y="3343044"/>
            <a:ext cx="465590" cy="31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6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54" y="3375688"/>
            <a:ext cx="664272" cy="21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2"/>
          <p:cNvPicPr>
            <a:picLocks noChangeAspect="1" noChangeArrowheads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39364" r="11879" b="39198"/>
          <a:stretch/>
        </p:blipFill>
        <p:spPr bwMode="auto">
          <a:xfrm>
            <a:off x="3299712" y="3416484"/>
            <a:ext cx="7667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1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1" y="3736782"/>
            <a:ext cx="571793" cy="25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Picture 15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23" y="3736782"/>
            <a:ext cx="755285" cy="23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19" descr="http://www.eng.rushydro.ru/bitrix/templates/rushydro/i/logo-eng.jpg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58" y="3771809"/>
            <a:ext cx="616958" cy="19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33" descr="http://www.arhnet.info/files/imagecache/i_anews_big/story-adnews-mts-bank-26-20-2012.jpg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36252" r="13747" b="41110"/>
          <a:stretch>
            <a:fillRect/>
          </a:stretch>
        </p:blipFill>
        <p:spPr bwMode="auto">
          <a:xfrm>
            <a:off x="1682882" y="3771905"/>
            <a:ext cx="745167" cy="1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Picture 31" descr="http://upload.wikimedia.org/wikipedia/ru/0/07/%D0%9B%D0%BE%D0%B3%D0%BE%D1%82%D0%B8%D0%BF_%D0%9C%D0%A0%D0%A1%D0%9A_%D0%A3%D1%80%D0%B0%D0%BB%D0%B0.gif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15" y="3717404"/>
            <a:ext cx="746956" cy="2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4" descr="https://www.b2b-center.ru/images/clients/1037.gif?33200d2285045a0f132ec79d986e7f04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59" y="4100895"/>
            <a:ext cx="319521" cy="3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0704" y="50276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" indent="0" algn="r"/>
            <a:r>
              <a:rPr lang="ru-RU" dirty="0">
                <a:solidFill>
                  <a:schemeClr val="accent2"/>
                </a:solidFill>
              </a:rPr>
              <a:t>Илья Масленкин</a:t>
            </a:r>
          </a:p>
          <a:p>
            <a:pPr marL="36000" indent="0" algn="r"/>
            <a:r>
              <a:rPr lang="ru-RU" dirty="0">
                <a:solidFill>
                  <a:schemeClr val="accent2"/>
                </a:solidFill>
              </a:rPr>
              <a:t>Эксперт itSMF </a:t>
            </a:r>
            <a:r>
              <a:rPr lang="ru-RU" dirty="0" err="1">
                <a:solidFill>
                  <a:schemeClr val="accent2"/>
                </a:solidFill>
              </a:rPr>
              <a:t>Russia</a:t>
            </a:r>
            <a:endParaRPr lang="ru-RU" dirty="0">
              <a:solidFill>
                <a:schemeClr val="accent2"/>
              </a:solidFill>
            </a:endParaRPr>
          </a:p>
          <a:p>
            <a:pPr marL="36000" indent="0" algn="r"/>
            <a:r>
              <a:rPr lang="ru-RU" dirty="0">
                <a:solidFill>
                  <a:schemeClr val="accent2"/>
                </a:solidFill>
              </a:rPr>
              <a:t>Генеральный директор</a:t>
            </a:r>
          </a:p>
          <a:p>
            <a:pPr marL="36000" indent="0" algn="r"/>
            <a:r>
              <a:rPr lang="ru-RU" dirty="0">
                <a:solidFill>
                  <a:schemeClr val="accent2"/>
                </a:solidFill>
              </a:rPr>
              <a:t>Axios </a:t>
            </a:r>
            <a:r>
              <a:rPr lang="ru-RU" dirty="0" err="1">
                <a:solidFill>
                  <a:schemeClr val="accent2"/>
                </a:solidFill>
              </a:rPr>
              <a:t>Systems</a:t>
            </a:r>
            <a:r>
              <a:rPr lang="ru-RU" dirty="0">
                <a:solidFill>
                  <a:schemeClr val="accent2"/>
                </a:solidFill>
              </a:rPr>
              <a:t> РФ и СНГ</a:t>
            </a:r>
          </a:p>
        </p:txBody>
      </p:sp>
    </p:spTree>
    <p:extLst>
      <p:ext uri="{BB962C8B-B14F-4D97-AF65-F5344CB8AC3E}">
        <p14:creationId xmlns:p14="http://schemas.microsoft.com/office/powerpoint/2010/main" val="1424318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2" y="1094016"/>
            <a:ext cx="3776038" cy="362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26" y="1258588"/>
            <a:ext cx="4474266" cy="324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47" y="5200310"/>
            <a:ext cx="3870504" cy="156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4" y="5338671"/>
            <a:ext cx="2496232" cy="122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5342" y="1094016"/>
            <a:ext cx="4104957" cy="197369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5294" y="3069385"/>
            <a:ext cx="4115005" cy="197369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294" y="5043079"/>
            <a:ext cx="4104957" cy="172235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10251" y="5043079"/>
            <a:ext cx="4240413" cy="172235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21772" y="1094016"/>
            <a:ext cx="4238940" cy="394906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latin typeface="+mj-lt"/>
            </a:endParaRPr>
          </a:p>
        </p:txBody>
      </p:sp>
      <p:pic>
        <p:nvPicPr>
          <p:cNvPr id="13" name="Picture 19" descr="http://www.eng.rushydro.ru/bitrix/templates/rushydro/i/logo-e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09" y="277250"/>
            <a:ext cx="1473488" cy="45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944830" y="294651"/>
            <a:ext cx="8053754" cy="437102"/>
          </a:xfrm>
        </p:spPr>
        <p:txBody>
          <a:bodyPr/>
          <a:lstStyle/>
          <a:p>
            <a:r>
              <a:rPr lang="ru-RU" sz="16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Статистика по производительности ИТ </a:t>
            </a:r>
            <a:r>
              <a:rPr lang="en-US" sz="16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6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6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ОАО «</a:t>
            </a:r>
            <a:r>
              <a:rPr lang="ru-RU" sz="1600" b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РусГидро</a:t>
            </a:r>
            <a:r>
              <a:rPr lang="ru-RU" sz="16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 (</a:t>
            </a:r>
            <a:r>
              <a:rPr lang="en-US" sz="16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ru-RU" sz="16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9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Организации Дорожного Движения г. Москвы</a:t>
            </a:r>
            <a:endParaRPr lang="ru-RU" dirty="0"/>
          </a:p>
        </p:txBody>
      </p:sp>
      <p:pic>
        <p:nvPicPr>
          <p:cNvPr id="3074" name="Picture 2" descr="http://stabcom.ru/wp-content/uploads/2014/11/logo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2" b="32908"/>
          <a:stretch/>
        </p:blipFill>
        <p:spPr bwMode="auto">
          <a:xfrm>
            <a:off x="6923201" y="340556"/>
            <a:ext cx="2272639" cy="70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61" y="4720215"/>
            <a:ext cx="9079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Ситуационный центр и диспетчеризация вызовов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ремонтами и модернизацией Интеллектуальной Транспортной Сети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Светофорные объекты (до 150 КЕ на перекрестке)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Транспортные камеры, около 2000 </a:t>
            </a:r>
            <a:r>
              <a:rPr lang="en-US" dirty="0" smtClean="0"/>
              <a:t>HD </a:t>
            </a:r>
            <a:r>
              <a:rPr lang="ru-RU" dirty="0" smtClean="0"/>
              <a:t>камер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Датчики транспорта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Управляемые дорожные знаки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Координация действий муниципальных и экстренных служб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 descr="http://b1.m24.ru/c/265072.483x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1324487"/>
            <a:ext cx="4932609" cy="32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6658" y="1558395"/>
            <a:ext cx="36772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r>
              <a:rPr lang="en-US" dirty="0" smtClean="0"/>
              <a:t>0</a:t>
            </a:r>
            <a:r>
              <a:rPr lang="ru-RU" dirty="0" smtClean="0"/>
              <a:t>000</a:t>
            </a:r>
            <a:r>
              <a:rPr lang="en-US" dirty="0" smtClean="0"/>
              <a:t>0</a:t>
            </a:r>
            <a:r>
              <a:rPr lang="ru-RU" dirty="0" smtClean="0"/>
              <a:t> управляемых объектов</a:t>
            </a:r>
          </a:p>
          <a:p>
            <a:endParaRPr lang="ru-RU" dirty="0"/>
          </a:p>
          <a:p>
            <a:r>
              <a:rPr lang="ru-RU" dirty="0" smtClean="0"/>
              <a:t>2000 обращений ежедневно</a:t>
            </a:r>
          </a:p>
          <a:p>
            <a:endParaRPr lang="ru-RU" dirty="0"/>
          </a:p>
          <a:p>
            <a:r>
              <a:rPr lang="ru-RU" dirty="0" smtClean="0"/>
              <a:t>135 мобильных бригад</a:t>
            </a:r>
          </a:p>
          <a:p>
            <a:endParaRPr lang="ru-RU" dirty="0" smtClean="0"/>
          </a:p>
          <a:p>
            <a:r>
              <a:rPr lang="ru-RU" dirty="0" smtClean="0"/>
              <a:t>40 компаний подрядчиков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3 центра обслуживания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97639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56" y="340556"/>
            <a:ext cx="5947011" cy="664867"/>
          </a:xfrm>
        </p:spPr>
        <p:txBody>
          <a:bodyPr/>
          <a:lstStyle/>
          <a:p>
            <a:r>
              <a:rPr lang="ru-RU" dirty="0" smtClean="0"/>
              <a:t>Некоторые примеры из зарубежного опыта</a:t>
            </a:r>
            <a:endParaRPr lang="ru-RU" dirty="0"/>
          </a:p>
        </p:txBody>
      </p:sp>
      <p:pic>
        <p:nvPicPr>
          <p:cNvPr id="2050" name="Picture 2" descr="http://conference.mi.fu-berlin.de/cade-25/partner/Stadt%20Berl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6" y="4373996"/>
            <a:ext cx="2074669" cy="69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40" y="4309601"/>
            <a:ext cx="529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Диспетчеризация и автоматизация деятельности муниципальных и экстренных служб</a:t>
            </a:r>
            <a:endParaRPr lang="ru-RU" dirty="0"/>
          </a:p>
        </p:txBody>
      </p:sp>
      <p:pic>
        <p:nvPicPr>
          <p:cNvPr id="2052" name="Picture 4" descr="The Scottish Gover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934"/>
            <a:ext cx="1796364" cy="10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3950" y="1184182"/>
            <a:ext cx="519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Передовой опыт по автоматизации ИТ и внутренней бюрократии с 1994г.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Обслуживание запросов граждан по всем профилям деятельности правительства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53" r="3640" b="2492"/>
          <a:stretch/>
        </p:blipFill>
        <p:spPr>
          <a:xfrm>
            <a:off x="6787167" y="377568"/>
            <a:ext cx="1918953" cy="24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9747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Группа 104"/>
          <p:cNvGrpSpPr/>
          <p:nvPr/>
        </p:nvGrpSpPr>
        <p:grpSpPr>
          <a:xfrm>
            <a:off x="1964409" y="832022"/>
            <a:ext cx="7088976" cy="5609967"/>
            <a:chOff x="227217" y="776942"/>
            <a:chExt cx="8806183" cy="5962527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227217" y="776942"/>
              <a:ext cx="8806183" cy="5962527"/>
              <a:chOff x="221835" y="776942"/>
              <a:chExt cx="8326357" cy="5962527"/>
            </a:xfrm>
          </p:grpSpPr>
          <p:sp>
            <p:nvSpPr>
              <p:cNvPr id="109" name="Нашивка 108"/>
              <p:cNvSpPr/>
              <p:nvPr/>
            </p:nvSpPr>
            <p:spPr>
              <a:xfrm>
                <a:off x="769467" y="1225849"/>
                <a:ext cx="1090706" cy="291353"/>
              </a:xfrm>
              <a:prstGeom prst="chevron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600" b="1" dirty="0">
                    <a:solidFill>
                      <a:schemeClr val="accent6"/>
                    </a:solidFill>
                  </a:rPr>
                  <a:t>Бизнес-функция</a:t>
                </a:r>
              </a:p>
            </p:txBody>
          </p:sp>
          <p:sp>
            <p:nvSpPr>
              <p:cNvPr id="110" name="Нашивка 109"/>
              <p:cNvSpPr/>
              <p:nvPr/>
            </p:nvSpPr>
            <p:spPr>
              <a:xfrm>
                <a:off x="1817146" y="1236307"/>
                <a:ext cx="1090706" cy="291353"/>
              </a:xfrm>
              <a:prstGeom prst="chevron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600" b="1" dirty="0">
                    <a:solidFill>
                      <a:schemeClr val="accent6"/>
                    </a:solidFill>
                  </a:rPr>
                  <a:t>Бизнес-функция</a:t>
                </a:r>
              </a:p>
            </p:txBody>
          </p:sp>
          <p:sp>
            <p:nvSpPr>
              <p:cNvPr id="111" name="Нашивка 110"/>
              <p:cNvSpPr/>
              <p:nvPr/>
            </p:nvSpPr>
            <p:spPr>
              <a:xfrm>
                <a:off x="2864825" y="1243779"/>
                <a:ext cx="1090706" cy="291353"/>
              </a:xfrm>
              <a:prstGeom prst="chevron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600" b="1" dirty="0">
                    <a:solidFill>
                      <a:schemeClr val="accent6"/>
                    </a:solidFill>
                  </a:rPr>
                  <a:t>Бизнес-функция</a:t>
                </a:r>
              </a:p>
            </p:txBody>
          </p:sp>
          <p:sp>
            <p:nvSpPr>
              <p:cNvPr id="112" name="Нашивка 111"/>
              <p:cNvSpPr/>
              <p:nvPr/>
            </p:nvSpPr>
            <p:spPr>
              <a:xfrm>
                <a:off x="3912504" y="1254237"/>
                <a:ext cx="1090706" cy="291353"/>
              </a:xfrm>
              <a:prstGeom prst="chevron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600" b="1" dirty="0">
                    <a:solidFill>
                      <a:schemeClr val="accent6"/>
                    </a:solidFill>
                  </a:rPr>
                  <a:t>Бизнес-функция</a:t>
                </a:r>
              </a:p>
            </p:txBody>
          </p:sp>
          <p:sp>
            <p:nvSpPr>
              <p:cNvPr id="113" name="Нашивка 112"/>
              <p:cNvSpPr/>
              <p:nvPr/>
            </p:nvSpPr>
            <p:spPr>
              <a:xfrm>
                <a:off x="4960183" y="1254238"/>
                <a:ext cx="1090706" cy="291353"/>
              </a:xfrm>
              <a:prstGeom prst="chevron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600" b="1" dirty="0">
                    <a:solidFill>
                      <a:schemeClr val="accent6"/>
                    </a:solidFill>
                  </a:rPr>
                  <a:t>Бизнес-функция</a:t>
                </a:r>
              </a:p>
            </p:txBody>
          </p:sp>
          <p:sp>
            <p:nvSpPr>
              <p:cNvPr id="114" name="Нашивка 113"/>
              <p:cNvSpPr/>
              <p:nvPr/>
            </p:nvSpPr>
            <p:spPr>
              <a:xfrm>
                <a:off x="6007861" y="1264696"/>
                <a:ext cx="1090706" cy="291353"/>
              </a:xfrm>
              <a:prstGeom prst="chevron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600" b="1" dirty="0">
                    <a:solidFill>
                      <a:schemeClr val="accent6"/>
                    </a:solidFill>
                  </a:rPr>
                  <a:t>Бизнес-функция</a:t>
                </a:r>
              </a:p>
            </p:txBody>
          </p:sp>
          <p:grpSp>
            <p:nvGrpSpPr>
              <p:cNvPr id="115" name="Группа 114"/>
              <p:cNvGrpSpPr/>
              <p:nvPr/>
            </p:nvGrpSpPr>
            <p:grpSpPr>
              <a:xfrm>
                <a:off x="221835" y="776942"/>
                <a:ext cx="8326357" cy="5962527"/>
                <a:chOff x="914222" y="776942"/>
                <a:chExt cx="8375406" cy="5962527"/>
              </a:xfrm>
            </p:grpSpPr>
            <p:sp>
              <p:nvSpPr>
                <p:cNvPr id="116" name="Скругленный прямоугольник 115"/>
                <p:cNvSpPr/>
                <p:nvPr/>
              </p:nvSpPr>
              <p:spPr>
                <a:xfrm>
                  <a:off x="1377529" y="6002869"/>
                  <a:ext cx="5867400" cy="736600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lIns="0" tIns="0" rIns="0" bIns="0" rtlCol="0" anchor="t" anchorCtr="0"/>
                <a:lstStyle/>
                <a:p>
                  <a:endParaRPr lang="ru-RU" sz="900" b="1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7" name="Скругленный прямоугольник 116"/>
                <p:cNvSpPr/>
                <p:nvPr/>
              </p:nvSpPr>
              <p:spPr>
                <a:xfrm>
                  <a:off x="1460778" y="1613515"/>
                  <a:ext cx="5702304" cy="550558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lIns="0" tIns="0" rIns="0" bIns="0" rtlCol="0" anchor="t" anchorCtr="0"/>
                <a:lstStyle/>
                <a:p>
                  <a:r>
                    <a:rPr lang="ru-RU" sz="900" b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Каталог </a:t>
                  </a:r>
                </a:p>
                <a:p>
                  <a:r>
                    <a:rPr lang="ru-RU" sz="900" b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ИТ услуг</a:t>
                  </a:r>
                </a:p>
              </p:txBody>
            </p:sp>
            <p:sp>
              <p:nvSpPr>
                <p:cNvPr id="118" name="Скругленный прямоугольник 117"/>
                <p:cNvSpPr/>
                <p:nvPr/>
              </p:nvSpPr>
              <p:spPr>
                <a:xfrm>
                  <a:off x="1460778" y="3365620"/>
                  <a:ext cx="5702304" cy="968412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lIns="0" tIns="0" rIns="0" bIns="0" rtlCol="0" anchor="t" anchorCtr="0"/>
                <a:lstStyle/>
                <a:p>
                  <a:r>
                    <a:rPr lang="ru-RU" sz="900" b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Каталог служебных услуг</a:t>
                  </a:r>
                </a:p>
              </p:txBody>
            </p:sp>
            <p:sp>
              <p:nvSpPr>
                <p:cNvPr id="119" name="Пятиугольник 118"/>
                <p:cNvSpPr/>
                <p:nvPr/>
              </p:nvSpPr>
              <p:spPr>
                <a:xfrm>
                  <a:off x="1487674" y="776942"/>
                  <a:ext cx="1448545" cy="307496"/>
                </a:xfrm>
                <a:prstGeom prst="homePlate">
                  <a:avLst/>
                </a:prstGeom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788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ru-RU" sz="788" b="1" dirty="0">
                      <a:solidFill>
                        <a:schemeClr val="bg1"/>
                      </a:solidFill>
                      <a:latin typeface="+mj-lt"/>
                    </a:rPr>
                    <a:t>Бизнес-процесс</a:t>
                  </a:r>
                </a:p>
              </p:txBody>
            </p:sp>
            <p:sp>
              <p:nvSpPr>
                <p:cNvPr id="120" name="Пятиугольник 119"/>
                <p:cNvSpPr/>
                <p:nvPr/>
              </p:nvSpPr>
              <p:spPr>
                <a:xfrm>
                  <a:off x="3622913" y="776942"/>
                  <a:ext cx="1448545" cy="307496"/>
                </a:xfrm>
                <a:prstGeom prst="homePlate">
                  <a:avLst/>
                </a:prstGeom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788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ru-RU" sz="788" b="1" dirty="0">
                      <a:solidFill>
                        <a:schemeClr val="bg1"/>
                      </a:solidFill>
                      <a:latin typeface="+mj-lt"/>
                    </a:rPr>
                    <a:t>Бизнес-процесс</a:t>
                  </a:r>
                </a:p>
              </p:txBody>
            </p:sp>
            <p:sp>
              <p:nvSpPr>
                <p:cNvPr id="121" name="Пятиугольник 120"/>
                <p:cNvSpPr/>
                <p:nvPr/>
              </p:nvSpPr>
              <p:spPr>
                <a:xfrm>
                  <a:off x="5702215" y="776942"/>
                  <a:ext cx="1448545" cy="307496"/>
                </a:xfrm>
                <a:prstGeom prst="homePlate">
                  <a:avLst/>
                </a:prstGeom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788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ru-RU" sz="788" b="1" dirty="0">
                      <a:solidFill>
                        <a:schemeClr val="bg1"/>
                      </a:solidFill>
                      <a:latin typeface="+mj-lt"/>
                    </a:rPr>
                    <a:t>Бизнес-процесс</a:t>
                  </a:r>
                </a:p>
              </p:txBody>
            </p:sp>
            <p:cxnSp>
              <p:nvCxnSpPr>
                <p:cNvPr id="122" name="Прямая соединительная линия 121"/>
                <p:cNvCxnSpPr>
                  <a:stCxn id="119" idx="2"/>
                  <a:endCxn id="109" idx="0"/>
                </p:cNvCxnSpPr>
                <p:nvPr/>
              </p:nvCxnSpPr>
              <p:spPr>
                <a:xfrm flipH="1">
                  <a:off x="1944374" y="1084438"/>
                  <a:ext cx="194459" cy="1414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Прямая соединительная линия 122"/>
                <p:cNvCxnSpPr>
                  <a:stCxn id="119" idx="2"/>
                  <a:endCxn id="110" idx="0"/>
                </p:cNvCxnSpPr>
                <p:nvPr/>
              </p:nvCxnSpPr>
              <p:spPr>
                <a:xfrm>
                  <a:off x="2138833" y="1084438"/>
                  <a:ext cx="859391" cy="151869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/>
                <p:cNvCxnSpPr>
                  <a:stCxn id="120" idx="2"/>
                  <a:endCxn id="111" idx="0"/>
                </p:cNvCxnSpPr>
                <p:nvPr/>
              </p:nvCxnSpPr>
              <p:spPr>
                <a:xfrm flipH="1">
                  <a:off x="4052074" y="1084438"/>
                  <a:ext cx="221998" cy="15934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/>
                <p:cNvCxnSpPr>
                  <a:stCxn id="120" idx="2"/>
                  <a:endCxn id="112" idx="0"/>
                </p:cNvCxnSpPr>
                <p:nvPr/>
              </p:nvCxnSpPr>
              <p:spPr>
                <a:xfrm>
                  <a:off x="4274072" y="1084438"/>
                  <a:ext cx="831852" cy="169799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Прямая соединительная линия 125"/>
                <p:cNvCxnSpPr>
                  <a:stCxn id="121" idx="2"/>
                  <a:endCxn id="113" idx="0"/>
                </p:cNvCxnSpPr>
                <p:nvPr/>
              </p:nvCxnSpPr>
              <p:spPr>
                <a:xfrm flipH="1">
                  <a:off x="6159774" y="1084438"/>
                  <a:ext cx="193599" cy="16980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>
                  <a:stCxn id="121" idx="2"/>
                  <a:endCxn id="114" idx="0"/>
                </p:cNvCxnSpPr>
                <p:nvPr/>
              </p:nvCxnSpPr>
              <p:spPr>
                <a:xfrm>
                  <a:off x="6353374" y="1084438"/>
                  <a:ext cx="860250" cy="18025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Скругленный прямоугольник 127"/>
                <p:cNvSpPr/>
                <p:nvPr/>
              </p:nvSpPr>
              <p:spPr>
                <a:xfrm>
                  <a:off x="2307997" y="1814369"/>
                  <a:ext cx="788656" cy="225963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ИТ услуга</a:t>
                  </a:r>
                </a:p>
              </p:txBody>
            </p:sp>
            <p:sp>
              <p:nvSpPr>
                <p:cNvPr id="129" name="Скругленный прямоугольник 128"/>
                <p:cNvSpPr/>
                <p:nvPr/>
              </p:nvSpPr>
              <p:spPr>
                <a:xfrm>
                  <a:off x="3249086" y="1814369"/>
                  <a:ext cx="788656" cy="225963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ИТ услуга</a:t>
                  </a:r>
                </a:p>
              </p:txBody>
            </p:sp>
            <p:sp>
              <p:nvSpPr>
                <p:cNvPr id="130" name="Скругленный прямоугольник 129"/>
                <p:cNvSpPr/>
                <p:nvPr/>
              </p:nvSpPr>
              <p:spPr>
                <a:xfrm>
                  <a:off x="4190176" y="1814369"/>
                  <a:ext cx="788656" cy="225963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ИТ услуга</a:t>
                  </a:r>
                </a:p>
              </p:txBody>
            </p:sp>
            <p:sp>
              <p:nvSpPr>
                <p:cNvPr id="131" name="Скругленный прямоугольник 130"/>
                <p:cNvSpPr/>
                <p:nvPr/>
              </p:nvSpPr>
              <p:spPr>
                <a:xfrm>
                  <a:off x="5131265" y="1814369"/>
                  <a:ext cx="788656" cy="225963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ИТ услуга</a:t>
                  </a:r>
                </a:p>
              </p:txBody>
            </p:sp>
            <p:sp>
              <p:nvSpPr>
                <p:cNvPr id="132" name="Скругленный прямоугольник 131"/>
                <p:cNvSpPr/>
                <p:nvPr/>
              </p:nvSpPr>
              <p:spPr>
                <a:xfrm>
                  <a:off x="6072354" y="1814369"/>
                  <a:ext cx="788656" cy="225963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ИТ услуга</a:t>
                  </a:r>
                </a:p>
              </p:txBody>
            </p:sp>
            <p:sp>
              <p:nvSpPr>
                <p:cNvPr id="133" name="Скругленный прямоугольник 132"/>
                <p:cNvSpPr/>
                <p:nvPr/>
              </p:nvSpPr>
              <p:spPr>
                <a:xfrm>
                  <a:off x="2286129" y="2312418"/>
                  <a:ext cx="4878377" cy="948729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lIns="0" tIns="0" rIns="0" bIns="0" rtlCol="0" anchor="t" anchorCtr="0"/>
                <a:lstStyle/>
                <a:p>
                  <a:r>
                    <a:rPr lang="ru-RU" sz="900" b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ИТ-инфраструктура</a:t>
                  </a:r>
                </a:p>
              </p:txBody>
            </p:sp>
            <p:sp>
              <p:nvSpPr>
                <p:cNvPr id="134" name="Скругленный прямоугольник 133"/>
                <p:cNvSpPr/>
                <p:nvPr/>
              </p:nvSpPr>
              <p:spPr>
                <a:xfrm>
                  <a:off x="2390662" y="2563493"/>
                  <a:ext cx="4630122" cy="225963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900" b="1" dirty="0">
                      <a:solidFill>
                        <a:schemeClr val="accent6"/>
                      </a:solidFill>
                    </a:rPr>
                    <a:t>ИТ-системы</a:t>
                  </a:r>
                </a:p>
              </p:txBody>
            </p:sp>
            <p:sp>
              <p:nvSpPr>
                <p:cNvPr id="135" name="Скругленный прямоугольник 134"/>
                <p:cNvSpPr/>
                <p:nvPr/>
              </p:nvSpPr>
              <p:spPr>
                <a:xfrm>
                  <a:off x="2489759" y="2877330"/>
                  <a:ext cx="1370821" cy="290521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900" b="1" dirty="0">
                      <a:solidFill>
                        <a:schemeClr val="accent6"/>
                      </a:solidFill>
                    </a:rPr>
                    <a:t>Программное обеспечение</a:t>
                  </a:r>
                </a:p>
              </p:txBody>
            </p:sp>
            <p:sp>
              <p:nvSpPr>
                <p:cNvPr id="136" name="Скругленный прямоугольник 135"/>
                <p:cNvSpPr/>
                <p:nvPr/>
              </p:nvSpPr>
              <p:spPr>
                <a:xfrm>
                  <a:off x="3926514" y="2877330"/>
                  <a:ext cx="1476989" cy="290521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900" b="1" dirty="0">
                      <a:solidFill>
                        <a:schemeClr val="accent6"/>
                      </a:solidFill>
                    </a:rPr>
                    <a:t>Технические средства</a:t>
                  </a:r>
                </a:p>
              </p:txBody>
            </p:sp>
            <p:sp>
              <p:nvSpPr>
                <p:cNvPr id="137" name="Скругленный прямоугольник 136"/>
                <p:cNvSpPr/>
                <p:nvPr/>
              </p:nvSpPr>
              <p:spPr>
                <a:xfrm>
                  <a:off x="5467105" y="2877330"/>
                  <a:ext cx="1553691" cy="290521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900" b="1" dirty="0">
                      <a:solidFill>
                        <a:schemeClr val="accent6"/>
                      </a:solidFill>
                    </a:rPr>
                    <a:t>Сеть</a:t>
                  </a:r>
                </a:p>
              </p:txBody>
            </p:sp>
            <p:sp>
              <p:nvSpPr>
                <p:cNvPr id="138" name="Скругленный прямоугольник 137"/>
                <p:cNvSpPr/>
                <p:nvPr/>
              </p:nvSpPr>
              <p:spPr>
                <a:xfrm>
                  <a:off x="2452067" y="3647860"/>
                  <a:ext cx="832808" cy="255767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Служебная услуга</a:t>
                  </a:r>
                </a:p>
              </p:txBody>
            </p:sp>
            <p:sp>
              <p:nvSpPr>
                <p:cNvPr id="139" name="Скругленный прямоугольник 138"/>
                <p:cNvSpPr/>
                <p:nvPr/>
              </p:nvSpPr>
              <p:spPr>
                <a:xfrm>
                  <a:off x="3372244" y="3647860"/>
                  <a:ext cx="832808" cy="255767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Служебная услуга</a:t>
                  </a:r>
                </a:p>
              </p:txBody>
            </p:sp>
            <p:sp>
              <p:nvSpPr>
                <p:cNvPr id="140" name="Скругленный прямоугольник 139"/>
                <p:cNvSpPr/>
                <p:nvPr/>
              </p:nvSpPr>
              <p:spPr>
                <a:xfrm>
                  <a:off x="4292421" y="3647860"/>
                  <a:ext cx="832808" cy="255767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Служебная услуга</a:t>
                  </a:r>
                </a:p>
              </p:txBody>
            </p:sp>
            <p:sp>
              <p:nvSpPr>
                <p:cNvPr id="141" name="Скругленный прямоугольник 140"/>
                <p:cNvSpPr/>
                <p:nvPr/>
              </p:nvSpPr>
              <p:spPr>
                <a:xfrm>
                  <a:off x="5212599" y="3647860"/>
                  <a:ext cx="832808" cy="255767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Служебная услуга</a:t>
                  </a:r>
                </a:p>
              </p:txBody>
            </p:sp>
            <p:sp>
              <p:nvSpPr>
                <p:cNvPr id="142" name="Скругленный прямоугольник 141"/>
                <p:cNvSpPr/>
                <p:nvPr/>
              </p:nvSpPr>
              <p:spPr>
                <a:xfrm>
                  <a:off x="6132774" y="3647860"/>
                  <a:ext cx="832808" cy="255767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Служебная услуга</a:t>
                  </a:r>
                </a:p>
              </p:txBody>
            </p:sp>
            <p:sp>
              <p:nvSpPr>
                <p:cNvPr id="143" name="Скругленный прямоугольник 142"/>
                <p:cNvSpPr/>
                <p:nvPr/>
              </p:nvSpPr>
              <p:spPr>
                <a:xfrm>
                  <a:off x="1470073" y="5306926"/>
                  <a:ext cx="2927834" cy="636646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lIns="0" tIns="0" rIns="0" bIns="0" rtlCol="0" anchor="t" anchorCtr="0"/>
                <a:lstStyle/>
                <a:p>
                  <a:r>
                    <a:rPr lang="ru-RU" sz="900" b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Внешние услуги</a:t>
                  </a:r>
                </a:p>
              </p:txBody>
            </p:sp>
            <p:sp>
              <p:nvSpPr>
                <p:cNvPr id="144" name="Скругленный прямоугольник 143"/>
                <p:cNvSpPr/>
                <p:nvPr/>
              </p:nvSpPr>
              <p:spPr>
                <a:xfrm>
                  <a:off x="1541184" y="5599588"/>
                  <a:ext cx="832808" cy="225963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Внешняя услуга</a:t>
                  </a:r>
                </a:p>
              </p:txBody>
            </p:sp>
            <p:sp>
              <p:nvSpPr>
                <p:cNvPr id="145" name="Скругленный прямоугольник 144"/>
                <p:cNvSpPr/>
                <p:nvPr/>
              </p:nvSpPr>
              <p:spPr>
                <a:xfrm>
                  <a:off x="2471236" y="5599588"/>
                  <a:ext cx="832808" cy="225963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Внешняя услуга</a:t>
                  </a:r>
                </a:p>
              </p:txBody>
            </p:sp>
            <p:sp>
              <p:nvSpPr>
                <p:cNvPr id="146" name="Скругленный прямоугольник 145"/>
                <p:cNvSpPr/>
                <p:nvPr/>
              </p:nvSpPr>
              <p:spPr>
                <a:xfrm>
                  <a:off x="3368756" y="5599588"/>
                  <a:ext cx="832808" cy="225963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Внешняя услуга</a:t>
                  </a:r>
                </a:p>
              </p:txBody>
            </p:sp>
            <p:sp>
              <p:nvSpPr>
                <p:cNvPr id="147" name="Скругленный прямоугольник 146"/>
                <p:cNvSpPr/>
                <p:nvPr/>
              </p:nvSpPr>
              <p:spPr>
                <a:xfrm>
                  <a:off x="4462962" y="5297959"/>
                  <a:ext cx="2700120" cy="636646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lIns="0" tIns="0" rIns="0" bIns="0" rtlCol="0" anchor="t" anchorCtr="0"/>
                <a:lstStyle/>
                <a:p>
                  <a:r>
                    <a:rPr lang="ru-RU" sz="900" b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Персонал</a:t>
                  </a:r>
                </a:p>
              </p:txBody>
            </p:sp>
            <p:sp>
              <p:nvSpPr>
                <p:cNvPr id="148" name="Скругленный прямоугольник 147"/>
                <p:cNvSpPr/>
                <p:nvPr/>
              </p:nvSpPr>
              <p:spPr>
                <a:xfrm>
                  <a:off x="5434031" y="5589171"/>
                  <a:ext cx="773558" cy="246797"/>
                </a:xfrm>
                <a:prstGeom prst="roundRect">
                  <a:avLst/>
                </a:prstGeom>
                <a:ln/>
                <a:effectLst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Сотрудник</a:t>
                  </a:r>
                </a:p>
              </p:txBody>
            </p:sp>
            <p:sp>
              <p:nvSpPr>
                <p:cNvPr id="149" name="Скругленный прямоугольник 148"/>
                <p:cNvSpPr/>
                <p:nvPr/>
              </p:nvSpPr>
              <p:spPr>
                <a:xfrm>
                  <a:off x="6344911" y="5589171"/>
                  <a:ext cx="773558" cy="246797"/>
                </a:xfrm>
                <a:prstGeom prst="roundRect">
                  <a:avLst/>
                </a:prstGeom>
                <a:ln/>
                <a:effectLst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Сотрудник</a:t>
                  </a:r>
                </a:p>
              </p:txBody>
            </p:sp>
            <p:sp>
              <p:nvSpPr>
                <p:cNvPr id="150" name="Скругленный прямоугольник 149"/>
                <p:cNvSpPr/>
                <p:nvPr/>
              </p:nvSpPr>
              <p:spPr>
                <a:xfrm>
                  <a:off x="4523150" y="5589171"/>
                  <a:ext cx="773558" cy="246797"/>
                </a:xfrm>
                <a:prstGeom prst="roundRect">
                  <a:avLst/>
                </a:prstGeom>
                <a:ln/>
                <a:effectLst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Сотрудник</a:t>
                  </a:r>
                </a:p>
              </p:txBody>
            </p:sp>
            <p:sp>
              <p:nvSpPr>
                <p:cNvPr id="151" name="Скругленный прямоугольник 150"/>
                <p:cNvSpPr/>
                <p:nvPr/>
              </p:nvSpPr>
              <p:spPr>
                <a:xfrm>
                  <a:off x="1531889" y="3656827"/>
                  <a:ext cx="832808" cy="255767"/>
                </a:xfrm>
                <a:prstGeom prst="roundRect">
                  <a:avLst/>
                </a:prstGeom>
                <a:gradFill>
                  <a:gsLst>
                    <a:gs pos="99000">
                      <a:schemeClr val="accent1">
                        <a:shade val="51000"/>
                        <a:satMod val="130000"/>
                      </a:schemeClr>
                    </a:gs>
                    <a:gs pos="98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Служебная услуга</a:t>
                  </a:r>
                </a:p>
              </p:txBody>
            </p:sp>
            <p:sp>
              <p:nvSpPr>
                <p:cNvPr id="152" name="Скругленный прямоугольник 151"/>
                <p:cNvSpPr/>
                <p:nvPr/>
              </p:nvSpPr>
              <p:spPr>
                <a:xfrm>
                  <a:off x="1470073" y="4520541"/>
                  <a:ext cx="5693009" cy="564907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lIns="0" tIns="0" rIns="0" bIns="0" rtlCol="0" anchor="t" anchorCtr="0"/>
                <a:lstStyle/>
                <a:p>
                  <a:r>
                    <a:rPr lang="ru-RU" sz="900" b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Справочник компетенций</a:t>
                  </a:r>
                </a:p>
              </p:txBody>
            </p:sp>
            <p:sp>
              <p:nvSpPr>
                <p:cNvPr id="153" name="Загнутый угол 152"/>
                <p:cNvSpPr/>
                <p:nvPr/>
              </p:nvSpPr>
              <p:spPr>
                <a:xfrm>
                  <a:off x="1627625" y="4011228"/>
                  <a:ext cx="641336" cy="224170"/>
                </a:xfrm>
                <a:prstGeom prst="foldedCorner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ЭТК</a:t>
                  </a:r>
                </a:p>
              </p:txBody>
            </p:sp>
            <p:sp>
              <p:nvSpPr>
                <p:cNvPr id="154" name="Загнутый угол 153"/>
                <p:cNvSpPr/>
                <p:nvPr/>
              </p:nvSpPr>
              <p:spPr>
                <a:xfrm>
                  <a:off x="2547803" y="4011228"/>
                  <a:ext cx="641336" cy="224170"/>
                </a:xfrm>
                <a:prstGeom prst="foldedCorner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ЭТК</a:t>
                  </a:r>
                </a:p>
              </p:txBody>
            </p:sp>
            <p:sp>
              <p:nvSpPr>
                <p:cNvPr id="155" name="Загнутый угол 154"/>
                <p:cNvSpPr/>
                <p:nvPr/>
              </p:nvSpPr>
              <p:spPr>
                <a:xfrm>
                  <a:off x="3467980" y="4011228"/>
                  <a:ext cx="641336" cy="224170"/>
                </a:xfrm>
                <a:prstGeom prst="foldedCorner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ЭТК</a:t>
                  </a:r>
                </a:p>
              </p:txBody>
            </p:sp>
            <p:sp>
              <p:nvSpPr>
                <p:cNvPr id="156" name="Загнутый угол 155"/>
                <p:cNvSpPr/>
                <p:nvPr/>
              </p:nvSpPr>
              <p:spPr>
                <a:xfrm>
                  <a:off x="4388157" y="4011228"/>
                  <a:ext cx="641336" cy="224170"/>
                </a:xfrm>
                <a:prstGeom prst="foldedCorner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ЭТК</a:t>
                  </a:r>
                </a:p>
              </p:txBody>
            </p:sp>
            <p:sp>
              <p:nvSpPr>
                <p:cNvPr id="157" name="Загнутый угол 156"/>
                <p:cNvSpPr/>
                <p:nvPr/>
              </p:nvSpPr>
              <p:spPr>
                <a:xfrm>
                  <a:off x="5308335" y="4011228"/>
                  <a:ext cx="641336" cy="224170"/>
                </a:xfrm>
                <a:prstGeom prst="foldedCorner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ЭТК</a:t>
                  </a:r>
                </a:p>
              </p:txBody>
            </p:sp>
            <p:sp>
              <p:nvSpPr>
                <p:cNvPr id="158" name="Загнутый угол 157"/>
                <p:cNvSpPr/>
                <p:nvPr/>
              </p:nvSpPr>
              <p:spPr>
                <a:xfrm>
                  <a:off x="6228510" y="4011228"/>
                  <a:ext cx="641336" cy="224170"/>
                </a:xfrm>
                <a:prstGeom prst="foldedCorner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ЭТК</a:t>
                  </a:r>
                </a:p>
              </p:txBody>
            </p:sp>
            <p:cxnSp>
              <p:nvCxnSpPr>
                <p:cNvPr id="159" name="Прямая соединительная линия 158"/>
                <p:cNvCxnSpPr>
                  <a:stCxn id="151" idx="2"/>
                  <a:endCxn id="153" idx="0"/>
                </p:cNvCxnSpPr>
                <p:nvPr/>
              </p:nvCxnSpPr>
              <p:spPr>
                <a:xfrm>
                  <a:off x="1948294" y="3912594"/>
                  <a:ext cx="0" cy="98634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Прямая соединительная линия 159"/>
                <p:cNvCxnSpPr>
                  <a:stCxn id="138" idx="2"/>
                  <a:endCxn id="154" idx="0"/>
                </p:cNvCxnSpPr>
                <p:nvPr/>
              </p:nvCxnSpPr>
              <p:spPr>
                <a:xfrm>
                  <a:off x="2868471" y="3903627"/>
                  <a:ext cx="0" cy="10760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Прямая соединительная линия 160"/>
                <p:cNvCxnSpPr>
                  <a:stCxn id="139" idx="2"/>
                  <a:endCxn id="155" idx="0"/>
                </p:cNvCxnSpPr>
                <p:nvPr/>
              </p:nvCxnSpPr>
              <p:spPr>
                <a:xfrm>
                  <a:off x="3788649" y="3903627"/>
                  <a:ext cx="0" cy="10760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Прямая соединительная линия 161"/>
                <p:cNvCxnSpPr>
                  <a:stCxn id="140" idx="2"/>
                  <a:endCxn id="156" idx="0"/>
                </p:cNvCxnSpPr>
                <p:nvPr/>
              </p:nvCxnSpPr>
              <p:spPr>
                <a:xfrm>
                  <a:off x="4708826" y="3903627"/>
                  <a:ext cx="0" cy="10760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Прямая соединительная линия 162"/>
                <p:cNvCxnSpPr>
                  <a:stCxn id="141" idx="2"/>
                  <a:endCxn id="157" idx="0"/>
                </p:cNvCxnSpPr>
                <p:nvPr/>
              </p:nvCxnSpPr>
              <p:spPr>
                <a:xfrm>
                  <a:off x="5629003" y="3903627"/>
                  <a:ext cx="0" cy="10760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Прямая соединительная линия 163"/>
                <p:cNvCxnSpPr>
                  <a:stCxn id="142" idx="2"/>
                  <a:endCxn id="158" idx="0"/>
                </p:cNvCxnSpPr>
                <p:nvPr/>
              </p:nvCxnSpPr>
              <p:spPr>
                <a:xfrm>
                  <a:off x="6549178" y="3903627"/>
                  <a:ext cx="0" cy="10760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Скругленный прямоугольник 164"/>
                <p:cNvSpPr/>
                <p:nvPr/>
              </p:nvSpPr>
              <p:spPr>
                <a:xfrm>
                  <a:off x="1565345" y="4766913"/>
                  <a:ext cx="766812" cy="255767"/>
                </a:xfrm>
                <a:prstGeom prst="roundRect">
                  <a:avLst/>
                </a:prstGeom>
                <a:solidFill>
                  <a:srgbClr val="564FC9">
                    <a:alpha val="42000"/>
                  </a:srgbClr>
                </a:solidFill>
                <a:ln w="3175" cmpd="sng"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600" b="1" dirty="0">
                      <a:solidFill>
                        <a:schemeClr val="tx1"/>
                      </a:solidFill>
                    </a:rPr>
                    <a:t>Компетенции</a:t>
                  </a:r>
                </a:p>
              </p:txBody>
            </p:sp>
            <p:sp>
              <p:nvSpPr>
                <p:cNvPr id="166" name="Скругленный прямоугольник 165"/>
                <p:cNvSpPr/>
                <p:nvPr/>
              </p:nvSpPr>
              <p:spPr>
                <a:xfrm>
                  <a:off x="2485521" y="4766913"/>
                  <a:ext cx="766812" cy="255767"/>
                </a:xfrm>
                <a:prstGeom prst="roundRect">
                  <a:avLst/>
                </a:prstGeom>
                <a:solidFill>
                  <a:srgbClr val="564FC9">
                    <a:alpha val="42000"/>
                  </a:srgbClr>
                </a:solidFill>
                <a:ln w="3175" cmpd="sng"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600" b="1" dirty="0">
                      <a:solidFill>
                        <a:schemeClr val="tx1"/>
                      </a:solidFill>
                    </a:rPr>
                    <a:t>Компетенции</a:t>
                  </a:r>
                </a:p>
              </p:txBody>
            </p:sp>
            <p:sp>
              <p:nvSpPr>
                <p:cNvPr id="167" name="Скругленный прямоугольник 166"/>
                <p:cNvSpPr/>
                <p:nvPr/>
              </p:nvSpPr>
              <p:spPr>
                <a:xfrm>
                  <a:off x="3384784" y="4766913"/>
                  <a:ext cx="766812" cy="255767"/>
                </a:xfrm>
                <a:prstGeom prst="roundRect">
                  <a:avLst/>
                </a:prstGeom>
                <a:solidFill>
                  <a:srgbClr val="564FC9">
                    <a:alpha val="42000"/>
                  </a:srgbClr>
                </a:solidFill>
                <a:ln w="3175" cmpd="sng"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600" b="1" dirty="0">
                      <a:solidFill>
                        <a:schemeClr val="tx1"/>
                      </a:solidFill>
                    </a:rPr>
                    <a:t>Компетенции</a:t>
                  </a:r>
                </a:p>
              </p:txBody>
            </p:sp>
            <p:sp>
              <p:nvSpPr>
                <p:cNvPr id="168" name="Скругленный прямоугольник 167"/>
                <p:cNvSpPr/>
                <p:nvPr/>
              </p:nvSpPr>
              <p:spPr>
                <a:xfrm>
                  <a:off x="4325874" y="4766913"/>
                  <a:ext cx="766812" cy="255767"/>
                </a:xfrm>
                <a:prstGeom prst="roundRect">
                  <a:avLst/>
                </a:prstGeom>
                <a:solidFill>
                  <a:srgbClr val="564FC9">
                    <a:alpha val="42000"/>
                  </a:srgbClr>
                </a:solidFill>
                <a:ln w="3175" cmpd="sng"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600" b="1" dirty="0">
                      <a:solidFill>
                        <a:schemeClr val="tx1"/>
                      </a:solidFill>
                    </a:rPr>
                    <a:t>Компетенции</a:t>
                  </a:r>
                </a:p>
              </p:txBody>
            </p:sp>
            <p:sp>
              <p:nvSpPr>
                <p:cNvPr id="169" name="Скругленный прямоугольник 168"/>
                <p:cNvSpPr/>
                <p:nvPr/>
              </p:nvSpPr>
              <p:spPr>
                <a:xfrm>
                  <a:off x="5239079" y="4766913"/>
                  <a:ext cx="766812" cy="255767"/>
                </a:xfrm>
                <a:prstGeom prst="roundRect">
                  <a:avLst/>
                </a:prstGeom>
                <a:solidFill>
                  <a:srgbClr val="564FC9">
                    <a:alpha val="42000"/>
                  </a:srgbClr>
                </a:solidFill>
                <a:ln w="3175" cmpd="sng"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600" b="1" dirty="0">
                      <a:solidFill>
                        <a:schemeClr val="tx1"/>
                      </a:solidFill>
                    </a:rPr>
                    <a:t>Компетенции</a:t>
                  </a:r>
                </a:p>
              </p:txBody>
            </p:sp>
            <p:sp>
              <p:nvSpPr>
                <p:cNvPr id="170" name="Скругленный прямоугольник 169"/>
                <p:cNvSpPr/>
                <p:nvPr/>
              </p:nvSpPr>
              <p:spPr>
                <a:xfrm>
                  <a:off x="6166226" y="4766913"/>
                  <a:ext cx="766812" cy="255767"/>
                </a:xfrm>
                <a:prstGeom prst="roundRect">
                  <a:avLst/>
                </a:prstGeom>
                <a:solidFill>
                  <a:srgbClr val="564FC9">
                    <a:alpha val="42000"/>
                  </a:srgbClr>
                </a:solidFill>
                <a:ln w="3175" cmpd="sng"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600" b="1" dirty="0">
                      <a:solidFill>
                        <a:schemeClr val="tx1"/>
                      </a:solidFill>
                    </a:rPr>
                    <a:t>Компетенции</a:t>
                  </a:r>
                </a:p>
              </p:txBody>
            </p:sp>
            <p:sp>
              <p:nvSpPr>
                <p:cNvPr id="171" name="Скругленный прямоугольник 170"/>
                <p:cNvSpPr/>
                <p:nvPr/>
              </p:nvSpPr>
              <p:spPr>
                <a:xfrm>
                  <a:off x="7635254" y="1591095"/>
                  <a:ext cx="1654374" cy="5144985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lIns="0" tIns="0" rIns="0" bIns="0" rtlCol="0" anchor="t" anchorCtr="0"/>
                <a:lstStyle/>
                <a:p>
                  <a:pPr algn="ctr"/>
                  <a:r>
                    <a:rPr lang="ru-RU" sz="900" b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Процессы</a:t>
                  </a:r>
                </a:p>
              </p:txBody>
            </p:sp>
            <p:sp>
              <p:nvSpPr>
                <p:cNvPr id="172" name="Скругленный прямоугольник 171"/>
                <p:cNvSpPr/>
                <p:nvPr/>
              </p:nvSpPr>
              <p:spPr>
                <a:xfrm>
                  <a:off x="7834150" y="2857931"/>
                  <a:ext cx="1396378" cy="379485"/>
                </a:xfrm>
                <a:prstGeom prst="roundRect">
                  <a:avLst/>
                </a:prstGeom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bg1"/>
                      </a:solidFill>
                    </a:rPr>
                    <a:t>Управление проблемами</a:t>
                  </a:r>
                  <a:endParaRPr lang="ru-RU" sz="7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73" name="Скругленный прямоугольник 172"/>
                <p:cNvSpPr/>
                <p:nvPr/>
              </p:nvSpPr>
              <p:spPr>
                <a:xfrm>
                  <a:off x="7834150" y="3312923"/>
                  <a:ext cx="1396378" cy="379485"/>
                </a:xfrm>
                <a:prstGeom prst="roundRect">
                  <a:avLst/>
                </a:prstGeom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bg1"/>
                      </a:solidFill>
                    </a:rPr>
                    <a:t>Управление изменениями</a:t>
                  </a:r>
                  <a:endParaRPr lang="ru-RU" sz="7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74" name="Скругленный прямоугольник 173"/>
                <p:cNvSpPr/>
                <p:nvPr/>
              </p:nvSpPr>
              <p:spPr>
                <a:xfrm>
                  <a:off x="7834150" y="3767915"/>
                  <a:ext cx="1396378" cy="379485"/>
                </a:xfrm>
                <a:prstGeom prst="roundRect">
                  <a:avLst/>
                </a:prstGeom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bg1"/>
                      </a:solidFill>
                    </a:rPr>
                    <a:t>Управление уровнем услуг</a:t>
                  </a:r>
                </a:p>
              </p:txBody>
            </p:sp>
            <p:sp>
              <p:nvSpPr>
                <p:cNvPr id="175" name="Скругленный прямоугольник 174"/>
                <p:cNvSpPr/>
                <p:nvPr/>
              </p:nvSpPr>
              <p:spPr>
                <a:xfrm>
                  <a:off x="7834150" y="4222907"/>
                  <a:ext cx="1396378" cy="379485"/>
                </a:xfrm>
                <a:prstGeom prst="roundRect">
                  <a:avLst/>
                </a:prstGeom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bg1"/>
                      </a:solidFill>
                    </a:rPr>
                    <a:t>Управление релизами</a:t>
                  </a:r>
                </a:p>
              </p:txBody>
            </p:sp>
            <p:sp>
              <p:nvSpPr>
                <p:cNvPr id="176" name="Скругленный прямоугольник 175"/>
                <p:cNvSpPr/>
                <p:nvPr/>
              </p:nvSpPr>
              <p:spPr>
                <a:xfrm>
                  <a:off x="7834150" y="4694181"/>
                  <a:ext cx="1396378" cy="467382"/>
                </a:xfrm>
                <a:prstGeom prst="roundRect">
                  <a:avLst/>
                </a:prstGeom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bg1"/>
                      </a:solidFill>
                    </a:rPr>
                    <a:t>Управление активами и конфигурациями</a:t>
                  </a:r>
                </a:p>
              </p:txBody>
            </p:sp>
            <p:sp>
              <p:nvSpPr>
                <p:cNvPr id="177" name="Скругленный прямоугольник 176"/>
                <p:cNvSpPr/>
                <p:nvPr/>
              </p:nvSpPr>
              <p:spPr>
                <a:xfrm>
                  <a:off x="7834150" y="5230583"/>
                  <a:ext cx="1396378" cy="379485"/>
                </a:xfrm>
                <a:prstGeom prst="roundRect">
                  <a:avLst/>
                </a:prstGeom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bg1"/>
                      </a:solidFill>
                    </a:rPr>
                    <a:t>Управление разработкой</a:t>
                  </a:r>
                </a:p>
              </p:txBody>
            </p:sp>
            <p:sp>
              <p:nvSpPr>
                <p:cNvPr id="178" name="Выгнутая влево стрелка 177"/>
                <p:cNvSpPr/>
                <p:nvPr/>
              </p:nvSpPr>
              <p:spPr>
                <a:xfrm>
                  <a:off x="914222" y="1913899"/>
                  <a:ext cx="261279" cy="871571"/>
                </a:xfrm>
                <a:prstGeom prst="curvedRightArrow">
                  <a:avLst>
                    <a:gd name="adj1" fmla="val 12985"/>
                    <a:gd name="adj2" fmla="val 50000"/>
                    <a:gd name="adj3" fmla="val 37669"/>
                  </a:avLst>
                </a:prstGeom>
                <a:gradFill flip="none" rotWithShape="1">
                  <a:gsLst>
                    <a:gs pos="0">
                      <a:schemeClr val="accent6">
                        <a:shade val="51000"/>
                        <a:satMod val="130000"/>
                        <a:alpha val="62000"/>
                      </a:schemeClr>
                    </a:gs>
                    <a:gs pos="80000">
                      <a:schemeClr val="accent6">
                        <a:shade val="93000"/>
                        <a:satMod val="130000"/>
                        <a:alpha val="62000"/>
                      </a:schemeClr>
                    </a:gs>
                    <a:gs pos="100000">
                      <a:schemeClr val="accent6">
                        <a:shade val="94000"/>
                        <a:satMod val="135000"/>
                        <a:alpha val="62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79" name="Выгнутая влево стрелка 178"/>
                <p:cNvSpPr/>
                <p:nvPr/>
              </p:nvSpPr>
              <p:spPr>
                <a:xfrm>
                  <a:off x="967708" y="2893071"/>
                  <a:ext cx="262467" cy="871571"/>
                </a:xfrm>
                <a:prstGeom prst="curvedRightArrow">
                  <a:avLst>
                    <a:gd name="adj1" fmla="val 12985"/>
                    <a:gd name="adj2" fmla="val 50000"/>
                    <a:gd name="adj3" fmla="val 37669"/>
                  </a:avLst>
                </a:prstGeom>
                <a:gradFill flip="none" rotWithShape="1">
                  <a:gsLst>
                    <a:gs pos="0">
                      <a:schemeClr val="accent6">
                        <a:shade val="51000"/>
                        <a:satMod val="130000"/>
                        <a:alpha val="62000"/>
                      </a:schemeClr>
                    </a:gs>
                    <a:gs pos="80000">
                      <a:schemeClr val="accent6">
                        <a:shade val="93000"/>
                        <a:satMod val="130000"/>
                        <a:alpha val="62000"/>
                      </a:schemeClr>
                    </a:gs>
                    <a:gs pos="100000">
                      <a:schemeClr val="accent6">
                        <a:shade val="94000"/>
                        <a:satMod val="135000"/>
                        <a:alpha val="62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80" name="Выгнутая влево стрелка 179"/>
                <p:cNvSpPr/>
                <p:nvPr/>
              </p:nvSpPr>
              <p:spPr>
                <a:xfrm>
                  <a:off x="969987" y="3872243"/>
                  <a:ext cx="261279" cy="871571"/>
                </a:xfrm>
                <a:prstGeom prst="curvedRightArrow">
                  <a:avLst>
                    <a:gd name="adj1" fmla="val 12985"/>
                    <a:gd name="adj2" fmla="val 50000"/>
                    <a:gd name="adj3" fmla="val 37669"/>
                  </a:avLst>
                </a:prstGeom>
                <a:gradFill flip="none" rotWithShape="1">
                  <a:gsLst>
                    <a:gs pos="0">
                      <a:schemeClr val="accent6">
                        <a:shade val="51000"/>
                        <a:satMod val="130000"/>
                        <a:alpha val="62000"/>
                      </a:schemeClr>
                    </a:gs>
                    <a:gs pos="80000">
                      <a:schemeClr val="accent6">
                        <a:shade val="93000"/>
                        <a:satMod val="130000"/>
                        <a:alpha val="62000"/>
                      </a:schemeClr>
                    </a:gs>
                    <a:gs pos="100000">
                      <a:schemeClr val="accent6">
                        <a:shade val="94000"/>
                        <a:satMod val="135000"/>
                        <a:alpha val="62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81" name="Выгнутая влево стрелка 180"/>
                <p:cNvSpPr/>
                <p:nvPr/>
              </p:nvSpPr>
              <p:spPr>
                <a:xfrm>
                  <a:off x="967709" y="4851415"/>
                  <a:ext cx="262467" cy="871571"/>
                </a:xfrm>
                <a:prstGeom prst="curvedRightArrow">
                  <a:avLst>
                    <a:gd name="adj1" fmla="val 12985"/>
                    <a:gd name="adj2" fmla="val 50000"/>
                    <a:gd name="adj3" fmla="val 37669"/>
                  </a:avLst>
                </a:prstGeom>
                <a:gradFill flip="none" rotWithShape="1">
                  <a:gsLst>
                    <a:gs pos="0">
                      <a:schemeClr val="accent6">
                        <a:shade val="51000"/>
                        <a:satMod val="130000"/>
                        <a:alpha val="62000"/>
                      </a:schemeClr>
                    </a:gs>
                    <a:gs pos="80000">
                      <a:schemeClr val="accent6">
                        <a:shade val="93000"/>
                        <a:satMod val="130000"/>
                        <a:alpha val="62000"/>
                      </a:schemeClr>
                    </a:gs>
                    <a:gs pos="100000">
                      <a:schemeClr val="accent6">
                        <a:shade val="94000"/>
                        <a:satMod val="135000"/>
                        <a:alpha val="62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82" name="Стрелка вправо 181"/>
                <p:cNvSpPr/>
                <p:nvPr/>
              </p:nvSpPr>
              <p:spPr>
                <a:xfrm rot="16200000">
                  <a:off x="4104849" y="2070049"/>
                  <a:ext cx="220134" cy="310445"/>
                </a:xfrm>
                <a:prstGeom prst="rightArrow">
                  <a:avLst>
                    <a:gd name="adj1" fmla="val 43912"/>
                    <a:gd name="adj2" fmla="val 47696"/>
                  </a:avLst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183" name="Стрелка вправо 182"/>
                <p:cNvSpPr/>
                <p:nvPr/>
              </p:nvSpPr>
              <p:spPr>
                <a:xfrm rot="16200000">
                  <a:off x="4908243" y="3128128"/>
                  <a:ext cx="220134" cy="310445"/>
                </a:xfrm>
                <a:prstGeom prst="rightArrow">
                  <a:avLst>
                    <a:gd name="adj1" fmla="val 43912"/>
                    <a:gd name="adj2" fmla="val 47696"/>
                  </a:avLst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184" name="Стрелка вправо 183"/>
                <p:cNvSpPr/>
                <p:nvPr/>
              </p:nvSpPr>
              <p:spPr>
                <a:xfrm rot="16200000">
                  <a:off x="4104849" y="4266909"/>
                  <a:ext cx="220134" cy="310445"/>
                </a:xfrm>
                <a:prstGeom prst="rightArrow">
                  <a:avLst>
                    <a:gd name="adj1" fmla="val 43912"/>
                    <a:gd name="adj2" fmla="val 47696"/>
                  </a:avLst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185" name="Стрелка вправо 184"/>
                <p:cNvSpPr/>
                <p:nvPr/>
              </p:nvSpPr>
              <p:spPr>
                <a:xfrm rot="16200000">
                  <a:off x="2822068" y="5047019"/>
                  <a:ext cx="220134" cy="310445"/>
                </a:xfrm>
                <a:prstGeom prst="rightArrow">
                  <a:avLst>
                    <a:gd name="adj1" fmla="val 43912"/>
                    <a:gd name="adj2" fmla="val 47696"/>
                  </a:avLst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186" name="Стрелка вправо 185"/>
                <p:cNvSpPr/>
                <p:nvPr/>
              </p:nvSpPr>
              <p:spPr>
                <a:xfrm rot="16200000">
                  <a:off x="5703428" y="5029086"/>
                  <a:ext cx="220134" cy="310445"/>
                </a:xfrm>
                <a:prstGeom prst="rightArrow">
                  <a:avLst>
                    <a:gd name="adj1" fmla="val 43912"/>
                    <a:gd name="adj2" fmla="val 47696"/>
                  </a:avLst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187" name="Выгнутая влево стрелка 186"/>
                <p:cNvSpPr/>
                <p:nvPr/>
              </p:nvSpPr>
              <p:spPr>
                <a:xfrm>
                  <a:off x="925376" y="934727"/>
                  <a:ext cx="261279" cy="871571"/>
                </a:xfrm>
                <a:prstGeom prst="curvedRightArrow">
                  <a:avLst>
                    <a:gd name="adj1" fmla="val 12985"/>
                    <a:gd name="adj2" fmla="val 50000"/>
                    <a:gd name="adj3" fmla="val 37669"/>
                  </a:avLst>
                </a:prstGeom>
                <a:gradFill flip="none" rotWithShape="1">
                  <a:gsLst>
                    <a:gs pos="0">
                      <a:schemeClr val="accent6">
                        <a:shade val="51000"/>
                        <a:satMod val="130000"/>
                        <a:alpha val="62000"/>
                      </a:schemeClr>
                    </a:gs>
                    <a:gs pos="80000">
                      <a:schemeClr val="accent6">
                        <a:shade val="93000"/>
                        <a:satMod val="130000"/>
                        <a:alpha val="62000"/>
                      </a:schemeClr>
                    </a:gs>
                    <a:gs pos="100000">
                      <a:schemeClr val="accent6">
                        <a:shade val="94000"/>
                        <a:satMod val="135000"/>
                        <a:alpha val="62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88" name="Скругленный прямоугольник 187"/>
                <p:cNvSpPr/>
                <p:nvPr/>
              </p:nvSpPr>
              <p:spPr>
                <a:xfrm>
                  <a:off x="7834150" y="1947947"/>
                  <a:ext cx="1396378" cy="379485"/>
                </a:xfrm>
                <a:prstGeom prst="roundRect">
                  <a:avLst/>
                </a:prstGeom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bg1"/>
                      </a:solidFill>
                    </a:rPr>
                    <a:t>Управление запросами</a:t>
                  </a:r>
                </a:p>
              </p:txBody>
            </p:sp>
            <p:sp>
              <p:nvSpPr>
                <p:cNvPr id="189" name="Скругленный прямоугольник 188"/>
                <p:cNvSpPr/>
                <p:nvPr/>
              </p:nvSpPr>
              <p:spPr>
                <a:xfrm>
                  <a:off x="7834150" y="2402939"/>
                  <a:ext cx="1396378" cy="379485"/>
                </a:xfrm>
                <a:prstGeom prst="roundRect">
                  <a:avLst/>
                </a:prstGeom>
                <a:ln/>
                <a:effectLst>
                  <a:outerShdw blurRad="50800" dist="12700" dir="2700000" algn="tl" rotWithShape="0">
                    <a:srgbClr val="000000">
                      <a:alpha val="14000"/>
                    </a:srgb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bg1"/>
                      </a:solidFill>
                    </a:rPr>
                    <a:t>Управление инцидентами</a:t>
                  </a:r>
                  <a:endParaRPr lang="ru-RU" sz="7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90" name="Стрелка вправо 189"/>
                <p:cNvSpPr/>
                <p:nvPr/>
              </p:nvSpPr>
              <p:spPr>
                <a:xfrm rot="16200000">
                  <a:off x="4104849" y="1457274"/>
                  <a:ext cx="220134" cy="310445"/>
                </a:xfrm>
                <a:prstGeom prst="rightArrow">
                  <a:avLst>
                    <a:gd name="adj1" fmla="val 43912"/>
                    <a:gd name="adj2" fmla="val 47696"/>
                  </a:avLst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191" name="Стрелка вправо 190"/>
                <p:cNvSpPr/>
                <p:nvPr/>
              </p:nvSpPr>
              <p:spPr>
                <a:xfrm rot="16200000">
                  <a:off x="1402656" y="2643428"/>
                  <a:ext cx="1038504" cy="216772"/>
                </a:xfrm>
                <a:prstGeom prst="rightArrow">
                  <a:avLst>
                    <a:gd name="adj1" fmla="val 43912"/>
                    <a:gd name="adj2" fmla="val 47696"/>
                  </a:avLst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192" name="Стрелка вправо 191"/>
                <p:cNvSpPr/>
                <p:nvPr/>
              </p:nvSpPr>
              <p:spPr>
                <a:xfrm rot="5400000">
                  <a:off x="4104849" y="3128128"/>
                  <a:ext cx="220134" cy="310445"/>
                </a:xfrm>
                <a:prstGeom prst="rightArrow">
                  <a:avLst>
                    <a:gd name="adj1" fmla="val 43912"/>
                    <a:gd name="adj2" fmla="val 47696"/>
                  </a:avLst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193" name="Скругленный прямоугольник 192"/>
                <p:cNvSpPr/>
                <p:nvPr/>
              </p:nvSpPr>
              <p:spPr>
                <a:xfrm>
                  <a:off x="1459913" y="6063389"/>
                  <a:ext cx="2952916" cy="599880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lIns="0" tIns="0" rIns="0" bIns="0" rtlCol="0" anchor="t" anchorCtr="0"/>
                <a:lstStyle/>
                <a:p>
                  <a:r>
                    <a:rPr lang="ru-RU" sz="900" b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Внешние поставщики</a:t>
                  </a:r>
                </a:p>
              </p:txBody>
            </p:sp>
            <p:sp>
              <p:nvSpPr>
                <p:cNvPr id="194" name="Скругленный прямоугольник 193"/>
                <p:cNvSpPr/>
                <p:nvPr/>
              </p:nvSpPr>
              <p:spPr>
                <a:xfrm>
                  <a:off x="4467273" y="6063389"/>
                  <a:ext cx="2698916" cy="599880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lIns="0" tIns="0" rIns="0" bIns="0" rtlCol="0" anchor="t" anchorCtr="0"/>
                <a:lstStyle/>
                <a:p>
                  <a:r>
                    <a:rPr lang="ru-RU" sz="900" b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Организация</a:t>
                  </a:r>
                </a:p>
              </p:txBody>
            </p:sp>
            <p:sp>
              <p:nvSpPr>
                <p:cNvPr id="195" name="Скругленный прямоугольник 194"/>
                <p:cNvSpPr/>
                <p:nvPr/>
              </p:nvSpPr>
              <p:spPr>
                <a:xfrm>
                  <a:off x="1603009" y="6343777"/>
                  <a:ext cx="832808" cy="255767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Поставщик</a:t>
                  </a:r>
                </a:p>
              </p:txBody>
            </p:sp>
            <p:sp>
              <p:nvSpPr>
                <p:cNvPr id="196" name="Скругленный прямоугольник 195"/>
                <p:cNvSpPr/>
                <p:nvPr/>
              </p:nvSpPr>
              <p:spPr>
                <a:xfrm>
                  <a:off x="2501534" y="6343777"/>
                  <a:ext cx="832808" cy="255767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Поставщик</a:t>
                  </a:r>
                </a:p>
              </p:txBody>
            </p:sp>
            <p:sp>
              <p:nvSpPr>
                <p:cNvPr id="197" name="Скругленный прямоугольник 196"/>
                <p:cNvSpPr/>
                <p:nvPr/>
              </p:nvSpPr>
              <p:spPr>
                <a:xfrm>
                  <a:off x="3400059" y="6343777"/>
                  <a:ext cx="832808" cy="255767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Поставщик</a:t>
                  </a:r>
                </a:p>
              </p:txBody>
            </p:sp>
            <p:sp>
              <p:nvSpPr>
                <p:cNvPr id="198" name="Скругленный прямоугольник 197"/>
                <p:cNvSpPr/>
                <p:nvPr/>
              </p:nvSpPr>
              <p:spPr>
                <a:xfrm>
                  <a:off x="4517659" y="6343777"/>
                  <a:ext cx="832808" cy="255767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Управление ИТ</a:t>
                  </a:r>
                </a:p>
              </p:txBody>
            </p:sp>
            <p:sp>
              <p:nvSpPr>
                <p:cNvPr id="199" name="Скругленный прямоугольник 198"/>
                <p:cNvSpPr/>
                <p:nvPr/>
              </p:nvSpPr>
              <p:spPr>
                <a:xfrm>
                  <a:off x="5405601" y="6343777"/>
                  <a:ext cx="996894" cy="255767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Отдел ИТ</a:t>
                  </a:r>
                </a:p>
              </p:txBody>
            </p:sp>
            <p:sp>
              <p:nvSpPr>
                <p:cNvPr id="200" name="Скругленный прямоугольник 199"/>
                <p:cNvSpPr/>
                <p:nvPr/>
              </p:nvSpPr>
              <p:spPr>
                <a:xfrm>
                  <a:off x="6461759" y="6343777"/>
                  <a:ext cx="654007" cy="255767"/>
                </a:xfrm>
                <a:prstGeom prst="roundRect">
                  <a:avLst/>
                </a:prstGeom>
                <a:ln w="3175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750" b="1" dirty="0">
                      <a:solidFill>
                        <a:schemeClr val="accent6"/>
                      </a:solidFill>
                    </a:rPr>
                    <a:t>Филиал</a:t>
                  </a:r>
                </a:p>
              </p:txBody>
            </p:sp>
            <p:sp>
              <p:nvSpPr>
                <p:cNvPr id="201" name="Стрелка вправо 200"/>
                <p:cNvSpPr/>
                <p:nvPr/>
              </p:nvSpPr>
              <p:spPr>
                <a:xfrm rot="16200000">
                  <a:off x="2828419" y="5847119"/>
                  <a:ext cx="220134" cy="310445"/>
                </a:xfrm>
                <a:prstGeom prst="rightArrow">
                  <a:avLst>
                    <a:gd name="adj1" fmla="val 43912"/>
                    <a:gd name="adj2" fmla="val 47696"/>
                  </a:avLst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202" name="Стрелка вправо 201"/>
                <p:cNvSpPr/>
                <p:nvPr/>
              </p:nvSpPr>
              <p:spPr>
                <a:xfrm rot="16200000">
                  <a:off x="5709779" y="5829186"/>
                  <a:ext cx="220134" cy="310445"/>
                </a:xfrm>
                <a:prstGeom prst="rightArrow">
                  <a:avLst>
                    <a:gd name="adj1" fmla="val 43912"/>
                    <a:gd name="adj2" fmla="val 47696"/>
                  </a:avLst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203" name="Двойная стрелка влево/вправо 202"/>
                <p:cNvSpPr/>
                <p:nvPr/>
              </p:nvSpPr>
              <p:spPr>
                <a:xfrm>
                  <a:off x="7176349" y="2688169"/>
                  <a:ext cx="482600" cy="215900"/>
                </a:xfrm>
                <a:prstGeom prst="leftRightArrow">
                  <a:avLst/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204" name="Выгнутая влево стрелка 203"/>
                <p:cNvSpPr/>
                <p:nvPr/>
              </p:nvSpPr>
              <p:spPr>
                <a:xfrm>
                  <a:off x="1060841" y="5761569"/>
                  <a:ext cx="169333" cy="736600"/>
                </a:xfrm>
                <a:prstGeom prst="curvedRightArrow">
                  <a:avLst>
                    <a:gd name="adj1" fmla="val 12985"/>
                    <a:gd name="adj2" fmla="val 50000"/>
                    <a:gd name="adj3" fmla="val 37669"/>
                  </a:avLst>
                </a:prstGeom>
                <a:gradFill flip="none" rotWithShape="1">
                  <a:gsLst>
                    <a:gs pos="0">
                      <a:schemeClr val="accent6">
                        <a:shade val="51000"/>
                        <a:satMod val="130000"/>
                        <a:alpha val="62000"/>
                      </a:schemeClr>
                    </a:gs>
                    <a:gs pos="80000">
                      <a:schemeClr val="accent6">
                        <a:shade val="93000"/>
                        <a:satMod val="130000"/>
                        <a:alpha val="62000"/>
                      </a:schemeClr>
                    </a:gs>
                    <a:gs pos="100000">
                      <a:schemeClr val="accent6">
                        <a:shade val="94000"/>
                        <a:satMod val="135000"/>
                        <a:alpha val="62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205" name="Двойная стрелка влево/вправо 204"/>
                <p:cNvSpPr/>
                <p:nvPr/>
              </p:nvSpPr>
              <p:spPr>
                <a:xfrm>
                  <a:off x="7176349" y="1783929"/>
                  <a:ext cx="482600" cy="215900"/>
                </a:xfrm>
                <a:prstGeom prst="leftRightArrow">
                  <a:avLst/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206" name="Двойная стрелка влево/вправо 205"/>
                <p:cNvSpPr/>
                <p:nvPr/>
              </p:nvSpPr>
              <p:spPr>
                <a:xfrm>
                  <a:off x="7176349" y="3765129"/>
                  <a:ext cx="482600" cy="215900"/>
                </a:xfrm>
                <a:prstGeom prst="leftRightArrow">
                  <a:avLst/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207" name="Двойная стрелка влево/вправо 206"/>
                <p:cNvSpPr/>
                <p:nvPr/>
              </p:nvSpPr>
              <p:spPr>
                <a:xfrm>
                  <a:off x="7176349" y="4689689"/>
                  <a:ext cx="482600" cy="215900"/>
                </a:xfrm>
                <a:prstGeom prst="leftRightArrow">
                  <a:avLst/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208" name="Двойная стрелка влево/вправо 207"/>
                <p:cNvSpPr/>
                <p:nvPr/>
              </p:nvSpPr>
              <p:spPr>
                <a:xfrm>
                  <a:off x="7176349" y="5502489"/>
                  <a:ext cx="482600" cy="215900"/>
                </a:xfrm>
                <a:prstGeom prst="leftRightArrow">
                  <a:avLst/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  <p:sp>
              <p:nvSpPr>
                <p:cNvPr id="209" name="Двойная стрелка влево/вправо 208"/>
                <p:cNvSpPr/>
                <p:nvPr/>
              </p:nvSpPr>
              <p:spPr>
                <a:xfrm>
                  <a:off x="7176349" y="6234009"/>
                  <a:ext cx="482600" cy="215900"/>
                </a:xfrm>
                <a:prstGeom prst="leftRightArrow">
                  <a:avLst/>
                </a:prstGeom>
                <a:solidFill>
                  <a:schemeClr val="accent4">
                    <a:lumMod val="50000"/>
                    <a:alpha val="54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ru-RU" dirty="0" err="1">
                    <a:latin typeface="+mj-lt"/>
                  </a:endParaRPr>
                </a:p>
              </p:txBody>
            </p:sp>
          </p:grpSp>
        </p:grpSp>
        <p:sp>
          <p:nvSpPr>
            <p:cNvPr id="107" name="Скругленный прямоугольник 106"/>
            <p:cNvSpPr/>
            <p:nvPr/>
          </p:nvSpPr>
          <p:spPr>
            <a:xfrm>
              <a:off x="7503062" y="5685575"/>
              <a:ext cx="1468199" cy="379485"/>
            </a:xfrm>
            <a:prstGeom prst="roundRect">
              <a:avLst/>
            </a:prstGeom>
            <a:ln/>
            <a:effectLst>
              <a:outerShdw blurRad="50800" dist="12700" dir="2700000" algn="tl" rotWithShape="0">
                <a:srgbClr val="000000">
                  <a:alpha val="14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50" b="1" dirty="0">
                  <a:solidFill>
                    <a:schemeClr val="bg1"/>
                  </a:solidFill>
                </a:rPr>
                <a:t>Управление персоналом</a:t>
              </a:r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7503062" y="6140567"/>
              <a:ext cx="1468199" cy="379485"/>
            </a:xfrm>
            <a:prstGeom prst="roundRect">
              <a:avLst/>
            </a:prstGeom>
            <a:ln/>
            <a:effectLst>
              <a:outerShdw blurRad="50800" dist="12700" dir="2700000" algn="tl" rotWithShape="0">
                <a:srgbClr val="000000">
                  <a:alpha val="14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50" b="1" dirty="0">
                  <a:solidFill>
                    <a:schemeClr val="bg1"/>
                  </a:solidFill>
                </a:rPr>
                <a:t>Управление финансами</a:t>
              </a:r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82550" y="3784318"/>
            <a:ext cx="1858814" cy="1800493"/>
          </a:xfrm>
          <a:prstGeom prst="rect">
            <a:avLst/>
          </a:prstGeom>
          <a:noFill/>
          <a:ln w="3175" cmpd="sng">
            <a:solidFill>
              <a:srgbClr val="DFD76C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ru-RU" sz="900" b="1" i="1" u="sng" dirty="0">
                <a:solidFill>
                  <a:srgbClr val="00575D"/>
                </a:solidFill>
                <a:latin typeface="+mj-lt"/>
              </a:rPr>
              <a:t>Примеры служебных (технических) услуг: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Поддержка корпоративной сети передачи данных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Обслуживание аппаратных серверов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Сопровождение информационной системы финансового учета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Обслуживание копировально-множительной техники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Управление учетными записями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82550" y="2736040"/>
            <a:ext cx="1858814" cy="969496"/>
          </a:xfrm>
          <a:prstGeom prst="rect">
            <a:avLst/>
          </a:prstGeom>
          <a:noFill/>
          <a:ln w="3175" cmpd="sng">
            <a:solidFill>
              <a:srgbClr val="DFD76C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ru-RU" sz="900" b="1" i="1" u="sng" dirty="0">
                <a:solidFill>
                  <a:srgbClr val="00575D"/>
                </a:solidFill>
                <a:latin typeface="+mj-lt"/>
              </a:rPr>
              <a:t>Примеры ИТ-услуг: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Финансовый учет и отчетность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Бизнес планирование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Документооборот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Электронная почта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Интернет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Корпоративный портал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82550" y="5693153"/>
            <a:ext cx="1881858" cy="692497"/>
          </a:xfrm>
          <a:prstGeom prst="rect">
            <a:avLst/>
          </a:prstGeom>
          <a:noFill/>
          <a:ln w="3175" cmpd="sng">
            <a:solidFill>
              <a:srgbClr val="DFD76C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ru-RU" sz="900" b="1" i="1" u="sng" dirty="0">
                <a:solidFill>
                  <a:srgbClr val="00575D"/>
                </a:solidFill>
                <a:latin typeface="+mj-lt"/>
              </a:rPr>
              <a:t>Примеры внешних услуг: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Услуги связи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Аренда ЦОД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Обслуживание ВОЛС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Сопровождение ИС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01880" y="1080823"/>
            <a:ext cx="1835180" cy="692497"/>
          </a:xfrm>
          <a:prstGeom prst="rect">
            <a:avLst/>
          </a:prstGeom>
          <a:noFill/>
          <a:ln w="3175" cmpd="sng">
            <a:solidFill>
              <a:srgbClr val="B3DC5F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ru-RU" sz="900" b="1" i="1" u="sng" dirty="0">
                <a:solidFill>
                  <a:srgbClr val="00575D"/>
                </a:solidFill>
                <a:latin typeface="+mj-lt"/>
              </a:rPr>
              <a:t>Примеры бизнес-процессов: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Взаимодействие с клиентами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Управление рисками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Управление финансами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Управление персоналом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82550" y="1826262"/>
            <a:ext cx="1858814" cy="830997"/>
          </a:xfrm>
          <a:prstGeom prst="rect">
            <a:avLst/>
          </a:prstGeom>
          <a:noFill/>
          <a:ln w="3175" cmpd="sng">
            <a:solidFill>
              <a:srgbClr val="B3DC5F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ru-RU" sz="900" b="1" i="1" u="sng" dirty="0">
                <a:solidFill>
                  <a:srgbClr val="00575D"/>
                </a:solidFill>
                <a:latin typeface="+mj-lt"/>
              </a:rPr>
              <a:t>Примеры бизнес-функций: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Расчет заработной платы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Учет договоров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Планирование платежей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Планирование закупок</a:t>
            </a:r>
          </a:p>
          <a:p>
            <a:pPr marL="128588" indent="-128588">
              <a:buFont typeface="Wingdings" charset="2"/>
              <a:buChar char="§"/>
            </a:pPr>
            <a:r>
              <a:rPr lang="ru-RU" sz="900" dirty="0">
                <a:solidFill>
                  <a:srgbClr val="00575D"/>
                </a:solidFill>
                <a:latin typeface="+mj-lt"/>
              </a:rPr>
              <a:t>Учет ТМЦ, НМА, ОС</a:t>
            </a:r>
          </a:p>
        </p:txBody>
      </p:sp>
      <p:sp>
        <p:nvSpPr>
          <p:cNvPr id="215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976155" y="226386"/>
            <a:ext cx="7966490" cy="4280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100" dirty="0" smtClean="0"/>
              <a:t>Декомпозированная система </a:t>
            </a:r>
            <a:r>
              <a:rPr lang="ru-RU" sz="2100" dirty="0"/>
              <a:t>управления</a:t>
            </a:r>
            <a:r>
              <a:rPr lang="en-US" sz="2100" dirty="0"/>
              <a:t> </a:t>
            </a:r>
            <a:r>
              <a:rPr lang="ru-RU" sz="2100" dirty="0" smtClean="0"/>
              <a:t>сервисной моделью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85928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5072066" y="1214422"/>
            <a:ext cx="1797086" cy="4348178"/>
          </a:xfrm>
          <a:prstGeom prst="roundRect">
            <a:avLst>
              <a:gd name="adj" fmla="val 17143"/>
            </a:avLst>
          </a:prstGeom>
          <a:solidFill>
            <a:schemeClr val="bg1">
              <a:lumMod val="65000"/>
              <a:alpha val="1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428992" y="1214422"/>
            <a:ext cx="1643074" cy="4348178"/>
          </a:xfrm>
          <a:prstGeom prst="roundRect">
            <a:avLst>
              <a:gd name="adj" fmla="val 17143"/>
            </a:avLst>
          </a:prstGeom>
          <a:solidFill>
            <a:schemeClr val="bg1">
              <a:lumMod val="65000"/>
              <a:alpha val="1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857356" y="1214422"/>
            <a:ext cx="1571636" cy="4348178"/>
          </a:xfrm>
          <a:prstGeom prst="roundRect">
            <a:avLst>
              <a:gd name="adj" fmla="val 17143"/>
            </a:avLst>
          </a:prstGeom>
          <a:solidFill>
            <a:schemeClr val="bg1">
              <a:lumMod val="65000"/>
              <a:alpha val="1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 bwMode="auto">
          <a:xfrm>
            <a:off x="428596" y="1214423"/>
            <a:ext cx="1428705" cy="4348178"/>
          </a:xfrm>
          <a:prstGeom prst="roundRect">
            <a:avLst>
              <a:gd name="adj" fmla="val 17143"/>
            </a:avLst>
          </a:prstGeom>
          <a:solidFill>
            <a:schemeClr val="bg1">
              <a:lumMod val="65000"/>
              <a:alpha val="1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sz="105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69863"/>
            <a:ext cx="8372475" cy="510361"/>
          </a:xfrm>
        </p:spPr>
        <p:txBody>
          <a:bodyPr/>
          <a:lstStyle/>
          <a:p>
            <a:r>
              <a:rPr lang="ru-RU" dirty="0" smtClean="0"/>
              <a:t>Возможный сценарий развития процессов управления</a:t>
            </a:r>
            <a:endParaRPr lang="ru-RU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428992" y="5163911"/>
          <a:ext cx="3440160" cy="26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428596" y="1357296"/>
          <a:ext cx="3000396" cy="339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/>
          </p:nvPr>
        </p:nvGraphicFramePr>
        <p:xfrm>
          <a:off x="1866030" y="3121613"/>
          <a:ext cx="3214765" cy="27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428541" y="1677180"/>
          <a:ext cx="3000451" cy="255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8" name="Diagram 17"/>
          <p:cNvGraphicFramePr/>
          <p:nvPr>
            <p:extLst/>
          </p:nvPr>
        </p:nvGraphicFramePr>
        <p:xfrm>
          <a:off x="437325" y="2889890"/>
          <a:ext cx="4601189" cy="23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1" name="TextBox 41"/>
          <p:cNvSpPr txBox="1">
            <a:spLocks noChangeArrowheads="1"/>
          </p:cNvSpPr>
          <p:nvPr/>
        </p:nvSpPr>
        <p:spPr bwMode="auto">
          <a:xfrm>
            <a:off x="928662" y="1000108"/>
            <a:ext cx="428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1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100" dirty="0" smtClean="0"/>
              <a:t>Stage 1</a:t>
            </a:r>
            <a:endParaRPr lang="en-US" sz="1100" dirty="0"/>
          </a:p>
        </p:txBody>
      </p:sp>
      <p:sp>
        <p:nvSpPr>
          <p:cNvPr id="22" name="TextBox 42"/>
          <p:cNvSpPr txBox="1">
            <a:spLocks noChangeArrowheads="1"/>
          </p:cNvSpPr>
          <p:nvPr/>
        </p:nvSpPr>
        <p:spPr bwMode="auto">
          <a:xfrm>
            <a:off x="2428863" y="1000110"/>
            <a:ext cx="428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1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100" dirty="0" smtClean="0"/>
              <a:t>Stage 2</a:t>
            </a:r>
            <a:endParaRPr lang="en-US" sz="1100" dirty="0"/>
          </a:p>
        </p:txBody>
      </p: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4000496" y="1000108"/>
            <a:ext cx="428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1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100" dirty="0" smtClean="0"/>
              <a:t>Stage 3</a:t>
            </a:r>
            <a:endParaRPr lang="en-US" sz="1100" dirty="0"/>
          </a:p>
        </p:txBody>
      </p:sp>
      <p:graphicFrame>
        <p:nvGraphicFramePr>
          <p:cNvPr id="28" name="Diagram 27"/>
          <p:cNvGraphicFramePr/>
          <p:nvPr>
            <p:extLst/>
          </p:nvPr>
        </p:nvGraphicFramePr>
        <p:xfrm>
          <a:off x="3428992" y="4860385"/>
          <a:ext cx="3440160" cy="26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9" name="Diagram 28"/>
          <p:cNvGraphicFramePr/>
          <p:nvPr>
            <p:extLst/>
          </p:nvPr>
        </p:nvGraphicFramePr>
        <p:xfrm>
          <a:off x="1857301" y="2386391"/>
          <a:ext cx="5011852" cy="25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42" name="TextBox 43"/>
          <p:cNvSpPr txBox="1">
            <a:spLocks noChangeArrowheads="1"/>
          </p:cNvSpPr>
          <p:nvPr/>
        </p:nvSpPr>
        <p:spPr bwMode="auto">
          <a:xfrm>
            <a:off x="5333386" y="1000108"/>
            <a:ext cx="1261724" cy="16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ct val="11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100" dirty="0" smtClean="0"/>
              <a:t>Stage 4</a:t>
            </a:r>
            <a:endParaRPr lang="en-US" sz="1100" dirty="0"/>
          </a:p>
        </p:txBody>
      </p:sp>
      <p:graphicFrame>
        <p:nvGraphicFramePr>
          <p:cNvPr id="43" name="Diagram 42"/>
          <p:cNvGraphicFramePr/>
          <p:nvPr>
            <p:extLst/>
          </p:nvPr>
        </p:nvGraphicFramePr>
        <p:xfrm>
          <a:off x="437326" y="2586286"/>
          <a:ext cx="4643470" cy="24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45" name="Diagram 44"/>
          <p:cNvGraphicFramePr/>
          <p:nvPr>
            <p:extLst/>
          </p:nvPr>
        </p:nvGraphicFramePr>
        <p:xfrm>
          <a:off x="1857301" y="3821890"/>
          <a:ext cx="3214765" cy="308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46" name="Diagram 45"/>
          <p:cNvGraphicFramePr/>
          <p:nvPr>
            <p:extLst/>
          </p:nvPr>
        </p:nvGraphicFramePr>
        <p:xfrm>
          <a:off x="1857301" y="4151062"/>
          <a:ext cx="3214765" cy="25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48" name="Rounded Rectangle 47"/>
          <p:cNvSpPr/>
          <p:nvPr/>
        </p:nvSpPr>
        <p:spPr>
          <a:xfrm rot="5400000">
            <a:off x="3227339" y="2763857"/>
            <a:ext cx="843070" cy="6440556"/>
          </a:xfrm>
          <a:prstGeom prst="roundRect">
            <a:avLst>
              <a:gd name="adj" fmla="val 17143"/>
            </a:avLst>
          </a:prstGeom>
          <a:solidFill>
            <a:schemeClr val="bg1">
              <a:lumMod val="65000"/>
              <a:alpha val="1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5400000">
            <a:off x="3898755" y="4250827"/>
            <a:ext cx="406265" cy="34971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Continuous Service Improvement</a:t>
            </a:r>
            <a:endParaRPr lang="en-US" sz="1200" dirty="0"/>
          </a:p>
        </p:txBody>
      </p:sp>
      <p:graphicFrame>
        <p:nvGraphicFramePr>
          <p:cNvPr id="34" name="Diagram 45"/>
          <p:cNvGraphicFramePr/>
          <p:nvPr>
            <p:extLst/>
          </p:nvPr>
        </p:nvGraphicFramePr>
        <p:xfrm>
          <a:off x="1869535" y="4510291"/>
          <a:ext cx="3214765" cy="25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37" name="Diagram 36"/>
          <p:cNvGraphicFramePr/>
          <p:nvPr>
            <p:extLst/>
          </p:nvPr>
        </p:nvGraphicFramePr>
        <p:xfrm>
          <a:off x="1857301" y="1891494"/>
          <a:ext cx="3214765" cy="21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38" name="Diagram 37"/>
          <p:cNvGraphicFramePr/>
          <p:nvPr>
            <p:extLst/>
          </p:nvPr>
        </p:nvGraphicFramePr>
        <p:xfrm>
          <a:off x="3428992" y="3467086"/>
          <a:ext cx="3440160" cy="24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39" name="Diagram 38"/>
          <p:cNvGraphicFramePr/>
          <p:nvPr>
            <p:extLst/>
          </p:nvPr>
        </p:nvGraphicFramePr>
        <p:xfrm>
          <a:off x="1857301" y="2135818"/>
          <a:ext cx="3214765" cy="21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</p:spTree>
    <p:extLst>
      <p:ext uri="{BB962C8B-B14F-4D97-AF65-F5344CB8AC3E}">
        <p14:creationId xmlns:p14="http://schemas.microsoft.com/office/powerpoint/2010/main" val="1207041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804" y="190990"/>
            <a:ext cx="8010547" cy="664867"/>
          </a:xfrm>
        </p:spPr>
        <p:txBody>
          <a:bodyPr/>
          <a:lstStyle/>
          <a:p>
            <a:r>
              <a:rPr lang="ru-RU" sz="1800" b="0" dirty="0" smtClean="0">
                <a:latin typeface="Arial" charset="0"/>
              </a:rPr>
              <a:t>Эргономичный продукт для комфортной и эффективной работы. Примеры интерфейсов.</a:t>
            </a:r>
            <a:endParaRPr lang="en-US" sz="1800" b="0" dirty="0"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91" y="4533663"/>
            <a:ext cx="4239949" cy="193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14228" y="3373896"/>
          <a:ext cx="2117206" cy="84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4" imgW="4761905" imgH="2057143" progId="PBrush">
                  <p:embed/>
                </p:oleObj>
              </mc:Choice>
              <mc:Fallback>
                <p:oleObj name="Bitmap Image" r:id="rId4" imgW="4761905" imgH="205714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28" y="3373896"/>
                        <a:ext cx="2117206" cy="844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065460" y="3195066"/>
          <a:ext cx="1174063" cy="107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6" imgW="3067478" imgH="3038095" progId="PBrush">
                  <p:embed/>
                </p:oleObj>
              </mc:Choice>
              <mc:Fallback>
                <p:oleObj name="Bitmap Image" r:id="rId6" imgW="3067478" imgH="30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460" y="3195066"/>
                        <a:ext cx="1174063" cy="1073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19" y="3113821"/>
            <a:ext cx="1010732" cy="108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9" descr="C:\Users\Cathi\AppData\Local\Temp\SNAGHTML149630c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01" y="3113821"/>
            <a:ext cx="1401092" cy="11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195066"/>
            <a:ext cx="1075338" cy="10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54" y="3113821"/>
            <a:ext cx="1314128" cy="121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89" y="4390911"/>
            <a:ext cx="4265623" cy="84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5" y="5262186"/>
            <a:ext cx="3572670" cy="14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Cathi\AppData\Local\Temp\SNAGHTML258ded5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96" y="655961"/>
            <a:ext cx="1830515" cy="23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Cathi\AppData\Local\Temp\SNAGHTML2596e46a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49" y="1592927"/>
            <a:ext cx="687062" cy="13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6" y="1166348"/>
            <a:ext cx="3672219" cy="183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82" y="1226566"/>
            <a:ext cx="3571158" cy="172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90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2231021" y="3783847"/>
            <a:ext cx="91440" cy="2868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86815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85287" y="5282625"/>
            <a:ext cx="3506998" cy="1174719"/>
          </a:xfrm>
          <a:custGeom>
            <a:avLst/>
            <a:gdLst>
              <a:gd name="connsiteX0" fmla="*/ 0 w 3720852"/>
              <a:gd name="connsiteY0" fmla="*/ 86424 h 864239"/>
              <a:gd name="connsiteX1" fmla="*/ 86424 w 3720852"/>
              <a:gd name="connsiteY1" fmla="*/ 0 h 864239"/>
              <a:gd name="connsiteX2" fmla="*/ 3634428 w 3720852"/>
              <a:gd name="connsiteY2" fmla="*/ 0 h 864239"/>
              <a:gd name="connsiteX3" fmla="*/ 3720852 w 3720852"/>
              <a:gd name="connsiteY3" fmla="*/ 86424 h 864239"/>
              <a:gd name="connsiteX4" fmla="*/ 3720852 w 3720852"/>
              <a:gd name="connsiteY4" fmla="*/ 777815 h 864239"/>
              <a:gd name="connsiteX5" fmla="*/ 3634428 w 3720852"/>
              <a:gd name="connsiteY5" fmla="*/ 864239 h 864239"/>
              <a:gd name="connsiteX6" fmla="*/ 86424 w 3720852"/>
              <a:gd name="connsiteY6" fmla="*/ 864239 h 864239"/>
              <a:gd name="connsiteX7" fmla="*/ 0 w 3720852"/>
              <a:gd name="connsiteY7" fmla="*/ 777815 h 864239"/>
              <a:gd name="connsiteX8" fmla="*/ 0 w 3720852"/>
              <a:gd name="connsiteY8" fmla="*/ 86424 h 86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0852" h="864239">
                <a:moveTo>
                  <a:pt x="0" y="86424"/>
                </a:moveTo>
                <a:cubicBezTo>
                  <a:pt x="0" y="38693"/>
                  <a:pt x="38693" y="0"/>
                  <a:pt x="86424" y="0"/>
                </a:cubicBezTo>
                <a:lnTo>
                  <a:pt x="3634428" y="0"/>
                </a:lnTo>
                <a:cubicBezTo>
                  <a:pt x="3682159" y="0"/>
                  <a:pt x="3720852" y="38693"/>
                  <a:pt x="3720852" y="86424"/>
                </a:cubicBezTo>
                <a:lnTo>
                  <a:pt x="3720852" y="777815"/>
                </a:lnTo>
                <a:cubicBezTo>
                  <a:pt x="3720852" y="825546"/>
                  <a:pt x="3682159" y="864239"/>
                  <a:pt x="3634428" y="864239"/>
                </a:cubicBezTo>
                <a:lnTo>
                  <a:pt x="86424" y="864239"/>
                </a:lnTo>
                <a:cubicBezTo>
                  <a:pt x="38693" y="864239"/>
                  <a:pt x="0" y="825546"/>
                  <a:pt x="0" y="777815"/>
                </a:cubicBezTo>
                <a:lnTo>
                  <a:pt x="0" y="86424"/>
                </a:lnTo>
                <a:close/>
              </a:path>
            </a:pathLst>
          </a:custGeom>
          <a:solidFill>
            <a:srgbClr val="4DBA6F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2689941" bIns="8534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Развитие</a:t>
            </a:r>
            <a:endParaRPr lang="en-US" sz="1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85287" y="3986559"/>
            <a:ext cx="3506998" cy="1154126"/>
          </a:xfrm>
          <a:custGeom>
            <a:avLst/>
            <a:gdLst>
              <a:gd name="connsiteX0" fmla="*/ 0 w 3720852"/>
              <a:gd name="connsiteY0" fmla="*/ 86650 h 866497"/>
              <a:gd name="connsiteX1" fmla="*/ 86650 w 3720852"/>
              <a:gd name="connsiteY1" fmla="*/ 0 h 866497"/>
              <a:gd name="connsiteX2" fmla="*/ 3634202 w 3720852"/>
              <a:gd name="connsiteY2" fmla="*/ 0 h 866497"/>
              <a:gd name="connsiteX3" fmla="*/ 3720852 w 3720852"/>
              <a:gd name="connsiteY3" fmla="*/ 86650 h 866497"/>
              <a:gd name="connsiteX4" fmla="*/ 3720852 w 3720852"/>
              <a:gd name="connsiteY4" fmla="*/ 779847 h 866497"/>
              <a:gd name="connsiteX5" fmla="*/ 3634202 w 3720852"/>
              <a:gd name="connsiteY5" fmla="*/ 866497 h 866497"/>
              <a:gd name="connsiteX6" fmla="*/ 86650 w 3720852"/>
              <a:gd name="connsiteY6" fmla="*/ 866497 h 866497"/>
              <a:gd name="connsiteX7" fmla="*/ 0 w 3720852"/>
              <a:gd name="connsiteY7" fmla="*/ 779847 h 866497"/>
              <a:gd name="connsiteX8" fmla="*/ 0 w 3720852"/>
              <a:gd name="connsiteY8" fmla="*/ 86650 h 86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0852" h="866497">
                <a:moveTo>
                  <a:pt x="0" y="86650"/>
                </a:moveTo>
                <a:cubicBezTo>
                  <a:pt x="0" y="38795"/>
                  <a:pt x="38795" y="0"/>
                  <a:pt x="86650" y="0"/>
                </a:cubicBezTo>
                <a:lnTo>
                  <a:pt x="3634202" y="0"/>
                </a:lnTo>
                <a:cubicBezTo>
                  <a:pt x="3682057" y="0"/>
                  <a:pt x="3720852" y="38795"/>
                  <a:pt x="3720852" y="86650"/>
                </a:cubicBezTo>
                <a:lnTo>
                  <a:pt x="3720852" y="779847"/>
                </a:lnTo>
                <a:cubicBezTo>
                  <a:pt x="3720852" y="827702"/>
                  <a:pt x="3682057" y="866497"/>
                  <a:pt x="3634202" y="866497"/>
                </a:cubicBezTo>
                <a:lnTo>
                  <a:pt x="86650" y="866497"/>
                </a:lnTo>
                <a:cubicBezTo>
                  <a:pt x="38795" y="866497"/>
                  <a:pt x="0" y="827702"/>
                  <a:pt x="0" y="779847"/>
                </a:cubicBezTo>
                <a:lnTo>
                  <a:pt x="0" y="8665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2689941" bIns="8534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Процессы</a:t>
            </a:r>
            <a:endParaRPr lang="en-US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85287" y="2235512"/>
            <a:ext cx="3492000" cy="1691741"/>
          </a:xfrm>
          <a:custGeom>
            <a:avLst/>
            <a:gdLst>
              <a:gd name="connsiteX0" fmla="*/ 0 w 3720852"/>
              <a:gd name="connsiteY0" fmla="*/ 189270 h 1892695"/>
              <a:gd name="connsiteX1" fmla="*/ 189270 w 3720852"/>
              <a:gd name="connsiteY1" fmla="*/ 0 h 1892695"/>
              <a:gd name="connsiteX2" fmla="*/ 3531583 w 3720852"/>
              <a:gd name="connsiteY2" fmla="*/ 0 h 1892695"/>
              <a:gd name="connsiteX3" fmla="*/ 3720853 w 3720852"/>
              <a:gd name="connsiteY3" fmla="*/ 189270 h 1892695"/>
              <a:gd name="connsiteX4" fmla="*/ 3720852 w 3720852"/>
              <a:gd name="connsiteY4" fmla="*/ 1703426 h 1892695"/>
              <a:gd name="connsiteX5" fmla="*/ 3531582 w 3720852"/>
              <a:gd name="connsiteY5" fmla="*/ 1892696 h 1892695"/>
              <a:gd name="connsiteX6" fmla="*/ 189270 w 3720852"/>
              <a:gd name="connsiteY6" fmla="*/ 1892695 h 1892695"/>
              <a:gd name="connsiteX7" fmla="*/ 0 w 3720852"/>
              <a:gd name="connsiteY7" fmla="*/ 1703425 h 1892695"/>
              <a:gd name="connsiteX8" fmla="*/ 0 w 3720852"/>
              <a:gd name="connsiteY8" fmla="*/ 189270 h 189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0852" h="1892695">
                <a:moveTo>
                  <a:pt x="0" y="189270"/>
                </a:moveTo>
                <a:cubicBezTo>
                  <a:pt x="0" y="84739"/>
                  <a:pt x="84739" y="0"/>
                  <a:pt x="189270" y="0"/>
                </a:cubicBezTo>
                <a:lnTo>
                  <a:pt x="3531583" y="0"/>
                </a:lnTo>
                <a:cubicBezTo>
                  <a:pt x="3636114" y="0"/>
                  <a:pt x="3720853" y="84739"/>
                  <a:pt x="3720853" y="189270"/>
                </a:cubicBezTo>
                <a:cubicBezTo>
                  <a:pt x="3720853" y="693989"/>
                  <a:pt x="3720852" y="1198707"/>
                  <a:pt x="3720852" y="1703426"/>
                </a:cubicBezTo>
                <a:cubicBezTo>
                  <a:pt x="3720852" y="1807957"/>
                  <a:pt x="3636113" y="1892696"/>
                  <a:pt x="3531582" y="1892696"/>
                </a:cubicBezTo>
                <a:lnTo>
                  <a:pt x="189270" y="1892695"/>
                </a:lnTo>
                <a:cubicBezTo>
                  <a:pt x="84739" y="1892695"/>
                  <a:pt x="0" y="1807956"/>
                  <a:pt x="0" y="1703425"/>
                </a:cubicBezTo>
                <a:lnTo>
                  <a:pt x="0" y="18927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72000" tIns="85344" rIns="2689941" bIns="85344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Заказчики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</a:pPr>
            <a:r>
              <a:rPr lang="ru-RU" sz="1200" dirty="0"/>
              <a:t>(</a:t>
            </a:r>
            <a:r>
              <a:rPr lang="ru-RU" sz="1200" dirty="0" smtClean="0"/>
              <a:t>внутренние и 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</a:pPr>
            <a:r>
              <a:rPr lang="ru-RU" sz="1200" dirty="0" smtClean="0"/>
              <a:t>внешние)</a:t>
            </a:r>
            <a:endParaRPr lang="en-US" sz="12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85286" y="1238333"/>
            <a:ext cx="3506999" cy="914726"/>
          </a:xfrm>
          <a:custGeom>
            <a:avLst/>
            <a:gdLst>
              <a:gd name="connsiteX0" fmla="*/ 0 w 3720852"/>
              <a:gd name="connsiteY0" fmla="*/ 91473 h 914726"/>
              <a:gd name="connsiteX1" fmla="*/ 91473 w 3720852"/>
              <a:gd name="connsiteY1" fmla="*/ 0 h 914726"/>
              <a:gd name="connsiteX2" fmla="*/ 3629379 w 3720852"/>
              <a:gd name="connsiteY2" fmla="*/ 0 h 914726"/>
              <a:gd name="connsiteX3" fmla="*/ 3720852 w 3720852"/>
              <a:gd name="connsiteY3" fmla="*/ 91473 h 914726"/>
              <a:gd name="connsiteX4" fmla="*/ 3720852 w 3720852"/>
              <a:gd name="connsiteY4" fmla="*/ 823253 h 914726"/>
              <a:gd name="connsiteX5" fmla="*/ 3629379 w 3720852"/>
              <a:gd name="connsiteY5" fmla="*/ 914726 h 914726"/>
              <a:gd name="connsiteX6" fmla="*/ 91473 w 3720852"/>
              <a:gd name="connsiteY6" fmla="*/ 914726 h 914726"/>
              <a:gd name="connsiteX7" fmla="*/ 0 w 3720852"/>
              <a:gd name="connsiteY7" fmla="*/ 823253 h 914726"/>
              <a:gd name="connsiteX8" fmla="*/ 0 w 3720852"/>
              <a:gd name="connsiteY8" fmla="*/ 91473 h 91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0852" h="914726">
                <a:moveTo>
                  <a:pt x="0" y="91473"/>
                </a:moveTo>
                <a:cubicBezTo>
                  <a:pt x="0" y="40954"/>
                  <a:pt x="40954" y="0"/>
                  <a:pt x="91473" y="0"/>
                </a:cubicBezTo>
                <a:lnTo>
                  <a:pt x="3629379" y="0"/>
                </a:lnTo>
                <a:cubicBezTo>
                  <a:pt x="3679898" y="0"/>
                  <a:pt x="3720852" y="40954"/>
                  <a:pt x="3720852" y="91473"/>
                </a:cubicBezTo>
                <a:lnTo>
                  <a:pt x="3720852" y="823253"/>
                </a:lnTo>
                <a:cubicBezTo>
                  <a:pt x="3720852" y="873772"/>
                  <a:pt x="3679898" y="914726"/>
                  <a:pt x="3629379" y="914726"/>
                </a:cubicBezTo>
                <a:lnTo>
                  <a:pt x="91473" y="914726"/>
                </a:lnTo>
                <a:cubicBezTo>
                  <a:pt x="40954" y="914726"/>
                  <a:pt x="0" y="873772"/>
                  <a:pt x="0" y="823253"/>
                </a:cubicBezTo>
                <a:lnTo>
                  <a:pt x="0" y="91473"/>
                </a:lnTo>
                <a:close/>
              </a:path>
            </a:pathLst>
          </a:custGeom>
          <a:solidFill>
            <a:srgbClr val="FFCC66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2689941" bIns="8534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Финансы</a:t>
            </a:r>
            <a:endParaRPr lang="en-US" sz="12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1272571" y="1347618"/>
            <a:ext cx="2007121" cy="717039"/>
          </a:xfrm>
          <a:custGeom>
            <a:avLst/>
            <a:gdLst>
              <a:gd name="connsiteX0" fmla="*/ 0 w 2007121"/>
              <a:gd name="connsiteY0" fmla="*/ 71704 h 717039"/>
              <a:gd name="connsiteX1" fmla="*/ 71704 w 2007121"/>
              <a:gd name="connsiteY1" fmla="*/ 0 h 717039"/>
              <a:gd name="connsiteX2" fmla="*/ 1935417 w 2007121"/>
              <a:gd name="connsiteY2" fmla="*/ 0 h 717039"/>
              <a:gd name="connsiteX3" fmla="*/ 2007121 w 2007121"/>
              <a:gd name="connsiteY3" fmla="*/ 71704 h 717039"/>
              <a:gd name="connsiteX4" fmla="*/ 2007121 w 2007121"/>
              <a:gd name="connsiteY4" fmla="*/ 645335 h 717039"/>
              <a:gd name="connsiteX5" fmla="*/ 1935417 w 2007121"/>
              <a:gd name="connsiteY5" fmla="*/ 717039 h 717039"/>
              <a:gd name="connsiteX6" fmla="*/ 71704 w 2007121"/>
              <a:gd name="connsiteY6" fmla="*/ 717039 h 717039"/>
              <a:gd name="connsiteX7" fmla="*/ 0 w 2007121"/>
              <a:gd name="connsiteY7" fmla="*/ 645335 h 717039"/>
              <a:gd name="connsiteX8" fmla="*/ 0 w 2007121"/>
              <a:gd name="connsiteY8" fmla="*/ 71704 h 7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121" h="717039">
                <a:moveTo>
                  <a:pt x="0" y="71704"/>
                </a:moveTo>
                <a:cubicBezTo>
                  <a:pt x="0" y="32103"/>
                  <a:pt x="32103" y="0"/>
                  <a:pt x="71704" y="0"/>
                </a:cubicBezTo>
                <a:lnTo>
                  <a:pt x="1935417" y="0"/>
                </a:lnTo>
                <a:cubicBezTo>
                  <a:pt x="1975018" y="0"/>
                  <a:pt x="2007121" y="32103"/>
                  <a:pt x="2007121" y="71704"/>
                </a:cubicBezTo>
                <a:lnTo>
                  <a:pt x="2007121" y="645335"/>
                </a:lnTo>
                <a:cubicBezTo>
                  <a:pt x="2007121" y="684936"/>
                  <a:pt x="1975018" y="717039"/>
                  <a:pt x="1935417" y="717039"/>
                </a:cubicBezTo>
                <a:lnTo>
                  <a:pt x="71704" y="717039"/>
                </a:lnTo>
                <a:cubicBezTo>
                  <a:pt x="32103" y="717039"/>
                  <a:pt x="0" y="684936"/>
                  <a:pt x="0" y="645335"/>
                </a:cubicBezTo>
                <a:lnTo>
                  <a:pt x="0" y="71704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531" tIns="70531" rIns="70531" bIns="7053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/>
              <a:t>Окупаемость вложенных инвестиций</a:t>
            </a:r>
            <a:endParaRPr lang="en-US" sz="1300" kern="1200" dirty="0"/>
          </a:p>
        </p:txBody>
      </p:sp>
      <p:sp>
        <p:nvSpPr>
          <p:cNvPr id="26" name="Freeform 25"/>
          <p:cNvSpPr/>
          <p:nvPr/>
        </p:nvSpPr>
        <p:spPr>
          <a:xfrm>
            <a:off x="2230412" y="3035179"/>
            <a:ext cx="91440" cy="2868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86815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1738352" y="3154355"/>
            <a:ext cx="1075558" cy="717039"/>
          </a:xfrm>
          <a:custGeom>
            <a:avLst/>
            <a:gdLst>
              <a:gd name="connsiteX0" fmla="*/ 0 w 1075558"/>
              <a:gd name="connsiteY0" fmla="*/ 71704 h 717039"/>
              <a:gd name="connsiteX1" fmla="*/ 71704 w 1075558"/>
              <a:gd name="connsiteY1" fmla="*/ 0 h 717039"/>
              <a:gd name="connsiteX2" fmla="*/ 1003854 w 1075558"/>
              <a:gd name="connsiteY2" fmla="*/ 0 h 717039"/>
              <a:gd name="connsiteX3" fmla="*/ 1075558 w 1075558"/>
              <a:gd name="connsiteY3" fmla="*/ 71704 h 717039"/>
              <a:gd name="connsiteX4" fmla="*/ 1075558 w 1075558"/>
              <a:gd name="connsiteY4" fmla="*/ 645335 h 717039"/>
              <a:gd name="connsiteX5" fmla="*/ 1003854 w 1075558"/>
              <a:gd name="connsiteY5" fmla="*/ 717039 h 717039"/>
              <a:gd name="connsiteX6" fmla="*/ 71704 w 1075558"/>
              <a:gd name="connsiteY6" fmla="*/ 717039 h 717039"/>
              <a:gd name="connsiteX7" fmla="*/ 0 w 1075558"/>
              <a:gd name="connsiteY7" fmla="*/ 645335 h 717039"/>
              <a:gd name="connsiteX8" fmla="*/ 0 w 1075558"/>
              <a:gd name="connsiteY8" fmla="*/ 71704 h 7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558" h="717039">
                <a:moveTo>
                  <a:pt x="0" y="71704"/>
                </a:moveTo>
                <a:cubicBezTo>
                  <a:pt x="0" y="32103"/>
                  <a:pt x="32103" y="0"/>
                  <a:pt x="71704" y="0"/>
                </a:cubicBezTo>
                <a:lnTo>
                  <a:pt x="1003854" y="0"/>
                </a:lnTo>
                <a:cubicBezTo>
                  <a:pt x="1043455" y="0"/>
                  <a:pt x="1075558" y="32103"/>
                  <a:pt x="1075558" y="71704"/>
                </a:cubicBezTo>
                <a:lnTo>
                  <a:pt x="1075558" y="645335"/>
                </a:lnTo>
                <a:cubicBezTo>
                  <a:pt x="1075558" y="684936"/>
                  <a:pt x="1043455" y="717039"/>
                  <a:pt x="1003854" y="717039"/>
                </a:cubicBezTo>
                <a:lnTo>
                  <a:pt x="71704" y="717039"/>
                </a:lnTo>
                <a:cubicBezTo>
                  <a:pt x="32103" y="717039"/>
                  <a:pt x="0" y="684936"/>
                  <a:pt x="0" y="645335"/>
                </a:cubicBezTo>
                <a:lnTo>
                  <a:pt x="0" y="71704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531" tIns="70531" rIns="70531" bIns="70531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Результат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в срок</a:t>
            </a:r>
            <a:endParaRPr lang="en-US" sz="13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577019" y="3937050"/>
            <a:ext cx="699113" cy="2868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99113" y="0"/>
                </a:moveTo>
                <a:lnTo>
                  <a:pt x="699113" y="143407"/>
                </a:lnTo>
                <a:lnTo>
                  <a:pt x="0" y="143407"/>
                </a:lnTo>
                <a:lnTo>
                  <a:pt x="0" y="286815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 28"/>
          <p:cNvSpPr/>
          <p:nvPr/>
        </p:nvSpPr>
        <p:spPr>
          <a:xfrm>
            <a:off x="1039239" y="4236789"/>
            <a:ext cx="1075558" cy="717039"/>
          </a:xfrm>
          <a:custGeom>
            <a:avLst/>
            <a:gdLst>
              <a:gd name="connsiteX0" fmla="*/ 0 w 1075558"/>
              <a:gd name="connsiteY0" fmla="*/ 71704 h 717039"/>
              <a:gd name="connsiteX1" fmla="*/ 71704 w 1075558"/>
              <a:gd name="connsiteY1" fmla="*/ 0 h 717039"/>
              <a:gd name="connsiteX2" fmla="*/ 1003854 w 1075558"/>
              <a:gd name="connsiteY2" fmla="*/ 0 h 717039"/>
              <a:gd name="connsiteX3" fmla="*/ 1075558 w 1075558"/>
              <a:gd name="connsiteY3" fmla="*/ 71704 h 717039"/>
              <a:gd name="connsiteX4" fmla="*/ 1075558 w 1075558"/>
              <a:gd name="connsiteY4" fmla="*/ 645335 h 717039"/>
              <a:gd name="connsiteX5" fmla="*/ 1003854 w 1075558"/>
              <a:gd name="connsiteY5" fmla="*/ 717039 h 717039"/>
              <a:gd name="connsiteX6" fmla="*/ 71704 w 1075558"/>
              <a:gd name="connsiteY6" fmla="*/ 717039 h 717039"/>
              <a:gd name="connsiteX7" fmla="*/ 0 w 1075558"/>
              <a:gd name="connsiteY7" fmla="*/ 645335 h 717039"/>
              <a:gd name="connsiteX8" fmla="*/ 0 w 1075558"/>
              <a:gd name="connsiteY8" fmla="*/ 71704 h 7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558" h="717039">
                <a:moveTo>
                  <a:pt x="0" y="71704"/>
                </a:moveTo>
                <a:cubicBezTo>
                  <a:pt x="0" y="32103"/>
                  <a:pt x="32103" y="0"/>
                  <a:pt x="71704" y="0"/>
                </a:cubicBezTo>
                <a:lnTo>
                  <a:pt x="1003854" y="0"/>
                </a:lnTo>
                <a:cubicBezTo>
                  <a:pt x="1043455" y="0"/>
                  <a:pt x="1075558" y="32103"/>
                  <a:pt x="1075558" y="71704"/>
                </a:cubicBezTo>
                <a:lnTo>
                  <a:pt x="1075558" y="645335"/>
                </a:lnTo>
                <a:cubicBezTo>
                  <a:pt x="1075558" y="684936"/>
                  <a:pt x="1043455" y="717039"/>
                  <a:pt x="1003854" y="717039"/>
                </a:cubicBezTo>
                <a:lnTo>
                  <a:pt x="71704" y="717039"/>
                </a:lnTo>
                <a:cubicBezTo>
                  <a:pt x="32103" y="717039"/>
                  <a:pt x="0" y="684936"/>
                  <a:pt x="0" y="645335"/>
                </a:cubicBezTo>
                <a:lnTo>
                  <a:pt x="0" y="71704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531" tIns="70531" rIns="70531" bIns="70531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Качество процесса</a:t>
            </a:r>
            <a:endParaRPr lang="en-US" sz="13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276132" y="3937050"/>
            <a:ext cx="699113" cy="2868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3407"/>
                </a:lnTo>
                <a:lnTo>
                  <a:pt x="699113" y="143407"/>
                </a:lnTo>
                <a:lnTo>
                  <a:pt x="699113" y="286815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>
            <a:off x="2437466" y="4236789"/>
            <a:ext cx="1075558" cy="717039"/>
          </a:xfrm>
          <a:custGeom>
            <a:avLst/>
            <a:gdLst>
              <a:gd name="connsiteX0" fmla="*/ 0 w 1075558"/>
              <a:gd name="connsiteY0" fmla="*/ 71704 h 717039"/>
              <a:gd name="connsiteX1" fmla="*/ 71704 w 1075558"/>
              <a:gd name="connsiteY1" fmla="*/ 0 h 717039"/>
              <a:gd name="connsiteX2" fmla="*/ 1003854 w 1075558"/>
              <a:gd name="connsiteY2" fmla="*/ 0 h 717039"/>
              <a:gd name="connsiteX3" fmla="*/ 1075558 w 1075558"/>
              <a:gd name="connsiteY3" fmla="*/ 71704 h 717039"/>
              <a:gd name="connsiteX4" fmla="*/ 1075558 w 1075558"/>
              <a:gd name="connsiteY4" fmla="*/ 645335 h 717039"/>
              <a:gd name="connsiteX5" fmla="*/ 1003854 w 1075558"/>
              <a:gd name="connsiteY5" fmla="*/ 717039 h 717039"/>
              <a:gd name="connsiteX6" fmla="*/ 71704 w 1075558"/>
              <a:gd name="connsiteY6" fmla="*/ 717039 h 717039"/>
              <a:gd name="connsiteX7" fmla="*/ 0 w 1075558"/>
              <a:gd name="connsiteY7" fmla="*/ 645335 h 717039"/>
              <a:gd name="connsiteX8" fmla="*/ 0 w 1075558"/>
              <a:gd name="connsiteY8" fmla="*/ 71704 h 7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558" h="717039">
                <a:moveTo>
                  <a:pt x="0" y="71704"/>
                </a:moveTo>
                <a:cubicBezTo>
                  <a:pt x="0" y="32103"/>
                  <a:pt x="32103" y="0"/>
                  <a:pt x="71704" y="0"/>
                </a:cubicBezTo>
                <a:lnTo>
                  <a:pt x="1003854" y="0"/>
                </a:lnTo>
                <a:cubicBezTo>
                  <a:pt x="1043455" y="0"/>
                  <a:pt x="1075558" y="32103"/>
                  <a:pt x="1075558" y="71704"/>
                </a:cubicBezTo>
                <a:lnTo>
                  <a:pt x="1075558" y="645335"/>
                </a:lnTo>
                <a:cubicBezTo>
                  <a:pt x="1075558" y="684936"/>
                  <a:pt x="1043455" y="717039"/>
                  <a:pt x="1003854" y="717039"/>
                </a:cubicBezTo>
                <a:lnTo>
                  <a:pt x="71704" y="717039"/>
                </a:lnTo>
                <a:cubicBezTo>
                  <a:pt x="32103" y="717039"/>
                  <a:pt x="0" y="684936"/>
                  <a:pt x="0" y="645335"/>
                </a:cubicBezTo>
                <a:lnTo>
                  <a:pt x="0" y="71704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531" tIns="70531" rIns="70531" bIns="70531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Время отработки цикла</a:t>
            </a:r>
            <a:endParaRPr lang="en-US" sz="13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269732" y="4953828"/>
            <a:ext cx="705512" cy="3127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05512" y="0"/>
                </a:moveTo>
                <a:lnTo>
                  <a:pt x="705512" y="133691"/>
                </a:lnTo>
                <a:lnTo>
                  <a:pt x="0" y="133691"/>
                </a:lnTo>
                <a:lnTo>
                  <a:pt x="0" y="267383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3537476" y="2527384"/>
            <a:ext cx="31692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/>
              <a:t>Управление взаимоотношениями</a:t>
            </a:r>
            <a:r>
              <a:rPr lang="ru-RU" sz="1400" dirty="0"/>
              <a:t>:</a:t>
            </a:r>
          </a:p>
          <a:p>
            <a:pPr marL="108000" lvl="1" indent="-10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Исполнение заказов</a:t>
            </a:r>
          </a:p>
          <a:p>
            <a:pPr marL="108000" lvl="1" indent="-10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Контроль поставщиков</a:t>
            </a:r>
          </a:p>
          <a:p>
            <a:pPr marL="108000" lvl="0" indent="-10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Управление качеством/жалобами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3834" y="1287809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000" indent="-10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Управление финансами:</a:t>
            </a:r>
          </a:p>
          <a:p>
            <a:pPr marL="252000" lvl="2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400" dirty="0" smtClean="0"/>
              <a:t>- Бюджетирование</a:t>
            </a:r>
            <a:endParaRPr lang="ru-RU" sz="1400" dirty="0"/>
          </a:p>
          <a:p>
            <a:pPr marL="252000" lvl="2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400" dirty="0" smtClean="0"/>
              <a:t>- Учет</a:t>
            </a:r>
            <a:endParaRPr lang="ru-RU" sz="1400" dirty="0"/>
          </a:p>
          <a:p>
            <a:pPr marL="252000" lvl="2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400" dirty="0" smtClean="0"/>
              <a:t>- Выставление </a:t>
            </a:r>
            <a:r>
              <a:rPr lang="ru-RU" sz="1400" dirty="0"/>
              <a:t>счетов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58832" y="4003956"/>
            <a:ext cx="3380015" cy="1107996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pPr marL="108000" indent="-10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Контроль внутренних </a:t>
            </a:r>
            <a:r>
              <a:rPr lang="ru-RU" sz="1400" dirty="0" smtClean="0"/>
              <a:t>процессов</a:t>
            </a:r>
          </a:p>
          <a:p>
            <a:pPr marL="108000" indent="-10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Контроль исполнения </a:t>
            </a:r>
            <a:r>
              <a:rPr lang="ru-RU" sz="1400" dirty="0"/>
              <a:t>регламентов</a:t>
            </a:r>
          </a:p>
          <a:p>
            <a:pPr marL="108000" indent="-10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Моделирование бизнес-процессов </a:t>
            </a:r>
          </a:p>
          <a:p>
            <a:pPr marL="108000" indent="-10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Контроль метрик бизнес-процессов</a:t>
            </a:r>
            <a:endParaRPr lang="ru-RU" sz="1400" dirty="0"/>
          </a:p>
        </p:txBody>
      </p:sp>
      <p:sp>
        <p:nvSpPr>
          <p:cNvPr id="16" name="Rectangle 15"/>
          <p:cNvSpPr/>
          <p:nvPr/>
        </p:nvSpPr>
        <p:spPr>
          <a:xfrm>
            <a:off x="3537476" y="5341634"/>
            <a:ext cx="3629971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Управление знаниями компании</a:t>
            </a:r>
          </a:p>
          <a:p>
            <a:pPr marL="108000" indent="-10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Поддержка обслуживающих </a:t>
            </a:r>
            <a:endParaRPr lang="ru-RU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400" dirty="0" smtClean="0"/>
              <a:t>процессов (</a:t>
            </a:r>
            <a:r>
              <a:rPr lang="en-US" sz="1400" dirty="0" smtClean="0"/>
              <a:t>HR</a:t>
            </a:r>
            <a:r>
              <a:rPr lang="ru-RU" sz="1400" dirty="0" smtClean="0"/>
              <a:t>, АХД, Бухгалтерия, Закупки)</a:t>
            </a:r>
            <a:endParaRPr lang="ru-RU" sz="1400" dirty="0"/>
          </a:p>
        </p:txBody>
      </p:sp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989139" y="202055"/>
            <a:ext cx="8154862" cy="676275"/>
          </a:xfrm>
          <a:effectLst/>
        </p:spPr>
        <p:txBody>
          <a:bodyPr/>
          <a:lstStyle/>
          <a:p>
            <a:r>
              <a:rPr lang="ru-RU" sz="1800" b="0" dirty="0" smtClean="0">
                <a:latin typeface="Arial" charset="0"/>
              </a:rPr>
              <a:t>Взаимосвязи объектов в цепочке создания ценности организации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35" name="Freeform 34"/>
          <p:cNvSpPr/>
          <p:nvPr/>
        </p:nvSpPr>
        <p:spPr>
          <a:xfrm flipH="1">
            <a:off x="1561705" y="4953828"/>
            <a:ext cx="708025" cy="3132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05512" y="0"/>
                </a:moveTo>
                <a:lnTo>
                  <a:pt x="705512" y="133691"/>
                </a:lnTo>
                <a:lnTo>
                  <a:pt x="0" y="133691"/>
                </a:lnTo>
                <a:lnTo>
                  <a:pt x="0" y="267383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40" name="Straight Connector 39"/>
          <p:cNvCxnSpPr/>
          <p:nvPr/>
        </p:nvCxnSpPr>
        <p:spPr bwMode="auto">
          <a:xfrm flipH="1" flipV="1">
            <a:off x="2276132" y="2064657"/>
            <a:ext cx="2382" cy="324920"/>
          </a:xfrm>
          <a:prstGeom prst="line">
            <a:avLst/>
          </a:pr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5" name="Freeform 24"/>
          <p:cNvSpPr/>
          <p:nvPr/>
        </p:nvSpPr>
        <p:spPr>
          <a:xfrm>
            <a:off x="1738352" y="2313377"/>
            <a:ext cx="1075558" cy="717039"/>
          </a:xfrm>
          <a:custGeom>
            <a:avLst/>
            <a:gdLst>
              <a:gd name="connsiteX0" fmla="*/ 0 w 1075558"/>
              <a:gd name="connsiteY0" fmla="*/ 71704 h 717039"/>
              <a:gd name="connsiteX1" fmla="*/ 71704 w 1075558"/>
              <a:gd name="connsiteY1" fmla="*/ 0 h 717039"/>
              <a:gd name="connsiteX2" fmla="*/ 1003854 w 1075558"/>
              <a:gd name="connsiteY2" fmla="*/ 0 h 717039"/>
              <a:gd name="connsiteX3" fmla="*/ 1075558 w 1075558"/>
              <a:gd name="connsiteY3" fmla="*/ 71704 h 717039"/>
              <a:gd name="connsiteX4" fmla="*/ 1075558 w 1075558"/>
              <a:gd name="connsiteY4" fmla="*/ 645335 h 717039"/>
              <a:gd name="connsiteX5" fmla="*/ 1003854 w 1075558"/>
              <a:gd name="connsiteY5" fmla="*/ 717039 h 717039"/>
              <a:gd name="connsiteX6" fmla="*/ 71704 w 1075558"/>
              <a:gd name="connsiteY6" fmla="*/ 717039 h 717039"/>
              <a:gd name="connsiteX7" fmla="*/ 0 w 1075558"/>
              <a:gd name="connsiteY7" fmla="*/ 645335 h 717039"/>
              <a:gd name="connsiteX8" fmla="*/ 0 w 1075558"/>
              <a:gd name="connsiteY8" fmla="*/ 71704 h 7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558" h="717039">
                <a:moveTo>
                  <a:pt x="0" y="71704"/>
                </a:moveTo>
                <a:cubicBezTo>
                  <a:pt x="0" y="32103"/>
                  <a:pt x="32103" y="0"/>
                  <a:pt x="71704" y="0"/>
                </a:cubicBezTo>
                <a:lnTo>
                  <a:pt x="1003854" y="0"/>
                </a:lnTo>
                <a:cubicBezTo>
                  <a:pt x="1043455" y="0"/>
                  <a:pt x="1075558" y="32103"/>
                  <a:pt x="1075558" y="71704"/>
                </a:cubicBezTo>
                <a:lnTo>
                  <a:pt x="1075558" y="645335"/>
                </a:lnTo>
                <a:cubicBezTo>
                  <a:pt x="1075558" y="684936"/>
                  <a:pt x="1043455" y="717039"/>
                  <a:pt x="1003854" y="717039"/>
                </a:cubicBezTo>
                <a:lnTo>
                  <a:pt x="71704" y="717039"/>
                </a:lnTo>
                <a:cubicBezTo>
                  <a:pt x="32103" y="717039"/>
                  <a:pt x="0" y="684936"/>
                  <a:pt x="0" y="645335"/>
                </a:cubicBezTo>
                <a:lnTo>
                  <a:pt x="0" y="71704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531" tIns="70531" rIns="70531" bIns="70531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Лояльность заказчиков</a:t>
            </a:r>
            <a:endParaRPr lang="en-US" sz="13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224061" y="5217306"/>
            <a:ext cx="91440" cy="4737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86815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/>
          <p:cNvSpPr/>
          <p:nvPr/>
        </p:nvSpPr>
        <p:spPr>
          <a:xfrm>
            <a:off x="1731953" y="5511464"/>
            <a:ext cx="1075558" cy="717039"/>
          </a:xfrm>
          <a:custGeom>
            <a:avLst/>
            <a:gdLst>
              <a:gd name="connsiteX0" fmla="*/ 0 w 1075558"/>
              <a:gd name="connsiteY0" fmla="*/ 71704 h 717039"/>
              <a:gd name="connsiteX1" fmla="*/ 71704 w 1075558"/>
              <a:gd name="connsiteY1" fmla="*/ 0 h 717039"/>
              <a:gd name="connsiteX2" fmla="*/ 1003854 w 1075558"/>
              <a:gd name="connsiteY2" fmla="*/ 0 h 717039"/>
              <a:gd name="connsiteX3" fmla="*/ 1075558 w 1075558"/>
              <a:gd name="connsiteY3" fmla="*/ 71704 h 717039"/>
              <a:gd name="connsiteX4" fmla="*/ 1075558 w 1075558"/>
              <a:gd name="connsiteY4" fmla="*/ 645335 h 717039"/>
              <a:gd name="connsiteX5" fmla="*/ 1003854 w 1075558"/>
              <a:gd name="connsiteY5" fmla="*/ 717039 h 717039"/>
              <a:gd name="connsiteX6" fmla="*/ 71704 w 1075558"/>
              <a:gd name="connsiteY6" fmla="*/ 717039 h 717039"/>
              <a:gd name="connsiteX7" fmla="*/ 0 w 1075558"/>
              <a:gd name="connsiteY7" fmla="*/ 645335 h 717039"/>
              <a:gd name="connsiteX8" fmla="*/ 0 w 1075558"/>
              <a:gd name="connsiteY8" fmla="*/ 71704 h 7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558" h="717039">
                <a:moveTo>
                  <a:pt x="0" y="71704"/>
                </a:moveTo>
                <a:cubicBezTo>
                  <a:pt x="0" y="32103"/>
                  <a:pt x="32103" y="0"/>
                  <a:pt x="71704" y="0"/>
                </a:cubicBezTo>
                <a:lnTo>
                  <a:pt x="1003854" y="0"/>
                </a:lnTo>
                <a:cubicBezTo>
                  <a:pt x="1043455" y="0"/>
                  <a:pt x="1075558" y="32103"/>
                  <a:pt x="1075558" y="71704"/>
                </a:cubicBezTo>
                <a:lnTo>
                  <a:pt x="1075558" y="645335"/>
                </a:lnTo>
                <a:cubicBezTo>
                  <a:pt x="1075558" y="684936"/>
                  <a:pt x="1043455" y="717039"/>
                  <a:pt x="1003854" y="717039"/>
                </a:cubicBezTo>
                <a:lnTo>
                  <a:pt x="71704" y="717039"/>
                </a:lnTo>
                <a:cubicBezTo>
                  <a:pt x="32103" y="717039"/>
                  <a:pt x="0" y="684936"/>
                  <a:pt x="0" y="645335"/>
                </a:cubicBezTo>
                <a:lnTo>
                  <a:pt x="0" y="71704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531" tIns="70531" rIns="70531" bIns="70531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Навыки персонала</a:t>
            </a:r>
            <a:endParaRPr lang="en-US" sz="13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9601" y="6457344"/>
            <a:ext cx="785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Результат проектов – повышение эффективности организации в целом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706678" y="1237817"/>
            <a:ext cx="2458108" cy="9152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ru-RU" sz="1200" dirty="0" smtClean="0">
                <a:solidFill>
                  <a:schemeClr val="bg1"/>
                </a:solidFill>
              </a:rPr>
              <a:t>- Снижаете риск потери </a:t>
            </a:r>
            <a:r>
              <a:rPr lang="ru-RU" sz="1200" dirty="0">
                <a:solidFill>
                  <a:schemeClr val="bg1"/>
                </a:solidFill>
              </a:rPr>
              <a:t>от неэффективных </a:t>
            </a:r>
            <a:r>
              <a:rPr lang="ru-RU" sz="1200" dirty="0" smtClean="0">
                <a:solidFill>
                  <a:schemeClr val="bg1"/>
                </a:solidFill>
              </a:rPr>
              <a:t>операций / неисполнения </a:t>
            </a:r>
            <a:r>
              <a:rPr lang="ru-RU" sz="1200" dirty="0">
                <a:solidFill>
                  <a:schemeClr val="bg1"/>
                </a:solidFill>
              </a:rPr>
              <a:t>регламентов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1162" y="756939"/>
            <a:ext cx="264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…а на самом деле Вы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00678" y="787705"/>
            <a:ext cx="239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 внедряете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6706678" y="2406752"/>
            <a:ext cx="2458108" cy="12286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ru-RU" sz="1200" dirty="0" smtClean="0">
                <a:solidFill>
                  <a:schemeClr val="bg1"/>
                </a:solidFill>
              </a:rPr>
              <a:t>- Повышаете прибыль </a:t>
            </a:r>
            <a:r>
              <a:rPr lang="ru-RU" sz="1200" dirty="0">
                <a:solidFill>
                  <a:schemeClr val="bg1"/>
                </a:solidFill>
              </a:rPr>
              <a:t>от </a:t>
            </a:r>
            <a:r>
              <a:rPr lang="ru-RU" sz="1200" dirty="0" smtClean="0">
                <a:solidFill>
                  <a:schemeClr val="bg1"/>
                </a:solidFill>
              </a:rPr>
              <a:t>клиента, объем его заказов</a:t>
            </a:r>
          </a:p>
          <a:p>
            <a:pPr marL="0" lvl="1"/>
            <a:endParaRPr lang="ru-RU" sz="500" dirty="0" smtClean="0">
              <a:solidFill>
                <a:schemeClr val="bg1"/>
              </a:solidFill>
            </a:endParaRPr>
          </a:p>
          <a:p>
            <a:pPr marL="0" lvl="1"/>
            <a:r>
              <a:rPr lang="ru-RU" sz="1200" dirty="0" smtClean="0">
                <a:solidFill>
                  <a:schemeClr val="bg1"/>
                </a:solidFill>
              </a:rPr>
              <a:t>- Усиливаете бренд Организации на рынке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6727463" y="3783846"/>
            <a:ext cx="2437323" cy="15577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ru-RU" sz="1200" dirty="0" smtClean="0">
                <a:solidFill>
                  <a:schemeClr val="bg1"/>
                </a:solidFill>
              </a:rPr>
              <a:t>- Повышаете эффективность организации; </a:t>
            </a:r>
          </a:p>
          <a:p>
            <a:pPr marL="0" lvl="1"/>
            <a:endParaRPr lang="ru-RU" sz="500" dirty="0">
              <a:solidFill>
                <a:schemeClr val="bg1"/>
              </a:solidFill>
            </a:endParaRPr>
          </a:p>
          <a:p>
            <a:pPr marL="0" lvl="1"/>
            <a:r>
              <a:rPr lang="ru-RU" sz="1200" dirty="0" smtClean="0">
                <a:solidFill>
                  <a:schemeClr val="bg1"/>
                </a:solidFill>
              </a:rPr>
              <a:t>- Точнее планирование / бюджетирование ресурсов;</a:t>
            </a:r>
          </a:p>
          <a:p>
            <a:pPr marL="0" lvl="1"/>
            <a:endParaRPr lang="en-US" sz="500" dirty="0">
              <a:solidFill>
                <a:schemeClr val="bg1"/>
              </a:solidFill>
            </a:endParaRPr>
          </a:p>
          <a:p>
            <a:pPr marL="0" lvl="1"/>
            <a:r>
              <a:rPr lang="ru-RU" sz="1200" dirty="0" smtClean="0">
                <a:solidFill>
                  <a:schemeClr val="bg1"/>
                </a:solidFill>
              </a:rPr>
              <a:t>- Даете конкурентное преимущество;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6727463" y="5436792"/>
            <a:ext cx="2437323" cy="10205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ru-RU" sz="1200" dirty="0" smtClean="0">
                <a:solidFill>
                  <a:schemeClr val="bg1"/>
                </a:solidFill>
              </a:rPr>
              <a:t>- Мотивируете персонал на успех;</a:t>
            </a:r>
          </a:p>
          <a:p>
            <a:pPr marL="0" lvl="1"/>
            <a:endParaRPr lang="ru-RU" sz="1200" dirty="0" smtClean="0">
              <a:solidFill>
                <a:schemeClr val="bg1"/>
              </a:solidFill>
            </a:endParaRPr>
          </a:p>
          <a:p>
            <a:pPr marL="0" lvl="1"/>
            <a:r>
              <a:rPr lang="ru-RU" sz="1200" dirty="0" smtClean="0">
                <a:solidFill>
                  <a:schemeClr val="bg1"/>
                </a:solidFill>
              </a:rPr>
              <a:t>- Создаете привязанность к развитию внутри компании;</a:t>
            </a:r>
          </a:p>
        </p:txBody>
      </p:sp>
    </p:spTree>
    <p:extLst>
      <p:ext uri="{BB962C8B-B14F-4D97-AF65-F5344CB8AC3E}">
        <p14:creationId xmlns:p14="http://schemas.microsoft.com/office/powerpoint/2010/main" val="1901380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836735" y="98640"/>
            <a:ext cx="8307265" cy="499419"/>
          </a:xfrm>
          <a:effectLst/>
        </p:spPr>
        <p:txBody>
          <a:bodyPr/>
          <a:lstStyle/>
          <a:p>
            <a:r>
              <a:rPr lang="ru-RU" sz="1800" b="0" dirty="0" smtClean="0">
                <a:latin typeface="Arial" charset="0"/>
              </a:rPr>
              <a:t>Вы сможете автоматизировать поддержку бизнес-процессов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5" name="Trapezoid 4"/>
          <p:cNvSpPr/>
          <p:nvPr/>
        </p:nvSpPr>
        <p:spPr bwMode="auto">
          <a:xfrm rot="16200000">
            <a:off x="-332014" y="3096994"/>
            <a:ext cx="1665517" cy="1001489"/>
          </a:xfrm>
          <a:prstGeom prst="trapezoid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1400" i="0" dirty="0" smtClean="0">
                <a:solidFill>
                  <a:srgbClr val="FFFFFF"/>
                </a:solidFill>
              </a:rPr>
              <a:t>Кадры</a:t>
            </a:r>
            <a:endParaRPr lang="en-US" sz="1400" i="0" dirty="0">
              <a:solidFill>
                <a:srgbClr val="FFFFFF"/>
              </a:solidFill>
            </a:endParaRPr>
          </a:p>
        </p:txBody>
      </p:sp>
      <p:sp>
        <p:nvSpPr>
          <p:cNvPr id="6" name="Trapezoid 5"/>
          <p:cNvSpPr/>
          <p:nvPr/>
        </p:nvSpPr>
        <p:spPr bwMode="auto">
          <a:xfrm rot="16200000">
            <a:off x="-332015" y="1094011"/>
            <a:ext cx="1665517" cy="1001489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1400" dirty="0" err="1" smtClean="0">
                <a:solidFill>
                  <a:srgbClr val="FFFFFF"/>
                </a:solidFill>
              </a:rPr>
              <a:t>Эксплуа-тация</a:t>
            </a:r>
            <a:endParaRPr lang="en-US" sz="1400" i="0" dirty="0">
              <a:solidFill>
                <a:srgbClr val="FFFFFF"/>
              </a:solidFill>
            </a:endParaRPr>
          </a:p>
        </p:txBody>
      </p:sp>
      <p:sp>
        <p:nvSpPr>
          <p:cNvPr id="7" name="Trapezoid 6"/>
          <p:cNvSpPr/>
          <p:nvPr/>
        </p:nvSpPr>
        <p:spPr bwMode="auto">
          <a:xfrm rot="16200000">
            <a:off x="-332015" y="5187064"/>
            <a:ext cx="1665517" cy="1001489"/>
          </a:xfrm>
          <a:prstGeom prst="trapezoid">
            <a:avLst/>
          </a:prstGeom>
          <a:solidFill>
            <a:srgbClr val="FFCC6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1400" i="0" dirty="0" smtClean="0">
                <a:solidFill>
                  <a:srgbClr val="FFFFFF"/>
                </a:solidFill>
              </a:rPr>
              <a:t>Финансы</a:t>
            </a:r>
            <a:endParaRPr lang="en-US" sz="1400" i="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34136" y="2638422"/>
            <a:ext cx="8109864" cy="195262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endParaRPr lang="en-US" sz="2000" i="0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13058" y="2895596"/>
            <a:ext cx="1301112" cy="28438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err="1" smtClean="0"/>
              <a:t>Найм</a:t>
            </a:r>
            <a:r>
              <a:rPr lang="ru-RU" sz="1200" dirty="0" smtClean="0"/>
              <a:t>/Перевод</a:t>
            </a:r>
            <a:r>
              <a:rPr lang="en-US" sz="1200" i="0" dirty="0" smtClean="0"/>
              <a:t>:</a:t>
            </a:r>
            <a:endParaRPr lang="en-US" sz="1200" i="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2522758" y="2820763"/>
            <a:ext cx="1191992" cy="425897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Запрос на поиск</a:t>
            </a:r>
            <a:endParaRPr lang="en-US" sz="1200" i="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867144" y="2812606"/>
            <a:ext cx="1113063" cy="434054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Выбор кандидатов</a:t>
            </a:r>
            <a:endParaRPr lang="en-US" sz="1200" i="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5133969" y="2811238"/>
            <a:ext cx="1113063" cy="434053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Проведение интервью</a:t>
            </a:r>
            <a:endParaRPr lang="en-US" sz="1200" i="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7629519" y="2820763"/>
            <a:ext cx="1113063" cy="434053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Вхождение в роль</a:t>
            </a:r>
            <a:endParaRPr lang="en-US" sz="1200" i="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6342283" y="2886069"/>
            <a:ext cx="1113063" cy="284389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Проверка</a:t>
            </a:r>
            <a:endParaRPr lang="en-US" sz="1200" i="0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1076324" y="3691890"/>
            <a:ext cx="1629855" cy="45878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Управление </a:t>
            </a:r>
            <a:r>
              <a:rPr lang="ru-RU" sz="1200" dirty="0" smtClean="0"/>
              <a:t>эффективность</a:t>
            </a:r>
            <a:r>
              <a:rPr lang="ru-RU" sz="1200" i="0" dirty="0" smtClean="0"/>
              <a:t>ю</a:t>
            </a:r>
            <a:r>
              <a:rPr lang="en-US" sz="1200" i="0" dirty="0" smtClean="0"/>
              <a:t>:</a:t>
            </a:r>
            <a:endParaRPr lang="en-US" sz="1200" i="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2817304" y="3692016"/>
            <a:ext cx="1158978" cy="458788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Оценка сотрудников</a:t>
            </a:r>
            <a:endParaRPr lang="en-US" sz="1200" i="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4073658" y="3691890"/>
            <a:ext cx="1113063" cy="434054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Управление политикой</a:t>
            </a:r>
            <a:endParaRPr lang="en-US" sz="1200" i="0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5295894" y="3630900"/>
            <a:ext cx="1314994" cy="562640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Запрос персональных данных</a:t>
            </a:r>
            <a:endParaRPr lang="en-US" sz="1200" i="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8155299" y="3781931"/>
            <a:ext cx="817251" cy="284389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Отчеты</a:t>
            </a:r>
            <a:endParaRPr lang="en-US" sz="1200" i="0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1034136" y="598059"/>
            <a:ext cx="8109864" cy="195262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endParaRPr lang="en-US" sz="2000" i="0" dirty="0">
              <a:solidFill>
                <a:srgbClr val="FFFF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1034146" y="4667248"/>
            <a:ext cx="8109864" cy="195262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endParaRPr lang="en-US" sz="2000" i="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12471" y="4294823"/>
            <a:ext cx="176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многое другое</a:t>
            </a:r>
            <a:r>
              <a:rPr lang="en-US" sz="16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1111157" y="773586"/>
            <a:ext cx="1451067" cy="28438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Инфраструктура</a:t>
            </a:r>
            <a:r>
              <a:rPr lang="en-US" sz="1200" i="0" dirty="0" smtClean="0"/>
              <a:t>:</a:t>
            </a:r>
            <a:endParaRPr lang="en-US" sz="1200" i="0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2706180" y="768823"/>
            <a:ext cx="898621" cy="284389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Уборка</a:t>
            </a:r>
            <a:endParaRPr lang="en-US" sz="1200" i="0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3721821" y="764058"/>
            <a:ext cx="868143" cy="284390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Климат</a:t>
            </a:r>
            <a:endParaRPr lang="en-US" sz="1200" i="0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4746674" y="764058"/>
            <a:ext cx="1113063" cy="284390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Освещение</a:t>
            </a:r>
            <a:endParaRPr lang="en-US" sz="1200" i="0" dirty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7262174" y="764057"/>
            <a:ext cx="1301750" cy="284390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Электричество</a:t>
            </a:r>
            <a:endParaRPr lang="en-US" sz="1200" i="0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5993301" y="764058"/>
            <a:ext cx="1113063" cy="284389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Водопровод</a:t>
            </a:r>
            <a:endParaRPr lang="en-US" sz="1200" i="0" dirty="0"/>
          </a:p>
        </p:txBody>
      </p:sp>
      <p:sp>
        <p:nvSpPr>
          <p:cNvPr id="51" name="Rounded Rectangle 50"/>
          <p:cNvSpPr/>
          <p:nvPr/>
        </p:nvSpPr>
        <p:spPr bwMode="auto">
          <a:xfrm>
            <a:off x="1111157" y="1661925"/>
            <a:ext cx="1303013" cy="443578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Безопасность и Здоровье</a:t>
            </a:r>
            <a:r>
              <a:rPr lang="en-US" sz="1200" i="0" dirty="0" smtClean="0"/>
              <a:t>:</a:t>
            </a:r>
            <a:endParaRPr lang="en-US" sz="1200" i="0" dirty="0"/>
          </a:p>
        </p:txBody>
      </p:sp>
      <p:sp>
        <p:nvSpPr>
          <p:cNvPr id="52" name="Rounded Rectangle 51"/>
          <p:cNvSpPr/>
          <p:nvPr/>
        </p:nvSpPr>
        <p:spPr bwMode="auto">
          <a:xfrm>
            <a:off x="2506889" y="1660557"/>
            <a:ext cx="1191992" cy="435421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Охрана труда</a:t>
            </a:r>
            <a:endParaRPr lang="en-US" sz="1200" i="0" dirty="0"/>
          </a:p>
        </p:txBody>
      </p:sp>
      <p:sp>
        <p:nvSpPr>
          <p:cNvPr id="53" name="Rounded Rectangle 52"/>
          <p:cNvSpPr/>
          <p:nvPr/>
        </p:nvSpPr>
        <p:spPr bwMode="auto">
          <a:xfrm>
            <a:off x="3827231" y="1660150"/>
            <a:ext cx="1230538" cy="434054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Доступ и Безопасность</a:t>
            </a:r>
            <a:endParaRPr lang="en-US" sz="1200" i="0" dirty="0"/>
          </a:p>
        </p:txBody>
      </p:sp>
      <p:sp>
        <p:nvSpPr>
          <p:cNvPr id="54" name="Rounded Rectangle 53"/>
          <p:cNvSpPr/>
          <p:nvPr/>
        </p:nvSpPr>
        <p:spPr bwMode="auto">
          <a:xfrm>
            <a:off x="5186588" y="1740652"/>
            <a:ext cx="1233713" cy="273050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Сигнализации</a:t>
            </a:r>
            <a:endParaRPr lang="en-US" sz="1200" i="0" dirty="0"/>
          </a:p>
        </p:txBody>
      </p:sp>
      <p:sp>
        <p:nvSpPr>
          <p:cNvPr id="55" name="Rounded Rectangle 54"/>
          <p:cNvSpPr/>
          <p:nvPr/>
        </p:nvSpPr>
        <p:spPr bwMode="auto">
          <a:xfrm>
            <a:off x="7801655" y="1660149"/>
            <a:ext cx="1113063" cy="434053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Видео наблюдение</a:t>
            </a:r>
            <a:endParaRPr lang="en-US" sz="1200" i="0" dirty="0"/>
          </a:p>
        </p:txBody>
      </p:sp>
      <p:sp>
        <p:nvSpPr>
          <p:cNvPr id="56" name="Rounded Rectangle 55"/>
          <p:cNvSpPr/>
          <p:nvPr/>
        </p:nvSpPr>
        <p:spPr bwMode="auto">
          <a:xfrm>
            <a:off x="6538775" y="1660150"/>
            <a:ext cx="1113063" cy="434053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Скорая помощь</a:t>
            </a:r>
            <a:endParaRPr lang="en-US" sz="1200" i="0" dirty="0"/>
          </a:p>
        </p:txBody>
      </p:sp>
      <p:sp>
        <p:nvSpPr>
          <p:cNvPr id="58" name="TextBox 57"/>
          <p:cNvSpPr txBox="1"/>
          <p:nvPr/>
        </p:nvSpPr>
        <p:spPr>
          <a:xfrm>
            <a:off x="7379147" y="2197578"/>
            <a:ext cx="1764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м</a:t>
            </a:r>
            <a:r>
              <a:rPr lang="ru-RU" sz="1600" dirty="0" smtClean="0">
                <a:solidFill>
                  <a:schemeClr val="bg1"/>
                </a:solidFill>
              </a:rPr>
              <a:t>ногое другое</a:t>
            </a:r>
            <a:r>
              <a:rPr lang="en-US" sz="1600" dirty="0" smtClean="0">
                <a:solidFill>
                  <a:schemeClr val="bg1"/>
                </a:solidFill>
              </a:rPr>
              <a:t>…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1141641" y="4859210"/>
            <a:ext cx="809079" cy="45878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Оценка риска</a:t>
            </a:r>
            <a:r>
              <a:rPr lang="en-US" sz="1200" i="0" dirty="0" smtClean="0"/>
              <a:t>:</a:t>
            </a:r>
            <a:endParaRPr lang="en-US" sz="1200" i="0" dirty="0"/>
          </a:p>
        </p:txBody>
      </p:sp>
      <p:sp>
        <p:nvSpPr>
          <p:cNvPr id="67" name="Rounded Rectangle 66"/>
          <p:cNvSpPr/>
          <p:nvPr/>
        </p:nvSpPr>
        <p:spPr bwMode="auto">
          <a:xfrm>
            <a:off x="2080261" y="4859210"/>
            <a:ext cx="1409699" cy="458788"/>
          </a:xfrm>
          <a:prstGeom prst="roundRect">
            <a:avLst/>
          </a:prstGeom>
          <a:noFill/>
          <a:ln w="38100" cap="flat" cmpd="sng" algn="ctr">
            <a:solidFill>
              <a:srgbClr val="FFCC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Эффективность бизнеса</a:t>
            </a:r>
            <a:endParaRPr lang="en-US" sz="1200" i="0" dirty="0"/>
          </a:p>
        </p:txBody>
      </p:sp>
      <p:sp>
        <p:nvSpPr>
          <p:cNvPr id="68" name="Rounded Rectangle 67"/>
          <p:cNvSpPr/>
          <p:nvPr/>
        </p:nvSpPr>
        <p:spPr bwMode="auto">
          <a:xfrm>
            <a:off x="3604801" y="4859209"/>
            <a:ext cx="1113062" cy="458789"/>
          </a:xfrm>
          <a:prstGeom prst="roundRect">
            <a:avLst/>
          </a:prstGeom>
          <a:noFill/>
          <a:ln w="38100" cap="flat" cmpd="sng" algn="ctr">
            <a:solidFill>
              <a:srgbClr val="FFCC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Внутренний аудит</a:t>
            </a:r>
            <a:endParaRPr lang="en-US" sz="1200" i="0" dirty="0"/>
          </a:p>
        </p:txBody>
      </p:sp>
      <p:sp>
        <p:nvSpPr>
          <p:cNvPr id="69" name="Rounded Rectangle 68"/>
          <p:cNvSpPr/>
          <p:nvPr/>
        </p:nvSpPr>
        <p:spPr bwMode="auto">
          <a:xfrm>
            <a:off x="4834884" y="4883946"/>
            <a:ext cx="1208314" cy="434053"/>
          </a:xfrm>
          <a:prstGeom prst="roundRect">
            <a:avLst/>
          </a:prstGeom>
          <a:noFill/>
          <a:ln w="38100" cap="flat" cmpd="sng" algn="ctr">
            <a:solidFill>
              <a:srgbClr val="FFCC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Прогноз перспективы</a:t>
            </a:r>
            <a:endParaRPr lang="en-US" sz="1200" i="0" dirty="0"/>
          </a:p>
        </p:txBody>
      </p:sp>
      <p:sp>
        <p:nvSpPr>
          <p:cNvPr id="70" name="Rounded Rectangle 69"/>
          <p:cNvSpPr/>
          <p:nvPr/>
        </p:nvSpPr>
        <p:spPr bwMode="auto">
          <a:xfrm>
            <a:off x="7748175" y="4951156"/>
            <a:ext cx="743045" cy="284390"/>
          </a:xfrm>
          <a:prstGeom prst="roundRect">
            <a:avLst/>
          </a:prstGeom>
          <a:noFill/>
          <a:ln w="38100" cap="flat" cmpd="sng" algn="ctr">
            <a:solidFill>
              <a:srgbClr val="FFCC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Отчет</a:t>
            </a:r>
            <a:endParaRPr lang="en-US" sz="1200" i="0" dirty="0"/>
          </a:p>
        </p:txBody>
      </p:sp>
      <p:sp>
        <p:nvSpPr>
          <p:cNvPr id="71" name="Rounded Rectangle 70"/>
          <p:cNvSpPr/>
          <p:nvPr/>
        </p:nvSpPr>
        <p:spPr bwMode="auto">
          <a:xfrm>
            <a:off x="6141719" y="4958776"/>
            <a:ext cx="1487800" cy="284389"/>
          </a:xfrm>
          <a:prstGeom prst="roundRect">
            <a:avLst/>
          </a:prstGeom>
          <a:noFill/>
          <a:ln w="38100" cap="flat" cmpd="sng" algn="ctr">
            <a:solidFill>
              <a:srgbClr val="FFCC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Бюджетирование </a:t>
            </a:r>
            <a:endParaRPr lang="en-US" sz="1200" i="0" dirty="0"/>
          </a:p>
        </p:txBody>
      </p:sp>
      <p:sp>
        <p:nvSpPr>
          <p:cNvPr id="73" name="Rounded Rectangle 72"/>
          <p:cNvSpPr/>
          <p:nvPr/>
        </p:nvSpPr>
        <p:spPr bwMode="auto">
          <a:xfrm>
            <a:off x="1141642" y="5882165"/>
            <a:ext cx="1042036" cy="443578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Принятие решения</a:t>
            </a:r>
            <a:r>
              <a:rPr lang="en-US" sz="1200" i="0" dirty="0" smtClean="0"/>
              <a:t>:</a:t>
            </a:r>
            <a:endParaRPr lang="en-US" sz="1200" i="0" dirty="0"/>
          </a:p>
        </p:txBody>
      </p:sp>
      <p:sp>
        <p:nvSpPr>
          <p:cNvPr id="74" name="Rounded Rectangle 73"/>
          <p:cNvSpPr/>
          <p:nvPr/>
        </p:nvSpPr>
        <p:spPr bwMode="auto">
          <a:xfrm>
            <a:off x="2313753" y="5891690"/>
            <a:ext cx="1738447" cy="424528"/>
          </a:xfrm>
          <a:prstGeom prst="roundRect">
            <a:avLst/>
          </a:prstGeom>
          <a:noFill/>
          <a:ln w="38100" cap="flat" cmpd="sng" algn="ctr">
            <a:solidFill>
              <a:srgbClr val="FFCC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Анализ производительности</a:t>
            </a:r>
            <a:endParaRPr lang="en-US" sz="1200" i="0" dirty="0"/>
          </a:p>
        </p:txBody>
      </p:sp>
      <p:sp>
        <p:nvSpPr>
          <p:cNvPr id="75" name="Rounded Rectangle 74"/>
          <p:cNvSpPr/>
          <p:nvPr/>
        </p:nvSpPr>
        <p:spPr bwMode="auto">
          <a:xfrm>
            <a:off x="4153440" y="5883533"/>
            <a:ext cx="1383982" cy="434054"/>
          </a:xfrm>
          <a:prstGeom prst="roundRect">
            <a:avLst/>
          </a:prstGeom>
          <a:noFill/>
          <a:ln w="38100" cap="flat" cmpd="sng" algn="ctr">
            <a:solidFill>
              <a:srgbClr val="FFCC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Анализ себестоимости</a:t>
            </a:r>
            <a:endParaRPr lang="en-US" sz="1200" i="0" dirty="0"/>
          </a:p>
        </p:txBody>
      </p:sp>
      <p:sp>
        <p:nvSpPr>
          <p:cNvPr id="76" name="Rounded Rectangle 75"/>
          <p:cNvSpPr/>
          <p:nvPr/>
        </p:nvSpPr>
        <p:spPr bwMode="auto">
          <a:xfrm>
            <a:off x="5633625" y="5772945"/>
            <a:ext cx="1330441" cy="609713"/>
          </a:xfrm>
          <a:prstGeom prst="roundRect">
            <a:avLst/>
          </a:prstGeom>
          <a:noFill/>
          <a:ln w="38100" cap="flat" cmpd="sng" algn="ctr">
            <a:solidFill>
              <a:srgbClr val="FFCC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Планирование бизнеса</a:t>
            </a:r>
            <a:endParaRPr lang="en-US" sz="1200" i="0" dirty="0"/>
          </a:p>
        </p:txBody>
      </p:sp>
      <p:sp>
        <p:nvSpPr>
          <p:cNvPr id="78" name="Rounded Rectangle 77"/>
          <p:cNvSpPr/>
          <p:nvPr/>
        </p:nvSpPr>
        <p:spPr bwMode="auto">
          <a:xfrm>
            <a:off x="7098024" y="5886051"/>
            <a:ext cx="1465900" cy="434052"/>
          </a:xfrm>
          <a:prstGeom prst="roundRect">
            <a:avLst/>
          </a:prstGeom>
          <a:noFill/>
          <a:ln w="38100" cap="flat" cmpd="sng" algn="ctr">
            <a:solidFill>
              <a:srgbClr val="FFCC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Стратегическое планирование</a:t>
            </a:r>
            <a:endParaRPr lang="en-US" sz="1200" i="0" dirty="0"/>
          </a:p>
        </p:txBody>
      </p:sp>
      <p:sp>
        <p:nvSpPr>
          <p:cNvPr id="81" name="TextBox 80"/>
          <p:cNvSpPr txBox="1"/>
          <p:nvPr/>
        </p:nvSpPr>
        <p:spPr>
          <a:xfrm>
            <a:off x="1257568" y="4300538"/>
            <a:ext cx="5917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Преобразование </a:t>
            </a:r>
            <a:r>
              <a:rPr lang="en-US" sz="1600" dirty="0" smtClean="0"/>
              <a:t>HR </a:t>
            </a:r>
            <a:r>
              <a:rPr lang="ru-RU" sz="1600" dirty="0" smtClean="0"/>
              <a:t>в Стратегического партнера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1257569" y="2197578"/>
            <a:ext cx="5281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Создание действительно </a:t>
            </a:r>
            <a:r>
              <a:rPr lang="ru-RU" sz="1600" b="1" dirty="0" smtClean="0"/>
              <a:t>Рабочих </a:t>
            </a:r>
            <a:r>
              <a:rPr lang="ru-RU" sz="1600" dirty="0" smtClean="0"/>
              <a:t>мест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1115428" y="6308848"/>
            <a:ext cx="694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Сменить фокус с администрирования на Стратегический рост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7301047" y="6289623"/>
            <a:ext cx="176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многое другое</a:t>
            </a:r>
            <a:r>
              <a:rPr lang="en-US" sz="16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86" name="Rounded Rectangle 85"/>
          <p:cNvSpPr/>
          <p:nvPr/>
        </p:nvSpPr>
        <p:spPr bwMode="auto">
          <a:xfrm>
            <a:off x="6733897" y="3640090"/>
            <a:ext cx="1314994" cy="562640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План персонального развития</a:t>
            </a:r>
            <a:endParaRPr lang="en-US" sz="1200" i="0" dirty="0"/>
          </a:p>
        </p:txBody>
      </p:sp>
    </p:spTree>
    <p:extLst>
      <p:ext uri="{BB962C8B-B14F-4D97-AF65-F5344CB8AC3E}">
        <p14:creationId xmlns:p14="http://schemas.microsoft.com/office/powerpoint/2010/main" val="60592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4" name="Line 4"/>
          <p:cNvSpPr>
            <a:spLocks noChangeShapeType="1"/>
          </p:cNvSpPr>
          <p:nvPr/>
        </p:nvSpPr>
        <p:spPr bwMode="auto">
          <a:xfrm>
            <a:off x="1988996" y="2008187"/>
            <a:ext cx="2524125" cy="1466"/>
          </a:xfrm>
          <a:prstGeom prst="line">
            <a:avLst/>
          </a:prstGeom>
          <a:noFill/>
          <a:ln w="57150">
            <a:solidFill>
              <a:srgbClr val="99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62" dirty="0"/>
          </a:p>
        </p:txBody>
      </p:sp>
      <p:sp>
        <p:nvSpPr>
          <p:cNvPr id="670725" name="Line 5"/>
          <p:cNvSpPr>
            <a:spLocks noChangeShapeType="1"/>
          </p:cNvSpPr>
          <p:nvPr/>
        </p:nvSpPr>
        <p:spPr bwMode="auto">
          <a:xfrm>
            <a:off x="2428919" y="3478404"/>
            <a:ext cx="1246187" cy="0"/>
          </a:xfrm>
          <a:prstGeom prst="line">
            <a:avLst/>
          </a:prstGeom>
          <a:noFill/>
          <a:ln w="57150">
            <a:solidFill>
              <a:srgbClr val="99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62" dirty="0"/>
          </a:p>
        </p:txBody>
      </p:sp>
      <p:sp>
        <p:nvSpPr>
          <p:cNvPr id="670726" name="Line 6"/>
          <p:cNvSpPr>
            <a:spLocks noChangeShapeType="1"/>
          </p:cNvSpPr>
          <p:nvPr/>
        </p:nvSpPr>
        <p:spPr bwMode="auto">
          <a:xfrm>
            <a:off x="2684319" y="5086157"/>
            <a:ext cx="346075" cy="1466"/>
          </a:xfrm>
          <a:prstGeom prst="line">
            <a:avLst/>
          </a:prstGeom>
          <a:noFill/>
          <a:ln w="57150">
            <a:solidFill>
              <a:srgbClr val="99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62" dirty="0"/>
          </a:p>
        </p:txBody>
      </p:sp>
      <p:pic>
        <p:nvPicPr>
          <p:cNvPr id="670728" name="Picture 8" descr="ser-cat-views-sliced-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" y="4959402"/>
            <a:ext cx="2798461" cy="54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ser-cat-views-sliced-midd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8" y="3210241"/>
            <a:ext cx="2116232" cy="64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0730" name="Picture 10" descr="ser-cat-views-sliced-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2" y="1479354"/>
            <a:ext cx="1309688" cy="94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94" y="410751"/>
            <a:ext cx="8373208" cy="703385"/>
          </a:xfrm>
        </p:spPr>
        <p:txBody>
          <a:bodyPr/>
          <a:lstStyle/>
          <a:p>
            <a:r>
              <a:rPr lang="ru-RU" dirty="0" smtClean="0"/>
              <a:t>Три контура управления Каталогом Услуг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3235570" y="2426747"/>
            <a:ext cx="5318160" cy="359393"/>
          </a:xfrm>
          <a:prstGeom prst="round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tabLst>
                <a:tab pos="175851" algn="l"/>
                <a:tab pos="703402" algn="l"/>
              </a:tabLst>
            </a:pPr>
            <a:r>
              <a:rPr lang="ru-RU" sz="1662" dirty="0">
                <a:latin typeface="Century Gothic" pitchFamily="-128" charset="0"/>
              </a:rPr>
              <a:t>«Интернет-магазин» Услуг для пользователей</a:t>
            </a:r>
            <a:endParaRPr lang="en-US" sz="1662" dirty="0">
              <a:latin typeface="Century Gothic" pitchFamily="-12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720364" y="4043789"/>
            <a:ext cx="4570996" cy="344947"/>
          </a:xfrm>
          <a:prstGeom prst="roundRect">
            <a:avLst>
              <a:gd name="adj" fmla="val 5039"/>
            </a:avLst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tabLst>
                <a:tab pos="175851" algn="l"/>
                <a:tab pos="703402" algn="l"/>
              </a:tabLst>
            </a:pPr>
            <a:r>
              <a:rPr lang="ru-RU" sz="1662" dirty="0">
                <a:latin typeface="Century Gothic" pitchFamily="-128" charset="0"/>
              </a:rPr>
              <a:t>Визуальная и интерактивная карта процессов</a:t>
            </a:r>
            <a:endParaRPr lang="en-US" sz="1662" dirty="0">
              <a:latin typeface="Century Gothic" pitchFamily="-12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030394" y="5757411"/>
            <a:ext cx="6054725" cy="336291"/>
          </a:xfrm>
          <a:prstGeom prst="roundRect">
            <a:avLst>
              <a:gd name="adj" fmla="val 5039"/>
            </a:avLst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tabLst>
                <a:tab pos="175851" algn="l"/>
                <a:tab pos="703402" algn="l"/>
              </a:tabLst>
            </a:pPr>
            <a:r>
              <a:rPr lang="ru-RU" sz="1662" dirty="0" err="1">
                <a:latin typeface="Century Gothic" pitchFamily="-128" charset="0"/>
              </a:rPr>
              <a:t>Сервисно</a:t>
            </a:r>
            <a:r>
              <a:rPr lang="ru-RU" sz="1662" dirty="0">
                <a:latin typeface="Century Gothic" pitchFamily="-128" charset="0"/>
              </a:rPr>
              <a:t>-ресурсные модели Услуг (СРМ)</a:t>
            </a:r>
            <a:endParaRPr lang="en-US" sz="1662" dirty="0">
              <a:latin typeface="Century Gothic" pitchFamily="-12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45" y="1372569"/>
            <a:ext cx="2370010" cy="105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Cathi\AppData\Local\Temp\SNAGHTML47bc0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41" y="1541867"/>
            <a:ext cx="489991" cy="9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Cathi\AppData\Local\Temp\SNAGHTML453aec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19" y="2907873"/>
            <a:ext cx="2904726" cy="114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Cathi\AppData\Local\Temp\SNAGHTML4590aa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69" y="2961519"/>
            <a:ext cx="956535" cy="10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78" y="4779596"/>
            <a:ext cx="694592" cy="94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C:\Users\Cathi\AppData\Local\Temp\SNAGHTML466c63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90" y="4710951"/>
            <a:ext cx="2359264" cy="10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38" y="4823939"/>
            <a:ext cx="1837592" cy="9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2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6" descr="simple fo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570892"/>
            <a:ext cx="1671637" cy="65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Элементы автоматизации Каталога Услуг</a:t>
            </a:r>
            <a:endParaRPr lang="en-GB" dirty="0" smtClean="0"/>
          </a:p>
        </p:txBody>
      </p:sp>
      <p:sp>
        <p:nvSpPr>
          <p:cNvPr id="30726" name="AutoShape 20"/>
          <p:cNvSpPr>
            <a:spLocks noChangeArrowheads="1"/>
          </p:cNvSpPr>
          <p:nvPr/>
        </p:nvSpPr>
        <p:spPr bwMode="auto">
          <a:xfrm>
            <a:off x="5519749" y="1695451"/>
            <a:ext cx="674687" cy="46599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62" dirty="0"/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250825" y="2439867"/>
            <a:ext cx="1892300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1pPr>
            <a:lvl2pPr marL="742950" indent="-285750" eaLnBrk="0" hangingPunct="0"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2pPr>
            <a:lvl3pPr marL="1143000" indent="-228600" eaLnBrk="0" hangingPunct="0"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3pPr>
            <a:lvl4pPr marL="1600200" indent="-228600" eaLnBrk="0" hangingPunct="0"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4pPr>
            <a:lvl5pPr marL="2057400" indent="-228600" eaLnBrk="0" hangingPunct="0"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477" b="1" dirty="0"/>
              <a:t>Формы запросов пользователей</a:t>
            </a:r>
            <a:endParaRPr lang="en-US" sz="1292" b="1" dirty="0"/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592138" y="3698631"/>
            <a:ext cx="1892300" cy="6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1pPr>
            <a:lvl2pPr marL="742950" indent="-285750" eaLnBrk="0" hangingPunct="0"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2pPr>
            <a:lvl3pPr marL="1143000" indent="-228600" eaLnBrk="0" hangingPunct="0"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3pPr>
            <a:lvl4pPr marL="1600200" indent="-228600" eaLnBrk="0" hangingPunct="0"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4pPr>
            <a:lvl5pPr marL="2057400" indent="-228600" eaLnBrk="0" hangingPunct="0"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190500" algn="l"/>
                <a:tab pos="762000" algn="l"/>
              </a:tabLst>
              <a:defRPr>
                <a:solidFill>
                  <a:srgbClr val="330065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92" b="1" dirty="0"/>
              <a:t>Эффективный сбор информации</a:t>
            </a:r>
            <a:endParaRPr lang="en-US" sz="1292" b="1" dirty="0"/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 rot="17739860" flipH="1">
            <a:off x="844726" y="3114056"/>
            <a:ext cx="894568" cy="412704"/>
          </a:xfrm>
          <a:prstGeom prst="line">
            <a:avLst/>
          </a:prstGeom>
          <a:noFill/>
          <a:ln w="28575">
            <a:solidFill>
              <a:srgbClr val="500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62" dirty="0"/>
          </a:p>
        </p:txBody>
      </p:sp>
      <p:pic>
        <p:nvPicPr>
          <p:cNvPr id="30734" name="Picture 18" descr="j0293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12938"/>
            <a:ext cx="566738" cy="3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06566" y="1389184"/>
            <a:ext cx="1890712" cy="3522785"/>
            <a:chOff x="1706563" y="1219200"/>
            <a:chExt cx="1890712" cy="3816350"/>
          </a:xfrm>
        </p:grpSpPr>
        <p:pic>
          <p:nvPicPr>
            <p:cNvPr id="30723" name="Picture 17" descr="workfl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050" y="1219200"/>
              <a:ext cx="1419225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Text Box 16"/>
            <p:cNvSpPr txBox="1">
              <a:spLocks noChangeArrowheads="1"/>
            </p:cNvSpPr>
            <p:nvPr/>
          </p:nvSpPr>
          <p:spPr bwMode="auto">
            <a:xfrm>
              <a:off x="2268538" y="2357438"/>
              <a:ext cx="1223962" cy="3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7800" indent="-1778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1477" b="1" dirty="0"/>
                <a:t>Workflow</a:t>
              </a:r>
              <a:endParaRPr lang="en-US" sz="1292" b="1" dirty="0"/>
            </a:p>
          </p:txBody>
        </p:sp>
        <p:sp>
          <p:nvSpPr>
            <p:cNvPr id="30735" name="Line 20"/>
            <p:cNvSpPr>
              <a:spLocks noChangeShapeType="1"/>
            </p:cNvSpPr>
            <p:nvPr/>
          </p:nvSpPr>
          <p:spPr bwMode="auto">
            <a:xfrm rot="17739860" flipH="1">
              <a:off x="2075567" y="3196360"/>
              <a:ext cx="1520121" cy="669927"/>
            </a:xfrm>
            <a:prstGeom prst="line">
              <a:avLst/>
            </a:prstGeom>
            <a:noFill/>
            <a:ln w="28575">
              <a:solidFill>
                <a:srgbClr val="500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62" dirty="0"/>
            </a:p>
          </p:txBody>
        </p:sp>
        <p:pic>
          <p:nvPicPr>
            <p:cNvPr id="30737" name="Picture 2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563" y="4357688"/>
              <a:ext cx="638175" cy="677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36" name="Text Box 21"/>
            <p:cNvSpPr txBox="1">
              <a:spLocks noChangeArrowheads="1"/>
            </p:cNvSpPr>
            <p:nvPr/>
          </p:nvSpPr>
          <p:spPr bwMode="auto">
            <a:xfrm>
              <a:off x="1706563" y="4373563"/>
              <a:ext cx="1830383" cy="530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7800" indent="-1778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sz="1292" b="1" dirty="0"/>
                <a:t>Процесс исполнения</a:t>
              </a:r>
              <a:endParaRPr lang="en-US" sz="1292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95638" y="1556238"/>
            <a:ext cx="2832100" cy="3968262"/>
            <a:chOff x="3195638" y="1400175"/>
            <a:chExt cx="2832100" cy="4298950"/>
          </a:xfrm>
        </p:grpSpPr>
        <p:pic>
          <p:nvPicPr>
            <p:cNvPr id="30727" name="Pictur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488" y="1400175"/>
              <a:ext cx="1562100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30" name="Text Box 16"/>
            <p:cNvSpPr txBox="1">
              <a:spLocks noChangeArrowheads="1"/>
            </p:cNvSpPr>
            <p:nvPr/>
          </p:nvSpPr>
          <p:spPr bwMode="auto">
            <a:xfrm>
              <a:off x="3348038" y="2354263"/>
              <a:ext cx="2303462" cy="59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7800" indent="-1778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sz="1477" dirty="0" err="1"/>
                <a:t>Сервисно</a:t>
              </a:r>
              <a:r>
                <a:rPr lang="ru-RU" sz="1477" dirty="0"/>
                <a:t>-Ресурсная Модель</a:t>
              </a:r>
              <a:endParaRPr lang="en-US" sz="1477" b="1" dirty="0"/>
            </a:p>
          </p:txBody>
        </p:sp>
        <p:sp>
          <p:nvSpPr>
            <p:cNvPr id="30738" name="Text Box 24"/>
            <p:cNvSpPr txBox="1">
              <a:spLocks noChangeArrowheads="1"/>
            </p:cNvSpPr>
            <p:nvPr/>
          </p:nvSpPr>
          <p:spPr bwMode="auto">
            <a:xfrm>
              <a:off x="3536949" y="4143375"/>
              <a:ext cx="1897064" cy="530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7800" indent="-1778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1292" b="1" dirty="0"/>
                <a:t>SLA</a:t>
              </a:r>
              <a:r>
                <a:rPr lang="ru-RU" sz="1292" b="1" dirty="0"/>
                <a:t>, д</a:t>
              </a:r>
              <a:r>
                <a:rPr lang="ru-RU" sz="1292" dirty="0"/>
                <a:t>оступность услуги</a:t>
              </a:r>
              <a:endParaRPr lang="en-US" sz="1292" b="1" dirty="0"/>
            </a:p>
          </p:txBody>
        </p:sp>
        <p:pic>
          <p:nvPicPr>
            <p:cNvPr id="30739" name="Picture 25" descr="clock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475" y="4143375"/>
              <a:ext cx="55245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0" name="Line 26"/>
            <p:cNvSpPr>
              <a:spLocks noChangeShapeType="1"/>
            </p:cNvSpPr>
            <p:nvPr/>
          </p:nvSpPr>
          <p:spPr bwMode="auto">
            <a:xfrm flipV="1">
              <a:off x="4525963" y="2679700"/>
              <a:ext cx="0" cy="954088"/>
            </a:xfrm>
            <a:prstGeom prst="line">
              <a:avLst/>
            </a:prstGeom>
            <a:noFill/>
            <a:ln w="28575">
              <a:solidFill>
                <a:srgbClr val="500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0741" name="Text Box 28"/>
            <p:cNvSpPr txBox="1">
              <a:spLocks noChangeArrowheads="1"/>
            </p:cNvSpPr>
            <p:nvPr/>
          </p:nvSpPr>
          <p:spPr bwMode="auto">
            <a:xfrm>
              <a:off x="4368800" y="4751388"/>
              <a:ext cx="1658938" cy="315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7800" indent="-1778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1292" b="1" dirty="0"/>
                <a:t>Стоимость</a:t>
              </a:r>
              <a:endParaRPr lang="en-US" sz="1292" b="1" dirty="0"/>
            </a:p>
          </p:txBody>
        </p:sp>
        <p:grpSp>
          <p:nvGrpSpPr>
            <p:cNvPr id="30742" name="Group 30"/>
            <p:cNvGrpSpPr>
              <a:grpSpLocks/>
            </p:cNvGrpSpPr>
            <p:nvPr/>
          </p:nvGrpSpPr>
          <p:grpSpPr bwMode="auto">
            <a:xfrm>
              <a:off x="4048125" y="4794250"/>
              <a:ext cx="457200" cy="325438"/>
              <a:chOff x="303" y="2706"/>
              <a:chExt cx="288" cy="205"/>
            </a:xfrm>
          </p:grpSpPr>
          <p:pic>
            <p:nvPicPr>
              <p:cNvPr id="30754" name="Picture 31" descr="MCj04414590000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" y="2713"/>
                <a:ext cx="198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5" name="Picture 32" descr="MCj04414590000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" y="2706"/>
                <a:ext cx="198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43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638" y="5176838"/>
              <a:ext cx="885825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44" name="Text Box 24"/>
            <p:cNvSpPr txBox="1">
              <a:spLocks noChangeArrowheads="1"/>
            </p:cNvSpPr>
            <p:nvPr/>
          </p:nvSpPr>
          <p:spPr bwMode="auto">
            <a:xfrm>
              <a:off x="3860800" y="5108575"/>
              <a:ext cx="2014538" cy="530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7800" indent="-1778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1292" b="1" dirty="0"/>
                <a:t>Связь с </a:t>
              </a:r>
              <a:r>
                <a:rPr lang="ru-RU" sz="1292" b="1" dirty="0" err="1"/>
                <a:t>инфрастуктурой</a:t>
              </a:r>
              <a:endParaRPr lang="en-US" sz="1292" b="1" dirty="0"/>
            </a:p>
          </p:txBody>
        </p:sp>
        <p:sp>
          <p:nvSpPr>
            <p:cNvPr id="30745" name="Text Box 24"/>
            <p:cNvSpPr txBox="1">
              <a:spLocks noChangeArrowheads="1"/>
            </p:cNvSpPr>
            <p:nvPr/>
          </p:nvSpPr>
          <p:spPr bwMode="auto">
            <a:xfrm>
              <a:off x="3776663" y="3683000"/>
              <a:ext cx="1628775" cy="315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7800" indent="-1778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sz="1292" dirty="0" err="1"/>
                <a:t>Грейдинг</a:t>
              </a:r>
              <a:endParaRPr lang="en-US" sz="1292" b="1" dirty="0"/>
            </a:p>
          </p:txBody>
        </p:sp>
        <p:pic>
          <p:nvPicPr>
            <p:cNvPr id="30746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713" y="3546475"/>
              <a:ext cx="811212" cy="59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194425" y="1340827"/>
            <a:ext cx="2776538" cy="4588119"/>
            <a:chOff x="6194425" y="1166813"/>
            <a:chExt cx="2776538" cy="4970462"/>
          </a:xfrm>
        </p:grpSpPr>
        <p:pic>
          <p:nvPicPr>
            <p:cNvPr id="30725" name="Picture 19" descr="Home pag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688" y="1166813"/>
              <a:ext cx="2306637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Text Box 16"/>
            <p:cNvSpPr txBox="1">
              <a:spLocks noChangeArrowheads="1"/>
            </p:cNvSpPr>
            <p:nvPr/>
          </p:nvSpPr>
          <p:spPr bwMode="auto">
            <a:xfrm>
              <a:off x="6194425" y="2392363"/>
              <a:ext cx="2776538" cy="3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7800" indent="-1778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1477" b="1" dirty="0"/>
                <a:t>assyst Service Catalog</a:t>
              </a:r>
            </a:p>
          </p:txBody>
        </p:sp>
        <p:pic>
          <p:nvPicPr>
            <p:cNvPr id="30747" name="Picture 3" descr="i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450" y="2963863"/>
              <a:ext cx="111283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88" y="3298825"/>
              <a:ext cx="1241425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9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3587750"/>
              <a:ext cx="1262062" cy="736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0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3975" y="4581525"/>
              <a:ext cx="2387600" cy="137160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1" name="Picture 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088" y="4951413"/>
              <a:ext cx="2136775" cy="109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2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4050" y="5300663"/>
              <a:ext cx="1966913" cy="83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53" name="Text Box 24"/>
            <p:cNvSpPr txBox="1">
              <a:spLocks noChangeArrowheads="1"/>
            </p:cNvSpPr>
            <p:nvPr/>
          </p:nvSpPr>
          <p:spPr bwMode="auto">
            <a:xfrm>
              <a:off x="6403975" y="4210050"/>
              <a:ext cx="2401888" cy="315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7800" indent="-1778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90500" algn="l"/>
                  <a:tab pos="762000" algn="l"/>
                </a:tabLst>
                <a:defRPr>
                  <a:solidFill>
                    <a:srgbClr val="330065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sz="1292" b="1" dirty="0" err="1"/>
                <a:t>Темплейты</a:t>
              </a:r>
              <a:r>
                <a:rPr lang="ru-RU" sz="1292" b="1" dirty="0"/>
                <a:t> и формы</a:t>
              </a:r>
              <a:endParaRPr lang="en-US" sz="1292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75920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27" y="2643804"/>
            <a:ext cx="2762273" cy="2374586"/>
          </a:xfrm>
          <a:prstGeom prst="rect">
            <a:avLst/>
          </a:prstGeom>
        </p:spPr>
      </p:pic>
      <p:sp>
        <p:nvSpPr>
          <p:cNvPr id="15361" name="Title 8"/>
          <p:cNvSpPr>
            <a:spLocks noGrp="1"/>
          </p:cNvSpPr>
          <p:nvPr>
            <p:ph type="title"/>
          </p:nvPr>
        </p:nvSpPr>
        <p:spPr>
          <a:xfrm>
            <a:off x="836738" y="167139"/>
            <a:ext cx="8307265" cy="676275"/>
          </a:xfrm>
          <a:effectLst/>
        </p:spPr>
        <p:txBody>
          <a:bodyPr/>
          <a:lstStyle/>
          <a:p>
            <a:r>
              <a:rPr lang="ru-RU" sz="1800" b="0" dirty="0" smtClean="0">
                <a:latin typeface="Arial" charset="0"/>
              </a:rPr>
              <a:t>Коротко об отличительных качествах </a:t>
            </a:r>
            <a:r>
              <a:rPr lang="en-US" sz="1800" b="0" dirty="0" err="1" smtClean="0">
                <a:latin typeface="Arial" charset="0"/>
              </a:rPr>
              <a:t>Axios</a:t>
            </a:r>
            <a:r>
              <a:rPr lang="en-US" sz="1800" b="0" dirty="0" smtClean="0">
                <a:latin typeface="Arial" charset="0"/>
              </a:rPr>
              <a:t> Systems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15362" name="Content Placeholder 5"/>
          <p:cNvSpPr>
            <a:spLocks noGrp="1"/>
          </p:cNvSpPr>
          <p:nvPr>
            <p:ph idx="1"/>
          </p:nvPr>
        </p:nvSpPr>
        <p:spPr>
          <a:xfrm>
            <a:off x="129294" y="2243507"/>
            <a:ext cx="8153400" cy="4464044"/>
          </a:xfrm>
        </p:spPr>
        <p:txBody>
          <a:bodyPr/>
          <a:lstStyle/>
          <a:p>
            <a:pPr marL="161925">
              <a:spcBef>
                <a:spcPct val="0"/>
              </a:spcBef>
            </a:pPr>
            <a:r>
              <a:rPr lang="ru-RU" sz="1800" dirty="0" smtClean="0">
                <a:latin typeface="Arial" charset="0"/>
              </a:rPr>
              <a:t>Клиенты </a:t>
            </a:r>
            <a:r>
              <a:rPr lang="en-US" sz="1800" dirty="0" smtClean="0">
                <a:latin typeface="Arial" charset="0"/>
              </a:rPr>
              <a:t>Axios Systems </a:t>
            </a:r>
            <a:r>
              <a:rPr lang="ru-RU" sz="1800" dirty="0" smtClean="0">
                <a:latin typeface="Arial" charset="0"/>
              </a:rPr>
              <a:t>получают возможность управлять всеми внутренними процессами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ru-RU" sz="1800" dirty="0" smtClean="0">
                <a:latin typeface="Arial" charset="0"/>
              </a:rPr>
              <a:t>в единой системе</a:t>
            </a:r>
            <a:endParaRPr lang="en-US" sz="1800" dirty="0">
              <a:latin typeface="Arial" charset="0"/>
            </a:endParaRPr>
          </a:p>
          <a:p>
            <a:pPr marL="161925">
              <a:spcBef>
                <a:spcPct val="0"/>
              </a:spcBef>
            </a:pPr>
            <a:endParaRPr lang="en-US" sz="1800" dirty="0">
              <a:latin typeface="Arial" charset="0"/>
            </a:endParaRPr>
          </a:p>
        </p:txBody>
      </p:sp>
      <p:sp>
        <p:nvSpPr>
          <p:cNvPr id="15370" name="Rounded Rectangle 32"/>
          <p:cNvSpPr>
            <a:spLocks noChangeArrowheads="1"/>
          </p:cNvSpPr>
          <p:nvPr/>
        </p:nvSpPr>
        <p:spPr bwMode="auto">
          <a:xfrm>
            <a:off x="87003" y="3051489"/>
            <a:ext cx="1308080" cy="1114117"/>
          </a:xfrm>
          <a:prstGeom prst="roundRect">
            <a:avLst>
              <a:gd name="adj" fmla="val 5829"/>
            </a:avLst>
          </a:prstGeom>
          <a:solidFill>
            <a:srgbClr val="0062B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</a:rPr>
              <a:t>Основаны</a:t>
            </a:r>
            <a:r>
              <a:rPr lang="en-GB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smtClean="0">
                <a:solidFill>
                  <a:srgbClr val="FFFFFF"/>
                </a:solidFill>
              </a:rPr>
              <a:t>в</a:t>
            </a:r>
            <a:r>
              <a:rPr lang="en-GB" sz="1200" dirty="0" smtClean="0">
                <a:solidFill>
                  <a:srgbClr val="FFFFFF"/>
                </a:solidFill>
              </a:rPr>
              <a:t> 1988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smtClean="0">
                <a:solidFill>
                  <a:srgbClr val="FFFFFF"/>
                </a:solidFill>
              </a:rPr>
              <a:t>году.</a:t>
            </a:r>
          </a:p>
          <a:p>
            <a:pPr marL="0" lvl="1" algn="ctr">
              <a:lnSpc>
                <a:spcPct val="100000"/>
              </a:lnSpc>
              <a:buFontTx/>
              <a:buNone/>
            </a:pPr>
            <a:r>
              <a:rPr lang="en-GB" sz="1200" dirty="0" smtClean="0">
                <a:solidFill>
                  <a:srgbClr val="FFFFFF"/>
                </a:solidFill>
              </a:rPr>
              <a:t>100</a:t>
            </a:r>
            <a:r>
              <a:rPr lang="en-GB" sz="1200" dirty="0">
                <a:solidFill>
                  <a:srgbClr val="FFFFFF"/>
                </a:solidFill>
              </a:rPr>
              <a:t>% </a:t>
            </a:r>
            <a:r>
              <a:rPr lang="ru-RU" sz="1200" dirty="0" smtClean="0">
                <a:solidFill>
                  <a:srgbClr val="FFFFFF"/>
                </a:solidFill>
              </a:rPr>
              <a:t>фокус на</a:t>
            </a:r>
            <a:r>
              <a:rPr lang="en-GB" sz="1200" dirty="0" smtClean="0">
                <a:solidFill>
                  <a:srgbClr val="FFFFFF"/>
                </a:solidFill>
              </a:rPr>
              <a:t> </a:t>
            </a:r>
            <a:r>
              <a:rPr lang="en-GB" sz="1200" b="1" dirty="0" smtClean="0">
                <a:solidFill>
                  <a:srgbClr val="FFFFFF"/>
                </a:solidFill>
              </a:rPr>
              <a:t>Service Management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15371" name="Rounded Rectangle 33"/>
          <p:cNvSpPr>
            <a:spLocks noChangeArrowheads="1"/>
          </p:cNvSpPr>
          <p:nvPr/>
        </p:nvSpPr>
        <p:spPr bwMode="auto">
          <a:xfrm>
            <a:off x="1513114" y="3051490"/>
            <a:ext cx="1554701" cy="1114117"/>
          </a:xfrm>
          <a:prstGeom prst="roundRect">
            <a:avLst>
              <a:gd name="adj" fmla="val 5829"/>
            </a:avLst>
          </a:prstGeom>
          <a:solidFill>
            <a:srgbClr val="307FC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</a:rPr>
              <a:t>Собственный штат 300 человек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5372" name="Rounded Rectangle 34"/>
          <p:cNvSpPr>
            <a:spLocks noChangeArrowheads="1"/>
          </p:cNvSpPr>
          <p:nvPr/>
        </p:nvSpPr>
        <p:spPr bwMode="auto">
          <a:xfrm>
            <a:off x="3199895" y="3051491"/>
            <a:ext cx="1308080" cy="1114117"/>
          </a:xfrm>
          <a:prstGeom prst="roundRect">
            <a:avLst>
              <a:gd name="adj" fmla="val 6264"/>
            </a:avLst>
          </a:prstGeom>
          <a:solidFill>
            <a:srgbClr val="5F9CD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</a:rPr>
              <a:t>Поддержка и Автоматизация 15 </a:t>
            </a:r>
            <a:r>
              <a:rPr lang="en-GB" sz="1200" dirty="0">
                <a:solidFill>
                  <a:srgbClr val="FFFFFF"/>
                </a:solidFill>
              </a:rPr>
              <a:t>ITIL® </a:t>
            </a:r>
            <a:r>
              <a:rPr lang="ru-RU" sz="1200" dirty="0" smtClean="0">
                <a:solidFill>
                  <a:srgbClr val="FFFFFF"/>
                </a:solidFill>
              </a:rPr>
              <a:t> процессов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5373" name="Rounded Rectangle 35"/>
          <p:cNvSpPr>
            <a:spLocks noChangeArrowheads="1"/>
          </p:cNvSpPr>
          <p:nvPr/>
        </p:nvSpPr>
        <p:spPr bwMode="auto">
          <a:xfrm>
            <a:off x="4640052" y="3051491"/>
            <a:ext cx="1608347" cy="1114117"/>
          </a:xfrm>
          <a:prstGeom prst="roundRect">
            <a:avLst>
              <a:gd name="adj" fmla="val 4963"/>
            </a:avLst>
          </a:prstGeom>
          <a:solidFill>
            <a:srgbClr val="BFD8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en-GB" sz="1200" dirty="0">
                <a:solidFill>
                  <a:srgbClr val="0079B0"/>
                </a:solidFill>
              </a:rPr>
              <a:t>1,000+   </a:t>
            </a:r>
            <a:r>
              <a:rPr lang="ru-RU" sz="1200" dirty="0" smtClean="0">
                <a:solidFill>
                  <a:srgbClr val="0079B0"/>
                </a:solidFill>
              </a:rPr>
              <a:t>клиентов</a:t>
            </a:r>
            <a:endParaRPr lang="en-US" sz="1200" dirty="0">
              <a:solidFill>
                <a:srgbClr val="0079B0"/>
              </a:solidFill>
            </a:endParaRPr>
          </a:p>
        </p:txBody>
      </p:sp>
      <p:sp>
        <p:nvSpPr>
          <p:cNvPr id="15366" name="Rounded Rectangle 37"/>
          <p:cNvSpPr>
            <a:spLocks noChangeArrowheads="1"/>
          </p:cNvSpPr>
          <p:nvPr/>
        </p:nvSpPr>
        <p:spPr bwMode="auto">
          <a:xfrm>
            <a:off x="79147" y="4311958"/>
            <a:ext cx="1308080" cy="1114117"/>
          </a:xfrm>
          <a:prstGeom prst="roundRect">
            <a:avLst>
              <a:gd name="adj" fmla="val 5829"/>
            </a:avLst>
          </a:prstGeom>
          <a:solidFill>
            <a:srgbClr val="0062B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Офисы в </a:t>
            </a:r>
          </a:p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21 стране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367" name="Rounded Rectangle 38"/>
          <p:cNvSpPr>
            <a:spLocks noChangeArrowheads="1"/>
          </p:cNvSpPr>
          <p:nvPr/>
        </p:nvSpPr>
        <p:spPr bwMode="auto">
          <a:xfrm>
            <a:off x="1513114" y="4340361"/>
            <a:ext cx="1554701" cy="1114117"/>
          </a:xfrm>
          <a:prstGeom prst="roundRect">
            <a:avLst>
              <a:gd name="adj" fmla="val 5829"/>
            </a:avLst>
          </a:prstGeom>
          <a:solidFill>
            <a:srgbClr val="307FC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</a:rPr>
              <a:t>Стабильный рост на протяжении </a:t>
            </a:r>
          </a:p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</a:rPr>
              <a:t>28 лет</a:t>
            </a:r>
            <a:endParaRPr lang="en-US" sz="1200" dirty="0"/>
          </a:p>
        </p:txBody>
      </p:sp>
      <p:sp>
        <p:nvSpPr>
          <p:cNvPr id="15368" name="Rounded Rectangle 39"/>
          <p:cNvSpPr>
            <a:spLocks noChangeArrowheads="1"/>
          </p:cNvSpPr>
          <p:nvPr/>
        </p:nvSpPr>
        <p:spPr bwMode="auto">
          <a:xfrm>
            <a:off x="3199895" y="4340361"/>
            <a:ext cx="1308080" cy="1114117"/>
          </a:xfrm>
          <a:prstGeom prst="roundRect">
            <a:avLst>
              <a:gd name="adj" fmla="val 6264"/>
            </a:avLst>
          </a:prstGeom>
          <a:solidFill>
            <a:srgbClr val="5F9CD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</a:rPr>
              <a:t>Постоянные инвестиции</a:t>
            </a:r>
            <a:r>
              <a:rPr lang="en-GB" sz="1200" dirty="0" smtClean="0">
                <a:solidFill>
                  <a:srgbClr val="FFFFFF"/>
                </a:solidFill>
              </a:rPr>
              <a:t> </a:t>
            </a:r>
            <a:r>
              <a:rPr lang="en-GB" sz="1200" dirty="0">
                <a:solidFill>
                  <a:srgbClr val="FFFFFF"/>
                </a:solidFill>
              </a:rPr>
              <a:t>R&amp;D</a:t>
            </a:r>
            <a:endParaRPr lang="en-US" sz="1200" dirty="0"/>
          </a:p>
        </p:txBody>
      </p:sp>
      <p:sp>
        <p:nvSpPr>
          <p:cNvPr id="15369" name="Rounded Rectangle 40"/>
          <p:cNvSpPr>
            <a:spLocks noChangeArrowheads="1"/>
          </p:cNvSpPr>
          <p:nvPr/>
        </p:nvSpPr>
        <p:spPr bwMode="auto">
          <a:xfrm>
            <a:off x="4640053" y="4340361"/>
            <a:ext cx="1608346" cy="1114117"/>
          </a:xfrm>
          <a:prstGeom prst="roundRect">
            <a:avLst>
              <a:gd name="adj" fmla="val 4963"/>
            </a:avLst>
          </a:prstGeom>
          <a:solidFill>
            <a:srgbClr val="BFD8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200" dirty="0" smtClean="0">
                <a:solidFill>
                  <a:srgbClr val="0079B0"/>
                </a:solidFill>
              </a:rPr>
              <a:t>Лучшие </a:t>
            </a:r>
            <a:r>
              <a:rPr lang="en-GB" sz="1200" dirty="0" smtClean="0">
                <a:solidFill>
                  <a:srgbClr val="0079B0"/>
                </a:solidFill>
              </a:rPr>
              <a:t>Service </a:t>
            </a:r>
            <a:r>
              <a:rPr lang="en-GB" sz="1200" dirty="0">
                <a:solidFill>
                  <a:srgbClr val="0079B0"/>
                </a:solidFill>
              </a:rPr>
              <a:t>Management </a:t>
            </a:r>
            <a:r>
              <a:rPr lang="ru-RU" sz="1200" dirty="0" smtClean="0">
                <a:solidFill>
                  <a:srgbClr val="0079B0"/>
                </a:solidFill>
              </a:rPr>
              <a:t>решения</a:t>
            </a:r>
            <a:endParaRPr lang="en-GB" sz="1200" dirty="0" smtClean="0">
              <a:solidFill>
                <a:srgbClr val="0079B0"/>
              </a:solidFill>
            </a:endParaRPr>
          </a:p>
          <a:p>
            <a:pPr marL="0" lvl="1" algn="ctr">
              <a:lnSpc>
                <a:spcPct val="100000"/>
              </a:lnSpc>
              <a:buFontTx/>
              <a:buNone/>
            </a:pPr>
            <a:r>
              <a:rPr lang="en-GB" sz="1200" b="1" dirty="0" smtClean="0">
                <a:solidFill>
                  <a:srgbClr val="0079B0"/>
                </a:solidFill>
              </a:rPr>
              <a:t>On-premise</a:t>
            </a:r>
            <a:r>
              <a:rPr lang="en-GB" sz="1200" dirty="0" smtClean="0">
                <a:solidFill>
                  <a:srgbClr val="0079B0"/>
                </a:solidFill>
              </a:rPr>
              <a:t> </a:t>
            </a:r>
            <a:r>
              <a:rPr lang="ru-RU" sz="1200" dirty="0" smtClean="0">
                <a:solidFill>
                  <a:srgbClr val="0079B0"/>
                </a:solidFill>
              </a:rPr>
              <a:t>и</a:t>
            </a:r>
            <a:r>
              <a:rPr lang="en-GB" sz="1200" dirty="0" smtClean="0">
                <a:solidFill>
                  <a:srgbClr val="0079B0"/>
                </a:solidFill>
              </a:rPr>
              <a:t> </a:t>
            </a:r>
            <a:r>
              <a:rPr lang="en-GB" sz="1200" b="1" dirty="0" smtClean="0">
                <a:solidFill>
                  <a:srgbClr val="0079B0"/>
                </a:solidFill>
              </a:rPr>
              <a:t>SaaS</a:t>
            </a:r>
            <a:endParaRPr lang="en-US" sz="1200" b="1" dirty="0">
              <a:solidFill>
                <a:srgbClr val="0079B0"/>
              </a:solidFill>
            </a:endParaRP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7071086" y="808795"/>
            <a:ext cx="2016000" cy="1422093"/>
          </a:xfrm>
          <a:prstGeom prst="roundRect">
            <a:avLst>
              <a:gd name="adj" fmla="val 10517"/>
            </a:avLst>
          </a:prstGeom>
          <a:gradFill>
            <a:gsLst>
              <a:gs pos="80000">
                <a:schemeClr val="bg1">
                  <a:lumMod val="20000"/>
                  <a:lumOff val="80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304800" dist="101600" dir="2160003" sx="96001" sy="96001" algn="tl" rotWithShape="0">
              <a:srgbClr val="808080">
                <a:alpha val="70000"/>
              </a:srgbClr>
            </a:outerShdw>
          </a:effectLst>
        </p:spPr>
        <p:txBody>
          <a:bodyPr/>
          <a:lstStyle/>
          <a:p>
            <a:pPr marL="177800" indent="-177800">
              <a:lnSpc>
                <a:spcPct val="120000"/>
              </a:lnSpc>
              <a:spcBef>
                <a:spcPct val="20000"/>
              </a:spcBef>
              <a:buFontTx/>
              <a:buChar char="•"/>
              <a:tabLst>
                <a:tab pos="190500" algn="l"/>
                <a:tab pos="762000" algn="l"/>
              </a:tabLst>
              <a:defRPr/>
            </a:pPr>
            <a:endParaRPr lang="en-US" sz="1800" dirty="0">
              <a:solidFill>
                <a:srgbClr val="FF0000"/>
              </a:solidFill>
              <a:latin typeface="Century Gothic" pitchFamily="-12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4940133" y="808795"/>
            <a:ext cx="2016000" cy="1422093"/>
          </a:xfrm>
          <a:prstGeom prst="roundRect">
            <a:avLst>
              <a:gd name="adj" fmla="val 10517"/>
            </a:avLst>
          </a:prstGeom>
          <a:gradFill>
            <a:gsLst>
              <a:gs pos="80000">
                <a:schemeClr val="bg1">
                  <a:lumMod val="20000"/>
                  <a:lumOff val="80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304800" dist="101600" dir="2160003" sx="96001" sy="96001" algn="tl" rotWithShape="0">
              <a:srgbClr val="808080">
                <a:alpha val="70000"/>
              </a:srgbClr>
            </a:outerShdw>
          </a:effectLst>
        </p:spPr>
        <p:txBody>
          <a:bodyPr/>
          <a:lstStyle/>
          <a:p>
            <a:pPr marL="177800" indent="-177800">
              <a:lnSpc>
                <a:spcPct val="120000"/>
              </a:lnSpc>
              <a:spcBef>
                <a:spcPct val="20000"/>
              </a:spcBef>
              <a:buFontTx/>
              <a:buChar char="•"/>
              <a:tabLst>
                <a:tab pos="190500" algn="l"/>
                <a:tab pos="762000" algn="l"/>
              </a:tabLst>
              <a:defRPr/>
            </a:pPr>
            <a:endParaRPr lang="en-US" sz="1800" dirty="0">
              <a:solidFill>
                <a:srgbClr val="FF0000"/>
              </a:solidFill>
              <a:latin typeface="Century Gothic" pitchFamily="-12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809181" y="808795"/>
            <a:ext cx="2016000" cy="1422093"/>
          </a:xfrm>
          <a:prstGeom prst="roundRect">
            <a:avLst>
              <a:gd name="adj" fmla="val 10517"/>
            </a:avLst>
          </a:prstGeom>
          <a:gradFill>
            <a:gsLst>
              <a:gs pos="80000">
                <a:schemeClr val="bg1">
                  <a:lumMod val="20000"/>
                  <a:lumOff val="80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304800" dist="101600" dir="2160003" sx="96001" sy="96001" algn="tl" rotWithShape="0">
              <a:srgbClr val="808080">
                <a:alpha val="70000"/>
              </a:srgbClr>
            </a:outerShdw>
          </a:effectLst>
        </p:spPr>
        <p:txBody>
          <a:bodyPr/>
          <a:lstStyle/>
          <a:p>
            <a:pPr marL="177800" indent="-177800">
              <a:lnSpc>
                <a:spcPct val="120000"/>
              </a:lnSpc>
              <a:spcBef>
                <a:spcPct val="20000"/>
              </a:spcBef>
              <a:buFontTx/>
              <a:buChar char="•"/>
              <a:tabLst>
                <a:tab pos="190500" algn="l"/>
                <a:tab pos="762000" algn="l"/>
              </a:tabLst>
              <a:defRPr/>
            </a:pPr>
            <a:endParaRPr lang="en-US" sz="1800" dirty="0">
              <a:solidFill>
                <a:srgbClr val="FF0000"/>
              </a:solidFill>
              <a:latin typeface="Century Gothic" pitchFamily="-12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AutoShape 12"/>
          <p:cNvSpPr>
            <a:spLocks/>
          </p:cNvSpPr>
          <p:nvPr/>
        </p:nvSpPr>
        <p:spPr bwMode="auto">
          <a:xfrm>
            <a:off x="2758155" y="1327071"/>
            <a:ext cx="2125133" cy="1219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6709" tIns="66691" rIns="116709" bIns="66691" anchor="t" anchorCtr="0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400"/>
              </a:spcBef>
            </a:pPr>
            <a:r>
              <a:rPr lang="en-US" alt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Forrester </a:t>
            </a:r>
            <a:r>
              <a:rPr lang="ru-RU" altLang="en-US" sz="9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отличает в </a:t>
            </a:r>
            <a:r>
              <a:rPr lang="en-US" altLang="en-US" sz="900" b="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Axios</a:t>
            </a:r>
            <a:r>
              <a:rPr lang="en-US" altLang="en-US" sz="9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 </a:t>
            </a:r>
            <a:r>
              <a:rPr lang="ru-RU" altLang="en-US" sz="9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сильный фокус на проектную работу и работу с клиентом при реализации</a:t>
            </a:r>
            <a:r>
              <a:rPr lang="en-US" altLang="en-US" sz="9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.</a:t>
            </a:r>
            <a:endParaRPr lang="en-US" altLang="en-US" sz="900" i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 charset="0"/>
            </a:endParaRPr>
          </a:p>
        </p:txBody>
      </p:sp>
      <p:pic>
        <p:nvPicPr>
          <p:cNvPr id="29" name="Picture 2" descr="http://blog.networkedinsights.com/wp-content/uploads/2012/04/forrester-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25" y="979214"/>
            <a:ext cx="949087" cy="31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940438" y="1327071"/>
            <a:ext cx="2006600" cy="75713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eaLnBrk="1">
              <a:lnSpc>
                <a:spcPct val="120000"/>
              </a:lnSpc>
              <a:spcBef>
                <a:spcPts val="400"/>
              </a:spcBef>
            </a:pPr>
            <a:r>
              <a:rPr lang="ru-RU" altLang="en-US" sz="9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Выделил </a:t>
            </a:r>
            <a:r>
              <a:rPr lang="en-US" altLang="en-US" sz="9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Axios</a:t>
            </a:r>
            <a:r>
              <a:rPr lang="en-US" altLang="en-US" sz="9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 </a:t>
            </a:r>
            <a:r>
              <a:rPr lang="ru-RU" altLang="en-US" sz="9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в квадрате </a:t>
            </a:r>
            <a:r>
              <a:rPr lang="en-US" altLang="en-US" sz="9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Visionary </a:t>
            </a:r>
            <a:r>
              <a:rPr lang="ru-RU" altLang="en-US" sz="9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согласно последнему отчету </a:t>
            </a:r>
            <a:r>
              <a:rPr lang="en-US" altLang="en-US" sz="9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Gartner Magic Quadrant for IT Support Service Management</a:t>
            </a:r>
            <a:r>
              <a:rPr lang="en-US" altLang="en-US" sz="9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.</a:t>
            </a:r>
            <a:endParaRPr lang="en-US" alt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68" y="1014314"/>
            <a:ext cx="883988" cy="24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12"/>
          <p:cNvSpPr>
            <a:spLocks/>
          </p:cNvSpPr>
          <p:nvPr/>
        </p:nvSpPr>
        <p:spPr bwMode="auto">
          <a:xfrm>
            <a:off x="7032987" y="1327071"/>
            <a:ext cx="2083799" cy="1219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6709" tIns="66691" rIns="116709" bIns="66691" anchor="t" anchorCtr="0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400"/>
              </a:spcBef>
            </a:pPr>
            <a:r>
              <a:rPr lang="ru-RU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Первый в списке среди </a:t>
            </a:r>
            <a:r>
              <a:rPr lang="ru-RU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Вендоров</a:t>
            </a:r>
            <a:r>
              <a:rPr lang="ru-RU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 получивший аккредитацию</a:t>
            </a:r>
            <a:r>
              <a:rPr lang="en-US" altLang="en-US" sz="9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 Pink </a:t>
            </a:r>
            <a:r>
              <a:rPr lang="ru-RU" altLang="en-US" sz="9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по всем 15 </a:t>
            </a:r>
            <a:r>
              <a:rPr lang="en-US" altLang="en-US" sz="9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ITIL® </a:t>
            </a:r>
            <a:r>
              <a:rPr lang="ru-RU" altLang="en-US" sz="9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процессам в единой лицензии</a:t>
            </a:r>
            <a:endParaRPr lang="en-US" altLang="en-US" sz="900" i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55" y="970491"/>
            <a:ext cx="908309" cy="33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678229" y="808795"/>
            <a:ext cx="2016000" cy="1422093"/>
          </a:xfrm>
          <a:prstGeom prst="roundRect">
            <a:avLst>
              <a:gd name="adj" fmla="val 10517"/>
            </a:avLst>
          </a:prstGeom>
          <a:gradFill>
            <a:gsLst>
              <a:gs pos="80000">
                <a:schemeClr val="bg1">
                  <a:lumMod val="20000"/>
                  <a:lumOff val="80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304800" dist="101600" dir="2160003" sx="96001" sy="96001" algn="tl" rotWithShape="0">
              <a:srgbClr val="808080">
                <a:alpha val="70000"/>
              </a:srgbClr>
            </a:outerShdw>
          </a:effectLst>
        </p:spPr>
        <p:txBody>
          <a:bodyPr/>
          <a:lstStyle/>
          <a:p>
            <a:pPr marL="177800" indent="-177800">
              <a:lnSpc>
                <a:spcPct val="120000"/>
              </a:lnSpc>
              <a:spcBef>
                <a:spcPct val="20000"/>
              </a:spcBef>
              <a:buFontTx/>
              <a:buChar char="•"/>
              <a:tabLst>
                <a:tab pos="190500" algn="l"/>
                <a:tab pos="762000" algn="l"/>
              </a:tabLst>
              <a:defRPr/>
            </a:pPr>
            <a:endParaRPr lang="en-US" sz="1800" dirty="0">
              <a:solidFill>
                <a:srgbClr val="FF0000"/>
              </a:solidFill>
              <a:latin typeface="Century Gothic" pitchFamily="-128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" name="Picture 2" descr="http://www.enterpriseopinions.com/wp-content/themes/MovieReviews/images/eo-logo-sm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6" y="939160"/>
            <a:ext cx="990124" cy="3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12"/>
          <p:cNvSpPr>
            <a:spLocks/>
          </p:cNvSpPr>
          <p:nvPr/>
        </p:nvSpPr>
        <p:spPr bwMode="auto">
          <a:xfrm>
            <a:off x="680781" y="1327071"/>
            <a:ext cx="2128400" cy="1219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6709" tIns="66691" rIns="116709" bIns="66691" anchor="t" anchorCtr="0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400"/>
              </a:spcBef>
            </a:pPr>
            <a:r>
              <a:rPr lang="ru-RU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Наивысший </a:t>
            </a:r>
            <a:r>
              <a:rPr lang="ru-RU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балл за функциональность, </a:t>
            </a:r>
            <a:r>
              <a:rPr lang="ru-RU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явный </a:t>
            </a:r>
            <a:r>
              <a:rPr lang="en-US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Leader</a:t>
            </a:r>
            <a:r>
              <a:rPr lang="ru-RU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. Одно </a:t>
            </a:r>
            <a:r>
              <a:rPr lang="ru-RU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из </a:t>
            </a:r>
            <a:r>
              <a:rPr lang="ru-RU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лучших решений </a:t>
            </a:r>
            <a:r>
              <a:rPr lang="ru-RU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Enterprise</a:t>
            </a:r>
            <a:r>
              <a:rPr lang="ru-RU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 </a:t>
            </a:r>
            <a:r>
              <a:rPr lang="ru-RU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Service</a:t>
            </a:r>
            <a:r>
              <a:rPr lang="ru-RU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 </a:t>
            </a:r>
            <a:r>
              <a:rPr lang="ru-RU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Management</a:t>
            </a:r>
            <a:r>
              <a:rPr lang="ru-RU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.</a:t>
            </a:r>
            <a:endParaRPr lang="en-US" altLang="en-US" sz="900" i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7" name="Rounded Rectangle 37"/>
          <p:cNvSpPr>
            <a:spLocks noChangeArrowheads="1"/>
          </p:cNvSpPr>
          <p:nvPr/>
        </p:nvSpPr>
        <p:spPr bwMode="auto">
          <a:xfrm>
            <a:off x="74752" y="5585587"/>
            <a:ext cx="1308080" cy="1114117"/>
          </a:xfrm>
          <a:prstGeom prst="roundRect">
            <a:avLst>
              <a:gd name="adj" fmla="val 5829"/>
            </a:avLst>
          </a:prstGeom>
          <a:solidFill>
            <a:srgbClr val="0062B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200" b="1" dirty="0" smtClean="0">
                <a:solidFill>
                  <a:schemeClr val="bg1"/>
                </a:solidFill>
              </a:rPr>
              <a:t>Проектный подход</a:t>
            </a:r>
            <a:r>
              <a:rPr lang="ru-RU" sz="1200" dirty="0" smtClean="0">
                <a:solidFill>
                  <a:schemeClr val="bg1"/>
                </a:solidFill>
              </a:rPr>
              <a:t>: процессы и система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Rounded Rectangle 38"/>
          <p:cNvSpPr>
            <a:spLocks noChangeArrowheads="1"/>
          </p:cNvSpPr>
          <p:nvPr/>
        </p:nvSpPr>
        <p:spPr bwMode="auto">
          <a:xfrm>
            <a:off x="1508719" y="5613990"/>
            <a:ext cx="1554701" cy="1114117"/>
          </a:xfrm>
          <a:prstGeom prst="roundRect">
            <a:avLst>
              <a:gd name="adj" fmla="val 5829"/>
            </a:avLst>
          </a:prstGeom>
          <a:solidFill>
            <a:srgbClr val="307FC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200" b="1" dirty="0" smtClean="0">
                <a:solidFill>
                  <a:srgbClr val="FFFFFF"/>
                </a:solidFill>
              </a:rPr>
              <a:t>Консалтинг</a:t>
            </a:r>
            <a:r>
              <a:rPr lang="en-GB" sz="1200" b="1" dirty="0" smtClean="0">
                <a:solidFill>
                  <a:srgbClr val="FFFFFF"/>
                </a:solidFill>
              </a:rPr>
              <a:t> </a:t>
            </a:r>
            <a:r>
              <a:rPr lang="ru-RU" sz="1200" b="1" dirty="0" smtClean="0">
                <a:solidFill>
                  <a:srgbClr val="FFFFFF"/>
                </a:solidFill>
              </a:rPr>
              <a:t>и Аудит</a:t>
            </a:r>
          </a:p>
          <a:p>
            <a:pPr marL="0" lvl="1" algn="ctr">
              <a:lnSpc>
                <a:spcPct val="100000"/>
              </a:lnSpc>
              <a:buFontTx/>
              <a:buNone/>
            </a:pPr>
            <a:endParaRPr lang="en-GB" sz="1200" dirty="0" smtClean="0">
              <a:solidFill>
                <a:srgbClr val="FFFFFF"/>
              </a:solidFill>
            </a:endParaRPr>
          </a:p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050" dirty="0" smtClean="0">
                <a:solidFill>
                  <a:srgbClr val="FFFFFF"/>
                </a:solidFill>
              </a:rPr>
              <a:t>Сертифицированные </a:t>
            </a:r>
            <a:r>
              <a:rPr lang="en-GB" sz="1050" dirty="0" smtClean="0">
                <a:solidFill>
                  <a:srgbClr val="FFFFFF"/>
                </a:solidFill>
              </a:rPr>
              <a:t>ITIL® </a:t>
            </a:r>
            <a:r>
              <a:rPr lang="ru-RU" sz="1050" dirty="0" smtClean="0">
                <a:solidFill>
                  <a:srgbClr val="FFFFFF"/>
                </a:solidFill>
              </a:rPr>
              <a:t>эксперты</a:t>
            </a:r>
            <a:endParaRPr lang="en-US" sz="1050" dirty="0"/>
          </a:p>
        </p:txBody>
      </p:sp>
      <p:sp>
        <p:nvSpPr>
          <p:cNvPr id="39" name="Rounded Rectangle 39"/>
          <p:cNvSpPr>
            <a:spLocks noChangeArrowheads="1"/>
          </p:cNvSpPr>
          <p:nvPr/>
        </p:nvSpPr>
        <p:spPr bwMode="auto">
          <a:xfrm>
            <a:off x="3195500" y="5613990"/>
            <a:ext cx="1308080" cy="1114117"/>
          </a:xfrm>
          <a:prstGeom prst="roundRect">
            <a:avLst>
              <a:gd name="adj" fmla="val 6264"/>
            </a:avLst>
          </a:prstGeom>
          <a:solidFill>
            <a:srgbClr val="5F9CD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200" b="1" dirty="0" smtClean="0">
                <a:solidFill>
                  <a:srgbClr val="FFFFFF"/>
                </a:solidFill>
              </a:rPr>
              <a:t>Обучение</a:t>
            </a:r>
            <a:r>
              <a:rPr lang="ru-RU" sz="1200" dirty="0" smtClean="0">
                <a:solidFill>
                  <a:srgbClr val="FFFFFF"/>
                </a:solidFill>
              </a:rPr>
              <a:t> и стажировка сотрудников Клиентов</a:t>
            </a:r>
            <a:endParaRPr lang="en-US" sz="1200" dirty="0"/>
          </a:p>
        </p:txBody>
      </p:sp>
      <p:pic>
        <p:nvPicPr>
          <p:cNvPr id="8194" name="Picture 2" descr="http://www.axiossystems.com/files/public/pictures/solutions_videos_saas_onpremise0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71" y="5028052"/>
            <a:ext cx="2797115" cy="151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35657" y="5613990"/>
            <a:ext cx="1612741" cy="1114117"/>
            <a:chOff x="4635657" y="5613990"/>
            <a:chExt cx="1612741" cy="1114117"/>
          </a:xfrm>
        </p:grpSpPr>
        <p:sp>
          <p:nvSpPr>
            <p:cNvPr id="40" name="Rounded Rectangle 40"/>
            <p:cNvSpPr>
              <a:spLocks noChangeArrowheads="1"/>
            </p:cNvSpPr>
            <p:nvPr/>
          </p:nvSpPr>
          <p:spPr bwMode="auto">
            <a:xfrm>
              <a:off x="4635657" y="5613990"/>
              <a:ext cx="1612741" cy="1114117"/>
            </a:xfrm>
            <a:prstGeom prst="roundRect">
              <a:avLst>
                <a:gd name="adj" fmla="val 4963"/>
              </a:avLst>
            </a:prstGeom>
            <a:solidFill>
              <a:srgbClr val="BFD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lvl="1">
                <a:lnSpc>
                  <a:spcPct val="100000"/>
                </a:lnSpc>
                <a:buFontTx/>
                <a:buNone/>
              </a:pPr>
              <a:r>
                <a:rPr lang="ru-RU" sz="1200" b="1" dirty="0" smtClean="0">
                  <a:solidFill>
                    <a:srgbClr val="0079B0"/>
                  </a:solidFill>
                </a:rPr>
                <a:t>Лучший Каталог </a:t>
              </a:r>
              <a:r>
                <a:rPr lang="ru-RU" sz="1200" dirty="0" smtClean="0">
                  <a:solidFill>
                    <a:srgbClr val="0079B0"/>
                  </a:solidFill>
                </a:rPr>
                <a:t>услуг </a:t>
              </a:r>
              <a:r>
                <a:rPr lang="en-US" sz="1200" dirty="0" smtClean="0">
                  <a:solidFill>
                    <a:srgbClr val="0079B0"/>
                  </a:solidFill>
                </a:rPr>
                <a:t>ITSM </a:t>
              </a:r>
              <a:r>
                <a:rPr lang="ru-RU" sz="1200" dirty="0" smtClean="0">
                  <a:solidFill>
                    <a:srgbClr val="0079B0"/>
                  </a:solidFill>
                </a:rPr>
                <a:t>по версии</a:t>
              </a:r>
              <a:endParaRPr lang="en-US" sz="1200" dirty="0">
                <a:solidFill>
                  <a:srgbClr val="0079B0"/>
                </a:solidFill>
              </a:endParaRP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261" y="6302969"/>
              <a:ext cx="883988" cy="24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4950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1" grpId="0" animBg="1"/>
      <p:bldP spid="15372" grpId="0" animBg="1"/>
      <p:bldP spid="15373" grpId="0" animBg="1"/>
      <p:bldP spid="15366" grpId="0" animBg="1"/>
      <p:bldP spid="15367" grpId="0" animBg="1"/>
      <p:bldP spid="15368" grpId="0" animBg="1"/>
      <p:bldP spid="15369" grpId="0" animBg="1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6" y="1499280"/>
            <a:ext cx="8467981" cy="422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Интуитивный и мульти-язычный Портал Самообслуживания пользователя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898616" y="1058758"/>
            <a:ext cx="1874602" cy="1589977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164127" indent="-164127" defTabSz="84408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175851" algn="l"/>
                <a:tab pos="703402" algn="l"/>
              </a:tabLst>
            </a:pPr>
            <a:endParaRPr lang="en-US" sz="1662" b="1" i="1">
              <a:solidFill>
                <a:srgbClr val="330065"/>
              </a:solidFill>
              <a:latin typeface="Century Gothic" pitchFamily="-128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642338" y="5317185"/>
            <a:ext cx="3435135" cy="995692"/>
          </a:xfrm>
          <a:prstGeom prst="wedgeRoundRectCallout">
            <a:avLst>
              <a:gd name="adj1" fmla="val 62474"/>
              <a:gd name="adj2" fmla="val -8428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175851" algn="l"/>
                <a:tab pos="703402" algn="l"/>
              </a:tabLst>
            </a:pPr>
            <a:r>
              <a:rPr lang="en-US" sz="1662" dirty="0">
                <a:latin typeface="Century Gothic" pitchFamily="-128" charset="0"/>
              </a:rPr>
              <a:t>Drag &amp; Drop </a:t>
            </a:r>
            <a:r>
              <a:rPr lang="ru-RU" sz="1662" dirty="0">
                <a:latin typeface="Century Gothic" pitchFamily="-128" charset="0"/>
              </a:rPr>
              <a:t>настройка и персонализация интерфейса</a:t>
            </a:r>
            <a:endParaRPr lang="en-US" sz="1662" b="1" dirty="0">
              <a:solidFill>
                <a:srgbClr val="330065"/>
              </a:solidFill>
              <a:latin typeface="Century Gothic" pitchFamily="-128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460699" y="1274684"/>
            <a:ext cx="3459739" cy="1058397"/>
          </a:xfrm>
          <a:prstGeom prst="wedgeRoundRectCallout">
            <a:avLst>
              <a:gd name="adj1" fmla="val -75649"/>
              <a:gd name="adj2" fmla="val 3019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175851" algn="l"/>
                <a:tab pos="703402" algn="l"/>
              </a:tabLst>
            </a:pPr>
            <a:r>
              <a:rPr lang="ru-RU" sz="1662" dirty="0" err="1">
                <a:latin typeface="Century Gothic" pitchFamily="-128" charset="0"/>
              </a:rPr>
              <a:t>Кастомизируемый</a:t>
            </a:r>
            <a:r>
              <a:rPr lang="ru-RU" sz="1662" dirty="0">
                <a:latin typeface="Century Gothic" pitchFamily="-128" charset="0"/>
              </a:rPr>
              <a:t> интерфейс для соответствия бренд-буку</a:t>
            </a:r>
            <a:endParaRPr lang="en-US" sz="1662" b="1" dirty="0">
              <a:solidFill>
                <a:srgbClr val="330065"/>
              </a:solidFill>
              <a:latin typeface="Century Gothic" pitchFamily="-128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963007" y="5317185"/>
            <a:ext cx="2767736" cy="995692"/>
          </a:xfrm>
          <a:prstGeom prst="wedgeRoundRectCallout">
            <a:avLst>
              <a:gd name="adj1" fmla="val -52270"/>
              <a:gd name="adj2" fmla="val -9440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175851" algn="l"/>
                <a:tab pos="703402" algn="l"/>
              </a:tabLst>
            </a:pPr>
            <a:r>
              <a:rPr lang="ru-RU" sz="1662" dirty="0">
                <a:latin typeface="Century Gothic" pitchFamily="-128" charset="0"/>
              </a:rPr>
              <a:t>Подачи заявок в </a:t>
            </a:r>
            <a:r>
              <a:rPr lang="ru-RU" sz="1662" dirty="0" err="1">
                <a:latin typeface="Century Gothic" pitchFamily="-128" charset="0"/>
              </a:rPr>
              <a:t>т.ч</a:t>
            </a:r>
            <a:r>
              <a:rPr lang="ru-RU" sz="1662" dirty="0">
                <a:latin typeface="Century Gothic" pitchFamily="-128" charset="0"/>
              </a:rPr>
              <a:t>. через чат, мобильного клиента</a:t>
            </a:r>
            <a:endParaRPr lang="en-US" sz="1662" b="1" dirty="0">
              <a:solidFill>
                <a:srgbClr val="330065"/>
              </a:solidFill>
              <a:latin typeface="Century Gothic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6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Удобная работа с задачами, интеграция с мобильными интерфейсами</a:t>
            </a:r>
            <a:endParaRPr lang="en-US" dirty="0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8" y="1178521"/>
            <a:ext cx="8262499" cy="314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99" y="3680331"/>
            <a:ext cx="4020191" cy="24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7174526" y="3516083"/>
            <a:ext cx="1330352" cy="60128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164127" indent="-164127" defTabSz="84408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175851" algn="l"/>
                <a:tab pos="703402" algn="l"/>
              </a:tabLst>
            </a:pPr>
            <a:endParaRPr lang="en-US" sz="1662" b="1" i="1">
              <a:solidFill>
                <a:srgbClr val="330065"/>
              </a:solidFill>
              <a:latin typeface="Century Gothic" pitchFamily="-128" charset="0"/>
            </a:endParaRPr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67" y="4242667"/>
            <a:ext cx="1074731" cy="193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 bwMode="auto">
          <a:xfrm>
            <a:off x="5675646" y="5312763"/>
            <a:ext cx="1027966" cy="3958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164127" indent="-164127" defTabSz="84408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175851" algn="l"/>
                <a:tab pos="703402" algn="l"/>
              </a:tabLst>
            </a:pPr>
            <a:endParaRPr lang="en-US" sz="1662" b="1" i="1">
              <a:solidFill>
                <a:srgbClr val="330065"/>
              </a:solidFill>
              <a:latin typeface="Century Gothic" pitchFamily="-128" charset="0"/>
            </a:endParaRPr>
          </a:p>
        </p:txBody>
      </p:sp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51" y="4247137"/>
            <a:ext cx="1045772" cy="188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22" idx="6"/>
          </p:cNvCxnSpPr>
          <p:nvPr/>
        </p:nvCxnSpPr>
        <p:spPr bwMode="auto">
          <a:xfrm flipV="1">
            <a:off x="6703611" y="5211749"/>
            <a:ext cx="616844" cy="29892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7166244" y="3334916"/>
            <a:ext cx="308422" cy="16072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4097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82" y="1382039"/>
            <a:ext cx="3231679" cy="492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Визуальная карта </a:t>
            </a:r>
            <a:r>
              <a:rPr lang="en-US" dirty="0" smtClean="0"/>
              <a:t>CMDB</a:t>
            </a:r>
            <a:r>
              <a:rPr lang="ru-RU" dirty="0" smtClean="0"/>
              <a:t>, быстрая оценка влияния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0" y="1332037"/>
            <a:ext cx="2875085" cy="139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256709" y="5290369"/>
            <a:ext cx="5575350" cy="1019180"/>
          </a:xfrm>
          <a:prstGeom prst="wedgeRoundRectCallout">
            <a:avLst>
              <a:gd name="adj1" fmla="val -1368"/>
              <a:gd name="adj2" fmla="val -9887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175851" algn="l"/>
                <a:tab pos="703402" algn="l"/>
              </a:tabLst>
            </a:pPr>
            <a:r>
              <a:rPr lang="en-US" sz="1662" dirty="0">
                <a:latin typeface="Century Gothic" pitchFamily="-128" charset="0"/>
              </a:rPr>
              <a:t>Drill down </a:t>
            </a:r>
            <a:r>
              <a:rPr lang="ru-RU" sz="1662" dirty="0">
                <a:latin typeface="Century Gothic" pitchFamily="-128" charset="0"/>
              </a:rPr>
              <a:t>в карточку КЕ за подробностями конфигурации, ответственных, затронутых пользователях и т.д.</a:t>
            </a:r>
            <a:endParaRPr lang="en-US" sz="1662" b="1" dirty="0">
              <a:solidFill>
                <a:srgbClr val="330065"/>
              </a:solidFill>
              <a:latin typeface="Century Gothic" pitchFamily="-128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356401" y="1267421"/>
            <a:ext cx="2833385" cy="825148"/>
          </a:xfrm>
          <a:prstGeom prst="wedgeRoundRectCallout">
            <a:avLst>
              <a:gd name="adj1" fmla="val 66415"/>
              <a:gd name="adj2" fmla="val 3124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175851" algn="l"/>
                <a:tab pos="703402" algn="l"/>
              </a:tabLst>
            </a:pPr>
            <a:r>
              <a:rPr lang="ru-RU" sz="1662" dirty="0">
                <a:latin typeface="Century Gothic" pitchFamily="-128" charset="0"/>
              </a:rPr>
              <a:t>Логические и физические связи КЕ</a:t>
            </a:r>
            <a:endParaRPr lang="en-US" sz="1662" b="1" dirty="0">
              <a:solidFill>
                <a:srgbClr val="330065"/>
              </a:solidFill>
              <a:latin typeface="Century Gothic" pitchFamily="-12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11" y="2514600"/>
            <a:ext cx="5919579" cy="270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56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38" y="3300513"/>
            <a:ext cx="5020568" cy="263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и рациональное использование ресурсов, контроль конфликтов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6" y="1518725"/>
            <a:ext cx="8448385" cy="166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5229173" y="1235443"/>
            <a:ext cx="3513652" cy="1070604"/>
          </a:xfrm>
          <a:prstGeom prst="wedgeRoundRectCallout">
            <a:avLst>
              <a:gd name="adj1" fmla="val -7298"/>
              <a:gd name="adj2" fmla="val 8147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175851" algn="l"/>
                <a:tab pos="703402" algn="l"/>
              </a:tabLst>
            </a:pPr>
            <a:r>
              <a:rPr lang="ru-RU" sz="1662" dirty="0">
                <a:latin typeface="Century Gothic" pitchFamily="-128" charset="0"/>
              </a:rPr>
              <a:t>Планирование окон обслуживания и недоступности Услуги</a:t>
            </a:r>
            <a:endParaRPr lang="en-US" sz="1662" b="1" dirty="0">
              <a:solidFill>
                <a:srgbClr val="330065"/>
              </a:solidFill>
              <a:latin typeface="Century Gothic" pitchFamily="-128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279343" y="3698926"/>
            <a:ext cx="2377196" cy="1980905"/>
          </a:xfrm>
          <a:prstGeom prst="wedgeRoundRectCallout">
            <a:avLst>
              <a:gd name="adj1" fmla="val -70742"/>
              <a:gd name="adj2" fmla="val -262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175851" algn="l"/>
                <a:tab pos="703402" algn="l"/>
              </a:tabLst>
            </a:pPr>
            <a:r>
              <a:rPr lang="ru-RU" sz="1662" dirty="0">
                <a:latin typeface="Century Gothic" pitchFamily="-128" charset="0"/>
              </a:rPr>
              <a:t>Контроль конфликтующих </a:t>
            </a:r>
            <a:r>
              <a:rPr lang="en-US" sz="1662" dirty="0">
                <a:latin typeface="Century Gothic" pitchFamily="-128" charset="0"/>
              </a:rPr>
              <a:t>RFC</a:t>
            </a:r>
            <a:r>
              <a:rPr lang="ru-RU" sz="1662" dirty="0">
                <a:latin typeface="Century Gothic" pitchFamily="-128" charset="0"/>
              </a:rPr>
              <a:t>, устранение конфликтов в ресурсах и расписании</a:t>
            </a:r>
            <a:endParaRPr lang="en-US" sz="1662" b="1" dirty="0">
              <a:solidFill>
                <a:srgbClr val="330065"/>
              </a:solidFill>
              <a:latin typeface="Century Gothic" pitchFamily="-128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74822" y="3473797"/>
            <a:ext cx="2257362" cy="2384334"/>
          </a:xfrm>
          <a:prstGeom prst="wedgeRoundRectCallout">
            <a:avLst>
              <a:gd name="adj1" fmla="val 39521"/>
              <a:gd name="adj2" fmla="val -6464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175851" algn="l"/>
                <a:tab pos="703402" algn="l"/>
              </a:tabLst>
            </a:pPr>
            <a:r>
              <a:rPr lang="ru-RU" sz="1662" dirty="0">
                <a:latin typeface="Century Gothic" pitchFamily="-128" charset="0"/>
              </a:rPr>
              <a:t>Контроль эффективности </a:t>
            </a:r>
            <a:r>
              <a:rPr lang="en-US" sz="1662" dirty="0">
                <a:latin typeface="Century Gothic" pitchFamily="-128" charset="0"/>
              </a:rPr>
              <a:t>RFC</a:t>
            </a:r>
            <a:r>
              <a:rPr lang="ru-RU" sz="1662" dirty="0">
                <a:latin typeface="Century Gothic" pitchFamily="-128" charset="0"/>
              </a:rPr>
              <a:t>, планируемых и фактических сроков исполнения</a:t>
            </a:r>
            <a:endParaRPr lang="en-US" sz="1662" b="1" dirty="0">
              <a:solidFill>
                <a:srgbClr val="330065"/>
              </a:solidFill>
              <a:latin typeface="Century Gothic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44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175851" algn="l"/>
                <a:tab pos="703402" algn="l"/>
              </a:tabLst>
            </a:pPr>
            <a:r>
              <a:rPr lang="ru-RU" sz="2215" dirty="0">
                <a:latin typeface="Century Gothic" pitchFamily="-128" charset="0"/>
              </a:rPr>
              <a:t>Полнофункциональный доступ к системе для пользователей и специалистов с мобильных устройств</a:t>
            </a:r>
            <a:endParaRPr lang="en-US" sz="2215" dirty="0">
              <a:solidFill>
                <a:srgbClr val="330065"/>
              </a:solidFill>
              <a:latin typeface="Century Gothic" pitchFamily="-128" charset="0"/>
            </a:endParaRPr>
          </a:p>
        </p:txBody>
      </p:sp>
      <p:pic>
        <p:nvPicPr>
          <p:cNvPr id="1028" name="Picture 4" descr="C:\Users\Cathi\AppData\Local\Temp\SNAGHTML25895b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828390"/>
            <a:ext cx="4685598" cy="36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0E0E6"/>
              </a:clrFrom>
              <a:clrTo>
                <a:srgbClr val="E0E0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55" y="2831449"/>
            <a:ext cx="1754377" cy="330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2813539" y="1610248"/>
            <a:ext cx="2270927" cy="948137"/>
          </a:xfrm>
          <a:prstGeom prst="wedgeRoundRectCallout">
            <a:avLst>
              <a:gd name="adj1" fmla="val -49265"/>
              <a:gd name="adj2" fmla="val 9512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175851" algn="l"/>
                <a:tab pos="703402" algn="l"/>
              </a:tabLst>
            </a:pPr>
            <a:r>
              <a:rPr lang="ru-RU" sz="1662" dirty="0">
                <a:latin typeface="Century Gothic" pitchFamily="-128" charset="0"/>
              </a:rPr>
              <a:t>Доступ к Каталогу Услуг и согласованиям</a:t>
            </a:r>
            <a:endParaRPr lang="en-US" sz="1662" b="1" dirty="0">
              <a:solidFill>
                <a:srgbClr val="330065"/>
              </a:solidFill>
              <a:latin typeface="Century Gothic" pitchFamily="-128" charset="0"/>
            </a:endParaRPr>
          </a:p>
        </p:txBody>
      </p:sp>
      <p:pic>
        <p:nvPicPr>
          <p:cNvPr id="1034" name="Picture 10" descr="C:\Users\Cathi\AppData\Local\Temp\SNAGHTML258c3e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25" y="1407212"/>
            <a:ext cx="3518610" cy="276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Cathi\AppData\Local\Temp\SNAGHTMLf61dd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02" y="2885489"/>
            <a:ext cx="3049886" cy="22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athi\AppData\Local\Temp\SNAGHTML258b878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84" y="3470260"/>
            <a:ext cx="2214895" cy="281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 bwMode="auto">
          <a:xfrm>
            <a:off x="4552754" y="4594148"/>
            <a:ext cx="2275625" cy="1644644"/>
          </a:xfrm>
          <a:prstGeom prst="wedgeRoundRectCallout">
            <a:avLst>
              <a:gd name="adj1" fmla="val 60360"/>
              <a:gd name="adj2" fmla="val -5013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175851" algn="l"/>
                <a:tab pos="703402" algn="l"/>
              </a:tabLst>
            </a:pPr>
            <a:r>
              <a:rPr lang="ru-RU" sz="1662" dirty="0">
                <a:latin typeface="Century Gothic" pitchFamily="-128" charset="0"/>
              </a:rPr>
              <a:t>Выполнение задач, контроль метрик, информация о КЕ</a:t>
            </a:r>
            <a:endParaRPr lang="en-US" sz="1662" dirty="0">
              <a:latin typeface="Century Gothic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31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 bwMode="auto">
          <a:xfrm>
            <a:off x="186690" y="1159992"/>
            <a:ext cx="8976360" cy="13297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endParaRPr lang="ru-RU" sz="900" i="0" dirty="0" smtClean="0"/>
          </a:p>
        </p:txBody>
      </p:sp>
      <p:sp>
        <p:nvSpPr>
          <p:cNvPr id="66" name="Rounded Rectangle 65"/>
          <p:cNvSpPr/>
          <p:nvPr/>
        </p:nvSpPr>
        <p:spPr bwMode="auto">
          <a:xfrm>
            <a:off x="167640" y="4897753"/>
            <a:ext cx="8976360" cy="1674495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Области </a:t>
            </a:r>
          </a:p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управления</a:t>
            </a:r>
            <a:endParaRPr lang="en-US" sz="1200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167642" y="2490106"/>
            <a:ext cx="8976358" cy="239268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Концептуальная архитектура управления ИТ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89135" y="229268"/>
            <a:ext cx="8154865" cy="499419"/>
          </a:xfrm>
          <a:effectLst/>
        </p:spPr>
        <p:txBody>
          <a:bodyPr/>
          <a:lstStyle/>
          <a:p>
            <a:r>
              <a:rPr lang="ru-RU" sz="1800" b="0" dirty="0" smtClean="0">
                <a:latin typeface="Arial" charset="0"/>
              </a:rPr>
              <a:t>Как может быть выстроена структура управления ИТ вместе с </a:t>
            </a:r>
            <a:r>
              <a:rPr lang="en-US" sz="1800" b="0" dirty="0" err="1" smtClean="0">
                <a:latin typeface="Arial" charset="0"/>
              </a:rPr>
              <a:t>Axios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91540" y="1217050"/>
            <a:ext cx="2506980" cy="25908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1000" dirty="0">
                <a:solidFill>
                  <a:srgbClr val="FFFFFF"/>
                </a:solidFill>
              </a:rPr>
              <a:t>Оценка, управление и мониторинг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486150" y="1217050"/>
            <a:ext cx="2571750" cy="25908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1000" dirty="0">
                <a:solidFill>
                  <a:srgbClr val="FFFFFF"/>
                </a:solidFill>
              </a:rPr>
              <a:t>Создание, приобретение и внедрение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211927" y="1217050"/>
            <a:ext cx="2506980" cy="25908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1000" dirty="0">
                <a:solidFill>
                  <a:srgbClr val="FFFFFF"/>
                </a:solidFill>
              </a:rPr>
              <a:t>Контроль, анализ и оценка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74520" y="1502164"/>
            <a:ext cx="2828290" cy="267335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>
                <a:solidFill>
                  <a:srgbClr val="FFFFFF"/>
                </a:solidFill>
              </a:rPr>
              <a:t>Согласование, планирование и организация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958437" y="1502165"/>
            <a:ext cx="2954476" cy="26733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>
                <a:solidFill>
                  <a:srgbClr val="FFFFFF"/>
                </a:solidFill>
              </a:rPr>
              <a:t>Эксплуатация, обслуживание и сопровождение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15010" y="1792360"/>
            <a:ext cx="1544320" cy="191770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/>
              <a:t>Стратегия услуг</a:t>
            </a:r>
            <a:endParaRPr lang="en-US" sz="8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2327910" y="1792360"/>
            <a:ext cx="1544320" cy="191770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/>
              <a:t>Проектирование услуг</a:t>
            </a:r>
            <a:endParaRPr lang="en-US" sz="8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931285" y="1792360"/>
            <a:ext cx="1544320" cy="191770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/>
              <a:t>Преобразование услуг</a:t>
            </a:r>
            <a:endParaRPr lang="en-US" sz="8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5522185" y="1792360"/>
            <a:ext cx="1631950" cy="191770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/>
              <a:t>Эксплуатация услуг</a:t>
            </a:r>
            <a:endParaRPr lang="en-US" sz="8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7205702" y="1792360"/>
            <a:ext cx="1804482" cy="191770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/>
              <a:t>Постоянное улучшение услуг</a:t>
            </a:r>
            <a:endParaRPr lang="en-US" sz="8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1224963" y="2024693"/>
            <a:ext cx="1544320" cy="1866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/>
              <a:t>Процессы соглашения</a:t>
            </a:r>
            <a:endParaRPr lang="en-US" sz="90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2815003" y="2024693"/>
            <a:ext cx="1957022" cy="1866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/>
              <a:t>Организационное обеспечение</a:t>
            </a:r>
            <a:endParaRPr lang="en-US" sz="900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4803694" y="2024693"/>
            <a:ext cx="1728921" cy="1866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/>
              <a:t>Процессы проекта</a:t>
            </a:r>
            <a:endParaRPr lang="en-US" sz="90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6596742" y="2024693"/>
            <a:ext cx="1728921" cy="1866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/>
              <a:t>Технические процессы</a:t>
            </a:r>
            <a:endParaRPr lang="en-US" sz="9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1061085" y="2253370"/>
            <a:ext cx="1226820" cy="19177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Концепция</a:t>
            </a:r>
            <a:endParaRPr lang="en-US" sz="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353945" y="2253370"/>
            <a:ext cx="1226820" cy="19177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Разработка</a:t>
            </a:r>
            <a:endParaRPr lang="en-US" sz="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623310" y="2253370"/>
            <a:ext cx="1226820" cy="19177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Производство</a:t>
            </a:r>
            <a:endParaRPr lang="en-US" sz="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917399" y="2253370"/>
            <a:ext cx="1226820" cy="19177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Эксплуатация</a:t>
            </a:r>
            <a:endParaRPr lang="en-US" sz="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211497" y="2251311"/>
            <a:ext cx="1226820" cy="19177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Сопровождение</a:t>
            </a:r>
            <a:endParaRPr lang="en-US" sz="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493936" y="2253370"/>
            <a:ext cx="1226820" cy="19177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Утилизация</a:t>
            </a:r>
            <a:endParaRPr lang="en-US" sz="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007091" y="2540906"/>
            <a:ext cx="1689100" cy="1706447"/>
          </a:xfrm>
          <a:prstGeom prst="roundRect">
            <a:avLst>
              <a:gd name="adj" fmla="val 7859"/>
            </a:avLst>
          </a:prstGeom>
          <a:solidFill>
            <a:schemeClr val="bg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400" b="1" dirty="0" smtClean="0"/>
              <a:t>Стратегия </a:t>
            </a:r>
          </a:p>
          <a:p>
            <a:pPr marL="0" algn="ctr" eaLnBrk="1" hangingPunct="1">
              <a:spcBef>
                <a:spcPct val="20000"/>
              </a:spcBef>
            </a:pPr>
            <a:r>
              <a:rPr lang="ru-RU" sz="1400" b="1" dirty="0" smtClean="0"/>
              <a:t>ИТ</a:t>
            </a:r>
          </a:p>
          <a:p>
            <a:pPr marL="0" algn="ctr" eaLnBrk="1" hangingPunct="1">
              <a:spcBef>
                <a:spcPct val="20000"/>
              </a:spcBef>
            </a:pPr>
            <a:endParaRPr lang="ru-RU" sz="800" dirty="0"/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Стратегическое планирование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Программы развития/оптимизации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Планирование</a:t>
            </a:r>
            <a:endParaRPr lang="en-US" sz="900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3729846" y="2540906"/>
            <a:ext cx="1689100" cy="1706447"/>
          </a:xfrm>
          <a:prstGeom prst="roundRect">
            <a:avLst>
              <a:gd name="adj" fmla="val 7859"/>
            </a:avLst>
          </a:prstGeom>
          <a:solidFill>
            <a:schemeClr val="bg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1400" b="1" dirty="0"/>
              <a:t>Архитектура </a:t>
            </a:r>
            <a:endParaRPr lang="ru-RU" sz="1400" b="1" dirty="0" smtClean="0"/>
          </a:p>
          <a:p>
            <a:pPr algn="ctr">
              <a:spcBef>
                <a:spcPct val="20000"/>
              </a:spcBef>
            </a:pPr>
            <a:r>
              <a:rPr lang="ru-RU" sz="1400" b="1" dirty="0" smtClean="0"/>
              <a:t>ИТ</a:t>
            </a:r>
            <a:endParaRPr lang="ru-RU" sz="1400" b="1" dirty="0"/>
          </a:p>
          <a:p>
            <a:pPr marL="0" algn="ctr" eaLnBrk="1" hangingPunct="1">
              <a:spcBef>
                <a:spcPct val="20000"/>
              </a:spcBef>
            </a:pPr>
            <a:endParaRPr lang="ru-RU" sz="800" i="0" dirty="0"/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Технологическая архитектура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Информационная архитектура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Организационная архитектура</a:t>
            </a:r>
            <a:endParaRPr lang="en-US" sz="900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5444346" y="2540906"/>
            <a:ext cx="1689100" cy="1706447"/>
          </a:xfrm>
          <a:prstGeom prst="roundRect">
            <a:avLst>
              <a:gd name="adj" fmla="val 7859"/>
            </a:avLst>
          </a:prstGeom>
          <a:solidFill>
            <a:schemeClr val="bg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1400" b="1" dirty="0" smtClean="0"/>
              <a:t>Тактическое управление</a:t>
            </a:r>
          </a:p>
          <a:p>
            <a:pPr algn="ctr">
              <a:spcBef>
                <a:spcPct val="20000"/>
              </a:spcBef>
            </a:pPr>
            <a:endParaRPr lang="ru-RU" sz="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Методология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Ресурсы/Персонал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Требования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Решения/Проекты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Поставщики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Риски/</a:t>
            </a:r>
            <a:r>
              <a:rPr lang="en-US" sz="900" dirty="0"/>
              <a:t>ITSCM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Контроль и Оценка</a:t>
            </a:r>
            <a:endParaRPr lang="en-US" sz="9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7162021" y="2540906"/>
            <a:ext cx="1689100" cy="1706447"/>
          </a:xfrm>
          <a:prstGeom prst="roundRect">
            <a:avLst>
              <a:gd name="adj" fmla="val 7859"/>
            </a:avLst>
          </a:prstGeom>
          <a:solidFill>
            <a:schemeClr val="bg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1400" b="1" dirty="0"/>
              <a:t>Операционное</a:t>
            </a:r>
          </a:p>
          <a:p>
            <a:pPr algn="ctr">
              <a:spcBef>
                <a:spcPct val="20000"/>
              </a:spcBef>
            </a:pPr>
            <a:r>
              <a:rPr lang="ru-RU" sz="1400" b="1" dirty="0" smtClean="0"/>
              <a:t>Управление</a:t>
            </a:r>
          </a:p>
          <a:p>
            <a:pPr algn="ctr">
              <a:spcBef>
                <a:spcPct val="20000"/>
              </a:spcBef>
            </a:pPr>
            <a:endParaRPr lang="ru-RU" sz="800" dirty="0"/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SLA/</a:t>
            </a:r>
            <a:r>
              <a:rPr lang="ru-RU" sz="900" dirty="0"/>
              <a:t>Услуги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CMDB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Изменения/Релизы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Мониторинг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Эксплуатация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Инциденты/проблемы</a:t>
            </a:r>
            <a:endParaRPr lang="en-US" sz="9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2025649" y="4267673"/>
            <a:ext cx="1670541" cy="322237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800" dirty="0" smtClean="0">
                <a:solidFill>
                  <a:srgbClr val="FFFFFF"/>
                </a:solidFill>
              </a:rPr>
              <a:t>Корпоративный уровень управления</a:t>
            </a:r>
            <a:endParaRPr lang="en-US" sz="800" i="0" dirty="0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3729847" y="4267672"/>
            <a:ext cx="1689100" cy="334659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800" dirty="0" smtClean="0">
                <a:solidFill>
                  <a:srgbClr val="FFFFFF"/>
                </a:solidFill>
              </a:rPr>
              <a:t>ИТ руководство</a:t>
            </a:r>
            <a:endParaRPr lang="en-US" sz="800" i="0" dirty="0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444346" y="4267673"/>
            <a:ext cx="1689100" cy="334659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800" dirty="0" smtClean="0">
                <a:solidFill>
                  <a:srgbClr val="FFFFFF"/>
                </a:solidFill>
              </a:rPr>
              <a:t>Технический уровень управления</a:t>
            </a:r>
            <a:endParaRPr lang="en-US" sz="800" i="0" dirty="0">
              <a:solidFill>
                <a:srgbClr val="FFFF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162022" y="4280094"/>
            <a:ext cx="1689099" cy="32223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800" dirty="0" smtClean="0">
                <a:solidFill>
                  <a:srgbClr val="FFFFFF"/>
                </a:solidFill>
              </a:rPr>
              <a:t>Центры компетенций/подразделения</a:t>
            </a:r>
            <a:endParaRPr lang="en-US" sz="800" i="0" dirty="0">
              <a:solidFill>
                <a:srgbClr val="FFFF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763905" y="4640432"/>
            <a:ext cx="1901190" cy="19177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Совет Директоров/Комитет по ИТ</a:t>
            </a:r>
            <a:endParaRPr lang="en-US" sz="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2729230" y="4640432"/>
            <a:ext cx="2074464" cy="19177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Стратегический уровень управления</a:t>
            </a:r>
            <a:endParaRPr lang="en-US" sz="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4836651" y="4642972"/>
            <a:ext cx="1901190" cy="19177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Руководство ИТ-подразделений</a:t>
            </a:r>
            <a:endParaRPr lang="en-US" sz="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6812636" y="4642972"/>
            <a:ext cx="2005052" cy="19177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Операционный уровень управления</a:t>
            </a:r>
            <a:endParaRPr lang="en-US" sz="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661213" y="4952998"/>
            <a:ext cx="1541780" cy="251460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85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Принципы корпоративного ИТ-управления</a:t>
            </a:r>
            <a:endParaRPr lang="en-US" sz="850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2256557" y="4952998"/>
            <a:ext cx="1541780" cy="251460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latin typeface="Helvetica" panose="020B0604020202020204" pitchFamily="34" charset="0"/>
                <a:cs typeface="Helvetica" panose="020B0604020202020204" pitchFamily="34" charset="0"/>
              </a:rPr>
              <a:t>Технологические принципы</a:t>
            </a:r>
            <a:endParaRPr lang="en-US" sz="8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845560" y="4952998"/>
            <a:ext cx="1585773" cy="251460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latin typeface="Helvetica" panose="020B0604020202020204" pitchFamily="34" charset="0"/>
                <a:cs typeface="Helvetica" panose="020B0604020202020204" pitchFamily="34" charset="0"/>
              </a:rPr>
              <a:t>Сервисные принципы</a:t>
            </a:r>
            <a:endParaRPr lang="en-US" sz="8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473600" y="4952998"/>
            <a:ext cx="1541780" cy="251460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latin typeface="Helvetica" panose="020B0604020202020204" pitchFamily="34" charset="0"/>
                <a:cs typeface="Helvetica" panose="020B0604020202020204" pitchFamily="34" charset="0"/>
              </a:rPr>
              <a:t>Принципы процессного управления</a:t>
            </a:r>
            <a:endParaRPr lang="en-US" sz="8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078523" y="4952998"/>
            <a:ext cx="1541780" cy="251460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latin typeface="Helvetica" panose="020B0604020202020204" pitchFamily="34" charset="0"/>
                <a:cs typeface="Helvetica" panose="020B0604020202020204" pitchFamily="34" charset="0"/>
              </a:rPr>
              <a:t>Принципы внутреннего контроля</a:t>
            </a:r>
            <a:endParaRPr lang="en-US" sz="8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824864" y="5255893"/>
            <a:ext cx="1628775" cy="32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85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Обеспечение трансляции целей бизнеса в ИТ-цели</a:t>
            </a:r>
            <a:endParaRPr lang="en-US" sz="850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2643504" y="5257798"/>
            <a:ext cx="1593215" cy="32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latin typeface="Helvetica" panose="020B0604020202020204" pitchFamily="34" charset="0"/>
                <a:cs typeface="Helvetica" panose="020B0604020202020204" pitchFamily="34" charset="0"/>
              </a:rPr>
              <a:t>Управление бюджетом и инвестициями</a:t>
            </a:r>
            <a:endParaRPr lang="en-US" sz="8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2851640" y="5600698"/>
            <a:ext cx="1636539" cy="24384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Управление рисками</a:t>
            </a:r>
            <a:endParaRPr lang="en-US" sz="85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937259" y="5606413"/>
            <a:ext cx="1761490" cy="24384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85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Стратегическое планирование</a:t>
            </a:r>
            <a:endParaRPr lang="en-US" sz="850" i="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1139189" y="5880733"/>
            <a:ext cx="1828165" cy="24384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85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Определение архитектуры ИТ</a:t>
            </a:r>
            <a:endParaRPr lang="en-US" sz="850" i="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3086735" y="5880733"/>
            <a:ext cx="1569086" cy="24384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Управление проектами</a:t>
            </a:r>
            <a:endParaRPr lang="en-US" sz="85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4674870" y="5751183"/>
            <a:ext cx="1665380" cy="17813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Управление изменениями</a:t>
            </a:r>
            <a:endParaRPr lang="en-US" sz="85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4674870" y="5966458"/>
            <a:ext cx="1665380" cy="183646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Управление уровнем услуг</a:t>
            </a:r>
            <a:endParaRPr lang="en-US" sz="85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8039321" y="5804533"/>
            <a:ext cx="1028480" cy="3048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Мониторинг и контроль</a:t>
            </a:r>
            <a:endParaRPr lang="en-US" sz="85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8039321" y="5356858"/>
            <a:ext cx="1028480" cy="304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latin typeface="Helvetica" panose="020B0604020202020204" pitchFamily="34" charset="0"/>
                <a:cs typeface="Helvetica" panose="020B0604020202020204" pitchFamily="34" charset="0"/>
              </a:rPr>
              <a:t>Управление поставщиками</a:t>
            </a:r>
            <a:endParaRPr lang="en-US" sz="8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670507" y="6185512"/>
            <a:ext cx="8339677" cy="304821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Концептуальные принципы совершенствования системы ИТ-управления</a:t>
            </a:r>
            <a:endParaRPr lang="en-US" sz="800" i="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Right Arrow 69"/>
          <p:cNvSpPr/>
          <p:nvPr/>
        </p:nvSpPr>
        <p:spPr bwMode="auto">
          <a:xfrm>
            <a:off x="824866" y="2766721"/>
            <a:ext cx="1172257" cy="1789430"/>
          </a:xfrm>
          <a:prstGeom prst="rightArrow">
            <a:avLst>
              <a:gd name="adj1" fmla="val 83977"/>
              <a:gd name="adj2" fmla="val 64977"/>
            </a:avLst>
          </a:prstGeom>
          <a:solidFill>
            <a:srgbClr val="2D2D8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endParaRPr lang="ru-RU" sz="1400" i="0" dirty="0" smtClean="0">
              <a:solidFill>
                <a:srgbClr val="FFFFFF"/>
              </a:solidFill>
            </a:endParaRPr>
          </a:p>
          <a:p>
            <a:pPr marL="0" algn="ctr" eaLnBrk="1" hangingPunct="1">
              <a:spcBef>
                <a:spcPct val="20000"/>
              </a:spcBef>
            </a:pPr>
            <a:r>
              <a:rPr lang="ru-RU" sz="1400" i="0" dirty="0" smtClean="0">
                <a:solidFill>
                  <a:srgbClr val="FFFFFF"/>
                </a:solidFill>
              </a:rPr>
              <a:t>Стратегия </a:t>
            </a:r>
          </a:p>
          <a:p>
            <a:pPr marL="0" algn="ctr" eaLnBrk="1" hangingPunct="1">
              <a:spcBef>
                <a:spcPct val="20000"/>
              </a:spcBef>
            </a:pPr>
            <a:r>
              <a:rPr lang="ru-RU" sz="1400" i="0" dirty="0" smtClean="0">
                <a:solidFill>
                  <a:srgbClr val="FFFFFF"/>
                </a:solidFill>
              </a:rPr>
              <a:t>Бизнес-цели</a:t>
            </a:r>
          </a:p>
          <a:p>
            <a:pPr marL="0" algn="ctr" eaLnBrk="1" hangingPunct="1">
              <a:spcBef>
                <a:spcPct val="20000"/>
              </a:spcBef>
            </a:pPr>
            <a:r>
              <a:rPr lang="ru-RU" sz="1400" dirty="0" smtClean="0">
                <a:solidFill>
                  <a:srgbClr val="FFFFFF"/>
                </a:solidFill>
              </a:rPr>
              <a:t>ИТ-цели</a:t>
            </a:r>
            <a:endParaRPr lang="en-US" sz="1400" i="0" dirty="0">
              <a:solidFill>
                <a:srgbClr val="FFFFFF"/>
              </a:solidFill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674870" y="5537914"/>
            <a:ext cx="1665380" cy="1809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latin typeface="Helvetica" panose="020B0604020202020204" pitchFamily="34" charset="0"/>
                <a:cs typeface="Helvetica" panose="020B0604020202020204" pitchFamily="34" charset="0"/>
              </a:rPr>
              <a:t>Управление доступностью</a:t>
            </a:r>
            <a:endParaRPr lang="en-US" sz="8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4674870" y="5313048"/>
            <a:ext cx="1665380" cy="1913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latin typeface="Helvetica" panose="020B0604020202020204" pitchFamily="34" charset="0"/>
                <a:cs typeface="Helvetica" panose="020B0604020202020204" pitchFamily="34" charset="0"/>
              </a:rPr>
              <a:t>Управление конфигурациями</a:t>
            </a:r>
            <a:endParaRPr lang="en-US" sz="8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6370095" y="5751183"/>
            <a:ext cx="1665380" cy="17813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Управление инцидентами</a:t>
            </a:r>
            <a:endParaRPr lang="en-US" sz="85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6370095" y="5966458"/>
            <a:ext cx="1665380" cy="183646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Управление работами</a:t>
            </a:r>
            <a:endParaRPr lang="en-US" sz="85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6370095" y="5537914"/>
            <a:ext cx="1665380" cy="1809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Управление запросами</a:t>
            </a:r>
            <a:endParaRPr lang="en-US" sz="85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6370095" y="5313048"/>
            <a:ext cx="1665380" cy="19134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85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Управление проблемами</a:t>
            </a:r>
            <a:endParaRPr lang="en-US" sz="85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2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209800"/>
            <a:ext cx="8572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 bwMode="auto">
          <a:xfrm>
            <a:off x="5054600" y="3028946"/>
            <a:ext cx="1695450" cy="790575"/>
          </a:xfrm>
          <a:prstGeom prst="rightArrow">
            <a:avLst>
              <a:gd name="adj1" fmla="val 68985"/>
              <a:gd name="adj2" fmla="val 43179"/>
            </a:avLst>
          </a:prstGeom>
          <a:solidFill>
            <a:schemeClr val="accent1">
              <a:lumMod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44000" algn="ctr">
              <a:spcBef>
                <a:spcPct val="20000"/>
              </a:spcBef>
            </a:pPr>
            <a:r>
              <a:rPr lang="ru-RU" sz="1100" i="0" dirty="0" smtClean="0">
                <a:solidFill>
                  <a:srgbClr val="FFFFFF"/>
                </a:solidFill>
              </a:rPr>
              <a:t>Эксплуатация</a:t>
            </a:r>
            <a:endParaRPr lang="en-US" sz="1100" i="0" dirty="0">
              <a:solidFill>
                <a:srgbClr val="FFFFFF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559175" y="3028947"/>
            <a:ext cx="1695450" cy="790575"/>
          </a:xfrm>
          <a:prstGeom prst="rightArrow">
            <a:avLst>
              <a:gd name="adj1" fmla="val 68985"/>
              <a:gd name="adj2" fmla="val 45589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44000" algn="ctr">
              <a:spcBef>
                <a:spcPct val="20000"/>
              </a:spcBef>
            </a:pPr>
            <a:r>
              <a:rPr lang="ru-RU" sz="1100" i="0" dirty="0" smtClean="0">
                <a:solidFill>
                  <a:srgbClr val="FFFFFF"/>
                </a:solidFill>
              </a:rPr>
              <a:t>Внедрение</a:t>
            </a:r>
            <a:endParaRPr lang="en-US" sz="1100" i="0" dirty="0">
              <a:solidFill>
                <a:srgbClr val="FFFFFF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2068697" y="3028948"/>
            <a:ext cx="1695450" cy="790575"/>
          </a:xfrm>
          <a:prstGeom prst="rightArrow">
            <a:avLst>
              <a:gd name="adj1" fmla="val 68985"/>
              <a:gd name="adj2" fmla="val 45589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44000" algn="r">
              <a:spcBef>
                <a:spcPct val="20000"/>
              </a:spcBef>
            </a:pPr>
            <a:r>
              <a:rPr lang="ru-RU" sz="1100" i="0" dirty="0" smtClean="0">
                <a:solidFill>
                  <a:srgbClr val="FFFFFF"/>
                </a:solidFill>
              </a:rPr>
              <a:t> Проектирование</a:t>
            </a:r>
            <a:endParaRPr lang="en-US" sz="1100" i="0" dirty="0">
              <a:solidFill>
                <a:srgbClr val="FFFF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41433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1017553" y="134112"/>
            <a:ext cx="2418091" cy="676275"/>
          </a:xfrm>
          <a:effectLst/>
        </p:spPr>
        <p:txBody>
          <a:bodyPr/>
          <a:lstStyle/>
          <a:p>
            <a:r>
              <a:rPr lang="ru-RU" sz="1800" b="0" dirty="0" smtClean="0">
                <a:latin typeface="Arial" charset="0"/>
              </a:rPr>
              <a:t>Проектный подход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7" name="Rounded Rectangle 37"/>
          <p:cNvSpPr>
            <a:spLocks noChangeArrowheads="1"/>
          </p:cNvSpPr>
          <p:nvPr/>
        </p:nvSpPr>
        <p:spPr bwMode="auto">
          <a:xfrm>
            <a:off x="851271" y="810387"/>
            <a:ext cx="4149353" cy="313563"/>
          </a:xfrm>
          <a:prstGeom prst="roundRect">
            <a:avLst>
              <a:gd name="adj" fmla="val 5829"/>
            </a:avLst>
          </a:prstGeom>
          <a:solidFill>
            <a:srgbClr val="A3A3E0"/>
          </a:solidFill>
          <a:ln>
            <a:noFill/>
          </a:ln>
          <a:extLst/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300" dirty="0" smtClean="0">
                <a:solidFill>
                  <a:schemeClr val="bg1"/>
                </a:solidFill>
              </a:rPr>
              <a:t>Начинается с аудита ИТ и Бизнес-процессов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8" name="Rounded Rectangle 37"/>
          <p:cNvSpPr>
            <a:spLocks noChangeArrowheads="1"/>
          </p:cNvSpPr>
          <p:nvPr/>
        </p:nvSpPr>
        <p:spPr bwMode="auto">
          <a:xfrm>
            <a:off x="381000" y="1229487"/>
            <a:ext cx="4619625" cy="313563"/>
          </a:xfrm>
          <a:prstGeom prst="roundRect">
            <a:avLst>
              <a:gd name="adj" fmla="val 582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300" dirty="0" smtClean="0">
                <a:solidFill>
                  <a:schemeClr val="bg1"/>
                </a:solidFill>
              </a:rPr>
              <a:t>Выстраивание Операционного, Тактического управления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9" name="Rounded Rectangle 37"/>
          <p:cNvSpPr>
            <a:spLocks noChangeArrowheads="1"/>
          </p:cNvSpPr>
          <p:nvPr/>
        </p:nvSpPr>
        <p:spPr bwMode="auto">
          <a:xfrm>
            <a:off x="120650" y="1661287"/>
            <a:ext cx="4879975" cy="313563"/>
          </a:xfrm>
          <a:prstGeom prst="roundRect">
            <a:avLst>
              <a:gd name="adj" fmla="val 5829"/>
            </a:avLst>
          </a:prstGeom>
          <a:solidFill>
            <a:srgbClr val="0062B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lvl="1" algn="ctr">
              <a:lnSpc>
                <a:spcPct val="100000"/>
              </a:lnSpc>
              <a:buFontTx/>
              <a:buNone/>
            </a:pPr>
            <a:r>
              <a:rPr lang="ru-RU" sz="1300" dirty="0" smtClean="0">
                <a:solidFill>
                  <a:schemeClr val="bg1"/>
                </a:solidFill>
              </a:rPr>
              <a:t>Внедрение процессов и системы управления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638175" y="3038474"/>
            <a:ext cx="1695450" cy="790575"/>
          </a:xfrm>
          <a:prstGeom prst="rightArrow">
            <a:avLst>
              <a:gd name="adj1" fmla="val 68985"/>
              <a:gd name="adj2" fmla="val 41070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100" i="0" dirty="0" smtClean="0">
                <a:solidFill>
                  <a:srgbClr val="FFFFFF"/>
                </a:solidFill>
              </a:rPr>
              <a:t>Стратегия</a:t>
            </a:r>
            <a:endParaRPr lang="en-US" sz="1100" i="0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622675" y="2616994"/>
            <a:ext cx="1568450" cy="3048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Лучшие практики</a:t>
            </a:r>
            <a:endParaRPr lang="en-US" sz="1200" i="0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719455" y="2616994"/>
            <a:ext cx="1568450" cy="3048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Бизнес задачи</a:t>
            </a:r>
            <a:endParaRPr lang="en-US" sz="1200" i="0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6495415" y="2616994"/>
            <a:ext cx="1568450" cy="3048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i="0" dirty="0" smtClean="0"/>
              <a:t>Тактические цели</a:t>
            </a:r>
            <a:endParaRPr lang="en-US" sz="1200" i="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3603625" y="6429534"/>
            <a:ext cx="1568450" cy="3048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Опыт индустрии</a:t>
            </a:r>
            <a:endParaRPr lang="en-US" sz="1200" i="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720725" y="6429534"/>
            <a:ext cx="1839541" cy="3048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Корпоративный опыт</a:t>
            </a:r>
            <a:endParaRPr lang="en-US" sz="1200" i="0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6359869" y="6420168"/>
            <a:ext cx="1784006" cy="31416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200" dirty="0" smtClean="0"/>
              <a:t>Технические навыки</a:t>
            </a:r>
            <a:endParaRPr lang="en-US" sz="1200" i="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720724" y="3922122"/>
            <a:ext cx="1298576" cy="7950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Инициация проекта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Анализ стратегических целей</a:t>
            </a:r>
            <a:endParaRPr lang="en-US" sz="9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2226599" y="3911915"/>
            <a:ext cx="1319876" cy="13887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Анализ требований к решению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Проектирование решения на основе </a:t>
            </a:r>
            <a:r>
              <a:rPr lang="en-US" sz="900" dirty="0" smtClean="0"/>
              <a:t>ITSM</a:t>
            </a:r>
            <a:endParaRPr lang="ru-RU" sz="900" dirty="0" smtClean="0"/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Планирование внедрения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Обучение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3727912" y="3926841"/>
            <a:ext cx="1319876" cy="114045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Разработка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Внедрение</a:t>
            </a:r>
            <a:endParaRPr lang="en-US" sz="900" dirty="0" smtClean="0"/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Интеграция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Тестирование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Обучение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5223337" y="3916682"/>
            <a:ext cx="1319876" cy="10972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Адаптация под изменения бизнес процессов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Актуализация Каталога услуг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6740987" y="3916682"/>
            <a:ext cx="1319876" cy="9524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Мониторинг </a:t>
            </a:r>
            <a:r>
              <a:rPr lang="en-US" sz="900" dirty="0" smtClean="0"/>
              <a:t>KPI/KGI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Лучшие практики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900" dirty="0" smtClean="0"/>
              <a:t>Поддержка Управленческих решений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143250" y="2209800"/>
            <a:ext cx="2390775" cy="2857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1600" i="0" dirty="0" smtClean="0"/>
              <a:t>Проектное управление</a:t>
            </a:r>
            <a:endParaRPr lang="en-US" sz="1600" i="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532524" y="5954485"/>
            <a:ext cx="3650562" cy="2857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1600" dirty="0" smtClean="0">
                <a:solidFill>
                  <a:schemeClr val="accent2"/>
                </a:solidFill>
              </a:rPr>
              <a:t>Единая система управления</a:t>
            </a:r>
            <a:endParaRPr lang="en-US" sz="1600" i="0" dirty="0">
              <a:solidFill>
                <a:schemeClr val="accent2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657975" y="3038474"/>
            <a:ext cx="1485900" cy="781047"/>
          </a:xfrm>
          <a:prstGeom prst="roundRect">
            <a:avLst/>
          </a:prstGeom>
          <a:solidFill>
            <a:srgbClr val="4DBA6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sz="2000" dirty="0" smtClean="0">
                <a:solidFill>
                  <a:srgbClr val="FFFFFF"/>
                </a:solidFill>
              </a:rPr>
              <a:t>Контроль</a:t>
            </a:r>
            <a:endParaRPr lang="en-US" sz="2000" i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58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924" y="0"/>
            <a:ext cx="8303846" cy="664867"/>
          </a:xfrm>
        </p:spPr>
        <p:txBody>
          <a:bodyPr/>
          <a:lstStyle/>
          <a:p>
            <a:r>
              <a:rPr lang="ru-RU" sz="1800" b="0" dirty="0" smtClean="0"/>
              <a:t>Пример операций для автоматизации сопровождения и поддержки</a:t>
            </a:r>
            <a:endParaRPr lang="en-US" sz="1800" b="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938715" y="892647"/>
            <a:ext cx="5205286" cy="418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i="0" dirty="0" smtClean="0"/>
              <a:t>Управление плановыми показателями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41255" y="1911018"/>
            <a:ext cx="1221101" cy="6064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/>
              <a:t>Общественная приемная</a:t>
            </a:r>
            <a:endParaRPr lang="en-US" sz="9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159506" y="1911018"/>
            <a:ext cx="1314555" cy="60030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Регистрация запросов и инцидентов</a:t>
            </a:r>
            <a:endParaRPr lang="en-US" sz="9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941255" y="2517458"/>
            <a:ext cx="1221101" cy="6125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Единый диспетчерский центр</a:t>
            </a:r>
            <a:endParaRPr lang="en-US" sz="9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5151976" y="2517458"/>
            <a:ext cx="1322085" cy="6125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/>
              <a:t>Регламентирование и назначение работ</a:t>
            </a:r>
            <a:endParaRPr lang="en-US" sz="9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3941255" y="3130032"/>
            <a:ext cx="1218251" cy="6125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/>
              <a:t>Портал</a:t>
            </a:r>
            <a:endParaRPr lang="en-US" sz="9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5162356" y="3130032"/>
            <a:ext cx="1311705" cy="6125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Назначение исполнителей</a:t>
            </a:r>
            <a:endParaRPr lang="en-US" sz="9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941255" y="3742606"/>
            <a:ext cx="1221101" cy="6125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Управлением запросом</a:t>
            </a:r>
            <a:endParaRPr lang="en-US" sz="9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162357" y="3742606"/>
            <a:ext cx="1311704" cy="60030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Оценка затрачиваемых ресурсов</a:t>
            </a:r>
            <a:endParaRPr lang="en-US" sz="9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941255" y="4355180"/>
            <a:ext cx="1210721" cy="61768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Уведомление о ходе выполнения обращения</a:t>
            </a:r>
            <a:endParaRPr lang="en-US" sz="9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5159505" y="4355179"/>
            <a:ext cx="1314555" cy="61768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/>
              <a:t>Мониторинг статуса и качества исполнения</a:t>
            </a:r>
            <a:endParaRPr lang="en-US" sz="9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941255" y="4972863"/>
            <a:ext cx="1221101" cy="62585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Обработка обратной связи</a:t>
            </a:r>
            <a:endParaRPr lang="en-US" sz="9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5162357" y="4972861"/>
            <a:ext cx="1311703" cy="62585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Закрытие инцидента/запроса</a:t>
            </a:r>
            <a:endParaRPr lang="en-US" sz="90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6474059" y="1930429"/>
            <a:ext cx="1322084" cy="61257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/>
              <a:t>Управление </a:t>
            </a:r>
            <a:r>
              <a:rPr lang="ru-RU" sz="900" dirty="0" smtClean="0"/>
              <a:t>активами и объектами учета</a:t>
            </a:r>
            <a:endParaRPr lang="en-US" sz="900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6474058" y="2536870"/>
            <a:ext cx="1322085" cy="60030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/>
              <a:t>Паспортизация объектов учета</a:t>
            </a:r>
            <a:endParaRPr lang="en-US" sz="900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6474059" y="3143309"/>
            <a:ext cx="1322084" cy="60030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/>
              <a:t>Оценка состояния объектов эксплуатации</a:t>
            </a:r>
            <a:endParaRPr lang="en-US" sz="90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6474057" y="3743617"/>
            <a:ext cx="1322085" cy="62483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err="1"/>
              <a:t>Регламентиро-вание</a:t>
            </a:r>
            <a:r>
              <a:rPr lang="ru-RU" sz="900" dirty="0"/>
              <a:t> </a:t>
            </a:r>
            <a:r>
              <a:rPr lang="ru-RU" sz="900" dirty="0" err="1"/>
              <a:t>ТОиР</a:t>
            </a:r>
            <a:endParaRPr lang="en-US" sz="9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474057" y="4368457"/>
            <a:ext cx="1322086" cy="60031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/>
              <a:t>Управление изменениями и конфигурациями</a:t>
            </a:r>
            <a:endParaRPr lang="en-US" sz="900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6474059" y="4968766"/>
            <a:ext cx="1322083" cy="62994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Сбор данных и формирование отчетов</a:t>
            </a:r>
            <a:endParaRPr lang="en-US" sz="9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7785129" y="1917149"/>
            <a:ext cx="1358872" cy="61972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Управление финансами</a:t>
            </a:r>
            <a:endParaRPr lang="en-US" sz="900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7785129" y="2542999"/>
            <a:ext cx="1358872" cy="60030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Учет активов и инвентаризация объектов/ресурсов</a:t>
            </a:r>
            <a:endParaRPr lang="en-US" sz="9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7796143" y="3143308"/>
            <a:ext cx="1347858" cy="60030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Управление поставщиками и персоналом</a:t>
            </a:r>
            <a:endParaRPr lang="en-US" sz="900" dirty="0"/>
          </a:p>
        </p:txBody>
      </p:sp>
      <p:sp>
        <p:nvSpPr>
          <p:cNvPr id="26" name="Rounded Rectangle 25"/>
          <p:cNvSpPr/>
          <p:nvPr/>
        </p:nvSpPr>
        <p:spPr bwMode="auto">
          <a:xfrm>
            <a:off x="7796141" y="3743618"/>
            <a:ext cx="1347859" cy="6248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Бюджетирование</a:t>
            </a:r>
            <a:endParaRPr lang="en-US" sz="90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7785129" y="4368457"/>
            <a:ext cx="1358872" cy="60440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smtClean="0"/>
              <a:t>Формирование себестоимости и </a:t>
            </a:r>
            <a:r>
              <a:rPr lang="ru-RU" sz="900" dirty="0"/>
              <a:t>стоимости</a:t>
            </a:r>
            <a:endParaRPr lang="en-US" sz="900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7796143" y="4968767"/>
            <a:ext cx="1347858" cy="62994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dirty="0" err="1" smtClean="0"/>
              <a:t>Сервисно</a:t>
            </a:r>
            <a:r>
              <a:rPr lang="ru-RU" sz="900" dirty="0" smtClean="0"/>
              <a:t>-финансовая модель управления</a:t>
            </a:r>
            <a:endParaRPr lang="en-US" sz="9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3941256" y="1304578"/>
            <a:ext cx="1221101" cy="6064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b="1" dirty="0" smtClean="0"/>
              <a:t>Обращения</a:t>
            </a:r>
            <a:r>
              <a:rPr lang="ru-RU" sz="900" dirty="0" smtClean="0"/>
              <a:t> Граждан </a:t>
            </a:r>
          </a:p>
          <a:p>
            <a:pPr algn="ctr">
              <a:spcBef>
                <a:spcPct val="20000"/>
              </a:spcBef>
            </a:pPr>
            <a:r>
              <a:rPr lang="ru-RU" sz="900" dirty="0"/>
              <a:t>и</a:t>
            </a:r>
            <a:r>
              <a:rPr lang="ru-RU" sz="900" dirty="0" smtClean="0"/>
              <a:t>ли пользователей</a:t>
            </a:r>
            <a:endParaRPr lang="en-US" sz="9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5162989" y="1310709"/>
            <a:ext cx="1311072" cy="6064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b="1" dirty="0" smtClean="0"/>
              <a:t>Решение задачи</a:t>
            </a:r>
            <a:endParaRPr lang="en-US" sz="900" b="1" dirty="0"/>
          </a:p>
        </p:txBody>
      </p:sp>
      <p:sp>
        <p:nvSpPr>
          <p:cNvPr id="32" name="Rounded Rectangle 31"/>
          <p:cNvSpPr/>
          <p:nvPr/>
        </p:nvSpPr>
        <p:spPr bwMode="auto">
          <a:xfrm>
            <a:off x="6474057" y="1304578"/>
            <a:ext cx="1311072" cy="61257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b="1" dirty="0" smtClean="0"/>
              <a:t>Планирование ресурсов</a:t>
            </a:r>
            <a:endParaRPr lang="en-US" sz="900" b="1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7791063" y="1310709"/>
            <a:ext cx="1352937" cy="6064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900" b="1" dirty="0" smtClean="0"/>
              <a:t>Расчет себестоимости и стоимости</a:t>
            </a:r>
            <a:endParaRPr lang="en-US" sz="9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193034" y="5612956"/>
            <a:ext cx="95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…и т.д.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1119242"/>
            <a:ext cx="3941256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/>
              <a:t>Пример сервисов</a:t>
            </a:r>
            <a:r>
              <a:rPr lang="ru-RU" sz="1400" dirty="0" smtClean="0"/>
              <a:t>:</a:t>
            </a:r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МФЦ и сопровождение операции;</a:t>
            </a:r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Услуги ЖКХ</a:t>
            </a:r>
            <a:r>
              <a:rPr lang="ru-RU" sz="1400" dirty="0" smtClean="0"/>
              <a:t>;</a:t>
            </a:r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Электронный паспорт </a:t>
            </a:r>
            <a:r>
              <a:rPr lang="ru-RU" sz="1400" dirty="0" smtClean="0"/>
              <a:t>дома;</a:t>
            </a:r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Управление жилищным </a:t>
            </a:r>
            <a:r>
              <a:rPr lang="ru-RU" sz="1400" dirty="0" smtClean="0"/>
              <a:t>фондом;</a:t>
            </a:r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Капитальный и текущий </a:t>
            </a:r>
            <a:r>
              <a:rPr lang="ru-RU" sz="1400" dirty="0" smtClean="0"/>
              <a:t>ремонт;</a:t>
            </a:r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Кадастровые</a:t>
            </a:r>
            <a:r>
              <a:rPr lang="en-US" sz="1400" dirty="0"/>
              <a:t> и </a:t>
            </a:r>
            <a:r>
              <a:rPr lang="ru-RU" sz="1400" dirty="0"/>
              <a:t>П</a:t>
            </a:r>
            <a:r>
              <a:rPr lang="en-US" sz="1400" dirty="0" err="1"/>
              <a:t>риродные</a:t>
            </a:r>
            <a:r>
              <a:rPr lang="en-US" sz="1400" dirty="0"/>
              <a:t> </a:t>
            </a:r>
            <a:r>
              <a:rPr lang="en-US" sz="1400" dirty="0" err="1" smtClean="0"/>
              <a:t>объекты</a:t>
            </a:r>
            <a:r>
              <a:rPr lang="ru-RU" sz="1400" dirty="0" smtClean="0"/>
              <a:t>;</a:t>
            </a:r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Физкультурно-спортивные мероприятия;</a:t>
            </a:r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Дорожный</a:t>
            </a:r>
            <a:r>
              <a:rPr lang="en-US" sz="1400" dirty="0"/>
              <a:t> </a:t>
            </a:r>
            <a:r>
              <a:rPr lang="en-US" sz="1400" dirty="0" err="1"/>
              <a:t>фонд</a:t>
            </a:r>
            <a:r>
              <a:rPr lang="ru-RU" sz="1400" dirty="0"/>
              <a:t> и</a:t>
            </a:r>
            <a:r>
              <a:rPr lang="en-US" sz="1400" dirty="0"/>
              <a:t> </a:t>
            </a:r>
            <a:r>
              <a:rPr lang="ru-RU" sz="1400" dirty="0" err="1"/>
              <a:t>Б</a:t>
            </a:r>
            <a:r>
              <a:rPr lang="en-US" sz="1400" dirty="0" err="1" smtClean="0"/>
              <a:t>лагоустройство</a:t>
            </a:r>
            <a:r>
              <a:rPr lang="ru-RU" sz="1400" dirty="0" smtClean="0"/>
              <a:t>;</a:t>
            </a:r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Взаимодействие</a:t>
            </a:r>
            <a:r>
              <a:rPr lang="en-US" sz="1400" dirty="0"/>
              <a:t> </a:t>
            </a:r>
            <a:r>
              <a:rPr lang="en-US" sz="1400" dirty="0" smtClean="0"/>
              <a:t>с </a:t>
            </a:r>
            <a:r>
              <a:rPr lang="en-US" sz="1400" dirty="0"/>
              <a:t>ГО и </a:t>
            </a:r>
            <a:r>
              <a:rPr lang="en-US" sz="1400" dirty="0" smtClean="0"/>
              <a:t>ЧС</a:t>
            </a:r>
            <a:r>
              <a:rPr lang="ru-RU" sz="1400" dirty="0" smtClean="0"/>
              <a:t>;</a:t>
            </a:r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Безопасный</a:t>
            </a:r>
            <a:r>
              <a:rPr lang="en-US" sz="1400" dirty="0"/>
              <a:t> </a:t>
            </a:r>
            <a:r>
              <a:rPr lang="en-US" sz="1400" dirty="0" err="1"/>
              <a:t>город</a:t>
            </a:r>
            <a:r>
              <a:rPr lang="en-US" sz="1400" dirty="0"/>
              <a:t>, </a:t>
            </a:r>
            <a:r>
              <a:rPr lang="ru-RU" sz="1400" dirty="0" smtClean="0"/>
              <a:t>В</a:t>
            </a:r>
            <a:r>
              <a:rPr lang="en-US" sz="1400" dirty="0" err="1" smtClean="0"/>
              <a:t>идеонаблюдение</a:t>
            </a:r>
            <a:r>
              <a:rPr lang="ru-RU" sz="1400" dirty="0" smtClean="0"/>
              <a:t>;</a:t>
            </a:r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Транспортная </a:t>
            </a:r>
            <a:r>
              <a:rPr lang="ru-RU" sz="1400" dirty="0" smtClean="0"/>
              <a:t>система;</a:t>
            </a:r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44000" indent="-144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1400" dirty="0" smtClean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-11012" y="5612096"/>
            <a:ext cx="7807154" cy="2921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1600" i="0" dirty="0" smtClean="0">
                <a:solidFill>
                  <a:srgbClr val="FFFFFF"/>
                </a:solidFill>
              </a:rPr>
              <a:t>- Полный учет запросов/инцидентов и обработка обратной связи;</a:t>
            </a:r>
            <a:endParaRPr lang="en-US" sz="1600" i="0" dirty="0">
              <a:solidFill>
                <a:srgbClr val="FFFFFF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-11012" y="5900920"/>
            <a:ext cx="8204046" cy="2921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1600" i="0" dirty="0" smtClean="0"/>
              <a:t>- Интуитивно понятное построение логики процессов и их взаимосвязей;</a:t>
            </a:r>
            <a:endParaRPr lang="en-US" sz="1600" i="0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-11013" y="6193055"/>
            <a:ext cx="8568273" cy="2921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1600" i="0" dirty="0" smtClean="0">
                <a:solidFill>
                  <a:srgbClr val="FFFFFF"/>
                </a:solidFill>
              </a:rPr>
              <a:t>- Автоматическое распределение задач, учет всех ресурсов и возможностей;</a:t>
            </a:r>
            <a:endParaRPr lang="en-US" sz="1600" i="0" dirty="0">
              <a:solidFill>
                <a:srgbClr val="FFFFFF"/>
              </a:solidFill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-11013" y="6481879"/>
            <a:ext cx="8911173" cy="2921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1600" i="0" dirty="0" smtClean="0"/>
              <a:t>- </a:t>
            </a:r>
            <a:r>
              <a:rPr lang="ru-RU" sz="1600" i="0" dirty="0" err="1" smtClean="0"/>
              <a:t>Сервисно</a:t>
            </a:r>
            <a:r>
              <a:rPr lang="ru-RU" sz="1600" i="0" dirty="0" smtClean="0"/>
              <a:t>-Финансовая модель управления на основе реальных данных и показателей.</a:t>
            </a:r>
            <a:endParaRPr lang="en-US" sz="1600" i="0" dirty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3941256" y="474585"/>
            <a:ext cx="5205286" cy="418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ct val="20000"/>
              </a:spcBef>
            </a:pPr>
            <a:r>
              <a:rPr lang="ru-RU" i="0" dirty="0" smtClean="0"/>
              <a:t>Функциональные модули</a:t>
            </a:r>
            <a:r>
              <a:rPr lang="en-US" i="0" dirty="0" smtClean="0"/>
              <a:t> </a:t>
            </a:r>
            <a:r>
              <a:rPr lang="ru-RU" i="0" dirty="0" smtClean="0"/>
              <a:t>решения </a:t>
            </a:r>
            <a:r>
              <a:rPr lang="ru-RU" dirty="0" smtClean="0"/>
              <a:t>от </a:t>
            </a:r>
            <a:r>
              <a:rPr lang="en-US" dirty="0" smtClean="0"/>
              <a:t>Axios</a:t>
            </a:r>
            <a:r>
              <a:rPr lang="ru-RU" dirty="0" smtClean="0"/>
              <a:t> </a:t>
            </a:r>
            <a:r>
              <a:rPr lang="en-US" dirty="0" smtClean="0"/>
              <a:t>Systems</a:t>
            </a:r>
            <a:endParaRPr lang="ru-RU" i="0" dirty="0" smtClean="0"/>
          </a:p>
        </p:txBody>
      </p:sp>
    </p:spTree>
    <p:extLst>
      <p:ext uri="{BB962C8B-B14F-4D97-AF65-F5344CB8AC3E}">
        <p14:creationId xmlns:p14="http://schemas.microsoft.com/office/powerpoint/2010/main" val="89549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84" y="166383"/>
            <a:ext cx="7716016" cy="664867"/>
          </a:xfrm>
        </p:spPr>
        <p:txBody>
          <a:bodyPr/>
          <a:lstStyle/>
          <a:p>
            <a:r>
              <a:rPr lang="ru-RU" sz="1800" b="0" dirty="0" smtClean="0">
                <a:sym typeface="Wingdings" panose="05000000000000000000" pitchFamily="2" charset="2"/>
              </a:rPr>
              <a:t>Наша благодарность за Ваше время</a:t>
            </a:r>
            <a:r>
              <a:rPr lang="en-US" sz="1800" b="0" dirty="0" smtClean="0">
                <a:sym typeface="Wingdings" panose="05000000000000000000" pitchFamily="2" charset="2"/>
              </a:rPr>
              <a:t></a:t>
            </a:r>
            <a:endParaRPr lang="en-US" sz="1800" b="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8" y="1132064"/>
            <a:ext cx="7239000" cy="228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5" y="2733771"/>
            <a:ext cx="1761444" cy="6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2577" y="2919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Демо</a:t>
            </a:r>
            <a:r>
              <a:rPr lang="ru-RU" sz="1200" dirty="0" smtClean="0"/>
              <a:t>-версия на английском языке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69183" y="4316201"/>
            <a:ext cx="81738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Возможность снизить незапланированные работы и затраты для бизнеса и ИТ, вызванные инцидентами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Возможность обнаруживать и устранять инциденты, сокращая время простоя и повышая доступность бизнес услуг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Возможность выделять ресурсы ИТ в соответствии с их приоритетом для бизнеса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Возможность инициировать улучшение услуг на основании знания природы инцидентов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Возможность идентифицировать потребности в дополнительном обучении персонала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183" y="3946869"/>
            <a:ext cx="5495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13A9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Доказанная Ценность </a:t>
            </a:r>
            <a:r>
              <a:rPr lang="ru-RU" dirty="0">
                <a:solidFill>
                  <a:srgbClr val="313A9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rgbClr val="313A9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бизнеса от внедрения:</a:t>
            </a:r>
            <a:endParaRPr lang="ru-RU" dirty="0">
              <a:solidFill>
                <a:srgbClr val="313A9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9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877"/>
            <a:ext cx="4880876" cy="524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836738" y="90935"/>
            <a:ext cx="8307265" cy="676275"/>
          </a:xfrm>
          <a:effectLst/>
        </p:spPr>
        <p:txBody>
          <a:bodyPr/>
          <a:lstStyle/>
          <a:p>
            <a:r>
              <a:rPr lang="en-US" sz="1800" b="0" dirty="0" smtClean="0">
                <a:latin typeface="Arial" charset="0"/>
              </a:rPr>
              <a:t>BPM / ITSM / ESM </a:t>
            </a:r>
            <a:r>
              <a:rPr lang="ru-RU" sz="1800" b="0" dirty="0" smtClean="0">
                <a:latin typeface="Arial" charset="0"/>
              </a:rPr>
              <a:t>системы – в одной лицензии на все Ваши процессы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587240" y="684711"/>
            <a:ext cx="4556760" cy="18179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en-US" sz="1200" b="1" i="0" dirty="0" smtClean="0">
                <a:solidFill>
                  <a:schemeClr val="bg1"/>
                </a:solidFill>
              </a:rPr>
              <a:t>BPM – Business Process Management:</a:t>
            </a:r>
            <a:endParaRPr lang="ru-RU" sz="1200" b="1" i="0" dirty="0" smtClean="0">
              <a:solidFill>
                <a:schemeClr val="bg1"/>
              </a:solidFill>
            </a:endParaRPr>
          </a:p>
          <a:p>
            <a:pPr marL="0" eaLnBrk="1" hangingPunct="1">
              <a:spcBef>
                <a:spcPct val="20000"/>
              </a:spcBef>
            </a:pPr>
            <a:endParaRPr lang="en-US" sz="1200" b="1" i="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Совершенствование производительности Компании за счет прозрачного управления и оптимизации бизнес-процессов</a:t>
            </a:r>
            <a:r>
              <a:rPr lang="en-US" sz="1400" dirty="0" smtClean="0">
                <a:solidFill>
                  <a:schemeClr val="bg1"/>
                </a:solidFill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Управление качеством бизнес-процессов</a:t>
            </a:r>
            <a:r>
              <a:rPr lang="en-US" sz="1400" dirty="0" smtClean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937760" y="2562494"/>
            <a:ext cx="4206243" cy="2112917"/>
          </a:xfrm>
          <a:prstGeom prst="round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en-US" sz="1200" b="1" i="0" dirty="0" smtClean="0">
                <a:solidFill>
                  <a:schemeClr val="bg1"/>
                </a:solidFill>
              </a:rPr>
              <a:t>ITSM – Information Technology Service Management</a:t>
            </a:r>
            <a:r>
              <a:rPr lang="en-US" sz="1200" b="1" dirty="0" smtClean="0">
                <a:solidFill>
                  <a:schemeClr val="bg1"/>
                </a:solidFill>
              </a:rPr>
              <a:t>: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marL="0" eaLnBrk="1" hangingPunct="1">
              <a:spcBef>
                <a:spcPts val="200"/>
              </a:spcBef>
              <a:spcAft>
                <a:spcPts val="200"/>
              </a:spcAft>
            </a:pPr>
            <a:endParaRPr lang="en-US" sz="1200" b="1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 Управление полным жизненным циклом инцидента, проблемы, изменения, конфигурации процессов, активов в одном решении – </a:t>
            </a:r>
            <a:r>
              <a:rPr lang="ru-RU" sz="1400" b="1" dirty="0" smtClean="0">
                <a:solidFill>
                  <a:schemeClr val="bg1"/>
                </a:solidFill>
              </a:rPr>
              <a:t>интеграция с Финансовыми системами!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419600" y="4713531"/>
            <a:ext cx="4724403" cy="1894094"/>
          </a:xfrm>
          <a:prstGeom prst="roundRect">
            <a:avLst/>
          </a:prstGeom>
          <a:solidFill>
            <a:srgbClr val="FFCC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ESM </a:t>
            </a:r>
            <a:r>
              <a:rPr lang="en-US" sz="1200" b="1" dirty="0">
                <a:solidFill>
                  <a:schemeClr val="bg1"/>
                </a:solidFill>
              </a:rPr>
              <a:t>– </a:t>
            </a:r>
            <a:r>
              <a:rPr lang="en-US" sz="1200" b="1" dirty="0" smtClean="0">
                <a:solidFill>
                  <a:schemeClr val="bg1"/>
                </a:solidFill>
              </a:rPr>
              <a:t>Enterprise Service </a:t>
            </a:r>
            <a:r>
              <a:rPr lang="en-US" sz="1200" b="1" dirty="0">
                <a:solidFill>
                  <a:schemeClr val="bg1"/>
                </a:solidFill>
              </a:rPr>
              <a:t>Management</a:t>
            </a:r>
            <a:r>
              <a:rPr lang="en-US" sz="1200" b="1" dirty="0" smtClean="0">
                <a:solidFill>
                  <a:schemeClr val="bg1"/>
                </a:solidFill>
              </a:rPr>
              <a:t>: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1200" b="1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Управление каждым аспектом себестоимости и важности в цепочке услуги, повышение эффективности от поставщиков, департаментов до взаимодействия с клиентом: сокращение времени решения, увеличение продаж и удовлетворенности</a:t>
            </a:r>
            <a:endParaRPr lang="en-US" sz="140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blog.networkedinsights.com/wp-content/uploads/2012/04/forrester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30" y="6126285"/>
            <a:ext cx="949087" cy="31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02" y="6161385"/>
            <a:ext cx="883988" cy="24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94" y="6117562"/>
            <a:ext cx="908309" cy="33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www.enterpriseopinions.com/wp-content/themes/MovieReviews/images/eo-logo-sm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6" y="6086231"/>
            <a:ext cx="990124" cy="3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627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t="7754" r="10633" b="8579"/>
          <a:stretch/>
        </p:blipFill>
        <p:spPr bwMode="auto">
          <a:xfrm>
            <a:off x="265884" y="2449622"/>
            <a:ext cx="3764281" cy="3702716"/>
          </a:xfrm>
          <a:prstGeom prst="ellipse">
            <a:avLst/>
          </a:prstGeom>
          <a:noFill/>
          <a:ln>
            <a:noFill/>
          </a:ln>
          <a:extLst/>
        </p:spPr>
      </p:pic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836738" y="167139"/>
            <a:ext cx="8307265" cy="676275"/>
          </a:xfrm>
          <a:effectLst/>
        </p:spPr>
        <p:txBody>
          <a:bodyPr/>
          <a:lstStyle/>
          <a:p>
            <a:r>
              <a:rPr lang="ru-RU" sz="1800" b="0" dirty="0" smtClean="0">
                <a:latin typeface="Arial" charset="0"/>
              </a:rPr>
              <a:t>Оценка себестоимости бизнес-процессов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8" y="1252249"/>
            <a:ext cx="4545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Сегодня ИТ отвечает за эффективность бизнеса </a:t>
            </a:r>
            <a:r>
              <a:rPr lang="en-US" sz="1600" dirty="0" smtClean="0"/>
              <a:t>– </a:t>
            </a:r>
            <a:r>
              <a:rPr lang="ru-RU" sz="1600" b="1" dirty="0" smtClean="0"/>
              <a:t>а не только инфраструктуру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54722" y="1231966"/>
            <a:ext cx="476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Действительные цели ИТ это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9" name="Title 8"/>
          <p:cNvSpPr txBox="1">
            <a:spLocks/>
          </p:cNvSpPr>
          <p:nvPr/>
        </p:nvSpPr>
        <p:spPr bwMode="auto">
          <a:xfrm>
            <a:off x="4654746" y="6281057"/>
            <a:ext cx="4489278" cy="57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13A9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Century Gothic" pitchFamily="-12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Century Gothic" pitchFamily="-12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Century Gothic" pitchFamily="-12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Century Gothic" pitchFamily="-12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Century Gothic" pitchFamily="-12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Century Gothic" pitchFamily="-12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Century Gothic" pitchFamily="-12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Century Gothic" pitchFamily="-128" charset="0"/>
              </a:defRPr>
            </a:lvl9pPr>
          </a:lstStyle>
          <a:p>
            <a:r>
              <a:rPr lang="ru-RU" sz="1800" b="0" kern="0" dirty="0" smtClean="0">
                <a:latin typeface="Arial" charset="0"/>
              </a:rPr>
              <a:t>и мы знаем как этого достичь</a:t>
            </a:r>
            <a:r>
              <a:rPr lang="en-US" sz="1800" b="0" kern="0" dirty="0" smtClean="0">
                <a:latin typeface="Arial" charset="0"/>
              </a:rPr>
              <a:t>….</a:t>
            </a:r>
            <a:endParaRPr lang="en-US" sz="1800" b="0" kern="0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54430" y="2101071"/>
            <a:ext cx="1809751" cy="65217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r" eaLnBrk="1" hangingPunct="1">
              <a:spcBef>
                <a:spcPct val="20000"/>
              </a:spcBef>
            </a:pPr>
            <a:r>
              <a:rPr lang="ru-RU" sz="900" i="0" dirty="0" smtClean="0"/>
              <a:t>Постоянный мониторинг показателей поставщиков</a:t>
            </a:r>
            <a:endParaRPr lang="en-US" sz="900" i="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-54430" y="2766544"/>
            <a:ext cx="1100107" cy="42750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900" i="0" dirty="0" smtClean="0"/>
              <a:t>Формирование</a:t>
            </a:r>
          </a:p>
          <a:p>
            <a:pPr marL="0" eaLnBrk="1" hangingPunct="1">
              <a:spcBef>
                <a:spcPct val="20000"/>
              </a:spcBef>
            </a:pPr>
            <a:r>
              <a:rPr lang="ru-RU" sz="900" dirty="0" smtClean="0"/>
              <a:t>показателей</a:t>
            </a:r>
            <a:endParaRPr lang="en-US" sz="900" i="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049914" y="2296194"/>
            <a:ext cx="921595" cy="42750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900" dirty="0" smtClean="0"/>
              <a:t>Торговые площадки</a:t>
            </a:r>
            <a:endParaRPr lang="en-US" sz="900" i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668295" y="2978819"/>
            <a:ext cx="1100732" cy="42750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900" dirty="0" smtClean="0"/>
              <a:t>Оптимизация</a:t>
            </a:r>
          </a:p>
          <a:p>
            <a:pPr marL="0" eaLnBrk="1" hangingPunct="1">
              <a:spcBef>
                <a:spcPct val="20000"/>
              </a:spcBef>
            </a:pPr>
            <a:r>
              <a:rPr lang="ru-RU" sz="900" i="0" dirty="0" smtClean="0"/>
              <a:t>Закупки</a:t>
            </a:r>
            <a:endParaRPr lang="en-US" sz="900" i="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572770" y="5117917"/>
            <a:ext cx="1253137" cy="569588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900" dirty="0" smtClean="0"/>
              <a:t>Автоматическая генерация заказов</a:t>
            </a:r>
            <a:endParaRPr lang="en-US" sz="900" i="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2945812" y="5828252"/>
            <a:ext cx="1084353" cy="32408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900" dirty="0" smtClean="0"/>
              <a:t>Генерация ТСД</a:t>
            </a:r>
            <a:endParaRPr lang="en-US" sz="900" i="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98115" y="5872722"/>
            <a:ext cx="1855228" cy="648171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900" dirty="0" smtClean="0"/>
              <a:t>Получение и обработка инцидентов, уведомлений</a:t>
            </a:r>
            <a:endParaRPr lang="en-US" sz="900" i="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-846" y="5398727"/>
            <a:ext cx="1143846" cy="648171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eaLnBrk="1" hangingPunct="1">
              <a:spcBef>
                <a:spcPct val="20000"/>
              </a:spcBef>
            </a:pPr>
            <a:r>
              <a:rPr lang="ru-RU" sz="900" dirty="0" smtClean="0"/>
              <a:t>Отслеживание всей цепочки</a:t>
            </a:r>
            <a:endParaRPr lang="en-US" sz="900" i="0" dirty="0"/>
          </a:p>
        </p:txBody>
      </p:sp>
      <p:sp>
        <p:nvSpPr>
          <p:cNvPr id="6" name="Rectangle 5"/>
          <p:cNvSpPr/>
          <p:nvPr/>
        </p:nvSpPr>
        <p:spPr>
          <a:xfrm>
            <a:off x="4528457" y="1579790"/>
            <a:ext cx="4615543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/>
              <a:t>Внедрение лучших практик для пользователей</a:t>
            </a:r>
            <a:r>
              <a:rPr lang="en-US" sz="1100" b="1" dirty="0" smtClean="0"/>
              <a:t> </a:t>
            </a:r>
            <a:r>
              <a:rPr lang="ru-RU" sz="1100" dirty="0" smtClean="0"/>
              <a:t>вне зависимости от сервиса или направления деятельности</a:t>
            </a:r>
            <a:r>
              <a:rPr lang="en-US" sz="1100" dirty="0" smtClean="0"/>
              <a:t>.</a:t>
            </a:r>
            <a:endParaRPr lang="en-US" sz="11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/>
              <a:t>Управление каждым аспектов в цепочке сервиса</a:t>
            </a:r>
            <a:r>
              <a:rPr lang="en-US" sz="1100" dirty="0" smtClean="0"/>
              <a:t>, </a:t>
            </a:r>
            <a:r>
              <a:rPr lang="ru-RU" sz="1100" dirty="0" smtClean="0"/>
              <a:t>повышая эффективность поставщиков, департаментов, клиентского сервиса как например: время решения проблемы, от инициации до продажи и общей удовлетворенности</a:t>
            </a:r>
            <a:r>
              <a:rPr lang="en-US" sz="1100" dirty="0" smtClean="0"/>
              <a:t>.</a:t>
            </a:r>
            <a:endParaRPr lang="en-US" sz="11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/>
              <a:t>Оптимизация ресурсов, фокус на инновации</a:t>
            </a:r>
            <a:r>
              <a:rPr lang="en-US" sz="1100" dirty="0" smtClean="0"/>
              <a:t> </a:t>
            </a:r>
            <a:r>
              <a:rPr lang="ru-RU" sz="1100" dirty="0" smtClean="0"/>
              <a:t>по средствам эффективной автоматизации Основных бизнес процессов</a:t>
            </a:r>
            <a:r>
              <a:rPr lang="en-US" sz="1100" dirty="0" smtClean="0"/>
              <a:t>.</a:t>
            </a:r>
            <a:endParaRPr lang="en-US" sz="11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/>
              <a:t>Снижение стоимости владения всех процессов</a:t>
            </a:r>
            <a:r>
              <a:rPr lang="en-US" sz="1100" b="1" dirty="0" smtClean="0"/>
              <a:t> </a:t>
            </a:r>
            <a:r>
              <a:rPr lang="ru-RU" sz="1100" dirty="0" smtClean="0"/>
              <a:t>применяя лучшие практики, в том числе методологию </a:t>
            </a:r>
            <a:r>
              <a:rPr lang="en-US" sz="1100" dirty="0" smtClean="0"/>
              <a:t>ITIL®</a:t>
            </a:r>
            <a:r>
              <a:rPr lang="ru-RU" sz="1100" dirty="0" smtClean="0"/>
              <a:t>, на не-ИТ процессы и департаменты, структурируя целостный подход</a:t>
            </a:r>
            <a:r>
              <a:rPr lang="en-US" sz="1100" dirty="0" smtClean="0"/>
              <a:t>.</a:t>
            </a:r>
            <a:endParaRPr lang="en-US" sz="11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/>
              <a:t>Ускорение и контроль выхода новых продуктов/услуг </a:t>
            </a:r>
            <a:r>
              <a:rPr lang="ru-RU" sz="1100" dirty="0" smtClean="0"/>
              <a:t>бизнеса, с применением механизмов приоритизации и операционной отчетности</a:t>
            </a:r>
            <a:r>
              <a:rPr lang="en-US" sz="1100" dirty="0" smtClean="0"/>
              <a:t>.</a:t>
            </a:r>
            <a:endParaRPr lang="en-US" sz="11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/>
              <a:t>Повышение возврата на инвестиции благодаря оптимизации,</a:t>
            </a:r>
            <a:r>
              <a:rPr lang="en-US" sz="1100" b="1" dirty="0" smtClean="0"/>
              <a:t> </a:t>
            </a:r>
            <a:r>
              <a:rPr lang="ru-RU" sz="1100" dirty="0" smtClean="0"/>
              <a:t>одновременно с повышением эффективности процессов, аккуратности и достоверности отчетов, сбор ранее разрозненных данных</a:t>
            </a:r>
            <a:r>
              <a:rPr lang="en-US" sz="1100" dirty="0" smtClean="0"/>
              <a:t>.</a:t>
            </a:r>
            <a:endParaRPr lang="en-US" sz="11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/>
              <a:t>Перевод подразделений на сервисную модель управления – </a:t>
            </a:r>
            <a:r>
              <a:rPr lang="ru-RU" sz="1100" b="1" dirty="0" err="1" smtClean="0"/>
              <a:t>аллокация</a:t>
            </a:r>
            <a:r>
              <a:rPr lang="ru-RU" sz="1100" b="1" dirty="0" smtClean="0"/>
              <a:t> затрат</a:t>
            </a:r>
            <a:r>
              <a:rPr lang="en-US" sz="1100" b="1" dirty="0" smtClean="0"/>
              <a:t>.</a:t>
            </a:r>
            <a:r>
              <a:rPr lang="en-US" sz="1100" dirty="0" smtClean="0"/>
              <a:t> </a:t>
            </a:r>
            <a:r>
              <a:rPr lang="ru-RU" sz="1100" dirty="0" smtClean="0"/>
              <a:t>Подготовка процессов, для постепенного масштабирования на всю организацию лучших практик и принципа постоянного совершенствования</a:t>
            </a:r>
            <a:r>
              <a:rPr lang="en-US" sz="1100" dirty="0" smtClean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97688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Насущная проблематика. </a:t>
            </a:r>
            <a:br>
              <a:rPr lang="ru-RU" dirty="0" smtClean="0"/>
            </a:br>
            <a:r>
              <a:rPr lang="ru-RU" dirty="0" smtClean="0"/>
              <a:t>Повышение эффективности это не проект, это эволюция.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665683"/>
              </p:ext>
            </p:extLst>
          </p:nvPr>
        </p:nvGraphicFramePr>
        <p:xfrm>
          <a:off x="419100" y="1149356"/>
          <a:ext cx="8153400" cy="5367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156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2" y="840418"/>
            <a:ext cx="8633255" cy="584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583" y="226695"/>
            <a:ext cx="7924689" cy="613723"/>
          </a:xfrm>
        </p:spPr>
        <p:txBody>
          <a:bodyPr/>
          <a:lstStyle/>
          <a:p>
            <a:r>
              <a:rPr lang="ru-RU" dirty="0" smtClean="0"/>
              <a:t>Автоматизируй это! </a:t>
            </a:r>
            <a:br>
              <a:rPr lang="ru-RU" dirty="0" smtClean="0"/>
            </a:br>
            <a:r>
              <a:rPr lang="en-GB" dirty="0" smtClean="0"/>
              <a:t>a</a:t>
            </a:r>
            <a:r>
              <a:rPr lang="en-US" dirty="0" err="1" smtClean="0"/>
              <a:t>ssyst</a:t>
            </a:r>
            <a:r>
              <a:rPr lang="ru-RU" dirty="0" smtClean="0"/>
              <a:t>: Комплексное решение по управлению услугами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4682" y="1103971"/>
            <a:ext cx="2220801" cy="369332"/>
          </a:xfrm>
          <a:prstGeom prst="rect">
            <a:avLst/>
          </a:prstGeom>
          <a:solidFill>
            <a:srgbClr val="F9F9F9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Управление по </a:t>
            </a:r>
            <a:r>
              <a:rPr lang="en-US" dirty="0" smtClean="0"/>
              <a:t>KPI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23823" y="2497874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Бизнес-сервисы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42144" y="4362298"/>
            <a:ext cx="3607206" cy="369332"/>
          </a:xfrm>
          <a:prstGeom prst="rect">
            <a:avLst/>
          </a:prstGeom>
          <a:solidFill>
            <a:srgbClr val="D0CEE4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Управление бизнес-процессами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19491" y="6204420"/>
            <a:ext cx="340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Управление инфраструктурой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906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5214" y="266700"/>
            <a:ext cx="7868127" cy="664867"/>
          </a:xfrm>
        </p:spPr>
        <p:txBody>
          <a:bodyPr/>
          <a:lstStyle/>
          <a:p>
            <a:r>
              <a:rPr lang="ru-RU" sz="2000" b="0" dirty="0" smtClean="0"/>
              <a:t>Автоматизация ИТ и Эксплуатации</a:t>
            </a:r>
            <a:br>
              <a:rPr lang="ru-RU" sz="2000" b="0" dirty="0" smtClean="0"/>
            </a:br>
            <a:r>
              <a:rPr lang="ru-RU" sz="2000" b="0" dirty="0" smtClean="0"/>
              <a:t>Аппарат </a:t>
            </a:r>
            <a:r>
              <a:rPr lang="ru-RU" sz="2000" b="0" dirty="0"/>
              <a:t>правительства </a:t>
            </a:r>
            <a:r>
              <a:rPr lang="ru-RU" sz="2000" b="0" dirty="0" smtClean="0"/>
              <a:t>и МФЦ Пермского </a:t>
            </a:r>
            <a:r>
              <a:rPr lang="ru-RU" sz="2000" b="0" dirty="0"/>
              <a:t>края</a:t>
            </a:r>
          </a:p>
        </p:txBody>
      </p:sp>
      <p:pic>
        <p:nvPicPr>
          <p:cNvPr id="7" name="Picture 29" descr="http://www.permtpp.ru/userfiles/Image/permkraige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83" y="1841500"/>
            <a:ext cx="1531952" cy="28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883" y="1406009"/>
            <a:ext cx="6858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500" indent="-292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Аутсорсинг ИТ = 100%</a:t>
            </a:r>
          </a:p>
          <a:p>
            <a:pPr marL="292500" indent="-292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Обслуживание </a:t>
            </a:r>
            <a:r>
              <a:rPr lang="ru-RU" sz="1400" dirty="0"/>
              <a:t>всех типов обращений от всех пользователей </a:t>
            </a:r>
            <a:r>
              <a:rPr lang="ru-RU" sz="1400" dirty="0" smtClean="0"/>
              <a:t>ИТ-услуг</a:t>
            </a:r>
            <a:endParaRPr lang="ru-RU" sz="1400" dirty="0"/>
          </a:p>
          <a:p>
            <a:pPr marL="292500" indent="-292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Контроль </a:t>
            </a:r>
            <a:r>
              <a:rPr lang="ru-RU" sz="1400" dirty="0"/>
              <a:t>исполнения </a:t>
            </a:r>
            <a:r>
              <a:rPr lang="ru-RU" sz="1400" dirty="0" smtClean="0"/>
              <a:t>Договорных обязательств (параметры качества) по </a:t>
            </a:r>
            <a:r>
              <a:rPr lang="ru-RU" sz="1400" dirty="0" err="1" smtClean="0"/>
              <a:t>Гос.Контрактам</a:t>
            </a:r>
            <a:r>
              <a:rPr lang="ru-RU" sz="1400" dirty="0" smtClean="0"/>
              <a:t>, </a:t>
            </a:r>
            <a:r>
              <a:rPr lang="ru-RU" sz="1400" dirty="0"/>
              <a:t>в </a:t>
            </a:r>
            <a:r>
              <a:rPr lang="ru-RU" sz="1400" dirty="0" smtClean="0"/>
              <a:t>том числе </a:t>
            </a:r>
            <a:r>
              <a:rPr lang="ru-RU" sz="1400" dirty="0"/>
              <a:t>сторонними </a:t>
            </a:r>
            <a:r>
              <a:rPr lang="ru-RU" sz="1400" dirty="0" smtClean="0"/>
              <a:t>подрядчиками</a:t>
            </a:r>
            <a:endParaRPr lang="ru-RU" sz="1400" dirty="0"/>
          </a:p>
          <a:p>
            <a:pPr marL="292500" indent="-292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Масштаб проекта – </a:t>
            </a:r>
            <a:r>
              <a:rPr lang="ru-RU" sz="1400" dirty="0" smtClean="0"/>
              <a:t>10,000 пользователей</a:t>
            </a:r>
            <a:endParaRPr lang="ru-RU" sz="1400" dirty="0"/>
          </a:p>
          <a:p>
            <a:pPr marL="292500" indent="-292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Финансовый контроль исполнения бюджетов по контрактам</a:t>
            </a:r>
          </a:p>
          <a:p>
            <a:pPr marL="292500" indent="-292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Поддержка процессов открытия, эксплуатации и МТО МФЦ</a:t>
            </a:r>
          </a:p>
          <a:p>
            <a:pPr marL="292500" indent="-292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92500" indent="-292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Результаты проекта:</a:t>
            </a:r>
          </a:p>
          <a:p>
            <a:pPr marL="749700" lvl="1" indent="-292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Сокращение энтропии эксплуатационного бюджета, эффективное управление закупочной деятельностью за счет укрупнения лотов</a:t>
            </a:r>
          </a:p>
          <a:p>
            <a:pPr marL="749700" lvl="1" indent="-292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Своевременная реализация программ Электронного Правительства в условиях турбулентных требований</a:t>
            </a:r>
          </a:p>
          <a:p>
            <a:pPr marL="749700" lvl="1" indent="-292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Прозрачность конкурсных процедур, обоснованная ротация поставщиков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81688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трансформации ИТ-блока в </a:t>
            </a:r>
            <a:r>
              <a:rPr lang="ru-RU" dirty="0" err="1" smtClean="0"/>
              <a:t>госкорпорации</a:t>
            </a:r>
            <a:r>
              <a:rPr lang="ru-RU" dirty="0" smtClean="0"/>
              <a:t> </a:t>
            </a:r>
            <a:r>
              <a:rPr lang="ru-RU" dirty="0" err="1" smtClean="0"/>
              <a:t>РусГидро</a:t>
            </a:r>
            <a:r>
              <a:rPr lang="en-US" dirty="0" smtClean="0"/>
              <a:t>: </a:t>
            </a:r>
            <a:r>
              <a:rPr lang="ru-RU" dirty="0" smtClean="0"/>
              <a:t>создание единого контура управления ИТ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9356"/>
            <a:ext cx="6213520" cy="4464044"/>
          </a:xfrm>
        </p:spPr>
        <p:txBody>
          <a:bodyPr/>
          <a:lstStyle/>
          <a:p>
            <a:r>
              <a:rPr lang="ru-RU" dirty="0" smtClean="0"/>
              <a:t>Предпосылки проекта – консолидация филиальной сети гидростанций под эгидой УК</a:t>
            </a:r>
          </a:p>
          <a:p>
            <a:endParaRPr lang="ru-RU" dirty="0" smtClean="0"/>
          </a:p>
          <a:p>
            <a:r>
              <a:rPr lang="ru-RU" dirty="0" smtClean="0"/>
              <a:t>Цель проекта:</a:t>
            </a:r>
          </a:p>
          <a:p>
            <a:pPr marL="4072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Унификация предоставления общекорпоративных ИТ услуг;</a:t>
            </a:r>
          </a:p>
          <a:p>
            <a:pPr marL="4072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Взаиморасчеты между УК и ДЗО за потребление ИТ Услуг</a:t>
            </a:r>
          </a:p>
          <a:p>
            <a:pPr marL="4072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ЦК на базе крупных филиалов</a:t>
            </a:r>
          </a:p>
          <a:p>
            <a:pPr marL="4072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Трансформация ИТ в сервисную службу, </a:t>
            </a:r>
            <a:r>
              <a:rPr lang="ru-RU" dirty="0" err="1" smtClean="0"/>
              <a:t>инноватора</a:t>
            </a:r>
            <a:r>
              <a:rPr lang="ru-RU" dirty="0" smtClean="0"/>
              <a:t> и технологического лидера</a:t>
            </a:r>
          </a:p>
          <a:p>
            <a:pPr marL="4072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Picture 19" descr="http://www.eng.rushydro.ru/bitrix/templates/rushydro/i/logo-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61" y="2904541"/>
            <a:ext cx="2232639" cy="68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532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30" y="294651"/>
            <a:ext cx="8053754" cy="437102"/>
          </a:xfrm>
        </p:spPr>
        <p:txBody>
          <a:bodyPr/>
          <a:lstStyle/>
          <a:p>
            <a:r>
              <a:rPr lang="ru-RU" sz="16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Статистика по производительности ИТ </a:t>
            </a:r>
            <a:r>
              <a:rPr lang="en-US" sz="16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6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6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ОАО «</a:t>
            </a:r>
            <a:r>
              <a:rPr lang="ru-RU" sz="1600" b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РусГидро</a:t>
            </a:r>
            <a:r>
              <a:rPr lang="ru-RU" sz="16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 (1)</a:t>
            </a:r>
            <a:endParaRPr lang="ru-RU" sz="16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0" y="1177193"/>
            <a:ext cx="34671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98" y="1323232"/>
            <a:ext cx="34385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89484" y="1126953"/>
            <a:ext cx="3331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latin typeface="Helvetica" panose="020B0604020202020204" pitchFamily="34" charset="0"/>
                <a:cs typeface="Helvetica" panose="020B0604020202020204" pitchFamily="34" charset="0"/>
              </a:rPr>
              <a:t>Динамика удовлетворенности пользователей </a:t>
            </a:r>
            <a:endParaRPr lang="ru-RU" sz="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решением </a:t>
            </a:r>
            <a:r>
              <a:rPr lang="ru-RU" sz="800" b="1" dirty="0">
                <a:latin typeface="Helvetica" panose="020B0604020202020204" pitchFamily="34" charset="0"/>
                <a:cs typeface="Helvetica" panose="020B0604020202020204" pitchFamily="34" charset="0"/>
              </a:rPr>
              <a:t>обращений по ИТ-услугам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2" y="4180075"/>
            <a:ext cx="32670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8" y="5225411"/>
            <a:ext cx="3557532" cy="140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28" y="4775192"/>
            <a:ext cx="32480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407" y="1002131"/>
            <a:ext cx="4104957" cy="166802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6406" y="2670158"/>
            <a:ext cx="4104957" cy="150991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6408" y="4180076"/>
            <a:ext cx="4104957" cy="104533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6408" y="5237140"/>
            <a:ext cx="4104957" cy="153274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41363" y="1002130"/>
            <a:ext cx="4104957" cy="197952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41365" y="2981657"/>
            <a:ext cx="4104957" cy="146577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41365" y="4437774"/>
            <a:ext cx="4104957" cy="233211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2" name="Picture 19" descr="http://www.eng.rushydro.ru/bitrix/templates/rushydro/i/logo-e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09" y="277250"/>
            <a:ext cx="1473488" cy="45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266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orporate">
  <a:themeElements>
    <a:clrScheme name="corpo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90500" algn="l"/>
            <a:tab pos="762000" algn="l"/>
          </a:tabLst>
          <a:defRPr kumimoji="0" lang="en-US" sz="1800" b="1" i="1" u="none" strike="noStrike" cap="none" normalizeH="0" baseline="0" smtClean="0">
            <a:ln>
              <a:noFill/>
            </a:ln>
            <a:solidFill>
              <a:srgbClr val="330065"/>
            </a:solidFill>
            <a:effectLst/>
            <a:latin typeface="Century Gothic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90500" algn="l"/>
            <a:tab pos="762000" algn="l"/>
          </a:tabLst>
          <a:defRPr kumimoji="0" lang="en-US" sz="1800" b="1" i="1" u="none" strike="noStrike" cap="none" normalizeH="0" baseline="0" smtClean="0">
            <a:ln>
              <a:noFill/>
            </a:ln>
            <a:solidFill>
              <a:srgbClr val="330065"/>
            </a:solidFill>
            <a:effectLst/>
            <a:latin typeface="Century Gothic" pitchFamily="-128" charset="0"/>
          </a:defRPr>
        </a:defPPr>
      </a:lstStyle>
    </a:lnDef>
  </a:objectDefaults>
  <a:extraClrSchemeLst>
    <a:extraClrScheme>
      <a:clrScheme name="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rpor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99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2D050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2BC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algn="ctr" eaLnBrk="1" hangingPunct="1">
          <a:spcBef>
            <a:spcPct val="20000"/>
          </a:spcBef>
          <a:defRPr sz="2000" i="0" dirty="0">
            <a:solidFill>
              <a:srgbClr val="FFFFFF"/>
            </a:solidFill>
          </a:defRPr>
        </a:defPPr>
      </a:lstStyle>
    </a:spDef>
    <a:lnDef>
      <a:spPr bwMode="auto">
        <a:noFill/>
        <a:ln w="38100" cap="flat" cmpd="sng" algn="ctr">
          <a:solidFill>
            <a:schemeClr val="accent6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Process implementation roadmap</Template>
  <TotalTime>4894</TotalTime>
  <Words>2058</Words>
  <Application>Microsoft Office PowerPoint</Application>
  <PresentationFormat>On-screen Show (4:3)</PresentationFormat>
  <Paragraphs>548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Century Gothic</vt:lpstr>
      <vt:lpstr>Helvetica</vt:lpstr>
      <vt:lpstr>MS PGothic</vt:lpstr>
      <vt:lpstr>MS PGothic</vt:lpstr>
      <vt:lpstr>Times</vt:lpstr>
      <vt:lpstr>Times New Roman</vt:lpstr>
      <vt:lpstr>Wingdings</vt:lpstr>
      <vt:lpstr>2_corporate</vt:lpstr>
      <vt:lpstr>1_corporate</vt:lpstr>
      <vt:lpstr>Bitmap Image</vt:lpstr>
      <vt:lpstr>PowerPoint Presentation</vt:lpstr>
      <vt:lpstr>Коротко об отличительных качествах Axios Systems</vt:lpstr>
      <vt:lpstr>BPM / ITSM / ESM системы – в одной лицензии на все Ваши процессы</vt:lpstr>
      <vt:lpstr>Оценка себестоимости бизнес-процессов</vt:lpstr>
      <vt:lpstr>Насущная проблематика.  Повышение эффективности это не проект, это эволюция.</vt:lpstr>
      <vt:lpstr>Автоматизируй это!  assyst: Комплексное решение по управлению услугами</vt:lpstr>
      <vt:lpstr>Автоматизация ИТ и Эксплуатации Аппарат правительства и МФЦ Пермского края</vt:lpstr>
      <vt:lpstr>Поддержка трансформации ИТ-блока в госкорпорации РусГидро: создание единого контура управления ИТ</vt:lpstr>
      <vt:lpstr>Статистика по производительности ИТ  в ОАО «РусГидро» (1)</vt:lpstr>
      <vt:lpstr>Статистика по производительности ИТ  в ОАО «РусГидро» (2)</vt:lpstr>
      <vt:lpstr>Центр Организации Дорожного Движения г. Москвы</vt:lpstr>
      <vt:lpstr>Некоторые примеры из зарубежного опыта</vt:lpstr>
      <vt:lpstr>Декомпозированная система управления сервисной моделью</vt:lpstr>
      <vt:lpstr>Возможный сценарий развития процессов управления</vt:lpstr>
      <vt:lpstr>Эргономичный продукт для комфортной и эффективной работы. Примеры интерфейсов.</vt:lpstr>
      <vt:lpstr>Взаимосвязи объектов в цепочке создания ценности организации</vt:lpstr>
      <vt:lpstr>Вы сможете автоматизировать поддержку бизнес-процессов</vt:lpstr>
      <vt:lpstr>Три контура управления Каталогом Услуг</vt:lpstr>
      <vt:lpstr>Элементы автоматизации Каталога Услуг</vt:lpstr>
      <vt:lpstr>Интуитивный и мульти-язычный Портал Самообслуживания пользователя</vt:lpstr>
      <vt:lpstr>Удобная работа с задачами, интеграция с мобильными интерфейсами</vt:lpstr>
      <vt:lpstr>Визуальная карта CMDB, быстрая оценка влияния</vt:lpstr>
      <vt:lpstr>Планирование и рациональное использование ресурсов, контроль конфликтов</vt:lpstr>
      <vt:lpstr>Полнофункциональный доступ к системе для пользователей и специалистов с мобильных устройств</vt:lpstr>
      <vt:lpstr>Как может быть выстроена структура управления ИТ вместе с Axios</vt:lpstr>
      <vt:lpstr>Проектный подход</vt:lpstr>
      <vt:lpstr>Пример операций для автоматизации сопровождения и поддержки</vt:lpstr>
      <vt:lpstr>Наша благодарность за Ваше время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Ilya Maslenkin</dc:creator>
  <cp:lastModifiedBy>Ilya Maslenkin</cp:lastModifiedBy>
  <cp:revision>31</cp:revision>
  <dcterms:created xsi:type="dcterms:W3CDTF">2015-09-25T10:55:48Z</dcterms:created>
  <dcterms:modified xsi:type="dcterms:W3CDTF">2015-10-01T03:15:50Z</dcterms:modified>
</cp:coreProperties>
</file>