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31" r:id="rId1"/>
  </p:sldMasterIdLst>
  <p:notesMasterIdLst>
    <p:notesMasterId r:id="rId15"/>
  </p:notesMasterIdLst>
  <p:handoutMasterIdLst>
    <p:handoutMasterId r:id="rId16"/>
  </p:handoutMasterIdLst>
  <p:sldIdLst>
    <p:sldId id="763" r:id="rId2"/>
    <p:sldId id="796" r:id="rId3"/>
    <p:sldId id="794" r:id="rId4"/>
    <p:sldId id="790" r:id="rId5"/>
    <p:sldId id="782" r:id="rId6"/>
    <p:sldId id="784" r:id="rId7"/>
    <p:sldId id="779" r:id="rId8"/>
    <p:sldId id="788" r:id="rId9"/>
    <p:sldId id="791" r:id="rId10"/>
    <p:sldId id="765" r:id="rId11"/>
    <p:sldId id="754" r:id="rId12"/>
    <p:sldId id="789" r:id="rId13"/>
    <p:sldId id="792" r:id="rId14"/>
  </p:sldIdLst>
  <p:sldSz cx="9144000" cy="6858000" type="screen4x3"/>
  <p:notesSz cx="6858000" cy="9947275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Dotum" pitchFamily="34" charset="-127"/>
      <p:regular r:id="rId23"/>
    </p:embeddedFon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Impact" pitchFamily="34" charset="0"/>
      <p:regular r:id="rId28"/>
    </p:embeddedFont>
    <p:embeddedFont>
      <p:font typeface="MS PGothic" pitchFamily="34" charset="-128"/>
      <p:regular r:id="rId2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5C5"/>
    <a:srgbClr val="0070C0"/>
    <a:srgbClr val="000000"/>
    <a:srgbClr val="2D7DA5"/>
    <a:srgbClr val="339933"/>
    <a:srgbClr val="0066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84653" autoAdjust="0"/>
  </p:normalViewPr>
  <p:slideViewPr>
    <p:cSldViewPr>
      <p:cViewPr>
        <p:scale>
          <a:sx n="66" d="100"/>
          <a:sy n="66" d="100"/>
        </p:scale>
        <p:origin x="-456" y="6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72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B632-9FA5-4537-A4F0-5030A8E51D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941E2810-17E0-4CA9-8FE4-78F31053F10B}">
      <dgm:prSet phldrT="[Текст]"/>
      <dgm:spPr/>
      <dgm:t>
        <a:bodyPr/>
        <a:lstStyle/>
        <a:p>
          <a:r>
            <a:rPr lang="ru-RU" dirty="0" smtClean="0"/>
            <a:t>Системное ПО</a:t>
          </a:r>
          <a:endParaRPr lang="ru-RU" dirty="0"/>
        </a:p>
      </dgm:t>
    </dgm:pt>
    <dgm:pt modelId="{9FDF3F80-11A5-441C-BD7B-7F590A742C00}" type="parTrans" cxnId="{804CC205-E369-4B25-BDD2-EF986A856AB6}">
      <dgm:prSet/>
      <dgm:spPr/>
      <dgm:t>
        <a:bodyPr/>
        <a:lstStyle/>
        <a:p>
          <a:endParaRPr lang="ru-RU"/>
        </a:p>
      </dgm:t>
    </dgm:pt>
    <dgm:pt modelId="{378D9A94-DD87-4249-8242-9E2464F8B508}" type="sibTrans" cxnId="{804CC205-E369-4B25-BDD2-EF986A856AB6}">
      <dgm:prSet/>
      <dgm:spPr/>
      <dgm:t>
        <a:bodyPr/>
        <a:lstStyle/>
        <a:p>
          <a:endParaRPr lang="ru-RU"/>
        </a:p>
      </dgm:t>
    </dgm:pt>
    <dgm:pt modelId="{D6ADC260-B893-4539-B0D5-34056B62D82B}">
      <dgm:prSet phldrT="[Текст]"/>
      <dgm:spPr/>
      <dgm:t>
        <a:bodyPr/>
        <a:lstStyle/>
        <a:p>
          <a:r>
            <a:rPr lang="ru-RU" dirty="0" smtClean="0"/>
            <a:t>Оборудование</a:t>
          </a:r>
          <a:endParaRPr lang="ru-RU" dirty="0"/>
        </a:p>
      </dgm:t>
    </dgm:pt>
    <dgm:pt modelId="{8587ED05-BC41-40C0-95FB-C2C0522A048A}" type="parTrans" cxnId="{0845D1BC-C72C-43A1-B62D-BD645F731C77}">
      <dgm:prSet/>
      <dgm:spPr/>
      <dgm:t>
        <a:bodyPr/>
        <a:lstStyle/>
        <a:p>
          <a:endParaRPr lang="ru-RU"/>
        </a:p>
      </dgm:t>
    </dgm:pt>
    <dgm:pt modelId="{71C8DD32-5D87-44D2-814E-5DEFF2A451E5}" type="sibTrans" cxnId="{0845D1BC-C72C-43A1-B62D-BD645F731C77}">
      <dgm:prSet/>
      <dgm:spPr/>
      <dgm:t>
        <a:bodyPr/>
        <a:lstStyle/>
        <a:p>
          <a:endParaRPr lang="ru-RU"/>
        </a:p>
      </dgm:t>
    </dgm:pt>
    <dgm:pt modelId="{0E5B713B-514B-4E12-8B3B-D3AA59678E3C}">
      <dgm:prSet phldrT="[Текст]"/>
      <dgm:spPr/>
      <dgm:t>
        <a:bodyPr/>
        <a:lstStyle/>
        <a:p>
          <a:r>
            <a:rPr lang="ru-RU" dirty="0" smtClean="0"/>
            <a:t>Инфраструктура</a:t>
          </a:r>
          <a:endParaRPr lang="ru-RU" dirty="0"/>
        </a:p>
      </dgm:t>
    </dgm:pt>
    <dgm:pt modelId="{C7737E1B-1DFF-409E-8647-B0A9BE8BDB6D}" type="parTrans" cxnId="{423F4CAC-B6BA-45D7-AE56-D1A8B02F35A9}">
      <dgm:prSet/>
      <dgm:spPr/>
      <dgm:t>
        <a:bodyPr/>
        <a:lstStyle/>
        <a:p>
          <a:endParaRPr lang="ru-RU"/>
        </a:p>
      </dgm:t>
    </dgm:pt>
    <dgm:pt modelId="{13CAE88A-4B12-4ADA-8291-C39242DF2F20}" type="sibTrans" cxnId="{423F4CAC-B6BA-45D7-AE56-D1A8B02F35A9}">
      <dgm:prSet/>
      <dgm:spPr/>
      <dgm:t>
        <a:bodyPr/>
        <a:lstStyle/>
        <a:p>
          <a:endParaRPr lang="ru-RU"/>
        </a:p>
      </dgm:t>
    </dgm:pt>
    <dgm:pt modelId="{606640E4-3C3D-4C1E-B1FA-AEFA4E33C342}">
      <dgm:prSet/>
      <dgm:spPr/>
      <dgm:t>
        <a:bodyPr/>
        <a:lstStyle/>
        <a:p>
          <a:r>
            <a:rPr lang="ru-RU" dirty="0" smtClean="0"/>
            <a:t>Прикладное ПО</a:t>
          </a:r>
          <a:endParaRPr lang="ru-RU" dirty="0"/>
        </a:p>
      </dgm:t>
    </dgm:pt>
    <dgm:pt modelId="{3B0AE31A-191C-4566-A754-7F6DB6C24AE8}" type="parTrans" cxnId="{B0343FE5-6096-40B3-A229-A38A9915877D}">
      <dgm:prSet/>
      <dgm:spPr/>
      <dgm:t>
        <a:bodyPr/>
        <a:lstStyle/>
        <a:p>
          <a:endParaRPr lang="ru-RU"/>
        </a:p>
      </dgm:t>
    </dgm:pt>
    <dgm:pt modelId="{F3D48B73-58EE-47F4-9A5A-7167E69A8A7D}" type="sibTrans" cxnId="{B0343FE5-6096-40B3-A229-A38A9915877D}">
      <dgm:prSet/>
      <dgm:spPr/>
      <dgm:t>
        <a:bodyPr/>
        <a:lstStyle/>
        <a:p>
          <a:endParaRPr lang="ru-RU"/>
        </a:p>
      </dgm:t>
    </dgm:pt>
    <dgm:pt modelId="{F4A6C707-163D-4705-A310-D418C62A8E0E}" type="pres">
      <dgm:prSet presAssocID="{200CB632-9FA5-4537-A4F0-5030A8E51D5F}" presName="Name0" presStyleCnt="0">
        <dgm:presLayoutVars>
          <dgm:chMax val="7"/>
          <dgm:chPref val="7"/>
          <dgm:dir/>
        </dgm:presLayoutVars>
      </dgm:prSet>
      <dgm:spPr/>
    </dgm:pt>
    <dgm:pt modelId="{D51E719F-B03B-4AC0-816F-60A5CBC66B76}" type="pres">
      <dgm:prSet presAssocID="{200CB632-9FA5-4537-A4F0-5030A8E51D5F}" presName="Name1" presStyleCnt="0"/>
      <dgm:spPr/>
    </dgm:pt>
    <dgm:pt modelId="{74EF7CD6-74C6-4F43-9710-C1598CBCE4F2}" type="pres">
      <dgm:prSet presAssocID="{200CB632-9FA5-4537-A4F0-5030A8E51D5F}" presName="cycle" presStyleCnt="0"/>
      <dgm:spPr/>
    </dgm:pt>
    <dgm:pt modelId="{96DCCD21-DB61-4C3D-A149-98EEB39AAC09}" type="pres">
      <dgm:prSet presAssocID="{200CB632-9FA5-4537-A4F0-5030A8E51D5F}" presName="srcNode" presStyleLbl="node1" presStyleIdx="0" presStyleCnt="4"/>
      <dgm:spPr/>
    </dgm:pt>
    <dgm:pt modelId="{D7E48563-345F-4D5A-8B12-F62CF8557DB1}" type="pres">
      <dgm:prSet presAssocID="{200CB632-9FA5-4537-A4F0-5030A8E51D5F}" presName="conn" presStyleLbl="parChTrans1D2" presStyleIdx="0" presStyleCnt="1"/>
      <dgm:spPr/>
      <dgm:t>
        <a:bodyPr/>
        <a:lstStyle/>
        <a:p>
          <a:endParaRPr lang="ru-RU"/>
        </a:p>
      </dgm:t>
    </dgm:pt>
    <dgm:pt modelId="{E0AF0245-39F9-41D5-9386-D239444AB6D1}" type="pres">
      <dgm:prSet presAssocID="{200CB632-9FA5-4537-A4F0-5030A8E51D5F}" presName="extraNode" presStyleLbl="node1" presStyleIdx="0" presStyleCnt="4"/>
      <dgm:spPr/>
    </dgm:pt>
    <dgm:pt modelId="{5515EBD1-9F7E-4430-9A67-E414974C9A4A}" type="pres">
      <dgm:prSet presAssocID="{200CB632-9FA5-4537-A4F0-5030A8E51D5F}" presName="dstNode" presStyleLbl="node1" presStyleIdx="0" presStyleCnt="4"/>
      <dgm:spPr/>
    </dgm:pt>
    <dgm:pt modelId="{ED0B20D9-3CF9-4953-AD18-A936C385F000}" type="pres">
      <dgm:prSet presAssocID="{606640E4-3C3D-4C1E-B1FA-AEFA4E33C34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272ED-8ED0-4728-9F60-45854F77879C}" type="pres">
      <dgm:prSet presAssocID="{606640E4-3C3D-4C1E-B1FA-AEFA4E33C342}" presName="accent_1" presStyleCnt="0"/>
      <dgm:spPr/>
    </dgm:pt>
    <dgm:pt modelId="{3BC197B1-EA94-477C-BCA2-A8A11A6D5B8A}" type="pres">
      <dgm:prSet presAssocID="{606640E4-3C3D-4C1E-B1FA-AEFA4E33C342}" presName="accentRepeatNode" presStyleLbl="solidFgAcc1" presStyleIdx="0" presStyleCnt="4"/>
      <dgm:spPr/>
    </dgm:pt>
    <dgm:pt modelId="{20E419F4-F507-4E1A-A4CE-7AADDDFF2907}" type="pres">
      <dgm:prSet presAssocID="{941E2810-17E0-4CA9-8FE4-78F31053F10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1EBAF-206B-4309-AA39-76E2663B8AB8}" type="pres">
      <dgm:prSet presAssocID="{941E2810-17E0-4CA9-8FE4-78F31053F10B}" presName="accent_2" presStyleCnt="0"/>
      <dgm:spPr/>
    </dgm:pt>
    <dgm:pt modelId="{EE684FFB-56C5-407C-B27C-DCE5B0D5EE33}" type="pres">
      <dgm:prSet presAssocID="{941E2810-17E0-4CA9-8FE4-78F31053F10B}" presName="accentRepeatNode" presStyleLbl="solidFgAcc1" presStyleIdx="1" presStyleCnt="4"/>
      <dgm:spPr/>
    </dgm:pt>
    <dgm:pt modelId="{21E299E7-4ACD-40D9-B013-3B8564D556DF}" type="pres">
      <dgm:prSet presAssocID="{D6ADC260-B893-4539-B0D5-34056B62D82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F9D54-20B9-4889-9E70-6F4BAEB540FB}" type="pres">
      <dgm:prSet presAssocID="{D6ADC260-B893-4539-B0D5-34056B62D82B}" presName="accent_3" presStyleCnt="0"/>
      <dgm:spPr/>
    </dgm:pt>
    <dgm:pt modelId="{F66817F1-0350-4D79-9C11-92E1840493B9}" type="pres">
      <dgm:prSet presAssocID="{D6ADC260-B893-4539-B0D5-34056B62D82B}" presName="accentRepeatNode" presStyleLbl="solidFgAcc1" presStyleIdx="2" presStyleCnt="4"/>
      <dgm:spPr/>
    </dgm:pt>
    <dgm:pt modelId="{44AAC474-38F4-42E2-A166-68C129A98EC2}" type="pres">
      <dgm:prSet presAssocID="{0E5B713B-514B-4E12-8B3B-D3AA59678E3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ABE19-001F-4E09-B135-B7F5102DEC5B}" type="pres">
      <dgm:prSet presAssocID="{0E5B713B-514B-4E12-8B3B-D3AA59678E3C}" presName="accent_4" presStyleCnt="0"/>
      <dgm:spPr/>
    </dgm:pt>
    <dgm:pt modelId="{566392BE-4957-4B14-9D7C-9389E0B633B7}" type="pres">
      <dgm:prSet presAssocID="{0E5B713B-514B-4E12-8B3B-D3AA59678E3C}" presName="accentRepeatNode" presStyleLbl="solidFgAcc1" presStyleIdx="3" presStyleCnt="4"/>
      <dgm:spPr/>
    </dgm:pt>
  </dgm:ptLst>
  <dgm:cxnLst>
    <dgm:cxn modelId="{423F4CAC-B6BA-45D7-AE56-D1A8B02F35A9}" srcId="{200CB632-9FA5-4537-A4F0-5030A8E51D5F}" destId="{0E5B713B-514B-4E12-8B3B-D3AA59678E3C}" srcOrd="3" destOrd="0" parTransId="{C7737E1B-1DFF-409E-8647-B0A9BE8BDB6D}" sibTransId="{13CAE88A-4B12-4ADA-8291-C39242DF2F20}"/>
    <dgm:cxn modelId="{8C99A118-B981-402F-8424-214BE1E865FF}" type="presOf" srcId="{0E5B713B-514B-4E12-8B3B-D3AA59678E3C}" destId="{44AAC474-38F4-42E2-A166-68C129A98EC2}" srcOrd="0" destOrd="0" presId="urn:microsoft.com/office/officeart/2008/layout/VerticalCurvedList"/>
    <dgm:cxn modelId="{876D3750-7C72-4628-B8A8-CAFB40F51651}" type="presOf" srcId="{200CB632-9FA5-4537-A4F0-5030A8E51D5F}" destId="{F4A6C707-163D-4705-A310-D418C62A8E0E}" srcOrd="0" destOrd="0" presId="urn:microsoft.com/office/officeart/2008/layout/VerticalCurvedList"/>
    <dgm:cxn modelId="{804CC205-E369-4B25-BDD2-EF986A856AB6}" srcId="{200CB632-9FA5-4537-A4F0-5030A8E51D5F}" destId="{941E2810-17E0-4CA9-8FE4-78F31053F10B}" srcOrd="1" destOrd="0" parTransId="{9FDF3F80-11A5-441C-BD7B-7F590A742C00}" sibTransId="{378D9A94-DD87-4249-8242-9E2464F8B508}"/>
    <dgm:cxn modelId="{7ED5B641-AFBC-4A54-BB2A-A6F7F5659865}" type="presOf" srcId="{F3D48B73-58EE-47F4-9A5A-7167E69A8A7D}" destId="{D7E48563-345F-4D5A-8B12-F62CF8557DB1}" srcOrd="0" destOrd="0" presId="urn:microsoft.com/office/officeart/2008/layout/VerticalCurvedList"/>
    <dgm:cxn modelId="{B0343FE5-6096-40B3-A229-A38A9915877D}" srcId="{200CB632-9FA5-4537-A4F0-5030A8E51D5F}" destId="{606640E4-3C3D-4C1E-B1FA-AEFA4E33C342}" srcOrd="0" destOrd="0" parTransId="{3B0AE31A-191C-4566-A754-7F6DB6C24AE8}" sibTransId="{F3D48B73-58EE-47F4-9A5A-7167E69A8A7D}"/>
    <dgm:cxn modelId="{7B90B261-01FB-4B82-B2B8-0CE9A3605201}" type="presOf" srcId="{941E2810-17E0-4CA9-8FE4-78F31053F10B}" destId="{20E419F4-F507-4E1A-A4CE-7AADDDFF2907}" srcOrd="0" destOrd="0" presId="urn:microsoft.com/office/officeart/2008/layout/VerticalCurvedList"/>
    <dgm:cxn modelId="{7E91A6E2-46D4-4F6B-8B55-1DE6101E2977}" type="presOf" srcId="{D6ADC260-B893-4539-B0D5-34056B62D82B}" destId="{21E299E7-4ACD-40D9-B013-3B8564D556DF}" srcOrd="0" destOrd="0" presId="urn:microsoft.com/office/officeart/2008/layout/VerticalCurvedList"/>
    <dgm:cxn modelId="{0845D1BC-C72C-43A1-B62D-BD645F731C77}" srcId="{200CB632-9FA5-4537-A4F0-5030A8E51D5F}" destId="{D6ADC260-B893-4539-B0D5-34056B62D82B}" srcOrd="2" destOrd="0" parTransId="{8587ED05-BC41-40C0-95FB-C2C0522A048A}" sibTransId="{71C8DD32-5D87-44D2-814E-5DEFF2A451E5}"/>
    <dgm:cxn modelId="{D3F6AB03-FC4C-4A0E-953F-7909389898DD}" type="presOf" srcId="{606640E4-3C3D-4C1E-B1FA-AEFA4E33C342}" destId="{ED0B20D9-3CF9-4953-AD18-A936C385F000}" srcOrd="0" destOrd="0" presId="urn:microsoft.com/office/officeart/2008/layout/VerticalCurvedList"/>
    <dgm:cxn modelId="{F54D18BC-BF37-4F69-B5EB-7529C56AB913}" type="presParOf" srcId="{F4A6C707-163D-4705-A310-D418C62A8E0E}" destId="{D51E719F-B03B-4AC0-816F-60A5CBC66B76}" srcOrd="0" destOrd="0" presId="urn:microsoft.com/office/officeart/2008/layout/VerticalCurvedList"/>
    <dgm:cxn modelId="{52FEE2F0-5785-466D-A886-7407F98D16D7}" type="presParOf" srcId="{D51E719F-B03B-4AC0-816F-60A5CBC66B76}" destId="{74EF7CD6-74C6-4F43-9710-C1598CBCE4F2}" srcOrd="0" destOrd="0" presId="urn:microsoft.com/office/officeart/2008/layout/VerticalCurvedList"/>
    <dgm:cxn modelId="{A1062F8A-A39E-44FD-94FF-76D9E3C405B4}" type="presParOf" srcId="{74EF7CD6-74C6-4F43-9710-C1598CBCE4F2}" destId="{96DCCD21-DB61-4C3D-A149-98EEB39AAC09}" srcOrd="0" destOrd="0" presId="urn:microsoft.com/office/officeart/2008/layout/VerticalCurvedList"/>
    <dgm:cxn modelId="{27DB6095-51FB-429B-9BD0-8B98EE46C0D7}" type="presParOf" srcId="{74EF7CD6-74C6-4F43-9710-C1598CBCE4F2}" destId="{D7E48563-345F-4D5A-8B12-F62CF8557DB1}" srcOrd="1" destOrd="0" presId="urn:microsoft.com/office/officeart/2008/layout/VerticalCurvedList"/>
    <dgm:cxn modelId="{A627C9FC-8461-4F15-B8DC-A48370C31158}" type="presParOf" srcId="{74EF7CD6-74C6-4F43-9710-C1598CBCE4F2}" destId="{E0AF0245-39F9-41D5-9386-D239444AB6D1}" srcOrd="2" destOrd="0" presId="urn:microsoft.com/office/officeart/2008/layout/VerticalCurvedList"/>
    <dgm:cxn modelId="{4241ACEA-C0CF-4623-9100-C7DACA9B2B73}" type="presParOf" srcId="{74EF7CD6-74C6-4F43-9710-C1598CBCE4F2}" destId="{5515EBD1-9F7E-4430-9A67-E414974C9A4A}" srcOrd="3" destOrd="0" presId="urn:microsoft.com/office/officeart/2008/layout/VerticalCurvedList"/>
    <dgm:cxn modelId="{52C5FE86-5785-4C0E-84EB-52D89272D511}" type="presParOf" srcId="{D51E719F-B03B-4AC0-816F-60A5CBC66B76}" destId="{ED0B20D9-3CF9-4953-AD18-A936C385F000}" srcOrd="1" destOrd="0" presId="urn:microsoft.com/office/officeart/2008/layout/VerticalCurvedList"/>
    <dgm:cxn modelId="{283BEED8-5C8F-41EF-ADEE-C94A0345E3EA}" type="presParOf" srcId="{D51E719F-B03B-4AC0-816F-60A5CBC66B76}" destId="{EFE272ED-8ED0-4728-9F60-45854F77879C}" srcOrd="2" destOrd="0" presId="urn:microsoft.com/office/officeart/2008/layout/VerticalCurvedList"/>
    <dgm:cxn modelId="{612066C5-3BD1-48C1-AAF3-1C0BD54992DB}" type="presParOf" srcId="{EFE272ED-8ED0-4728-9F60-45854F77879C}" destId="{3BC197B1-EA94-477C-BCA2-A8A11A6D5B8A}" srcOrd="0" destOrd="0" presId="urn:microsoft.com/office/officeart/2008/layout/VerticalCurvedList"/>
    <dgm:cxn modelId="{631F68BA-F3F6-4DF7-AAE4-3B63340D9435}" type="presParOf" srcId="{D51E719F-B03B-4AC0-816F-60A5CBC66B76}" destId="{20E419F4-F507-4E1A-A4CE-7AADDDFF2907}" srcOrd="3" destOrd="0" presId="urn:microsoft.com/office/officeart/2008/layout/VerticalCurvedList"/>
    <dgm:cxn modelId="{20CF7BC0-20C8-4521-A1EB-052E7947DDA1}" type="presParOf" srcId="{D51E719F-B03B-4AC0-816F-60A5CBC66B76}" destId="{97D1EBAF-206B-4309-AA39-76E2663B8AB8}" srcOrd="4" destOrd="0" presId="urn:microsoft.com/office/officeart/2008/layout/VerticalCurvedList"/>
    <dgm:cxn modelId="{711357AF-B5F5-4774-86A0-9B58EE85C635}" type="presParOf" srcId="{97D1EBAF-206B-4309-AA39-76E2663B8AB8}" destId="{EE684FFB-56C5-407C-B27C-DCE5B0D5EE33}" srcOrd="0" destOrd="0" presId="urn:microsoft.com/office/officeart/2008/layout/VerticalCurvedList"/>
    <dgm:cxn modelId="{22F02247-13C5-4BC9-9BB3-BEF450C91303}" type="presParOf" srcId="{D51E719F-B03B-4AC0-816F-60A5CBC66B76}" destId="{21E299E7-4ACD-40D9-B013-3B8564D556DF}" srcOrd="5" destOrd="0" presId="urn:microsoft.com/office/officeart/2008/layout/VerticalCurvedList"/>
    <dgm:cxn modelId="{8CC8CDF2-BB63-46E9-B62F-C0DBDDB14CE7}" type="presParOf" srcId="{D51E719F-B03B-4AC0-816F-60A5CBC66B76}" destId="{6CEF9D54-20B9-4889-9E70-6F4BAEB540FB}" srcOrd="6" destOrd="0" presId="urn:microsoft.com/office/officeart/2008/layout/VerticalCurvedList"/>
    <dgm:cxn modelId="{4993B507-8CCE-4E18-B7F2-906CF79D175B}" type="presParOf" srcId="{6CEF9D54-20B9-4889-9E70-6F4BAEB540FB}" destId="{F66817F1-0350-4D79-9C11-92E1840493B9}" srcOrd="0" destOrd="0" presId="urn:microsoft.com/office/officeart/2008/layout/VerticalCurvedList"/>
    <dgm:cxn modelId="{5F304F87-DCF6-4182-B5C6-78EBFFB0A0F4}" type="presParOf" srcId="{D51E719F-B03B-4AC0-816F-60A5CBC66B76}" destId="{44AAC474-38F4-42E2-A166-68C129A98EC2}" srcOrd="7" destOrd="0" presId="urn:microsoft.com/office/officeart/2008/layout/VerticalCurvedList"/>
    <dgm:cxn modelId="{F9A38435-3A07-4220-A165-65B56B6A606A}" type="presParOf" srcId="{D51E719F-B03B-4AC0-816F-60A5CBC66B76}" destId="{F93ABE19-001F-4E09-B135-B7F5102DEC5B}" srcOrd="8" destOrd="0" presId="urn:microsoft.com/office/officeart/2008/layout/VerticalCurvedList"/>
    <dgm:cxn modelId="{271819C6-CBD1-4C97-9327-54BD0C5B2262}" type="presParOf" srcId="{F93ABE19-001F-4E09-B135-B7F5102DEC5B}" destId="{566392BE-4957-4B14-9D7C-9389E0B633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CB632-9FA5-4537-A4F0-5030A8E51D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606640E4-3C3D-4C1E-B1FA-AEFA4E33C342}">
      <dgm:prSet/>
      <dgm:spPr/>
      <dgm:t>
        <a:bodyPr/>
        <a:lstStyle/>
        <a:p>
          <a:r>
            <a:rPr lang="ru-RU" dirty="0" smtClean="0"/>
            <a:t>Прикладное ПО</a:t>
          </a:r>
          <a:endParaRPr lang="ru-RU" dirty="0"/>
        </a:p>
      </dgm:t>
    </dgm:pt>
    <dgm:pt modelId="{3B0AE31A-191C-4566-A754-7F6DB6C24AE8}" type="parTrans" cxnId="{B0343FE5-6096-40B3-A229-A38A9915877D}">
      <dgm:prSet/>
      <dgm:spPr/>
      <dgm:t>
        <a:bodyPr/>
        <a:lstStyle/>
        <a:p>
          <a:endParaRPr lang="ru-RU"/>
        </a:p>
      </dgm:t>
    </dgm:pt>
    <dgm:pt modelId="{F3D48B73-58EE-47F4-9A5A-7167E69A8A7D}" type="sibTrans" cxnId="{B0343FE5-6096-40B3-A229-A38A9915877D}">
      <dgm:prSet/>
      <dgm:spPr/>
      <dgm:t>
        <a:bodyPr/>
        <a:lstStyle/>
        <a:p>
          <a:endParaRPr lang="ru-RU"/>
        </a:p>
      </dgm:t>
    </dgm:pt>
    <dgm:pt modelId="{F4A6C707-163D-4705-A310-D418C62A8E0E}" type="pres">
      <dgm:prSet presAssocID="{200CB632-9FA5-4537-A4F0-5030A8E51D5F}" presName="Name0" presStyleCnt="0">
        <dgm:presLayoutVars>
          <dgm:chMax val="7"/>
          <dgm:chPref val="7"/>
          <dgm:dir/>
        </dgm:presLayoutVars>
      </dgm:prSet>
      <dgm:spPr/>
    </dgm:pt>
    <dgm:pt modelId="{D51E719F-B03B-4AC0-816F-60A5CBC66B76}" type="pres">
      <dgm:prSet presAssocID="{200CB632-9FA5-4537-A4F0-5030A8E51D5F}" presName="Name1" presStyleCnt="0"/>
      <dgm:spPr/>
    </dgm:pt>
    <dgm:pt modelId="{74EF7CD6-74C6-4F43-9710-C1598CBCE4F2}" type="pres">
      <dgm:prSet presAssocID="{200CB632-9FA5-4537-A4F0-5030A8E51D5F}" presName="cycle" presStyleCnt="0"/>
      <dgm:spPr/>
    </dgm:pt>
    <dgm:pt modelId="{96DCCD21-DB61-4C3D-A149-98EEB39AAC09}" type="pres">
      <dgm:prSet presAssocID="{200CB632-9FA5-4537-A4F0-5030A8E51D5F}" presName="srcNode" presStyleLbl="node1" presStyleIdx="0" presStyleCnt="1"/>
      <dgm:spPr/>
    </dgm:pt>
    <dgm:pt modelId="{D7E48563-345F-4D5A-8B12-F62CF8557DB1}" type="pres">
      <dgm:prSet presAssocID="{200CB632-9FA5-4537-A4F0-5030A8E51D5F}" presName="conn" presStyleLbl="parChTrans1D2" presStyleIdx="0" presStyleCnt="1"/>
      <dgm:spPr/>
      <dgm:t>
        <a:bodyPr/>
        <a:lstStyle/>
        <a:p>
          <a:endParaRPr lang="ru-RU"/>
        </a:p>
      </dgm:t>
    </dgm:pt>
    <dgm:pt modelId="{E0AF0245-39F9-41D5-9386-D239444AB6D1}" type="pres">
      <dgm:prSet presAssocID="{200CB632-9FA5-4537-A4F0-5030A8E51D5F}" presName="extraNode" presStyleLbl="node1" presStyleIdx="0" presStyleCnt="1"/>
      <dgm:spPr/>
    </dgm:pt>
    <dgm:pt modelId="{5515EBD1-9F7E-4430-9A67-E414974C9A4A}" type="pres">
      <dgm:prSet presAssocID="{200CB632-9FA5-4537-A4F0-5030A8E51D5F}" presName="dstNode" presStyleLbl="node1" presStyleIdx="0" presStyleCnt="1"/>
      <dgm:spPr/>
    </dgm:pt>
    <dgm:pt modelId="{ED0B20D9-3CF9-4953-AD18-A936C385F000}" type="pres">
      <dgm:prSet presAssocID="{606640E4-3C3D-4C1E-B1FA-AEFA4E33C342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272ED-8ED0-4728-9F60-45854F77879C}" type="pres">
      <dgm:prSet presAssocID="{606640E4-3C3D-4C1E-B1FA-AEFA4E33C342}" presName="accent_1" presStyleCnt="0"/>
      <dgm:spPr/>
    </dgm:pt>
    <dgm:pt modelId="{3BC197B1-EA94-477C-BCA2-A8A11A6D5B8A}" type="pres">
      <dgm:prSet presAssocID="{606640E4-3C3D-4C1E-B1FA-AEFA4E33C342}" presName="accentRepeatNode" presStyleLbl="solidFgAcc1" presStyleIdx="0" presStyleCnt="1"/>
      <dgm:spPr/>
    </dgm:pt>
  </dgm:ptLst>
  <dgm:cxnLst>
    <dgm:cxn modelId="{A45E3F15-9FA1-4FD8-97DC-BD9152CF7275}" type="presOf" srcId="{F3D48B73-58EE-47F4-9A5A-7167E69A8A7D}" destId="{D7E48563-345F-4D5A-8B12-F62CF8557DB1}" srcOrd="0" destOrd="0" presId="urn:microsoft.com/office/officeart/2008/layout/VerticalCurvedList"/>
    <dgm:cxn modelId="{B0343FE5-6096-40B3-A229-A38A9915877D}" srcId="{200CB632-9FA5-4537-A4F0-5030A8E51D5F}" destId="{606640E4-3C3D-4C1E-B1FA-AEFA4E33C342}" srcOrd="0" destOrd="0" parTransId="{3B0AE31A-191C-4566-A754-7F6DB6C24AE8}" sibTransId="{F3D48B73-58EE-47F4-9A5A-7167E69A8A7D}"/>
    <dgm:cxn modelId="{96062D2B-A21F-471A-AC4E-65735F980B4A}" type="presOf" srcId="{200CB632-9FA5-4537-A4F0-5030A8E51D5F}" destId="{F4A6C707-163D-4705-A310-D418C62A8E0E}" srcOrd="0" destOrd="0" presId="urn:microsoft.com/office/officeart/2008/layout/VerticalCurvedList"/>
    <dgm:cxn modelId="{5392A096-CF6D-46B3-A4EC-2327500119FA}" type="presOf" srcId="{606640E4-3C3D-4C1E-B1FA-AEFA4E33C342}" destId="{ED0B20D9-3CF9-4953-AD18-A936C385F000}" srcOrd="0" destOrd="0" presId="urn:microsoft.com/office/officeart/2008/layout/VerticalCurvedList"/>
    <dgm:cxn modelId="{ADACE077-F31E-431C-9822-6FA0D98BB286}" type="presParOf" srcId="{F4A6C707-163D-4705-A310-D418C62A8E0E}" destId="{D51E719F-B03B-4AC0-816F-60A5CBC66B76}" srcOrd="0" destOrd="0" presId="urn:microsoft.com/office/officeart/2008/layout/VerticalCurvedList"/>
    <dgm:cxn modelId="{94D08900-3E6E-4B0C-850E-482784F26C3E}" type="presParOf" srcId="{D51E719F-B03B-4AC0-816F-60A5CBC66B76}" destId="{74EF7CD6-74C6-4F43-9710-C1598CBCE4F2}" srcOrd="0" destOrd="0" presId="urn:microsoft.com/office/officeart/2008/layout/VerticalCurvedList"/>
    <dgm:cxn modelId="{D51259A0-D76A-4BB2-A5AB-71034752752E}" type="presParOf" srcId="{74EF7CD6-74C6-4F43-9710-C1598CBCE4F2}" destId="{96DCCD21-DB61-4C3D-A149-98EEB39AAC09}" srcOrd="0" destOrd="0" presId="urn:microsoft.com/office/officeart/2008/layout/VerticalCurvedList"/>
    <dgm:cxn modelId="{48F6C817-9C0D-4869-8BE5-66ACE72E3622}" type="presParOf" srcId="{74EF7CD6-74C6-4F43-9710-C1598CBCE4F2}" destId="{D7E48563-345F-4D5A-8B12-F62CF8557DB1}" srcOrd="1" destOrd="0" presId="urn:microsoft.com/office/officeart/2008/layout/VerticalCurvedList"/>
    <dgm:cxn modelId="{878CAF7B-AD5A-451D-9735-BE1C1469D2D2}" type="presParOf" srcId="{74EF7CD6-74C6-4F43-9710-C1598CBCE4F2}" destId="{E0AF0245-39F9-41D5-9386-D239444AB6D1}" srcOrd="2" destOrd="0" presId="urn:microsoft.com/office/officeart/2008/layout/VerticalCurvedList"/>
    <dgm:cxn modelId="{19F4340D-1906-4E8F-978C-7A14A18E5236}" type="presParOf" srcId="{74EF7CD6-74C6-4F43-9710-C1598CBCE4F2}" destId="{5515EBD1-9F7E-4430-9A67-E414974C9A4A}" srcOrd="3" destOrd="0" presId="urn:microsoft.com/office/officeart/2008/layout/VerticalCurvedList"/>
    <dgm:cxn modelId="{45C8644C-959C-4338-8682-08686E45C55D}" type="presParOf" srcId="{D51E719F-B03B-4AC0-816F-60A5CBC66B76}" destId="{ED0B20D9-3CF9-4953-AD18-A936C385F000}" srcOrd="1" destOrd="0" presId="urn:microsoft.com/office/officeart/2008/layout/VerticalCurvedList"/>
    <dgm:cxn modelId="{33CD1659-6A2E-4158-A276-B64D2A3AC382}" type="presParOf" srcId="{D51E719F-B03B-4AC0-816F-60A5CBC66B76}" destId="{EFE272ED-8ED0-4728-9F60-45854F77879C}" srcOrd="2" destOrd="0" presId="urn:microsoft.com/office/officeart/2008/layout/VerticalCurvedList"/>
    <dgm:cxn modelId="{1C2A9664-5920-4216-A7FC-B134C537897D}" type="presParOf" srcId="{EFE272ED-8ED0-4728-9F60-45854F77879C}" destId="{3BC197B1-EA94-477C-BCA2-A8A11A6D5B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48563-345F-4D5A-8B12-F62CF8557DB1}">
      <dsp:nvSpPr>
        <dsp:cNvPr id="0" name=""/>
        <dsp:cNvSpPr/>
      </dsp:nvSpPr>
      <dsp:spPr>
        <a:xfrm>
          <a:off x="-4163787" y="-638953"/>
          <a:ext cx="4961355" cy="4961355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B20D9-3CF9-4953-AD18-A936C385F000}">
      <dsp:nvSpPr>
        <dsp:cNvPr id="0" name=""/>
        <dsp:cNvSpPr/>
      </dsp:nvSpPr>
      <dsp:spPr>
        <a:xfrm>
          <a:off x="417885" y="283183"/>
          <a:ext cx="3853418" cy="566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8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Прикладное ПО</a:t>
          </a:r>
          <a:endParaRPr lang="ru-RU" sz="2900" kern="1200" dirty="0"/>
        </a:p>
      </dsp:txBody>
      <dsp:txXfrm>
        <a:off x="417885" y="283183"/>
        <a:ext cx="3853418" cy="566661"/>
      </dsp:txXfrm>
    </dsp:sp>
    <dsp:sp modelId="{3BC197B1-EA94-477C-BCA2-A8A11A6D5B8A}">
      <dsp:nvSpPr>
        <dsp:cNvPr id="0" name=""/>
        <dsp:cNvSpPr/>
      </dsp:nvSpPr>
      <dsp:spPr>
        <a:xfrm>
          <a:off x="63721" y="212350"/>
          <a:ext cx="708327" cy="708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419F4-F507-4E1A-A4CE-7AADDDFF2907}">
      <dsp:nvSpPr>
        <dsp:cNvPr id="0" name=""/>
        <dsp:cNvSpPr/>
      </dsp:nvSpPr>
      <dsp:spPr>
        <a:xfrm>
          <a:off x="742765" y="1133323"/>
          <a:ext cx="3528538" cy="5666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8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Системное ПО</a:t>
          </a:r>
          <a:endParaRPr lang="ru-RU" sz="2900" kern="1200" dirty="0"/>
        </a:p>
      </dsp:txBody>
      <dsp:txXfrm>
        <a:off x="742765" y="1133323"/>
        <a:ext cx="3528538" cy="566661"/>
      </dsp:txXfrm>
    </dsp:sp>
    <dsp:sp modelId="{EE684FFB-56C5-407C-B27C-DCE5B0D5EE33}">
      <dsp:nvSpPr>
        <dsp:cNvPr id="0" name=""/>
        <dsp:cNvSpPr/>
      </dsp:nvSpPr>
      <dsp:spPr>
        <a:xfrm>
          <a:off x="388601" y="1062490"/>
          <a:ext cx="708327" cy="708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299E7-4ACD-40D9-B013-3B8564D556DF}">
      <dsp:nvSpPr>
        <dsp:cNvPr id="0" name=""/>
        <dsp:cNvSpPr/>
      </dsp:nvSpPr>
      <dsp:spPr>
        <a:xfrm>
          <a:off x="742765" y="1983463"/>
          <a:ext cx="3528538" cy="5666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8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Оборудование</a:t>
          </a:r>
          <a:endParaRPr lang="ru-RU" sz="2900" kern="1200" dirty="0"/>
        </a:p>
      </dsp:txBody>
      <dsp:txXfrm>
        <a:off x="742765" y="1983463"/>
        <a:ext cx="3528538" cy="566661"/>
      </dsp:txXfrm>
    </dsp:sp>
    <dsp:sp modelId="{F66817F1-0350-4D79-9C11-92E1840493B9}">
      <dsp:nvSpPr>
        <dsp:cNvPr id="0" name=""/>
        <dsp:cNvSpPr/>
      </dsp:nvSpPr>
      <dsp:spPr>
        <a:xfrm>
          <a:off x="388601" y="1912630"/>
          <a:ext cx="708327" cy="708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AC474-38F4-42E2-A166-68C129A98EC2}">
      <dsp:nvSpPr>
        <dsp:cNvPr id="0" name=""/>
        <dsp:cNvSpPr/>
      </dsp:nvSpPr>
      <dsp:spPr>
        <a:xfrm>
          <a:off x="417885" y="2833603"/>
          <a:ext cx="3853418" cy="5666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78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Инфраструктура</a:t>
          </a:r>
          <a:endParaRPr lang="ru-RU" sz="2900" kern="1200" dirty="0"/>
        </a:p>
      </dsp:txBody>
      <dsp:txXfrm>
        <a:off x="417885" y="2833603"/>
        <a:ext cx="3853418" cy="566661"/>
      </dsp:txXfrm>
    </dsp:sp>
    <dsp:sp modelId="{566392BE-4957-4B14-9D7C-9389E0B633B7}">
      <dsp:nvSpPr>
        <dsp:cNvPr id="0" name=""/>
        <dsp:cNvSpPr/>
      </dsp:nvSpPr>
      <dsp:spPr>
        <a:xfrm>
          <a:off x="63721" y="2762770"/>
          <a:ext cx="708327" cy="708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48563-345F-4D5A-8B12-F62CF8557DB1}">
      <dsp:nvSpPr>
        <dsp:cNvPr id="0" name=""/>
        <dsp:cNvSpPr/>
      </dsp:nvSpPr>
      <dsp:spPr>
        <a:xfrm>
          <a:off x="-1366535" y="-231488"/>
          <a:ext cx="1777444" cy="1777444"/>
        </a:xfrm>
        <a:prstGeom prst="blockArc">
          <a:avLst>
            <a:gd name="adj1" fmla="val 18900000"/>
            <a:gd name="adj2" fmla="val 2700000"/>
            <a:gd name="adj3" fmla="val 121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B20D9-3CF9-4953-AD18-A936C385F000}">
      <dsp:nvSpPr>
        <dsp:cNvPr id="0" name=""/>
        <dsp:cNvSpPr/>
      </dsp:nvSpPr>
      <dsp:spPr>
        <a:xfrm>
          <a:off x="397315" y="339381"/>
          <a:ext cx="2987060" cy="6357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7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Прикладное ПО</a:t>
          </a:r>
          <a:endParaRPr lang="ru-RU" sz="2700" kern="1200" dirty="0"/>
        </a:p>
      </dsp:txBody>
      <dsp:txXfrm>
        <a:off x="397315" y="339381"/>
        <a:ext cx="2987060" cy="635704"/>
      </dsp:txXfrm>
    </dsp:sp>
    <dsp:sp modelId="{3BC197B1-EA94-477C-BCA2-A8A11A6D5B8A}">
      <dsp:nvSpPr>
        <dsp:cNvPr id="0" name=""/>
        <dsp:cNvSpPr/>
      </dsp:nvSpPr>
      <dsp:spPr>
        <a:xfrm>
          <a:off x="0" y="259918"/>
          <a:ext cx="794630" cy="794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44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7844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+mn-lt"/>
              </a:defRPr>
            </a:lvl1pPr>
          </a:lstStyle>
          <a:p>
            <a:pPr>
              <a:defRPr/>
            </a:pPr>
            <a:fld id="{CDF90577-2125-43E8-817D-7EBB09933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36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0946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3922"/>
            <a:ext cx="5487041" cy="447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844"/>
            <a:ext cx="2970946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47844"/>
            <a:ext cx="2970946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6" tIns="46263" rIns="92526" bIns="4626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+mn-lt"/>
              </a:defRPr>
            </a:lvl1pPr>
          </a:lstStyle>
          <a:p>
            <a:pPr>
              <a:defRPr/>
            </a:pPr>
            <a:fld id="{1A91C81D-B472-4801-865D-784FA86790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488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solidFill>
                  <a:srgbClr val="1D85C5"/>
                </a:solidFill>
                <a:latin typeface="Impact" pitchFamily="34" charset="0"/>
                <a:ea typeface="Dotum" pitchFamily="34" charset="-127"/>
              </a:rPr>
              <a:t>Выполнено за 9 месяцев 2013 года </a:t>
            </a:r>
          </a:p>
          <a:p>
            <a:endParaRPr lang="ru-RU" altLang="ru-RU" smtClean="0">
              <a:solidFill>
                <a:srgbClr val="1D85C5"/>
              </a:solidFill>
              <a:latin typeface="Impact" pitchFamily="34" charset="0"/>
              <a:ea typeface="Dotum" pitchFamily="34" charset="-127"/>
            </a:endParaRPr>
          </a:p>
          <a:p>
            <a:pPr eaLnBrk="1" hangingPunct="1"/>
            <a:r>
              <a:rPr lang="ru-RU" altLang="ru-RU" smtClean="0">
                <a:cs typeface="Times New Roman" pitchFamily="18" charset="0"/>
              </a:rPr>
              <a:t>ЦОД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Реконструкция зданий и технологическое оснащение 1–го пускового комплекса ЦОД по городам Актау; Атырау; Актобе; Кокшетау; Усть-Каменогорск; Талдыкорган; Шымкент.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ru-RU" altLang="ru-RU" smtClean="0">
                <a:cs typeface="Times New Roman" pitchFamily="18" charset="0"/>
              </a:rPr>
              <a:t>Организован технический и авторский надзор.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ru-RU" altLang="ru-RU" smtClean="0">
                <a:cs typeface="Times New Roman" pitchFamily="18" charset="0"/>
              </a:rPr>
              <a:t>Утверждена ПСД по 1–му пусковому комплексу ЦОД.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ru-RU" altLang="ru-RU" smtClean="0">
                <a:cs typeface="Times New Roman" pitchFamily="18" charset="0"/>
              </a:rPr>
              <a:t>Ежедневный контроль и мониторинг работ за ходом реализации Проекта.</a:t>
            </a:r>
          </a:p>
          <a:p>
            <a:pPr algn="just" eaLnBrk="1" hangingPunct="1"/>
            <a:endParaRPr lang="ru-RU" altLang="ru-RU" smtClean="0">
              <a:ea typeface="Calibri" pitchFamily="34" charset="0"/>
              <a:cs typeface="Calibri" pitchFamily="34" charset="0"/>
            </a:endParaRPr>
          </a:p>
          <a:p>
            <a:pPr algn="just" eaLnBrk="1" hangingPunct="1"/>
            <a:r>
              <a:rPr lang="ru-RU" altLang="ru-RU" smtClean="0">
                <a:ea typeface="Calibri" pitchFamily="34" charset="0"/>
                <a:cs typeface="Calibri" pitchFamily="34" charset="0"/>
              </a:rPr>
              <a:t>РПЭП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Разработано новое ФЭО на проект РПЭП.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Получена от МТК РК отраслевая экспертиза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Получено положительное экономическое заключение от ГЧП и МЭБП РК на ФЭО Проекта.</a:t>
            </a:r>
          </a:p>
          <a:p>
            <a:pPr eaLnBrk="1" hangingPunct="1">
              <a:buFontTx/>
              <a:buAutoNum type="arabicPeriod"/>
            </a:pPr>
            <a:endParaRPr lang="ru-RU" altLang="ru-RU" smtClean="0"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solidFill>
                  <a:srgbClr val="1D85C5"/>
                </a:solidFill>
                <a:latin typeface="Impact" pitchFamily="34" charset="0"/>
                <a:ea typeface="Dotum" pitchFamily="34" charset="-127"/>
              </a:rPr>
              <a:t>Планы до конца 2013 года</a:t>
            </a:r>
          </a:p>
          <a:p>
            <a:pPr eaLnBrk="1" hangingPunct="1"/>
            <a:endParaRPr lang="ru-RU" altLang="ru-RU" smtClean="0">
              <a:solidFill>
                <a:srgbClr val="1D85C5"/>
              </a:solidFill>
              <a:latin typeface="Impact" pitchFamily="34" charset="0"/>
              <a:ea typeface="Dotum" pitchFamily="34" charset="-127"/>
            </a:endParaRPr>
          </a:p>
          <a:p>
            <a:r>
              <a:rPr lang="ru-RU" altLang="ru-RU" smtClean="0">
                <a:cs typeface="Times New Roman" pitchFamily="18" charset="0"/>
              </a:rPr>
              <a:t>ЦОД</a:t>
            </a:r>
          </a:p>
          <a:p>
            <a:pPr>
              <a:buFont typeface="Impact" pitchFamily="34" charset="0"/>
              <a:buAutoNum type="arabicPeriod"/>
            </a:pPr>
            <a:r>
              <a:rPr lang="ru-RU" altLang="ru-RU" smtClean="0">
                <a:cs typeface="Times New Roman" pitchFamily="18" charset="0"/>
              </a:rPr>
              <a:t>Разработка ПСД по г.Алматы, с получением заключения государственной экспертизы.</a:t>
            </a:r>
          </a:p>
          <a:p>
            <a:pPr>
              <a:buFont typeface="Impact" pitchFamily="34" charset="0"/>
              <a:buAutoNum type="arabicPeriod"/>
            </a:pPr>
            <a:r>
              <a:rPr lang="ru-RU" altLang="ru-RU" smtClean="0">
                <a:cs typeface="Times New Roman" pitchFamily="18" charset="0"/>
              </a:rPr>
              <a:t>Внесение корректировок в ПСД по 2–му пускового комплекса ЦОД по городам Алматы; Караганда; Костанай;  Кызылорда; Уральск; Петропавловск; Тараз..</a:t>
            </a:r>
          </a:p>
          <a:p>
            <a:pPr>
              <a:buFont typeface="Impact" pitchFamily="34" charset="0"/>
              <a:buAutoNum type="arabicPeriod"/>
            </a:pPr>
            <a:r>
              <a:rPr lang="ru-RU" altLang="ru-RU" smtClean="0">
                <a:cs typeface="Times New Roman" pitchFamily="18" charset="0"/>
              </a:rPr>
              <a:t>Проведение приемо-сдаточных работ по  сдаче 7 ЦОД-ов в промышленную эксплуатацию.</a:t>
            </a:r>
          </a:p>
          <a:p>
            <a:pPr algn="just"/>
            <a:endParaRPr lang="ru-RU" altLang="ru-RU" smtClean="0">
              <a:solidFill>
                <a:srgbClr val="0F3F85"/>
              </a:solidFill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ru-RU" altLang="ru-RU" smtClean="0">
                <a:ea typeface="Calibri" pitchFamily="34" charset="0"/>
                <a:cs typeface="Calibri" pitchFamily="34" charset="0"/>
              </a:rPr>
              <a:t>РПЭП</a:t>
            </a:r>
            <a:endParaRPr lang="ru-RU" altLang="ru-RU" smtClean="0">
              <a:solidFill>
                <a:srgbClr val="0F3F85"/>
              </a:solidFill>
              <a:ea typeface="Calibri" pitchFamily="34" charset="0"/>
              <a:cs typeface="Calibri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Внесение бюджетной заявки в РБК на корректировку бюджета 2013 года.</a:t>
            </a:r>
          </a:p>
          <a:p>
            <a:pPr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Проведение конкурса по закупу услуг на разработку Технического проекта РПЭП.</a:t>
            </a:r>
          </a:p>
          <a:p>
            <a:pPr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Проведение демонстрационных работ по резервированию одной ИС на примере одного из пилотных проектов.</a:t>
            </a:r>
          </a:p>
          <a:p>
            <a:pPr>
              <a:buFontTx/>
              <a:buAutoNum type="arabicPeriod"/>
            </a:pPr>
            <a:r>
              <a:rPr lang="ru-RU" altLang="ru-RU" smtClean="0">
                <a:cs typeface="Times New Roman" pitchFamily="18" charset="0"/>
              </a:rPr>
              <a:t>Объявление конкурса по закупу оборудования и программного обеспечения для 1-го этапа реализации проекта РПЭП.</a:t>
            </a:r>
          </a:p>
          <a:p>
            <a:pPr eaLnBrk="1" hangingPunct="1"/>
            <a:endParaRPr lang="ru-RU" altLang="ru-RU" smtClean="0">
              <a:cs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63D3D-9DF6-4C72-8D07-F96C796067D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0307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8388350" y="144463"/>
            <a:ext cx="741363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E1B579-DE2A-4D22-8D69-4F2821F9CDBE}" type="slidenum">
              <a:rPr lang="ru-RU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r">
                <a:defRPr/>
              </a:pPr>
              <a:t>‹#›</a:t>
            </a:fld>
            <a:endParaRPr lang="ru-RU" sz="1400" b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628650"/>
            <a:ext cx="914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anchor="ctr"/>
          <a:lstStyle>
            <a:lvl1pPr algn="ctr">
              <a:defRPr sz="2000" b="0">
                <a:solidFill>
                  <a:srgbClr val="1D85C5"/>
                </a:solidFill>
                <a:latin typeface="Impact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1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5390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! templates foto\! КИТАЙ\BU002 co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C:\! templates foto\! КИТАЙ\BU003 copy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214563"/>
            <a:ext cx="26939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C:\! templates foto\! КИТАЙ\BU008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!! CLIPARTS\Kazakhstan\Astana\!! Astana New City\new left bank\astana left bank 2 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025"/>
            <a:ext cx="91440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500938" y="214313"/>
            <a:ext cx="1357312" cy="285750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5BC6C33-2775-4602-903C-DF4514814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680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501064" y="26990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ED718D3-93CF-4B88-938A-0B799F45C67E}" type="slidenum">
              <a:rPr lang="ru-RU" sz="1200" smtClean="0">
                <a:latin typeface="+mj-lt"/>
              </a:rPr>
              <a:pPr algn="r">
                <a:defRPr/>
              </a:pPr>
              <a:t>‹#›</a:t>
            </a:fld>
            <a:endParaRPr lang="ru-RU" sz="120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71437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0" y="6715127"/>
            <a:ext cx="9144000" cy="1428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0781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rgbClr val="009242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88351" y="122238"/>
            <a:ext cx="746125" cy="476250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7E9A5D7C-0CE1-4747-874F-2BE937B700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1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! WORK\!! CWER\fon\30_rainbow-colors_igoryk_CWER.RU\2-1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02"/>
          <a:stretch/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388350" y="144465"/>
            <a:ext cx="741363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D33538-11E3-4324-BDE3-A27A186BCF5A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>
                <a:defRPr/>
              </a:pPr>
              <a:t>‹#›</a:t>
            </a:fld>
            <a:endParaRPr lang="ru-RU" sz="14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5" y="63674"/>
            <a:ext cx="8928992" cy="511156"/>
          </a:xfrm>
          <a:prstGeom prst="rect">
            <a:avLst/>
          </a:prstGeom>
        </p:spPr>
        <p:txBody>
          <a:bodyPr anchor="ctr"/>
          <a:lstStyle>
            <a:lvl1pPr algn="ctr">
              <a:defRPr sz="2000" b="0">
                <a:solidFill>
                  <a:srgbClr val="1D85C5"/>
                </a:solidFill>
                <a:latin typeface="Impact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390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7030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000" b="0" baseline="0">
                <a:solidFill>
                  <a:srgbClr val="148CC2"/>
                </a:solidFill>
                <a:latin typeface="Impact" pitchFamily="34" charset="0"/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0425" y="179388"/>
            <a:ext cx="64293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>
                    <a:lumMod val="65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4941A556-0876-47ED-984E-AECB160BC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724650"/>
            <a:ext cx="9144000" cy="14249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B0F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1410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621588" y="153988"/>
            <a:ext cx="338137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3EF2E9-94CE-44D3-A8DF-DAB55A29E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12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nitec_line2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3225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6" r:id="rId2"/>
    <p:sldLayoutId id="2147484605" r:id="rId3"/>
    <p:sldLayoutId id="2147484607" r:id="rId4"/>
    <p:sldLayoutId id="2147484608" r:id="rId5"/>
    <p:sldLayoutId id="2147484609" r:id="rId6"/>
    <p:sldLayoutId id="2147484610" r:id="rId7"/>
    <p:sldLayoutId id="2147484611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2.jpeg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32" y="4797152"/>
            <a:ext cx="8138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0" dirty="0" smtClean="0">
                <a:solidFill>
                  <a:srgbClr val="1D85C5"/>
                </a:solidFill>
                <a:latin typeface="+mj-lt"/>
              </a:rPr>
              <a:t>Создание облачной платформы информационно-коммуникационной инфраструктуры </a:t>
            </a:r>
            <a:r>
              <a:rPr lang="ru-RU" sz="2000" b="0" dirty="0">
                <a:solidFill>
                  <a:srgbClr val="1D85C5"/>
                </a:solidFill>
                <a:latin typeface="+mj-lt"/>
              </a:rPr>
              <a:t>«электронного правительства»</a:t>
            </a: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00750"/>
            <a:ext cx="1879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033" y="579705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Ренат Рахмади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Управляющий директор по развитию ИТ-инфраструктуры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АО «Национальные информационные технологии»</a:t>
            </a:r>
            <a:endParaRPr lang="ru-RU" sz="1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 bwMode="auto">
          <a:xfrm>
            <a:off x="107950" y="63500"/>
            <a:ext cx="8928100" cy="51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ea typeface="Calibri" pitchFamily="34" charset="0"/>
              </a:rPr>
              <a:t>Функционирование региональных ЦОД для государственных органов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165100" y="892175"/>
            <a:ext cx="2776538" cy="461963"/>
          </a:xfrm>
          <a:prstGeom prst="homePlate">
            <a:avLst>
              <a:gd name="adj" fmla="val 28683"/>
            </a:avLst>
          </a:prstGeom>
          <a:solidFill>
            <a:schemeClr val="tx2"/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bg1"/>
                </a:solidFill>
                <a:latin typeface="+mj-lt"/>
              </a:rPr>
              <a:t>14 ЦОД в регионах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2933700" y="895350"/>
            <a:ext cx="2646363" cy="461963"/>
          </a:xfrm>
          <a:prstGeom prst="chevron">
            <a:avLst>
              <a:gd name="adj" fmla="val 28156"/>
            </a:avLst>
          </a:prstGeom>
          <a:solidFill>
            <a:schemeClr val="accent3"/>
          </a:solidFill>
        </p:spPr>
        <p:txBody>
          <a:bodyPr wrap="none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bg1"/>
                </a:solidFill>
                <a:latin typeface="+mj-lt"/>
              </a:rPr>
              <a:t>2010 – 2014 гг.</a:t>
            </a:r>
            <a:endParaRPr lang="ru-RU" sz="20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79388" y="1662113"/>
            <a:ext cx="2952750" cy="830262"/>
          </a:xfrm>
          <a:prstGeom prst="homePlate">
            <a:avLst>
              <a:gd name="adj" fmla="val 28683"/>
            </a:avLst>
          </a:prstGeom>
          <a:solidFill>
            <a:schemeClr val="tx2"/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chemeClr val="bg1"/>
                </a:solidFill>
                <a:latin typeface="+mj-lt"/>
              </a:rPr>
              <a:t>Резервная площадка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chemeClr val="bg1"/>
                </a:solidFill>
                <a:latin typeface="+mj-lt"/>
              </a:rPr>
              <a:t>Электронного правительства </a:t>
            </a:r>
            <a:br>
              <a:rPr lang="ru-RU" sz="1600" b="0" dirty="0">
                <a:solidFill>
                  <a:schemeClr val="bg1"/>
                </a:solidFill>
                <a:latin typeface="+mj-lt"/>
              </a:rPr>
            </a:br>
            <a:r>
              <a:rPr lang="ru-RU" sz="1600" b="0" dirty="0">
                <a:solidFill>
                  <a:schemeClr val="bg1"/>
                </a:solidFill>
                <a:latin typeface="+mj-lt"/>
              </a:rPr>
              <a:t>РК  в г. Павлодар 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3068638" y="1846263"/>
            <a:ext cx="2333625" cy="461962"/>
          </a:xfrm>
          <a:prstGeom prst="chevron">
            <a:avLst>
              <a:gd name="adj" fmla="val 28156"/>
            </a:avLst>
          </a:prstGeom>
          <a:solidFill>
            <a:schemeClr val="accent3"/>
          </a:solidFill>
        </p:spPr>
        <p:txBody>
          <a:bodyPr wrap="none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chemeClr val="bg1"/>
                </a:solidFill>
                <a:latin typeface="+mj-lt"/>
              </a:rPr>
              <a:t>2015 г</a:t>
            </a:r>
            <a:r>
              <a:rPr lang="ru-RU" sz="2000" b="0" dirty="0">
                <a:solidFill>
                  <a:schemeClr val="bg1"/>
                </a:solidFill>
                <a:latin typeface="+mj-lt"/>
              </a:rPr>
              <a:t>.</a:t>
            </a:r>
            <a:endParaRPr lang="ru-RU" sz="20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1" name="Picture 6" descr="C:\Documents and Settings\Admin\Рабочий стол\Map3.emf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23825" y="2571750"/>
            <a:ext cx="7319963" cy="3765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6153" name="Группа 13"/>
          <p:cNvGrpSpPr>
            <a:grpSpLocks/>
          </p:cNvGrpSpPr>
          <p:nvPr/>
        </p:nvGrpSpPr>
        <p:grpSpPr bwMode="auto">
          <a:xfrm>
            <a:off x="6496050" y="2952750"/>
            <a:ext cx="1918471" cy="646331"/>
            <a:chOff x="6671229" y="1222182"/>
            <a:chExt cx="1917995" cy="646509"/>
          </a:xfrm>
        </p:grpSpPr>
        <p:sp>
          <p:nvSpPr>
            <p:cNvPr id="27" name="Овал 26"/>
            <p:cNvSpPr/>
            <p:nvPr/>
          </p:nvSpPr>
          <p:spPr bwMode="auto">
            <a:xfrm>
              <a:off x="6671229" y="1303167"/>
              <a:ext cx="219021" cy="215959"/>
            </a:xfrm>
            <a:prstGeom prst="ellipse">
              <a:avLst/>
            </a:prstGeom>
            <a:solidFill>
              <a:srgbClr val="FFC000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6216" name="TextBox 27"/>
            <p:cNvSpPr txBox="1">
              <a:spLocks noChangeArrowheads="1"/>
            </p:cNvSpPr>
            <p:nvPr/>
          </p:nvSpPr>
          <p:spPr bwMode="auto">
            <a:xfrm>
              <a:off x="6901360" y="1222182"/>
              <a:ext cx="1687864" cy="64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0" dirty="0" smtClean="0">
                  <a:solidFill>
                    <a:srgbClr val="595959"/>
                  </a:solidFill>
                  <a:latin typeface="Impact" pitchFamily="34" charset="0"/>
                  <a:ea typeface="ＭＳ Ｐゴシック" pitchFamily="34" charset="-128"/>
                </a:rPr>
                <a:t>ЦОД </a:t>
              </a:r>
              <a:r>
                <a:rPr lang="ru-RU" altLang="ru-RU" sz="1800" b="0" dirty="0">
                  <a:solidFill>
                    <a:srgbClr val="595959"/>
                  </a:solidFill>
                  <a:latin typeface="Impact" pitchFamily="34" charset="0"/>
                  <a:ea typeface="ＭＳ Ｐゴシック" pitchFamily="34" charset="-128"/>
                </a:rPr>
                <a:t>на стадии </a:t>
              </a:r>
              <a:br>
                <a:rPr lang="ru-RU" altLang="ru-RU" sz="1800" b="0" dirty="0">
                  <a:solidFill>
                    <a:srgbClr val="595959"/>
                  </a:solidFill>
                  <a:latin typeface="Impact" pitchFamily="34" charset="0"/>
                  <a:ea typeface="ＭＳ Ｐゴシック" pitchFamily="34" charset="-128"/>
                </a:rPr>
              </a:br>
              <a:r>
                <a:rPr lang="ru-RU" altLang="ru-RU" sz="1800" b="0" dirty="0" smtClean="0">
                  <a:solidFill>
                    <a:srgbClr val="595959"/>
                  </a:solidFill>
                  <a:latin typeface="Impact" pitchFamily="34" charset="0"/>
                  <a:ea typeface="ＭＳ Ｐゴシック" pitchFamily="34" charset="-128"/>
                </a:rPr>
                <a:t>запуска</a:t>
              </a:r>
              <a:endParaRPr lang="ru-RU" altLang="ru-RU" sz="1800" b="0" dirty="0">
                <a:solidFill>
                  <a:srgbClr val="595959"/>
                </a:solidFill>
                <a:latin typeface="Impact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29" name="Picture 10" descr="G:\! WORK\For prezentations\kz_icons\obl\vko.emf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644705" y="3546525"/>
            <a:ext cx="1762985" cy="141848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" name="Picture 11" descr="G:\! WORK\For prezentations\kz_icons\obl\ata.emf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046770" y="4727008"/>
            <a:ext cx="1552480" cy="133096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1" name="Picture 12" descr="G:\! WORK\For prezentations\kz_icons\obl\uko.emf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679329" y="5213479"/>
            <a:ext cx="813831" cy="119369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2" name="Picture 13" descr="G:\! WORK\For prezentations\kz_icons\obl\akm.emf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679329" y="3162102"/>
            <a:ext cx="1343852" cy="91118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3" name="Picture 14" descr="G:\! WORK\For prezentations\kz_icons\obl\aktobe.emf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826171" y="3800649"/>
            <a:ext cx="1552480" cy="151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4" name="Picture 15" descr="G:\! WORK\For prezentations\kz_icons\obl\mangystau.emf"/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871737" y="4946700"/>
            <a:ext cx="1123950" cy="13906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5" name="Picture 16" descr="G:\! WORK\For prezentations\kz_icons\obl\atrau.emf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09971" y="4333972"/>
            <a:ext cx="1757139" cy="631778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161" name="Группа 7"/>
          <p:cNvGrpSpPr>
            <a:grpSpLocks/>
          </p:cNvGrpSpPr>
          <p:nvPr/>
        </p:nvGrpSpPr>
        <p:grpSpPr bwMode="auto">
          <a:xfrm>
            <a:off x="855663" y="2919413"/>
            <a:ext cx="6372225" cy="3041650"/>
            <a:chOff x="1688845" y="3881253"/>
            <a:chExt cx="5330228" cy="2544112"/>
          </a:xfrm>
        </p:grpSpPr>
        <p:sp>
          <p:nvSpPr>
            <p:cNvPr id="6199" name="TextBox 36"/>
            <p:cNvSpPr txBox="1">
              <a:spLocks noChangeArrowheads="1"/>
            </p:cNvSpPr>
            <p:nvPr/>
          </p:nvSpPr>
          <p:spPr bwMode="auto">
            <a:xfrm>
              <a:off x="1688845" y="4765584"/>
              <a:ext cx="612166" cy="2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Уральск</a:t>
              </a:r>
            </a:p>
          </p:txBody>
        </p:sp>
        <p:sp>
          <p:nvSpPr>
            <p:cNvPr id="6200" name="TextBox 37"/>
            <p:cNvSpPr txBox="1">
              <a:spLocks noChangeArrowheads="1"/>
            </p:cNvSpPr>
            <p:nvPr/>
          </p:nvSpPr>
          <p:spPr bwMode="auto">
            <a:xfrm>
              <a:off x="2127055" y="5320615"/>
              <a:ext cx="565689" cy="23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Атырау</a:t>
              </a:r>
            </a:p>
          </p:txBody>
        </p:sp>
        <p:sp>
          <p:nvSpPr>
            <p:cNvPr id="6201" name="TextBox 38"/>
            <p:cNvSpPr txBox="1">
              <a:spLocks noChangeArrowheads="1"/>
            </p:cNvSpPr>
            <p:nvPr/>
          </p:nvSpPr>
          <p:spPr bwMode="auto">
            <a:xfrm>
              <a:off x="1946459" y="6177061"/>
              <a:ext cx="462112" cy="2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Актау</a:t>
              </a:r>
            </a:p>
          </p:txBody>
        </p:sp>
        <p:sp>
          <p:nvSpPr>
            <p:cNvPr id="6202" name="TextBox 39"/>
            <p:cNvSpPr txBox="1">
              <a:spLocks noChangeArrowheads="1"/>
            </p:cNvSpPr>
            <p:nvPr/>
          </p:nvSpPr>
          <p:spPr bwMode="auto">
            <a:xfrm>
              <a:off x="2809600" y="4789485"/>
              <a:ext cx="539131" cy="23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Актобе</a:t>
              </a:r>
            </a:p>
          </p:txBody>
        </p:sp>
        <p:sp>
          <p:nvSpPr>
            <p:cNvPr id="6203" name="TextBox 40"/>
            <p:cNvSpPr txBox="1">
              <a:spLocks noChangeArrowheads="1"/>
            </p:cNvSpPr>
            <p:nvPr/>
          </p:nvSpPr>
          <p:spPr bwMode="auto">
            <a:xfrm>
              <a:off x="3375290" y="4195947"/>
              <a:ext cx="675905" cy="2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Костанай</a:t>
              </a:r>
            </a:p>
          </p:txBody>
        </p:sp>
        <p:sp>
          <p:nvSpPr>
            <p:cNvPr id="6204" name="TextBox 41"/>
            <p:cNvSpPr txBox="1">
              <a:spLocks noChangeArrowheads="1"/>
            </p:cNvSpPr>
            <p:nvPr/>
          </p:nvSpPr>
          <p:spPr bwMode="auto">
            <a:xfrm>
              <a:off x="4010030" y="3881253"/>
              <a:ext cx="1010539" cy="2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Петропавловск</a:t>
              </a:r>
            </a:p>
          </p:txBody>
        </p:sp>
        <p:sp>
          <p:nvSpPr>
            <p:cNvPr id="6205" name="TextBox 42"/>
            <p:cNvSpPr txBox="1">
              <a:spLocks noChangeArrowheads="1"/>
            </p:cNvSpPr>
            <p:nvPr/>
          </p:nvSpPr>
          <p:spPr bwMode="auto">
            <a:xfrm>
              <a:off x="4592982" y="4153457"/>
              <a:ext cx="699809" cy="2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Кокшетау</a:t>
              </a:r>
            </a:p>
          </p:txBody>
        </p:sp>
        <p:sp>
          <p:nvSpPr>
            <p:cNvPr id="6206" name="TextBox 43"/>
            <p:cNvSpPr txBox="1">
              <a:spLocks noChangeArrowheads="1"/>
            </p:cNvSpPr>
            <p:nvPr/>
          </p:nvSpPr>
          <p:spPr bwMode="auto">
            <a:xfrm>
              <a:off x="4124231" y="4465496"/>
              <a:ext cx="600215" cy="25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Астана</a:t>
              </a:r>
            </a:p>
          </p:txBody>
        </p:sp>
        <p:sp>
          <p:nvSpPr>
            <p:cNvPr id="6207" name="TextBox 44"/>
            <p:cNvSpPr txBox="1">
              <a:spLocks noChangeArrowheads="1"/>
            </p:cNvSpPr>
            <p:nvPr/>
          </p:nvSpPr>
          <p:spPr bwMode="auto">
            <a:xfrm>
              <a:off x="3615641" y="5651243"/>
              <a:ext cx="837911" cy="2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Кызылорда</a:t>
              </a:r>
            </a:p>
          </p:txBody>
        </p:sp>
        <p:sp>
          <p:nvSpPr>
            <p:cNvPr id="6208" name="TextBox 45"/>
            <p:cNvSpPr txBox="1">
              <a:spLocks noChangeArrowheads="1"/>
            </p:cNvSpPr>
            <p:nvPr/>
          </p:nvSpPr>
          <p:spPr bwMode="auto">
            <a:xfrm>
              <a:off x="4039244" y="6192995"/>
              <a:ext cx="703792" cy="2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Шымкент</a:t>
              </a:r>
            </a:p>
          </p:txBody>
        </p:sp>
        <p:sp>
          <p:nvSpPr>
            <p:cNvPr id="6209" name="TextBox 46"/>
            <p:cNvSpPr txBox="1">
              <a:spLocks noChangeArrowheads="1"/>
            </p:cNvSpPr>
            <p:nvPr/>
          </p:nvSpPr>
          <p:spPr bwMode="auto">
            <a:xfrm>
              <a:off x="4627508" y="6011084"/>
              <a:ext cx="474064" cy="23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Тараз</a:t>
              </a:r>
            </a:p>
          </p:txBody>
        </p:sp>
        <p:sp>
          <p:nvSpPr>
            <p:cNvPr id="6210" name="TextBox 47"/>
            <p:cNvSpPr txBox="1">
              <a:spLocks noChangeArrowheads="1"/>
            </p:cNvSpPr>
            <p:nvPr/>
          </p:nvSpPr>
          <p:spPr bwMode="auto">
            <a:xfrm>
              <a:off x="4786857" y="5041772"/>
              <a:ext cx="740973" cy="2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Караганда</a:t>
              </a:r>
            </a:p>
          </p:txBody>
        </p:sp>
        <p:sp>
          <p:nvSpPr>
            <p:cNvPr id="6211" name="TextBox 48"/>
            <p:cNvSpPr txBox="1">
              <a:spLocks noChangeArrowheads="1"/>
            </p:cNvSpPr>
            <p:nvPr/>
          </p:nvSpPr>
          <p:spPr bwMode="auto">
            <a:xfrm>
              <a:off x="5146721" y="4365909"/>
              <a:ext cx="705119" cy="23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Павлодар</a:t>
              </a:r>
            </a:p>
          </p:txBody>
        </p:sp>
        <p:sp>
          <p:nvSpPr>
            <p:cNvPr id="6212" name="TextBox 49"/>
            <p:cNvSpPr txBox="1">
              <a:spLocks noChangeArrowheads="1"/>
            </p:cNvSpPr>
            <p:nvPr/>
          </p:nvSpPr>
          <p:spPr bwMode="auto">
            <a:xfrm>
              <a:off x="5857152" y="4988659"/>
              <a:ext cx="1161921" cy="23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Усть-Каменогорск</a:t>
              </a:r>
            </a:p>
          </p:txBody>
        </p:sp>
        <p:sp>
          <p:nvSpPr>
            <p:cNvPr id="6213" name="TextBox 50"/>
            <p:cNvSpPr txBox="1">
              <a:spLocks noChangeArrowheads="1"/>
            </p:cNvSpPr>
            <p:nvPr/>
          </p:nvSpPr>
          <p:spPr bwMode="auto">
            <a:xfrm>
              <a:off x="5476042" y="5546345"/>
              <a:ext cx="905634" cy="2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Талдыкорган</a:t>
              </a:r>
            </a:p>
          </p:txBody>
        </p:sp>
        <p:sp>
          <p:nvSpPr>
            <p:cNvPr id="6214" name="TextBox 51"/>
            <p:cNvSpPr txBox="1">
              <a:spLocks noChangeArrowheads="1"/>
            </p:cNvSpPr>
            <p:nvPr/>
          </p:nvSpPr>
          <p:spPr bwMode="auto">
            <a:xfrm>
              <a:off x="5478698" y="5968593"/>
              <a:ext cx="601543" cy="2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rgbClr val="404040"/>
                  </a:solidFill>
                  <a:latin typeface="Impact" pitchFamily="34" charset="0"/>
                  <a:ea typeface="ＭＳ Ｐゴシック" pitchFamily="34" charset="-128"/>
                </a:rPr>
                <a:t>Алматы</a:t>
              </a:r>
            </a:p>
          </p:txBody>
        </p:sp>
      </p:grpSp>
      <p:grpSp>
        <p:nvGrpSpPr>
          <p:cNvPr id="6162" name="Группа 52"/>
          <p:cNvGrpSpPr>
            <a:grpSpLocks/>
          </p:cNvGrpSpPr>
          <p:nvPr/>
        </p:nvGrpSpPr>
        <p:grpSpPr bwMode="auto">
          <a:xfrm>
            <a:off x="1035050" y="2836863"/>
            <a:ext cx="5472113" cy="3238500"/>
            <a:chOff x="1611238" y="2671787"/>
            <a:chExt cx="5472113" cy="3238500"/>
          </a:xfrm>
        </p:grpSpPr>
        <p:sp>
          <p:nvSpPr>
            <p:cNvPr id="54" name="Овал 53"/>
            <p:cNvSpPr/>
            <p:nvPr/>
          </p:nvSpPr>
          <p:spPr bwMode="auto">
            <a:xfrm>
              <a:off x="1873176" y="4481537"/>
              <a:ext cx="144462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 bwMode="auto">
            <a:xfrm>
              <a:off x="1611238" y="3706837"/>
              <a:ext cx="144463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 bwMode="auto">
            <a:xfrm>
              <a:off x="2909813" y="4083074"/>
              <a:ext cx="144463" cy="141288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3765476" y="3035324"/>
              <a:ext cx="144462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4640188" y="2671787"/>
              <a:ext cx="144463" cy="141287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 bwMode="auto">
            <a:xfrm>
              <a:off x="4798938" y="3143274"/>
              <a:ext cx="144463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 bwMode="auto">
            <a:xfrm>
              <a:off x="5995913" y="3252812"/>
              <a:ext cx="144463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 bwMode="auto">
            <a:xfrm>
              <a:off x="6938888" y="3971949"/>
              <a:ext cx="144463" cy="141288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6370563" y="5008587"/>
              <a:ext cx="144463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 bwMode="auto">
            <a:xfrm>
              <a:off x="4754488" y="5768999"/>
              <a:ext cx="144463" cy="141288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63"/>
            <p:cNvSpPr/>
            <p:nvPr/>
          </p:nvSpPr>
          <p:spPr bwMode="auto">
            <a:xfrm>
              <a:off x="3990901" y="5130824"/>
              <a:ext cx="144462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64"/>
            <p:cNvSpPr/>
            <p:nvPr/>
          </p:nvSpPr>
          <p:spPr bwMode="auto">
            <a:xfrm>
              <a:off x="6151488" y="5513412"/>
              <a:ext cx="144463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6" name="Овал 65"/>
            <p:cNvSpPr/>
            <p:nvPr/>
          </p:nvSpPr>
          <p:spPr bwMode="auto">
            <a:xfrm>
              <a:off x="5364088" y="4059262"/>
              <a:ext cx="144463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 bwMode="auto">
            <a:xfrm>
              <a:off x="5021188" y="3554437"/>
              <a:ext cx="144463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8" name="Овал 67"/>
            <p:cNvSpPr/>
            <p:nvPr/>
          </p:nvSpPr>
          <p:spPr bwMode="auto">
            <a:xfrm>
              <a:off x="1876351" y="5378474"/>
              <a:ext cx="144462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 bwMode="auto">
            <a:xfrm>
              <a:off x="5210101" y="5540399"/>
              <a:ext cx="144462" cy="142875"/>
            </a:xfrm>
            <a:prstGeom prst="ellipse">
              <a:avLst/>
            </a:prstGeom>
            <a:solidFill>
              <a:srgbClr val="2D7DA5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b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4295775" y="3381375"/>
            <a:ext cx="257175" cy="333375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4695825" y="3810000"/>
            <a:ext cx="1724025" cy="390525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62" idx="1"/>
          </p:cNvCxnSpPr>
          <p:nvPr/>
        </p:nvCxnSpPr>
        <p:spPr>
          <a:xfrm flipH="1" flipV="1">
            <a:off x="4686301" y="3895725"/>
            <a:ext cx="1129230" cy="1298862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4248150" y="3876675"/>
            <a:ext cx="409575" cy="2114550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1362075" y="3867150"/>
            <a:ext cx="3286125" cy="1752600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62075" y="3848100"/>
            <a:ext cx="3267075" cy="866775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2390775" y="3876675"/>
            <a:ext cx="2355056" cy="438150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71" name="Группа 25617"/>
          <p:cNvGrpSpPr>
            <a:grpSpLocks/>
          </p:cNvGrpSpPr>
          <p:nvPr/>
        </p:nvGrpSpPr>
        <p:grpSpPr bwMode="auto">
          <a:xfrm>
            <a:off x="5186363" y="2519363"/>
            <a:ext cx="677862" cy="871537"/>
            <a:chOff x="5220072" y="2536329"/>
            <a:chExt cx="678391" cy="871402"/>
          </a:xfrm>
        </p:grpSpPr>
        <p:pic>
          <p:nvPicPr>
            <p:cNvPr id="6181" name="Picture 2" descr="G:\! WORK\For prezentations\Technics\comp\10_4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223" y="2868693"/>
              <a:ext cx="539038" cy="53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2" name="TextBox 98"/>
            <p:cNvSpPr txBox="1">
              <a:spLocks noChangeArrowheads="1"/>
            </p:cNvSpPr>
            <p:nvPr/>
          </p:nvSpPr>
          <p:spPr bwMode="auto">
            <a:xfrm>
              <a:off x="5220072" y="2536329"/>
              <a:ext cx="678391" cy="36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0">
                  <a:solidFill>
                    <a:srgbClr val="595959"/>
                  </a:solidFill>
                  <a:latin typeface="Impact" pitchFamily="34" charset="0"/>
                  <a:ea typeface="ＭＳ Ｐゴシック" pitchFamily="34" charset="-128"/>
                </a:rPr>
                <a:t>РПЭП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608638" y="818084"/>
            <a:ext cx="3579812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Актау, Атырау,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Актобе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Усть-Каменогорск, Шымкент,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Талдыкорган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Кокшетау - декабрь 2013 год </a:t>
            </a:r>
          </a:p>
          <a:p>
            <a:pPr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2.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Караганда,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Костанай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  </a:t>
            </a:r>
          </a:p>
          <a:p>
            <a:pPr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Кызылорда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Уральск, Петропавловск,  </a:t>
            </a:r>
          </a:p>
          <a:p>
            <a:pPr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Тараз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-   октябрь 2014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год</a:t>
            </a:r>
          </a:p>
          <a:p>
            <a:pPr>
              <a:defRPr/>
            </a:pP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3.  г. Алматы – 2015 год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0" name="Прямая соединительная линия 69"/>
          <p:cNvCxnSpPr>
            <a:stCxn id="66" idx="5"/>
          </p:cNvCxnSpPr>
          <p:nvPr/>
        </p:nvCxnSpPr>
        <p:spPr>
          <a:xfrm flipH="1" flipV="1">
            <a:off x="4629150" y="3895725"/>
            <a:ext cx="282575" cy="450850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55" idx="6"/>
          </p:cNvCxnSpPr>
          <p:nvPr/>
        </p:nvCxnSpPr>
        <p:spPr>
          <a:xfrm flipV="1">
            <a:off x="1179513" y="3876675"/>
            <a:ext cx="3506787" cy="66676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203" idx="0"/>
          </p:cNvCxnSpPr>
          <p:nvPr/>
        </p:nvCxnSpPr>
        <p:spPr>
          <a:xfrm>
            <a:off x="3275013" y="3295650"/>
            <a:ext cx="1431925" cy="552450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58" idx="5"/>
          </p:cNvCxnSpPr>
          <p:nvPr/>
        </p:nvCxnSpPr>
        <p:spPr>
          <a:xfrm>
            <a:off x="4187307" y="2957459"/>
            <a:ext cx="551381" cy="919216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60" idx="3"/>
          </p:cNvCxnSpPr>
          <p:nvPr/>
        </p:nvCxnSpPr>
        <p:spPr>
          <a:xfrm flipH="1">
            <a:off x="4778375" y="3540125"/>
            <a:ext cx="661988" cy="355600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69" idx="0"/>
          </p:cNvCxnSpPr>
          <p:nvPr/>
        </p:nvCxnSpPr>
        <p:spPr>
          <a:xfrm flipV="1">
            <a:off x="4706938" y="3852863"/>
            <a:ext cx="63500" cy="1852612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64" idx="3"/>
          </p:cNvCxnSpPr>
          <p:nvPr/>
        </p:nvCxnSpPr>
        <p:spPr>
          <a:xfrm flipV="1">
            <a:off x="3435869" y="3919537"/>
            <a:ext cx="1271069" cy="1498314"/>
          </a:xfrm>
          <a:prstGeom prst="line">
            <a:avLst/>
          </a:prstGeom>
          <a:ln w="25400">
            <a:solidFill>
              <a:srgbClr val="2D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/>
          <p:cNvSpPr/>
          <p:nvPr/>
        </p:nvSpPr>
        <p:spPr bwMode="auto">
          <a:xfrm>
            <a:off x="5564188" y="5664200"/>
            <a:ext cx="155575" cy="157163"/>
          </a:xfrm>
          <a:prstGeom prst="ellipse">
            <a:avLst/>
          </a:prstGeom>
          <a:solidFill>
            <a:srgbClr val="FFC000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defRPr/>
            </a:pP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00750"/>
            <a:ext cx="1879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557649"/>
            <a:ext cx="2293191" cy="126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" descr="G:\! WORK\For prezentations\Technics\comp\10_4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35829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107950" y="63500"/>
            <a:ext cx="8928100" cy="51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ea typeface="Calibri" pitchFamily="34" charset="0"/>
              </a:rPr>
              <a:t>Услуги и преимущества </a:t>
            </a:r>
            <a:r>
              <a:rPr lang="ru-RU" altLang="ru-RU" dirty="0">
                <a:ea typeface="Calibri" pitchFamily="34" charset="0"/>
              </a:rPr>
              <a:t>ЦОД</a:t>
            </a:r>
            <a:endParaRPr lang="ru-RU" altLang="ru-RU" sz="2400" dirty="0" smtClean="0">
              <a:ea typeface="Calibri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79883" y="1412776"/>
            <a:ext cx="8494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en-US" altLang="ru-RU" sz="1800" b="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Colocation</a:t>
            </a:r>
            <a:r>
              <a:rPr lang="ru-RU" altLang="ru-RU" sz="1800" b="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базовая услуга размещения оборудования, аренда инфраструктуры стойко-места или определённого места в стойке (юниты</a:t>
            </a:r>
            <a:r>
              <a:rPr lang="ru-RU" altLang="ru-RU" sz="18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</a:t>
            </a:r>
            <a:endParaRPr lang="ru-RU" altLang="ru-RU" sz="1800" b="0" i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en-US" altLang="ru-RU" sz="1800" b="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Hosting </a:t>
            </a:r>
            <a:r>
              <a:rPr lang="ru-RU" altLang="ru-RU" sz="1800" b="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предоставление </a:t>
            </a:r>
            <a:r>
              <a:rPr lang="ru-RU" altLang="ru-RU" sz="18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аренду вычислительных мощностей (</a:t>
            </a:r>
            <a:r>
              <a:rPr lang="en-US" altLang="ru-RU" sz="18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CPU, RAM, HDD</a:t>
            </a:r>
            <a:r>
              <a:rPr lang="ru-RU" altLang="ru-RU" sz="18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</a:t>
            </a:r>
            <a:endParaRPr lang="en-US" altLang="ru-RU" sz="1800" b="0" i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ru-RU" altLang="ru-RU" sz="18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Системно-техническое </a:t>
            </a:r>
            <a:r>
              <a:rPr lang="ru-RU" altLang="ru-RU" sz="1800" b="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обслуживание программно-аппаратного </a:t>
            </a:r>
            <a:r>
              <a:rPr lang="ru-RU" altLang="ru-RU" sz="18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комплекса</a:t>
            </a:r>
            <a:r>
              <a:rPr lang="en-US" altLang="ru-RU" sz="18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altLang="ru-RU" sz="1800" b="0" i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-14289" y="806450"/>
            <a:ext cx="6458497" cy="425450"/>
          </a:xfrm>
          <a:prstGeom prst="homePlate">
            <a:avLst>
              <a:gd name="adj" fmla="val 33433"/>
            </a:avLst>
          </a:prstGeom>
          <a:solidFill>
            <a:srgbClr val="1D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Базовые услуги ЦОД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58470" y="3062459"/>
            <a:ext cx="6450142" cy="425450"/>
          </a:xfrm>
          <a:prstGeom prst="homePlate">
            <a:avLst>
              <a:gd name="adj" fmla="val 33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Преимущества ЦОД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98387" y="3580688"/>
            <a:ext cx="8494091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ru-RU" altLang="ru-RU" sz="17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Отсутствие капитальных затрат на построение, оснащение и дальнейшую модернизацию серверных помещений.</a:t>
            </a:r>
          </a:p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ru-RU" altLang="ru-RU" sz="17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Отсутствие затрат на содержание квалифицированного персонала для сопровождения серверной инфраструктуры.</a:t>
            </a:r>
          </a:p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ru-RU" altLang="ru-RU" sz="17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Отсутствие эксплуатационных расходов на содержание серверной инфраструктуры (закуп ЗИП, оплата электроэнергии).</a:t>
            </a:r>
          </a:p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ru-RU" altLang="ru-RU" sz="17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Гарантированный уровень обслуживания (заключается SLA).</a:t>
            </a:r>
          </a:p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ru-RU" altLang="ru-RU" sz="17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Повышение информационной безопасности и отказоустойчивости.</a:t>
            </a:r>
          </a:p>
          <a:p>
            <a:pPr marL="177800" indent="-177800" eaLnBrk="0" hangingPunct="0">
              <a:buClr>
                <a:schemeClr val="tx1"/>
              </a:buClr>
              <a:buFont typeface="Arial" charset="0"/>
              <a:buChar char="•"/>
            </a:pPr>
            <a:r>
              <a:rPr lang="ru-RU" altLang="ru-RU" sz="1700" b="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ГО не будет заниматься непрофильной деятельностью по сопровождению высокотехнологичного оборудования</a:t>
            </a:r>
            <a:endParaRPr lang="en-US" altLang="ru-RU" sz="1700" b="0" i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00750"/>
            <a:ext cx="1879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Текущий статус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695117"/>
            <a:ext cx="4896544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Требуют решения вопросы: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Информационная безопасность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Управляемость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Быстрота развёртывания</a:t>
            </a:r>
            <a:r>
              <a:rPr lang="en-US" dirty="0" smtClean="0"/>
              <a:t> </a:t>
            </a:r>
            <a:r>
              <a:rPr lang="ru-RU" dirty="0" smtClean="0"/>
              <a:t>ресурсов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Автоматизация процессов управления</a:t>
            </a:r>
            <a:r>
              <a:rPr lang="en-US" dirty="0" smtClean="0"/>
              <a:t> (</a:t>
            </a:r>
            <a:r>
              <a:rPr lang="ru-RU" dirty="0" err="1" smtClean="0"/>
              <a:t>биллинг</a:t>
            </a:r>
            <a:r>
              <a:rPr lang="ru-RU" dirty="0" smtClean="0"/>
              <a:t>, портал самообслуживания клиентов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 bwMode="auto">
          <a:xfrm>
            <a:off x="467544" y="1612772"/>
            <a:ext cx="1042416" cy="1042416"/>
          </a:xfrm>
          <a:prstGeom prst="actionButtonHelp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just" eaLnBrk="0" hangingPunct="0"/>
            <a:endParaRPr lang="ru-RU" sz="1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473" y="4509120"/>
            <a:ext cx="78921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Ведётся техническое проектирование создания</a:t>
            </a:r>
          </a:p>
          <a:p>
            <a:pPr algn="just"/>
            <a:r>
              <a:rPr lang="ru-RU" dirty="0" smtClean="0"/>
              <a:t>государственного облака (</a:t>
            </a:r>
            <a:r>
              <a:rPr lang="en-US" dirty="0" smtClean="0"/>
              <a:t>G-cloud</a:t>
            </a:r>
            <a:r>
              <a:rPr lang="ru-RU" dirty="0" smtClean="0"/>
              <a:t>), до конца года запланировано развёртывание облачной платформы </a:t>
            </a:r>
            <a:r>
              <a:rPr lang="ru-RU" dirty="0"/>
              <a:t>на примере услуги </a:t>
            </a:r>
            <a:r>
              <a:rPr lang="en-US" dirty="0" err="1" smtClean="0"/>
              <a:t>IaaS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983760" y="1299159"/>
            <a:ext cx="2160240" cy="1611915"/>
            <a:chOff x="726230" y="3754928"/>
            <a:chExt cx="2922226" cy="1922144"/>
          </a:xfrm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726230" y="3754928"/>
              <a:ext cx="2922226" cy="19221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22254" y="4236603"/>
              <a:ext cx="1130177" cy="51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0" dirty="0">
                  <a:solidFill>
                    <a:srgbClr val="148CC2"/>
                  </a:solidFill>
                  <a:latin typeface="Impact" pitchFamily="34" charset="0"/>
                  <a:cs typeface="Arial" pitchFamily="34" charset="0"/>
                </a:rPr>
                <a:t>IaaS</a:t>
              </a:r>
              <a:endParaRPr lang="ru-RU" b="0" dirty="0">
                <a:solidFill>
                  <a:srgbClr val="148CC2"/>
                </a:solidFill>
                <a:latin typeface="Impact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137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0" y="2780928"/>
            <a:ext cx="8928992" cy="511156"/>
          </a:xfrm>
        </p:spPr>
        <p:txBody>
          <a:bodyPr/>
          <a:lstStyle/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8063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0"/>
            <a:ext cx="4572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66436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0"/>
            <a:ext cx="4572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3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0"/>
            <a:ext cx="4572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66436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0"/>
            <a:ext cx="4572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3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621588" y="153988"/>
            <a:ext cx="3381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B208FFED-009A-418C-B977-081012E67EC6}" type="slidenum">
              <a:rPr lang="en-US" sz="1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ctr"/>
              <a:t>2</a:t>
            </a:fld>
            <a:endParaRPr lang="en-US" sz="14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5134" name="Picture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5067300"/>
            <a:ext cx="18954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067300"/>
            <a:ext cx="18954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067300"/>
            <a:ext cx="18954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67300"/>
            <a:ext cx="18954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42875"/>
            <a:ext cx="8501062" cy="145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0479" bIns="45720" numCol="1" anchor="t" anchorCtr="0" compatLnSpc="1">
            <a:prstTxWarp prst="textNoShape">
              <a:avLst/>
            </a:prstTxWarp>
          </a:bodyPr>
          <a:lstStyle/>
          <a:p>
            <a:pPr marL="119063" indent="-39688" algn="ctr"/>
            <a:r>
              <a:rPr lang="en-US" sz="2400" b="0" dirty="0" err="1">
                <a:solidFill>
                  <a:srgbClr val="1D85C5"/>
                </a:solidFill>
                <a:latin typeface="Impact" pitchFamily="34" charset="0"/>
                <a:ea typeface="Calibri" pitchFamily="34" charset="0"/>
                <a:cs typeface="Calibri" pitchFamily="34" charset="0"/>
                <a:sym typeface="Lucida Grande" charset="0"/>
              </a:rPr>
              <a:t>Определение</a:t>
            </a:r>
            <a:r>
              <a:rPr lang="en-US" sz="2400" b="0" dirty="0">
                <a:solidFill>
                  <a:srgbClr val="1D85C5"/>
                </a:solidFill>
                <a:latin typeface="Impact" pitchFamily="34" charset="0"/>
                <a:ea typeface="Calibri" pitchFamily="34" charset="0"/>
                <a:cs typeface="Calibri" pitchFamily="34" charset="0"/>
                <a:sym typeface="Lucida Grande" charset="0"/>
              </a:rPr>
              <a:t> (NIST) - Cloud Computing </a:t>
            </a:r>
            <a:r>
              <a:rPr lang="en-US" sz="2800" b="1" dirty="0">
                <a:solidFill>
                  <a:srgbClr val="000000"/>
                </a:solidFill>
                <a:latin typeface="Lucida Grande" charset="0"/>
                <a:sym typeface="Lucida Grande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Lucida Grande" charset="0"/>
                <a:sym typeface="Lucida Grande" charset="0"/>
              </a:rPr>
            </a:br>
            <a:endParaRPr lang="en-US" sz="2800" b="1" dirty="0">
              <a:solidFill>
                <a:srgbClr val="000000"/>
              </a:solidFill>
              <a:latin typeface="Lucida Grande" charset="0"/>
              <a:sym typeface="Lucida Grande" charset="0"/>
            </a:endParaRPr>
          </a:p>
        </p:txBody>
      </p: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2322513" y="2921000"/>
            <a:ext cx="1892300" cy="635000"/>
            <a:chOff x="0" y="0"/>
            <a:chExt cx="1192" cy="400"/>
          </a:xfrm>
        </p:grpSpPr>
        <p:sp>
          <p:nvSpPr>
            <p:cNvPr id="5139" name="AutoShape 19"/>
            <p:cNvSpPr>
              <a:spLocks/>
            </p:cNvSpPr>
            <p:nvPr/>
          </p:nvSpPr>
          <p:spPr bwMode="auto">
            <a:xfrm>
              <a:off x="0" y="0"/>
              <a:ext cx="1192" cy="400"/>
            </a:xfrm>
            <a:prstGeom prst="roundRect">
              <a:avLst>
                <a:gd name="adj" fmla="val 16657"/>
              </a:avLst>
            </a:prstGeom>
            <a:gradFill rotWithShape="0">
              <a:gsLst>
                <a:gs pos="0">
                  <a:srgbClr val="077CFC"/>
                </a:gs>
                <a:gs pos="20000">
                  <a:srgbClr val="0B7CF6"/>
                </a:gs>
                <a:gs pos="100000">
                  <a:srgbClr val="065DBC"/>
                </a:gs>
              </a:gsLst>
              <a:lin ang="5400000" scaled="1"/>
            </a:gradFill>
            <a:ln w="9525" cap="flat">
              <a:solidFill>
                <a:srgbClr val="227EE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/>
            </p:cNvSpPr>
            <p:nvPr/>
          </p:nvSpPr>
          <p:spPr bwMode="auto">
            <a:xfrm>
              <a:off x="20" y="40"/>
              <a:ext cx="116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9973" bIns="0" anchor="ctr"/>
            <a:lstStyle/>
            <a:p>
              <a:pPr marL="39688" algn="ctr"/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ПО </a:t>
              </a:r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как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услуга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(</a:t>
              </a:r>
              <a:r>
                <a:rPr lang="en-US" sz="16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SaaS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)</a:t>
              </a:r>
            </a:p>
          </p:txBody>
        </p:sp>
      </p:grp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4579938" y="2909888"/>
            <a:ext cx="1892300" cy="655637"/>
            <a:chOff x="0" y="0"/>
            <a:chExt cx="1192" cy="413"/>
          </a:xfrm>
        </p:grpSpPr>
        <p:sp>
          <p:nvSpPr>
            <p:cNvPr id="5142" name="AutoShape 22"/>
            <p:cNvSpPr>
              <a:spLocks/>
            </p:cNvSpPr>
            <p:nvPr/>
          </p:nvSpPr>
          <p:spPr bwMode="auto">
            <a:xfrm>
              <a:off x="0" y="0"/>
              <a:ext cx="1192" cy="4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77CFC"/>
                </a:gs>
                <a:gs pos="20000">
                  <a:srgbClr val="0B7CF6"/>
                </a:gs>
                <a:gs pos="100000">
                  <a:srgbClr val="065DBC"/>
                </a:gs>
              </a:gsLst>
              <a:lin ang="5400000" scaled="1"/>
            </a:gradFill>
            <a:ln w="9525" cap="flat">
              <a:solidFill>
                <a:srgbClr val="227EE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/>
            </p:cNvSpPr>
            <p:nvPr/>
          </p:nvSpPr>
          <p:spPr bwMode="auto">
            <a:xfrm>
              <a:off x="20" y="47"/>
              <a:ext cx="116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9951" bIns="0" anchor="ctr"/>
            <a:lstStyle/>
            <a:p>
              <a:pPr marL="39688" algn="ctr"/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Платформа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как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услуга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(</a:t>
              </a:r>
              <a:r>
                <a:rPr lang="en-US" sz="16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PaaS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)</a:t>
              </a:r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6823075" y="2857500"/>
            <a:ext cx="1892300" cy="762000"/>
            <a:chOff x="0" y="0"/>
            <a:chExt cx="1192" cy="480"/>
          </a:xfrm>
        </p:grpSpPr>
        <p:sp>
          <p:nvSpPr>
            <p:cNvPr id="5145" name="AutoShape 25"/>
            <p:cNvSpPr>
              <a:spLocks/>
            </p:cNvSpPr>
            <p:nvPr/>
          </p:nvSpPr>
          <p:spPr bwMode="auto">
            <a:xfrm>
              <a:off x="0" y="33"/>
              <a:ext cx="1192" cy="4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77CFC"/>
                </a:gs>
                <a:gs pos="20000">
                  <a:srgbClr val="0B7CF6"/>
                </a:gs>
                <a:gs pos="100000">
                  <a:srgbClr val="065DBC"/>
                </a:gs>
              </a:gsLst>
              <a:lin ang="5400000" scaled="1"/>
            </a:gradFill>
            <a:ln w="9525" cap="flat">
              <a:solidFill>
                <a:srgbClr val="227EE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6" name="Rectangle 26"/>
            <p:cNvSpPr>
              <a:spLocks/>
            </p:cNvSpPr>
            <p:nvPr/>
          </p:nvSpPr>
          <p:spPr bwMode="auto">
            <a:xfrm>
              <a:off x="20" y="0"/>
              <a:ext cx="11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9951" bIns="0" anchor="ctr"/>
            <a:lstStyle/>
            <a:p>
              <a:pPr marL="39688" algn="ctr"/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Инфраструктура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как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услуга</a:t>
              </a: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(</a:t>
              </a:r>
              <a:r>
                <a:rPr lang="en-US" sz="16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IaaS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)</a:t>
              </a:r>
            </a:p>
          </p:txBody>
        </p:sp>
      </p:grpSp>
      <p:sp>
        <p:nvSpPr>
          <p:cNvPr id="5148" name="Rectangle 28"/>
          <p:cNvSpPr>
            <a:spLocks/>
          </p:cNvSpPr>
          <p:nvPr/>
        </p:nvSpPr>
        <p:spPr bwMode="auto">
          <a:xfrm>
            <a:off x="2354263" y="704850"/>
            <a:ext cx="4635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182563" indent="-142875">
              <a:lnSpc>
                <a:spcPct val="150000"/>
              </a:lnSpc>
              <a:buClr>
                <a:srgbClr val="0F3F85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Самообслуживание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требованию</a:t>
            </a:r>
            <a:endParaRPr lang="en-US" sz="1400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182563" indent="-142875">
              <a:lnSpc>
                <a:spcPct val="150000"/>
              </a:lnSpc>
              <a:buClr>
                <a:srgbClr val="0F3F85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Универсальный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доступ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marL="182563" indent="-142875">
              <a:lnSpc>
                <a:spcPct val="150000"/>
              </a:lnSpc>
              <a:buClr>
                <a:srgbClr val="0F3F85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Объединение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ресурсов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marL="182563" indent="-142875">
              <a:lnSpc>
                <a:spcPct val="150000"/>
              </a:lnSpc>
              <a:buClr>
                <a:srgbClr val="0F3F85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Измеряемый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сервис</a:t>
            </a:r>
            <a:endParaRPr lang="en-US" sz="1400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182563" indent="-142875">
              <a:lnSpc>
                <a:spcPct val="150000"/>
              </a:lnSpc>
              <a:buClr>
                <a:srgbClr val="0F3F85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Мгновенная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эластичность</a:t>
            </a:r>
            <a:r>
              <a: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  <p:sp>
        <p:nvSpPr>
          <p:cNvPr id="5149" name="Rectangle 29"/>
          <p:cNvSpPr>
            <a:spLocks/>
          </p:cNvSpPr>
          <p:nvPr/>
        </p:nvSpPr>
        <p:spPr bwMode="auto">
          <a:xfrm>
            <a:off x="225425" y="1262063"/>
            <a:ext cx="1943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Существенные</a:t>
            </a:r>
            <a:r>
              <a:rPr lang="en-US" sz="1800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1800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характеристики</a:t>
            </a:r>
            <a:endParaRPr lang="en-US" sz="1800" b="1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5150" name="Rectangle 30"/>
          <p:cNvSpPr>
            <a:spLocks/>
          </p:cNvSpPr>
          <p:nvPr/>
        </p:nvSpPr>
        <p:spPr bwMode="auto">
          <a:xfrm>
            <a:off x="225425" y="3429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Модели</a:t>
            </a:r>
            <a:r>
              <a:rPr lang="en-US" sz="1800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1800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сервисов</a:t>
            </a:r>
            <a:endParaRPr lang="en-US" sz="1800" b="1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5151" name="Rectangle 31"/>
          <p:cNvSpPr>
            <a:spLocks/>
          </p:cNvSpPr>
          <p:nvPr/>
        </p:nvSpPr>
        <p:spPr bwMode="auto">
          <a:xfrm>
            <a:off x="225425" y="5378450"/>
            <a:ext cx="1562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Модели</a:t>
            </a:r>
            <a:r>
              <a:rPr lang="en-US" sz="1800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реализации</a:t>
            </a:r>
            <a:endParaRPr lang="en-US" sz="1800" b="1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1762125" y="5072063"/>
            <a:ext cx="1882775" cy="1152525"/>
            <a:chOff x="0" y="0"/>
            <a:chExt cx="1186" cy="726"/>
          </a:xfrm>
        </p:grpSpPr>
        <p:pic>
          <p:nvPicPr>
            <p:cNvPr id="5152" name="Picture 3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3" name="Rectangle 33"/>
            <p:cNvSpPr>
              <a:spLocks/>
            </p:cNvSpPr>
            <p:nvPr/>
          </p:nvSpPr>
          <p:spPr bwMode="auto">
            <a:xfrm>
              <a:off x="71" y="211"/>
              <a:ext cx="105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40639" bIns="0" anchor="ctr">
              <a:spAutoFit/>
            </a:bodyPr>
            <a:lstStyle/>
            <a:p>
              <a:pPr marL="79375" algn="ctr"/>
              <a:r>
                <a:rPr lang="ru-RU" sz="1400" dirty="0" smtClean="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Государственное</a:t>
              </a:r>
              <a:r>
                <a:rPr lang="en-US" sz="1400" dirty="0" smtClean="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/>
              </a:r>
              <a:br>
                <a:rPr lang="en-US" sz="1400" dirty="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400" dirty="0" err="1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облако</a:t>
              </a:r>
              <a:endParaRPr lang="en-US" sz="1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3546475" y="5072063"/>
            <a:ext cx="1884363" cy="1152525"/>
            <a:chOff x="0" y="0"/>
            <a:chExt cx="1187" cy="726"/>
          </a:xfrm>
        </p:grpSpPr>
        <p:pic>
          <p:nvPicPr>
            <p:cNvPr id="5155" name="Picture 3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7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Rectangle 36"/>
            <p:cNvSpPr>
              <a:spLocks/>
            </p:cNvSpPr>
            <p:nvPr/>
          </p:nvSpPr>
          <p:spPr bwMode="auto">
            <a:xfrm>
              <a:off x="292" y="200"/>
              <a:ext cx="60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79375" algn="ctr"/>
              <a:r>
                <a:rPr lang="ru-RU" sz="1600" dirty="0" smtClean="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Частное</a:t>
              </a:r>
              <a:r>
                <a:rPr lang="en-US" sz="1600" dirty="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600" dirty="0" err="1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облако</a:t>
              </a:r>
              <a:endParaRPr lang="en-US" sz="16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5310188" y="5072063"/>
            <a:ext cx="1882775" cy="1152525"/>
            <a:chOff x="0" y="0"/>
            <a:chExt cx="1186" cy="726"/>
          </a:xfrm>
        </p:grpSpPr>
        <p:pic>
          <p:nvPicPr>
            <p:cNvPr id="5158" name="Picture 3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Rectangle 39"/>
            <p:cNvSpPr>
              <a:spLocks/>
            </p:cNvSpPr>
            <p:nvPr/>
          </p:nvSpPr>
          <p:spPr bwMode="auto">
            <a:xfrm>
              <a:off x="156" y="203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79375" algn="ctr"/>
              <a:r>
                <a:rPr lang="en-US" sz="16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Гибридное</a:t>
              </a:r>
              <a:br>
                <a:rPr lang="en-US" sz="16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6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облако</a:t>
              </a:r>
            </a:p>
          </p:txBody>
        </p:sp>
      </p:grpSp>
      <p:grpSp>
        <p:nvGrpSpPr>
          <p:cNvPr id="5163" name="Group 43"/>
          <p:cNvGrpSpPr>
            <a:grpSpLocks/>
          </p:cNvGrpSpPr>
          <p:nvPr/>
        </p:nvGrpSpPr>
        <p:grpSpPr bwMode="auto">
          <a:xfrm>
            <a:off x="7096125" y="5072063"/>
            <a:ext cx="1882775" cy="1152525"/>
            <a:chOff x="0" y="0"/>
            <a:chExt cx="1186" cy="726"/>
          </a:xfrm>
        </p:grpSpPr>
        <p:pic>
          <p:nvPicPr>
            <p:cNvPr id="5161" name="Picture 4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2" name="Rectangle 42"/>
            <p:cNvSpPr>
              <a:spLocks/>
            </p:cNvSpPr>
            <p:nvPr/>
          </p:nvSpPr>
          <p:spPr bwMode="auto">
            <a:xfrm>
              <a:off x="195" y="203"/>
              <a:ext cx="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79375" algn="ctr"/>
              <a:r>
                <a:rPr lang="en-US" sz="16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Облако</a:t>
              </a:r>
              <a:br>
                <a:rPr lang="en-US" sz="16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6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сообществ</a:t>
              </a:r>
            </a:p>
          </p:txBody>
        </p:sp>
      </p:grp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188913" y="2786063"/>
            <a:ext cx="8786812" cy="1587"/>
          </a:xfrm>
          <a:prstGeom prst="line">
            <a:avLst/>
          </a:prstGeom>
          <a:noFill/>
          <a:ln w="9525" cap="flat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188913" y="4643438"/>
            <a:ext cx="8786812" cy="1587"/>
          </a:xfrm>
          <a:prstGeom prst="line">
            <a:avLst/>
          </a:prstGeom>
          <a:noFill/>
          <a:ln w="9525" cap="flat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268663" y="3556000"/>
            <a:ext cx="1803400" cy="658813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H="1">
            <a:off x="5643563" y="3565525"/>
            <a:ext cx="2125662" cy="649288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H="1">
            <a:off x="5508625" y="3562350"/>
            <a:ext cx="17463" cy="506413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4786313" y="3786188"/>
            <a:ext cx="1066800" cy="785812"/>
            <a:chOff x="0" y="0"/>
            <a:chExt cx="671" cy="495"/>
          </a:xfrm>
        </p:grpSpPr>
        <p:pic>
          <p:nvPicPr>
            <p:cNvPr id="5169" name="Picture 4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35"/>
              <a:ext cx="45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0" name="Picture 50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72" name="Rectangle 52"/>
          <p:cNvSpPr>
            <a:spLocks/>
          </p:cNvSpPr>
          <p:nvPr/>
        </p:nvSpPr>
        <p:spPr bwMode="auto">
          <a:xfrm>
            <a:off x="8362950" y="153988"/>
            <a:ext cx="508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15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000" dirty="0">
                <a:solidFill>
                  <a:srgbClr val="1D85C5"/>
                </a:solidFill>
                <a:ea typeface="Calibri" pitchFamily="34" charset="0"/>
                <a:cs typeface="Calibri" pitchFamily="34" charset="0"/>
              </a:rPr>
              <a:t>Государственная облачная платформа (</a:t>
            </a:r>
            <a:r>
              <a:rPr lang="en-US" altLang="ru-RU" sz="2000" dirty="0">
                <a:solidFill>
                  <a:srgbClr val="1D85C5"/>
                </a:solidFill>
                <a:ea typeface="Calibri" pitchFamily="34" charset="0"/>
                <a:cs typeface="Calibri" pitchFamily="34" charset="0"/>
              </a:rPr>
              <a:t>G-Cloud</a:t>
            </a:r>
            <a:r>
              <a:rPr lang="ru-RU" altLang="ru-RU" sz="2000" dirty="0" smtClean="0">
                <a:solidFill>
                  <a:srgbClr val="1D85C5"/>
                </a:solidFill>
                <a:ea typeface="Calibri" pitchFamily="34" charset="0"/>
                <a:cs typeface="Calibri" pitchFamily="34" charset="0"/>
              </a:rPr>
              <a:t>)</a:t>
            </a:r>
            <a:endParaRPr lang="ru-RU" sz="2000" dirty="0"/>
          </a:p>
        </p:txBody>
      </p:sp>
      <p:sp>
        <p:nvSpPr>
          <p:cNvPr id="46" name="Cloud"/>
          <p:cNvSpPr>
            <a:spLocks noChangeAspect="1" noEditPoints="1" noChangeArrowheads="1"/>
          </p:cNvSpPr>
          <p:nvPr/>
        </p:nvSpPr>
        <p:spPr bwMode="auto">
          <a:xfrm>
            <a:off x="411480" y="2492895"/>
            <a:ext cx="8192967" cy="376038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DF2F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400">
              <a:latin typeface="Tahoma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11" descr="C:\Documents and Settings\Admin\Мои документы\For prezentations\kz_icons\LevyiBeregDnem8 copy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145" y="693535"/>
            <a:ext cx="1969976" cy="128671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:\For prezentations\kz_icons\logo g-clou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54544"/>
            <a:ext cx="1589558" cy="3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трелка вниз 43"/>
          <p:cNvSpPr/>
          <p:nvPr/>
        </p:nvSpPr>
        <p:spPr bwMode="auto">
          <a:xfrm>
            <a:off x="1286545" y="1845518"/>
            <a:ext cx="765175" cy="287338"/>
          </a:xfrm>
          <a:prstGeom prst="downArrow">
            <a:avLst>
              <a:gd name="adj1" fmla="val 100000"/>
              <a:gd name="adj2" fmla="val 55679"/>
            </a:avLst>
          </a:prstGeom>
          <a:solidFill>
            <a:srgbClr val="148CC2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 bwMode="auto">
          <a:xfrm>
            <a:off x="6964969" y="1845518"/>
            <a:ext cx="765175" cy="287338"/>
          </a:xfrm>
          <a:prstGeom prst="downArrow">
            <a:avLst>
              <a:gd name="adj1" fmla="val 100000"/>
              <a:gd name="adj2" fmla="val 55679"/>
            </a:avLst>
          </a:prstGeom>
          <a:solidFill>
            <a:srgbClr val="148CC2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009430" y="2924944"/>
            <a:ext cx="2514898" cy="1609336"/>
            <a:chOff x="5326143" y="3488620"/>
            <a:chExt cx="2677808" cy="1713586"/>
          </a:xfrm>
        </p:grpSpPr>
        <p:sp>
          <p:nvSpPr>
            <p:cNvPr id="50" name="Cloud"/>
            <p:cNvSpPr>
              <a:spLocks noChangeAspect="1" noEditPoints="1" noChangeArrowheads="1"/>
            </p:cNvSpPr>
            <p:nvPr/>
          </p:nvSpPr>
          <p:spPr bwMode="auto">
            <a:xfrm>
              <a:off x="5326143" y="3488620"/>
              <a:ext cx="2677808" cy="17135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rebuchet MS" pitchFamily="34" charset="0"/>
                <a:ea typeface="MS PGothic" pitchFamily="34" charset="-128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793530" y="4119054"/>
              <a:ext cx="647235" cy="783143"/>
              <a:chOff x="5961232" y="4119054"/>
              <a:chExt cx="647235" cy="783143"/>
            </a:xfrm>
          </p:grpSpPr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5961232" y="4574483"/>
                <a:ext cx="647235" cy="327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</a:rPr>
                  <a:t>ЕЭПС</a:t>
                </a:r>
              </a:p>
            </p:txBody>
          </p:sp>
          <p:pic>
            <p:nvPicPr>
              <p:cNvPr id="23" name="Picture 8" descr="D:\For prezentations\Paper\Image00333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2957" y="4119054"/>
                <a:ext cx="563553" cy="49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Группа 31"/>
            <p:cNvGrpSpPr/>
            <p:nvPr/>
          </p:nvGrpSpPr>
          <p:grpSpPr>
            <a:xfrm>
              <a:off x="6973544" y="3870272"/>
              <a:ext cx="778662" cy="794933"/>
              <a:chOff x="7541834" y="3851983"/>
              <a:chExt cx="778662" cy="794933"/>
            </a:xfrm>
          </p:grpSpPr>
          <p:pic>
            <p:nvPicPr>
              <p:cNvPr id="26" name="Picture 12" descr="D:\For prezentations\Paper\file_sharing_256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8973" y="3851983"/>
                <a:ext cx="455569" cy="49960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27" name="TextBox 43"/>
              <p:cNvSpPr txBox="1">
                <a:spLocks noChangeArrowheads="1"/>
              </p:cNvSpPr>
              <p:nvPr/>
            </p:nvSpPr>
            <p:spPr bwMode="auto">
              <a:xfrm>
                <a:off x="7541834" y="4381809"/>
                <a:ext cx="778662" cy="265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lang="ru-RU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</a:rPr>
                  <a:t>ЕСЭДО</a:t>
                </a: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6324577" y="3630967"/>
              <a:ext cx="698440" cy="393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>
                  <a:solidFill>
                    <a:srgbClr val="148CC2"/>
                  </a:solidFill>
                  <a:latin typeface="Impact" pitchFamily="34" charset="0"/>
                  <a:cs typeface="Arial" pitchFamily="34" charset="0"/>
                </a:rPr>
                <a:t>SaaS</a:t>
              </a:r>
              <a:endParaRPr lang="ru-RU" b="0" dirty="0">
                <a:solidFill>
                  <a:srgbClr val="148CC2"/>
                </a:solidFill>
                <a:latin typeface="Impact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71600" y="3068960"/>
            <a:ext cx="2934932" cy="1922144"/>
            <a:chOff x="713524" y="3754928"/>
            <a:chExt cx="2934932" cy="1922144"/>
          </a:xfrm>
        </p:grpSpPr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>
              <a:off x="726230" y="3754928"/>
              <a:ext cx="2922226" cy="19221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13524" y="4496647"/>
              <a:ext cx="1539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Вычислительные ресурсы</a:t>
              </a:r>
              <a:endParaRPr lang="ru-RU" sz="12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1845436" y="5300633"/>
              <a:ext cx="773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VDI</a:t>
              </a:r>
              <a:endParaRPr lang="ru-RU" sz="12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pic>
          <p:nvPicPr>
            <p:cNvPr id="17" name="Picture 50" descr="G:\! WORK\For prezentations\Technics\modem\Network Connection Router.pn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389" y="4865161"/>
              <a:ext cx="591328" cy="508495"/>
            </a:xfrm>
            <a:prstGeom prst="rect">
              <a:avLst/>
            </a:prstGeom>
            <a:noFill/>
            <a:extLst/>
          </p:spPr>
        </p:pic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398390" y="4545696"/>
              <a:ext cx="1187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Виртуальный бэкап</a:t>
              </a:r>
              <a:endParaRPr lang="ru-RU" sz="12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945849" y="3914768"/>
              <a:ext cx="6030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0" dirty="0">
                  <a:solidFill>
                    <a:srgbClr val="148CC2"/>
                  </a:solidFill>
                  <a:latin typeface="Impact" pitchFamily="34" charset="0"/>
                  <a:cs typeface="Arial" pitchFamily="34" charset="0"/>
                </a:rPr>
                <a:t>IaaS</a:t>
              </a:r>
              <a:endParaRPr lang="ru-RU" b="0" dirty="0">
                <a:solidFill>
                  <a:srgbClr val="148CC2"/>
                </a:solidFill>
                <a:latin typeface="Impact" pitchFamily="34" charset="0"/>
                <a:cs typeface="Arial" pitchFamily="34" charset="0"/>
              </a:endParaRPr>
            </a:p>
          </p:txBody>
        </p:sp>
        <p:pic>
          <p:nvPicPr>
            <p:cNvPr id="39938" name="Picture 2" descr="I:\! WORK\For prezentations\Technics\Chip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091" y="4048197"/>
              <a:ext cx="6699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39" name="Picture 3" descr="I:\! WORK\For prezentations\Technics\comp\Computer 9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036" y="4041640"/>
              <a:ext cx="548364" cy="52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3203848" y="4461224"/>
            <a:ext cx="2624979" cy="1704080"/>
            <a:chOff x="3367677" y="4617720"/>
            <a:chExt cx="2624979" cy="1704080"/>
          </a:xfrm>
        </p:grpSpPr>
        <p:sp>
          <p:nvSpPr>
            <p:cNvPr id="55" name="Cloud"/>
            <p:cNvSpPr>
              <a:spLocks noChangeAspect="1" noEditPoints="1" noChangeArrowheads="1"/>
            </p:cNvSpPr>
            <p:nvPr/>
          </p:nvSpPr>
          <p:spPr bwMode="auto">
            <a:xfrm>
              <a:off x="3367677" y="4617720"/>
              <a:ext cx="2624979" cy="170408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375789" y="4797152"/>
              <a:ext cx="675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48CC2"/>
                  </a:solidFill>
                  <a:latin typeface="Impact" pitchFamily="34" charset="0"/>
                  <a:cs typeface="Arial" pitchFamily="34" charset="0"/>
                </a:rPr>
                <a:t>PaaS</a:t>
              </a:r>
              <a:endParaRPr lang="ru-RU" dirty="0">
                <a:solidFill>
                  <a:srgbClr val="148CC2"/>
                </a:solidFill>
                <a:latin typeface="Impact" pitchFamily="34" charset="0"/>
                <a:cs typeface="Arial" pitchFamily="34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405837" y="4950312"/>
              <a:ext cx="1451038" cy="1043974"/>
              <a:chOff x="3384401" y="4878304"/>
              <a:chExt cx="1451038" cy="1043974"/>
            </a:xfrm>
          </p:grpSpPr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3384401" y="5445224"/>
                <a:ext cx="1451038" cy="477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500"/>
                  </a:lnSpc>
                  <a:defRPr/>
                </a:pPr>
                <a:r>
                  <a:rPr lang="ru-RU" sz="1400" b="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</a:rPr>
                  <a:t>Среда</a:t>
                </a:r>
              </a:p>
              <a:p>
                <a:pPr algn="ctr">
                  <a:lnSpc>
                    <a:spcPts val="1500"/>
                  </a:lnSpc>
                  <a:defRPr/>
                </a:pPr>
                <a:r>
                  <a:rPr lang="ru-RU" sz="1400" b="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</a:rPr>
                  <a:t>тестирования</a:t>
                </a:r>
                <a:endParaRPr lang="ru-RU" sz="14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endParaRPr>
              </a:p>
            </p:txBody>
          </p:sp>
          <p:pic>
            <p:nvPicPr>
              <p:cNvPr id="39940" name="Picture 4" descr="I:\! WORK\For prezentations\Technics\monitor\(103).pn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6310" y="4878304"/>
                <a:ext cx="637223" cy="637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5146832" y="4959472"/>
              <a:ext cx="576080" cy="854968"/>
              <a:chOff x="5146832" y="4959472"/>
              <a:chExt cx="576080" cy="854968"/>
            </a:xfrm>
          </p:grpSpPr>
          <p:sp>
            <p:nvSpPr>
              <p:cNvPr id="43" name="TextBox 42"/>
              <p:cNvSpPr txBox="1">
                <a:spLocks noChangeArrowheads="1"/>
              </p:cNvSpPr>
              <p:nvPr/>
            </p:nvSpPr>
            <p:spPr bwMode="auto">
              <a:xfrm>
                <a:off x="5235879" y="5506663"/>
                <a:ext cx="41069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400" b="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</a:rPr>
                  <a:t>БД</a:t>
                </a:r>
                <a:endParaRPr lang="ru-RU" sz="14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endParaRPr>
              </a:p>
            </p:txBody>
          </p:sp>
          <p:pic>
            <p:nvPicPr>
              <p:cNvPr id="39941" name="Picture 5" descr="I:\! WORK\For prezentations\Build\company_256.pn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6832" y="4959472"/>
                <a:ext cx="576080" cy="576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Скругленный прямоугольник 1"/>
          <p:cNvSpPr/>
          <p:nvPr/>
        </p:nvSpPr>
        <p:spPr>
          <a:xfrm>
            <a:off x="5828828" y="1052736"/>
            <a:ext cx="2991644" cy="1224136"/>
          </a:xfrm>
          <a:prstGeom prst="roundRect">
            <a:avLst>
              <a:gd name="adj" fmla="val 0"/>
            </a:avLst>
          </a:prstGeom>
          <a:solidFill>
            <a:srgbClr val="148CC2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ru-RU" b="0" dirty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Проект Закона </a:t>
            </a:r>
            <a:r>
              <a:rPr lang="en-US" b="0" dirty="0" smtClean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/>
            </a:r>
            <a:br>
              <a:rPr lang="en-US" b="0" dirty="0" smtClean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</a:br>
            <a:r>
              <a:rPr lang="ru-RU" b="0" dirty="0" smtClean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«</a:t>
            </a:r>
            <a:r>
              <a:rPr lang="ru-RU" b="0" dirty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Об информатизации»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052736"/>
            <a:ext cx="2808312" cy="1224136"/>
          </a:xfrm>
          <a:prstGeom prst="roundRect">
            <a:avLst>
              <a:gd name="adj" fmla="val 0"/>
            </a:avLst>
          </a:prstGeom>
          <a:solidFill>
            <a:srgbClr val="148CC2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ru-RU" b="0" dirty="0" err="1" smtClean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Гос.Программа</a:t>
            </a:r>
            <a:r>
              <a:rPr lang="ru-RU" b="0" dirty="0" smtClean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 </a:t>
            </a:r>
            <a:r>
              <a:rPr lang="ru-RU" b="0" dirty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«Информационный Казахстан – 2020»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94996" y="446905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Используй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2025" y="6053226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Разрабатывай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3753" y="4973105"/>
            <a:ext cx="128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Мигрируй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0425" y="179388"/>
            <a:ext cx="64293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solidFill>
                  <a:schemeClr val="bg1">
                    <a:lumMod val="65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4941A556-0876-47ED-984E-AECB160BCC6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3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информационно-коммуникационной инфраструктуры ЭП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Информационно-коммуникационная инфраструктура «электронного правительства» </a:t>
            </a:r>
            <a:r>
              <a:rPr lang="ru-RU" dirty="0"/>
              <a:t>–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совокупность </a:t>
            </a:r>
            <a:r>
              <a:rPr lang="ru-RU" dirty="0"/>
              <a:t>объектов информационно-коммуникационной инфраструктуры, предназначенных для обеспечения функционирования технологической среды в целях формирования электронных информационных ресурсов и предоставления доступа к ним, обеспечивающая функционирование «электронного правительства». </a:t>
            </a:r>
            <a:endParaRPr lang="ru-RU" dirty="0" smtClean="0"/>
          </a:p>
          <a:p>
            <a:pPr algn="r"/>
            <a:r>
              <a:rPr lang="ru-RU" i="1" dirty="0" smtClean="0"/>
              <a:t>Из проекта Закона РК «Об информатизации»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17820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единительная линия 48"/>
          <p:cNvCxnSpPr/>
          <p:nvPr/>
        </p:nvCxnSpPr>
        <p:spPr>
          <a:xfrm>
            <a:off x="5148064" y="6491803"/>
            <a:ext cx="1152128" cy="9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4290495026"/>
              </p:ext>
            </p:extLst>
          </p:nvPr>
        </p:nvGraphicFramePr>
        <p:xfrm>
          <a:off x="1691680" y="1244381"/>
          <a:ext cx="4320480" cy="368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Блок-схема: узел 25"/>
          <p:cNvSpPr/>
          <p:nvPr/>
        </p:nvSpPr>
        <p:spPr>
          <a:xfrm>
            <a:off x="107504" y="2113998"/>
            <a:ext cx="1944216" cy="194421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ИС</a:t>
            </a:r>
            <a:endParaRPr lang="ru-RU" sz="3200" b="1" dirty="0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6012160" y="2413069"/>
            <a:ext cx="1944216" cy="504058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СУБД</a:t>
            </a:r>
            <a:endParaRPr lang="ru-RU" sz="1400" dirty="0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6012160" y="3277167"/>
            <a:ext cx="1944216" cy="50405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Сервера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СХД</a:t>
            </a:r>
            <a:endParaRPr lang="ru-RU" sz="1400" dirty="0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6012160" y="4118061"/>
            <a:ext cx="1944216" cy="50405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Дата-центры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Инженерная инфраструктура</a:t>
            </a:r>
            <a:endParaRPr lang="ru-RU" sz="1100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756636213"/>
              </p:ext>
            </p:extLst>
          </p:nvPr>
        </p:nvGraphicFramePr>
        <p:xfrm>
          <a:off x="1763688" y="5210876"/>
          <a:ext cx="3384376" cy="131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Блок-схема: узел 30"/>
          <p:cNvSpPr/>
          <p:nvPr/>
        </p:nvSpPr>
        <p:spPr>
          <a:xfrm>
            <a:off x="323528" y="5223680"/>
            <a:ext cx="1368152" cy="130166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ИС</a:t>
            </a:r>
            <a:endParaRPr lang="ru-RU" sz="3200" b="1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640489"/>
            <a:ext cx="413767" cy="41376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088852" y="5941451"/>
            <a:ext cx="724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Сервера, </a:t>
            </a:r>
          </a:p>
          <a:p>
            <a:pPr algn="ctr"/>
            <a:r>
              <a:rPr lang="ru-RU" sz="1050" dirty="0" smtClean="0"/>
              <a:t>СХД</a:t>
            </a:r>
            <a:endParaRPr lang="ru-RU" sz="105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12" y="5708877"/>
            <a:ext cx="539502" cy="5395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80312" y="6209313"/>
            <a:ext cx="712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ОС, СУБД</a:t>
            </a:r>
            <a:endParaRPr lang="ru-RU" sz="105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29" y="6087201"/>
            <a:ext cx="678445" cy="4381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00192" y="5821814"/>
            <a:ext cx="11144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Дата-центр</a:t>
            </a:r>
          </a:p>
          <a:p>
            <a:pPr algn="ctr"/>
            <a:r>
              <a:rPr lang="ru-RU" sz="1050" dirty="0" smtClean="0"/>
              <a:t>Инфраструктура</a:t>
            </a:r>
            <a:endParaRPr lang="ru-RU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-90239" y="835222"/>
            <a:ext cx="559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>
                <a:solidFill>
                  <a:srgbClr val="002060"/>
                </a:solidFill>
                <a:latin typeface="+mj-lt"/>
                <a:cs typeface="Arial" pitchFamily="34" charset="0"/>
              </a:rPr>
              <a:t>Традиционные технологии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26201" y="4882817"/>
            <a:ext cx="6613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>
                <a:solidFill>
                  <a:srgbClr val="002060"/>
                </a:solidFill>
                <a:latin typeface="+mj-lt"/>
                <a:cs typeface="Arial" pitchFamily="34" charset="0"/>
              </a:rPr>
              <a:t>«Облачные» технологии</a:t>
            </a:r>
          </a:p>
        </p:txBody>
      </p:sp>
      <p:sp>
        <p:nvSpPr>
          <p:cNvPr id="38" name="Облако 37"/>
          <p:cNvSpPr/>
          <p:nvPr/>
        </p:nvSpPr>
        <p:spPr>
          <a:xfrm>
            <a:off x="6240666" y="5232276"/>
            <a:ext cx="2808312" cy="1656184"/>
          </a:xfrm>
          <a:prstGeom prst="cloud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220072" y="6157830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Сервисы</a:t>
            </a:r>
            <a:endParaRPr lang="ru-RU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8010673" y="4882817"/>
            <a:ext cx="1040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«Облако»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116632"/>
            <a:ext cx="832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>
                <a:solidFill>
                  <a:srgbClr val="1D85C5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Сравнение традиционных и облачных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7531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перехода </a:t>
            </a:r>
            <a:r>
              <a:rPr lang="ru-RU" dirty="0" smtClean="0"/>
              <a:t>к «облачным технологиям»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11560" y="1052736"/>
            <a:ext cx="1186292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Приложения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643732" y="1628800"/>
            <a:ext cx="1159792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Среда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исполнения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3732" y="2204864"/>
            <a:ext cx="1159792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СУБД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43732" y="2780928"/>
            <a:ext cx="1159792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Безопасность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43732" y="3356992"/>
            <a:ext cx="1159792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ОС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43732" y="3861048"/>
            <a:ext cx="1159792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Виртуализация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43732" y="4365104"/>
            <a:ext cx="1159792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Хранение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данных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43732" y="4869160"/>
            <a:ext cx="1159792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Серверы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43732" y="5373216"/>
            <a:ext cx="1159792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Сети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27646" y="5874320"/>
            <a:ext cx="1159792" cy="435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ЦОД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557375" y="744959"/>
            <a:ext cx="1638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ru-RU" altLang="ru-RU" sz="1400" dirty="0" smtClean="0">
                <a:latin typeface="+mn-lt"/>
              </a:rPr>
              <a:t>Традиционные ИТ</a:t>
            </a:r>
            <a:endParaRPr lang="en-US" altLang="ru-RU" sz="1400" dirty="0">
              <a:latin typeface="+mn-lt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467544" y="1052736"/>
            <a:ext cx="145753" cy="5256584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 rot="16200000">
            <a:off x="-1311437" y="3521759"/>
            <a:ext cx="30855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0" dirty="0" smtClean="0"/>
              <a:t>Управляет </a:t>
            </a:r>
            <a:r>
              <a:rPr lang="ru-RU" sz="1400" dirty="0"/>
              <a:t>УИТ* </a:t>
            </a:r>
            <a:r>
              <a:rPr lang="ru-RU" sz="1400" b="0" dirty="0" smtClean="0"/>
              <a:t>Обычно </a:t>
            </a:r>
            <a:r>
              <a:rPr lang="ru-RU" sz="1400" b="0" dirty="0"/>
              <a:t>нет </a:t>
            </a:r>
            <a:r>
              <a:rPr lang="en-US" sz="1400" b="0" dirty="0"/>
              <a:t>SLA 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267744" y="1052736"/>
            <a:ext cx="1145547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Приложения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299917" y="1628800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Среда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исполнения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299917" y="2204864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СУБД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299917" y="2780928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Безопасность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299917" y="3356992"/>
            <a:ext cx="1119956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ОС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299917" y="3861048"/>
            <a:ext cx="1119956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Виртуализация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299917" y="4365104"/>
            <a:ext cx="1119956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Хранение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данных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299917" y="4869160"/>
            <a:ext cx="1119956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Серверы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299917" y="5373216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Сети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283831" y="5874320"/>
            <a:ext cx="1119956" cy="435000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ЦОД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923927" y="1052736"/>
            <a:ext cx="1145547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Приложения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3956100" y="1628800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Среда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исполнения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956100" y="2204864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СУБД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956100" y="2780928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Безопасность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3956100" y="3356992"/>
            <a:ext cx="1119956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ОС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956100" y="3861048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Виртуализация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956100" y="4365104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Хранение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данных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956100" y="4869160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Серверы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956100" y="5373216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Сети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3940014" y="5874320"/>
            <a:ext cx="1119956" cy="435000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ЦОД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5580111" y="1052736"/>
            <a:ext cx="1145547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Приложения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5612284" y="1628800"/>
            <a:ext cx="1119956" cy="504056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Среда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исполнения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5612284" y="2204864"/>
            <a:ext cx="1119956" cy="504056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СУБД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612284" y="2780928"/>
            <a:ext cx="1119956" cy="504056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Безопасность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5612284" y="3356992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ОС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5612284" y="3861048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Виртуализация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5612284" y="4365104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Хранение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данных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5612284" y="4869160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Серверы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612284" y="5373216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Сети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5596198" y="5874320"/>
            <a:ext cx="1119956" cy="435000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ЦОД</a:t>
            </a: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7452319" y="1052736"/>
            <a:ext cx="1145547" cy="504056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Приложения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7484492" y="1628800"/>
            <a:ext cx="1119956" cy="504056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Среда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исполнения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7484492" y="2204864"/>
            <a:ext cx="1119956" cy="504056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СУБД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7484492" y="2780928"/>
            <a:ext cx="1119956" cy="504056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Безопасность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7484492" y="3356992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ОС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7484492" y="3861048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Виртуализация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7484492" y="4365104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Хранение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данных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7484492" y="4869160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Серверы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7484492" y="5373216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Сети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7468406" y="5874320"/>
            <a:ext cx="1119956" cy="435000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ЦОД</a:t>
            </a:r>
          </a:p>
        </p:txBody>
      </p:sp>
      <p:sp>
        <p:nvSpPr>
          <p:cNvPr id="56" name="Левая фигурная скобка 55"/>
          <p:cNvSpPr/>
          <p:nvPr/>
        </p:nvSpPr>
        <p:spPr>
          <a:xfrm>
            <a:off x="2141737" y="5373216"/>
            <a:ext cx="147488" cy="936104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2143472" y="1052736"/>
            <a:ext cx="145753" cy="4248472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1"/>
          <p:cNvSpPr>
            <a:spLocks noChangeArrowheads="1"/>
          </p:cNvSpPr>
          <p:nvPr/>
        </p:nvSpPr>
        <p:spPr bwMode="auto">
          <a:xfrm rot="16200000">
            <a:off x="1684698" y="3023084"/>
            <a:ext cx="648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0" dirty="0" smtClean="0"/>
              <a:t>УИТ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59" name="Прямоугольник 1"/>
          <p:cNvSpPr>
            <a:spLocks noChangeArrowheads="1"/>
          </p:cNvSpPr>
          <p:nvPr/>
        </p:nvSpPr>
        <p:spPr bwMode="auto">
          <a:xfrm rot="16200000">
            <a:off x="765449" y="5147319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0" dirty="0"/>
              <a:t>SLA </a:t>
            </a:r>
            <a:r>
              <a:rPr lang="ru-RU" sz="1400" b="0" dirty="0"/>
              <a:t>для </a:t>
            </a:r>
            <a:r>
              <a:rPr lang="ru-RU" sz="1400" b="0" dirty="0" smtClean="0"/>
              <a:t>ЦОД</a:t>
            </a:r>
            <a:r>
              <a:rPr lang="en-US" sz="1400" b="0" dirty="0" smtClean="0"/>
              <a:t> 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60" name="Прямоугольник 1"/>
          <p:cNvSpPr>
            <a:spLocks noChangeArrowheads="1"/>
          </p:cNvSpPr>
          <p:nvPr/>
        </p:nvSpPr>
        <p:spPr bwMode="auto">
          <a:xfrm>
            <a:off x="2339752" y="744959"/>
            <a:ext cx="11343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altLang="ru-RU" sz="1400" dirty="0" smtClean="0">
                <a:latin typeface="+mn-lt"/>
              </a:rPr>
              <a:t>Co-location</a:t>
            </a:r>
            <a:endParaRPr lang="en-US" altLang="ru-RU" sz="1400" dirty="0">
              <a:latin typeface="+mn-lt"/>
            </a:endParaRPr>
          </a:p>
        </p:txBody>
      </p:sp>
      <p:sp>
        <p:nvSpPr>
          <p:cNvPr id="61" name="Прямоугольник 1"/>
          <p:cNvSpPr>
            <a:spLocks noChangeArrowheads="1"/>
          </p:cNvSpPr>
          <p:nvPr/>
        </p:nvSpPr>
        <p:spPr bwMode="auto">
          <a:xfrm>
            <a:off x="4211960" y="744959"/>
            <a:ext cx="576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altLang="ru-RU" sz="1400" dirty="0" err="1" smtClean="0">
                <a:latin typeface="+mn-lt"/>
              </a:rPr>
              <a:t>IaaS</a:t>
            </a:r>
            <a:endParaRPr lang="en-US" altLang="ru-RU" sz="1400" dirty="0">
              <a:latin typeface="+mn-lt"/>
            </a:endParaRPr>
          </a:p>
        </p:txBody>
      </p:sp>
      <p:sp>
        <p:nvSpPr>
          <p:cNvPr id="62" name="Прямоугольник 1"/>
          <p:cNvSpPr>
            <a:spLocks noChangeArrowheads="1"/>
          </p:cNvSpPr>
          <p:nvPr/>
        </p:nvSpPr>
        <p:spPr bwMode="auto">
          <a:xfrm>
            <a:off x="5885967" y="764704"/>
            <a:ext cx="6302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altLang="ru-RU" sz="1400" dirty="0" err="1" smtClean="0">
                <a:latin typeface="+mn-lt"/>
              </a:rPr>
              <a:t>PaaS</a:t>
            </a:r>
            <a:endParaRPr lang="en-US" altLang="ru-RU" sz="1400" dirty="0">
              <a:latin typeface="+mn-lt"/>
            </a:endParaRPr>
          </a:p>
        </p:txBody>
      </p:sp>
      <p:sp>
        <p:nvSpPr>
          <p:cNvPr id="63" name="Прямоугольник 1"/>
          <p:cNvSpPr>
            <a:spLocks noChangeArrowheads="1"/>
          </p:cNvSpPr>
          <p:nvPr/>
        </p:nvSpPr>
        <p:spPr bwMode="auto">
          <a:xfrm>
            <a:off x="7758175" y="744959"/>
            <a:ext cx="5582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altLang="ru-RU" sz="1400" dirty="0" err="1" smtClean="0">
                <a:latin typeface="+mn-lt"/>
              </a:rPr>
              <a:t>SaaS</a:t>
            </a:r>
            <a:endParaRPr lang="en-US" altLang="ru-RU" sz="1400" dirty="0">
              <a:latin typeface="+mn-lt"/>
            </a:endParaRPr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779912" y="1052736"/>
            <a:ext cx="145156" cy="2736304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1"/>
          <p:cNvSpPr>
            <a:spLocks noChangeArrowheads="1"/>
          </p:cNvSpPr>
          <p:nvPr/>
        </p:nvSpPr>
        <p:spPr bwMode="auto">
          <a:xfrm rot="16200000">
            <a:off x="3249724" y="2303003"/>
            <a:ext cx="648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0" dirty="0" smtClean="0"/>
              <a:t>УИТ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776439" y="3861048"/>
            <a:ext cx="147488" cy="2448273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1"/>
          <p:cNvSpPr>
            <a:spLocks noChangeArrowheads="1"/>
          </p:cNvSpPr>
          <p:nvPr/>
        </p:nvSpPr>
        <p:spPr bwMode="auto">
          <a:xfrm rot="16200000">
            <a:off x="1932098" y="4751276"/>
            <a:ext cx="3240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0" dirty="0"/>
              <a:t>SLA </a:t>
            </a:r>
            <a:r>
              <a:rPr lang="ru-RU" sz="1400" b="0" dirty="0"/>
              <a:t>для </a:t>
            </a:r>
            <a:r>
              <a:rPr lang="en-US" sz="1400" b="0" dirty="0" err="1" smtClean="0"/>
              <a:t>IaaS</a:t>
            </a:r>
            <a:r>
              <a:rPr lang="en-US" sz="1400" b="0" dirty="0" smtClean="0"/>
              <a:t> </a:t>
            </a:r>
            <a:r>
              <a:rPr lang="ru-RU" sz="1400" b="0" dirty="0" smtClean="0"/>
              <a:t>(</a:t>
            </a:r>
            <a:r>
              <a:rPr lang="ru-RU" sz="1400" b="0" dirty="0">
                <a:solidFill>
                  <a:schemeClr val="accent6"/>
                </a:solidFill>
              </a:rPr>
              <a:t>управляет </a:t>
            </a:r>
            <a:r>
              <a:rPr lang="en-US" sz="1400" dirty="0" smtClean="0">
                <a:solidFill>
                  <a:schemeClr val="accent6"/>
                </a:solidFill>
              </a:rPr>
              <a:t>g-Cloud </a:t>
            </a:r>
            <a:r>
              <a:rPr lang="en-US" sz="1400" b="0" dirty="0" smtClean="0"/>
              <a:t>) 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>
            <a:off x="5456437" y="1052736"/>
            <a:ext cx="123674" cy="504056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1"/>
          <p:cNvSpPr>
            <a:spLocks noChangeArrowheads="1"/>
          </p:cNvSpPr>
          <p:nvPr/>
        </p:nvSpPr>
        <p:spPr bwMode="auto">
          <a:xfrm rot="16200000">
            <a:off x="4958171" y="1150876"/>
            <a:ext cx="648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0" dirty="0" smtClean="0"/>
              <a:t>УИТ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70" name="Левая фигурная скобка 69"/>
          <p:cNvSpPr/>
          <p:nvPr/>
        </p:nvSpPr>
        <p:spPr>
          <a:xfrm>
            <a:off x="5454104" y="1628802"/>
            <a:ext cx="126007" cy="4680520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1"/>
          <p:cNvSpPr>
            <a:spLocks noChangeArrowheads="1"/>
          </p:cNvSpPr>
          <p:nvPr/>
        </p:nvSpPr>
        <p:spPr bwMode="auto">
          <a:xfrm rot="16200000">
            <a:off x="3716032" y="3815173"/>
            <a:ext cx="3132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0" dirty="0"/>
              <a:t>SLA </a:t>
            </a:r>
            <a:r>
              <a:rPr lang="ru-RU" sz="1400" b="0" dirty="0"/>
              <a:t>для </a:t>
            </a:r>
            <a:r>
              <a:rPr lang="en-US" sz="1400" b="0" dirty="0" err="1" smtClean="0"/>
              <a:t>PaaS</a:t>
            </a:r>
            <a:r>
              <a:rPr lang="en-US" sz="1400" b="0" dirty="0" smtClean="0"/>
              <a:t> 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74" name="Левая фигурная скобка 73"/>
          <p:cNvSpPr/>
          <p:nvPr/>
        </p:nvSpPr>
        <p:spPr>
          <a:xfrm>
            <a:off x="7304831" y="1072481"/>
            <a:ext cx="147488" cy="5236841"/>
          </a:xfrm>
          <a:prstGeom prst="lef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1"/>
          <p:cNvSpPr>
            <a:spLocks noChangeArrowheads="1"/>
          </p:cNvSpPr>
          <p:nvPr/>
        </p:nvSpPr>
        <p:spPr bwMode="auto">
          <a:xfrm rot="16200000">
            <a:off x="5172459" y="3527141"/>
            <a:ext cx="3816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0" dirty="0"/>
              <a:t>SLA </a:t>
            </a:r>
            <a:r>
              <a:rPr lang="ru-RU" sz="1400" b="0" dirty="0"/>
              <a:t>для </a:t>
            </a:r>
            <a:r>
              <a:rPr lang="en-US" sz="1400" b="0" dirty="0" err="1" smtClean="0"/>
              <a:t>SaaS</a:t>
            </a:r>
            <a:r>
              <a:rPr lang="en-US" sz="1400" b="0" dirty="0" smtClean="0"/>
              <a:t>  </a:t>
            </a:r>
            <a:endParaRPr lang="en-US" altLang="ru-RU" sz="1400" b="0" dirty="0">
              <a:latin typeface="+mj-lt"/>
            </a:endParaRPr>
          </a:p>
        </p:txBody>
      </p:sp>
      <p:sp>
        <p:nvSpPr>
          <p:cNvPr id="76" name="Прямоугольник 1"/>
          <p:cNvSpPr>
            <a:spLocks noChangeArrowheads="1"/>
          </p:cNvSpPr>
          <p:nvPr/>
        </p:nvSpPr>
        <p:spPr bwMode="auto">
          <a:xfrm>
            <a:off x="251520" y="6423139"/>
            <a:ext cx="35899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ru-RU" sz="1000" b="0" dirty="0" smtClean="0"/>
              <a:t>*УИТ </a:t>
            </a:r>
            <a:r>
              <a:rPr lang="ru-RU" sz="1000" b="0" dirty="0"/>
              <a:t>– </a:t>
            </a:r>
            <a:r>
              <a:rPr lang="ru-RU" sz="1000" b="0" dirty="0" smtClean="0"/>
              <a:t>Управление </a:t>
            </a:r>
            <a:r>
              <a:rPr lang="ru-RU" sz="1000" b="0" dirty="0"/>
              <a:t>информационных технологий </a:t>
            </a:r>
            <a:endParaRPr lang="en-US" alt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473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107950" y="116632"/>
            <a:ext cx="8928100" cy="4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0" dirty="0" smtClean="0">
                <a:solidFill>
                  <a:schemeClr val="accent1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Преимущества  облачных  технологий для развития  ИТ-систем ГО</a:t>
            </a:r>
            <a:endParaRPr lang="ru-RU" altLang="ru-RU" sz="2400" b="0" dirty="0" smtClean="0">
              <a:solidFill>
                <a:schemeClr val="accent1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83218" y="1281956"/>
            <a:ext cx="5728942" cy="425450"/>
          </a:xfrm>
          <a:prstGeom prst="homePlate">
            <a:avLst>
              <a:gd name="adj" fmla="val 33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Снижение стоимости ИТ-инфраструктуры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83218" y="1859806"/>
            <a:ext cx="5728942" cy="425450"/>
          </a:xfrm>
          <a:prstGeom prst="homePlate">
            <a:avLst>
              <a:gd name="adj" fmla="val 33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Уменьшение зависимости от импорта оборудования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62482" y="2420888"/>
            <a:ext cx="5728942" cy="425450"/>
          </a:xfrm>
          <a:prstGeom prst="homePlate">
            <a:avLst>
              <a:gd name="adj" fmla="val 33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Развитие при сокращении финансирования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499242" y="2996952"/>
            <a:ext cx="5728942" cy="425450"/>
          </a:xfrm>
          <a:prstGeom prst="homePlate">
            <a:avLst>
              <a:gd name="adj" fmla="val 3343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Оптимизация развития государственных ИТ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264466" y="3573016"/>
            <a:ext cx="5728942" cy="425450"/>
          </a:xfrm>
          <a:prstGeom prst="homePlate">
            <a:avLst>
              <a:gd name="adj" fmla="val 33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Эластичная поддержка меняющегося спроса на ИТ-ресурсы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264466" y="4149080"/>
            <a:ext cx="5728942" cy="425450"/>
          </a:xfrm>
          <a:prstGeom prst="homePlate">
            <a:avLst>
              <a:gd name="adj" fmla="val 33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Соответствие требованиям, рост надежности и безопасности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64466" y="4725144"/>
            <a:ext cx="5728942" cy="504056"/>
          </a:xfrm>
          <a:prstGeom prst="homePlate">
            <a:avLst>
              <a:gd name="adj" fmla="val 334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6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Обеспечение необходимой скорости внедрения новых ИТ-систем</a:t>
            </a:r>
            <a:endParaRPr lang="ru-RU" altLang="ru-RU" sz="1600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6588224" y="1281956"/>
            <a:ext cx="2160240" cy="3868638"/>
          </a:xfrm>
          <a:prstGeom prst="roundRect">
            <a:avLst/>
          </a:prstGeom>
          <a:noFill/>
          <a:ln w="19050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600" b="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Консолидация </a:t>
            </a:r>
          </a:p>
          <a:p>
            <a:pPr algn="ctr" eaLnBrk="0" hangingPunct="0"/>
            <a:r>
              <a:rPr lang="ru-RU" sz="1600" b="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государственных </a:t>
            </a:r>
          </a:p>
          <a:p>
            <a:pPr algn="ctr" eaLnBrk="0" hangingPunct="0"/>
            <a:r>
              <a:rPr lang="ru-RU" sz="1600" b="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ИТ на базе </a:t>
            </a:r>
          </a:p>
          <a:p>
            <a:pPr algn="ctr" eaLnBrk="0" hangingPunct="0"/>
            <a:r>
              <a:rPr lang="ru-RU" sz="1600" b="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облачных </a:t>
            </a:r>
          </a:p>
          <a:p>
            <a:pPr algn="ctr" eaLnBrk="0" hangingPunct="0"/>
            <a:r>
              <a:rPr lang="ru-RU" sz="1600" b="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вычислений</a:t>
            </a:r>
            <a:endParaRPr lang="ru-RU" sz="1600" b="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00750"/>
            <a:ext cx="1879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11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подготовки перехода на облачную платформу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840" y="1196752"/>
            <a:ext cx="6519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 smtClean="0"/>
              <a:t>Проектирование и создание </a:t>
            </a:r>
            <a:r>
              <a:rPr lang="ru-RU" sz="1800" dirty="0"/>
              <a:t>физической серверной инфраструктуры.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800" dirty="0"/>
              <a:t>Проектирование сетевой инфраструктуры передачи данных и </a:t>
            </a:r>
            <a:r>
              <a:rPr lang="en-US" sz="1800" dirty="0"/>
              <a:t>SAN</a:t>
            </a:r>
            <a:r>
              <a:rPr lang="ru-RU" sz="1800" dirty="0"/>
              <a:t>-сетей.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 smtClean="0"/>
              <a:t>Установка </a:t>
            </a:r>
            <a:r>
              <a:rPr lang="ru-RU" sz="1800" dirty="0"/>
              <a:t>системы хранения данных.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 smtClean="0"/>
              <a:t>Установка </a:t>
            </a:r>
            <a:r>
              <a:rPr lang="ru-RU" sz="1800" dirty="0"/>
              <a:t>и настройка гипервизоров (</a:t>
            </a:r>
            <a:r>
              <a:rPr lang="en-US" sz="1800" dirty="0"/>
              <a:t>ESXI</a:t>
            </a:r>
            <a:r>
              <a:rPr lang="ru-RU" sz="1800" dirty="0"/>
              <a:t>-хосты) - программного обеспечения для виртуализации физических ресурсов.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/>
              <a:t>Кластеризация гипервизоров.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/>
              <a:t>Установка и настройка облачной платформы </a:t>
            </a:r>
            <a:r>
              <a:rPr lang="en-US" sz="1800" dirty="0" err="1"/>
              <a:t>vSphere</a:t>
            </a:r>
            <a:r>
              <a:rPr lang="ru-RU" sz="1800" dirty="0"/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/>
              <a:t>Установка и настройка системы управления облаком – </a:t>
            </a:r>
            <a:r>
              <a:rPr lang="en-US" sz="1800" dirty="0" err="1"/>
              <a:t>vCloudDirector</a:t>
            </a:r>
            <a:r>
              <a:rPr lang="ru-RU" sz="1800" dirty="0"/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/>
              <a:t>Развертывание виртуальных машин, организация связности машин средствами виртуальных коммутаторов и сетей.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800" dirty="0"/>
              <a:t>Размещение информационных систем на подготовленные виртуальные ресурсы.</a:t>
            </a:r>
            <a:endParaRPr lang="ru-RU" sz="1800" dirty="0"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523399" y="1052736"/>
            <a:ext cx="1145547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Приложения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572" y="1628800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Среда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исполнения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555572" y="2204864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СУБД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555572" y="2780928"/>
            <a:ext cx="111995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Безопасность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555572" y="3356992"/>
            <a:ext cx="1119956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ОС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555572" y="3861048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Виртуализация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555572" y="4365104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Хранение</a:t>
            </a:r>
          </a:p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данных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555572" y="4869160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Серверы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572" y="5373216"/>
            <a:ext cx="1119956" cy="432048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Сети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539486" y="5874320"/>
            <a:ext cx="1119956" cy="435000"/>
          </a:xfrm>
          <a:prstGeom prst="roundRect">
            <a:avLst/>
          </a:prstGeom>
          <a:solidFill>
            <a:schemeClr val="accent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ЦОД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7808140" y="616083"/>
            <a:ext cx="576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altLang="ru-RU" sz="1400" dirty="0" err="1" smtClean="0">
                <a:latin typeface="+mn-lt"/>
              </a:rPr>
              <a:t>IaaS</a:t>
            </a:r>
            <a:endParaRPr lang="en-US" alt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636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Текущий статус виртуализации ИС ГО</a:t>
            </a:r>
            <a:endParaRPr lang="ru-RU" dirty="0"/>
          </a:p>
        </p:txBody>
      </p:sp>
      <p:pic>
        <p:nvPicPr>
          <p:cNvPr id="3" name="Picture 4" descr="http://s018.radikal.ru/i506/1305/e1/d1b10208bd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840760" cy="41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949504"/>
            <a:ext cx="2719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ОБРАБОТКИ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ДАННЫХ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28 систем </a:t>
            </a:r>
            <a:r>
              <a:rPr lang="ru-RU" dirty="0" err="1" smtClean="0"/>
              <a:t>виртуализировано</a:t>
            </a:r>
            <a:r>
              <a:rPr lang="ru-RU" dirty="0" smtClean="0"/>
              <a:t>, размещено на хостинге в СЦ ГО, утилизировано 30% процессорных мощностей, 28% - ОЗУ, 14% - СХД.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2716" y="4078233"/>
            <a:ext cx="13578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 есть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724" y="4846236"/>
            <a:ext cx="43187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инвентаризации ИС ГО, определение этапов переноса систем на виртуальную площадку СЦ ГО и РЦОД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3022" y="4293676"/>
            <a:ext cx="1528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 будет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vmware.com/files/images/vmrc/VMware_logo_wht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676"/>
            <a:ext cx="900099" cy="3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632" y="726880"/>
            <a:ext cx="2494016" cy="93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altLang="ru-RU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MS PGothic" pitchFamily="34" charset="-128"/>
              </a:rPr>
              <a:t>СЦ ГО:  </a:t>
            </a:r>
          </a:p>
          <a:p>
            <a:pPr>
              <a:lnSpc>
                <a:spcPts val="14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ru-RU" altLang="ru-RU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MS PGothic" pitchFamily="34" charset="-128"/>
              </a:rPr>
              <a:t>  Общая площадь: 530 м</a:t>
            </a:r>
            <a:r>
              <a:rPr lang="en-US" altLang="ru-RU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MS PGothic" pitchFamily="34" charset="-128"/>
              </a:rPr>
              <a:t>2</a:t>
            </a:r>
            <a:endParaRPr lang="ru-RU" altLang="ru-RU" sz="1400" b="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MS PGothic" pitchFamily="34" charset="-128"/>
            </a:endParaRPr>
          </a:p>
          <a:p>
            <a:pPr>
              <a:lnSpc>
                <a:spcPts val="14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ru-RU" altLang="ru-RU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MS PGothic" pitchFamily="34" charset="-128"/>
              </a:rPr>
              <a:t>  Количество стоек: 145</a:t>
            </a:r>
            <a:endParaRPr lang="en-US" altLang="ru-RU" sz="1400" b="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MS PGothic" pitchFamily="34" charset="-128"/>
            </a:endParaRPr>
          </a:p>
          <a:p>
            <a:pPr>
              <a:lnSpc>
                <a:spcPts val="14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ru-RU" altLang="ru-RU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MS PGothic" pitchFamily="34" charset="-128"/>
              </a:rPr>
              <a:t>  Количество </a:t>
            </a:r>
            <a:r>
              <a:rPr lang="en-US" altLang="ru-RU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MS PGothic" pitchFamily="34" charset="-128"/>
              </a:rPr>
              <a:t>Unit</a:t>
            </a:r>
            <a:r>
              <a:rPr lang="ru-RU" altLang="ru-RU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MS PGothic" pitchFamily="34" charset="-128"/>
              </a:rPr>
              <a:t>: 2 500</a:t>
            </a:r>
            <a:endParaRPr lang="ru-RU" sz="1400" b="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6422" y="1361458"/>
            <a:ext cx="2617413" cy="93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ru-RU" altLang="ru-RU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Региональный ЦОД:</a:t>
            </a:r>
          </a:p>
          <a:p>
            <a:pPr marL="180975" lvl="0" indent="-180975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Arial" pitchFamily="34" charset="0"/>
              <a:buChar char="•"/>
            </a:pPr>
            <a:r>
              <a:rPr lang="ru-RU" altLang="ru-RU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Общая </a:t>
            </a:r>
            <a:r>
              <a:rPr lang="ru-RU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площадь: 70 м</a:t>
            </a:r>
            <a:r>
              <a:rPr lang="en-US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2</a:t>
            </a:r>
            <a:endParaRPr lang="ru-RU" altLang="ru-RU" sz="1400" i="1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  <a:ea typeface="MS PGothic" pitchFamily="34" charset="-128"/>
            </a:endParaRPr>
          </a:p>
          <a:p>
            <a:pPr marL="180975" lvl="0" indent="-180975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Arial" pitchFamily="34" charset="0"/>
              <a:buChar char="•"/>
            </a:pPr>
            <a:r>
              <a:rPr lang="ru-RU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Количество стоек: </a:t>
            </a:r>
            <a:r>
              <a:rPr lang="ru-RU" altLang="ru-RU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10</a:t>
            </a:r>
          </a:p>
          <a:p>
            <a:pPr marL="180975" lvl="0" indent="-180975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Arial" pitchFamily="34" charset="0"/>
              <a:buChar char="•"/>
            </a:pPr>
            <a:r>
              <a:rPr lang="ru-RU" altLang="ru-RU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Количество РЦОД: 14</a:t>
            </a:r>
            <a:endParaRPr lang="en-US" altLang="ru-RU" sz="1400" i="1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592" y="1823320"/>
            <a:ext cx="2750100" cy="93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ru-RU" altLang="ru-RU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Резервный ЦОД:</a:t>
            </a:r>
          </a:p>
          <a:p>
            <a:pPr marL="180975" indent="-180975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Arial" pitchFamily="34" charset="0"/>
              <a:buChar char="•"/>
            </a:pPr>
            <a:r>
              <a:rPr lang="ru-RU" altLang="ru-RU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Общая </a:t>
            </a:r>
            <a:r>
              <a:rPr lang="ru-RU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площадь: 1000 м</a:t>
            </a:r>
            <a:r>
              <a:rPr lang="en-US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2</a:t>
            </a:r>
            <a:endParaRPr lang="ru-RU" altLang="ru-RU" sz="1400" i="1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  <a:ea typeface="MS PGothic" pitchFamily="34" charset="-128"/>
            </a:endParaRPr>
          </a:p>
          <a:p>
            <a:pPr marL="180975" lvl="0" indent="-180975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Arial" pitchFamily="34" charset="0"/>
              <a:buChar char="•"/>
            </a:pPr>
            <a:r>
              <a:rPr lang="ru-RU" altLang="ru-RU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Количество </a:t>
            </a:r>
            <a:r>
              <a:rPr lang="ru-RU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стоек: 320</a:t>
            </a:r>
            <a:endParaRPr lang="en-US" altLang="ru-RU" sz="1400" i="1" dirty="0">
              <a:solidFill>
                <a:prstClr val="black">
                  <a:lumMod val="50000"/>
                  <a:lumOff val="50000"/>
                </a:prstClr>
              </a:solidFill>
              <a:latin typeface="Trebuchet MS" pitchFamily="34" charset="0"/>
              <a:ea typeface="MS PGothic" pitchFamily="34" charset="-128"/>
            </a:endParaRPr>
          </a:p>
          <a:p>
            <a:pPr marL="180975" lvl="0" indent="-180975">
              <a:lnSpc>
                <a:spcPts val="14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Arial" pitchFamily="34" charset="0"/>
              <a:buChar char="•"/>
            </a:pPr>
            <a:r>
              <a:rPr lang="ru-RU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Количество </a:t>
            </a:r>
            <a:r>
              <a:rPr lang="en-US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Unit</a:t>
            </a:r>
            <a:r>
              <a:rPr lang="ru-RU" altLang="ru-RU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itchFamily="34" charset="0"/>
                <a:ea typeface="MS PGothic" pitchFamily="34" charset="-128"/>
              </a:rPr>
              <a:t>: 11 000</a:t>
            </a:r>
          </a:p>
        </p:txBody>
      </p:sp>
    </p:spTree>
    <p:extLst>
      <p:ext uri="{BB962C8B-B14F-4D97-AF65-F5344CB8AC3E}">
        <p14:creationId xmlns:p14="http://schemas.microsoft.com/office/powerpoint/2010/main" val="299754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ллег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noFill/>
          <a:headEnd/>
          <a:tailEnd/>
        </a:ln>
      </a:spPr>
      <a:bodyPr wrap="none" anchor="ctr"/>
      <a:lstStyle>
        <a:defPPr algn="just" eaLnBrk="0" hangingPunct="0">
          <a:defRPr sz="1600" dirty="0" smtClean="0">
            <a:solidFill>
              <a:schemeClr val="tx1"/>
            </a:solidFill>
            <a:latin typeface="Calibri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>
          <a:solidFill>
            <a:schemeClr val="bg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295573"/>
        </a:dk1>
        <a:lt1>
          <a:srgbClr val="FFFFFF"/>
        </a:lt1>
        <a:dk2>
          <a:srgbClr val="000000"/>
        </a:dk2>
        <a:lt2>
          <a:srgbClr val="C0C0C0"/>
        </a:lt2>
        <a:accent1>
          <a:srgbClr val="298D70"/>
        </a:accent1>
        <a:accent2>
          <a:srgbClr val="D2AC40"/>
        </a:accent2>
        <a:accent3>
          <a:srgbClr val="FFFFFF"/>
        </a:accent3>
        <a:accent4>
          <a:srgbClr val="214761"/>
        </a:accent4>
        <a:accent5>
          <a:srgbClr val="ACC5BB"/>
        </a:accent5>
        <a:accent6>
          <a:srgbClr val="BE9B39"/>
        </a:accent6>
        <a:hlink>
          <a:srgbClr val="CC3300"/>
        </a:hlink>
        <a:folHlink>
          <a:srgbClr val="736F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104372"/>
        </a:dk1>
        <a:lt1>
          <a:srgbClr val="FFFFFF"/>
        </a:lt1>
        <a:dk2>
          <a:srgbClr val="000000"/>
        </a:dk2>
        <a:lt2>
          <a:srgbClr val="C0C0C0"/>
        </a:lt2>
        <a:accent1>
          <a:srgbClr val="4582AB"/>
        </a:accent1>
        <a:accent2>
          <a:srgbClr val="3CB48F"/>
        </a:accent2>
        <a:accent3>
          <a:srgbClr val="FFFFFF"/>
        </a:accent3>
        <a:accent4>
          <a:srgbClr val="0C3860"/>
        </a:accent4>
        <a:accent5>
          <a:srgbClr val="B0C1D2"/>
        </a:accent5>
        <a:accent6>
          <a:srgbClr val="35A381"/>
        </a:accent6>
        <a:hlink>
          <a:srgbClr val="3642B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F3F85"/>
        </a:dk1>
        <a:lt1>
          <a:srgbClr val="FFFFFF"/>
        </a:lt1>
        <a:dk2>
          <a:srgbClr val="000000"/>
        </a:dk2>
        <a:lt2>
          <a:srgbClr val="C0C0C0"/>
        </a:lt2>
        <a:accent1>
          <a:srgbClr val="2881E2"/>
        </a:accent1>
        <a:accent2>
          <a:srgbClr val="EA4A46"/>
        </a:accent2>
        <a:accent3>
          <a:srgbClr val="FFFFFF"/>
        </a:accent3>
        <a:accent4>
          <a:srgbClr val="0B3471"/>
        </a:accent4>
        <a:accent5>
          <a:srgbClr val="ACC1EE"/>
        </a:accent5>
        <a:accent6>
          <a:srgbClr val="D4423F"/>
        </a:accent6>
        <a:hlink>
          <a:srgbClr val="542EAA"/>
        </a:hlink>
        <a:folHlink>
          <a:srgbClr val="A1C2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коллегия</Template>
  <TotalTime>28396</TotalTime>
  <Words>978</Words>
  <Application>Microsoft Office PowerPoint</Application>
  <PresentationFormat>Экран (4:3)</PresentationFormat>
  <Paragraphs>275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Tahoma</vt:lpstr>
      <vt:lpstr>Calibri</vt:lpstr>
      <vt:lpstr>Dotum</vt:lpstr>
      <vt:lpstr>Times New Roman</vt:lpstr>
      <vt:lpstr>Trebuchet MS</vt:lpstr>
      <vt:lpstr>Lucida Grande</vt:lpstr>
      <vt:lpstr>Impact</vt:lpstr>
      <vt:lpstr>MS PGothic</vt:lpstr>
      <vt:lpstr>Wingdings</vt:lpstr>
      <vt:lpstr>коллегия</vt:lpstr>
      <vt:lpstr>Презентация PowerPoint</vt:lpstr>
      <vt:lpstr>Определение (NIST) - Cloud Computing  </vt:lpstr>
      <vt:lpstr>Государственная облачная платформа (G-Cloud)</vt:lpstr>
      <vt:lpstr>Определение информационно-коммуникационной инфраструктуры ЭП</vt:lpstr>
      <vt:lpstr>Презентация PowerPoint</vt:lpstr>
      <vt:lpstr>Пути перехода к «облачным технологиям»</vt:lpstr>
      <vt:lpstr>Презентация PowerPoint</vt:lpstr>
      <vt:lpstr>Этапы подготовки перехода на облачную платформу</vt:lpstr>
      <vt:lpstr>Текущий статус виртуализации ИС ГО</vt:lpstr>
      <vt:lpstr>Функционирование региональных ЦОД для государственных органов</vt:lpstr>
      <vt:lpstr>Услуги и преимущества ЦОД</vt:lpstr>
      <vt:lpstr>Текущий статус</vt:lpstr>
      <vt:lpstr>Спасибо за внимание!</vt:lpstr>
    </vt:vector>
  </TitlesOfParts>
  <Company>Национальные информационные технологии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информационные технологии</dc:title>
  <dc:creator>kairatkz@yandex.ru</dc:creator>
  <cp:lastModifiedBy>Конкашева Гульжан</cp:lastModifiedBy>
  <cp:revision>1490</cp:revision>
  <cp:lastPrinted>2015-09-11T11:00:37Z</cp:lastPrinted>
  <dcterms:created xsi:type="dcterms:W3CDTF">2006-04-19T05:53:40Z</dcterms:created>
  <dcterms:modified xsi:type="dcterms:W3CDTF">2015-09-30T10:11:08Z</dcterms:modified>
</cp:coreProperties>
</file>