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2" r:id="rId2"/>
    <p:sldId id="358" r:id="rId3"/>
    <p:sldId id="266" r:id="rId4"/>
    <p:sldId id="365" r:id="rId5"/>
    <p:sldId id="359" r:id="rId6"/>
    <p:sldId id="267" r:id="rId7"/>
    <p:sldId id="363" r:id="rId8"/>
    <p:sldId id="330" r:id="rId9"/>
    <p:sldId id="331" r:id="rId10"/>
    <p:sldId id="341" r:id="rId11"/>
    <p:sldId id="319" r:id="rId12"/>
    <p:sldId id="360" r:id="rId13"/>
    <p:sldId id="364" r:id="rId14"/>
    <p:sldId id="352" r:id="rId15"/>
    <p:sldId id="332" r:id="rId16"/>
    <p:sldId id="347" r:id="rId17"/>
    <p:sldId id="356" r:id="rId18"/>
    <p:sldId id="362" r:id="rId19"/>
    <p:sldId id="306" r:id="rId20"/>
  </p:sldIdLst>
  <p:sldSz cx="9144000" cy="6858000" type="screen4x3"/>
  <p:notesSz cx="7077075" cy="9363075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B3423F"/>
    <a:srgbClr val="5448EE"/>
    <a:srgbClr val="3022EA"/>
    <a:srgbClr val="DA327E"/>
    <a:srgbClr val="009999"/>
    <a:srgbClr val="008080"/>
    <a:srgbClr val="FFFFCC"/>
    <a:srgbClr val="CC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0525" autoAdjust="0"/>
  </p:normalViewPr>
  <p:slideViewPr>
    <p:cSldViewPr snapToGrid="0" snapToObjects="1">
      <p:cViewPr>
        <p:scale>
          <a:sx n="79" d="100"/>
          <a:sy n="79" d="100"/>
        </p:scale>
        <p:origin x="752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98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76B3AC-70D7-4D8D-8F68-6B4EEC8FAE9E}" type="doc">
      <dgm:prSet loTypeId="urn:microsoft.com/office/officeart/2005/8/layout/hProcess1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74609AB-FA7D-4854-8BC9-A46A22A66647}">
      <dgm:prSet phldrT="[Текст]"/>
      <dgm:spPr/>
      <dgm:t>
        <a:bodyPr/>
        <a:lstStyle/>
        <a:p>
          <a:r>
            <a:rPr lang="ru-RU" dirty="0" smtClean="0"/>
            <a:t>Анализ мирового опыта и создание концепции инфраструктурного оператора</a:t>
          </a:r>
          <a:endParaRPr lang="ru-RU" dirty="0"/>
        </a:p>
      </dgm:t>
    </dgm:pt>
    <dgm:pt modelId="{A2ABB607-01E7-42C0-BA74-9A8FEB94EEA7}" type="parTrans" cxnId="{AEF8AC01-C090-4A73-BEF5-BB4214F752B5}">
      <dgm:prSet/>
      <dgm:spPr/>
      <dgm:t>
        <a:bodyPr/>
        <a:lstStyle/>
        <a:p>
          <a:endParaRPr lang="ru-RU"/>
        </a:p>
      </dgm:t>
    </dgm:pt>
    <dgm:pt modelId="{F8E93535-B583-423E-8F1C-52DD10223C66}" type="sibTrans" cxnId="{AEF8AC01-C090-4A73-BEF5-BB4214F752B5}">
      <dgm:prSet/>
      <dgm:spPr/>
      <dgm:t>
        <a:bodyPr/>
        <a:lstStyle/>
        <a:p>
          <a:endParaRPr lang="ru-RU"/>
        </a:p>
      </dgm:t>
    </dgm:pt>
    <dgm:pt modelId="{91002FD3-2A70-4A09-BE3F-6C22A0634404}">
      <dgm:prSet phldrT="[Текст]"/>
      <dgm:spPr/>
      <dgm:t>
        <a:bodyPr/>
        <a:lstStyle/>
        <a:p>
          <a:r>
            <a:rPr lang="ru-RU" dirty="0" smtClean="0"/>
            <a:t>Подготовка нормативной правовой базы</a:t>
          </a:r>
          <a:endParaRPr lang="ru-RU" dirty="0"/>
        </a:p>
      </dgm:t>
    </dgm:pt>
    <dgm:pt modelId="{2086C5D0-05D9-49BB-A680-8ECAA11F767B}" type="parTrans" cxnId="{60CD9DED-C4FC-4FF5-8833-2C9FCBC715FE}">
      <dgm:prSet/>
      <dgm:spPr/>
      <dgm:t>
        <a:bodyPr/>
        <a:lstStyle/>
        <a:p>
          <a:endParaRPr lang="ru-RU"/>
        </a:p>
      </dgm:t>
    </dgm:pt>
    <dgm:pt modelId="{96706FCE-5BFF-4C02-B876-68C427708A00}" type="sibTrans" cxnId="{60CD9DED-C4FC-4FF5-8833-2C9FCBC715FE}">
      <dgm:prSet/>
      <dgm:spPr/>
      <dgm:t>
        <a:bodyPr/>
        <a:lstStyle/>
        <a:p>
          <a:endParaRPr lang="ru-RU"/>
        </a:p>
      </dgm:t>
    </dgm:pt>
    <dgm:pt modelId="{D1C4E246-7DB7-4866-A478-AAF344616B80}">
      <dgm:prSet phldrT="[Текст]"/>
      <dgm:spPr/>
      <dgm:t>
        <a:bodyPr/>
        <a:lstStyle/>
        <a:p>
          <a:r>
            <a:rPr lang="ru-RU" dirty="0" smtClean="0"/>
            <a:t>Организация государственно-частного партнерства</a:t>
          </a:r>
          <a:endParaRPr lang="ru-RU" dirty="0"/>
        </a:p>
      </dgm:t>
    </dgm:pt>
    <dgm:pt modelId="{4CBF507B-7AF1-4213-8413-7EF25F1D1844}" type="parTrans" cxnId="{69874679-E9CC-44C7-B170-9B77E284A6C9}">
      <dgm:prSet/>
      <dgm:spPr/>
      <dgm:t>
        <a:bodyPr/>
        <a:lstStyle/>
        <a:p>
          <a:endParaRPr lang="ru-RU"/>
        </a:p>
      </dgm:t>
    </dgm:pt>
    <dgm:pt modelId="{E4BB1E45-5A13-4052-86AF-6A6A33D04B20}" type="sibTrans" cxnId="{69874679-E9CC-44C7-B170-9B77E284A6C9}">
      <dgm:prSet/>
      <dgm:spPr/>
      <dgm:t>
        <a:bodyPr/>
        <a:lstStyle/>
        <a:p>
          <a:endParaRPr lang="ru-RU"/>
        </a:p>
      </dgm:t>
    </dgm:pt>
    <dgm:pt modelId="{02EFE514-91E4-4AC5-B9C9-0CFEEF68F3B9}">
      <dgm:prSet/>
      <dgm:spPr/>
      <dgm:t>
        <a:bodyPr/>
        <a:lstStyle/>
        <a:p>
          <a:pPr>
            <a:lnSpc>
              <a:spcPct val="50000"/>
            </a:lnSpc>
          </a:pPr>
          <a:r>
            <a:rPr lang="ru-RU" dirty="0" smtClean="0"/>
            <a:t>Создание </a:t>
          </a:r>
          <a:endParaRPr lang="en-US" dirty="0" smtClean="0"/>
        </a:p>
        <a:p>
          <a:pPr>
            <a:lnSpc>
              <a:spcPct val="50000"/>
            </a:lnSpc>
          </a:pPr>
          <a:r>
            <a:rPr lang="en-US" dirty="0" err="1" smtClean="0"/>
            <a:t>beCloud</a:t>
          </a:r>
          <a:endParaRPr lang="ru-RU" dirty="0"/>
        </a:p>
      </dgm:t>
    </dgm:pt>
    <dgm:pt modelId="{A083D10E-6B3E-41EE-8E74-9E29378723E4}" type="parTrans" cxnId="{7750FF7D-EDE6-4981-9ACB-54C8089F4A6E}">
      <dgm:prSet/>
      <dgm:spPr/>
      <dgm:t>
        <a:bodyPr/>
        <a:lstStyle/>
        <a:p>
          <a:endParaRPr lang="ru-RU"/>
        </a:p>
      </dgm:t>
    </dgm:pt>
    <dgm:pt modelId="{0FCA93D4-1C35-48FC-9501-2E9D6F6E4DEB}" type="sibTrans" cxnId="{7750FF7D-EDE6-4981-9ACB-54C8089F4A6E}">
      <dgm:prSet/>
      <dgm:spPr/>
      <dgm:t>
        <a:bodyPr/>
        <a:lstStyle/>
        <a:p>
          <a:endParaRPr lang="ru-RU"/>
        </a:p>
      </dgm:t>
    </dgm:pt>
    <dgm:pt modelId="{A4AD8EEB-6E33-4BFB-BFF5-0A27F5B2EBD0}" type="pres">
      <dgm:prSet presAssocID="{5176B3AC-70D7-4D8D-8F68-6B4EEC8FAE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E0A2DB-4157-4354-A433-2A7B419318CD}" type="pres">
      <dgm:prSet presAssocID="{5176B3AC-70D7-4D8D-8F68-6B4EEC8FAE9E}" presName="arrow" presStyleLbl="bgShp" presStyleIdx="0" presStyleCnt="1" custLinFactNeighborX="-8069" custLinFactNeighborY="1223"/>
      <dgm:spPr/>
    </dgm:pt>
    <dgm:pt modelId="{29E32461-E6A8-46C5-9D96-CEEDEF8EC4C8}" type="pres">
      <dgm:prSet presAssocID="{5176B3AC-70D7-4D8D-8F68-6B4EEC8FAE9E}" presName="points" presStyleCnt="0"/>
      <dgm:spPr/>
    </dgm:pt>
    <dgm:pt modelId="{147C5CFB-E33B-499F-95A0-8BB5C2BF73A9}" type="pres">
      <dgm:prSet presAssocID="{874609AB-FA7D-4854-8BC9-A46A22A66647}" presName="compositeA" presStyleCnt="0"/>
      <dgm:spPr/>
    </dgm:pt>
    <dgm:pt modelId="{9FB2C738-4761-401F-81D0-07BD61A0E7F4}" type="pres">
      <dgm:prSet presAssocID="{874609AB-FA7D-4854-8BC9-A46A22A66647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502BBF-C2EE-4039-9E25-AD102DD6B4F3}" type="pres">
      <dgm:prSet presAssocID="{874609AB-FA7D-4854-8BC9-A46A22A66647}" presName="circleA" presStyleLbl="node1" presStyleIdx="0" presStyleCnt="4"/>
      <dgm:spPr/>
    </dgm:pt>
    <dgm:pt modelId="{2DB99B2A-48C9-4468-B327-A5A065EB77D9}" type="pres">
      <dgm:prSet presAssocID="{874609AB-FA7D-4854-8BC9-A46A22A66647}" presName="spaceA" presStyleCnt="0"/>
      <dgm:spPr/>
    </dgm:pt>
    <dgm:pt modelId="{EF583729-D7F5-4650-843B-9D2EC77D0DA8}" type="pres">
      <dgm:prSet presAssocID="{F8E93535-B583-423E-8F1C-52DD10223C66}" presName="space" presStyleCnt="0"/>
      <dgm:spPr/>
    </dgm:pt>
    <dgm:pt modelId="{693A2A39-C24F-44B5-88FE-803C8B98373F}" type="pres">
      <dgm:prSet presAssocID="{91002FD3-2A70-4A09-BE3F-6C22A0634404}" presName="compositeB" presStyleCnt="0"/>
      <dgm:spPr/>
    </dgm:pt>
    <dgm:pt modelId="{72CB28BF-9697-4656-9DA0-5C49D4C77EFC}" type="pres">
      <dgm:prSet presAssocID="{91002FD3-2A70-4A09-BE3F-6C22A0634404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4CCEA-D453-4A83-94D9-746BDD0B6EBA}" type="pres">
      <dgm:prSet presAssocID="{91002FD3-2A70-4A09-BE3F-6C22A0634404}" presName="circleB" presStyleLbl="node1" presStyleIdx="1" presStyleCnt="4" custLinFactNeighborX="7337" custLinFactNeighborY="9783"/>
      <dgm:spPr/>
    </dgm:pt>
    <dgm:pt modelId="{B057DE2D-0179-43ED-A319-095163FDFC44}" type="pres">
      <dgm:prSet presAssocID="{91002FD3-2A70-4A09-BE3F-6C22A0634404}" presName="spaceB" presStyleCnt="0"/>
      <dgm:spPr/>
    </dgm:pt>
    <dgm:pt modelId="{175EF8D4-5CB4-49E6-AAFD-281F0544D238}" type="pres">
      <dgm:prSet presAssocID="{96706FCE-5BFF-4C02-B876-68C427708A00}" presName="space" presStyleCnt="0"/>
      <dgm:spPr/>
    </dgm:pt>
    <dgm:pt modelId="{30FD348C-F41F-4235-AC25-3D4E6FC425E8}" type="pres">
      <dgm:prSet presAssocID="{D1C4E246-7DB7-4866-A478-AAF344616B80}" presName="compositeA" presStyleCnt="0"/>
      <dgm:spPr/>
    </dgm:pt>
    <dgm:pt modelId="{F31EC612-DDE2-40CF-8E83-C86E7681CE7C}" type="pres">
      <dgm:prSet presAssocID="{D1C4E246-7DB7-4866-A478-AAF344616B80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9FA61-77F7-408B-A611-E2F07B2A015E}" type="pres">
      <dgm:prSet presAssocID="{D1C4E246-7DB7-4866-A478-AAF344616B80}" presName="circleA" presStyleLbl="node1" presStyleIdx="2" presStyleCnt="4"/>
      <dgm:spPr/>
    </dgm:pt>
    <dgm:pt modelId="{7379EA05-DB6D-4A7A-8BD3-FB9D60E9C93C}" type="pres">
      <dgm:prSet presAssocID="{D1C4E246-7DB7-4866-A478-AAF344616B80}" presName="spaceA" presStyleCnt="0"/>
      <dgm:spPr/>
    </dgm:pt>
    <dgm:pt modelId="{FD6F63D1-827B-485E-9141-DA4859AA7BE0}" type="pres">
      <dgm:prSet presAssocID="{E4BB1E45-5A13-4052-86AF-6A6A33D04B20}" presName="space" presStyleCnt="0"/>
      <dgm:spPr/>
    </dgm:pt>
    <dgm:pt modelId="{79F45936-97D2-4350-9026-7978D48FD819}" type="pres">
      <dgm:prSet presAssocID="{02EFE514-91E4-4AC5-B9C9-0CFEEF68F3B9}" presName="compositeB" presStyleCnt="0"/>
      <dgm:spPr/>
    </dgm:pt>
    <dgm:pt modelId="{68E71CB5-CB0A-4B1C-972A-D2BE414AF7C6}" type="pres">
      <dgm:prSet presAssocID="{02EFE514-91E4-4AC5-B9C9-0CFEEF68F3B9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18292-DDED-4BCC-880A-4A1589D8820E}" type="pres">
      <dgm:prSet presAssocID="{02EFE514-91E4-4AC5-B9C9-0CFEEF68F3B9}" presName="circleB" presStyleLbl="node1" presStyleIdx="3" presStyleCnt="4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4911F46-9D53-4AEC-B53A-2489F48DBBD2}" type="pres">
      <dgm:prSet presAssocID="{02EFE514-91E4-4AC5-B9C9-0CFEEF68F3B9}" presName="spaceB" presStyleCnt="0"/>
      <dgm:spPr/>
    </dgm:pt>
  </dgm:ptLst>
  <dgm:cxnLst>
    <dgm:cxn modelId="{CFA1C198-C801-4E9F-9B77-E8F21B7B0386}" type="presOf" srcId="{874609AB-FA7D-4854-8BC9-A46A22A66647}" destId="{9FB2C738-4761-401F-81D0-07BD61A0E7F4}" srcOrd="0" destOrd="0" presId="urn:microsoft.com/office/officeart/2005/8/layout/hProcess11"/>
    <dgm:cxn modelId="{6889FA39-6414-4F66-80A1-BA9051D7F90F}" type="presOf" srcId="{02EFE514-91E4-4AC5-B9C9-0CFEEF68F3B9}" destId="{68E71CB5-CB0A-4B1C-972A-D2BE414AF7C6}" srcOrd="0" destOrd="0" presId="urn:microsoft.com/office/officeart/2005/8/layout/hProcess11"/>
    <dgm:cxn modelId="{A6663804-8E8D-4353-8376-A93BCB4F2BB1}" type="presOf" srcId="{91002FD3-2A70-4A09-BE3F-6C22A0634404}" destId="{72CB28BF-9697-4656-9DA0-5C49D4C77EFC}" srcOrd="0" destOrd="0" presId="urn:microsoft.com/office/officeart/2005/8/layout/hProcess11"/>
    <dgm:cxn modelId="{B228194F-8213-4C76-966F-A7FFF3F1D9AC}" type="presOf" srcId="{5176B3AC-70D7-4D8D-8F68-6B4EEC8FAE9E}" destId="{A4AD8EEB-6E33-4BFB-BFF5-0A27F5B2EBD0}" srcOrd="0" destOrd="0" presId="urn:microsoft.com/office/officeart/2005/8/layout/hProcess11"/>
    <dgm:cxn modelId="{7750FF7D-EDE6-4981-9ACB-54C8089F4A6E}" srcId="{5176B3AC-70D7-4D8D-8F68-6B4EEC8FAE9E}" destId="{02EFE514-91E4-4AC5-B9C9-0CFEEF68F3B9}" srcOrd="3" destOrd="0" parTransId="{A083D10E-6B3E-41EE-8E74-9E29378723E4}" sibTransId="{0FCA93D4-1C35-48FC-9501-2E9D6F6E4DEB}"/>
    <dgm:cxn modelId="{60CD9DED-C4FC-4FF5-8833-2C9FCBC715FE}" srcId="{5176B3AC-70D7-4D8D-8F68-6B4EEC8FAE9E}" destId="{91002FD3-2A70-4A09-BE3F-6C22A0634404}" srcOrd="1" destOrd="0" parTransId="{2086C5D0-05D9-49BB-A680-8ECAA11F767B}" sibTransId="{96706FCE-5BFF-4C02-B876-68C427708A00}"/>
    <dgm:cxn modelId="{69874679-E9CC-44C7-B170-9B77E284A6C9}" srcId="{5176B3AC-70D7-4D8D-8F68-6B4EEC8FAE9E}" destId="{D1C4E246-7DB7-4866-A478-AAF344616B80}" srcOrd="2" destOrd="0" parTransId="{4CBF507B-7AF1-4213-8413-7EF25F1D1844}" sibTransId="{E4BB1E45-5A13-4052-86AF-6A6A33D04B20}"/>
    <dgm:cxn modelId="{AD231CA9-13D4-4F4F-B7BD-DD51FC059A89}" type="presOf" srcId="{D1C4E246-7DB7-4866-A478-AAF344616B80}" destId="{F31EC612-DDE2-40CF-8E83-C86E7681CE7C}" srcOrd="0" destOrd="0" presId="urn:microsoft.com/office/officeart/2005/8/layout/hProcess11"/>
    <dgm:cxn modelId="{AEF8AC01-C090-4A73-BEF5-BB4214F752B5}" srcId="{5176B3AC-70D7-4D8D-8F68-6B4EEC8FAE9E}" destId="{874609AB-FA7D-4854-8BC9-A46A22A66647}" srcOrd="0" destOrd="0" parTransId="{A2ABB607-01E7-42C0-BA74-9A8FEB94EEA7}" sibTransId="{F8E93535-B583-423E-8F1C-52DD10223C66}"/>
    <dgm:cxn modelId="{087B339F-F910-4916-9615-3274C37642AA}" type="presParOf" srcId="{A4AD8EEB-6E33-4BFB-BFF5-0A27F5B2EBD0}" destId="{C8E0A2DB-4157-4354-A433-2A7B419318CD}" srcOrd="0" destOrd="0" presId="urn:microsoft.com/office/officeart/2005/8/layout/hProcess11"/>
    <dgm:cxn modelId="{B41ADB52-DC75-402D-BDD3-553E2BBE23C5}" type="presParOf" srcId="{A4AD8EEB-6E33-4BFB-BFF5-0A27F5B2EBD0}" destId="{29E32461-E6A8-46C5-9D96-CEEDEF8EC4C8}" srcOrd="1" destOrd="0" presId="urn:microsoft.com/office/officeart/2005/8/layout/hProcess11"/>
    <dgm:cxn modelId="{F2365EAC-4980-4987-BBB9-546729065A71}" type="presParOf" srcId="{29E32461-E6A8-46C5-9D96-CEEDEF8EC4C8}" destId="{147C5CFB-E33B-499F-95A0-8BB5C2BF73A9}" srcOrd="0" destOrd="0" presId="urn:microsoft.com/office/officeart/2005/8/layout/hProcess11"/>
    <dgm:cxn modelId="{2B6AE146-28DE-402D-B91A-9E5866BDD7BE}" type="presParOf" srcId="{147C5CFB-E33B-499F-95A0-8BB5C2BF73A9}" destId="{9FB2C738-4761-401F-81D0-07BD61A0E7F4}" srcOrd="0" destOrd="0" presId="urn:microsoft.com/office/officeart/2005/8/layout/hProcess11"/>
    <dgm:cxn modelId="{6E76605A-F2AE-4C84-8794-F184EDDB9244}" type="presParOf" srcId="{147C5CFB-E33B-499F-95A0-8BB5C2BF73A9}" destId="{97502BBF-C2EE-4039-9E25-AD102DD6B4F3}" srcOrd="1" destOrd="0" presId="urn:microsoft.com/office/officeart/2005/8/layout/hProcess11"/>
    <dgm:cxn modelId="{802EF5FA-5906-4FDD-BE06-44BCE72D55F0}" type="presParOf" srcId="{147C5CFB-E33B-499F-95A0-8BB5C2BF73A9}" destId="{2DB99B2A-48C9-4468-B327-A5A065EB77D9}" srcOrd="2" destOrd="0" presId="urn:microsoft.com/office/officeart/2005/8/layout/hProcess11"/>
    <dgm:cxn modelId="{9B634040-ECAD-45F8-AE46-7762E2D8381C}" type="presParOf" srcId="{29E32461-E6A8-46C5-9D96-CEEDEF8EC4C8}" destId="{EF583729-D7F5-4650-843B-9D2EC77D0DA8}" srcOrd="1" destOrd="0" presId="urn:microsoft.com/office/officeart/2005/8/layout/hProcess11"/>
    <dgm:cxn modelId="{BE21FA74-896D-4A0D-89ED-E00B448C0527}" type="presParOf" srcId="{29E32461-E6A8-46C5-9D96-CEEDEF8EC4C8}" destId="{693A2A39-C24F-44B5-88FE-803C8B98373F}" srcOrd="2" destOrd="0" presId="urn:microsoft.com/office/officeart/2005/8/layout/hProcess11"/>
    <dgm:cxn modelId="{F7F60EB9-0233-4D20-9DC9-35CC1BB28599}" type="presParOf" srcId="{693A2A39-C24F-44B5-88FE-803C8B98373F}" destId="{72CB28BF-9697-4656-9DA0-5C49D4C77EFC}" srcOrd="0" destOrd="0" presId="urn:microsoft.com/office/officeart/2005/8/layout/hProcess11"/>
    <dgm:cxn modelId="{C0E34ACD-C870-4C1D-B2A3-25DF6E9694BC}" type="presParOf" srcId="{693A2A39-C24F-44B5-88FE-803C8B98373F}" destId="{C394CCEA-D453-4A83-94D9-746BDD0B6EBA}" srcOrd="1" destOrd="0" presId="urn:microsoft.com/office/officeart/2005/8/layout/hProcess11"/>
    <dgm:cxn modelId="{63FCA318-A9FD-4A7E-873C-D53425F665D2}" type="presParOf" srcId="{693A2A39-C24F-44B5-88FE-803C8B98373F}" destId="{B057DE2D-0179-43ED-A319-095163FDFC44}" srcOrd="2" destOrd="0" presId="urn:microsoft.com/office/officeart/2005/8/layout/hProcess11"/>
    <dgm:cxn modelId="{50AF2E3D-97EF-4967-BE37-B04AE1B7D3E1}" type="presParOf" srcId="{29E32461-E6A8-46C5-9D96-CEEDEF8EC4C8}" destId="{175EF8D4-5CB4-49E6-AAFD-281F0544D238}" srcOrd="3" destOrd="0" presId="urn:microsoft.com/office/officeart/2005/8/layout/hProcess11"/>
    <dgm:cxn modelId="{A0F6DAE6-2458-4A03-AA02-64A80D15BEF2}" type="presParOf" srcId="{29E32461-E6A8-46C5-9D96-CEEDEF8EC4C8}" destId="{30FD348C-F41F-4235-AC25-3D4E6FC425E8}" srcOrd="4" destOrd="0" presId="urn:microsoft.com/office/officeart/2005/8/layout/hProcess11"/>
    <dgm:cxn modelId="{CBE99952-9F24-46B8-9803-5D316EF0A9C0}" type="presParOf" srcId="{30FD348C-F41F-4235-AC25-3D4E6FC425E8}" destId="{F31EC612-DDE2-40CF-8E83-C86E7681CE7C}" srcOrd="0" destOrd="0" presId="urn:microsoft.com/office/officeart/2005/8/layout/hProcess11"/>
    <dgm:cxn modelId="{7B97C931-B0D9-4DB4-9F5B-72531BD2D94E}" type="presParOf" srcId="{30FD348C-F41F-4235-AC25-3D4E6FC425E8}" destId="{64C9FA61-77F7-408B-A611-E2F07B2A015E}" srcOrd="1" destOrd="0" presId="urn:microsoft.com/office/officeart/2005/8/layout/hProcess11"/>
    <dgm:cxn modelId="{8831FA15-1071-4358-84F0-B17A33FB0CF8}" type="presParOf" srcId="{30FD348C-F41F-4235-AC25-3D4E6FC425E8}" destId="{7379EA05-DB6D-4A7A-8BD3-FB9D60E9C93C}" srcOrd="2" destOrd="0" presId="urn:microsoft.com/office/officeart/2005/8/layout/hProcess11"/>
    <dgm:cxn modelId="{9BE2A9EC-A482-4F2E-B240-39A389FB4E2F}" type="presParOf" srcId="{29E32461-E6A8-46C5-9D96-CEEDEF8EC4C8}" destId="{FD6F63D1-827B-485E-9141-DA4859AA7BE0}" srcOrd="5" destOrd="0" presId="urn:microsoft.com/office/officeart/2005/8/layout/hProcess11"/>
    <dgm:cxn modelId="{AADDBEC7-1A7F-459A-A593-7D0E78F93CE2}" type="presParOf" srcId="{29E32461-E6A8-46C5-9D96-CEEDEF8EC4C8}" destId="{79F45936-97D2-4350-9026-7978D48FD819}" srcOrd="6" destOrd="0" presId="urn:microsoft.com/office/officeart/2005/8/layout/hProcess11"/>
    <dgm:cxn modelId="{AE793D3F-7685-45A3-BE13-51CD5B56A21B}" type="presParOf" srcId="{79F45936-97D2-4350-9026-7978D48FD819}" destId="{68E71CB5-CB0A-4B1C-972A-D2BE414AF7C6}" srcOrd="0" destOrd="0" presId="urn:microsoft.com/office/officeart/2005/8/layout/hProcess11"/>
    <dgm:cxn modelId="{5B0C365C-A63C-4065-AC40-8B0A8D3007AE}" type="presParOf" srcId="{79F45936-97D2-4350-9026-7978D48FD819}" destId="{DFB18292-DDED-4BCC-880A-4A1589D8820E}" srcOrd="1" destOrd="0" presId="urn:microsoft.com/office/officeart/2005/8/layout/hProcess11"/>
    <dgm:cxn modelId="{8A77DBCB-7A6D-449C-A027-3B1624E83B0E}" type="presParOf" srcId="{79F45936-97D2-4350-9026-7978D48FD819}" destId="{64911F46-9D53-4AEC-B53A-2489F48DBBD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B63C0F-F29E-46DE-B144-31C34D3F36CC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D6ECF7F-B749-4D9E-A656-27C2307854D1}">
      <dgm:prSet phldrT="[Текст]" custT="1"/>
      <dgm:spPr/>
      <dgm:t>
        <a:bodyPr/>
        <a:lstStyle/>
        <a:p>
          <a:r>
            <a:rPr lang="ru-RU" sz="1200" dirty="0" smtClean="0"/>
            <a:t>Уполномоченный</a:t>
          </a:r>
          <a:r>
            <a:rPr lang="ru-RU" sz="1300" dirty="0" smtClean="0"/>
            <a:t> </a:t>
          </a:r>
          <a:r>
            <a:rPr lang="ru-RU" sz="1200" dirty="0" smtClean="0"/>
            <a:t>поставщик интернет-услуг 2</a:t>
          </a:r>
          <a:endParaRPr lang="ru-RU" sz="1200" dirty="0"/>
        </a:p>
      </dgm:t>
    </dgm:pt>
    <dgm:pt modelId="{5B84067C-B904-452D-8400-B5C45841EB38}" type="parTrans" cxnId="{96AB5350-E8BF-4367-97C0-E73BD3C72256}">
      <dgm:prSet/>
      <dgm:spPr/>
      <dgm:t>
        <a:bodyPr/>
        <a:lstStyle/>
        <a:p>
          <a:endParaRPr lang="ru-RU"/>
        </a:p>
      </dgm:t>
    </dgm:pt>
    <dgm:pt modelId="{CFCE6187-6EB8-4FBB-9CC5-37CE1CCC386C}" type="sibTrans" cxnId="{96AB5350-E8BF-4367-97C0-E73BD3C72256}">
      <dgm:prSet/>
      <dgm:spPr/>
      <dgm:t>
        <a:bodyPr/>
        <a:lstStyle/>
        <a:p>
          <a:endParaRPr lang="ru-RU"/>
        </a:p>
      </dgm:t>
    </dgm:pt>
    <dgm:pt modelId="{1D8F7660-BD6D-454F-B13E-FDA2288C6ED5}">
      <dgm:prSet phldrT="[Текст]" custT="1"/>
      <dgm:spPr/>
      <dgm:t>
        <a:bodyPr/>
        <a:lstStyle/>
        <a:p>
          <a:r>
            <a:rPr lang="ru-RU" sz="1200" dirty="0" smtClean="0"/>
            <a:t>Уполномоченный поставщик интернет-услуг </a:t>
          </a:r>
          <a:r>
            <a:rPr lang="en-US" sz="1200" dirty="0" smtClean="0"/>
            <a:t>N</a:t>
          </a:r>
          <a:endParaRPr lang="ru-RU" sz="1200" dirty="0"/>
        </a:p>
      </dgm:t>
    </dgm:pt>
    <dgm:pt modelId="{4EEE7152-E81F-4083-A27F-4975FB6D1330}" type="parTrans" cxnId="{15C261BB-9F9F-48CC-8CAA-7715165CECC2}">
      <dgm:prSet/>
      <dgm:spPr/>
      <dgm:t>
        <a:bodyPr/>
        <a:lstStyle/>
        <a:p>
          <a:endParaRPr lang="ru-RU"/>
        </a:p>
      </dgm:t>
    </dgm:pt>
    <dgm:pt modelId="{1039DA1C-003D-41ED-8B4A-4EDD533F1B91}" type="sibTrans" cxnId="{15C261BB-9F9F-48CC-8CAA-7715165CECC2}">
      <dgm:prSet/>
      <dgm:spPr/>
      <dgm:t>
        <a:bodyPr/>
        <a:lstStyle/>
        <a:p>
          <a:endParaRPr lang="ru-RU"/>
        </a:p>
      </dgm:t>
    </dgm:pt>
    <dgm:pt modelId="{3EAE999C-BD22-4EA4-B392-8E4800FEC9C3}">
      <dgm:prSet phldrT="[Текст]" custT="1"/>
      <dgm:spPr/>
      <dgm:t>
        <a:bodyPr/>
        <a:lstStyle/>
        <a:p>
          <a:r>
            <a:rPr lang="ru-RU" sz="1200" dirty="0" smtClean="0"/>
            <a:t>Уполномоченный поставщик интернет-услуг 1</a:t>
          </a:r>
          <a:endParaRPr lang="ru-RU" sz="1200" dirty="0"/>
        </a:p>
      </dgm:t>
    </dgm:pt>
    <dgm:pt modelId="{095A1BB8-ADEF-47A7-B3A8-3F6AB303DCAE}" type="parTrans" cxnId="{711D865F-A712-4C94-8C95-9F5FFD2E3E3C}">
      <dgm:prSet/>
      <dgm:spPr/>
      <dgm:t>
        <a:bodyPr/>
        <a:lstStyle/>
        <a:p>
          <a:endParaRPr lang="ru-RU"/>
        </a:p>
      </dgm:t>
    </dgm:pt>
    <dgm:pt modelId="{BA4B3390-849C-4B1C-BED1-393C9DFA442C}" type="sibTrans" cxnId="{711D865F-A712-4C94-8C95-9F5FFD2E3E3C}">
      <dgm:prSet/>
      <dgm:spPr/>
      <dgm:t>
        <a:bodyPr/>
        <a:lstStyle/>
        <a:p>
          <a:endParaRPr lang="ru-RU"/>
        </a:p>
      </dgm:t>
    </dgm:pt>
    <dgm:pt modelId="{10B3B271-6ECA-43D4-A35A-2DB0B12EE8A7}">
      <dgm:prSet phldrT="[Текст]"/>
      <dgm:spPr>
        <a:solidFill>
          <a:schemeClr val="bg1"/>
        </a:solidFill>
      </dgm:spPr>
      <dgm:t>
        <a:bodyPr/>
        <a:lstStyle/>
        <a:p>
          <a:r>
            <a:rPr lang="ru-RU" b="0" dirty="0" smtClean="0">
              <a:solidFill>
                <a:srgbClr val="B3423F"/>
              </a:solidFill>
            </a:rPr>
            <a:t>ЕРСПД</a:t>
          </a:r>
          <a:endParaRPr lang="ru-RU" b="0" dirty="0">
            <a:solidFill>
              <a:srgbClr val="B3423F"/>
            </a:solidFill>
          </a:endParaRPr>
        </a:p>
      </dgm:t>
    </dgm:pt>
    <dgm:pt modelId="{5029718A-BB7F-4010-BA55-1FDD2DB65FE0}" type="sibTrans" cxnId="{8CC30E1C-143A-43F5-BF8B-A0D3585DA159}">
      <dgm:prSet/>
      <dgm:spPr/>
      <dgm:t>
        <a:bodyPr/>
        <a:lstStyle/>
        <a:p>
          <a:endParaRPr lang="ru-RU"/>
        </a:p>
      </dgm:t>
    </dgm:pt>
    <dgm:pt modelId="{5A54DE83-0B97-426B-870C-5DDC9E1B04D0}" type="parTrans" cxnId="{8CC30E1C-143A-43F5-BF8B-A0D3585DA159}">
      <dgm:prSet/>
      <dgm:spPr/>
      <dgm:t>
        <a:bodyPr/>
        <a:lstStyle/>
        <a:p>
          <a:endParaRPr lang="ru-RU"/>
        </a:p>
      </dgm:t>
    </dgm:pt>
    <dgm:pt modelId="{F2585259-4724-4D72-AD8F-9F0D20C5DB82}" type="pres">
      <dgm:prSet presAssocID="{D2B63C0F-F29E-46DE-B144-31C34D3F36C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6A0A66-2ABC-451D-A8D3-ABC1D7CA478D}" type="pres">
      <dgm:prSet presAssocID="{10B3B271-6ECA-43D4-A35A-2DB0B12EE8A7}" presName="centerShape" presStyleLbl="node0" presStyleIdx="0" presStyleCnt="1" custScaleX="125701" custScaleY="111330" custLinFactNeighborX="-238" custLinFactNeighborY="-3098"/>
      <dgm:spPr/>
      <dgm:t>
        <a:bodyPr/>
        <a:lstStyle/>
        <a:p>
          <a:endParaRPr lang="ru-RU"/>
        </a:p>
      </dgm:t>
    </dgm:pt>
    <dgm:pt modelId="{5F55FED8-8DBE-4682-8899-13F2778BF52B}" type="pres">
      <dgm:prSet presAssocID="{BD6ECF7F-B749-4D9E-A656-27C2307854D1}" presName="node" presStyleLbl="node1" presStyleIdx="0" presStyleCnt="3" custScaleX="135395" custScaleY="122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08541-02EF-42AF-9A65-8683CFA6A690}" type="pres">
      <dgm:prSet presAssocID="{BD6ECF7F-B749-4D9E-A656-27C2307854D1}" presName="dummy" presStyleCnt="0"/>
      <dgm:spPr/>
    </dgm:pt>
    <dgm:pt modelId="{3E9726C5-6EFE-47D2-A97A-CA31C72429FA}" type="pres">
      <dgm:prSet presAssocID="{CFCE6187-6EB8-4FBB-9CC5-37CE1CCC386C}" presName="sibTrans" presStyleLbl="sibTrans2D1" presStyleIdx="0" presStyleCnt="3"/>
      <dgm:spPr/>
      <dgm:t>
        <a:bodyPr/>
        <a:lstStyle/>
        <a:p>
          <a:endParaRPr lang="ru-RU"/>
        </a:p>
      </dgm:t>
    </dgm:pt>
    <dgm:pt modelId="{56B9BBEF-3F8C-4A9E-88B7-77696D06177F}" type="pres">
      <dgm:prSet presAssocID="{1D8F7660-BD6D-454F-B13E-FDA2288C6ED5}" presName="node" presStyleLbl="node1" presStyleIdx="1" presStyleCnt="3" custScaleX="136633" custScaleY="123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89897-D834-4BF7-9DF8-9BA073F6F898}" type="pres">
      <dgm:prSet presAssocID="{1D8F7660-BD6D-454F-B13E-FDA2288C6ED5}" presName="dummy" presStyleCnt="0"/>
      <dgm:spPr/>
    </dgm:pt>
    <dgm:pt modelId="{C6A99A67-BCF8-46EE-83F9-B70E70CAD480}" type="pres">
      <dgm:prSet presAssocID="{1039DA1C-003D-41ED-8B4A-4EDD533F1B91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48481BE-B0A6-4152-951E-89019A175326}" type="pres">
      <dgm:prSet presAssocID="{3EAE999C-BD22-4EA4-B392-8E4800FEC9C3}" presName="node" presStyleLbl="node1" presStyleIdx="2" presStyleCnt="3" custScaleX="141871" custScaleY="126532" custRadScaleRad="100784" custRadScaleInc="1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D9569-3010-4382-A4A4-D3289D0D62BA}" type="pres">
      <dgm:prSet presAssocID="{3EAE999C-BD22-4EA4-B392-8E4800FEC9C3}" presName="dummy" presStyleCnt="0"/>
      <dgm:spPr/>
    </dgm:pt>
    <dgm:pt modelId="{EAE6A08B-D25D-4E36-A816-B2091EF21F3A}" type="pres">
      <dgm:prSet presAssocID="{BA4B3390-849C-4B1C-BED1-393C9DFA442C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96AB5350-E8BF-4367-97C0-E73BD3C72256}" srcId="{10B3B271-6ECA-43D4-A35A-2DB0B12EE8A7}" destId="{BD6ECF7F-B749-4D9E-A656-27C2307854D1}" srcOrd="0" destOrd="0" parTransId="{5B84067C-B904-452D-8400-B5C45841EB38}" sibTransId="{CFCE6187-6EB8-4FBB-9CC5-37CE1CCC386C}"/>
    <dgm:cxn modelId="{8CC30E1C-143A-43F5-BF8B-A0D3585DA159}" srcId="{D2B63C0F-F29E-46DE-B144-31C34D3F36CC}" destId="{10B3B271-6ECA-43D4-A35A-2DB0B12EE8A7}" srcOrd="0" destOrd="0" parTransId="{5A54DE83-0B97-426B-870C-5DDC9E1B04D0}" sibTransId="{5029718A-BB7F-4010-BA55-1FDD2DB65FE0}"/>
    <dgm:cxn modelId="{FBEEADD0-5548-415D-9638-D1B3BED40119}" type="presOf" srcId="{CFCE6187-6EB8-4FBB-9CC5-37CE1CCC386C}" destId="{3E9726C5-6EFE-47D2-A97A-CA31C72429FA}" srcOrd="0" destOrd="0" presId="urn:microsoft.com/office/officeart/2005/8/layout/radial6"/>
    <dgm:cxn modelId="{9B8C9789-9473-42FC-BBFD-C850B513BBD3}" type="presOf" srcId="{BA4B3390-849C-4B1C-BED1-393C9DFA442C}" destId="{EAE6A08B-D25D-4E36-A816-B2091EF21F3A}" srcOrd="0" destOrd="0" presId="urn:microsoft.com/office/officeart/2005/8/layout/radial6"/>
    <dgm:cxn modelId="{D2BC040D-7C59-485C-9985-1A2461E36C81}" type="presOf" srcId="{10B3B271-6ECA-43D4-A35A-2DB0B12EE8A7}" destId="{AA6A0A66-2ABC-451D-A8D3-ABC1D7CA478D}" srcOrd="0" destOrd="0" presId="urn:microsoft.com/office/officeart/2005/8/layout/radial6"/>
    <dgm:cxn modelId="{DC87246F-3840-44DE-ABC3-F3B841C61196}" type="presOf" srcId="{BD6ECF7F-B749-4D9E-A656-27C2307854D1}" destId="{5F55FED8-8DBE-4682-8899-13F2778BF52B}" srcOrd="0" destOrd="0" presId="urn:microsoft.com/office/officeart/2005/8/layout/radial6"/>
    <dgm:cxn modelId="{711D865F-A712-4C94-8C95-9F5FFD2E3E3C}" srcId="{10B3B271-6ECA-43D4-A35A-2DB0B12EE8A7}" destId="{3EAE999C-BD22-4EA4-B392-8E4800FEC9C3}" srcOrd="2" destOrd="0" parTransId="{095A1BB8-ADEF-47A7-B3A8-3F6AB303DCAE}" sibTransId="{BA4B3390-849C-4B1C-BED1-393C9DFA442C}"/>
    <dgm:cxn modelId="{37BE3B01-4EFC-483E-9F06-EE0F0C5D1F43}" type="presOf" srcId="{1D8F7660-BD6D-454F-B13E-FDA2288C6ED5}" destId="{56B9BBEF-3F8C-4A9E-88B7-77696D06177F}" srcOrd="0" destOrd="0" presId="urn:microsoft.com/office/officeart/2005/8/layout/radial6"/>
    <dgm:cxn modelId="{B8451FAC-1F8E-4DFE-9763-F7319D668B62}" type="presOf" srcId="{D2B63C0F-F29E-46DE-B144-31C34D3F36CC}" destId="{F2585259-4724-4D72-AD8F-9F0D20C5DB82}" srcOrd="0" destOrd="0" presId="urn:microsoft.com/office/officeart/2005/8/layout/radial6"/>
    <dgm:cxn modelId="{5057BD68-3567-4C18-981D-485C2822ACB4}" type="presOf" srcId="{1039DA1C-003D-41ED-8B4A-4EDD533F1B91}" destId="{C6A99A67-BCF8-46EE-83F9-B70E70CAD480}" srcOrd="0" destOrd="0" presId="urn:microsoft.com/office/officeart/2005/8/layout/radial6"/>
    <dgm:cxn modelId="{B99FED96-F672-47A5-8E44-C99F46306C53}" type="presOf" srcId="{3EAE999C-BD22-4EA4-B392-8E4800FEC9C3}" destId="{648481BE-B0A6-4152-951E-89019A175326}" srcOrd="0" destOrd="0" presId="urn:microsoft.com/office/officeart/2005/8/layout/radial6"/>
    <dgm:cxn modelId="{15C261BB-9F9F-48CC-8CAA-7715165CECC2}" srcId="{10B3B271-6ECA-43D4-A35A-2DB0B12EE8A7}" destId="{1D8F7660-BD6D-454F-B13E-FDA2288C6ED5}" srcOrd="1" destOrd="0" parTransId="{4EEE7152-E81F-4083-A27F-4975FB6D1330}" sibTransId="{1039DA1C-003D-41ED-8B4A-4EDD533F1B91}"/>
    <dgm:cxn modelId="{7155FBF0-547A-4CAE-86CB-4D2E2AF8A3B7}" type="presParOf" srcId="{F2585259-4724-4D72-AD8F-9F0D20C5DB82}" destId="{AA6A0A66-2ABC-451D-A8D3-ABC1D7CA478D}" srcOrd="0" destOrd="0" presId="urn:microsoft.com/office/officeart/2005/8/layout/radial6"/>
    <dgm:cxn modelId="{463C1E09-B59C-413C-9CC3-5BEE48060D76}" type="presParOf" srcId="{F2585259-4724-4D72-AD8F-9F0D20C5DB82}" destId="{5F55FED8-8DBE-4682-8899-13F2778BF52B}" srcOrd="1" destOrd="0" presId="urn:microsoft.com/office/officeart/2005/8/layout/radial6"/>
    <dgm:cxn modelId="{DD1F1D28-7F6B-4F3C-8E45-211AA06F6BBE}" type="presParOf" srcId="{F2585259-4724-4D72-AD8F-9F0D20C5DB82}" destId="{E2308541-02EF-42AF-9A65-8683CFA6A690}" srcOrd="2" destOrd="0" presId="urn:microsoft.com/office/officeart/2005/8/layout/radial6"/>
    <dgm:cxn modelId="{27226FF9-B733-4D02-98C0-6FCB0A0DDA6D}" type="presParOf" srcId="{F2585259-4724-4D72-AD8F-9F0D20C5DB82}" destId="{3E9726C5-6EFE-47D2-A97A-CA31C72429FA}" srcOrd="3" destOrd="0" presId="urn:microsoft.com/office/officeart/2005/8/layout/radial6"/>
    <dgm:cxn modelId="{987B6737-9D03-4716-B597-C215F814EF5C}" type="presParOf" srcId="{F2585259-4724-4D72-AD8F-9F0D20C5DB82}" destId="{56B9BBEF-3F8C-4A9E-88B7-77696D06177F}" srcOrd="4" destOrd="0" presId="urn:microsoft.com/office/officeart/2005/8/layout/radial6"/>
    <dgm:cxn modelId="{A78EE797-0A40-4B9C-B67C-BB2CF00E550A}" type="presParOf" srcId="{F2585259-4724-4D72-AD8F-9F0D20C5DB82}" destId="{3A789897-D834-4BF7-9DF8-9BA073F6F898}" srcOrd="5" destOrd="0" presId="urn:microsoft.com/office/officeart/2005/8/layout/radial6"/>
    <dgm:cxn modelId="{1BE945F5-8921-4D39-9741-C0AB240330CD}" type="presParOf" srcId="{F2585259-4724-4D72-AD8F-9F0D20C5DB82}" destId="{C6A99A67-BCF8-46EE-83F9-B70E70CAD480}" srcOrd="6" destOrd="0" presId="urn:microsoft.com/office/officeart/2005/8/layout/radial6"/>
    <dgm:cxn modelId="{3ADCA939-4D99-4C7D-9000-0B1C7BB107DA}" type="presParOf" srcId="{F2585259-4724-4D72-AD8F-9F0D20C5DB82}" destId="{648481BE-B0A6-4152-951E-89019A175326}" srcOrd="7" destOrd="0" presId="urn:microsoft.com/office/officeart/2005/8/layout/radial6"/>
    <dgm:cxn modelId="{D62F818B-614E-4244-93FF-FC204C97C079}" type="presParOf" srcId="{F2585259-4724-4D72-AD8F-9F0D20C5DB82}" destId="{0D9D9569-3010-4382-A4A4-D3289D0D62BA}" srcOrd="8" destOrd="0" presId="urn:microsoft.com/office/officeart/2005/8/layout/radial6"/>
    <dgm:cxn modelId="{62DB451C-2A2E-45D5-9B39-55BFA48C2266}" type="presParOf" srcId="{F2585259-4724-4D72-AD8F-9F0D20C5DB82}" destId="{EAE6A08B-D25D-4E36-A816-B2091EF21F3A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A1ABC3-D6E6-485C-8B38-C8FD9E81F6CE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76EEC56-0EB8-4648-BF60-A4BE6F950183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доступ к ресурсам сети Интернет </a:t>
          </a:r>
          <a:endParaRPr lang="ru-RU" b="0" dirty="0">
            <a:solidFill>
              <a:schemeClr val="tx1"/>
            </a:solidFill>
          </a:endParaRPr>
        </a:p>
      </dgm:t>
    </dgm:pt>
    <dgm:pt modelId="{26BA3B35-FE2F-4411-A628-B819EB745629}" type="parTrans" cxnId="{5EAFC3C3-7011-4AA2-9451-68379C0EC024}">
      <dgm:prSet/>
      <dgm:spPr/>
      <dgm:t>
        <a:bodyPr/>
        <a:lstStyle/>
        <a:p>
          <a:endParaRPr lang="ru-RU"/>
        </a:p>
      </dgm:t>
    </dgm:pt>
    <dgm:pt modelId="{15024113-34F0-40DE-8606-F152E60C6970}" type="sibTrans" cxnId="{5EAFC3C3-7011-4AA2-9451-68379C0EC024}">
      <dgm:prSet/>
      <dgm:spPr/>
      <dgm:t>
        <a:bodyPr/>
        <a:lstStyle/>
        <a:p>
          <a:endParaRPr lang="ru-RU"/>
        </a:p>
      </dgm:t>
    </dgm:pt>
    <dgm:pt modelId="{A467B16F-39A5-4CE5-9A53-9C1CE72FAAAB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предоставление в пользование каналов связи (пропускная способность до 8Тб</a:t>
          </a:r>
          <a:r>
            <a:rPr lang="en-US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сек)</a:t>
          </a:r>
          <a:endParaRPr lang="ru-RU" b="0" dirty="0">
            <a:solidFill>
              <a:schemeClr val="tx1"/>
            </a:solidFill>
          </a:endParaRPr>
        </a:p>
      </dgm:t>
    </dgm:pt>
    <dgm:pt modelId="{7337DE52-80A2-4AD1-9342-5F5EA7656C79}" type="parTrans" cxnId="{2DD937F9-0B69-409E-BD9C-8D5A9138252B}">
      <dgm:prSet/>
      <dgm:spPr/>
      <dgm:t>
        <a:bodyPr/>
        <a:lstStyle/>
        <a:p>
          <a:endParaRPr lang="ru-RU"/>
        </a:p>
      </dgm:t>
    </dgm:pt>
    <dgm:pt modelId="{70A560A4-700F-48C8-9358-B7BB5773DAE8}" type="sibTrans" cxnId="{2DD937F9-0B69-409E-BD9C-8D5A9138252B}">
      <dgm:prSet/>
      <dgm:spPr/>
      <dgm:t>
        <a:bodyPr/>
        <a:lstStyle/>
        <a:p>
          <a:endParaRPr lang="ru-RU"/>
        </a:p>
      </dgm:t>
    </dgm:pt>
    <dgm:pt modelId="{2E387684-5CFC-465D-AE21-06572A7593B2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доведение до точки обмена национальным трафиком</a:t>
          </a:r>
          <a:endParaRPr lang="ru-RU" b="0" dirty="0">
            <a:solidFill>
              <a:schemeClr val="tx1"/>
            </a:solidFill>
          </a:endParaRPr>
        </a:p>
      </dgm:t>
    </dgm:pt>
    <dgm:pt modelId="{D6B0886A-34DB-4BB4-8F80-0BFE43282D89}" type="parTrans" cxnId="{5EA43BB5-75B0-4654-93E7-97CC239C65A4}">
      <dgm:prSet/>
      <dgm:spPr/>
      <dgm:t>
        <a:bodyPr/>
        <a:lstStyle/>
        <a:p>
          <a:endParaRPr lang="ru-RU"/>
        </a:p>
      </dgm:t>
    </dgm:pt>
    <dgm:pt modelId="{6D973AAC-EE9E-4000-8A08-80AE891F4913}" type="sibTrans" cxnId="{5EA43BB5-75B0-4654-93E7-97CC239C65A4}">
      <dgm:prSet/>
      <dgm:spPr/>
      <dgm:t>
        <a:bodyPr/>
        <a:lstStyle/>
        <a:p>
          <a:endParaRPr lang="ru-RU"/>
        </a:p>
      </dgm:t>
    </dgm:pt>
    <dgm:pt modelId="{7289D526-065D-4D9E-9EE6-27CE0C9134A0}" type="pres">
      <dgm:prSet presAssocID="{89A1ABC3-D6E6-485C-8B38-C8FD9E81F6C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51BBA96-F000-46A8-BB9F-31C9A397B6A4}" type="pres">
      <dgm:prSet presAssocID="{89A1ABC3-D6E6-485C-8B38-C8FD9E81F6CE}" presName="Name1" presStyleCnt="0"/>
      <dgm:spPr/>
    </dgm:pt>
    <dgm:pt modelId="{ED9FAE86-0843-4051-9ABF-D48AF25B66BA}" type="pres">
      <dgm:prSet presAssocID="{89A1ABC3-D6E6-485C-8B38-C8FD9E81F6CE}" presName="cycle" presStyleCnt="0"/>
      <dgm:spPr/>
    </dgm:pt>
    <dgm:pt modelId="{BB11E974-F6E3-4F57-BEAF-11E7FEA0052F}" type="pres">
      <dgm:prSet presAssocID="{89A1ABC3-D6E6-485C-8B38-C8FD9E81F6CE}" presName="srcNode" presStyleLbl="node1" presStyleIdx="0" presStyleCnt="3"/>
      <dgm:spPr/>
    </dgm:pt>
    <dgm:pt modelId="{31F882AE-81D6-4AF8-92A9-3EBCD9ECB142}" type="pres">
      <dgm:prSet presAssocID="{89A1ABC3-D6E6-485C-8B38-C8FD9E81F6CE}" presName="conn" presStyleLbl="parChTrans1D2" presStyleIdx="0" presStyleCnt="1"/>
      <dgm:spPr/>
      <dgm:t>
        <a:bodyPr/>
        <a:lstStyle/>
        <a:p>
          <a:endParaRPr lang="ru-RU"/>
        </a:p>
      </dgm:t>
    </dgm:pt>
    <dgm:pt modelId="{F15F937A-6C24-4150-AF29-C02CC2561435}" type="pres">
      <dgm:prSet presAssocID="{89A1ABC3-D6E6-485C-8B38-C8FD9E81F6CE}" presName="extraNode" presStyleLbl="node1" presStyleIdx="0" presStyleCnt="3"/>
      <dgm:spPr/>
    </dgm:pt>
    <dgm:pt modelId="{4F32E365-E38F-434B-9A9F-EC0F60D2C129}" type="pres">
      <dgm:prSet presAssocID="{89A1ABC3-D6E6-485C-8B38-C8FD9E81F6CE}" presName="dstNode" presStyleLbl="node1" presStyleIdx="0" presStyleCnt="3"/>
      <dgm:spPr/>
    </dgm:pt>
    <dgm:pt modelId="{09769065-610A-4BF7-9EBB-B4DC6223B862}" type="pres">
      <dgm:prSet presAssocID="{576EEC56-0EB8-4648-BF60-A4BE6F950183}" presName="text_1" presStyleLbl="node1" presStyleIdx="0" presStyleCnt="3" custScaleX="64091" custLinFactNeighborX="-12910" custLinFactNeighborY="2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ECAB1-91BB-4CDE-9EE5-1AF272E608D8}" type="pres">
      <dgm:prSet presAssocID="{576EEC56-0EB8-4648-BF60-A4BE6F950183}" presName="accent_1" presStyleCnt="0"/>
      <dgm:spPr/>
    </dgm:pt>
    <dgm:pt modelId="{BA2B7CF3-5878-47E1-8AAE-C73A3C0D6278}" type="pres">
      <dgm:prSet presAssocID="{576EEC56-0EB8-4648-BF60-A4BE6F950183}" presName="accentRepeatNode" presStyleLbl="solidFgAcc1" presStyleIdx="0" presStyleCnt="3"/>
      <dgm:spPr/>
    </dgm:pt>
    <dgm:pt modelId="{EDBE14C3-0AE1-44D7-B127-EE49D662B2CB}" type="pres">
      <dgm:prSet presAssocID="{A467B16F-39A5-4CE5-9A53-9C1CE72FAAA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FA10E-BF69-49CB-9991-7924D4ADD00C}" type="pres">
      <dgm:prSet presAssocID="{A467B16F-39A5-4CE5-9A53-9C1CE72FAAAB}" presName="accent_2" presStyleCnt="0"/>
      <dgm:spPr/>
    </dgm:pt>
    <dgm:pt modelId="{49126180-0BE5-4E47-841C-CA2CF2A2819A}" type="pres">
      <dgm:prSet presAssocID="{A467B16F-39A5-4CE5-9A53-9C1CE72FAAAB}" presName="accentRepeatNode" presStyleLbl="solidFgAcc1" presStyleIdx="1" presStyleCnt="3"/>
      <dgm:spPr/>
    </dgm:pt>
    <dgm:pt modelId="{66204A00-C8E7-464D-87D6-9C321CD6E3C3}" type="pres">
      <dgm:prSet presAssocID="{2E387684-5CFC-465D-AE21-06572A7593B2}" presName="text_3" presStyleLbl="node1" presStyleIdx="2" presStyleCnt="3" custScaleX="83360" custLinFactNeighborX="-5138" custLinFactNeighborY="1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78976-6DCE-4A9E-910B-73AD42A79BE7}" type="pres">
      <dgm:prSet presAssocID="{2E387684-5CFC-465D-AE21-06572A7593B2}" presName="accent_3" presStyleCnt="0"/>
      <dgm:spPr/>
    </dgm:pt>
    <dgm:pt modelId="{7601EFC0-91E6-425A-A848-B4B7EB430C2D}" type="pres">
      <dgm:prSet presAssocID="{2E387684-5CFC-465D-AE21-06572A7593B2}" presName="accentRepeatNode" presStyleLbl="solidFgAcc1" presStyleIdx="2" presStyleCnt="3"/>
      <dgm:spPr/>
    </dgm:pt>
  </dgm:ptLst>
  <dgm:cxnLst>
    <dgm:cxn modelId="{A9202488-6AE9-4AD4-8470-375AE10652C4}" type="presOf" srcId="{89A1ABC3-D6E6-485C-8B38-C8FD9E81F6CE}" destId="{7289D526-065D-4D9E-9EE6-27CE0C9134A0}" srcOrd="0" destOrd="0" presId="urn:microsoft.com/office/officeart/2008/layout/VerticalCurvedList"/>
    <dgm:cxn modelId="{2DD937F9-0B69-409E-BD9C-8D5A9138252B}" srcId="{89A1ABC3-D6E6-485C-8B38-C8FD9E81F6CE}" destId="{A467B16F-39A5-4CE5-9A53-9C1CE72FAAAB}" srcOrd="1" destOrd="0" parTransId="{7337DE52-80A2-4AD1-9342-5F5EA7656C79}" sibTransId="{70A560A4-700F-48C8-9358-B7BB5773DAE8}"/>
    <dgm:cxn modelId="{5EA43BB5-75B0-4654-93E7-97CC239C65A4}" srcId="{89A1ABC3-D6E6-485C-8B38-C8FD9E81F6CE}" destId="{2E387684-5CFC-465D-AE21-06572A7593B2}" srcOrd="2" destOrd="0" parTransId="{D6B0886A-34DB-4BB4-8F80-0BFE43282D89}" sibTransId="{6D973AAC-EE9E-4000-8A08-80AE891F4913}"/>
    <dgm:cxn modelId="{5EAFC3C3-7011-4AA2-9451-68379C0EC024}" srcId="{89A1ABC3-D6E6-485C-8B38-C8FD9E81F6CE}" destId="{576EEC56-0EB8-4648-BF60-A4BE6F950183}" srcOrd="0" destOrd="0" parTransId="{26BA3B35-FE2F-4411-A628-B819EB745629}" sibTransId="{15024113-34F0-40DE-8606-F152E60C6970}"/>
    <dgm:cxn modelId="{BA1FDA60-BC74-490F-B7C7-516286EF6048}" type="presOf" srcId="{15024113-34F0-40DE-8606-F152E60C6970}" destId="{31F882AE-81D6-4AF8-92A9-3EBCD9ECB142}" srcOrd="0" destOrd="0" presId="urn:microsoft.com/office/officeart/2008/layout/VerticalCurvedList"/>
    <dgm:cxn modelId="{7F90B606-8F99-4BB8-A57B-435F51BC2716}" type="presOf" srcId="{A467B16F-39A5-4CE5-9A53-9C1CE72FAAAB}" destId="{EDBE14C3-0AE1-44D7-B127-EE49D662B2CB}" srcOrd="0" destOrd="0" presId="urn:microsoft.com/office/officeart/2008/layout/VerticalCurvedList"/>
    <dgm:cxn modelId="{A50A7B8A-C4F8-4258-A831-FBE6D1C56D51}" type="presOf" srcId="{576EEC56-0EB8-4648-BF60-A4BE6F950183}" destId="{09769065-610A-4BF7-9EBB-B4DC6223B862}" srcOrd="0" destOrd="0" presId="urn:microsoft.com/office/officeart/2008/layout/VerticalCurvedList"/>
    <dgm:cxn modelId="{C534638D-8D9F-4DEB-A73A-99EB472E6A3B}" type="presOf" srcId="{2E387684-5CFC-465D-AE21-06572A7593B2}" destId="{66204A00-C8E7-464D-87D6-9C321CD6E3C3}" srcOrd="0" destOrd="0" presId="urn:microsoft.com/office/officeart/2008/layout/VerticalCurvedList"/>
    <dgm:cxn modelId="{45A6A12E-7E49-4B8E-A559-E9AD1657FBF0}" type="presParOf" srcId="{7289D526-065D-4D9E-9EE6-27CE0C9134A0}" destId="{551BBA96-F000-46A8-BB9F-31C9A397B6A4}" srcOrd="0" destOrd="0" presId="urn:microsoft.com/office/officeart/2008/layout/VerticalCurvedList"/>
    <dgm:cxn modelId="{3C13E001-9978-4007-BB50-FE793EAF0309}" type="presParOf" srcId="{551BBA96-F000-46A8-BB9F-31C9A397B6A4}" destId="{ED9FAE86-0843-4051-9ABF-D48AF25B66BA}" srcOrd="0" destOrd="0" presId="urn:microsoft.com/office/officeart/2008/layout/VerticalCurvedList"/>
    <dgm:cxn modelId="{1DC3696A-A95E-4445-A476-CAF841ADAE4B}" type="presParOf" srcId="{ED9FAE86-0843-4051-9ABF-D48AF25B66BA}" destId="{BB11E974-F6E3-4F57-BEAF-11E7FEA0052F}" srcOrd="0" destOrd="0" presId="urn:microsoft.com/office/officeart/2008/layout/VerticalCurvedList"/>
    <dgm:cxn modelId="{3CC6B53D-2050-4CF2-8368-7C090BCB5192}" type="presParOf" srcId="{ED9FAE86-0843-4051-9ABF-D48AF25B66BA}" destId="{31F882AE-81D6-4AF8-92A9-3EBCD9ECB142}" srcOrd="1" destOrd="0" presId="urn:microsoft.com/office/officeart/2008/layout/VerticalCurvedList"/>
    <dgm:cxn modelId="{2D2755BE-4340-421B-BDFA-0F4526AB0285}" type="presParOf" srcId="{ED9FAE86-0843-4051-9ABF-D48AF25B66BA}" destId="{F15F937A-6C24-4150-AF29-C02CC2561435}" srcOrd="2" destOrd="0" presId="urn:microsoft.com/office/officeart/2008/layout/VerticalCurvedList"/>
    <dgm:cxn modelId="{A748B6A4-818A-48AB-82B4-96B781C746D4}" type="presParOf" srcId="{ED9FAE86-0843-4051-9ABF-D48AF25B66BA}" destId="{4F32E365-E38F-434B-9A9F-EC0F60D2C129}" srcOrd="3" destOrd="0" presId="urn:microsoft.com/office/officeart/2008/layout/VerticalCurvedList"/>
    <dgm:cxn modelId="{FA806826-699F-41F1-B709-4046243489B0}" type="presParOf" srcId="{551BBA96-F000-46A8-BB9F-31C9A397B6A4}" destId="{09769065-610A-4BF7-9EBB-B4DC6223B862}" srcOrd="1" destOrd="0" presId="urn:microsoft.com/office/officeart/2008/layout/VerticalCurvedList"/>
    <dgm:cxn modelId="{DD0BA69A-9274-459E-86E2-768AB42D7E70}" type="presParOf" srcId="{551BBA96-F000-46A8-BB9F-31C9A397B6A4}" destId="{9B0ECAB1-91BB-4CDE-9EE5-1AF272E608D8}" srcOrd="2" destOrd="0" presId="urn:microsoft.com/office/officeart/2008/layout/VerticalCurvedList"/>
    <dgm:cxn modelId="{2D1EA313-A34D-439F-ABD8-C602DA41D8F0}" type="presParOf" srcId="{9B0ECAB1-91BB-4CDE-9EE5-1AF272E608D8}" destId="{BA2B7CF3-5878-47E1-8AAE-C73A3C0D6278}" srcOrd="0" destOrd="0" presId="urn:microsoft.com/office/officeart/2008/layout/VerticalCurvedList"/>
    <dgm:cxn modelId="{EF3A5BCC-2218-4441-A15C-90B4E7BBCA67}" type="presParOf" srcId="{551BBA96-F000-46A8-BB9F-31C9A397B6A4}" destId="{EDBE14C3-0AE1-44D7-B127-EE49D662B2CB}" srcOrd="3" destOrd="0" presId="urn:microsoft.com/office/officeart/2008/layout/VerticalCurvedList"/>
    <dgm:cxn modelId="{36C144ED-2A51-4E05-8FBA-D31ED243E527}" type="presParOf" srcId="{551BBA96-F000-46A8-BB9F-31C9A397B6A4}" destId="{FF9FA10E-BF69-49CB-9991-7924D4ADD00C}" srcOrd="4" destOrd="0" presId="urn:microsoft.com/office/officeart/2008/layout/VerticalCurvedList"/>
    <dgm:cxn modelId="{2AF258B3-B502-42D2-97CB-5A34631B036B}" type="presParOf" srcId="{FF9FA10E-BF69-49CB-9991-7924D4ADD00C}" destId="{49126180-0BE5-4E47-841C-CA2CF2A2819A}" srcOrd="0" destOrd="0" presId="urn:microsoft.com/office/officeart/2008/layout/VerticalCurvedList"/>
    <dgm:cxn modelId="{5E7477CE-58AF-4370-A584-B4CA69A0D4C8}" type="presParOf" srcId="{551BBA96-F000-46A8-BB9F-31C9A397B6A4}" destId="{66204A00-C8E7-464D-87D6-9C321CD6E3C3}" srcOrd="5" destOrd="0" presId="urn:microsoft.com/office/officeart/2008/layout/VerticalCurvedList"/>
    <dgm:cxn modelId="{8220E7D3-86B0-457A-9CE7-A008FBFE3EC9}" type="presParOf" srcId="{551BBA96-F000-46A8-BB9F-31C9A397B6A4}" destId="{CA878976-6DCE-4A9E-910B-73AD42A79BE7}" srcOrd="6" destOrd="0" presId="urn:microsoft.com/office/officeart/2008/layout/VerticalCurvedList"/>
    <dgm:cxn modelId="{C32664A1-2FBE-4A17-A8F7-C4B8392FA83E}" type="presParOf" srcId="{CA878976-6DCE-4A9E-910B-73AD42A79BE7}" destId="{7601EFC0-91E6-425A-A848-B4B7EB430C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CA464D-1FDC-4B73-B34A-4390131FC546}" type="doc">
      <dgm:prSet loTypeId="urn:microsoft.com/office/officeart/2005/8/layout/equation1" loCatId="relationship" qsTypeId="urn:microsoft.com/office/officeart/2005/8/quickstyle/simple5" qsCatId="simple" csTypeId="urn:microsoft.com/office/officeart/2005/8/colors/colorful5" csCatId="colorful" phldr="1"/>
      <dgm:spPr/>
    </dgm:pt>
    <dgm:pt modelId="{67959194-D11A-4AC4-BD98-97DCB74E338D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организация каналов электросвязи на базе опорной сети ЕРСПД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1B7E473A-27C6-4806-9261-B3430338FF0E}" type="parTrans" cxnId="{AC579DD1-4FAF-4712-8AD0-9D4AF6B83092}">
      <dgm:prSet/>
      <dgm:spPr/>
      <dgm:t>
        <a:bodyPr/>
        <a:lstStyle/>
        <a:p>
          <a:endParaRPr lang="ru-RU"/>
        </a:p>
      </dgm:t>
    </dgm:pt>
    <dgm:pt modelId="{B0C50332-BC94-44A0-A610-3EF84F7D47A6}" type="sibTrans" cxnId="{AC579DD1-4FAF-4712-8AD0-9D4AF6B83092}">
      <dgm:prSet/>
      <dgm:spPr/>
      <dgm:t>
        <a:bodyPr/>
        <a:lstStyle/>
        <a:p>
          <a:endParaRPr lang="ru-RU"/>
        </a:p>
      </dgm:t>
    </dgm:pt>
    <dgm:pt modelId="{8A30D858-1C26-4712-AB35-9CF6441E705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организация последних миль на базе сетей электросвязи включенных в ЕРСПД операторов 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277723-BC02-48E5-8BF9-E2D9F1119751}" type="parTrans" cxnId="{14A7C6E1-75D1-45C2-A7DD-BB5D5CD4542A}">
      <dgm:prSet/>
      <dgm:spPr/>
      <dgm:t>
        <a:bodyPr/>
        <a:lstStyle/>
        <a:p>
          <a:endParaRPr lang="ru-RU"/>
        </a:p>
      </dgm:t>
    </dgm:pt>
    <dgm:pt modelId="{B55EED67-4CC5-4CA6-AD71-1387FFF15BD9}" type="sibTrans" cxnId="{14A7C6E1-75D1-45C2-A7DD-BB5D5CD4542A}">
      <dgm:prSet/>
      <dgm:spPr/>
      <dgm:t>
        <a:bodyPr/>
        <a:lstStyle/>
        <a:p>
          <a:endParaRPr lang="ru-RU"/>
        </a:p>
      </dgm:t>
    </dgm:pt>
    <dgm:pt modelId="{6E0D7CA8-8BA4-46BD-9A7F-E82B46AC89BA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Доступ к услугам НЦЭУ</a:t>
          </a:r>
          <a:endParaRPr lang="ru-RU" sz="2000" dirty="0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A3D92A-A962-461A-B779-0903B45C36F2}" type="parTrans" cxnId="{EA08EB8B-9CBF-4F2F-BAF6-6B609E142012}">
      <dgm:prSet/>
      <dgm:spPr/>
      <dgm:t>
        <a:bodyPr/>
        <a:lstStyle/>
        <a:p>
          <a:endParaRPr lang="ru-RU"/>
        </a:p>
      </dgm:t>
    </dgm:pt>
    <dgm:pt modelId="{F6FB2C04-4609-494E-BE95-5E9A8ADA2C73}" type="sibTrans" cxnId="{EA08EB8B-9CBF-4F2F-BAF6-6B609E142012}">
      <dgm:prSet/>
      <dgm:spPr/>
      <dgm:t>
        <a:bodyPr/>
        <a:lstStyle/>
        <a:p>
          <a:endParaRPr lang="ru-RU"/>
        </a:p>
      </dgm:t>
    </dgm:pt>
    <dgm:pt modelId="{E0D817C7-89AC-4BA2-8524-E96883E19666}" type="pres">
      <dgm:prSet presAssocID="{ABCA464D-1FDC-4B73-B34A-4390131FC546}" presName="linearFlow" presStyleCnt="0">
        <dgm:presLayoutVars>
          <dgm:dir/>
          <dgm:resizeHandles val="exact"/>
        </dgm:presLayoutVars>
      </dgm:prSet>
      <dgm:spPr/>
    </dgm:pt>
    <dgm:pt modelId="{BB522290-5633-483C-A11D-FD52CCA8CDF9}" type="pres">
      <dgm:prSet presAssocID="{67959194-D11A-4AC4-BD98-97DCB74E338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6DB4F-C47D-45CB-9BAA-427A45576A65}" type="pres">
      <dgm:prSet presAssocID="{B0C50332-BC94-44A0-A610-3EF84F7D47A6}" presName="spacerL" presStyleCnt="0"/>
      <dgm:spPr/>
    </dgm:pt>
    <dgm:pt modelId="{2B378106-1522-4471-9CD3-C5694040EF0A}" type="pres">
      <dgm:prSet presAssocID="{B0C50332-BC94-44A0-A610-3EF84F7D47A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C790CFB2-8B15-46B3-B354-F7CE1C57BBB7}" type="pres">
      <dgm:prSet presAssocID="{B0C50332-BC94-44A0-A610-3EF84F7D47A6}" presName="spacerR" presStyleCnt="0"/>
      <dgm:spPr/>
    </dgm:pt>
    <dgm:pt modelId="{0023882B-00D9-4190-8114-0DF51277E669}" type="pres">
      <dgm:prSet presAssocID="{8A30D858-1C26-4712-AB35-9CF6441E705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F27EA-F1BD-418B-8372-C47E96E02C11}" type="pres">
      <dgm:prSet presAssocID="{B55EED67-4CC5-4CA6-AD71-1387FFF15BD9}" presName="spacerL" presStyleCnt="0"/>
      <dgm:spPr/>
    </dgm:pt>
    <dgm:pt modelId="{4BC16020-C070-41A3-9BEB-9B566F6F86E7}" type="pres">
      <dgm:prSet presAssocID="{B55EED67-4CC5-4CA6-AD71-1387FFF15BD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84E7E29-7D7A-443E-A7B3-26B5E1E0ADCF}" type="pres">
      <dgm:prSet presAssocID="{B55EED67-4CC5-4CA6-AD71-1387FFF15BD9}" presName="spacerR" presStyleCnt="0"/>
      <dgm:spPr/>
    </dgm:pt>
    <dgm:pt modelId="{C08184E8-13D8-4A26-A6C5-FD902D017C3A}" type="pres">
      <dgm:prSet presAssocID="{6E0D7CA8-8BA4-46BD-9A7F-E82B46AC89B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7E7547-95EE-4818-ADA8-0BB5310F1042}" type="presOf" srcId="{B0C50332-BC94-44A0-A610-3EF84F7D47A6}" destId="{2B378106-1522-4471-9CD3-C5694040EF0A}" srcOrd="0" destOrd="0" presId="urn:microsoft.com/office/officeart/2005/8/layout/equation1"/>
    <dgm:cxn modelId="{F4294174-56F7-42A9-8966-4801C255861F}" type="presOf" srcId="{B55EED67-4CC5-4CA6-AD71-1387FFF15BD9}" destId="{4BC16020-C070-41A3-9BEB-9B566F6F86E7}" srcOrd="0" destOrd="0" presId="urn:microsoft.com/office/officeart/2005/8/layout/equation1"/>
    <dgm:cxn modelId="{8A1B37DC-096C-49A4-9CBA-2E02CD0E8181}" type="presOf" srcId="{67959194-D11A-4AC4-BD98-97DCB74E338D}" destId="{BB522290-5633-483C-A11D-FD52CCA8CDF9}" srcOrd="0" destOrd="0" presId="urn:microsoft.com/office/officeart/2005/8/layout/equation1"/>
    <dgm:cxn modelId="{EA08EB8B-9CBF-4F2F-BAF6-6B609E142012}" srcId="{ABCA464D-1FDC-4B73-B34A-4390131FC546}" destId="{6E0D7CA8-8BA4-46BD-9A7F-E82B46AC89BA}" srcOrd="2" destOrd="0" parTransId="{ECA3D92A-A962-461A-B779-0903B45C36F2}" sibTransId="{F6FB2C04-4609-494E-BE95-5E9A8ADA2C73}"/>
    <dgm:cxn modelId="{22A81D47-8B69-4973-A1C5-99C1115AFB34}" type="presOf" srcId="{8A30D858-1C26-4712-AB35-9CF6441E705D}" destId="{0023882B-00D9-4190-8114-0DF51277E669}" srcOrd="0" destOrd="0" presId="urn:microsoft.com/office/officeart/2005/8/layout/equation1"/>
    <dgm:cxn modelId="{AC579DD1-4FAF-4712-8AD0-9D4AF6B83092}" srcId="{ABCA464D-1FDC-4B73-B34A-4390131FC546}" destId="{67959194-D11A-4AC4-BD98-97DCB74E338D}" srcOrd="0" destOrd="0" parTransId="{1B7E473A-27C6-4806-9261-B3430338FF0E}" sibTransId="{B0C50332-BC94-44A0-A610-3EF84F7D47A6}"/>
    <dgm:cxn modelId="{E1B3987E-8920-4309-A2DB-04E76365F210}" type="presOf" srcId="{ABCA464D-1FDC-4B73-B34A-4390131FC546}" destId="{E0D817C7-89AC-4BA2-8524-E96883E19666}" srcOrd="0" destOrd="0" presId="urn:microsoft.com/office/officeart/2005/8/layout/equation1"/>
    <dgm:cxn modelId="{14A7C6E1-75D1-45C2-A7DD-BB5D5CD4542A}" srcId="{ABCA464D-1FDC-4B73-B34A-4390131FC546}" destId="{8A30D858-1C26-4712-AB35-9CF6441E705D}" srcOrd="1" destOrd="0" parTransId="{20277723-BC02-48E5-8BF9-E2D9F1119751}" sibTransId="{B55EED67-4CC5-4CA6-AD71-1387FFF15BD9}"/>
    <dgm:cxn modelId="{F5BB6880-406A-41E0-87C9-E0624E248406}" type="presOf" srcId="{6E0D7CA8-8BA4-46BD-9A7F-E82B46AC89BA}" destId="{C08184E8-13D8-4A26-A6C5-FD902D017C3A}" srcOrd="0" destOrd="0" presId="urn:microsoft.com/office/officeart/2005/8/layout/equation1"/>
    <dgm:cxn modelId="{3E80ABBF-F2CF-4ECB-9246-E5D847DFBE34}" type="presParOf" srcId="{E0D817C7-89AC-4BA2-8524-E96883E19666}" destId="{BB522290-5633-483C-A11D-FD52CCA8CDF9}" srcOrd="0" destOrd="0" presId="urn:microsoft.com/office/officeart/2005/8/layout/equation1"/>
    <dgm:cxn modelId="{0E8B141A-2EED-49AB-B989-286096C7215F}" type="presParOf" srcId="{E0D817C7-89AC-4BA2-8524-E96883E19666}" destId="{2A86DB4F-C47D-45CB-9BAA-427A45576A65}" srcOrd="1" destOrd="0" presId="urn:microsoft.com/office/officeart/2005/8/layout/equation1"/>
    <dgm:cxn modelId="{CE6DB971-6E47-4CEC-9C93-6F8D5DEF0D97}" type="presParOf" srcId="{E0D817C7-89AC-4BA2-8524-E96883E19666}" destId="{2B378106-1522-4471-9CD3-C5694040EF0A}" srcOrd="2" destOrd="0" presId="urn:microsoft.com/office/officeart/2005/8/layout/equation1"/>
    <dgm:cxn modelId="{A4F501D8-C801-4590-AACB-DC794BE44C09}" type="presParOf" srcId="{E0D817C7-89AC-4BA2-8524-E96883E19666}" destId="{C790CFB2-8B15-46B3-B354-F7CE1C57BBB7}" srcOrd="3" destOrd="0" presId="urn:microsoft.com/office/officeart/2005/8/layout/equation1"/>
    <dgm:cxn modelId="{5896940E-6F95-4D5B-87B6-249B9CC34A64}" type="presParOf" srcId="{E0D817C7-89AC-4BA2-8524-E96883E19666}" destId="{0023882B-00D9-4190-8114-0DF51277E669}" srcOrd="4" destOrd="0" presId="urn:microsoft.com/office/officeart/2005/8/layout/equation1"/>
    <dgm:cxn modelId="{7C1E7ACB-4225-43B3-8F8B-9F1FD54A472C}" type="presParOf" srcId="{E0D817C7-89AC-4BA2-8524-E96883E19666}" destId="{F41F27EA-F1BD-418B-8372-C47E96E02C11}" srcOrd="5" destOrd="0" presId="urn:microsoft.com/office/officeart/2005/8/layout/equation1"/>
    <dgm:cxn modelId="{6639D056-CB10-4137-855A-B67072085FC0}" type="presParOf" srcId="{E0D817C7-89AC-4BA2-8524-E96883E19666}" destId="{4BC16020-C070-41A3-9BEB-9B566F6F86E7}" srcOrd="6" destOrd="0" presId="urn:microsoft.com/office/officeart/2005/8/layout/equation1"/>
    <dgm:cxn modelId="{339597B3-F177-42FC-A918-022FD9C8FB72}" type="presParOf" srcId="{E0D817C7-89AC-4BA2-8524-E96883E19666}" destId="{E84E7E29-7D7A-443E-A7B3-26B5E1E0ADCF}" srcOrd="7" destOrd="0" presId="urn:microsoft.com/office/officeart/2005/8/layout/equation1"/>
    <dgm:cxn modelId="{B53AD807-1CFC-41FC-A6EE-68BA40A69F52}" type="presParOf" srcId="{E0D817C7-89AC-4BA2-8524-E96883E19666}" destId="{C08184E8-13D8-4A26-A6C5-FD902D017C3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239D82-E00E-4AA3-9280-91BB21BE980E}" type="doc">
      <dgm:prSet loTypeId="urn:microsoft.com/office/officeart/2005/8/layout/venn1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6651712B-0BDB-4711-B299-61E5DBC26CB4}">
      <dgm:prSet custT="1"/>
      <dgm:spPr/>
      <dgm:t>
        <a:bodyPr/>
        <a:lstStyle/>
        <a:p>
          <a:pPr marL="182880" rtl="0">
            <a:lnSpc>
              <a:spcPct val="100000"/>
            </a:lnSpc>
          </a:pPr>
          <a:r>
            <a:rPr lang="en-US" sz="16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beCloud</a:t>
          </a:r>
          <a:r>
            <a:rPr lang="en-US" sz="1600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600" baseline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82880" rtl="0">
            <a:lnSpc>
              <a:spcPct val="100000"/>
            </a:lnSpc>
          </a:pPr>
          <a:r>
            <a:rPr lang="ru-RU" sz="16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определен оператором Республиканской платформы, </a:t>
          </a:r>
        </a:p>
        <a:p>
          <a:pPr marL="182880" rtl="0">
            <a:lnSpc>
              <a:spcPct val="100000"/>
            </a:lnSpc>
          </a:pPr>
          <a:r>
            <a:rPr lang="ru-RU" sz="16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обеспечивает</a:t>
          </a:r>
        </a:p>
        <a:p>
          <a:pPr marL="182880" rtl="0">
            <a:lnSpc>
              <a:spcPct val="100000"/>
            </a:lnSpc>
          </a:pPr>
          <a:r>
            <a:rPr lang="ru-RU" sz="16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 ее создание и функционирование </a:t>
          </a:r>
          <a:endParaRPr lang="ru-RU" sz="1600" dirty="0"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gm:t>
    </dgm:pt>
    <dgm:pt modelId="{9134CCCC-7A6A-4759-AD3C-EE0104C61B2C}" type="parTrans" cxnId="{0DD4C46A-1DF7-4CE7-843A-6BD239F48466}">
      <dgm:prSet/>
      <dgm:spPr/>
      <dgm:t>
        <a:bodyPr/>
        <a:lstStyle/>
        <a:p>
          <a:endParaRPr lang="ru-RU"/>
        </a:p>
      </dgm:t>
    </dgm:pt>
    <dgm:pt modelId="{1A5648CE-356C-4CCC-832A-CCD904DBA171}" type="sibTrans" cxnId="{0DD4C46A-1DF7-4CE7-843A-6BD239F48466}">
      <dgm:prSet/>
      <dgm:spPr/>
      <dgm:t>
        <a:bodyPr/>
        <a:lstStyle/>
        <a:p>
          <a:endParaRPr lang="ru-RU"/>
        </a:p>
      </dgm:t>
    </dgm:pt>
    <dgm:pt modelId="{0E7F45C9-BFCB-42BD-B393-1FE94E84BA77}" type="pres">
      <dgm:prSet presAssocID="{B0239D82-E00E-4AA3-9280-91BB21BE980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BF772F-8677-4F2E-8442-C8F22A63C406}" type="pres">
      <dgm:prSet presAssocID="{6651712B-0BDB-4711-B299-61E5DBC26CB4}" presName="circ1TxSh" presStyleLbl="vennNode1" presStyleIdx="0" presStyleCnt="1"/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0DD4C46A-1DF7-4CE7-843A-6BD239F48466}" srcId="{B0239D82-E00E-4AA3-9280-91BB21BE980E}" destId="{6651712B-0BDB-4711-B299-61E5DBC26CB4}" srcOrd="0" destOrd="0" parTransId="{9134CCCC-7A6A-4759-AD3C-EE0104C61B2C}" sibTransId="{1A5648CE-356C-4CCC-832A-CCD904DBA171}"/>
    <dgm:cxn modelId="{6E981773-6888-41DE-8ED9-47F0B1D37296}" type="presOf" srcId="{6651712B-0BDB-4711-B299-61E5DBC26CB4}" destId="{72BF772F-8677-4F2E-8442-C8F22A63C406}" srcOrd="0" destOrd="0" presId="urn:microsoft.com/office/officeart/2005/8/layout/venn1"/>
    <dgm:cxn modelId="{1BBA88C4-BE3D-4581-8175-6E6FF7A70508}" type="presOf" srcId="{B0239D82-E00E-4AA3-9280-91BB21BE980E}" destId="{0E7F45C9-BFCB-42BD-B393-1FE94E84BA77}" srcOrd="0" destOrd="0" presId="urn:microsoft.com/office/officeart/2005/8/layout/venn1"/>
    <dgm:cxn modelId="{EFEEE06F-8544-4CAB-8C48-993802CB712B}" type="presParOf" srcId="{0E7F45C9-BFCB-42BD-B393-1FE94E84BA77}" destId="{72BF772F-8677-4F2E-8442-C8F22A63C40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E22972-23AE-4603-9A83-27EACDB10668}" type="doc">
      <dgm:prSet loTypeId="urn:microsoft.com/office/officeart/2005/8/layout/venn1" loCatId="relationship" qsTypeId="urn:microsoft.com/office/officeart/2005/8/quickstyle/simple1" qsCatId="simple" csTypeId="urn:microsoft.com/office/officeart/2005/8/colors/accent6_3" csCatId="accent6" phldr="1"/>
      <dgm:spPr/>
    </dgm:pt>
    <dgm:pt modelId="{A7A1F8B9-A039-4D15-A06E-40910914E70C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Республиканская платформа </a:t>
          </a:r>
        </a:p>
        <a:p>
          <a:r>
            <a:rPr lang="ru-RU" sz="16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создается для размещения </a:t>
          </a:r>
        </a:p>
        <a:p>
          <a:r>
            <a:rPr lang="ru-RU" sz="16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программно-технических</a:t>
          </a:r>
        </a:p>
        <a:p>
          <a:r>
            <a:rPr lang="ru-RU" sz="16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средств, информационных </a:t>
          </a:r>
        </a:p>
        <a:p>
          <a:r>
            <a:rPr lang="ru-RU" sz="16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ресурсов и </a:t>
          </a:r>
        </a:p>
        <a:p>
          <a:r>
            <a:rPr lang="ru-RU" sz="16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ИС государственных </a:t>
          </a:r>
        </a:p>
        <a:p>
          <a:r>
            <a:rPr lang="ru-RU" sz="16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органов и организаций</a:t>
          </a:r>
          <a:endParaRPr lang="ru-RU" sz="1600" dirty="0"/>
        </a:p>
      </dgm:t>
    </dgm:pt>
    <dgm:pt modelId="{6D8EEAE3-A988-4CC8-B8A4-007F069374D2}" type="parTrans" cxnId="{4118156D-45AB-4024-AC3C-D2C5C81CB643}">
      <dgm:prSet/>
      <dgm:spPr/>
      <dgm:t>
        <a:bodyPr/>
        <a:lstStyle/>
        <a:p>
          <a:endParaRPr lang="ru-RU"/>
        </a:p>
      </dgm:t>
    </dgm:pt>
    <dgm:pt modelId="{667643EE-224F-4E65-9A75-FA78D9C4F853}" type="sibTrans" cxnId="{4118156D-45AB-4024-AC3C-D2C5C81CB643}">
      <dgm:prSet/>
      <dgm:spPr/>
      <dgm:t>
        <a:bodyPr/>
        <a:lstStyle/>
        <a:p>
          <a:endParaRPr lang="ru-RU"/>
        </a:p>
      </dgm:t>
    </dgm:pt>
    <dgm:pt modelId="{E3842DE1-2425-4DC8-9BFB-BDCBEBD0DE6B}" type="pres">
      <dgm:prSet presAssocID="{3EE22972-23AE-4603-9A83-27EACDB10668}" presName="compositeShape" presStyleCnt="0">
        <dgm:presLayoutVars>
          <dgm:chMax val="7"/>
          <dgm:dir/>
          <dgm:resizeHandles val="exact"/>
        </dgm:presLayoutVars>
      </dgm:prSet>
      <dgm:spPr/>
    </dgm:pt>
    <dgm:pt modelId="{F4AC5121-D34A-44A4-A0FD-BBCFE5548EEF}" type="pres">
      <dgm:prSet presAssocID="{A7A1F8B9-A039-4D15-A06E-40910914E70C}" presName="circ1TxSh" presStyleLbl="vennNode1" presStyleIdx="0" presStyleCnt="1"/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3B5A4833-B4FB-4C39-AAAE-E81336A6616E}" type="presOf" srcId="{A7A1F8B9-A039-4D15-A06E-40910914E70C}" destId="{F4AC5121-D34A-44A4-A0FD-BBCFE5548EEF}" srcOrd="0" destOrd="0" presId="urn:microsoft.com/office/officeart/2005/8/layout/venn1"/>
    <dgm:cxn modelId="{4118156D-45AB-4024-AC3C-D2C5C81CB643}" srcId="{3EE22972-23AE-4603-9A83-27EACDB10668}" destId="{A7A1F8B9-A039-4D15-A06E-40910914E70C}" srcOrd="0" destOrd="0" parTransId="{6D8EEAE3-A988-4CC8-B8A4-007F069374D2}" sibTransId="{667643EE-224F-4E65-9A75-FA78D9C4F853}"/>
    <dgm:cxn modelId="{E8F293A4-5BFC-437F-AF3E-29D47A20200F}" type="presOf" srcId="{3EE22972-23AE-4603-9A83-27EACDB10668}" destId="{E3842DE1-2425-4DC8-9BFB-BDCBEBD0DE6B}" srcOrd="0" destOrd="0" presId="urn:microsoft.com/office/officeart/2005/8/layout/venn1"/>
    <dgm:cxn modelId="{4E91D65B-D830-4A01-A60A-A02E913DA5AF}" type="presParOf" srcId="{E3842DE1-2425-4DC8-9BFB-BDCBEBD0DE6B}" destId="{F4AC5121-D34A-44A4-A0FD-BBCFE5548EE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C1FC3B-1F18-4C1F-8A7C-FA0785D12919}" type="doc">
      <dgm:prSet loTypeId="urn:microsoft.com/office/officeart/2005/8/layout/venn1" loCatId="relationship" qsTypeId="urn:microsoft.com/office/officeart/2005/8/quickstyle/simple1" qsCatId="simple" csTypeId="urn:microsoft.com/office/officeart/2005/8/colors/accent6_3" csCatId="accent6" phldr="1"/>
      <dgm:spPr/>
    </dgm:pt>
    <dgm:pt modelId="{FFEB2A2E-25BB-485D-9CBC-07226946BC1E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Республиканская платформа </a:t>
          </a:r>
          <a:r>
            <a:rPr lang="ru-RU" sz="16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создается и размещается на базе </a:t>
          </a:r>
        </a:p>
        <a:p>
          <a:r>
            <a:rPr lang="ru-RU" sz="16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Республиканского центра обработки данных и </a:t>
          </a:r>
        </a:p>
        <a:p>
          <a:r>
            <a:rPr lang="ru-RU" sz="16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Единой республиканской сети передачи данных</a:t>
          </a:r>
          <a:endParaRPr lang="ru-RU" sz="1600" dirty="0"/>
        </a:p>
      </dgm:t>
    </dgm:pt>
    <dgm:pt modelId="{12809091-BE40-484B-A1EC-094C9CCFB083}" type="parTrans" cxnId="{AEB42BB6-BBB5-40A5-9CF7-CB831F421EF6}">
      <dgm:prSet/>
      <dgm:spPr/>
      <dgm:t>
        <a:bodyPr/>
        <a:lstStyle/>
        <a:p>
          <a:endParaRPr lang="ru-RU"/>
        </a:p>
      </dgm:t>
    </dgm:pt>
    <dgm:pt modelId="{E8C556A9-837B-4BF7-926F-F578744DB44B}" type="sibTrans" cxnId="{AEB42BB6-BBB5-40A5-9CF7-CB831F421EF6}">
      <dgm:prSet/>
      <dgm:spPr/>
      <dgm:t>
        <a:bodyPr/>
        <a:lstStyle/>
        <a:p>
          <a:endParaRPr lang="ru-RU"/>
        </a:p>
      </dgm:t>
    </dgm:pt>
    <dgm:pt modelId="{75F13416-172B-43C9-8A7F-055D81AF30B3}" type="pres">
      <dgm:prSet presAssocID="{FCC1FC3B-1F18-4C1F-8A7C-FA0785D12919}" presName="compositeShape" presStyleCnt="0">
        <dgm:presLayoutVars>
          <dgm:chMax val="7"/>
          <dgm:dir/>
          <dgm:resizeHandles val="exact"/>
        </dgm:presLayoutVars>
      </dgm:prSet>
      <dgm:spPr/>
    </dgm:pt>
    <dgm:pt modelId="{3C267F21-0C68-43CC-8F23-57A992E5AF7B}" type="pres">
      <dgm:prSet presAssocID="{FFEB2A2E-25BB-485D-9CBC-07226946BC1E}" presName="circ1TxSh" presStyleLbl="vennNode1" presStyleIdx="0" presStyleCnt="1" custScaleX="131431"/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DE7597DE-6910-4C4B-AAA8-4DF88CA99E0C}" type="presOf" srcId="{FFEB2A2E-25BB-485D-9CBC-07226946BC1E}" destId="{3C267F21-0C68-43CC-8F23-57A992E5AF7B}" srcOrd="0" destOrd="0" presId="urn:microsoft.com/office/officeart/2005/8/layout/venn1"/>
    <dgm:cxn modelId="{28087002-B57F-4F32-A9BB-73983ECA8644}" type="presOf" srcId="{FCC1FC3B-1F18-4C1F-8A7C-FA0785D12919}" destId="{75F13416-172B-43C9-8A7F-055D81AF30B3}" srcOrd="0" destOrd="0" presId="urn:microsoft.com/office/officeart/2005/8/layout/venn1"/>
    <dgm:cxn modelId="{AEB42BB6-BBB5-40A5-9CF7-CB831F421EF6}" srcId="{FCC1FC3B-1F18-4C1F-8A7C-FA0785D12919}" destId="{FFEB2A2E-25BB-485D-9CBC-07226946BC1E}" srcOrd="0" destOrd="0" parTransId="{12809091-BE40-484B-A1EC-094C9CCFB083}" sibTransId="{E8C556A9-837B-4BF7-926F-F578744DB44B}"/>
    <dgm:cxn modelId="{0E6A4B0C-2D26-4E55-87E7-377B8AE48D1B}" type="presParOf" srcId="{75F13416-172B-43C9-8A7F-055D81AF30B3}" destId="{3C267F21-0C68-43CC-8F23-57A992E5AF7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185716-36D8-4C72-871A-0C89B9B0A35C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7D925B7-128B-429E-BA94-6DCED7D37FDB}">
      <dgm:prSet phldrT="[Текст]" custT="1"/>
      <dgm:spPr/>
      <dgm:t>
        <a:bodyPr tIns="0"/>
        <a:lstStyle/>
        <a:p>
          <a:r>
            <a:rPr lang="ru-RU" sz="29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перенос ИТ-систем в РП</a:t>
          </a:r>
          <a:endParaRPr lang="ru-RU" sz="29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11913-2E4F-4CB0-80A5-213C5A64734C}" type="parTrans" cxnId="{AD7518D2-2E0D-4C39-AD9D-EFA9B444EAD6}">
      <dgm:prSet/>
      <dgm:spPr/>
      <dgm:t>
        <a:bodyPr/>
        <a:lstStyle/>
        <a:p>
          <a:endParaRPr lang="ru-RU"/>
        </a:p>
      </dgm:t>
    </dgm:pt>
    <dgm:pt modelId="{6D8091EA-AFC4-45C2-A906-20D97E2C3974}" type="sibTrans" cxnId="{AD7518D2-2E0D-4C39-AD9D-EFA9B444EAD6}">
      <dgm:prSet/>
      <dgm:spPr/>
      <dgm:t>
        <a:bodyPr/>
        <a:lstStyle/>
        <a:p>
          <a:endParaRPr lang="ru-RU"/>
        </a:p>
      </dgm:t>
    </dgm:pt>
    <dgm:pt modelId="{1532B05A-73D6-41EB-9BA7-976CE0E1CEB6}">
      <dgm:prSet custT="1"/>
      <dgm:spPr/>
      <dgm:t>
        <a:bodyPr tIns="0"/>
        <a:lstStyle/>
        <a:p>
          <a:endParaRPr lang="ru-RU" sz="2800" b="0" dirty="0">
            <a:solidFill>
              <a:schemeClr val="tx1"/>
            </a:solidFill>
          </a:endParaRPr>
        </a:p>
      </dgm:t>
    </dgm:pt>
    <dgm:pt modelId="{5419EA34-B2D9-451A-951C-8834E1418940}" type="parTrans" cxnId="{1BEB62DF-196E-440A-9998-8736AA3611E2}">
      <dgm:prSet/>
      <dgm:spPr/>
      <dgm:t>
        <a:bodyPr/>
        <a:lstStyle/>
        <a:p>
          <a:endParaRPr lang="ru-RU"/>
        </a:p>
      </dgm:t>
    </dgm:pt>
    <dgm:pt modelId="{0BC4D8A0-3B7C-4BAD-A1DD-17BD7409924E}" type="sibTrans" cxnId="{1BEB62DF-196E-440A-9998-8736AA3611E2}">
      <dgm:prSet/>
      <dgm:spPr/>
      <dgm:t>
        <a:bodyPr/>
        <a:lstStyle/>
        <a:p>
          <a:endParaRPr lang="ru-RU"/>
        </a:p>
      </dgm:t>
    </dgm:pt>
    <dgm:pt modelId="{A65D11D7-99DB-40C7-B278-50BA5ED01654}">
      <dgm:prSet custT="1"/>
      <dgm:spPr/>
      <dgm:t>
        <a:bodyPr/>
        <a:lstStyle/>
        <a:p>
          <a:r>
            <a:rPr lang="ru-RU" sz="3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защита</a:t>
          </a:r>
          <a:r>
            <a:rPr lang="ru-RU" sz="3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3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информации</a:t>
          </a:r>
          <a:endParaRPr lang="ru-RU" sz="3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8579EE-BBB7-4D06-94D4-15D4E6B596B5}" type="parTrans" cxnId="{7FEC3C5D-6AB6-44A0-A4BF-3BBC39377821}">
      <dgm:prSet/>
      <dgm:spPr/>
      <dgm:t>
        <a:bodyPr/>
        <a:lstStyle/>
        <a:p>
          <a:endParaRPr lang="ru-RU"/>
        </a:p>
      </dgm:t>
    </dgm:pt>
    <dgm:pt modelId="{5FB064DA-AF19-4632-A514-37EA49C9527A}" type="sibTrans" cxnId="{7FEC3C5D-6AB6-44A0-A4BF-3BBC39377821}">
      <dgm:prSet/>
      <dgm:spPr/>
      <dgm:t>
        <a:bodyPr/>
        <a:lstStyle/>
        <a:p>
          <a:endParaRPr lang="ru-RU"/>
        </a:p>
      </dgm:t>
    </dgm:pt>
    <dgm:pt modelId="{12BC9FCC-EEF0-4702-975B-055E5A5D75E9}">
      <dgm:prSet custT="1"/>
      <dgm:spPr/>
      <dgm:t>
        <a:bodyPr tIns="36000"/>
        <a:lstStyle/>
        <a:p>
          <a:r>
            <a:rPr lang="en-US" sz="3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ЦОД </a:t>
          </a:r>
          <a:r>
            <a:rPr lang="en-US" sz="30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как</a:t>
          </a:r>
          <a:r>
            <a:rPr lang="en-US" sz="3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услуга</a:t>
          </a:r>
          <a:r>
            <a:rPr lang="en-US" sz="3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30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DCaaS</a:t>
          </a:r>
          <a:r>
            <a:rPr lang="en-US" sz="3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endParaRPr lang="ru-RU" sz="30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9490F9-26A6-418C-9038-D06BB4365706}" type="parTrans" cxnId="{F739BB75-FC6C-4BD7-98AC-8BD9A66EBFC2}">
      <dgm:prSet/>
      <dgm:spPr/>
      <dgm:t>
        <a:bodyPr/>
        <a:lstStyle/>
        <a:p>
          <a:endParaRPr lang="ru-RU"/>
        </a:p>
      </dgm:t>
    </dgm:pt>
    <dgm:pt modelId="{190628FA-452F-4F87-BC74-8EE6B6E9E94B}" type="sibTrans" cxnId="{F739BB75-FC6C-4BD7-98AC-8BD9A66EBFC2}">
      <dgm:prSet/>
      <dgm:spPr/>
      <dgm:t>
        <a:bodyPr/>
        <a:lstStyle/>
        <a:p>
          <a:endParaRPr lang="ru-RU"/>
        </a:p>
      </dgm:t>
    </dgm:pt>
    <dgm:pt modelId="{467013AC-5B7B-408E-886E-6B8F423C7251}">
      <dgm:prSet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</a:t>
          </a:r>
          <a:r>
            <a:rPr lang="en-US" sz="2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нфраструктура</a:t>
          </a:r>
          <a:r>
            <a: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как</a:t>
          </a:r>
          <a:r>
            <a: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услуга</a:t>
          </a:r>
          <a:r>
            <a:rPr lang="ru-RU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IaaS)</a:t>
          </a:r>
          <a:endParaRPr lang="ru-RU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A4927A-36CC-442D-AF5F-B40E57E32A30}" type="parTrans" cxnId="{53682F04-4F59-48CD-9E39-BB877DEEFB38}">
      <dgm:prSet/>
      <dgm:spPr/>
      <dgm:t>
        <a:bodyPr/>
        <a:lstStyle/>
        <a:p>
          <a:endParaRPr lang="ru-RU"/>
        </a:p>
      </dgm:t>
    </dgm:pt>
    <dgm:pt modelId="{EE66A4B3-CAF0-47B2-856D-60EC0D271820}" type="sibTrans" cxnId="{53682F04-4F59-48CD-9E39-BB877DEEFB38}">
      <dgm:prSet/>
      <dgm:spPr/>
      <dgm:t>
        <a:bodyPr/>
        <a:lstStyle/>
        <a:p>
          <a:endParaRPr lang="ru-RU"/>
        </a:p>
      </dgm:t>
    </dgm:pt>
    <dgm:pt modelId="{0793FBA8-79D4-4986-9CA0-F6704DCA8BF6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 как услуга (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SaaS)</a:t>
          </a:r>
          <a:endParaRPr lang="ru-RU" dirty="0"/>
        </a:p>
      </dgm:t>
    </dgm:pt>
    <dgm:pt modelId="{B4F9FA37-6825-4460-9971-44B2BA81D331}" type="parTrans" cxnId="{9CC0D932-1776-42D6-AFB9-FDECF4D0021D}">
      <dgm:prSet/>
      <dgm:spPr/>
      <dgm:t>
        <a:bodyPr/>
        <a:lstStyle/>
        <a:p>
          <a:endParaRPr lang="ru-RU"/>
        </a:p>
      </dgm:t>
    </dgm:pt>
    <dgm:pt modelId="{F81D7765-FC7E-4309-B8EE-BB465C1F69F7}" type="sibTrans" cxnId="{9CC0D932-1776-42D6-AFB9-FDECF4D0021D}">
      <dgm:prSet/>
      <dgm:spPr/>
      <dgm:t>
        <a:bodyPr/>
        <a:lstStyle/>
        <a:p>
          <a:endParaRPr lang="ru-RU"/>
        </a:p>
      </dgm:t>
    </dgm:pt>
    <dgm:pt modelId="{3D667DF1-5591-4E90-80D5-8B1E485E40AE}" type="pres">
      <dgm:prSet presAssocID="{15185716-36D8-4C72-871A-0C89B9B0A35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D5E0535-E53C-4511-B298-7A51190B43E6}" type="pres">
      <dgm:prSet presAssocID="{15185716-36D8-4C72-871A-0C89B9B0A35C}" presName="Name1" presStyleCnt="0"/>
      <dgm:spPr/>
    </dgm:pt>
    <dgm:pt modelId="{78031DEB-90C9-4041-ABFD-D3093FE4A6E1}" type="pres">
      <dgm:prSet presAssocID="{15185716-36D8-4C72-871A-0C89B9B0A35C}" presName="cycle" presStyleCnt="0"/>
      <dgm:spPr/>
    </dgm:pt>
    <dgm:pt modelId="{5CD54ED2-8CFE-4B5E-84FD-A780D1FDB9B3}" type="pres">
      <dgm:prSet presAssocID="{15185716-36D8-4C72-871A-0C89B9B0A35C}" presName="srcNode" presStyleLbl="node1" presStyleIdx="0" presStyleCnt="5"/>
      <dgm:spPr/>
    </dgm:pt>
    <dgm:pt modelId="{8CEC554C-98E8-4879-A6B7-9285C2B054A8}" type="pres">
      <dgm:prSet presAssocID="{15185716-36D8-4C72-871A-0C89B9B0A35C}" presName="conn" presStyleLbl="parChTrans1D2" presStyleIdx="0" presStyleCnt="1"/>
      <dgm:spPr/>
      <dgm:t>
        <a:bodyPr/>
        <a:lstStyle/>
        <a:p>
          <a:endParaRPr lang="ru-RU"/>
        </a:p>
      </dgm:t>
    </dgm:pt>
    <dgm:pt modelId="{2EF8A2C6-F89E-426C-9561-BFDDAE2A78ED}" type="pres">
      <dgm:prSet presAssocID="{15185716-36D8-4C72-871A-0C89B9B0A35C}" presName="extraNode" presStyleLbl="node1" presStyleIdx="0" presStyleCnt="5"/>
      <dgm:spPr/>
    </dgm:pt>
    <dgm:pt modelId="{5236A9E4-F971-43ED-9904-2FD8103EAF05}" type="pres">
      <dgm:prSet presAssocID="{15185716-36D8-4C72-871A-0C89B9B0A35C}" presName="dstNode" presStyleLbl="node1" presStyleIdx="0" presStyleCnt="5"/>
      <dgm:spPr/>
    </dgm:pt>
    <dgm:pt modelId="{05A73B62-5FEB-4C4F-8082-8111F12F4EA5}" type="pres">
      <dgm:prSet presAssocID="{A7D925B7-128B-429E-BA94-6DCED7D37FDB}" presName="text_1" presStyleLbl="node1" presStyleIdx="0" presStyleCnt="5" custScaleX="69032" custLinFactNeighborX="-14184" custLinFactNeighborY="2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97154-6B08-4029-9DB2-D211ADF3D0DA}" type="pres">
      <dgm:prSet presAssocID="{A7D925B7-128B-429E-BA94-6DCED7D37FDB}" presName="accent_1" presStyleCnt="0"/>
      <dgm:spPr/>
    </dgm:pt>
    <dgm:pt modelId="{EACCBBA6-64EC-434B-BB8E-0A46EDFD69CE}" type="pres">
      <dgm:prSet presAssocID="{A7D925B7-128B-429E-BA94-6DCED7D37FDB}" presName="accentRepeatNode" presStyleLbl="solidFgAcc1" presStyleIdx="0" presStyleCnt="5"/>
      <dgm:spPr/>
    </dgm:pt>
    <dgm:pt modelId="{756B55A2-5B3E-475F-857C-76F4EC960FA2}" type="pres">
      <dgm:prSet presAssocID="{A65D11D7-99DB-40C7-B278-50BA5ED01654}" presName="text_2" presStyleLbl="node1" presStyleIdx="1" presStyleCnt="5" custScaleX="78895" custLinFactNeighborX="-10131" custLinFactNeighborY="10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74910-2BA0-4CED-B449-EF72BBC8068E}" type="pres">
      <dgm:prSet presAssocID="{A65D11D7-99DB-40C7-B278-50BA5ED01654}" presName="accent_2" presStyleCnt="0"/>
      <dgm:spPr/>
    </dgm:pt>
    <dgm:pt modelId="{A737A86A-E791-4D8F-A26C-1CE31ADDA289}" type="pres">
      <dgm:prSet presAssocID="{A65D11D7-99DB-40C7-B278-50BA5ED01654}" presName="accentRepeatNode" presStyleLbl="solidFgAcc1" presStyleIdx="1" presStyleCnt="5"/>
      <dgm:spPr/>
    </dgm:pt>
    <dgm:pt modelId="{0D4BD36F-17ED-4A0E-8761-7F5B0E2DD79D}" type="pres">
      <dgm:prSet presAssocID="{12BC9FCC-EEF0-4702-975B-055E5A5D75E9}" presName="text_3" presStyleLbl="node1" presStyleIdx="2" presStyleCnt="5" custScaleX="86544" custLinFactNeighborX="-5657" custLinFactNeighborY="3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CBBE6-B63A-4F8B-BFDE-7F45DAF4AD88}" type="pres">
      <dgm:prSet presAssocID="{12BC9FCC-EEF0-4702-975B-055E5A5D75E9}" presName="accent_3" presStyleCnt="0"/>
      <dgm:spPr/>
    </dgm:pt>
    <dgm:pt modelId="{CED021D0-E252-4378-9C40-62DDC00D2DAB}" type="pres">
      <dgm:prSet presAssocID="{12BC9FCC-EEF0-4702-975B-055E5A5D75E9}" presName="accentRepeatNode" presStyleLbl="solidFgAcc1" presStyleIdx="2" presStyleCnt="5"/>
      <dgm:spPr/>
    </dgm:pt>
    <dgm:pt modelId="{492327EA-F2F4-4409-AAD6-A64CE267114E}" type="pres">
      <dgm:prSet presAssocID="{467013AC-5B7B-408E-886E-6B8F423C7251}" presName="text_4" presStyleLbl="node1" presStyleIdx="3" presStyleCnt="5" custScaleX="95233" custLinFactNeighborX="-2715" custLinFactNeighborY="3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7484C-8538-415E-9980-B15FEAA45983}" type="pres">
      <dgm:prSet presAssocID="{467013AC-5B7B-408E-886E-6B8F423C7251}" presName="accent_4" presStyleCnt="0"/>
      <dgm:spPr/>
    </dgm:pt>
    <dgm:pt modelId="{4036DD6F-176E-4D04-9348-42A880C17283}" type="pres">
      <dgm:prSet presAssocID="{467013AC-5B7B-408E-886E-6B8F423C7251}" presName="accentRepeatNode" presStyleLbl="solidFgAcc1" presStyleIdx="3" presStyleCnt="5"/>
      <dgm:spPr/>
    </dgm:pt>
    <dgm:pt modelId="{139D13F7-C1F6-4219-AAA5-9ED18A552988}" type="pres">
      <dgm:prSet presAssocID="{0793FBA8-79D4-4986-9CA0-F6704DCA8BF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DF400-2FB3-459E-A9A0-338CEAE374B9}" type="pres">
      <dgm:prSet presAssocID="{0793FBA8-79D4-4986-9CA0-F6704DCA8BF6}" presName="accent_5" presStyleCnt="0"/>
      <dgm:spPr/>
    </dgm:pt>
    <dgm:pt modelId="{578B0EBF-6945-4B87-9A83-900CA0137CBC}" type="pres">
      <dgm:prSet presAssocID="{0793FBA8-79D4-4986-9CA0-F6704DCA8BF6}" presName="accentRepeatNode" presStyleLbl="solidFgAcc1" presStyleIdx="4" presStyleCnt="5"/>
      <dgm:spPr/>
    </dgm:pt>
  </dgm:ptLst>
  <dgm:cxnLst>
    <dgm:cxn modelId="{8E53EC76-025F-47CD-ACCD-BED30C98E8C0}" type="presOf" srcId="{1532B05A-73D6-41EB-9BA7-976CE0E1CEB6}" destId="{05A73B62-5FEB-4C4F-8082-8111F12F4EA5}" srcOrd="0" destOrd="1" presId="urn:microsoft.com/office/officeart/2008/layout/VerticalCurvedList"/>
    <dgm:cxn modelId="{4BA867B6-90DB-43E2-BAB4-272300A4FF6F}" type="presOf" srcId="{0793FBA8-79D4-4986-9CA0-F6704DCA8BF6}" destId="{139D13F7-C1F6-4219-AAA5-9ED18A552988}" srcOrd="0" destOrd="0" presId="urn:microsoft.com/office/officeart/2008/layout/VerticalCurvedList"/>
    <dgm:cxn modelId="{53682F04-4F59-48CD-9E39-BB877DEEFB38}" srcId="{15185716-36D8-4C72-871A-0C89B9B0A35C}" destId="{467013AC-5B7B-408E-886E-6B8F423C7251}" srcOrd="3" destOrd="0" parTransId="{C8A4927A-36CC-442D-AF5F-B40E57E32A30}" sibTransId="{EE66A4B3-CAF0-47B2-856D-60EC0D271820}"/>
    <dgm:cxn modelId="{845F62C3-7256-41A2-BCA8-1C56CDF878DF}" type="presOf" srcId="{A65D11D7-99DB-40C7-B278-50BA5ED01654}" destId="{756B55A2-5B3E-475F-857C-76F4EC960FA2}" srcOrd="0" destOrd="0" presId="urn:microsoft.com/office/officeart/2008/layout/VerticalCurvedList"/>
    <dgm:cxn modelId="{1FA737DB-A673-40CE-A1DA-C846E083C475}" type="presOf" srcId="{12BC9FCC-EEF0-4702-975B-055E5A5D75E9}" destId="{0D4BD36F-17ED-4A0E-8761-7F5B0E2DD79D}" srcOrd="0" destOrd="0" presId="urn:microsoft.com/office/officeart/2008/layout/VerticalCurvedList"/>
    <dgm:cxn modelId="{F739BB75-FC6C-4BD7-98AC-8BD9A66EBFC2}" srcId="{15185716-36D8-4C72-871A-0C89B9B0A35C}" destId="{12BC9FCC-EEF0-4702-975B-055E5A5D75E9}" srcOrd="2" destOrd="0" parTransId="{779490F9-26A6-418C-9038-D06BB4365706}" sibTransId="{190628FA-452F-4F87-BC74-8EE6B6E9E94B}"/>
    <dgm:cxn modelId="{1BEB62DF-196E-440A-9998-8736AA3611E2}" srcId="{A7D925B7-128B-429E-BA94-6DCED7D37FDB}" destId="{1532B05A-73D6-41EB-9BA7-976CE0E1CEB6}" srcOrd="0" destOrd="0" parTransId="{5419EA34-B2D9-451A-951C-8834E1418940}" sibTransId="{0BC4D8A0-3B7C-4BAD-A1DD-17BD7409924E}"/>
    <dgm:cxn modelId="{AD7518D2-2E0D-4C39-AD9D-EFA9B444EAD6}" srcId="{15185716-36D8-4C72-871A-0C89B9B0A35C}" destId="{A7D925B7-128B-429E-BA94-6DCED7D37FDB}" srcOrd="0" destOrd="0" parTransId="{98011913-2E4F-4CB0-80A5-213C5A64734C}" sibTransId="{6D8091EA-AFC4-45C2-A906-20D97E2C3974}"/>
    <dgm:cxn modelId="{32DDD992-19EC-48DA-A1EA-B7B1C9EE8BD3}" type="presOf" srcId="{A7D925B7-128B-429E-BA94-6DCED7D37FDB}" destId="{05A73B62-5FEB-4C4F-8082-8111F12F4EA5}" srcOrd="0" destOrd="0" presId="urn:microsoft.com/office/officeart/2008/layout/VerticalCurvedList"/>
    <dgm:cxn modelId="{2362A51F-8CBA-4C72-A9FA-0EAF2B03E16B}" type="presOf" srcId="{0BC4D8A0-3B7C-4BAD-A1DD-17BD7409924E}" destId="{8CEC554C-98E8-4879-A6B7-9285C2B054A8}" srcOrd="0" destOrd="0" presId="urn:microsoft.com/office/officeart/2008/layout/VerticalCurvedList"/>
    <dgm:cxn modelId="{7FEC3C5D-6AB6-44A0-A4BF-3BBC39377821}" srcId="{15185716-36D8-4C72-871A-0C89B9B0A35C}" destId="{A65D11D7-99DB-40C7-B278-50BA5ED01654}" srcOrd="1" destOrd="0" parTransId="{108579EE-BBB7-4D06-94D4-15D4E6B596B5}" sibTransId="{5FB064DA-AF19-4632-A514-37EA49C9527A}"/>
    <dgm:cxn modelId="{244A2BEE-122B-4CDA-9E4A-CB0B067026FC}" type="presOf" srcId="{15185716-36D8-4C72-871A-0C89B9B0A35C}" destId="{3D667DF1-5591-4E90-80D5-8B1E485E40AE}" srcOrd="0" destOrd="0" presId="urn:microsoft.com/office/officeart/2008/layout/VerticalCurvedList"/>
    <dgm:cxn modelId="{AFF1554F-DB10-4957-ABC6-57CF537F07B5}" type="presOf" srcId="{467013AC-5B7B-408E-886E-6B8F423C7251}" destId="{492327EA-F2F4-4409-AAD6-A64CE267114E}" srcOrd="0" destOrd="0" presId="urn:microsoft.com/office/officeart/2008/layout/VerticalCurvedList"/>
    <dgm:cxn modelId="{9CC0D932-1776-42D6-AFB9-FDECF4D0021D}" srcId="{15185716-36D8-4C72-871A-0C89B9B0A35C}" destId="{0793FBA8-79D4-4986-9CA0-F6704DCA8BF6}" srcOrd="4" destOrd="0" parTransId="{B4F9FA37-6825-4460-9971-44B2BA81D331}" sibTransId="{F81D7765-FC7E-4309-B8EE-BB465C1F69F7}"/>
    <dgm:cxn modelId="{BF707951-C7C2-4AD7-B2D3-6ACC67A14B2A}" type="presParOf" srcId="{3D667DF1-5591-4E90-80D5-8B1E485E40AE}" destId="{ED5E0535-E53C-4511-B298-7A51190B43E6}" srcOrd="0" destOrd="0" presId="urn:microsoft.com/office/officeart/2008/layout/VerticalCurvedList"/>
    <dgm:cxn modelId="{59CD04BF-81A5-4B23-8DF6-6C171F8BB2B0}" type="presParOf" srcId="{ED5E0535-E53C-4511-B298-7A51190B43E6}" destId="{78031DEB-90C9-4041-ABFD-D3093FE4A6E1}" srcOrd="0" destOrd="0" presId="urn:microsoft.com/office/officeart/2008/layout/VerticalCurvedList"/>
    <dgm:cxn modelId="{50747382-3246-4147-9C2F-DB04FCFC69CE}" type="presParOf" srcId="{78031DEB-90C9-4041-ABFD-D3093FE4A6E1}" destId="{5CD54ED2-8CFE-4B5E-84FD-A780D1FDB9B3}" srcOrd="0" destOrd="0" presId="urn:microsoft.com/office/officeart/2008/layout/VerticalCurvedList"/>
    <dgm:cxn modelId="{C65A3CE3-680F-4366-AD72-7F165C3DE793}" type="presParOf" srcId="{78031DEB-90C9-4041-ABFD-D3093FE4A6E1}" destId="{8CEC554C-98E8-4879-A6B7-9285C2B054A8}" srcOrd="1" destOrd="0" presId="urn:microsoft.com/office/officeart/2008/layout/VerticalCurvedList"/>
    <dgm:cxn modelId="{BC3001E1-B142-4856-8D3E-D9B81F3E765E}" type="presParOf" srcId="{78031DEB-90C9-4041-ABFD-D3093FE4A6E1}" destId="{2EF8A2C6-F89E-426C-9561-BFDDAE2A78ED}" srcOrd="2" destOrd="0" presId="urn:microsoft.com/office/officeart/2008/layout/VerticalCurvedList"/>
    <dgm:cxn modelId="{FA322F01-DE3F-4A6F-834F-3BC6A2EFAEE2}" type="presParOf" srcId="{78031DEB-90C9-4041-ABFD-D3093FE4A6E1}" destId="{5236A9E4-F971-43ED-9904-2FD8103EAF05}" srcOrd="3" destOrd="0" presId="urn:microsoft.com/office/officeart/2008/layout/VerticalCurvedList"/>
    <dgm:cxn modelId="{FAE12B06-A053-46C1-81B3-2083BF91B0A4}" type="presParOf" srcId="{ED5E0535-E53C-4511-B298-7A51190B43E6}" destId="{05A73B62-5FEB-4C4F-8082-8111F12F4EA5}" srcOrd="1" destOrd="0" presId="urn:microsoft.com/office/officeart/2008/layout/VerticalCurvedList"/>
    <dgm:cxn modelId="{8F1EC5A1-C1C7-4A8F-844F-2927F9339E5C}" type="presParOf" srcId="{ED5E0535-E53C-4511-B298-7A51190B43E6}" destId="{C5897154-6B08-4029-9DB2-D211ADF3D0DA}" srcOrd="2" destOrd="0" presId="urn:microsoft.com/office/officeart/2008/layout/VerticalCurvedList"/>
    <dgm:cxn modelId="{246FF3E0-6CE7-4B3C-959A-208DD7220493}" type="presParOf" srcId="{C5897154-6B08-4029-9DB2-D211ADF3D0DA}" destId="{EACCBBA6-64EC-434B-BB8E-0A46EDFD69CE}" srcOrd="0" destOrd="0" presId="urn:microsoft.com/office/officeart/2008/layout/VerticalCurvedList"/>
    <dgm:cxn modelId="{A9661817-5944-4F65-920B-9259FCC1CD77}" type="presParOf" srcId="{ED5E0535-E53C-4511-B298-7A51190B43E6}" destId="{756B55A2-5B3E-475F-857C-76F4EC960FA2}" srcOrd="3" destOrd="0" presId="urn:microsoft.com/office/officeart/2008/layout/VerticalCurvedList"/>
    <dgm:cxn modelId="{8A6D7C0C-D06B-429E-96B0-841899D5B8E9}" type="presParOf" srcId="{ED5E0535-E53C-4511-B298-7A51190B43E6}" destId="{22374910-2BA0-4CED-B449-EF72BBC8068E}" srcOrd="4" destOrd="0" presId="urn:microsoft.com/office/officeart/2008/layout/VerticalCurvedList"/>
    <dgm:cxn modelId="{BC700F26-7F60-417A-9B57-90AAF8181203}" type="presParOf" srcId="{22374910-2BA0-4CED-B449-EF72BBC8068E}" destId="{A737A86A-E791-4D8F-A26C-1CE31ADDA289}" srcOrd="0" destOrd="0" presId="urn:microsoft.com/office/officeart/2008/layout/VerticalCurvedList"/>
    <dgm:cxn modelId="{0796A64B-6671-4A27-982E-5D757220CF5F}" type="presParOf" srcId="{ED5E0535-E53C-4511-B298-7A51190B43E6}" destId="{0D4BD36F-17ED-4A0E-8761-7F5B0E2DD79D}" srcOrd="5" destOrd="0" presId="urn:microsoft.com/office/officeart/2008/layout/VerticalCurvedList"/>
    <dgm:cxn modelId="{D163FA0B-B3C2-4276-9F97-1D20B366A1AD}" type="presParOf" srcId="{ED5E0535-E53C-4511-B298-7A51190B43E6}" destId="{386CBBE6-B63A-4F8B-BFDE-7F45DAF4AD88}" srcOrd="6" destOrd="0" presId="urn:microsoft.com/office/officeart/2008/layout/VerticalCurvedList"/>
    <dgm:cxn modelId="{5ABEF49D-B613-4C01-A76A-B10AD8702F4F}" type="presParOf" srcId="{386CBBE6-B63A-4F8B-BFDE-7F45DAF4AD88}" destId="{CED021D0-E252-4378-9C40-62DDC00D2DAB}" srcOrd="0" destOrd="0" presId="urn:microsoft.com/office/officeart/2008/layout/VerticalCurvedList"/>
    <dgm:cxn modelId="{994958B3-D56B-4B43-8EFF-1CDDDE0CCECF}" type="presParOf" srcId="{ED5E0535-E53C-4511-B298-7A51190B43E6}" destId="{492327EA-F2F4-4409-AAD6-A64CE267114E}" srcOrd="7" destOrd="0" presId="urn:microsoft.com/office/officeart/2008/layout/VerticalCurvedList"/>
    <dgm:cxn modelId="{8791C71B-02EB-4958-9F43-39EDC0B92157}" type="presParOf" srcId="{ED5E0535-E53C-4511-B298-7A51190B43E6}" destId="{0327484C-8538-415E-9980-B15FEAA45983}" srcOrd="8" destOrd="0" presId="urn:microsoft.com/office/officeart/2008/layout/VerticalCurvedList"/>
    <dgm:cxn modelId="{A0ADC9B8-08A4-4290-A45F-8AC1253D5E1C}" type="presParOf" srcId="{0327484C-8538-415E-9980-B15FEAA45983}" destId="{4036DD6F-176E-4D04-9348-42A880C17283}" srcOrd="0" destOrd="0" presId="urn:microsoft.com/office/officeart/2008/layout/VerticalCurvedList"/>
    <dgm:cxn modelId="{95286DD5-6E3C-4E0C-9733-C8C2AF4E294E}" type="presParOf" srcId="{ED5E0535-E53C-4511-B298-7A51190B43E6}" destId="{139D13F7-C1F6-4219-AAA5-9ED18A552988}" srcOrd="9" destOrd="0" presId="urn:microsoft.com/office/officeart/2008/layout/VerticalCurvedList"/>
    <dgm:cxn modelId="{B0FB1663-2686-456B-86AD-809C91DD0D37}" type="presParOf" srcId="{ED5E0535-E53C-4511-B298-7A51190B43E6}" destId="{0D9DF400-2FB3-459E-A9A0-338CEAE374B9}" srcOrd="10" destOrd="0" presId="urn:microsoft.com/office/officeart/2008/layout/VerticalCurvedList"/>
    <dgm:cxn modelId="{A655A3E3-48B1-4F0C-944D-099826D839DE}" type="presParOf" srcId="{0D9DF400-2FB3-459E-A9A0-338CEAE374B9}" destId="{578B0EBF-6945-4B87-9A83-900CA0137C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91C757-C5D7-4245-868B-CA726DB27C3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8A792E9-D146-4239-9D36-A5A56E8F38B0}">
      <dgm:prSet phldrT="[Текст]"/>
      <dgm:spPr/>
      <dgm:t>
        <a:bodyPr/>
        <a:lstStyle/>
        <a:p>
          <a:r>
            <a:rPr lang="ru-RU" dirty="0" smtClean="0"/>
            <a:t>Электронное взаимодействие между ИС</a:t>
          </a:r>
          <a:endParaRPr lang="ru-RU" dirty="0"/>
        </a:p>
      </dgm:t>
    </dgm:pt>
    <dgm:pt modelId="{17BDC12F-3ABF-40F6-8189-9CBADBDED02E}" type="parTrans" cxnId="{881CEB65-0546-4465-8CD5-3669B5958A5B}">
      <dgm:prSet/>
      <dgm:spPr/>
      <dgm:t>
        <a:bodyPr/>
        <a:lstStyle/>
        <a:p>
          <a:endParaRPr lang="ru-RU"/>
        </a:p>
      </dgm:t>
    </dgm:pt>
    <dgm:pt modelId="{8C0958F9-E1CE-4FE8-83A9-0A66D99CDE4A}" type="sibTrans" cxnId="{881CEB65-0546-4465-8CD5-3669B5958A5B}">
      <dgm:prSet/>
      <dgm:spPr/>
      <dgm:t>
        <a:bodyPr/>
        <a:lstStyle/>
        <a:p>
          <a:endParaRPr lang="ru-RU"/>
        </a:p>
      </dgm:t>
    </dgm:pt>
    <dgm:pt modelId="{4061F494-FB99-47A1-8707-75FBD03DC894}">
      <dgm:prSet/>
      <dgm:spPr/>
      <dgm:t>
        <a:bodyPr/>
        <a:lstStyle/>
        <a:p>
          <a:r>
            <a:rPr lang="ru-RU" b="0" dirty="0" smtClean="0"/>
            <a:t>Системы управления предприятием</a:t>
          </a:r>
          <a:endParaRPr lang="ru-RU" dirty="0"/>
        </a:p>
      </dgm:t>
    </dgm:pt>
    <dgm:pt modelId="{21C05C10-FFC5-4199-BC07-9D190910C844}" type="parTrans" cxnId="{C2490876-197E-457C-AA46-1A0F469FA786}">
      <dgm:prSet/>
      <dgm:spPr/>
      <dgm:t>
        <a:bodyPr/>
        <a:lstStyle/>
        <a:p>
          <a:endParaRPr lang="ru-RU"/>
        </a:p>
      </dgm:t>
    </dgm:pt>
    <dgm:pt modelId="{086D1E93-6DCF-4770-A567-07F2FDB87E2E}" type="sibTrans" cxnId="{C2490876-197E-457C-AA46-1A0F469FA786}">
      <dgm:prSet/>
      <dgm:spPr/>
      <dgm:t>
        <a:bodyPr/>
        <a:lstStyle/>
        <a:p>
          <a:endParaRPr lang="ru-RU"/>
        </a:p>
      </dgm:t>
    </dgm:pt>
    <dgm:pt modelId="{A2D30D9F-FB43-49B2-9E12-2ED8BA221E2A}">
      <dgm:prSet/>
      <dgm:spPr/>
      <dgm:t>
        <a:bodyPr/>
        <a:lstStyle/>
        <a:p>
          <a:r>
            <a:rPr lang="ru-RU" b="0" dirty="0" smtClean="0"/>
            <a:t>Системы управления персоналом</a:t>
          </a:r>
          <a:endParaRPr lang="ru-RU" dirty="0"/>
        </a:p>
      </dgm:t>
    </dgm:pt>
    <dgm:pt modelId="{C6A51393-2ABC-40CE-B920-FE8B34DCF0C9}" type="parTrans" cxnId="{4259FBE8-B753-4EB3-919A-86DB29A37F43}">
      <dgm:prSet/>
      <dgm:spPr/>
      <dgm:t>
        <a:bodyPr/>
        <a:lstStyle/>
        <a:p>
          <a:endParaRPr lang="ru-RU"/>
        </a:p>
      </dgm:t>
    </dgm:pt>
    <dgm:pt modelId="{A9B14665-DDD3-46A4-8F77-83EF4857E6C2}" type="sibTrans" cxnId="{4259FBE8-B753-4EB3-919A-86DB29A37F43}">
      <dgm:prSet/>
      <dgm:spPr/>
      <dgm:t>
        <a:bodyPr/>
        <a:lstStyle/>
        <a:p>
          <a:endParaRPr lang="ru-RU"/>
        </a:p>
      </dgm:t>
    </dgm:pt>
    <dgm:pt modelId="{C8F5F1F1-23D5-4CB7-875E-CFEAAE120CC9}">
      <dgm:prSet phldrT="[Текст]"/>
      <dgm:spPr/>
      <dgm:t>
        <a:bodyPr/>
        <a:lstStyle/>
        <a:p>
          <a:r>
            <a:rPr lang="ru-RU" b="0" dirty="0" smtClean="0"/>
            <a:t>Системы управления взаимоотношениями с клиентами</a:t>
          </a:r>
          <a:endParaRPr lang="ru-RU" dirty="0"/>
        </a:p>
      </dgm:t>
    </dgm:pt>
    <dgm:pt modelId="{6ACD7FF4-CEB3-4A00-AEFE-F4E8B6A8F000}" type="parTrans" cxnId="{362CF573-4ABA-44DD-891B-2067550ADA24}">
      <dgm:prSet/>
      <dgm:spPr/>
      <dgm:t>
        <a:bodyPr/>
        <a:lstStyle/>
        <a:p>
          <a:endParaRPr lang="ru-RU"/>
        </a:p>
      </dgm:t>
    </dgm:pt>
    <dgm:pt modelId="{B4651AC8-47AB-446E-AC2F-A61C754FA817}" type="sibTrans" cxnId="{362CF573-4ABA-44DD-891B-2067550ADA24}">
      <dgm:prSet/>
      <dgm:spPr/>
      <dgm:t>
        <a:bodyPr/>
        <a:lstStyle/>
        <a:p>
          <a:endParaRPr lang="ru-RU"/>
        </a:p>
      </dgm:t>
    </dgm:pt>
    <dgm:pt modelId="{B1766804-35DC-4B72-8AB5-4107C7A6BBCD}">
      <dgm:prSet phldrT="[Текст]"/>
      <dgm:spPr/>
      <dgm:t>
        <a:bodyPr/>
        <a:lstStyle/>
        <a:p>
          <a:r>
            <a:rPr lang="ru-RU" b="0" dirty="0" smtClean="0"/>
            <a:t>Системы управления проектами, проектный документооборот</a:t>
          </a:r>
          <a:endParaRPr lang="ru-RU" dirty="0"/>
        </a:p>
      </dgm:t>
    </dgm:pt>
    <dgm:pt modelId="{E5B2CE17-27E9-4F9A-9C44-316E776B6569}" type="parTrans" cxnId="{7E3D79B7-2EC7-42FE-8355-C4313470DE65}">
      <dgm:prSet/>
      <dgm:spPr/>
      <dgm:t>
        <a:bodyPr/>
        <a:lstStyle/>
        <a:p>
          <a:endParaRPr lang="ru-RU"/>
        </a:p>
      </dgm:t>
    </dgm:pt>
    <dgm:pt modelId="{03D65FCD-C0CE-49F2-9C9B-B03DC8D5094D}" type="sibTrans" cxnId="{7E3D79B7-2EC7-42FE-8355-C4313470DE65}">
      <dgm:prSet/>
      <dgm:spPr/>
      <dgm:t>
        <a:bodyPr/>
        <a:lstStyle/>
        <a:p>
          <a:endParaRPr lang="ru-RU"/>
        </a:p>
      </dgm:t>
    </dgm:pt>
    <dgm:pt modelId="{B91C7E1B-0CE5-4D1D-B1C6-3877B60AB271}">
      <dgm:prSet phldrT="[Текст]"/>
      <dgm:spPr/>
      <dgm:t>
        <a:bodyPr/>
        <a:lstStyle/>
        <a:p>
          <a:r>
            <a:rPr lang="ru-RU" dirty="0" smtClean="0"/>
            <a:t>Системы электронного документооборота и управления знаниями</a:t>
          </a:r>
          <a:endParaRPr lang="ru-RU" dirty="0"/>
        </a:p>
      </dgm:t>
    </dgm:pt>
    <dgm:pt modelId="{0EE346F4-AB58-4B86-A34E-514D52F19ABB}" type="parTrans" cxnId="{63E7EC4C-DE83-4265-B424-A397544705DC}">
      <dgm:prSet/>
      <dgm:spPr/>
      <dgm:t>
        <a:bodyPr/>
        <a:lstStyle/>
        <a:p>
          <a:endParaRPr lang="ru-RU"/>
        </a:p>
      </dgm:t>
    </dgm:pt>
    <dgm:pt modelId="{437C28DB-CD5F-491A-8D9F-223AF64D8ADB}" type="sibTrans" cxnId="{63E7EC4C-DE83-4265-B424-A397544705DC}">
      <dgm:prSet/>
      <dgm:spPr/>
      <dgm:t>
        <a:bodyPr/>
        <a:lstStyle/>
        <a:p>
          <a:endParaRPr lang="ru-RU"/>
        </a:p>
      </dgm:t>
    </dgm:pt>
    <dgm:pt modelId="{8F9CC2C6-224D-4A3C-A268-46A6EECB1517}">
      <dgm:prSet/>
      <dgm:spPr/>
      <dgm:t>
        <a:bodyPr/>
        <a:lstStyle/>
        <a:p>
          <a:r>
            <a:rPr lang="ru-RU" dirty="0" smtClean="0"/>
            <a:t>Юридически значимый документооборот</a:t>
          </a:r>
          <a:endParaRPr lang="ru-RU" dirty="0"/>
        </a:p>
      </dgm:t>
    </dgm:pt>
    <dgm:pt modelId="{F1A888B4-44B3-4AD1-88AD-76BFA59F004E}" type="parTrans" cxnId="{685473E4-08D3-443B-9FC1-A3937D14176E}">
      <dgm:prSet/>
      <dgm:spPr/>
      <dgm:t>
        <a:bodyPr/>
        <a:lstStyle/>
        <a:p>
          <a:endParaRPr lang="ru-RU"/>
        </a:p>
      </dgm:t>
    </dgm:pt>
    <dgm:pt modelId="{D6BD776D-53F0-48F5-8445-385BF5492C9A}" type="sibTrans" cxnId="{685473E4-08D3-443B-9FC1-A3937D14176E}">
      <dgm:prSet/>
      <dgm:spPr/>
      <dgm:t>
        <a:bodyPr/>
        <a:lstStyle/>
        <a:p>
          <a:endParaRPr lang="ru-RU"/>
        </a:p>
      </dgm:t>
    </dgm:pt>
    <dgm:pt modelId="{D63A3BA9-5AC5-4B6F-8FE4-2B50409AED93}">
      <dgm:prSet/>
      <dgm:spPr/>
      <dgm:t>
        <a:bodyPr/>
        <a:lstStyle/>
        <a:p>
          <a:r>
            <a:rPr lang="ru-RU" dirty="0" smtClean="0"/>
            <a:t>Система</a:t>
          </a:r>
          <a:r>
            <a:rPr lang="en-US" dirty="0" smtClean="0"/>
            <a:t> </a:t>
          </a:r>
          <a:r>
            <a:rPr lang="ru-RU" dirty="0" smtClean="0"/>
            <a:t>менеджмента качества</a:t>
          </a:r>
          <a:endParaRPr lang="ru-RU" dirty="0"/>
        </a:p>
      </dgm:t>
    </dgm:pt>
    <dgm:pt modelId="{E76E5D26-4F18-45C8-BE4C-CF12C4D4F44A}" type="parTrans" cxnId="{21885DF2-3346-4B7D-A048-6A5DDA7CC0B6}">
      <dgm:prSet/>
      <dgm:spPr/>
      <dgm:t>
        <a:bodyPr/>
        <a:lstStyle/>
        <a:p>
          <a:endParaRPr lang="ru-RU"/>
        </a:p>
      </dgm:t>
    </dgm:pt>
    <dgm:pt modelId="{4DC26389-D80E-4530-B46D-BC5EAEDBA236}" type="sibTrans" cxnId="{21885DF2-3346-4B7D-A048-6A5DDA7CC0B6}">
      <dgm:prSet/>
      <dgm:spPr/>
      <dgm:t>
        <a:bodyPr/>
        <a:lstStyle/>
        <a:p>
          <a:endParaRPr lang="ru-RU"/>
        </a:p>
      </dgm:t>
    </dgm:pt>
    <dgm:pt modelId="{72E94F2B-7AC5-4385-899A-3F461D653C6A}">
      <dgm:prSet/>
      <dgm:spPr/>
      <dgm:t>
        <a:bodyPr/>
        <a:lstStyle/>
        <a:p>
          <a:r>
            <a:rPr lang="ru-RU" dirty="0" smtClean="0"/>
            <a:t>Автоматизация финансовой деятельности организаций</a:t>
          </a:r>
          <a:endParaRPr lang="ru-RU" dirty="0"/>
        </a:p>
      </dgm:t>
    </dgm:pt>
    <dgm:pt modelId="{7BB16F74-B12C-481D-85A0-9FC4A8A7F5CE}" type="parTrans" cxnId="{84FE5BC7-F9FA-45EB-BF46-3E416FC813CA}">
      <dgm:prSet/>
      <dgm:spPr/>
      <dgm:t>
        <a:bodyPr/>
        <a:lstStyle/>
        <a:p>
          <a:endParaRPr lang="ru-RU"/>
        </a:p>
      </dgm:t>
    </dgm:pt>
    <dgm:pt modelId="{9300E44A-2CBD-4F67-ADE4-2EF981658C08}" type="sibTrans" cxnId="{84FE5BC7-F9FA-45EB-BF46-3E416FC813CA}">
      <dgm:prSet/>
      <dgm:spPr/>
      <dgm:t>
        <a:bodyPr/>
        <a:lstStyle/>
        <a:p>
          <a:endParaRPr lang="ru-RU"/>
        </a:p>
      </dgm:t>
    </dgm:pt>
    <dgm:pt modelId="{7C618E03-0AD3-4D0F-A03A-4B3D5CEFEADC}" type="pres">
      <dgm:prSet presAssocID="{4E91C757-C5D7-4245-868B-CA726DB27C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6B0CF4-100B-410A-81CB-B6903F456B56}" type="pres">
      <dgm:prSet presAssocID="{28A792E9-D146-4239-9D36-A5A56E8F38B0}" presName="node" presStyleLbl="node1" presStyleIdx="0" presStyleCnt="9" custScaleX="63338" custScaleY="70368" custLinFactNeighborX="-37805" custLinFactNeighborY="-16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5DAAE-1931-413D-853A-B9F3B2F9FE90}" type="pres">
      <dgm:prSet presAssocID="{8C0958F9-E1CE-4FE8-83A9-0A66D99CDE4A}" presName="sibTrans" presStyleCnt="0"/>
      <dgm:spPr/>
    </dgm:pt>
    <dgm:pt modelId="{39F1772E-AA80-4D63-B700-ABF9D2737A51}" type="pres">
      <dgm:prSet presAssocID="{B91C7E1B-0CE5-4D1D-B1C6-3877B60AB271}" presName="node" presStyleLbl="node1" presStyleIdx="1" presStyleCnt="9" custScaleX="62669" custScaleY="70869" custLinFactNeighborX="1990" custLinFactNeighborY="-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0E225-D2FD-476F-B7EE-F244E684FA06}" type="pres">
      <dgm:prSet presAssocID="{437C28DB-CD5F-491A-8D9F-223AF64D8ADB}" presName="sibTrans" presStyleCnt="0"/>
      <dgm:spPr/>
    </dgm:pt>
    <dgm:pt modelId="{A4B16FE7-04F0-4DF0-B345-8C4BB21F53B0}" type="pres">
      <dgm:prSet presAssocID="{8F9CC2C6-224D-4A3C-A268-46A6EECB1517}" presName="node" presStyleLbl="node1" presStyleIdx="2" presStyleCnt="9" custScaleX="60844" custScaleY="69671" custLinFactNeighborX="25380" custLinFactNeighborY="-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5CDD7-B157-42C9-A799-090660340EE5}" type="pres">
      <dgm:prSet presAssocID="{D6BD776D-53F0-48F5-8445-385BF5492C9A}" presName="sibTrans" presStyleCnt="0"/>
      <dgm:spPr/>
    </dgm:pt>
    <dgm:pt modelId="{6B5A2E5E-153A-4715-9F65-ED1AAF042C18}" type="pres">
      <dgm:prSet presAssocID="{D63A3BA9-5AC5-4B6F-8FE4-2B50409AED93}" presName="node" presStyleLbl="node1" presStyleIdx="3" presStyleCnt="9" custScaleX="63458" custScaleY="72553" custLinFactNeighborX="-26677" custLinFactNeighborY="-2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F5EFF-9406-4B4B-8119-892AC4AEF502}" type="pres">
      <dgm:prSet presAssocID="{4DC26389-D80E-4530-B46D-BC5EAEDBA236}" presName="sibTrans" presStyleCnt="0"/>
      <dgm:spPr/>
    </dgm:pt>
    <dgm:pt modelId="{A4D07CBA-A6E7-4AD8-B6F8-23F3F178BA61}" type="pres">
      <dgm:prSet presAssocID="{72E94F2B-7AC5-4385-899A-3F461D653C6A}" presName="node" presStyleLbl="node1" presStyleIdx="4" presStyleCnt="9" custScaleX="63765" custScaleY="68713" custLinFactNeighborX="620" custLinFactNeighborY="-5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57CC3-258C-48B3-94E1-8234A4576EAD}" type="pres">
      <dgm:prSet presAssocID="{9300E44A-2CBD-4F67-ADE4-2EF981658C08}" presName="sibTrans" presStyleCnt="0"/>
      <dgm:spPr/>
    </dgm:pt>
    <dgm:pt modelId="{7E0EB509-3317-4F44-AD00-D9A2564CD419}" type="pres">
      <dgm:prSet presAssocID="{4061F494-FB99-47A1-8707-75FBD03DC894}" presName="node" presStyleLbl="node1" presStyleIdx="5" presStyleCnt="9" custScaleX="59983" custScaleY="70241" custLinFactNeighborX="26677" custLinFactNeighborY="-4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9204C-5703-4C0B-8ACA-9577C982C2C2}" type="pres">
      <dgm:prSet presAssocID="{086D1E93-6DCF-4770-A567-07F2FDB87E2E}" presName="sibTrans" presStyleCnt="0"/>
      <dgm:spPr/>
    </dgm:pt>
    <dgm:pt modelId="{DA88FA52-5761-4258-8D16-5F74A8BDB138}" type="pres">
      <dgm:prSet presAssocID="{A2D30D9F-FB43-49B2-9E12-2ED8BA221E2A}" presName="node" presStyleLbl="node1" presStyleIdx="6" presStyleCnt="9" custScaleX="62538" custScaleY="68930" custLinFactNeighborX="-23149" custLinFactNeighborY="2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834FC-ADF3-4679-AFC2-201773B1B998}" type="pres">
      <dgm:prSet presAssocID="{A9B14665-DDD3-46A4-8F77-83EF4857E6C2}" presName="sibTrans" presStyleCnt="0"/>
      <dgm:spPr/>
    </dgm:pt>
    <dgm:pt modelId="{CDC89AC6-819A-437D-B00A-00FE71B89EF4}" type="pres">
      <dgm:prSet presAssocID="{C8F5F1F1-23D5-4CB7-875E-CFEAAE120CC9}" presName="node" presStyleLbl="node1" presStyleIdx="7" presStyleCnt="9" custScaleX="61764" custScaleY="68537" custLinFactNeighborX="2744" custLinFactNeighborY="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078CA-8FE0-4D06-BE99-BA50E38918C1}" type="pres">
      <dgm:prSet presAssocID="{B4651AC8-47AB-446E-AC2F-A61C754FA817}" presName="sibTrans" presStyleCnt="0"/>
      <dgm:spPr/>
    </dgm:pt>
    <dgm:pt modelId="{B5AFAD6E-2273-4326-907E-80D2F9BEE3ED}" type="pres">
      <dgm:prSet presAssocID="{B1766804-35DC-4B72-8AB5-4107C7A6BBCD}" presName="node" presStyleLbl="node1" presStyleIdx="8" presStyleCnt="9" custScaleX="59353" custScaleY="67238" custLinFactNeighborX="24126" custLinFactNeighborY="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490876-197E-457C-AA46-1A0F469FA786}" srcId="{4E91C757-C5D7-4245-868B-CA726DB27C35}" destId="{4061F494-FB99-47A1-8707-75FBD03DC894}" srcOrd="5" destOrd="0" parTransId="{21C05C10-FFC5-4199-BC07-9D190910C844}" sibTransId="{086D1E93-6DCF-4770-A567-07F2FDB87E2E}"/>
    <dgm:cxn modelId="{7E3D79B7-2EC7-42FE-8355-C4313470DE65}" srcId="{4E91C757-C5D7-4245-868B-CA726DB27C35}" destId="{B1766804-35DC-4B72-8AB5-4107C7A6BBCD}" srcOrd="8" destOrd="0" parTransId="{E5B2CE17-27E9-4F9A-9C44-316E776B6569}" sibTransId="{03D65FCD-C0CE-49F2-9C9B-B03DC8D5094D}"/>
    <dgm:cxn modelId="{362CF573-4ABA-44DD-891B-2067550ADA24}" srcId="{4E91C757-C5D7-4245-868B-CA726DB27C35}" destId="{C8F5F1F1-23D5-4CB7-875E-CFEAAE120CC9}" srcOrd="7" destOrd="0" parTransId="{6ACD7FF4-CEB3-4A00-AEFE-F4E8B6A8F000}" sibTransId="{B4651AC8-47AB-446E-AC2F-A61C754FA817}"/>
    <dgm:cxn modelId="{5E5C3729-9C63-488D-849A-0E3C21135F17}" type="presOf" srcId="{B91C7E1B-0CE5-4D1D-B1C6-3877B60AB271}" destId="{39F1772E-AA80-4D63-B700-ABF9D2737A51}" srcOrd="0" destOrd="0" presId="urn:microsoft.com/office/officeart/2005/8/layout/default"/>
    <dgm:cxn modelId="{881CEB65-0546-4465-8CD5-3669B5958A5B}" srcId="{4E91C757-C5D7-4245-868B-CA726DB27C35}" destId="{28A792E9-D146-4239-9D36-A5A56E8F38B0}" srcOrd="0" destOrd="0" parTransId="{17BDC12F-3ABF-40F6-8189-9CBADBDED02E}" sibTransId="{8C0958F9-E1CE-4FE8-83A9-0A66D99CDE4A}"/>
    <dgm:cxn modelId="{27024BE7-E3AD-4BAB-84F5-31E6DA63C9DC}" type="presOf" srcId="{4E91C757-C5D7-4245-868B-CA726DB27C35}" destId="{7C618E03-0AD3-4D0F-A03A-4B3D5CEFEADC}" srcOrd="0" destOrd="0" presId="urn:microsoft.com/office/officeart/2005/8/layout/default"/>
    <dgm:cxn modelId="{F90405D0-A414-4CDF-BE81-84612CF3C44A}" type="presOf" srcId="{B1766804-35DC-4B72-8AB5-4107C7A6BBCD}" destId="{B5AFAD6E-2273-4326-907E-80D2F9BEE3ED}" srcOrd="0" destOrd="0" presId="urn:microsoft.com/office/officeart/2005/8/layout/default"/>
    <dgm:cxn modelId="{26DD87A6-A90B-42A1-B85A-779DBBA6A4E1}" type="presOf" srcId="{72E94F2B-7AC5-4385-899A-3F461D653C6A}" destId="{A4D07CBA-A6E7-4AD8-B6F8-23F3F178BA61}" srcOrd="0" destOrd="0" presId="urn:microsoft.com/office/officeart/2005/8/layout/default"/>
    <dgm:cxn modelId="{23BA2771-462C-4262-87E3-2A84FC37AC37}" type="presOf" srcId="{8F9CC2C6-224D-4A3C-A268-46A6EECB1517}" destId="{A4B16FE7-04F0-4DF0-B345-8C4BB21F53B0}" srcOrd="0" destOrd="0" presId="urn:microsoft.com/office/officeart/2005/8/layout/default"/>
    <dgm:cxn modelId="{2CAF0284-EF11-47AB-AFEF-C15FD0E5BB5F}" type="presOf" srcId="{C8F5F1F1-23D5-4CB7-875E-CFEAAE120CC9}" destId="{CDC89AC6-819A-437D-B00A-00FE71B89EF4}" srcOrd="0" destOrd="0" presId="urn:microsoft.com/office/officeart/2005/8/layout/default"/>
    <dgm:cxn modelId="{7662E103-F73E-4676-AFF4-8DECC5F6A14E}" type="presOf" srcId="{4061F494-FB99-47A1-8707-75FBD03DC894}" destId="{7E0EB509-3317-4F44-AD00-D9A2564CD419}" srcOrd="0" destOrd="0" presId="urn:microsoft.com/office/officeart/2005/8/layout/default"/>
    <dgm:cxn modelId="{64791663-A5F9-4BF6-8D32-BB6F1914A972}" type="presOf" srcId="{D63A3BA9-5AC5-4B6F-8FE4-2B50409AED93}" destId="{6B5A2E5E-153A-4715-9F65-ED1AAF042C18}" srcOrd="0" destOrd="0" presId="urn:microsoft.com/office/officeart/2005/8/layout/default"/>
    <dgm:cxn modelId="{685473E4-08D3-443B-9FC1-A3937D14176E}" srcId="{4E91C757-C5D7-4245-868B-CA726DB27C35}" destId="{8F9CC2C6-224D-4A3C-A268-46A6EECB1517}" srcOrd="2" destOrd="0" parTransId="{F1A888B4-44B3-4AD1-88AD-76BFA59F004E}" sibTransId="{D6BD776D-53F0-48F5-8445-385BF5492C9A}"/>
    <dgm:cxn modelId="{63E7EC4C-DE83-4265-B424-A397544705DC}" srcId="{4E91C757-C5D7-4245-868B-CA726DB27C35}" destId="{B91C7E1B-0CE5-4D1D-B1C6-3877B60AB271}" srcOrd="1" destOrd="0" parTransId="{0EE346F4-AB58-4B86-A34E-514D52F19ABB}" sibTransId="{437C28DB-CD5F-491A-8D9F-223AF64D8ADB}"/>
    <dgm:cxn modelId="{21885DF2-3346-4B7D-A048-6A5DDA7CC0B6}" srcId="{4E91C757-C5D7-4245-868B-CA726DB27C35}" destId="{D63A3BA9-5AC5-4B6F-8FE4-2B50409AED93}" srcOrd="3" destOrd="0" parTransId="{E76E5D26-4F18-45C8-BE4C-CF12C4D4F44A}" sibTransId="{4DC26389-D80E-4530-B46D-BC5EAEDBA236}"/>
    <dgm:cxn modelId="{6D88254F-E85E-4752-A851-B4D404178680}" type="presOf" srcId="{28A792E9-D146-4239-9D36-A5A56E8F38B0}" destId="{C06B0CF4-100B-410A-81CB-B6903F456B56}" srcOrd="0" destOrd="0" presId="urn:microsoft.com/office/officeart/2005/8/layout/default"/>
    <dgm:cxn modelId="{84FE5BC7-F9FA-45EB-BF46-3E416FC813CA}" srcId="{4E91C757-C5D7-4245-868B-CA726DB27C35}" destId="{72E94F2B-7AC5-4385-899A-3F461D653C6A}" srcOrd="4" destOrd="0" parTransId="{7BB16F74-B12C-481D-85A0-9FC4A8A7F5CE}" sibTransId="{9300E44A-2CBD-4F67-ADE4-2EF981658C08}"/>
    <dgm:cxn modelId="{91235018-0DB2-4818-A3A8-A625254D3573}" type="presOf" srcId="{A2D30D9F-FB43-49B2-9E12-2ED8BA221E2A}" destId="{DA88FA52-5761-4258-8D16-5F74A8BDB138}" srcOrd="0" destOrd="0" presId="urn:microsoft.com/office/officeart/2005/8/layout/default"/>
    <dgm:cxn modelId="{4259FBE8-B753-4EB3-919A-86DB29A37F43}" srcId="{4E91C757-C5D7-4245-868B-CA726DB27C35}" destId="{A2D30D9F-FB43-49B2-9E12-2ED8BA221E2A}" srcOrd="6" destOrd="0" parTransId="{C6A51393-2ABC-40CE-B920-FE8B34DCF0C9}" sibTransId="{A9B14665-DDD3-46A4-8F77-83EF4857E6C2}"/>
    <dgm:cxn modelId="{6C386BC8-A6D5-4491-8C45-3C50F8EF4658}" type="presParOf" srcId="{7C618E03-0AD3-4D0F-A03A-4B3D5CEFEADC}" destId="{C06B0CF4-100B-410A-81CB-B6903F456B56}" srcOrd="0" destOrd="0" presId="urn:microsoft.com/office/officeart/2005/8/layout/default"/>
    <dgm:cxn modelId="{45707BEF-4527-48D0-AEFE-AB2D544E9CCD}" type="presParOf" srcId="{7C618E03-0AD3-4D0F-A03A-4B3D5CEFEADC}" destId="{6035DAAE-1931-413D-853A-B9F3B2F9FE90}" srcOrd="1" destOrd="0" presId="urn:microsoft.com/office/officeart/2005/8/layout/default"/>
    <dgm:cxn modelId="{ED4E6046-C7DF-4223-8479-12577028269C}" type="presParOf" srcId="{7C618E03-0AD3-4D0F-A03A-4B3D5CEFEADC}" destId="{39F1772E-AA80-4D63-B700-ABF9D2737A51}" srcOrd="2" destOrd="0" presId="urn:microsoft.com/office/officeart/2005/8/layout/default"/>
    <dgm:cxn modelId="{73F91C58-08A2-4651-B2BC-7270C6786395}" type="presParOf" srcId="{7C618E03-0AD3-4D0F-A03A-4B3D5CEFEADC}" destId="{03E0E225-D2FD-476F-B7EE-F244E684FA06}" srcOrd="3" destOrd="0" presId="urn:microsoft.com/office/officeart/2005/8/layout/default"/>
    <dgm:cxn modelId="{054BBA7A-7D55-4150-B420-DBE123328C14}" type="presParOf" srcId="{7C618E03-0AD3-4D0F-A03A-4B3D5CEFEADC}" destId="{A4B16FE7-04F0-4DF0-B345-8C4BB21F53B0}" srcOrd="4" destOrd="0" presId="urn:microsoft.com/office/officeart/2005/8/layout/default"/>
    <dgm:cxn modelId="{04EB7AD4-1432-41FF-95C2-82F835421C34}" type="presParOf" srcId="{7C618E03-0AD3-4D0F-A03A-4B3D5CEFEADC}" destId="{C115CDD7-B157-42C9-A799-090660340EE5}" srcOrd="5" destOrd="0" presId="urn:microsoft.com/office/officeart/2005/8/layout/default"/>
    <dgm:cxn modelId="{B54719FA-B80D-429B-B45E-7B1A63274E2B}" type="presParOf" srcId="{7C618E03-0AD3-4D0F-A03A-4B3D5CEFEADC}" destId="{6B5A2E5E-153A-4715-9F65-ED1AAF042C18}" srcOrd="6" destOrd="0" presId="urn:microsoft.com/office/officeart/2005/8/layout/default"/>
    <dgm:cxn modelId="{85B135BA-5EDF-48D5-95C1-FB64C826A82D}" type="presParOf" srcId="{7C618E03-0AD3-4D0F-A03A-4B3D5CEFEADC}" destId="{FE9F5EFF-9406-4B4B-8119-892AC4AEF502}" srcOrd="7" destOrd="0" presId="urn:microsoft.com/office/officeart/2005/8/layout/default"/>
    <dgm:cxn modelId="{42581FA1-D095-40DB-84DB-86A70C8CD180}" type="presParOf" srcId="{7C618E03-0AD3-4D0F-A03A-4B3D5CEFEADC}" destId="{A4D07CBA-A6E7-4AD8-B6F8-23F3F178BA61}" srcOrd="8" destOrd="0" presId="urn:microsoft.com/office/officeart/2005/8/layout/default"/>
    <dgm:cxn modelId="{4FD95B55-6175-4962-8CD6-64B5BE7AB7D6}" type="presParOf" srcId="{7C618E03-0AD3-4D0F-A03A-4B3D5CEFEADC}" destId="{6ED57CC3-258C-48B3-94E1-8234A4576EAD}" srcOrd="9" destOrd="0" presId="urn:microsoft.com/office/officeart/2005/8/layout/default"/>
    <dgm:cxn modelId="{8B9A0BEF-D97E-4CF2-B4E0-A13D9D9BD75A}" type="presParOf" srcId="{7C618E03-0AD3-4D0F-A03A-4B3D5CEFEADC}" destId="{7E0EB509-3317-4F44-AD00-D9A2564CD419}" srcOrd="10" destOrd="0" presId="urn:microsoft.com/office/officeart/2005/8/layout/default"/>
    <dgm:cxn modelId="{4FF1995B-25F1-4E12-B0CC-6AA4E87F14F6}" type="presParOf" srcId="{7C618E03-0AD3-4D0F-A03A-4B3D5CEFEADC}" destId="{FA49204C-5703-4C0B-8ACA-9577C982C2C2}" srcOrd="11" destOrd="0" presId="urn:microsoft.com/office/officeart/2005/8/layout/default"/>
    <dgm:cxn modelId="{8DD99A52-21F3-49E3-92DC-60A20AC24D55}" type="presParOf" srcId="{7C618E03-0AD3-4D0F-A03A-4B3D5CEFEADC}" destId="{DA88FA52-5761-4258-8D16-5F74A8BDB138}" srcOrd="12" destOrd="0" presId="urn:microsoft.com/office/officeart/2005/8/layout/default"/>
    <dgm:cxn modelId="{79F1C122-9FB1-46BB-97DE-EE887D469B6A}" type="presParOf" srcId="{7C618E03-0AD3-4D0F-A03A-4B3D5CEFEADC}" destId="{616834FC-ADF3-4679-AFC2-201773B1B998}" srcOrd="13" destOrd="0" presId="urn:microsoft.com/office/officeart/2005/8/layout/default"/>
    <dgm:cxn modelId="{1E56BF0E-325F-48E0-9A36-CE53903D9516}" type="presParOf" srcId="{7C618E03-0AD3-4D0F-A03A-4B3D5CEFEADC}" destId="{CDC89AC6-819A-437D-B00A-00FE71B89EF4}" srcOrd="14" destOrd="0" presId="urn:microsoft.com/office/officeart/2005/8/layout/default"/>
    <dgm:cxn modelId="{582FE4FD-5D17-4F92-A083-F026ACCDD432}" type="presParOf" srcId="{7C618E03-0AD3-4D0F-A03A-4B3D5CEFEADC}" destId="{D34078CA-8FE0-4D06-BE99-BA50E38918C1}" srcOrd="15" destOrd="0" presId="urn:microsoft.com/office/officeart/2005/8/layout/default"/>
    <dgm:cxn modelId="{E95CD1D7-5FAB-43FA-BFAA-52AB221C1EE0}" type="presParOf" srcId="{7C618E03-0AD3-4D0F-A03A-4B3D5CEFEADC}" destId="{B5AFAD6E-2273-4326-907E-80D2F9BEE3ED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0A2DB-4157-4354-A433-2A7B419318CD}">
      <dsp:nvSpPr>
        <dsp:cNvPr id="0" name=""/>
        <dsp:cNvSpPr/>
      </dsp:nvSpPr>
      <dsp:spPr>
        <a:xfrm>
          <a:off x="0" y="1341690"/>
          <a:ext cx="6722327" cy="1760216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2C738-4761-401F-81D0-07BD61A0E7F4}">
      <dsp:nvSpPr>
        <dsp:cNvPr id="0" name=""/>
        <dsp:cNvSpPr/>
      </dsp:nvSpPr>
      <dsp:spPr>
        <a:xfrm>
          <a:off x="3028" y="0"/>
          <a:ext cx="1456394" cy="1760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Анализ мирового опыта и создание концепции инфраструктурного оператора</a:t>
          </a:r>
          <a:endParaRPr lang="ru-RU" sz="1200" kern="1200" dirty="0"/>
        </a:p>
      </dsp:txBody>
      <dsp:txXfrm>
        <a:off x="3028" y="0"/>
        <a:ext cx="1456394" cy="1760216"/>
      </dsp:txXfrm>
    </dsp:sp>
    <dsp:sp modelId="{97502BBF-C2EE-4039-9E25-AD102DD6B4F3}">
      <dsp:nvSpPr>
        <dsp:cNvPr id="0" name=""/>
        <dsp:cNvSpPr/>
      </dsp:nvSpPr>
      <dsp:spPr>
        <a:xfrm>
          <a:off x="511198" y="1980243"/>
          <a:ext cx="440054" cy="4400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B28BF-9697-4656-9DA0-5C49D4C77EFC}">
      <dsp:nvSpPr>
        <dsp:cNvPr id="0" name=""/>
        <dsp:cNvSpPr/>
      </dsp:nvSpPr>
      <dsp:spPr>
        <a:xfrm>
          <a:off x="1532242" y="2640325"/>
          <a:ext cx="1456394" cy="1760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Подготовка нормативной правовой базы</a:t>
          </a:r>
          <a:endParaRPr lang="ru-RU" sz="1200" kern="1200" dirty="0"/>
        </a:p>
      </dsp:txBody>
      <dsp:txXfrm>
        <a:off x="1532242" y="2640325"/>
        <a:ext cx="1456394" cy="1760216"/>
      </dsp:txXfrm>
    </dsp:sp>
    <dsp:sp modelId="{C394CCEA-D453-4A83-94D9-746BDD0B6EBA}">
      <dsp:nvSpPr>
        <dsp:cNvPr id="0" name=""/>
        <dsp:cNvSpPr/>
      </dsp:nvSpPr>
      <dsp:spPr>
        <a:xfrm>
          <a:off x="2072699" y="2023294"/>
          <a:ext cx="440054" cy="440054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EC612-DDE2-40CF-8E83-C86E7681CE7C}">
      <dsp:nvSpPr>
        <dsp:cNvPr id="0" name=""/>
        <dsp:cNvSpPr/>
      </dsp:nvSpPr>
      <dsp:spPr>
        <a:xfrm>
          <a:off x="3061457" y="0"/>
          <a:ext cx="1456394" cy="1760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Организация государственно-частного партнерства</a:t>
          </a:r>
          <a:endParaRPr lang="ru-RU" sz="1200" kern="1200" dirty="0"/>
        </a:p>
      </dsp:txBody>
      <dsp:txXfrm>
        <a:off x="3061457" y="0"/>
        <a:ext cx="1456394" cy="1760216"/>
      </dsp:txXfrm>
    </dsp:sp>
    <dsp:sp modelId="{64C9FA61-77F7-408B-A611-E2F07B2A015E}">
      <dsp:nvSpPr>
        <dsp:cNvPr id="0" name=""/>
        <dsp:cNvSpPr/>
      </dsp:nvSpPr>
      <dsp:spPr>
        <a:xfrm>
          <a:off x="3569627" y="1980243"/>
          <a:ext cx="440054" cy="440054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71CB5-CB0A-4B1C-972A-D2BE414AF7C6}">
      <dsp:nvSpPr>
        <dsp:cNvPr id="0" name=""/>
        <dsp:cNvSpPr/>
      </dsp:nvSpPr>
      <dsp:spPr>
        <a:xfrm>
          <a:off x="4590671" y="2640325"/>
          <a:ext cx="1456394" cy="1760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Создание </a:t>
          </a:r>
          <a:endParaRPr lang="en-US" sz="1200" kern="1200" dirty="0" smtClean="0"/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beCloud</a:t>
          </a:r>
          <a:endParaRPr lang="ru-RU" sz="1200" kern="1200" dirty="0"/>
        </a:p>
      </dsp:txBody>
      <dsp:txXfrm>
        <a:off x="4590671" y="2640325"/>
        <a:ext cx="1456394" cy="1760216"/>
      </dsp:txXfrm>
    </dsp:sp>
    <dsp:sp modelId="{DFB18292-DDED-4BCC-880A-4A1589D8820E}">
      <dsp:nvSpPr>
        <dsp:cNvPr id="0" name=""/>
        <dsp:cNvSpPr/>
      </dsp:nvSpPr>
      <dsp:spPr>
        <a:xfrm>
          <a:off x="5098841" y="1980243"/>
          <a:ext cx="440054" cy="440054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6A08B-D25D-4E36-A816-B2091EF21F3A}">
      <dsp:nvSpPr>
        <dsp:cNvPr id="0" name=""/>
        <dsp:cNvSpPr/>
      </dsp:nvSpPr>
      <dsp:spPr>
        <a:xfrm>
          <a:off x="1681725" y="643239"/>
          <a:ext cx="3831049" cy="3831049"/>
        </a:xfrm>
        <a:prstGeom prst="blockArc">
          <a:avLst>
            <a:gd name="adj1" fmla="val 9027084"/>
            <a:gd name="adj2" fmla="val 16231022"/>
            <a:gd name="adj3" fmla="val 4641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99A67-BCF8-46EE-83F9-B70E70CAD480}">
      <dsp:nvSpPr>
        <dsp:cNvPr id="0" name=""/>
        <dsp:cNvSpPr/>
      </dsp:nvSpPr>
      <dsp:spPr>
        <a:xfrm>
          <a:off x="1690111" y="658191"/>
          <a:ext cx="3831049" cy="3831049"/>
        </a:xfrm>
        <a:prstGeom prst="blockArc">
          <a:avLst>
            <a:gd name="adj1" fmla="val 1768523"/>
            <a:gd name="adj2" fmla="val 9058581"/>
            <a:gd name="adj3" fmla="val 4641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726C5-6EFE-47D2-A97A-CA31C72429FA}">
      <dsp:nvSpPr>
        <dsp:cNvPr id="0" name=""/>
        <dsp:cNvSpPr/>
      </dsp:nvSpPr>
      <dsp:spPr>
        <a:xfrm>
          <a:off x="1698609" y="643315"/>
          <a:ext cx="3831049" cy="3831049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A0A66-2ABC-451D-A8D3-ABC1D7CA478D}">
      <dsp:nvSpPr>
        <dsp:cNvPr id="0" name=""/>
        <dsp:cNvSpPr/>
      </dsp:nvSpPr>
      <dsp:spPr>
        <a:xfrm>
          <a:off x="2496641" y="1461063"/>
          <a:ext cx="2217172" cy="1963690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0" kern="1200" dirty="0" smtClean="0">
              <a:solidFill>
                <a:srgbClr val="B3423F"/>
              </a:solidFill>
            </a:rPr>
            <a:t>ЕРСПД</a:t>
          </a:r>
          <a:endParaRPr lang="ru-RU" sz="4100" b="0" kern="1200" dirty="0">
            <a:solidFill>
              <a:srgbClr val="B3423F"/>
            </a:solidFill>
          </a:endParaRPr>
        </a:p>
      </dsp:txBody>
      <dsp:txXfrm>
        <a:off x="2821338" y="1748639"/>
        <a:ext cx="1567778" cy="1388538"/>
      </dsp:txXfrm>
    </dsp:sp>
    <dsp:sp modelId="{5F55FED8-8DBE-4682-8899-13F2778BF52B}">
      <dsp:nvSpPr>
        <dsp:cNvPr id="0" name=""/>
        <dsp:cNvSpPr/>
      </dsp:nvSpPr>
      <dsp:spPr>
        <a:xfrm>
          <a:off x="2778278" y="-70318"/>
          <a:ext cx="1671712" cy="15161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Уполномоченный</a:t>
          </a:r>
          <a:r>
            <a:rPr lang="ru-RU" sz="1300" kern="1200" dirty="0" smtClean="0"/>
            <a:t> </a:t>
          </a:r>
          <a:r>
            <a:rPr lang="ru-RU" sz="1200" kern="1200" dirty="0" smtClean="0"/>
            <a:t>поставщик интернет-услуг 2</a:t>
          </a:r>
          <a:endParaRPr lang="ru-RU" sz="1200" kern="1200" dirty="0"/>
        </a:p>
      </dsp:txBody>
      <dsp:txXfrm>
        <a:off x="3023095" y="151719"/>
        <a:ext cx="1182078" cy="1072091"/>
      </dsp:txXfrm>
    </dsp:sp>
    <dsp:sp modelId="{56B9BBEF-3F8C-4A9E-88B7-77696D06177F}">
      <dsp:nvSpPr>
        <dsp:cNvPr id="0" name=""/>
        <dsp:cNvSpPr/>
      </dsp:nvSpPr>
      <dsp:spPr>
        <a:xfrm>
          <a:off x="4391034" y="2731146"/>
          <a:ext cx="1686997" cy="1526462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Уполномоченный поставщик интернет-услуг </a:t>
          </a:r>
          <a:r>
            <a:rPr lang="en-US" sz="1200" kern="1200" dirty="0" smtClean="0"/>
            <a:t>N</a:t>
          </a:r>
          <a:endParaRPr lang="ru-RU" sz="1200" kern="1200" dirty="0"/>
        </a:p>
      </dsp:txBody>
      <dsp:txXfrm>
        <a:off x="4638089" y="2954691"/>
        <a:ext cx="1192887" cy="1079372"/>
      </dsp:txXfrm>
    </dsp:sp>
    <dsp:sp modelId="{648481BE-B0A6-4152-951E-89019A175326}">
      <dsp:nvSpPr>
        <dsp:cNvPr id="0" name=""/>
        <dsp:cNvSpPr/>
      </dsp:nvSpPr>
      <dsp:spPr>
        <a:xfrm>
          <a:off x="1093695" y="2700366"/>
          <a:ext cx="1751670" cy="1562281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Уполномоченный поставщик интернет-услуг 1</a:t>
          </a:r>
          <a:endParaRPr lang="ru-RU" sz="1200" kern="1200" dirty="0"/>
        </a:p>
      </dsp:txBody>
      <dsp:txXfrm>
        <a:off x="1350221" y="2929157"/>
        <a:ext cx="1238618" cy="11046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882AE-81D6-4AF8-92A9-3EBCD9ECB142}">
      <dsp:nvSpPr>
        <dsp:cNvPr id="0" name=""/>
        <dsp:cNvSpPr/>
      </dsp:nvSpPr>
      <dsp:spPr>
        <a:xfrm>
          <a:off x="-5140274" y="-787415"/>
          <a:ext cx="6121430" cy="6121430"/>
        </a:xfrm>
        <a:prstGeom prst="blockArc">
          <a:avLst>
            <a:gd name="adj1" fmla="val 18900000"/>
            <a:gd name="adj2" fmla="val 2700000"/>
            <a:gd name="adj3" fmla="val 35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769065-610A-4BF7-9EBB-B4DC6223B862}">
      <dsp:nvSpPr>
        <dsp:cNvPr id="0" name=""/>
        <dsp:cNvSpPr/>
      </dsp:nvSpPr>
      <dsp:spPr>
        <a:xfrm>
          <a:off x="930296" y="480057"/>
          <a:ext cx="3801736" cy="9093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177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доступ к ресурсам сети Интернет 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930296" y="480057"/>
        <a:ext cx="3801736" cy="909320"/>
      </dsp:txXfrm>
    </dsp:sp>
    <dsp:sp modelId="{BA2B7CF3-5878-47E1-8AAE-C73A3C0D6278}">
      <dsp:nvSpPr>
        <dsp:cNvPr id="0" name=""/>
        <dsp:cNvSpPr/>
      </dsp:nvSpPr>
      <dsp:spPr>
        <a:xfrm>
          <a:off x="62743" y="340995"/>
          <a:ext cx="1136650" cy="1136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BE14C3-0AE1-44D7-B127-EE49D662B2CB}">
      <dsp:nvSpPr>
        <dsp:cNvPr id="0" name=""/>
        <dsp:cNvSpPr/>
      </dsp:nvSpPr>
      <dsp:spPr>
        <a:xfrm>
          <a:off x="961605" y="1818640"/>
          <a:ext cx="5601241" cy="9093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177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предоставление в пользование каналов связи (пропускная способность до 8Тб</a:t>
          </a:r>
          <a:r>
            <a:rPr lang="en-US" sz="20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sz="20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сек)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961605" y="1818640"/>
        <a:ext cx="5601241" cy="909320"/>
      </dsp:txXfrm>
    </dsp:sp>
    <dsp:sp modelId="{49126180-0BE5-4E47-841C-CA2CF2A2819A}">
      <dsp:nvSpPr>
        <dsp:cNvPr id="0" name=""/>
        <dsp:cNvSpPr/>
      </dsp:nvSpPr>
      <dsp:spPr>
        <a:xfrm>
          <a:off x="393280" y="1704975"/>
          <a:ext cx="1136650" cy="1136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204A00-C8E7-464D-87D6-9C321CD6E3C3}">
      <dsp:nvSpPr>
        <dsp:cNvPr id="0" name=""/>
        <dsp:cNvSpPr/>
      </dsp:nvSpPr>
      <dsp:spPr>
        <a:xfrm>
          <a:off x="819817" y="3194050"/>
          <a:ext cx="4944730" cy="9093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177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</a:rPr>
            <a:t>доведение до точки обмена национальным трафиком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819817" y="3194050"/>
        <a:ext cx="4944730" cy="909320"/>
      </dsp:txXfrm>
    </dsp:sp>
    <dsp:sp modelId="{7601EFC0-91E6-425A-A848-B4B7EB430C2D}">
      <dsp:nvSpPr>
        <dsp:cNvPr id="0" name=""/>
        <dsp:cNvSpPr/>
      </dsp:nvSpPr>
      <dsp:spPr>
        <a:xfrm>
          <a:off x="62743" y="3068955"/>
          <a:ext cx="1136650" cy="1136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22290-5633-483C-A11D-FD52CCA8CDF9}">
      <dsp:nvSpPr>
        <dsp:cNvPr id="0" name=""/>
        <dsp:cNvSpPr/>
      </dsp:nvSpPr>
      <dsp:spPr>
        <a:xfrm>
          <a:off x="1385" y="1307709"/>
          <a:ext cx="1836079" cy="183607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организация каналов электросвязи на базе опорной сети ЕРСПД</a:t>
          </a:r>
          <a:endParaRPr lang="ru-RU" sz="13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70273" y="1576597"/>
        <a:ext cx="1298303" cy="1298303"/>
      </dsp:txXfrm>
    </dsp:sp>
    <dsp:sp modelId="{2B378106-1522-4471-9CD3-C5694040EF0A}">
      <dsp:nvSpPr>
        <dsp:cNvPr id="0" name=""/>
        <dsp:cNvSpPr/>
      </dsp:nvSpPr>
      <dsp:spPr>
        <a:xfrm>
          <a:off x="1986554" y="1693286"/>
          <a:ext cx="1064926" cy="1064926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127710" y="2100514"/>
        <a:ext cx="782614" cy="250470"/>
      </dsp:txXfrm>
    </dsp:sp>
    <dsp:sp modelId="{0023882B-00D9-4190-8114-0DF51277E669}">
      <dsp:nvSpPr>
        <dsp:cNvPr id="0" name=""/>
        <dsp:cNvSpPr/>
      </dsp:nvSpPr>
      <dsp:spPr>
        <a:xfrm>
          <a:off x="3200570" y="1307709"/>
          <a:ext cx="1836079" cy="1836079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организация последних миль на базе сетей электросвязи включенных в ЕРСПД операторов </a:t>
          </a:r>
          <a:endParaRPr lang="ru-RU" sz="1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69458" y="1576597"/>
        <a:ext cx="1298303" cy="1298303"/>
      </dsp:txXfrm>
    </dsp:sp>
    <dsp:sp modelId="{4BC16020-C070-41A3-9BEB-9B566F6F86E7}">
      <dsp:nvSpPr>
        <dsp:cNvPr id="0" name=""/>
        <dsp:cNvSpPr/>
      </dsp:nvSpPr>
      <dsp:spPr>
        <a:xfrm>
          <a:off x="5185739" y="1693286"/>
          <a:ext cx="1064926" cy="1064926"/>
        </a:xfrm>
        <a:prstGeom prst="mathEqual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5326895" y="1912661"/>
        <a:ext cx="782614" cy="626176"/>
      </dsp:txXfrm>
    </dsp:sp>
    <dsp:sp modelId="{C08184E8-13D8-4A26-A6C5-FD902D017C3A}">
      <dsp:nvSpPr>
        <dsp:cNvPr id="0" name=""/>
        <dsp:cNvSpPr/>
      </dsp:nvSpPr>
      <dsp:spPr>
        <a:xfrm>
          <a:off x="6399755" y="1307709"/>
          <a:ext cx="1836079" cy="1836079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Доступ к услугам НЦЭУ</a:t>
          </a:r>
          <a:endParaRPr lang="ru-RU" sz="2000" kern="1200" dirty="0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68643" y="1576597"/>
        <a:ext cx="1298303" cy="12983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F772F-8677-4F2E-8442-C8F22A63C406}">
      <dsp:nvSpPr>
        <dsp:cNvPr id="0" name=""/>
        <dsp:cNvSpPr/>
      </dsp:nvSpPr>
      <dsp:spPr>
        <a:xfrm>
          <a:off x="0" y="301040"/>
          <a:ext cx="2537241" cy="2537241"/>
        </a:xfrm>
        <a:prstGeom prst="rect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82880"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beCloud</a:t>
          </a:r>
          <a:r>
            <a:rPr lang="en-US" sz="16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600" kern="1200" baseline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82880"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определен оператором Республиканской платформы, </a:t>
          </a:r>
        </a:p>
        <a:p>
          <a:pPr marL="182880"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обеспечивает</a:t>
          </a:r>
        </a:p>
        <a:p>
          <a:pPr marL="182880"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 ее создание и функционирование </a:t>
          </a:r>
          <a:endParaRPr lang="ru-RU" sz="1600" kern="1200" dirty="0"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sp:txBody>
      <dsp:txXfrm>
        <a:off x="0" y="301040"/>
        <a:ext cx="2537241" cy="25372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C5121-D34A-44A4-A0FD-BBCFE5548EEF}">
      <dsp:nvSpPr>
        <dsp:cNvPr id="0" name=""/>
        <dsp:cNvSpPr/>
      </dsp:nvSpPr>
      <dsp:spPr>
        <a:xfrm>
          <a:off x="275110" y="0"/>
          <a:ext cx="2660670" cy="2660670"/>
        </a:xfrm>
        <a:prstGeom prst="rect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Республиканская платформа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создается для размещения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программно-технических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средств, информационных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ресурсов 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ИС государственных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органов и организаций</a:t>
          </a:r>
          <a:endParaRPr lang="ru-RU" sz="1600" kern="1200" dirty="0"/>
        </a:p>
      </dsp:txBody>
      <dsp:txXfrm>
        <a:off x="275110" y="0"/>
        <a:ext cx="2660670" cy="26606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67F21-0C68-43CC-8F23-57A992E5AF7B}">
      <dsp:nvSpPr>
        <dsp:cNvPr id="0" name=""/>
        <dsp:cNvSpPr/>
      </dsp:nvSpPr>
      <dsp:spPr>
        <a:xfrm>
          <a:off x="1467350" y="0"/>
          <a:ext cx="3126066" cy="2378485"/>
        </a:xfrm>
        <a:prstGeom prst="rect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Республиканская платформа </a:t>
          </a:r>
          <a:r>
            <a:rPr lang="ru-RU" sz="1600" kern="12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создается и размещается на базе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Республиканского центра обработки данных 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Единой республиканской сети передачи данных</a:t>
          </a:r>
          <a:endParaRPr lang="ru-RU" sz="1600" kern="1200" dirty="0"/>
        </a:p>
      </dsp:txBody>
      <dsp:txXfrm>
        <a:off x="1467350" y="0"/>
        <a:ext cx="3126066" cy="23784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C554C-98E8-4879-A6B7-9285C2B054A8}">
      <dsp:nvSpPr>
        <dsp:cNvPr id="0" name=""/>
        <dsp:cNvSpPr/>
      </dsp:nvSpPr>
      <dsp:spPr>
        <a:xfrm>
          <a:off x="-5188475" y="-794732"/>
          <a:ext cx="6178610" cy="6178610"/>
        </a:xfrm>
        <a:prstGeom prst="blockArc">
          <a:avLst>
            <a:gd name="adj1" fmla="val 18900000"/>
            <a:gd name="adj2" fmla="val 2700000"/>
            <a:gd name="adj3" fmla="val 350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A73B62-5FEB-4C4F-8082-8111F12F4EA5}">
      <dsp:nvSpPr>
        <dsp:cNvPr id="0" name=""/>
        <dsp:cNvSpPr/>
      </dsp:nvSpPr>
      <dsp:spPr>
        <a:xfrm>
          <a:off x="525413" y="300995"/>
          <a:ext cx="4903874" cy="57382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5475" tIns="0" rIns="73660" bIns="7366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перенос ИТ-систем в РП</a:t>
          </a:r>
          <a:endParaRPr lang="ru-RU" sz="29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0" kern="1200" dirty="0">
            <a:solidFill>
              <a:schemeClr val="tx1"/>
            </a:solidFill>
          </a:endParaRPr>
        </a:p>
      </dsp:txBody>
      <dsp:txXfrm>
        <a:off x="525413" y="300995"/>
        <a:ext cx="4903874" cy="573826"/>
      </dsp:txXfrm>
    </dsp:sp>
    <dsp:sp modelId="{EACCBBA6-64EC-434B-BB8E-0A46EDFD69CE}">
      <dsp:nvSpPr>
        <dsp:cNvPr id="0" name=""/>
        <dsp:cNvSpPr/>
      </dsp:nvSpPr>
      <dsp:spPr>
        <a:xfrm>
          <a:off x="74423" y="215001"/>
          <a:ext cx="717283" cy="717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6B55A2-5B3E-475F-857C-76F4EC960FA2}">
      <dsp:nvSpPr>
        <dsp:cNvPr id="0" name=""/>
        <dsp:cNvSpPr/>
      </dsp:nvSpPr>
      <dsp:spPr>
        <a:xfrm>
          <a:off x="872461" y="1204967"/>
          <a:ext cx="5280112" cy="573826"/>
        </a:xfrm>
        <a:prstGeom prst="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547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защита</a:t>
          </a:r>
          <a:r>
            <a:rPr lang="ru-RU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3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информации</a:t>
          </a:r>
          <a:endParaRPr lang="ru-RU" sz="3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2461" y="1204967"/>
        <a:ext cx="5280112" cy="573826"/>
      </dsp:txXfrm>
    </dsp:sp>
    <dsp:sp modelId="{A737A86A-E791-4D8F-A26C-1CE31ADDA289}">
      <dsp:nvSpPr>
        <dsp:cNvPr id="0" name=""/>
        <dsp:cNvSpPr/>
      </dsp:nvSpPr>
      <dsp:spPr>
        <a:xfrm>
          <a:off x="485610" y="1075466"/>
          <a:ext cx="717283" cy="717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4BD36F-17ED-4A0E-8761-7F5B0E2DD79D}">
      <dsp:nvSpPr>
        <dsp:cNvPr id="0" name=""/>
        <dsp:cNvSpPr/>
      </dsp:nvSpPr>
      <dsp:spPr>
        <a:xfrm>
          <a:off x="1040779" y="2026566"/>
          <a:ext cx="5682808" cy="573826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5475" tIns="360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ЦОД </a:t>
          </a:r>
          <a:r>
            <a:rPr lang="en-US" sz="30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как</a:t>
          </a:r>
          <a:r>
            <a:rPr lang="en-US" sz="30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услуга</a:t>
          </a:r>
          <a:r>
            <a:rPr lang="en-US" sz="30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30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DCaaS</a:t>
          </a:r>
          <a:r>
            <a:rPr lang="en-US" sz="30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endParaRPr lang="ru-RU" sz="30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40779" y="2026566"/>
        <a:ext cx="5682808" cy="573826"/>
      </dsp:txXfrm>
    </dsp:sp>
    <dsp:sp modelId="{CED021D0-E252-4378-9C40-62DDC00D2DAB}">
      <dsp:nvSpPr>
        <dsp:cNvPr id="0" name=""/>
        <dsp:cNvSpPr/>
      </dsp:nvSpPr>
      <dsp:spPr>
        <a:xfrm>
          <a:off x="611812" y="1935930"/>
          <a:ext cx="717283" cy="717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327EA-F2F4-4409-AAD6-A64CE267114E}">
      <dsp:nvSpPr>
        <dsp:cNvPr id="0" name=""/>
        <dsp:cNvSpPr/>
      </dsp:nvSpPr>
      <dsp:spPr>
        <a:xfrm>
          <a:off x="822066" y="2890985"/>
          <a:ext cx="6373546" cy="573826"/>
        </a:xfrm>
        <a:prstGeom prst="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547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</a:t>
          </a:r>
          <a:r>
            <a:rPr lang="en-US" sz="2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нфраструктура</a:t>
          </a:r>
          <a:r>
            <a:rPr lang="en-US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как</a:t>
          </a:r>
          <a:r>
            <a:rPr lang="en-US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услуга</a:t>
          </a:r>
          <a:r>
            <a:rPr lang="ru-RU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IaaS)</a:t>
          </a:r>
          <a:endParaRPr lang="ru-RU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2066" y="2890985"/>
        <a:ext cx="6373546" cy="573826"/>
      </dsp:txXfrm>
    </dsp:sp>
    <dsp:sp modelId="{4036DD6F-176E-4D04-9348-42A880C17283}">
      <dsp:nvSpPr>
        <dsp:cNvPr id="0" name=""/>
        <dsp:cNvSpPr/>
      </dsp:nvSpPr>
      <dsp:spPr>
        <a:xfrm>
          <a:off x="485610" y="2796395"/>
          <a:ext cx="717283" cy="717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9D13F7-C1F6-4219-AAA5-9ED18A552988}">
      <dsp:nvSpPr>
        <dsp:cNvPr id="0" name=""/>
        <dsp:cNvSpPr/>
      </dsp:nvSpPr>
      <dsp:spPr>
        <a:xfrm>
          <a:off x="433064" y="3728588"/>
          <a:ext cx="7103769" cy="573826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547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 как услуга (</a:t>
          </a:r>
          <a:r>
            <a:rPr lang="en-US" sz="3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SaaS)</a:t>
          </a:r>
          <a:endParaRPr lang="ru-RU" sz="3000" kern="1200" dirty="0"/>
        </a:p>
      </dsp:txBody>
      <dsp:txXfrm>
        <a:off x="433064" y="3728588"/>
        <a:ext cx="7103769" cy="573826"/>
      </dsp:txXfrm>
    </dsp:sp>
    <dsp:sp modelId="{578B0EBF-6945-4B87-9A83-900CA0137CBC}">
      <dsp:nvSpPr>
        <dsp:cNvPr id="0" name=""/>
        <dsp:cNvSpPr/>
      </dsp:nvSpPr>
      <dsp:spPr>
        <a:xfrm>
          <a:off x="74423" y="3656860"/>
          <a:ext cx="717283" cy="717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B0CF4-100B-410A-81CB-B6903F456B56}">
      <dsp:nvSpPr>
        <dsp:cNvPr id="0" name=""/>
        <dsp:cNvSpPr/>
      </dsp:nvSpPr>
      <dsp:spPr>
        <a:xfrm>
          <a:off x="0" y="0"/>
          <a:ext cx="2109190" cy="14059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Электронное взаимодействие между ИС</a:t>
          </a:r>
          <a:endParaRPr lang="ru-RU" sz="1600" kern="1200" dirty="0"/>
        </a:p>
      </dsp:txBody>
      <dsp:txXfrm>
        <a:off x="0" y="0"/>
        <a:ext cx="2109190" cy="1405975"/>
      </dsp:txXfrm>
    </dsp:sp>
    <dsp:sp modelId="{39F1772E-AA80-4D63-B700-ABF9D2737A51}">
      <dsp:nvSpPr>
        <dsp:cNvPr id="0" name=""/>
        <dsp:cNvSpPr/>
      </dsp:nvSpPr>
      <dsp:spPr>
        <a:xfrm>
          <a:off x="3258650" y="0"/>
          <a:ext cx="2086912" cy="14159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Системы электронного документооборота и управления знаниями</a:t>
          </a:r>
          <a:endParaRPr lang="ru-RU" sz="1600" kern="1200" dirty="0"/>
        </a:p>
      </dsp:txBody>
      <dsp:txXfrm>
        <a:off x="3258650" y="0"/>
        <a:ext cx="2086912" cy="1415986"/>
      </dsp:txXfrm>
    </dsp:sp>
    <dsp:sp modelId="{A4B16FE7-04F0-4DF0-B345-8C4BB21F53B0}">
      <dsp:nvSpPr>
        <dsp:cNvPr id="0" name=""/>
        <dsp:cNvSpPr/>
      </dsp:nvSpPr>
      <dsp:spPr>
        <a:xfrm>
          <a:off x="6362487" y="1577"/>
          <a:ext cx="2026138" cy="13920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Юридически значимый документооборот</a:t>
          </a:r>
          <a:endParaRPr lang="ru-RU" sz="1600" kern="1200" dirty="0"/>
        </a:p>
      </dsp:txBody>
      <dsp:txXfrm>
        <a:off x="6362487" y="1577"/>
        <a:ext cx="2026138" cy="1392049"/>
      </dsp:txXfrm>
    </dsp:sp>
    <dsp:sp modelId="{6B5A2E5E-153A-4715-9F65-ED1AAF042C18}">
      <dsp:nvSpPr>
        <dsp:cNvPr id="0" name=""/>
        <dsp:cNvSpPr/>
      </dsp:nvSpPr>
      <dsp:spPr>
        <a:xfrm>
          <a:off x="0" y="1696822"/>
          <a:ext cx="2113186" cy="14496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Система</a:t>
          </a:r>
          <a:r>
            <a:rPr lang="en-US" sz="1600" kern="1200" dirty="0" smtClean="0"/>
            <a:t> </a:t>
          </a:r>
          <a:r>
            <a:rPr lang="ru-RU" sz="1600" kern="1200" dirty="0" smtClean="0"/>
            <a:t>менеджмента качества</a:t>
          </a:r>
          <a:endParaRPr lang="ru-RU" sz="1600" kern="1200" dirty="0"/>
        </a:p>
      </dsp:txBody>
      <dsp:txXfrm>
        <a:off x="0" y="1696822"/>
        <a:ext cx="2113186" cy="1449632"/>
      </dsp:txXfrm>
    </dsp:sp>
    <dsp:sp modelId="{A4D07CBA-A6E7-4AD8-B6F8-23F3F178BA61}">
      <dsp:nvSpPr>
        <dsp:cNvPr id="0" name=""/>
        <dsp:cNvSpPr/>
      </dsp:nvSpPr>
      <dsp:spPr>
        <a:xfrm>
          <a:off x="3211114" y="1674963"/>
          <a:ext cx="2123409" cy="13729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Автоматизация финансовой деятельности организаций</a:t>
          </a:r>
          <a:endParaRPr lang="ru-RU" sz="1600" kern="1200" dirty="0"/>
        </a:p>
      </dsp:txBody>
      <dsp:txXfrm>
        <a:off x="3211114" y="1674963"/>
        <a:ext cx="2123409" cy="1372908"/>
      </dsp:txXfrm>
    </dsp:sp>
    <dsp:sp modelId="{7E0EB509-3317-4F44-AD00-D9A2564CD419}">
      <dsp:nvSpPr>
        <dsp:cNvPr id="0" name=""/>
        <dsp:cNvSpPr/>
      </dsp:nvSpPr>
      <dsp:spPr>
        <a:xfrm>
          <a:off x="6391159" y="1675922"/>
          <a:ext cx="1997466" cy="14034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Системы управления предприятием</a:t>
          </a:r>
          <a:endParaRPr lang="ru-RU" sz="1600" kern="1200" dirty="0"/>
        </a:p>
      </dsp:txBody>
      <dsp:txXfrm>
        <a:off x="6391159" y="1675922"/>
        <a:ext cx="1997466" cy="1403438"/>
      </dsp:txXfrm>
    </dsp:sp>
    <dsp:sp modelId="{DA88FA52-5761-4258-8D16-5F74A8BDB138}">
      <dsp:nvSpPr>
        <dsp:cNvPr id="0" name=""/>
        <dsp:cNvSpPr/>
      </dsp:nvSpPr>
      <dsp:spPr>
        <a:xfrm>
          <a:off x="32526" y="3536343"/>
          <a:ext cx="2082549" cy="13772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Системы управления персоналом</a:t>
          </a:r>
          <a:endParaRPr lang="ru-RU" sz="1600" kern="1200" dirty="0"/>
        </a:p>
      </dsp:txBody>
      <dsp:txXfrm>
        <a:off x="32526" y="3536343"/>
        <a:ext cx="2082549" cy="1377244"/>
      </dsp:txXfrm>
    </dsp:sp>
    <dsp:sp modelId="{CDC89AC6-819A-437D-B00A-00FE71B89EF4}">
      <dsp:nvSpPr>
        <dsp:cNvPr id="0" name=""/>
        <dsp:cNvSpPr/>
      </dsp:nvSpPr>
      <dsp:spPr>
        <a:xfrm>
          <a:off x="3310333" y="3544196"/>
          <a:ext cx="2056775" cy="13693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Системы управления взаимоотношениями с клиентами</a:t>
          </a:r>
          <a:endParaRPr lang="ru-RU" sz="1600" kern="1200" dirty="0"/>
        </a:p>
      </dsp:txBody>
      <dsp:txXfrm>
        <a:off x="3310333" y="3544196"/>
        <a:ext cx="2056775" cy="1369391"/>
      </dsp:txXfrm>
    </dsp:sp>
    <dsp:sp modelId="{B5AFAD6E-2273-4326-907E-80D2F9BEE3ED}">
      <dsp:nvSpPr>
        <dsp:cNvPr id="0" name=""/>
        <dsp:cNvSpPr/>
      </dsp:nvSpPr>
      <dsp:spPr>
        <a:xfrm>
          <a:off x="6412138" y="3570150"/>
          <a:ext cx="1976487" cy="13434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Системы управления проектами, проектный документооборот</a:t>
          </a:r>
          <a:endParaRPr lang="ru-RU" sz="1600" kern="1200" dirty="0"/>
        </a:p>
      </dsp:txBody>
      <dsp:txXfrm>
        <a:off x="6412138" y="3570150"/>
        <a:ext cx="1976487" cy="1343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3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3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E93F2BC5-C74A-F449-8156-B3A2A18F0735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8153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8153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DCD65CBB-5D24-9A4F-8F58-320B08007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27480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79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79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750D61EC-DBF1-4FB3-87E2-CDCE867CD3D7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59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8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8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37FAA7C4-8470-473C-B606-595006046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44934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AA7C4-8470-473C-B606-59500604658E}" type="slidenum">
              <a:rPr lang="ru-RU" smtClean="0"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614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Пинок рынку в действий: </a:t>
            </a:r>
          </a:p>
          <a:p>
            <a:endParaRPr lang="ru-RU" dirty="0" smtClean="0"/>
          </a:p>
          <a:p>
            <a:r>
              <a:rPr lang="ru-RU" dirty="0" smtClean="0"/>
              <a:t>до появления </a:t>
            </a:r>
            <a:r>
              <a:rPr lang="en-US" dirty="0" err="1" smtClean="0"/>
              <a:t>beCloud</a:t>
            </a:r>
            <a:r>
              <a:rPr lang="ru-RU" dirty="0" smtClean="0"/>
              <a:t> операторы </a:t>
            </a:r>
            <a:r>
              <a:rPr lang="ru-RU" baseline="0" dirty="0" smtClean="0"/>
              <a:t> обрабатывали несколько заявок в месяц на подключение к услугам НЦЭУ</a:t>
            </a:r>
          </a:p>
          <a:p>
            <a:r>
              <a:rPr lang="ru-RU" baseline="0" dirty="0" smtClean="0"/>
              <a:t>Сейчас 20-25 заявок в день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FAA7C4-8470-473C-B606-59500604658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831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Первый в стране  </a:t>
            </a:r>
            <a:r>
              <a:rPr lang="en-US" dirty="0" smtClean="0"/>
              <a:t>Tier III </a:t>
            </a:r>
            <a:r>
              <a:rPr lang="ru-RU" dirty="0" smtClean="0"/>
              <a:t> по 2-м направлениям из 3-х : проект и инфраструктура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AA7C4-8470-473C-B606-59500604658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600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AA7C4-8470-473C-B606-59500604658E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73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 происходит перенос ИТ систем на РП </a:t>
            </a:r>
          </a:p>
          <a:p>
            <a:r>
              <a:rPr lang="ru-RU" dirty="0" smtClean="0"/>
              <a:t>Остановиться на примерах непереносимость и решения через </a:t>
            </a:r>
            <a:r>
              <a:rPr lang="en-US" dirty="0" smtClean="0"/>
              <a:t> collocation,</a:t>
            </a:r>
            <a:r>
              <a:rPr lang="ru-RU" dirty="0" smtClean="0"/>
              <a:t> предоставление физически</a:t>
            </a:r>
          </a:p>
          <a:p>
            <a:r>
              <a:rPr lang="ru-RU" dirty="0" smtClean="0"/>
              <a:t> выделенных серверов и систем хранения данных в аренду</a:t>
            </a:r>
          </a:p>
          <a:p>
            <a:endParaRPr lang="ru-RU" dirty="0" smtClean="0"/>
          </a:p>
          <a:p>
            <a:endParaRPr lang="ru-RU" baseline="0" dirty="0" smtClean="0"/>
          </a:p>
          <a:p>
            <a:r>
              <a:rPr lang="ru-RU" baseline="0" dirty="0" smtClean="0"/>
              <a:t>*) По данным более 30 аудитов физической инфраструктуры, уверен эти данные очень интересны для компаний поставщиков ИТ решений, но 😃  </a:t>
            </a:r>
            <a:r>
              <a:rPr lang="en-US" baseline="0" dirty="0" smtClean="0"/>
              <a:t>NDA</a:t>
            </a:r>
          </a:p>
          <a:p>
            <a:endParaRPr lang="en-US" dirty="0" smtClean="0"/>
          </a:p>
          <a:p>
            <a:r>
              <a:rPr lang="ru-RU" dirty="0" smtClean="0"/>
              <a:t>С середины этого запущена пилотная РП и часть систем одного из госорганов уже перенесена на нашу платформу. Спасибо нашим коллегам что пошли на этот пилот ему мы обойдем</a:t>
            </a:r>
            <a:r>
              <a:rPr lang="ru-RU" baseline="0" dirty="0" smtClean="0"/>
              <a:t> многие грабли в промышленной эксплуатации РП, особенно в части обеспечения информационной безопасности. </a:t>
            </a:r>
          </a:p>
          <a:p>
            <a:r>
              <a:rPr lang="ru-RU" baseline="0" dirty="0" smtClean="0"/>
              <a:t>Беларусь – страна с собственной криптографией и достаточно развитым законодательством в </a:t>
            </a:r>
            <a:r>
              <a:rPr lang="ru-RU" baseline="0" smtClean="0"/>
              <a:t>этой области.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FAA7C4-8470-473C-B606-59500604658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461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40100" y="531813"/>
            <a:ext cx="3554413" cy="2665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  <a:p>
            <a:r>
              <a:rPr lang="ru-RU" baseline="0" dirty="0" smtClean="0"/>
              <a:t>*) </a:t>
            </a:r>
            <a:r>
              <a:rPr lang="ru-RU" baseline="0" dirty="0" smtClean="0"/>
              <a:t>По данным более 30 аудитов физической инфраструктуры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38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Ничего нового для себя вы на этом слайде не увидите 😃</a:t>
            </a:r>
          </a:p>
          <a:p>
            <a:endParaRPr lang="ru-RU" dirty="0" smtClean="0"/>
          </a:p>
          <a:p>
            <a:r>
              <a:rPr lang="ru-RU" dirty="0" smtClean="0"/>
              <a:t>Но дьявол, как вы знаете, кроется в деталях.</a:t>
            </a:r>
          </a:p>
          <a:p>
            <a:r>
              <a:rPr lang="ru-RU" dirty="0" smtClean="0"/>
              <a:t>Новизна в том, что </a:t>
            </a:r>
            <a:r>
              <a:rPr lang="ru-RU" dirty="0" err="1" smtClean="0"/>
              <a:t>госорганизации</a:t>
            </a:r>
            <a:r>
              <a:rPr lang="ru-RU" dirty="0" smtClean="0"/>
              <a:t>  получат СЕРВИС с приемлемым для них уровнем </a:t>
            </a:r>
            <a:r>
              <a:rPr lang="en-US" dirty="0" smtClean="0"/>
              <a:t>SLA</a:t>
            </a:r>
            <a:r>
              <a:rPr lang="ru-RU" dirty="0" smtClean="0"/>
              <a:t>, информационной безопасности,</a:t>
            </a:r>
          </a:p>
          <a:p>
            <a:r>
              <a:rPr lang="ru-RU" dirty="0" smtClean="0"/>
              <a:t> то есть сервис, которого у них не было раньше.</a:t>
            </a:r>
          </a:p>
          <a:p>
            <a:r>
              <a:rPr lang="ru-RU" dirty="0" smtClean="0"/>
              <a:t>Ну и немаловажно то, что наконец потребители услуг будут точно знать свои затраты на поддержку</a:t>
            </a:r>
          </a:p>
          <a:p>
            <a:r>
              <a:rPr lang="ru-RU" dirty="0" smtClean="0"/>
              <a:t> информационных систем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FAA7C4-8470-473C-B606-59500604658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985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Примеры </a:t>
            </a:r>
            <a:r>
              <a:rPr lang="en-US" dirty="0" smtClean="0"/>
              <a:t>SaaS </a:t>
            </a:r>
            <a:r>
              <a:rPr lang="ru-RU" dirty="0" smtClean="0"/>
              <a:t> услуг, которые стоят в нашем продуктовой </a:t>
            </a:r>
            <a:r>
              <a:rPr lang="en-US" dirty="0" smtClean="0"/>
              <a:t> roadmap </a:t>
            </a:r>
            <a:r>
              <a:rPr lang="ru-RU" dirty="0" smtClean="0"/>
              <a:t>на ближайшее время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FAA7C4-8470-473C-B606-59500604658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960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Без партнёров создать </a:t>
            </a:r>
            <a:r>
              <a:rPr lang="en-US" dirty="0" smtClean="0"/>
              <a:t>G-cloud </a:t>
            </a:r>
            <a:r>
              <a:rPr lang="ru-RU" dirty="0" smtClean="0"/>
              <a:t>невозможно. И по факту </a:t>
            </a:r>
            <a:r>
              <a:rPr lang="en-US" dirty="0" smtClean="0"/>
              <a:t>becloud </a:t>
            </a:r>
            <a:r>
              <a:rPr lang="ru-RU" dirty="0" smtClean="0"/>
              <a:t> сегодня это </a:t>
            </a:r>
            <a:r>
              <a:rPr lang="en-US" dirty="0" smtClean="0"/>
              <a:t>front end </a:t>
            </a:r>
            <a:r>
              <a:rPr lang="ru-RU" dirty="0" smtClean="0"/>
              <a:t> группы компаний, имеющих разные компетенции в области </a:t>
            </a:r>
            <a:r>
              <a:rPr lang="en-US" dirty="0" smtClean="0"/>
              <a:t>IT</a:t>
            </a:r>
            <a:r>
              <a:rPr lang="ru-RU" dirty="0" smtClean="0"/>
              <a:t> сервисов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FAA7C4-8470-473C-B606-59500604658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849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Учиться, учиться и ещё раз учиться</a:t>
            </a:r>
          </a:p>
          <a:p>
            <a:endParaRPr lang="ru-RU" dirty="0" smtClean="0"/>
          </a:p>
          <a:p>
            <a:r>
              <a:rPr lang="ru-RU" dirty="0" smtClean="0"/>
              <a:t>Учиться самим</a:t>
            </a:r>
          </a:p>
          <a:p>
            <a:r>
              <a:rPr lang="ru-RU" dirty="0" smtClean="0"/>
              <a:t>Учить наших будущих потребителей</a:t>
            </a:r>
          </a:p>
          <a:p>
            <a:r>
              <a:rPr lang="ru-RU" dirty="0" smtClean="0"/>
              <a:t>Учиться правильно взаимодействовать и понимать потребности государственных организаций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FAA7C4-8470-473C-B606-59500604658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61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AA7C4-8470-473C-B606-59500604658E}" type="slidenum">
              <a:rPr lang="ru-RU" smtClean="0"/>
              <a:t>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11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Изучен опыт как градов в области создания </a:t>
            </a:r>
            <a:r>
              <a:rPr lang="ru-RU" dirty="0" err="1" smtClean="0"/>
              <a:t>гособлаков</a:t>
            </a:r>
            <a:r>
              <a:rPr lang="ru-RU" dirty="0" smtClean="0"/>
              <a:t> – США, Великобритания, Южная Корея, так и стран наиболее близких по ментальности, размерам – такие как, Словакия,</a:t>
            </a:r>
          </a:p>
          <a:p>
            <a:r>
              <a:rPr lang="ru-RU" dirty="0" smtClean="0"/>
              <a:t>Опыт в области нормативной документации не самый </a:t>
            </a:r>
            <a:r>
              <a:rPr lang="ru-RU" dirty="0" err="1" smtClean="0"/>
              <a:t>юзабельный</a:t>
            </a:r>
            <a:r>
              <a:rPr lang="ru-RU" dirty="0" smtClean="0"/>
              <a:t>,</a:t>
            </a:r>
            <a:r>
              <a:rPr lang="ru-RU" baseline="0" dirty="0" smtClean="0"/>
              <a:t> но подход к реализации проектов, «ошибки выживших» оказались просто незаменимы.</a:t>
            </a:r>
          </a:p>
          <a:p>
            <a:r>
              <a:rPr lang="ru-RU" baseline="0" dirty="0" smtClean="0"/>
              <a:t>Конечно, отдельно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FAA7C4-8470-473C-B606-59500604658E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53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3412">
              <a:defRPr/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Для выполнения задач инвестиционного проекта   </a:t>
            </a:r>
            <a:r>
              <a:rPr lang="ru-RU" sz="1300" b="1" dirty="0"/>
              <a:t>19 декабря 2012 года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получило государственную регистрацию Совместное общество с ограниченной ответственностью </a:t>
            </a: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«Белорусские облачные технологии</a:t>
            </a:r>
            <a:r>
              <a:rPr lang="ru-RU" sz="13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»</a:t>
            </a:r>
            <a:endParaRPr lang="ru-RU" sz="13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AA7C4-8470-473C-B606-59500604658E}" type="slidenum">
              <a:rPr lang="ru-RU" smtClean="0"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884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47057" y="4177720"/>
            <a:ext cx="6533077" cy="4214053"/>
          </a:xfrm>
        </p:spPr>
        <p:txBody>
          <a:bodyPr/>
          <a:lstStyle/>
          <a:p>
            <a:pPr defTabSz="963508"/>
            <a:r>
              <a:rPr lang="ru-RU" dirty="0" smtClean="0"/>
              <a:t>Несколько слов об общей концепции проекта</a:t>
            </a:r>
            <a:r>
              <a:rPr lang="en-US" dirty="0" smtClean="0"/>
              <a:t> </a:t>
            </a:r>
          </a:p>
          <a:p>
            <a:pPr defTabSz="963508"/>
            <a:r>
              <a:rPr lang="ru-RU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Стандартная  вертикальная модель операторского</a:t>
            </a:r>
            <a:r>
              <a:rPr lang="ru-RU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бизнеса  делится на три уровня:</a:t>
            </a:r>
          </a:p>
          <a:p>
            <a:pPr marL="171467" indent="-171467" defTabSz="963508">
              <a:buFont typeface="Arial" panose="020B0604020202020204" pitchFamily="34" charset="0"/>
              <a:buChar char="•"/>
            </a:pPr>
            <a:r>
              <a:rPr lang="ru-RU" baseline="0" dirty="0" smtClean="0"/>
              <a:t> уровень среды передачи (волоконно-оптические и медные кабели,  радиочастоты),</a:t>
            </a:r>
          </a:p>
          <a:p>
            <a:pPr marL="171467" indent="-171467" defTabSz="963508">
              <a:buFont typeface="Arial" panose="020B0604020202020204" pitchFamily="34" charset="0"/>
              <a:buChar char="•"/>
            </a:pPr>
            <a:r>
              <a:rPr lang="ru-RU" baseline="0" dirty="0" smtClean="0"/>
              <a:t> уровень инфраструктуры (каналы связи,  системы управления сетью)</a:t>
            </a:r>
          </a:p>
          <a:p>
            <a:pPr marL="171467" indent="-171467" defTabSz="963508">
              <a:buFont typeface="Arial" panose="020B0604020202020204" pitchFamily="34" charset="0"/>
              <a:buChar char="•"/>
            </a:pPr>
            <a:r>
              <a:rPr lang="ru-RU" baseline="0" dirty="0" smtClean="0"/>
              <a:t> уровень услуг  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defTabSz="963508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Концепция нашего проекта заключается в объединении сред передачи,  объединении инфраструктур операторов связи путем консолидации,</a:t>
            </a:r>
            <a:r>
              <a:rPr lang="ru-RU" sz="11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исключения  необходимости дублировать инфраструктуры, а значит  обеспечивать больший спектр услуг за счет более широких возможностей и концентрации ресурсов на развитии услуг для конечных потребителей</a:t>
            </a:r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r>
              <a:rPr lang="ru-RU" dirty="0" smtClean="0"/>
              <a:t> </a:t>
            </a:r>
            <a:r>
              <a:rPr lang="ru-RU" baseline="0" dirty="0" smtClean="0"/>
              <a:t>Присутствие  на рынке инфраструктурного оператора снижает финансовые барьеры для появления новых участников рынка,  ориентированных  на создание услуг для конечных  потребителей,  поскольку основным барьером является  строительство собственной сети.  </a:t>
            </a:r>
          </a:p>
          <a:p>
            <a:r>
              <a:rPr lang="ru-RU" baseline="0" dirty="0" smtClean="0"/>
              <a:t>Инфраструктурный оператор  ориентирован на предоставление услуг операторам и поставщикам услуг. Поэтому наша успешность  оператора напрямую зависит от успеха   наших партнеров – операторов связи и  поставщиков услуг. </a:t>
            </a:r>
          </a:p>
          <a:p>
            <a:r>
              <a:rPr lang="ru-RU" baseline="0" dirty="0" smtClean="0"/>
              <a:t>Сама модель  существования инфраструктурного оператора не допускает ситуации,  когда одной рукой мы предоставляем услуги операторам,  а другой рукой  отбираем у этих операторов клиентов,  имея заведомо лучшие инфраструктурные возможности.  </a:t>
            </a:r>
          </a:p>
          <a:p>
            <a:r>
              <a:rPr lang="ru-RU" baseline="0" dirty="0" smtClean="0"/>
              <a:t>Ну и  конечно,  наличие инфраструктурного  оператора позволит создать основу для развития  так называемых облачных услуг,  то есть тех услуг,  которые необходимы потребителю   и в том  объеме  и в тот момент времени, когда они ему необходимы,  при этом  услуги такие услуги оказываются по скоростным каналам связи.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274E-E1AF-46E1-8C0B-83658288E0F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257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Каждый из наших проектов имеет своих потребителей.</a:t>
            </a:r>
          </a:p>
          <a:p>
            <a:r>
              <a:rPr lang="ru-RU" dirty="0" smtClean="0"/>
              <a:t>Но главная цель – облачные сервисы для государственных организаций, других юридических лиц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FAA7C4-8470-473C-B606-59500604658E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49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Объектами инвестиционной деятельности являются:</a:t>
            </a:r>
          </a:p>
          <a:p>
            <a:r>
              <a:rPr lang="ru-RU" baseline="0" dirty="0" smtClean="0"/>
              <a:t>ЕРСПД – создание опорной сети единой республиканской сети передачи данных</a:t>
            </a:r>
          </a:p>
          <a:p>
            <a:r>
              <a:rPr lang="en-US" baseline="0" dirty="0" smtClean="0"/>
              <a:t>LTE</a:t>
            </a:r>
            <a:r>
              <a:rPr lang="ru-RU" baseline="0" dirty="0" smtClean="0"/>
              <a:t> – создание единой сети сотовой связи четвертого поколения 4</a:t>
            </a:r>
            <a:r>
              <a:rPr lang="en-US" baseline="0" dirty="0" smtClean="0"/>
              <a:t>G</a:t>
            </a:r>
            <a:endParaRPr lang="ru-RU" baseline="0" dirty="0" smtClean="0"/>
          </a:p>
          <a:p>
            <a:r>
              <a:rPr lang="ru-RU" baseline="0" dirty="0" smtClean="0"/>
              <a:t>РЦОД – создание республиканского центра обработки </a:t>
            </a:r>
            <a:r>
              <a:rPr lang="ru-RU" baseline="0" dirty="0" smtClean="0"/>
              <a:t>данных</a:t>
            </a:r>
          </a:p>
          <a:p>
            <a:endParaRPr lang="ru-RU" baseline="0" dirty="0" smtClean="0"/>
          </a:p>
          <a:p>
            <a:r>
              <a:rPr lang="ru-RU" baseline="0" dirty="0" smtClean="0"/>
              <a:t>Статус каждого проекта рассказать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AA7C4-8470-473C-B606-59500604658E}" type="slidenum">
              <a:rPr lang="ru-RU" smtClean="0"/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132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Цель ЕРСПД – повысить конкуренцию среди поставщиков услуг и операторов связи на рынке конечных потребителей.</a:t>
            </a:r>
          </a:p>
          <a:p>
            <a:r>
              <a:rPr lang="ru-RU" dirty="0" smtClean="0"/>
              <a:t>Цель – улучшить телекоммуникационную основу, необходимую для предоставления услуг.  </a:t>
            </a:r>
          </a:p>
          <a:p>
            <a:endParaRPr lang="ru-RU" dirty="0" smtClean="0"/>
          </a:p>
          <a:p>
            <a:r>
              <a:rPr lang="ru-RU" dirty="0" smtClean="0"/>
              <a:t>До ЕРСПД  - доступ к каждому уникальному сервису через разных </a:t>
            </a:r>
            <a:r>
              <a:rPr lang="ru-RU" baseline="0" dirty="0" smtClean="0"/>
              <a:t>операторов, особенно для распределённых ИТ инфраструктур.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FAA7C4-8470-473C-B606-59500604658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262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Справка по географии – на слайде</a:t>
            </a:r>
          </a:p>
          <a:p>
            <a:r>
              <a:rPr lang="ru-RU" dirty="0" smtClean="0"/>
              <a:t>Основой</a:t>
            </a:r>
            <a:r>
              <a:rPr lang="ru-RU" baseline="0" dirty="0" smtClean="0"/>
              <a:t> для предоставления всех самых современных телекоммуникационных услуг является сеть </a:t>
            </a:r>
            <a:r>
              <a:rPr lang="en-US" baseline="0" dirty="0" smtClean="0"/>
              <a:t>DWDM.</a:t>
            </a:r>
          </a:p>
          <a:p>
            <a:r>
              <a:rPr lang="ru-RU" baseline="0" dirty="0" smtClean="0"/>
              <a:t>Существующая оптическая инфраструктура используется самым эффективным образом за счет использования современного телекоммуникационного оборудования спектрального уплотнения </a:t>
            </a:r>
            <a:r>
              <a:rPr lang="en-US" baseline="0" dirty="0" smtClean="0"/>
              <a:t>DWDM</a:t>
            </a:r>
            <a:r>
              <a:rPr lang="ru-RU" baseline="0" dirty="0" smtClean="0"/>
              <a:t>.</a:t>
            </a:r>
            <a:endParaRPr lang="en-US" baseline="0" dirty="0" smtClean="0"/>
          </a:p>
          <a:p>
            <a:r>
              <a:rPr lang="ru-RU" baseline="0" dirty="0" smtClean="0"/>
              <a:t>Оборудование </a:t>
            </a:r>
            <a:r>
              <a:rPr lang="en-US" baseline="0" dirty="0" smtClean="0"/>
              <a:t>DWDM </a:t>
            </a:r>
            <a:r>
              <a:rPr lang="ru-RU" baseline="0" dirty="0" smtClean="0"/>
              <a:t>позволяет передать до 40 лямбд по одной паре оптических волокон, при этом каждая лямбда позволяет передавать трафик со скоростью до 100 Гигабит в секунду.</a:t>
            </a:r>
          </a:p>
          <a:p>
            <a:r>
              <a:rPr lang="ru-RU" baseline="0" dirty="0" smtClean="0"/>
              <a:t>В оборудование </a:t>
            </a:r>
            <a:r>
              <a:rPr lang="en-US" baseline="0" dirty="0" smtClean="0"/>
              <a:t>DWDM </a:t>
            </a:r>
            <a:r>
              <a:rPr lang="ru-RU" baseline="0" dirty="0" smtClean="0"/>
              <a:t>заложена возможность увеличения производительности до  80 лямбд без прерывания существующих сервисов</a:t>
            </a:r>
          </a:p>
          <a:p>
            <a:r>
              <a:rPr lang="ru-RU" baseline="0" dirty="0" smtClean="0"/>
              <a:t>Сеть </a:t>
            </a:r>
            <a:r>
              <a:rPr lang="en-US" baseline="0" dirty="0" smtClean="0"/>
              <a:t>DWDM </a:t>
            </a:r>
            <a:r>
              <a:rPr lang="ru-RU" baseline="0" dirty="0" smtClean="0"/>
              <a:t>обеспечивает высокую надежность и очень малое время восстановления в случае сбоев и повреждений, это достигается за счет внутренних механизмов и протоколов, а также использования кольцевых топологий.</a:t>
            </a:r>
          </a:p>
          <a:p>
            <a:pPr algn="just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Сеть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DWDM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обеспечивает высокую надежность и очень малое время восстановления в случае сбоев и повреждений, это достигается за счет внутренних механизмов и протоколов, а также использования кольцевых топологий.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AA7C4-8470-473C-B606-59500604658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50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FAA7C4-8470-473C-B606-59500604658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22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prezentacia_ne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0034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1401378" y="4027686"/>
            <a:ext cx="6726621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01378" y="5760546"/>
            <a:ext cx="6726621" cy="624489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Дополнительная информация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79285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646620" y="274638"/>
            <a:ext cx="7040179" cy="1143000"/>
          </a:xfrm>
        </p:spPr>
        <p:txBody>
          <a:bodyPr>
            <a:normAutofit/>
          </a:bodyPr>
          <a:lstStyle>
            <a:lvl1pPr algn="l">
              <a:defRPr sz="4000"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6620" y="2093310"/>
            <a:ext cx="6376277" cy="3822372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945646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900"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900"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587775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900"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9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900"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677876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839310" y="2424849"/>
            <a:ext cx="6847490" cy="16941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824833" y="9810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212942" y="5141579"/>
            <a:ext cx="16822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000" dirty="0" smtClean="0">
                <a:latin typeface="Arial"/>
                <a:cs typeface="Arial"/>
              </a:rPr>
              <a:t>СООО «Белорусские</a:t>
            </a:r>
          </a:p>
          <a:p>
            <a:pPr algn="r"/>
            <a:r>
              <a:rPr lang="ru-RU" sz="1000" dirty="0" smtClean="0">
                <a:latin typeface="Arial"/>
                <a:cs typeface="Arial"/>
              </a:rPr>
              <a:t>облачные технологии»</a:t>
            </a:r>
          </a:p>
          <a:p>
            <a:pPr algn="r"/>
            <a:endParaRPr lang="ru-RU" sz="1000" dirty="0" smtClean="0">
              <a:latin typeface="Arial"/>
              <a:cs typeface="Arial"/>
            </a:endParaRPr>
          </a:p>
          <a:p>
            <a:pPr algn="r"/>
            <a:r>
              <a:rPr lang="ru-RU" sz="1000" dirty="0" smtClean="0">
                <a:latin typeface="Arial"/>
                <a:cs typeface="Arial"/>
              </a:rPr>
              <a:t>Ул. К. Маркса, 29, пом. 2</a:t>
            </a:r>
          </a:p>
          <a:p>
            <a:pPr algn="r"/>
            <a:r>
              <a:rPr lang="ru-RU" sz="1000" dirty="0" smtClean="0">
                <a:latin typeface="Arial"/>
                <a:cs typeface="Arial"/>
              </a:rPr>
              <a:t>220030, г. Минск</a:t>
            </a:r>
          </a:p>
          <a:p>
            <a:pPr algn="r"/>
            <a:r>
              <a:rPr lang="ru-RU" sz="1000" dirty="0" smtClean="0">
                <a:latin typeface="Arial"/>
                <a:cs typeface="Arial"/>
              </a:rPr>
              <a:t>Республика Беларусь</a:t>
            </a:r>
          </a:p>
          <a:p>
            <a:pPr algn="r"/>
            <a:r>
              <a:rPr lang="ru-RU" sz="1000" dirty="0" err="1" smtClean="0">
                <a:latin typeface="Arial"/>
                <a:cs typeface="Arial"/>
              </a:rPr>
              <a:t>E-mail</a:t>
            </a:r>
            <a:r>
              <a:rPr lang="ru-RU" sz="1000" dirty="0" smtClean="0">
                <a:latin typeface="Arial"/>
                <a:cs typeface="Arial"/>
              </a:rPr>
              <a:t>: </a:t>
            </a:r>
            <a:r>
              <a:rPr lang="ru-RU" sz="1000" dirty="0" err="1" smtClean="0">
                <a:latin typeface="Arial"/>
                <a:cs typeface="Arial"/>
              </a:rPr>
              <a:t>info@becloud.by</a:t>
            </a:r>
            <a:endParaRPr lang="ru-RU" sz="1000" dirty="0" smtClean="0">
              <a:latin typeface="Arial"/>
              <a:cs typeface="Arial"/>
            </a:endParaRPr>
          </a:p>
          <a:p>
            <a:pPr algn="r"/>
            <a:endParaRPr lang="ru-RU" sz="1000" dirty="0" smtClean="0">
              <a:latin typeface="Arial"/>
              <a:cs typeface="Arial"/>
            </a:endParaRPr>
          </a:p>
          <a:p>
            <a:pPr algn="r"/>
            <a:r>
              <a:rPr lang="ru-RU" sz="1000" dirty="0" err="1" smtClean="0">
                <a:latin typeface="Arial"/>
                <a:cs typeface="Arial"/>
              </a:rPr>
              <a:t>www.becloud.by</a:t>
            </a:r>
            <a:endParaRPr lang="ru-RU" sz="10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452736" y="27616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99125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3" y="0"/>
            <a:ext cx="769870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2720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044FDB-D9F3-4E3E-8263-E9826F44EC3B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5A8659B-29E8-46EE-A081-7475D4237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56816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rezentacia_new2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941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5783" y="199529"/>
            <a:ext cx="68474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65783" y="1600200"/>
            <a:ext cx="664604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393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62" r:id="rId6"/>
    <p:sldLayoutId id="2147483663" r:id="rId7"/>
  </p:sldLayoutIdLst>
  <p:transition spd="slow">
    <p:push dir="u"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18" Type="http://schemas.microsoft.com/office/2007/relationships/diagramDrawing" Target="../diagrams/drawing7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17" Type="http://schemas.openxmlformats.org/officeDocument/2006/relationships/diagramColors" Target="../diagrams/colors7.xml"/><Relationship Id="rId2" Type="http://schemas.openxmlformats.org/officeDocument/2006/relationships/notesSlide" Target="../notesSlides/notesSlide12.xml"/><Relationship Id="rId16" Type="http://schemas.openxmlformats.org/officeDocument/2006/relationships/diagramQuickStyle" Target="../diagrams/quickStyl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5" Type="http://schemas.openxmlformats.org/officeDocument/2006/relationships/diagramLayout" Target="../diagrams/layout7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0" y="3851910"/>
            <a:ext cx="9144000" cy="174879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Создание 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G-cloud</a:t>
            </a:r>
            <a: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Беларуси: инфраструктурная модель в действии</a:t>
            </a:r>
            <a:endParaRPr lang="ru-RU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978" y="6349849"/>
            <a:ext cx="1846043" cy="42742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Октябрь 2015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729655" y="5691352"/>
            <a:ext cx="4213623" cy="96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019261" y="5951028"/>
            <a:ext cx="4244010" cy="9355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Генеральный директор </a:t>
            </a:r>
          </a:p>
          <a:p>
            <a:pPr algn="l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СООО «Белорусские облачные технологии» </a:t>
            </a:r>
          </a:p>
          <a:p>
            <a:pPr algn="l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Сергей Поблагуев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04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70829702"/>
              </p:ext>
            </p:extLst>
          </p:nvPr>
        </p:nvGraphicFramePr>
        <p:xfrm>
          <a:off x="556126" y="996997"/>
          <a:ext cx="8237220" cy="445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668" y="274638"/>
            <a:ext cx="7040179" cy="1143000"/>
          </a:xfrm>
        </p:spPr>
        <p:txBody>
          <a:bodyPr/>
          <a:lstStyle/>
          <a:p>
            <a:r>
              <a:rPr lang="ru-RU" dirty="0" smtClean="0"/>
              <a:t>Партнерство с НЦЭУ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0716" y="1336238"/>
            <a:ext cx="732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beCloud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обеспечивает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к электронным услугам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НЦЭУ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0701" y="4568902"/>
            <a:ext cx="4426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 к услугам и сервисам НЦЭУ</a:t>
            </a:r>
            <a:endParaRPr lang="ru-RU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461716" y="5055632"/>
            <a:ext cx="484632" cy="710317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2473730" y="5055630"/>
            <a:ext cx="484632" cy="705089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6460550" y="5086410"/>
            <a:ext cx="484632" cy="710317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42917" y="5760719"/>
            <a:ext cx="2103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к</a:t>
            </a:r>
            <a:r>
              <a:rPr lang="ru-RU" sz="1600" dirty="0" smtClean="0"/>
              <a:t> системе </a:t>
            </a:r>
            <a:r>
              <a:rPr lang="ru-RU" sz="1600" dirty="0"/>
              <a:t>защищенной </a:t>
            </a:r>
            <a:r>
              <a:rPr lang="ru-RU" sz="1600" dirty="0" smtClean="0"/>
              <a:t>почты </a:t>
            </a:r>
            <a:r>
              <a:rPr lang="ru-RU" sz="1600" dirty="0" err="1"/>
              <a:t>Mailgov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27607" y="5754518"/>
            <a:ext cx="228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к системе межведомственного </a:t>
            </a:r>
            <a:r>
              <a:rPr lang="ru-RU" sz="1600" dirty="0"/>
              <a:t>документооборота или </a:t>
            </a:r>
            <a:r>
              <a:rPr lang="ru-RU" sz="1600" dirty="0" smtClean="0"/>
              <a:t>к </a:t>
            </a:r>
            <a:r>
              <a:rPr lang="ru-RU" sz="1600" dirty="0"/>
              <a:t>СЭД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515593" y="5765949"/>
            <a:ext cx="2494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к общегосударственным АИС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96955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002" y="232785"/>
            <a:ext cx="4055461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РЦОД</a:t>
            </a:r>
            <a:endParaRPr lang="en-US" dirty="0"/>
          </a:p>
        </p:txBody>
      </p:sp>
      <p:sp>
        <p:nvSpPr>
          <p:cNvPr id="33" name="Содержимое 2"/>
          <p:cNvSpPr>
            <a:spLocks noGrp="1"/>
          </p:cNvSpPr>
          <p:nvPr>
            <p:ph idx="1"/>
          </p:nvPr>
        </p:nvSpPr>
        <p:spPr>
          <a:xfrm>
            <a:off x="140985" y="4784651"/>
            <a:ext cx="8811629" cy="2073349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площадь </a:t>
            </a:r>
            <a:r>
              <a:rPr lang="ru-RU" sz="2000" dirty="0"/>
              <a:t>спроектированного РЦОД для установки </a:t>
            </a:r>
            <a:r>
              <a:rPr lang="en-US" sz="2000" dirty="0"/>
              <a:t>IT</a:t>
            </a:r>
            <a:r>
              <a:rPr lang="ru-RU" sz="2000" dirty="0"/>
              <a:t>-оборудования – более 1200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/>
              <a:t>при общей площади около 3000 </a:t>
            </a:r>
            <a:r>
              <a:rPr lang="ru-RU" sz="2000" dirty="0" smtClean="0"/>
              <a:t>м</a:t>
            </a:r>
            <a:r>
              <a:rPr lang="ru-RU" sz="2000" baseline="30000" dirty="0"/>
              <a:t>2</a:t>
            </a:r>
            <a:endParaRPr lang="ru-RU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соответствие </a:t>
            </a:r>
            <a:r>
              <a:rPr lang="ru-RU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требованиям </a:t>
            </a:r>
            <a:r>
              <a:rPr lang="en-US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Tier </a:t>
            </a:r>
            <a:r>
              <a:rPr lang="en-US" sz="2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III Uptime Institute</a:t>
            </a:r>
            <a:endParaRPr lang="ru-RU" sz="20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/>
              <a:t>РЦОД спроектирован на 600 стоек, что в полной мере позволит удовлетворить растущие потребности клиентов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начало </a:t>
            </a:r>
            <a:r>
              <a:rPr lang="ru-RU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коммерческой эксплуатации – декабрь </a:t>
            </a:r>
            <a:r>
              <a:rPr lang="ru-RU" sz="2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2015 г.</a:t>
            </a:r>
            <a:endParaRPr lang="ru-RU" sz="20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18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1" y="1288947"/>
            <a:ext cx="8571215" cy="33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53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989" y="2440234"/>
            <a:ext cx="2208121" cy="2208121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00409" y="219710"/>
            <a:ext cx="8755682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G-cloud</a:t>
            </a:r>
            <a:r>
              <a:rPr lang="en-US" sz="3200" dirty="0" smtClean="0"/>
              <a:t> = </a:t>
            </a:r>
            <a:r>
              <a:rPr lang="ru-RU" sz="3200" dirty="0" smtClean="0"/>
              <a:t>Республиканская платформа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712200" y="6488668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35243"/>
            <a:ext cx="892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соответствии с </a:t>
            </a:r>
            <a:r>
              <a:rPr lang="ru-RU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Указом  Президента Республики Беларусь </a:t>
            </a:r>
          </a:p>
          <a:p>
            <a:pPr algn="ctr"/>
            <a:r>
              <a:rPr lang="ru-RU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№ 46 от 23 января </a:t>
            </a:r>
            <a:r>
              <a:rPr lang="ru-RU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2014 г.</a:t>
            </a:r>
            <a:endParaRPr lang="ru-RU" u="sng" dirty="0"/>
          </a:p>
        </p:txBody>
      </p:sp>
      <p:graphicFrame>
        <p:nvGraphicFramePr>
          <p:cNvPr id="13" name="Схема 12"/>
          <p:cNvGraphicFramePr/>
          <p:nvPr>
            <p:extLst/>
          </p:nvPr>
        </p:nvGraphicFramePr>
        <p:xfrm>
          <a:off x="146324" y="1881574"/>
          <a:ext cx="2537241" cy="313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Схема 14"/>
          <p:cNvGraphicFramePr/>
          <p:nvPr>
            <p:extLst/>
          </p:nvPr>
        </p:nvGraphicFramePr>
        <p:xfrm>
          <a:off x="6096218" y="2168613"/>
          <a:ext cx="3210891" cy="2660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8" name="Схема 17"/>
          <p:cNvGraphicFramePr/>
          <p:nvPr>
            <p:extLst/>
          </p:nvPr>
        </p:nvGraphicFramePr>
        <p:xfrm>
          <a:off x="1414944" y="4658418"/>
          <a:ext cx="6060768" cy="2378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641974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878" y="274638"/>
            <a:ext cx="7523921" cy="1143000"/>
          </a:xfrm>
        </p:spPr>
        <p:txBody>
          <a:bodyPr>
            <a:normAutofit/>
          </a:bodyPr>
          <a:lstStyle/>
          <a:p>
            <a:r>
              <a:rPr lang="ru-RU" sz="2800" dirty="0"/>
              <a:t>План перехода на </a:t>
            </a:r>
            <a:r>
              <a:rPr lang="ru-RU" sz="2800" dirty="0" smtClean="0"/>
              <a:t>Республиканскую </a:t>
            </a:r>
            <a:r>
              <a:rPr lang="ru-RU" sz="2800" dirty="0"/>
              <a:t>платформу (</a:t>
            </a:r>
            <a:r>
              <a:rPr lang="ru-RU" sz="2800" dirty="0" smtClean="0"/>
              <a:t>2015-2018</a:t>
            </a:r>
            <a:r>
              <a:rPr lang="ru-RU" sz="2800" dirty="0"/>
              <a:t>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60956" y="1926627"/>
            <a:ext cx="1620180" cy="953047"/>
            <a:chOff x="4806013" y="217678"/>
            <a:chExt cx="2160240" cy="1270729"/>
          </a:xfrm>
        </p:grpSpPr>
        <p:pic>
          <p:nvPicPr>
            <p:cNvPr id="6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6013" y="217678"/>
              <a:ext cx="2160240" cy="12707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4891053" y="520713"/>
              <a:ext cx="1990160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ru-RU" sz="1350" b="1" dirty="0">
                  <a:solidFill>
                    <a:srgbClr val="0C66AF"/>
                  </a:solidFill>
                </a:rPr>
                <a:t>Дешевле</a:t>
              </a:r>
            </a:p>
            <a:p>
              <a:pPr algn="ctr" defTabSz="914400"/>
              <a:r>
                <a:rPr lang="ru-RU" sz="1350" b="1" dirty="0">
                  <a:solidFill>
                    <a:srgbClr val="0C66AF"/>
                  </a:solidFill>
                </a:rPr>
                <a:t>Быстрее</a:t>
              </a:r>
            </a:p>
            <a:p>
              <a:pPr algn="ctr" defTabSz="914400"/>
              <a:r>
                <a:rPr lang="ru-RU" sz="1350" b="1" dirty="0">
                  <a:solidFill>
                    <a:srgbClr val="0C66AF"/>
                  </a:solidFill>
                </a:rPr>
                <a:t>Надежнее</a:t>
              </a:r>
            </a:p>
          </p:txBody>
        </p:sp>
      </p:grpSp>
      <p:sp>
        <p:nvSpPr>
          <p:cNvPr id="8" name="Прямоугольник 23"/>
          <p:cNvSpPr/>
          <p:nvPr/>
        </p:nvSpPr>
        <p:spPr>
          <a:xfrm>
            <a:off x="4973421" y="1999378"/>
            <a:ext cx="1570288" cy="461665"/>
          </a:xfrm>
          <a:prstGeom prst="rect">
            <a:avLst/>
          </a:prstGeom>
        </p:spPr>
        <p:txBody>
          <a:bodyPr wrap="square" lIns="0" numCol="1" spcCol="360000">
            <a:spAutoFit/>
          </a:bodyPr>
          <a:lstStyle/>
          <a:p>
            <a:pPr defTabSz="914400"/>
            <a:r>
              <a:rPr lang="ru-RU" sz="1200" dirty="0">
                <a:solidFill>
                  <a:prstClr val="black"/>
                </a:solidFill>
              </a:rPr>
              <a:t>Проведение опытной эксплуатации</a:t>
            </a:r>
          </a:p>
        </p:txBody>
      </p:sp>
      <p:sp>
        <p:nvSpPr>
          <p:cNvPr id="9" name="Прямоугольник 24"/>
          <p:cNvSpPr/>
          <p:nvPr/>
        </p:nvSpPr>
        <p:spPr>
          <a:xfrm>
            <a:off x="202456" y="2852183"/>
            <a:ext cx="1633240" cy="461665"/>
          </a:xfrm>
          <a:prstGeom prst="rect">
            <a:avLst/>
          </a:prstGeom>
        </p:spPr>
        <p:txBody>
          <a:bodyPr wrap="square" lIns="0" numCol="1" spcCol="360000">
            <a:spAutoFit/>
          </a:bodyPr>
          <a:lstStyle/>
          <a:p>
            <a:pPr defTabSz="914400"/>
            <a:r>
              <a:rPr lang="ru-RU" sz="1200" dirty="0">
                <a:solidFill>
                  <a:prstClr val="black"/>
                </a:solidFill>
              </a:rPr>
              <a:t>Подготовительные мероприятия</a:t>
            </a:r>
          </a:p>
        </p:txBody>
      </p:sp>
      <p:sp>
        <p:nvSpPr>
          <p:cNvPr id="10" name="Прямоугольник 28"/>
          <p:cNvSpPr/>
          <p:nvPr/>
        </p:nvSpPr>
        <p:spPr>
          <a:xfrm>
            <a:off x="2674055" y="2498493"/>
            <a:ext cx="1872276" cy="120032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914400"/>
            <a:r>
              <a:rPr lang="ru-RU" sz="1200" dirty="0">
                <a:solidFill>
                  <a:prstClr val="black"/>
                </a:solidFill>
              </a:rPr>
              <a:t>Разработка проекта переноса информационных систем государственных организаций в тестовую зону РП</a:t>
            </a:r>
          </a:p>
        </p:txBody>
      </p:sp>
      <p:sp>
        <p:nvSpPr>
          <p:cNvPr id="11" name="Прямоугольник 29"/>
          <p:cNvSpPr/>
          <p:nvPr/>
        </p:nvSpPr>
        <p:spPr>
          <a:xfrm>
            <a:off x="4126598" y="4022636"/>
            <a:ext cx="3087224" cy="181588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914400"/>
            <a:r>
              <a:rPr lang="ru-RU" sz="1200" dirty="0">
                <a:solidFill>
                  <a:prstClr val="black"/>
                </a:solidFill>
              </a:rPr>
              <a:t>Переход государственного органа на использование РП</a:t>
            </a:r>
          </a:p>
          <a:p>
            <a:pPr marL="228600" indent="-228600" defTabSz="914400">
              <a:buFontTx/>
              <a:buAutoNum type="arabicPeriod"/>
            </a:pPr>
            <a:r>
              <a:rPr lang="ru-RU" sz="1100" dirty="0">
                <a:solidFill>
                  <a:prstClr val="black"/>
                </a:solidFill>
              </a:rPr>
              <a:t>Перенос типовых ИС (ТИС) в </a:t>
            </a:r>
            <a:r>
              <a:rPr lang="en-US" sz="1100" dirty="0">
                <a:solidFill>
                  <a:prstClr val="black"/>
                </a:solidFill>
              </a:rPr>
              <a:t>SaaS c </a:t>
            </a:r>
            <a:r>
              <a:rPr lang="ru-RU" sz="1100" dirty="0">
                <a:solidFill>
                  <a:prstClr val="black"/>
                </a:solidFill>
              </a:rPr>
              <a:t>оптимизацией архитектуры (почта, порталы, бухгалтерия…)</a:t>
            </a:r>
          </a:p>
          <a:p>
            <a:pPr marL="228600" indent="-228600" defTabSz="914400">
              <a:buFontTx/>
              <a:buAutoNum type="arabicPeriod"/>
            </a:pPr>
            <a:r>
              <a:rPr lang="ru-RU" sz="1100" dirty="0">
                <a:solidFill>
                  <a:prstClr val="black"/>
                </a:solidFill>
              </a:rPr>
              <a:t>Перенос уникальных ИС без изменения архитектуры на </a:t>
            </a:r>
            <a:r>
              <a:rPr lang="ru-RU" sz="1100" dirty="0" err="1">
                <a:solidFill>
                  <a:prstClr val="black"/>
                </a:solidFill>
              </a:rPr>
              <a:t>коллокейшен</a:t>
            </a:r>
            <a:r>
              <a:rPr lang="ru-RU" sz="1100" dirty="0">
                <a:solidFill>
                  <a:prstClr val="black"/>
                </a:solidFill>
              </a:rPr>
              <a:t> и в </a:t>
            </a:r>
            <a:r>
              <a:rPr lang="en-US" sz="1100" dirty="0">
                <a:solidFill>
                  <a:prstClr val="black"/>
                </a:solidFill>
              </a:rPr>
              <a:t>IaaS</a:t>
            </a:r>
            <a:endParaRPr lang="ru-RU" sz="1100" dirty="0">
              <a:solidFill>
                <a:prstClr val="black"/>
              </a:solidFill>
            </a:endParaRPr>
          </a:p>
          <a:p>
            <a:pPr marL="228600" indent="-228600" defTabSz="914400">
              <a:buFontTx/>
              <a:buAutoNum type="arabicPeriod"/>
            </a:pPr>
            <a:r>
              <a:rPr lang="ru-RU" sz="1100" dirty="0">
                <a:solidFill>
                  <a:prstClr val="black"/>
                </a:solidFill>
              </a:rPr>
              <a:t>Разработка новых УИС в стандартизированной облачной среде разработки (</a:t>
            </a:r>
            <a:r>
              <a:rPr lang="en-US" sz="1100" dirty="0">
                <a:solidFill>
                  <a:prstClr val="black"/>
                </a:solidFill>
              </a:rPr>
              <a:t>PaaS</a:t>
            </a:r>
            <a:r>
              <a:rPr lang="ru-RU" sz="11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2" name="Прямоугольник 17"/>
          <p:cNvSpPr/>
          <p:nvPr/>
        </p:nvSpPr>
        <p:spPr>
          <a:xfrm>
            <a:off x="1516795" y="4407215"/>
            <a:ext cx="1438901" cy="120032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914400"/>
            <a:r>
              <a:rPr lang="ru-RU" sz="1200" dirty="0">
                <a:solidFill>
                  <a:prstClr val="black"/>
                </a:solidFill>
              </a:rPr>
              <a:t>Проведение аудита ИТ-систем государственных организаций: потребность в ИТ-ресурсах и типы ИС</a:t>
            </a:r>
          </a:p>
        </p:txBody>
      </p:sp>
      <p:sp>
        <p:nvSpPr>
          <p:cNvPr id="13" name="Полилиния 8"/>
          <p:cNvSpPr/>
          <p:nvPr/>
        </p:nvSpPr>
        <p:spPr>
          <a:xfrm>
            <a:off x="0" y="2749832"/>
            <a:ext cx="6949440" cy="1551661"/>
          </a:xfrm>
          <a:custGeom>
            <a:avLst/>
            <a:gdLst>
              <a:gd name="connsiteX0" fmla="*/ 7604760 w 7604760"/>
              <a:gd name="connsiteY0" fmla="*/ 117825 h 1611345"/>
              <a:gd name="connsiteX1" fmla="*/ 6202680 w 7604760"/>
              <a:gd name="connsiteY1" fmla="*/ 87345 h 1611345"/>
              <a:gd name="connsiteX2" fmla="*/ 4953000 w 7604760"/>
              <a:gd name="connsiteY2" fmla="*/ 1093185 h 1611345"/>
              <a:gd name="connsiteX3" fmla="*/ 3398520 w 7604760"/>
              <a:gd name="connsiteY3" fmla="*/ 1519905 h 1611345"/>
              <a:gd name="connsiteX4" fmla="*/ 1417320 w 7604760"/>
              <a:gd name="connsiteY4" fmla="*/ 1108425 h 1611345"/>
              <a:gd name="connsiteX5" fmla="*/ 0 w 7604760"/>
              <a:gd name="connsiteY5" fmla="*/ 1611345 h 1611345"/>
              <a:gd name="connsiteX6" fmla="*/ 0 w 7604760"/>
              <a:gd name="connsiteY6" fmla="*/ 1611345 h 1611345"/>
              <a:gd name="connsiteX0" fmla="*/ 7654901 w 7654901"/>
              <a:gd name="connsiteY0" fmla="*/ 127049 h 1605329"/>
              <a:gd name="connsiteX1" fmla="*/ 6202680 w 7654901"/>
              <a:gd name="connsiteY1" fmla="*/ 81329 h 1605329"/>
              <a:gd name="connsiteX2" fmla="*/ 4953000 w 7654901"/>
              <a:gd name="connsiteY2" fmla="*/ 1087169 h 1605329"/>
              <a:gd name="connsiteX3" fmla="*/ 3398520 w 7654901"/>
              <a:gd name="connsiteY3" fmla="*/ 1513889 h 1605329"/>
              <a:gd name="connsiteX4" fmla="*/ 1417320 w 7654901"/>
              <a:gd name="connsiteY4" fmla="*/ 1102409 h 1605329"/>
              <a:gd name="connsiteX5" fmla="*/ 0 w 7654901"/>
              <a:gd name="connsiteY5" fmla="*/ 1605329 h 1605329"/>
              <a:gd name="connsiteX6" fmla="*/ 0 w 7654901"/>
              <a:gd name="connsiteY6" fmla="*/ 1605329 h 1605329"/>
              <a:gd name="connsiteX0" fmla="*/ 7654901 w 7654901"/>
              <a:gd name="connsiteY0" fmla="*/ 77844 h 1556124"/>
              <a:gd name="connsiteX1" fmla="*/ 6202680 w 7654901"/>
              <a:gd name="connsiteY1" fmla="*/ 32124 h 1556124"/>
              <a:gd name="connsiteX2" fmla="*/ 4953000 w 7654901"/>
              <a:gd name="connsiteY2" fmla="*/ 1037964 h 1556124"/>
              <a:gd name="connsiteX3" fmla="*/ 3398520 w 7654901"/>
              <a:gd name="connsiteY3" fmla="*/ 1464684 h 1556124"/>
              <a:gd name="connsiteX4" fmla="*/ 1417320 w 7654901"/>
              <a:gd name="connsiteY4" fmla="*/ 1053204 h 1556124"/>
              <a:gd name="connsiteX5" fmla="*/ 0 w 7654901"/>
              <a:gd name="connsiteY5" fmla="*/ 1556124 h 1556124"/>
              <a:gd name="connsiteX6" fmla="*/ 0 w 7654901"/>
              <a:gd name="connsiteY6" fmla="*/ 1556124 h 1556124"/>
              <a:gd name="connsiteX0" fmla="*/ 7621473 w 7621473"/>
              <a:gd name="connsiteY0" fmla="*/ 77844 h 1556124"/>
              <a:gd name="connsiteX1" fmla="*/ 6202680 w 7621473"/>
              <a:gd name="connsiteY1" fmla="*/ 32124 h 1556124"/>
              <a:gd name="connsiteX2" fmla="*/ 4953000 w 7621473"/>
              <a:gd name="connsiteY2" fmla="*/ 1037964 h 1556124"/>
              <a:gd name="connsiteX3" fmla="*/ 3398520 w 7621473"/>
              <a:gd name="connsiteY3" fmla="*/ 1464684 h 1556124"/>
              <a:gd name="connsiteX4" fmla="*/ 1417320 w 7621473"/>
              <a:gd name="connsiteY4" fmla="*/ 1053204 h 1556124"/>
              <a:gd name="connsiteX5" fmla="*/ 0 w 7621473"/>
              <a:gd name="connsiteY5" fmla="*/ 1556124 h 1556124"/>
              <a:gd name="connsiteX6" fmla="*/ 0 w 7621473"/>
              <a:gd name="connsiteY6" fmla="*/ 1556124 h 1556124"/>
              <a:gd name="connsiteX0" fmla="*/ 7621473 w 7621473"/>
              <a:gd name="connsiteY0" fmla="*/ 71343 h 1549623"/>
              <a:gd name="connsiteX1" fmla="*/ 6202680 w 7621473"/>
              <a:gd name="connsiteY1" fmla="*/ 25623 h 1549623"/>
              <a:gd name="connsiteX2" fmla="*/ 4953000 w 7621473"/>
              <a:gd name="connsiteY2" fmla="*/ 1031463 h 1549623"/>
              <a:gd name="connsiteX3" fmla="*/ 3398520 w 7621473"/>
              <a:gd name="connsiteY3" fmla="*/ 1458183 h 1549623"/>
              <a:gd name="connsiteX4" fmla="*/ 1417320 w 7621473"/>
              <a:gd name="connsiteY4" fmla="*/ 1046703 h 1549623"/>
              <a:gd name="connsiteX5" fmla="*/ 0 w 7621473"/>
              <a:gd name="connsiteY5" fmla="*/ 1549623 h 1549623"/>
              <a:gd name="connsiteX6" fmla="*/ 0 w 7621473"/>
              <a:gd name="connsiteY6" fmla="*/ 1549623 h 1549623"/>
              <a:gd name="connsiteX0" fmla="*/ 7621473 w 7621473"/>
              <a:gd name="connsiteY0" fmla="*/ 73381 h 1551661"/>
              <a:gd name="connsiteX1" fmla="*/ 6202680 w 7621473"/>
              <a:gd name="connsiteY1" fmla="*/ 27661 h 1551661"/>
              <a:gd name="connsiteX2" fmla="*/ 4953000 w 7621473"/>
              <a:gd name="connsiteY2" fmla="*/ 1033501 h 1551661"/>
              <a:gd name="connsiteX3" fmla="*/ 3398520 w 7621473"/>
              <a:gd name="connsiteY3" fmla="*/ 1460221 h 1551661"/>
              <a:gd name="connsiteX4" fmla="*/ 1417320 w 7621473"/>
              <a:gd name="connsiteY4" fmla="*/ 1048741 h 1551661"/>
              <a:gd name="connsiteX5" fmla="*/ 0 w 7621473"/>
              <a:gd name="connsiteY5" fmla="*/ 1551661 h 1551661"/>
              <a:gd name="connsiteX6" fmla="*/ 0 w 7621473"/>
              <a:gd name="connsiteY6" fmla="*/ 1551661 h 155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1473" h="1551661">
                <a:moveTo>
                  <a:pt x="7621473" y="73381"/>
                </a:moveTo>
                <a:cubicBezTo>
                  <a:pt x="6933074" y="330571"/>
                  <a:pt x="6833997" y="-111094"/>
                  <a:pt x="6202680" y="27661"/>
                </a:cubicBezTo>
                <a:cubicBezTo>
                  <a:pt x="5571363" y="166416"/>
                  <a:pt x="5420360" y="794741"/>
                  <a:pt x="4953000" y="1033501"/>
                </a:cubicBezTo>
                <a:cubicBezTo>
                  <a:pt x="4485640" y="1272261"/>
                  <a:pt x="3987800" y="1457681"/>
                  <a:pt x="3398520" y="1460221"/>
                </a:cubicBezTo>
                <a:cubicBezTo>
                  <a:pt x="2809240" y="1462761"/>
                  <a:pt x="1983740" y="1033501"/>
                  <a:pt x="1417320" y="1048741"/>
                </a:cubicBezTo>
                <a:cubicBezTo>
                  <a:pt x="850900" y="1063981"/>
                  <a:pt x="0" y="1551661"/>
                  <a:pt x="0" y="1551661"/>
                </a:cubicBezTo>
                <a:lnTo>
                  <a:pt x="0" y="1551661"/>
                </a:lnTo>
              </a:path>
            </a:pathLst>
          </a:custGeom>
          <a:noFill/>
          <a:ln>
            <a:solidFill>
              <a:srgbClr val="1C8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9"/>
          <p:cNvSpPr/>
          <p:nvPr/>
        </p:nvSpPr>
        <p:spPr>
          <a:xfrm>
            <a:off x="608791" y="3577778"/>
            <a:ext cx="554189" cy="55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25"/>
          <p:cNvSpPr/>
          <p:nvPr/>
        </p:nvSpPr>
        <p:spPr>
          <a:xfrm>
            <a:off x="3143076" y="3908462"/>
            <a:ext cx="590400" cy="58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26"/>
          <p:cNvSpPr/>
          <p:nvPr/>
        </p:nvSpPr>
        <p:spPr>
          <a:xfrm>
            <a:off x="4483678" y="3357564"/>
            <a:ext cx="493200" cy="494643"/>
          </a:xfrm>
          <a:prstGeom prst="ellipse">
            <a:avLst/>
          </a:prstGeom>
          <a:solidFill>
            <a:srgbClr val="1C8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Овал 31"/>
          <p:cNvSpPr/>
          <p:nvPr/>
        </p:nvSpPr>
        <p:spPr>
          <a:xfrm>
            <a:off x="5742663" y="2561064"/>
            <a:ext cx="511200" cy="5123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Овал 32"/>
          <p:cNvSpPr/>
          <p:nvPr/>
        </p:nvSpPr>
        <p:spPr>
          <a:xfrm>
            <a:off x="1882274" y="3728375"/>
            <a:ext cx="511200" cy="512381"/>
          </a:xfrm>
          <a:prstGeom prst="ellipse">
            <a:avLst/>
          </a:prstGeom>
          <a:solidFill>
            <a:srgbClr val="1C8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33"/>
          <p:cNvSpPr/>
          <p:nvPr/>
        </p:nvSpPr>
        <p:spPr>
          <a:xfrm>
            <a:off x="793661" y="3656528"/>
            <a:ext cx="252623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defTabSz="914400">
              <a:spcBef>
                <a:spcPts val="600"/>
              </a:spcBef>
              <a:buClr>
                <a:srgbClr val="FF6242"/>
              </a:buClr>
            </a:pPr>
            <a:r>
              <a:rPr lang="ru-RU" sz="2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0" name="Прямоугольник 34"/>
          <p:cNvSpPr/>
          <p:nvPr/>
        </p:nvSpPr>
        <p:spPr>
          <a:xfrm>
            <a:off x="2055005" y="3788490"/>
            <a:ext cx="252623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defTabSz="914400">
              <a:spcBef>
                <a:spcPts val="600"/>
              </a:spcBef>
              <a:buClr>
                <a:srgbClr val="FF6242"/>
              </a:buClr>
            </a:pPr>
            <a:r>
              <a:rPr lang="ru-RU" sz="20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1" name="Прямоугольник 35"/>
          <p:cNvSpPr/>
          <p:nvPr/>
        </p:nvSpPr>
        <p:spPr>
          <a:xfrm>
            <a:off x="3352114" y="4016337"/>
            <a:ext cx="252623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defTabSz="914400">
              <a:spcBef>
                <a:spcPts val="600"/>
              </a:spcBef>
              <a:buClr>
                <a:srgbClr val="FF6242"/>
              </a:buClr>
            </a:pPr>
            <a:r>
              <a:rPr lang="ru-RU" sz="20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2" name="Прямоугольник 36"/>
          <p:cNvSpPr/>
          <p:nvPr/>
        </p:nvSpPr>
        <p:spPr>
          <a:xfrm>
            <a:off x="4635294" y="3404829"/>
            <a:ext cx="252623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defTabSz="914400">
              <a:spcBef>
                <a:spcPts val="600"/>
              </a:spcBef>
              <a:buClr>
                <a:srgbClr val="FF6242"/>
              </a:buClr>
            </a:pPr>
            <a:r>
              <a:rPr lang="ru-RU" sz="20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23" name="Прямоугольник 37"/>
          <p:cNvSpPr/>
          <p:nvPr/>
        </p:nvSpPr>
        <p:spPr>
          <a:xfrm>
            <a:off x="5912696" y="2630506"/>
            <a:ext cx="252623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defTabSz="914400">
              <a:spcBef>
                <a:spcPts val="600"/>
              </a:spcBef>
              <a:buClr>
                <a:srgbClr val="FF6242"/>
              </a:buClr>
            </a:pPr>
            <a:r>
              <a:rPr lang="ru-RU" sz="2000" b="1" dirty="0">
                <a:solidFill>
                  <a:prstClr val="white"/>
                </a:solidFill>
              </a:rPr>
              <a:t>5</a:t>
            </a:r>
          </a:p>
        </p:txBody>
      </p:sp>
      <p:pic>
        <p:nvPicPr>
          <p:cNvPr id="24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866" y="2494564"/>
            <a:ext cx="1125967" cy="632736"/>
          </a:xfrm>
          <a:prstGeom prst="rect">
            <a:avLst/>
          </a:prstGeom>
        </p:spPr>
      </p:pic>
      <p:sp>
        <p:nvSpPr>
          <p:cNvPr id="25" name="Прямоугольник 23"/>
          <p:cNvSpPr/>
          <p:nvPr/>
        </p:nvSpPr>
        <p:spPr>
          <a:xfrm>
            <a:off x="7342562" y="3210145"/>
            <a:ext cx="1570288" cy="1938992"/>
          </a:xfrm>
          <a:prstGeom prst="rect">
            <a:avLst/>
          </a:prstGeom>
        </p:spPr>
        <p:txBody>
          <a:bodyPr wrap="square" lIns="0" numCol="1" spcCol="360000">
            <a:spAutoFit/>
          </a:bodyPr>
          <a:lstStyle/>
          <a:p>
            <a:pPr defTabSz="914400"/>
            <a:r>
              <a:rPr lang="ru-RU" sz="1200" dirty="0">
                <a:solidFill>
                  <a:prstClr val="black"/>
                </a:solidFill>
              </a:rPr>
              <a:t>Подготовка отчета о результатах пилотного  проекта  и разработка рекомендаций государственным органам и организациям по переносу информационных систем на РП</a:t>
            </a:r>
          </a:p>
        </p:txBody>
      </p:sp>
      <p:pic>
        <p:nvPicPr>
          <p:cNvPr id="26" name="Picture 2" descr="http://becloud.by/img/logo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8238" y="1719986"/>
            <a:ext cx="838594" cy="67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150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699036" y="2627661"/>
            <a:ext cx="3742763" cy="2817912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22263" y="465429"/>
            <a:ext cx="7698705" cy="76243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Республиканская платформа как следующий этап эволюции дата-центра</a:t>
            </a:r>
            <a:endParaRPr lang="en-US" sz="2700" dirty="0"/>
          </a:p>
        </p:txBody>
      </p:sp>
      <p:grpSp>
        <p:nvGrpSpPr>
          <p:cNvPr id="3" name="Group 2"/>
          <p:cNvGrpSpPr/>
          <p:nvPr/>
        </p:nvGrpSpPr>
        <p:grpSpPr>
          <a:xfrm>
            <a:off x="100236" y="2240760"/>
            <a:ext cx="9019434" cy="3573436"/>
            <a:chOff x="133648" y="1700665"/>
            <a:chExt cx="12025912" cy="4764576"/>
          </a:xfrm>
        </p:grpSpPr>
        <p:grpSp>
          <p:nvGrpSpPr>
            <p:cNvPr id="6" name="Group 5"/>
            <p:cNvGrpSpPr/>
            <p:nvPr/>
          </p:nvGrpSpPr>
          <p:grpSpPr>
            <a:xfrm>
              <a:off x="133648" y="1700665"/>
              <a:ext cx="12025912" cy="4764576"/>
              <a:chOff x="680540" y="1196371"/>
              <a:chExt cx="9662067" cy="3828044"/>
            </a:xfrm>
          </p:grpSpPr>
          <p:sp>
            <p:nvSpPr>
              <p:cNvPr id="46" name="Прямоугольник 3"/>
              <p:cNvSpPr/>
              <p:nvPr/>
            </p:nvSpPr>
            <p:spPr>
              <a:xfrm>
                <a:off x="680540" y="1795518"/>
                <a:ext cx="1689725" cy="2678108"/>
              </a:xfrm>
              <a:prstGeom prst="rect">
                <a:avLst/>
              </a:prstGeom>
              <a:solidFill>
                <a:srgbClr val="E8E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>
                  <a:solidFill>
                    <a:schemeClr val="accent1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47" name="Прямоугольник 48"/>
              <p:cNvSpPr/>
              <p:nvPr/>
            </p:nvSpPr>
            <p:spPr>
              <a:xfrm>
                <a:off x="4687004" y="1795518"/>
                <a:ext cx="1689725" cy="2678108"/>
              </a:xfrm>
              <a:prstGeom prst="rect">
                <a:avLst/>
              </a:prstGeom>
              <a:solidFill>
                <a:srgbClr val="E8E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>
                  <a:solidFill>
                    <a:schemeClr val="accent1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48" name="Прямоугольник 59"/>
              <p:cNvSpPr/>
              <p:nvPr/>
            </p:nvSpPr>
            <p:spPr>
              <a:xfrm>
                <a:off x="2711266" y="1795518"/>
                <a:ext cx="1689725" cy="2678108"/>
              </a:xfrm>
              <a:prstGeom prst="rect">
                <a:avLst/>
              </a:prstGeom>
              <a:solidFill>
                <a:srgbClr val="E8E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>
                  <a:solidFill>
                    <a:schemeClr val="accent1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49" name="Прямоугольник 60"/>
              <p:cNvSpPr/>
              <p:nvPr/>
            </p:nvSpPr>
            <p:spPr>
              <a:xfrm>
                <a:off x="6732134" y="1795518"/>
                <a:ext cx="1689725" cy="2678108"/>
              </a:xfrm>
              <a:prstGeom prst="rect">
                <a:avLst/>
              </a:prstGeom>
              <a:solidFill>
                <a:srgbClr val="E8E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>
                  <a:solidFill>
                    <a:schemeClr val="accent1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50" name="Прямоугольник 61"/>
              <p:cNvSpPr/>
              <p:nvPr/>
            </p:nvSpPr>
            <p:spPr>
              <a:xfrm>
                <a:off x="879822" y="2326402"/>
                <a:ext cx="1260000" cy="13188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spcBef>
                    <a:spcPts val="450"/>
                  </a:spcBef>
                </a:pPr>
                <a:r>
                  <a:rPr lang="ru-RU" sz="1500" b="1" dirty="0">
                    <a:latin typeface="Calibri Light" panose="020F0302020204030204" pitchFamily="34" charset="0"/>
                    <a:cs typeface="Arial" panose="020B0604020202020204" pitchFamily="34" charset="0"/>
                  </a:rPr>
                  <a:t>Серверная комната</a:t>
                </a:r>
                <a:endParaRPr lang="ru-RU" sz="450" b="1" dirty="0">
                  <a:latin typeface="Calibri Light" panose="020F030202020403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450"/>
                  </a:spcBef>
                </a:pPr>
                <a:endParaRPr lang="ru-RU" sz="600" dirty="0">
                  <a:solidFill>
                    <a:schemeClr val="accent1"/>
                  </a:solidFill>
                  <a:latin typeface="Calibri Light" panose="020F030202020403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450"/>
                  </a:spcBef>
                </a:pPr>
                <a:r>
                  <a:rPr lang="ru-RU" sz="1050" dirty="0">
                    <a:latin typeface="Calibri Light" panose="020F0302020204030204" pitchFamily="34" charset="0"/>
                    <a:cs typeface="Arial" panose="020B0604020202020204" pitchFamily="34" charset="0"/>
                  </a:rPr>
                  <a:t>КПД ~5%*</a:t>
                </a:r>
              </a:p>
              <a:p>
                <a:pPr algn="ctr">
                  <a:spcBef>
                    <a:spcPts val="450"/>
                  </a:spcBef>
                </a:pPr>
                <a:r>
                  <a:rPr lang="ru-RU" sz="1050" dirty="0">
                    <a:latin typeface="Calibri Light" panose="020F0302020204030204" pitchFamily="34" charset="0"/>
                    <a:cs typeface="Arial" panose="020B0604020202020204" pitchFamily="34" charset="0"/>
                  </a:rPr>
                  <a:t>Высокое </a:t>
                </a:r>
                <a:r>
                  <a:rPr lang="ru-RU" sz="1050" dirty="0" err="1">
                    <a:latin typeface="Calibri Light" panose="020F0302020204030204" pitchFamily="34" charset="0"/>
                    <a:cs typeface="Arial" panose="020B0604020202020204" pitchFamily="34" charset="0"/>
                  </a:rPr>
                  <a:t>энерго</a:t>
                </a:r>
                <a:r>
                  <a:rPr lang="ru-RU" sz="1050" dirty="0">
                    <a:latin typeface="Calibri Light" panose="020F0302020204030204" pitchFamily="34" charset="0"/>
                    <a:cs typeface="Arial" panose="020B0604020202020204" pitchFamily="34" charset="0"/>
                  </a:rPr>
                  <a:t>-потребление</a:t>
                </a:r>
              </a:p>
            </p:txBody>
          </p:sp>
          <p:sp>
            <p:nvSpPr>
              <p:cNvPr id="51" name="Прямоугольник 62"/>
              <p:cNvSpPr/>
              <p:nvPr/>
            </p:nvSpPr>
            <p:spPr>
              <a:xfrm>
                <a:off x="2947732" y="2326402"/>
                <a:ext cx="1366107" cy="16650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spcBef>
                    <a:spcPts val="450"/>
                  </a:spcBef>
                </a:pPr>
                <a:r>
                  <a:rPr lang="ru-RU" sz="1500" b="1" dirty="0">
                    <a:latin typeface="Calibri Light" panose="020F0302020204030204" pitchFamily="34" charset="0"/>
                    <a:cs typeface="Arial" panose="020B0604020202020204" pitchFamily="34" charset="0"/>
                  </a:rPr>
                  <a:t>Дата-центр + виртуализация</a:t>
                </a:r>
              </a:p>
              <a:p>
                <a:pPr algn="ctr">
                  <a:spcBef>
                    <a:spcPts val="450"/>
                  </a:spcBef>
                </a:pPr>
                <a:endParaRPr lang="ru-RU" sz="600" b="1" dirty="0">
                  <a:solidFill>
                    <a:schemeClr val="accent1"/>
                  </a:solidFill>
                  <a:latin typeface="Calibri Light" panose="020F030202020403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450"/>
                  </a:spcBef>
                </a:pPr>
                <a:r>
                  <a:rPr lang="ru-RU" sz="1050" dirty="0">
                    <a:latin typeface="Calibri Light" panose="020F0302020204030204" pitchFamily="34" charset="0"/>
                    <a:cs typeface="Arial" panose="020B0604020202020204" pitchFamily="34" charset="0"/>
                  </a:rPr>
                  <a:t>Собственный или арендованный ЦОД</a:t>
                </a:r>
              </a:p>
              <a:p>
                <a:pPr algn="ctr">
                  <a:spcBef>
                    <a:spcPts val="450"/>
                  </a:spcBef>
                </a:pPr>
                <a:r>
                  <a:rPr lang="ru-RU" sz="1050" dirty="0">
                    <a:latin typeface="Calibri Light" panose="020F0302020204030204" pitchFamily="34" charset="0"/>
                    <a:cs typeface="Arial" panose="020B0604020202020204" pitchFamily="34" charset="0"/>
                  </a:rPr>
                  <a:t>Утилизация ИТ-ресурсов ~50% за счет виртуализации</a:t>
                </a:r>
              </a:p>
            </p:txBody>
          </p:sp>
          <p:sp>
            <p:nvSpPr>
              <p:cNvPr id="53" name="Прямоугольник 63"/>
              <p:cNvSpPr/>
              <p:nvPr/>
            </p:nvSpPr>
            <p:spPr>
              <a:xfrm>
                <a:off x="4855169" y="2326402"/>
                <a:ext cx="1460938" cy="20112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ru-RU" sz="1500" b="1" dirty="0">
                    <a:latin typeface="Calibri Light" panose="020F0302020204030204" pitchFamily="34" charset="0"/>
                    <a:cs typeface="Arial" panose="020B0604020202020204" pitchFamily="34" charset="0"/>
                  </a:rPr>
                  <a:t>Частное </a:t>
                </a:r>
              </a:p>
              <a:p>
                <a:pPr algn="ctr"/>
                <a:r>
                  <a:rPr lang="ru-RU" sz="1500" b="1" dirty="0">
                    <a:latin typeface="Calibri Light" panose="020F0302020204030204" pitchFamily="34" charset="0"/>
                    <a:cs typeface="Arial" panose="020B0604020202020204" pitchFamily="34" charset="0"/>
                  </a:rPr>
                  <a:t>облако</a:t>
                </a:r>
              </a:p>
              <a:p>
                <a:pPr algn="ctr">
                  <a:spcBef>
                    <a:spcPts val="450"/>
                  </a:spcBef>
                </a:pPr>
                <a:endParaRPr lang="ru-RU" sz="600" b="1" dirty="0">
                  <a:solidFill>
                    <a:schemeClr val="accent1"/>
                  </a:solidFill>
                  <a:latin typeface="Calibri Light" panose="020F030202020403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450"/>
                  </a:spcBef>
                </a:pPr>
                <a:r>
                  <a:rPr lang="ru-RU" sz="1050" dirty="0">
                    <a:latin typeface="Calibri Light" panose="020F0302020204030204" pitchFamily="34" charset="0"/>
                    <a:cs typeface="Arial" panose="020B0604020202020204" pitchFamily="34" charset="0"/>
                  </a:rPr>
                  <a:t>В собственном динамическом дата-центре +</a:t>
                </a:r>
              </a:p>
              <a:p>
                <a:pPr algn="ctr">
                  <a:spcBef>
                    <a:spcPts val="450"/>
                  </a:spcBef>
                </a:pPr>
                <a:r>
                  <a:rPr lang="ru-RU" sz="1050" dirty="0">
                    <a:latin typeface="Calibri Light" panose="020F0302020204030204" pitchFamily="34" charset="0"/>
                    <a:cs typeface="Arial" panose="020B0604020202020204" pitchFamily="34" charset="0"/>
                  </a:rPr>
                  <a:t>Каталог услуг</a:t>
                </a:r>
                <a:br>
                  <a:rPr lang="ru-RU" sz="1050" dirty="0">
                    <a:latin typeface="Calibri Light" panose="020F0302020204030204" pitchFamily="34" charset="0"/>
                    <a:cs typeface="Arial" panose="020B0604020202020204" pitchFamily="34" charset="0"/>
                  </a:rPr>
                </a:br>
                <a:r>
                  <a:rPr lang="ru-RU" sz="1050" dirty="0">
                    <a:latin typeface="Calibri Light" panose="020F0302020204030204" pitchFamily="34" charset="0"/>
                    <a:cs typeface="Arial" panose="020B0604020202020204" pitchFamily="34" charset="0"/>
                  </a:rPr>
                  <a:t>Самообслуживание Управление стоимостью ИТ-услуг</a:t>
                </a:r>
              </a:p>
            </p:txBody>
          </p:sp>
          <p:sp>
            <p:nvSpPr>
              <p:cNvPr id="58" name="Прямоугольник 64"/>
              <p:cNvSpPr/>
              <p:nvPr/>
            </p:nvSpPr>
            <p:spPr>
              <a:xfrm>
                <a:off x="6885853" y="2326402"/>
                <a:ext cx="1475384" cy="2103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spcBef>
                    <a:spcPts val="450"/>
                  </a:spcBef>
                </a:pPr>
                <a:r>
                  <a:rPr lang="ru-RU" sz="1500" b="1" dirty="0">
                    <a:solidFill>
                      <a:schemeClr val="accent2"/>
                    </a:solidFill>
                    <a:latin typeface="Calibri Light" panose="020F0302020204030204" pitchFamily="34" charset="0"/>
                    <a:cs typeface="Arial" panose="020B0604020202020204" pitchFamily="34" charset="0"/>
                  </a:rPr>
                  <a:t>Республиканская платформа</a:t>
                </a:r>
              </a:p>
              <a:p>
                <a:pPr algn="ctr">
                  <a:spcBef>
                    <a:spcPts val="450"/>
                  </a:spcBef>
                </a:pPr>
                <a:endParaRPr lang="ru-RU" sz="525" dirty="0">
                  <a:solidFill>
                    <a:schemeClr val="accent1"/>
                  </a:solidFill>
                  <a:latin typeface="Calibri Light" panose="020F030202020403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450"/>
                  </a:spcBef>
                </a:pPr>
                <a:r>
                  <a:rPr lang="ru-RU" sz="1050" dirty="0">
                    <a:latin typeface="Calibri Light" panose="020F0302020204030204" pitchFamily="34" charset="0"/>
                    <a:cs typeface="Arial" panose="020B0604020202020204" pitchFamily="34" charset="0"/>
                  </a:rPr>
                  <a:t>Виртуальное частное облако на арендованных у государства ИТ-мощностях</a:t>
                </a:r>
                <a:r>
                  <a:rPr lang="en-US" sz="1050" dirty="0">
                    <a:latin typeface="Calibri Light" panose="020F03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050" dirty="0">
                    <a:latin typeface="Calibri Light" panose="020F0302020204030204" pitchFamily="34" charset="0"/>
                    <a:cs typeface="Arial" panose="020B0604020202020204" pitchFamily="34" charset="0"/>
                  </a:rPr>
                  <a:t>эластично изменяемых по требованию (утилизация 50-100%)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873961" y="1368925"/>
                <a:ext cx="1411726" cy="1557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612236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sz="1050" b="1" dirty="0">
                    <a:solidFill>
                      <a:srgbClr val="1E86C9"/>
                    </a:solidFill>
                    <a:latin typeface="Calibri Light" panose="020F0302020204030204" pitchFamily="34" charset="0"/>
                    <a:cs typeface="Arial" panose="020B0604020202020204" pitchFamily="34" charset="0"/>
                  </a:rPr>
                  <a:t>Эффект </a:t>
                </a:r>
                <a:r>
                  <a:rPr lang="en-US" sz="1050" b="1" dirty="0">
                    <a:solidFill>
                      <a:srgbClr val="1E86C9"/>
                    </a:solidFill>
                    <a:latin typeface="Calibri Light" panose="020F0302020204030204" pitchFamily="34" charset="0"/>
                    <a:cs typeface="Arial" panose="020B0604020202020204" pitchFamily="34" charset="0"/>
                  </a:rPr>
                  <a:t>2</a:t>
                </a:r>
                <a:endParaRPr lang="en-US" sz="1350" dirty="0">
                  <a:solidFill>
                    <a:srgbClr val="1E86C9"/>
                  </a:solidFill>
                  <a:effectLst>
                    <a:outerShdw blurRad="127000" sx="101000" sy="101000" algn="ctr" rotWithShape="0">
                      <a:prstClr val="black"/>
                    </a:outerShdw>
                  </a:effectLst>
                  <a:latin typeface="Calibri Light" panose="020F03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906344" y="1368925"/>
                <a:ext cx="1411726" cy="1557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612236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sz="1050" b="1" dirty="0">
                    <a:solidFill>
                      <a:srgbClr val="1E86C9"/>
                    </a:solidFill>
                    <a:latin typeface="Calibri Light" panose="020F0302020204030204" pitchFamily="34" charset="0"/>
                    <a:cs typeface="Arial" panose="020B0604020202020204" pitchFamily="34" charset="0"/>
                  </a:rPr>
                  <a:t>Эффект 3</a:t>
                </a:r>
                <a:endParaRPr lang="en-US" sz="1350" dirty="0">
                  <a:solidFill>
                    <a:srgbClr val="1E86C9"/>
                  </a:solidFill>
                  <a:effectLst>
                    <a:outerShdw blurRad="127000" sx="101000" sy="101000" algn="ctr" rotWithShape="0">
                      <a:prstClr val="black"/>
                    </a:outerShdw>
                  </a:effectLst>
                  <a:latin typeface="Calibri Light" panose="020F03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822329" y="1368924"/>
                <a:ext cx="1411726" cy="1557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612236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sz="1050" b="1" dirty="0">
                    <a:solidFill>
                      <a:srgbClr val="1E86C9"/>
                    </a:solidFill>
                    <a:latin typeface="Calibri Light" panose="020F0302020204030204" pitchFamily="34" charset="0"/>
                    <a:cs typeface="Arial" panose="020B0604020202020204" pitchFamily="34" charset="0"/>
                  </a:rPr>
                  <a:t>Эффект 1</a:t>
                </a:r>
                <a:endParaRPr lang="en-US" sz="1350" dirty="0">
                  <a:solidFill>
                    <a:srgbClr val="1E86C9"/>
                  </a:solidFill>
                  <a:effectLst>
                    <a:outerShdw blurRad="127000" sx="101000" sy="101000" algn="ctr" rotWithShape="0">
                      <a:prstClr val="black"/>
                    </a:outerShdw>
                  </a:effectLst>
                  <a:latin typeface="Calibri Light" panose="020F03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2" name="Прямая соединительная линия 6"/>
              <p:cNvCxnSpPr/>
              <p:nvPr/>
            </p:nvCxnSpPr>
            <p:spPr>
              <a:xfrm>
                <a:off x="779353" y="2874252"/>
                <a:ext cx="1460938" cy="0"/>
              </a:xfrm>
              <a:prstGeom prst="line">
                <a:avLst/>
              </a:prstGeom>
              <a:ln w="12700" cap="rnd" cmpd="sng">
                <a:solidFill>
                  <a:srgbClr val="BCCBE7">
                    <a:alpha val="87000"/>
                  </a:srgbClr>
                </a:solidFill>
                <a:prstDash val="sysDot"/>
                <a:round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9"/>
              <p:cNvCxnSpPr/>
              <p:nvPr/>
            </p:nvCxnSpPr>
            <p:spPr>
              <a:xfrm>
                <a:off x="2817261" y="2874252"/>
                <a:ext cx="1460938" cy="0"/>
              </a:xfrm>
              <a:prstGeom prst="line">
                <a:avLst/>
              </a:prstGeom>
              <a:ln w="12700" cap="rnd" cmpd="sng">
                <a:solidFill>
                  <a:srgbClr val="BCCBE7">
                    <a:alpha val="87000"/>
                  </a:srgbClr>
                </a:solidFill>
                <a:prstDash val="sysDot"/>
                <a:round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4855169" y="2874252"/>
                <a:ext cx="1460938" cy="0"/>
              </a:xfrm>
              <a:prstGeom prst="line">
                <a:avLst/>
              </a:prstGeom>
              <a:ln w="12700" cap="rnd" cmpd="sng">
                <a:solidFill>
                  <a:srgbClr val="BCCBE7">
                    <a:alpha val="87000"/>
                  </a:srgbClr>
                </a:solidFill>
                <a:prstDash val="sysDot"/>
                <a:round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>
                <a:off x="6900299" y="2874252"/>
                <a:ext cx="1460938" cy="0"/>
              </a:xfrm>
              <a:prstGeom prst="line">
                <a:avLst/>
              </a:prstGeom>
              <a:ln w="12700" cap="rnd" cmpd="sng">
                <a:solidFill>
                  <a:srgbClr val="BCCBE7">
                    <a:alpha val="87000"/>
                  </a:srgbClr>
                </a:solidFill>
                <a:prstDash val="sysDot"/>
                <a:round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Дуга 9"/>
              <p:cNvSpPr/>
              <p:nvPr/>
            </p:nvSpPr>
            <p:spPr>
              <a:xfrm rot="18607320">
                <a:off x="1522943" y="1196371"/>
                <a:ext cx="2010499" cy="2010499"/>
              </a:xfrm>
              <a:prstGeom prst="arc">
                <a:avLst>
                  <a:gd name="adj1" fmla="val 16200000"/>
                  <a:gd name="adj2" fmla="val 495158"/>
                </a:avLst>
              </a:prstGeom>
              <a:ln w="19050">
                <a:solidFill>
                  <a:schemeClr val="bg1">
                    <a:lumMod val="65000"/>
                  </a:schemeClr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>
                  <a:solidFill>
                    <a:schemeClr val="accent1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74" name="Дуга 72"/>
              <p:cNvSpPr/>
              <p:nvPr/>
            </p:nvSpPr>
            <p:spPr>
              <a:xfrm rot="18607320">
                <a:off x="3574575" y="1196371"/>
                <a:ext cx="2010499" cy="2010499"/>
              </a:xfrm>
              <a:prstGeom prst="arc">
                <a:avLst>
                  <a:gd name="adj1" fmla="val 16200000"/>
                  <a:gd name="adj2" fmla="val 495158"/>
                </a:avLst>
              </a:prstGeom>
              <a:ln w="19050">
                <a:solidFill>
                  <a:schemeClr val="bg1">
                    <a:lumMod val="65000"/>
                  </a:schemeClr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>
                  <a:solidFill>
                    <a:schemeClr val="accent1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75" name="Дуга 73"/>
              <p:cNvSpPr/>
              <p:nvPr/>
            </p:nvSpPr>
            <p:spPr>
              <a:xfrm rot="18607320">
                <a:off x="5606959" y="1196371"/>
                <a:ext cx="2010499" cy="2010499"/>
              </a:xfrm>
              <a:prstGeom prst="arc">
                <a:avLst>
                  <a:gd name="adj1" fmla="val 16200000"/>
                  <a:gd name="adj2" fmla="val 495158"/>
                </a:avLst>
              </a:prstGeom>
              <a:ln w="19050">
                <a:solidFill>
                  <a:schemeClr val="bg1">
                    <a:lumMod val="65000"/>
                  </a:schemeClr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>
                  <a:solidFill>
                    <a:schemeClr val="accent1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775090" y="4702952"/>
                <a:ext cx="5091890" cy="321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350" b="1" dirty="0">
                    <a:solidFill>
                      <a:srgbClr val="1E86C9"/>
                    </a:solidFill>
                    <a:latin typeface="Calibri Light" panose="020F0302020204030204" pitchFamily="34" charset="0"/>
                  </a:rPr>
                  <a:t>Увеличение эффекта  от IT при усовершенствовании технологий</a:t>
                </a:r>
              </a:p>
            </p:txBody>
          </p:sp>
          <p:cxnSp>
            <p:nvCxnSpPr>
              <p:cNvPr id="77" name="Прямая соединительная линия 13"/>
              <p:cNvCxnSpPr/>
              <p:nvPr/>
            </p:nvCxnSpPr>
            <p:spPr>
              <a:xfrm>
                <a:off x="2817261" y="4715363"/>
                <a:ext cx="5071767" cy="0"/>
              </a:xfrm>
              <a:prstGeom prst="line">
                <a:avLst/>
              </a:prstGeom>
              <a:ln w="22225" cap="rnd">
                <a:solidFill>
                  <a:schemeClr val="bg1">
                    <a:lumMod val="65000"/>
                  </a:schemeClr>
                </a:solidFill>
                <a:prstDash val="sysDot"/>
                <a:round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8" name="Рисунок 14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12908" y="1965709"/>
                <a:ext cx="393828" cy="309436"/>
              </a:xfrm>
              <a:prstGeom prst="rect">
                <a:avLst/>
              </a:prstGeom>
            </p:spPr>
          </p:pic>
          <p:pic>
            <p:nvPicPr>
              <p:cNvPr id="79" name="Рисунок 1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1036" y="1964963"/>
                <a:ext cx="529204" cy="311193"/>
              </a:xfrm>
              <a:prstGeom prst="rect">
                <a:avLst/>
              </a:prstGeom>
            </p:spPr>
          </p:pic>
          <p:pic>
            <p:nvPicPr>
              <p:cNvPr id="80" name="Рисунок 16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58063" y="1964218"/>
                <a:ext cx="530964" cy="312952"/>
              </a:xfrm>
              <a:prstGeom prst="rect">
                <a:avLst/>
              </a:prstGeom>
            </p:spPr>
          </p:pic>
          <p:pic>
            <p:nvPicPr>
              <p:cNvPr id="82" name="Рисунок 19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80604" y="1965709"/>
                <a:ext cx="594257" cy="309436"/>
              </a:xfrm>
              <a:prstGeom prst="rect">
                <a:avLst/>
              </a:prstGeom>
            </p:spPr>
          </p:pic>
          <p:sp>
            <p:nvSpPr>
              <p:cNvPr id="28" name="Прямоугольник 60"/>
              <p:cNvSpPr/>
              <p:nvPr/>
            </p:nvSpPr>
            <p:spPr>
              <a:xfrm>
                <a:off x="8652882" y="1795518"/>
                <a:ext cx="1689725" cy="2678108"/>
              </a:xfrm>
              <a:prstGeom prst="rect">
                <a:avLst/>
              </a:prstGeom>
              <a:solidFill>
                <a:srgbClr val="E8E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>
                  <a:solidFill>
                    <a:schemeClr val="accent1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29" name="Прямоугольник 64"/>
              <p:cNvSpPr/>
              <p:nvPr/>
            </p:nvSpPr>
            <p:spPr>
              <a:xfrm>
                <a:off x="8806601" y="2326401"/>
                <a:ext cx="1475384" cy="17570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spcBef>
                    <a:spcPts val="450"/>
                  </a:spcBef>
                </a:pPr>
                <a:r>
                  <a:rPr lang="ru-RU" sz="1500" b="1" dirty="0">
                    <a:latin typeface="Calibri Light" panose="020F0302020204030204" pitchFamily="34" charset="0"/>
                    <a:cs typeface="Arial" panose="020B0604020202020204" pitchFamily="34" charset="0"/>
                  </a:rPr>
                  <a:t>Гибридное </a:t>
                </a:r>
                <a:br>
                  <a:rPr lang="ru-RU" sz="1500" b="1" dirty="0">
                    <a:latin typeface="Calibri Light" panose="020F0302020204030204" pitchFamily="34" charset="0"/>
                    <a:cs typeface="Arial" panose="020B0604020202020204" pitchFamily="34" charset="0"/>
                  </a:rPr>
                </a:br>
                <a:r>
                  <a:rPr lang="ru-RU" sz="1500" b="1" dirty="0">
                    <a:latin typeface="Calibri Light" panose="020F0302020204030204" pitchFamily="34" charset="0"/>
                    <a:cs typeface="Arial" panose="020B0604020202020204" pitchFamily="34" charset="0"/>
                  </a:rPr>
                  <a:t>облако</a:t>
                </a:r>
              </a:p>
              <a:p>
                <a:pPr algn="ctr">
                  <a:spcBef>
                    <a:spcPts val="450"/>
                  </a:spcBef>
                </a:pPr>
                <a:endParaRPr lang="ru-RU" sz="525" dirty="0">
                  <a:solidFill>
                    <a:schemeClr val="accent1"/>
                  </a:solidFill>
                  <a:latin typeface="Calibri Light" panose="020F030202020403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450"/>
                  </a:spcBef>
                </a:pPr>
                <a:r>
                  <a:rPr lang="ru-RU" sz="1050" dirty="0">
                    <a:latin typeface="Calibri Light" panose="020F0302020204030204" pitchFamily="34" charset="0"/>
                    <a:cs typeface="Arial" panose="020B0604020202020204" pitchFamily="34" charset="0"/>
                  </a:rPr>
                  <a:t>Совместное использование частных, виртуальных частных и публичных облаков в зависимости от решаемых задач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845763" y="1370106"/>
                <a:ext cx="1411726" cy="1557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612236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sz="1050" b="1" dirty="0">
                    <a:solidFill>
                      <a:srgbClr val="1E86C9"/>
                    </a:solidFill>
                    <a:latin typeface="Calibri Light" panose="020F0302020204030204" pitchFamily="34" charset="0"/>
                    <a:cs typeface="Arial" panose="020B0604020202020204" pitchFamily="34" charset="0"/>
                  </a:rPr>
                  <a:t>Эффект 4</a:t>
                </a:r>
                <a:endParaRPr lang="en-US" sz="1350" dirty="0">
                  <a:solidFill>
                    <a:srgbClr val="1E86C9"/>
                  </a:solidFill>
                  <a:effectLst>
                    <a:outerShdw blurRad="127000" sx="101000" sy="101000" algn="ctr" rotWithShape="0">
                      <a:prstClr val="black"/>
                    </a:outerShdw>
                  </a:effectLst>
                  <a:latin typeface="Calibri Light" panose="020F03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Дуга 73"/>
              <p:cNvSpPr/>
              <p:nvPr/>
            </p:nvSpPr>
            <p:spPr>
              <a:xfrm rot="18607320">
                <a:off x="7546377" y="1197555"/>
                <a:ext cx="2010499" cy="2010499"/>
              </a:xfrm>
              <a:prstGeom prst="arc">
                <a:avLst>
                  <a:gd name="adj1" fmla="val 16200000"/>
                  <a:gd name="adj2" fmla="val 495158"/>
                </a:avLst>
              </a:prstGeom>
              <a:ln w="19050">
                <a:solidFill>
                  <a:schemeClr val="bg1">
                    <a:lumMod val="65000"/>
                  </a:schemeClr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>
                  <a:solidFill>
                    <a:schemeClr val="accent1"/>
                  </a:solidFill>
                  <a:latin typeface="Calibri Light" panose="020F0302020204030204" pitchFamily="34" charset="0"/>
                </a:endParaRPr>
              </a:p>
            </p:txBody>
          </p:sp>
          <p:pic>
            <p:nvPicPr>
              <p:cNvPr id="36" name="Рисунок 1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06601" y="1970012"/>
                <a:ext cx="529204" cy="311193"/>
              </a:xfrm>
              <a:prstGeom prst="rect">
                <a:avLst/>
              </a:prstGeom>
            </p:spPr>
          </p:pic>
          <p:pic>
            <p:nvPicPr>
              <p:cNvPr id="30" name="Рисунок 16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78811" y="1964218"/>
                <a:ext cx="530964" cy="312952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71"/>
            <p:cNvCxnSpPr/>
            <p:nvPr/>
          </p:nvCxnSpPr>
          <p:spPr>
            <a:xfrm>
              <a:off x="10200456" y="3789040"/>
              <a:ext cx="1818360" cy="0"/>
            </a:xfrm>
            <a:prstGeom prst="line">
              <a:avLst/>
            </a:prstGeom>
            <a:ln w="12700" cap="rnd" cmpd="sng">
              <a:solidFill>
                <a:srgbClr val="BCCBE7">
                  <a:alpha val="87000"/>
                </a:srgbClr>
              </a:solidFill>
              <a:prstDash val="sysDot"/>
              <a:round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Рисунок 15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38475" y="2663392"/>
              <a:ext cx="645632" cy="37978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8" name="TextBox 37"/>
          <p:cNvSpPr txBox="1"/>
          <p:nvPr/>
        </p:nvSpPr>
        <p:spPr>
          <a:xfrm>
            <a:off x="502722" y="6052124"/>
            <a:ext cx="831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Пилотная Республиканская платформа 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beCloud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функционирует с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первой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половины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2015 года</a:t>
            </a:r>
          </a:p>
        </p:txBody>
      </p:sp>
    </p:spTree>
    <p:extLst>
      <p:ext uri="{BB962C8B-B14F-4D97-AF65-F5344CB8AC3E}">
        <p14:creationId xmlns:p14="http://schemas.microsoft.com/office/powerpoint/2010/main" val="1192037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130" y="274638"/>
            <a:ext cx="8206740" cy="1143000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Каталог базовых услуг</a:t>
            </a:r>
            <a:endParaRPr lang="ru-RU" sz="3400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633410"/>
              </p:ext>
            </p:extLst>
          </p:nvPr>
        </p:nvGraphicFramePr>
        <p:xfrm>
          <a:off x="605790" y="1577340"/>
          <a:ext cx="7600315" cy="458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5341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CEC554C-98E8-4879-A6B7-9285C2B05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8CEC554C-98E8-4879-A6B7-9285C2B054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ACCBBA6-64EC-434B-BB8E-0A46EDFD6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graphicEl>
                                              <a:dgm id="{EACCBBA6-64EC-434B-BB8E-0A46EDFD69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5A73B62-5FEB-4C4F-8082-8111F12F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graphicEl>
                                              <a:dgm id="{05A73B62-5FEB-4C4F-8082-8111F12F4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37A86A-E791-4D8F-A26C-1CE31ADDA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graphicEl>
                                              <a:dgm id="{A737A86A-E791-4D8F-A26C-1CE31ADDA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56B55A2-5B3E-475F-857C-76F4EC960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graphicEl>
                                              <a:dgm id="{756B55A2-5B3E-475F-857C-76F4EC960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ED021D0-E252-4378-9C40-62DDC00D2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graphicEl>
                                              <a:dgm id="{CED021D0-E252-4378-9C40-62DDC00D2D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D4BD36F-17ED-4A0E-8761-7F5B0E2DD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graphicEl>
                                              <a:dgm id="{0D4BD36F-17ED-4A0E-8761-7F5B0E2DD7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036DD6F-176E-4D04-9348-42A880C17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graphicEl>
                                              <a:dgm id="{4036DD6F-176E-4D04-9348-42A880C172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92327EA-F2F4-4409-AAD6-A64CE2671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dgm id="{492327EA-F2F4-4409-AAD6-A64CE26711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78B0EBF-6945-4B87-9A83-900CA0137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graphicEl>
                                              <a:dgm id="{578B0EBF-6945-4B87-9A83-900CA0137C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39D13F7-C1F6-4219-AAA5-9ED18A552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graphicEl>
                                              <a:dgm id="{139D13F7-C1F6-4219-AAA5-9ED18A552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Услуги </a:t>
            </a:r>
            <a:r>
              <a:rPr lang="en-US" dirty="0"/>
              <a:t>SaaS</a:t>
            </a:r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725926"/>
              </p:ext>
            </p:extLst>
          </p:nvPr>
        </p:nvGraphicFramePr>
        <p:xfrm>
          <a:off x="298173" y="1626359"/>
          <a:ext cx="8388626" cy="4913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646620" y="2770618"/>
            <a:ext cx="2084815" cy="1043878"/>
          </a:xfrm>
          <a:prstGeom prst="rect">
            <a:avLst/>
          </a:prstGeom>
          <a:solidFill>
            <a:schemeClr val="accent1">
              <a:tint val="100000"/>
              <a:shade val="100000"/>
              <a:satMod val="1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/>
              <a:t>Документирование в области информационной безопасности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46619" y="4436816"/>
            <a:ext cx="2084815" cy="1043878"/>
          </a:xfrm>
          <a:prstGeom prst="rect">
            <a:avLst/>
          </a:prstGeom>
          <a:solidFill>
            <a:srgbClr val="0099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/>
              <a:t>Проекты по защите информации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79529" y="4436816"/>
            <a:ext cx="2090533" cy="1043878"/>
          </a:xfrm>
          <a:prstGeom prst="rect">
            <a:avLst/>
          </a:prstGeom>
          <a:solidFill>
            <a:srgbClr val="DA32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/>
              <a:t>Ведомственный электронный архив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79529" y="2805014"/>
            <a:ext cx="2090533" cy="100948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Электронная </a:t>
            </a:r>
            <a:r>
              <a:rPr lang="ru-RU" dirty="0"/>
              <a:t>торговая </a:t>
            </a:r>
            <a:r>
              <a:rPr lang="ru-RU" dirty="0" smtClean="0"/>
              <a:t>площадка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76781" y="3438939"/>
            <a:ext cx="2057400" cy="1331844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76781" y="3579364"/>
            <a:ext cx="1969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Система оперативного сбора данных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45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партнеры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837" y="1630016"/>
            <a:ext cx="8706678" cy="4969566"/>
          </a:xfrm>
        </p:spPr>
        <p:txBody>
          <a:bodyPr/>
          <a:lstStyle/>
          <a:p>
            <a:r>
              <a:rPr lang="ru-RU" sz="3200" dirty="0" smtClean="0"/>
              <a:t>Республиканская платформа реализована на базе решений </a:t>
            </a:r>
            <a:r>
              <a:rPr lang="en-US" sz="3200" dirty="0" smtClean="0"/>
              <a:t>Active Platform </a:t>
            </a:r>
            <a:r>
              <a:rPr lang="ru-RU" sz="3200" dirty="0" smtClean="0"/>
              <a:t>компании</a:t>
            </a:r>
            <a:endParaRPr lang="en-US" sz="3200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dirty="0"/>
              <a:t>Р</a:t>
            </a:r>
            <a:r>
              <a:rPr lang="ru-RU" sz="3200" dirty="0" smtClean="0"/>
              <a:t>азработку услуг платформы осуществляет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5"/>
          <a:stretch/>
        </p:blipFill>
        <p:spPr>
          <a:xfrm>
            <a:off x="437322" y="5081175"/>
            <a:ext cx="4754326" cy="1127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0" b="26296"/>
          <a:stretch/>
        </p:blipFill>
        <p:spPr>
          <a:xfrm>
            <a:off x="3118033" y="2620319"/>
            <a:ext cx="5632569" cy="11131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41047" y="5157696"/>
            <a:ext cx="4876628" cy="2883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Proxima Nova Regular"/>
              </a:rPr>
              <a:t>|</a:t>
            </a:r>
            <a:r>
              <a:rPr lang="en-US" sz="2400" baseline="0" dirty="0" smtClean="0">
                <a:solidFill>
                  <a:schemeClr val="tx1"/>
                </a:solidFill>
                <a:latin typeface="Proxima Nova Regular"/>
              </a:rPr>
              <a:t> A </a:t>
            </a:r>
            <a:r>
              <a:rPr lang="en-US" sz="2400" b="1" baseline="0" dirty="0" smtClean="0">
                <a:solidFill>
                  <a:schemeClr val="tx1"/>
                </a:solidFill>
                <a:latin typeface="Proxima Nova Regular"/>
              </a:rPr>
              <a:t>Softline</a:t>
            </a:r>
            <a:r>
              <a:rPr lang="en-US" sz="2400" baseline="0" dirty="0" smtClean="0">
                <a:solidFill>
                  <a:schemeClr val="tx1"/>
                </a:solidFill>
                <a:latin typeface="Proxima Nova Regular"/>
              </a:rPr>
              <a:t> Company</a:t>
            </a:r>
            <a:endParaRPr lang="ru-RU" sz="2400" dirty="0">
              <a:solidFill>
                <a:schemeClr val="tx1"/>
              </a:solidFill>
              <a:latin typeface="Proxima Nova Regular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51" y="3791486"/>
            <a:ext cx="7094374" cy="64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35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 flipV="1">
            <a:off x="219851" y="5585791"/>
            <a:ext cx="3198144" cy="1182757"/>
          </a:xfrm>
          <a:prstGeom prst="wedgeRoundRect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8254" y="205064"/>
            <a:ext cx="7673008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Ключевые факторы успеха создания </a:t>
            </a:r>
            <a:r>
              <a:rPr lang="en-US" sz="2800" dirty="0" smtClean="0"/>
              <a:t>G-cloud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748" y="1728375"/>
            <a:ext cx="8080513" cy="5122310"/>
          </a:xfrm>
        </p:spPr>
        <p:txBody>
          <a:bodyPr/>
          <a:lstStyle/>
          <a:p>
            <a:pPr marL="715963" indent="-715963">
              <a:buClr>
                <a:schemeClr val="bg1">
                  <a:lumMod val="50000"/>
                </a:schemeClr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2600" dirty="0" smtClean="0"/>
              <a:t>Государственно-частное партнерство</a:t>
            </a:r>
          </a:p>
          <a:p>
            <a:pPr marL="715963" indent="-715963">
              <a:buClr>
                <a:schemeClr val="bg1">
                  <a:lumMod val="50000"/>
                </a:schemeClr>
              </a:buClr>
              <a:buSzPct val="150000"/>
              <a:buFont typeface="Wingdings" panose="05000000000000000000" pitchFamily="2" charset="2"/>
              <a:buChar char="q"/>
            </a:pPr>
            <a:endParaRPr lang="ru-RU" sz="2600" dirty="0" smtClean="0"/>
          </a:p>
          <a:p>
            <a:pPr marL="715963" indent="-715963">
              <a:buClr>
                <a:schemeClr val="bg1">
                  <a:lumMod val="50000"/>
                </a:schemeClr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2600" dirty="0"/>
              <a:t>Бизнес-модель, понятная как инвестору, так и государству</a:t>
            </a:r>
          </a:p>
          <a:p>
            <a:pPr marL="715963" indent="-715963">
              <a:buClr>
                <a:schemeClr val="bg1">
                  <a:lumMod val="50000"/>
                </a:schemeClr>
              </a:buClr>
              <a:buSzPct val="150000"/>
              <a:buFont typeface="Wingdings" panose="05000000000000000000" pitchFamily="2" charset="2"/>
              <a:buChar char="q"/>
            </a:pPr>
            <a:endParaRPr lang="ru-RU" sz="2600" dirty="0" smtClean="0"/>
          </a:p>
          <a:p>
            <a:pPr marL="715963" indent="-715963">
              <a:buClr>
                <a:schemeClr val="bg1">
                  <a:lumMod val="50000"/>
                </a:schemeClr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2600" dirty="0" smtClean="0"/>
              <a:t>Поддержка государства</a:t>
            </a:r>
          </a:p>
          <a:p>
            <a:pPr marL="715963" indent="-715963">
              <a:buClr>
                <a:schemeClr val="bg1">
                  <a:lumMod val="50000"/>
                </a:schemeClr>
              </a:buClr>
              <a:buSzPct val="150000"/>
              <a:buFont typeface="Wingdings" panose="05000000000000000000" pitchFamily="2" charset="2"/>
              <a:buChar char="q"/>
            </a:pPr>
            <a:endParaRPr lang="ru-RU" sz="2600" dirty="0"/>
          </a:p>
          <a:p>
            <a:pPr marL="715963" indent="-715963">
              <a:buClr>
                <a:schemeClr val="bg1">
                  <a:lumMod val="50000"/>
                </a:schemeClr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2600" dirty="0" smtClean="0"/>
              <a:t>Поддержка пользователей </a:t>
            </a:r>
          </a:p>
          <a:p>
            <a:pPr marL="715963" indent="-715963">
              <a:buClr>
                <a:schemeClr val="tx1">
                  <a:lumMod val="95000"/>
                  <a:lumOff val="5000"/>
                </a:schemeClr>
              </a:buClr>
              <a:buSzPct val="200000"/>
              <a:buFont typeface="Wingdings" panose="05000000000000000000" pitchFamily="2" charset="2"/>
              <a:buChar char="q"/>
            </a:pPr>
            <a:endParaRPr lang="ru-RU" dirty="0" smtClean="0"/>
          </a:p>
          <a:p>
            <a:pPr>
              <a:buClr>
                <a:schemeClr val="tx1">
                  <a:lumMod val="95000"/>
                  <a:lumOff val="5000"/>
                </a:schemeClr>
              </a:buClr>
              <a:buSzPct val="200000"/>
            </a:pPr>
            <a:endParaRPr lang="ru-RU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244029" y="5544007"/>
            <a:ext cx="3299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обучение технологиям производителей программных и аппаратных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решений;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курсы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для технических специалистов и системных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администраторов; </a:t>
            </a:r>
          </a:p>
          <a:p>
            <a:pPr indent="179388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семинары, конференции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информирования о проекте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49" y="1630017"/>
            <a:ext cx="387886" cy="36743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49" y="2607365"/>
            <a:ext cx="387886" cy="36743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5" y="3969561"/>
            <a:ext cx="387886" cy="36743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471849" y="4851609"/>
            <a:ext cx="526405" cy="57515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8" t="-32" r="16139" b="17475"/>
          <a:stretch/>
        </p:blipFill>
        <p:spPr>
          <a:xfrm>
            <a:off x="424703" y="4873924"/>
            <a:ext cx="482178" cy="5528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26" y="4336999"/>
            <a:ext cx="4625933" cy="262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58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5291" y="3262661"/>
            <a:ext cx="6204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47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681" y="3140166"/>
            <a:ext cx="2504416" cy="17804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395" y="316258"/>
            <a:ext cx="8234800" cy="114300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Подход к созданию </a:t>
            </a:r>
            <a:r>
              <a:rPr lang="en-US" sz="3000" dirty="0" smtClean="0"/>
              <a:t>G-cloud </a:t>
            </a:r>
            <a:r>
              <a:rPr lang="ru-RU" sz="3000" dirty="0" smtClean="0"/>
              <a:t>в Беларуси</a:t>
            </a:r>
            <a:endParaRPr lang="ru-RU" sz="3000" dirty="0"/>
          </a:p>
        </p:txBody>
      </p:sp>
      <p:graphicFrame>
        <p:nvGraphicFramePr>
          <p:cNvPr id="12" name="Схема 11"/>
          <p:cNvGraphicFramePr/>
          <p:nvPr>
            <p:extLst/>
          </p:nvPr>
        </p:nvGraphicFramePr>
        <p:xfrm>
          <a:off x="-1858" y="1799067"/>
          <a:ext cx="6722327" cy="4400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00081" y="4753479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DA32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G-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91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76879" y="239786"/>
            <a:ext cx="7040179" cy="1143000"/>
          </a:xfrm>
        </p:spPr>
        <p:txBody>
          <a:bodyPr/>
          <a:lstStyle/>
          <a:p>
            <a:pPr algn="ctr"/>
            <a:r>
              <a:rPr lang="ru-RU" dirty="0" smtClean="0"/>
              <a:t>О компании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4968" y="1175603"/>
            <a:ext cx="9144000" cy="538482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Оператор электросвязи </a:t>
            </a:r>
          </a:p>
          <a:p>
            <a:pPr algn="ctr">
              <a:spcBef>
                <a:spcPts val="0"/>
              </a:spcBef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«Белорусские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облачные технологии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» </a:t>
            </a:r>
          </a:p>
          <a:p>
            <a:pPr algn="ctr">
              <a:lnSpc>
                <a:spcPts val="3000"/>
              </a:lnSpc>
              <a:spcBef>
                <a:spcPts val="0"/>
              </a:spcBef>
            </a:pPr>
            <a:endParaRPr lang="ru-RU" sz="2600" b="1" kern="11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создан для реализации </a:t>
            </a:r>
            <a:r>
              <a:rPr lang="ru-RU" sz="2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инвестиционного </a:t>
            </a:r>
            <a:r>
              <a:rPr lang="ru-RU" sz="24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проекта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«Создание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 эксплуатация объектов информационно-коммуникационной инфраструктуры с использованием новейших телекоммуникационных технологий и технологий обработки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данных»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rgbClr val="0070C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пунктом 2.3 Указа Президента Республики Беларусь от </a:t>
            </a:r>
            <a:r>
              <a:rPr lang="ru-RU" sz="24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23 января </a:t>
            </a:r>
            <a:r>
              <a:rPr lang="ru-RU" sz="2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2014 г. </a:t>
            </a:r>
            <a:r>
              <a:rPr lang="ru-RU" sz="24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№ 46 определен оператором Республиканской платформы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rgbClr val="0070C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представлен на рынке торговой маркой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«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beCloud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» 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rgbClr val="0070C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12200" y="6488668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935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94452" y="1238423"/>
            <a:ext cx="434571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КОНЦЕПЦИЯ ПРОЕКТА</a:t>
            </a:r>
          </a:p>
        </p:txBody>
      </p:sp>
      <p:pic>
        <p:nvPicPr>
          <p:cNvPr id="7" name="Picture 2" descr="D:\Снимок3_1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" t="27348" r="-42" b="21045"/>
          <a:stretch/>
        </p:blipFill>
        <p:spPr bwMode="auto">
          <a:xfrm>
            <a:off x="1349846" y="1950769"/>
            <a:ext cx="6607111" cy="3429257"/>
          </a:xfrm>
          <a:prstGeom prst="rect">
            <a:avLst/>
          </a:prstGeom>
          <a:noFill/>
          <a:ln w="2222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003728" y="2078079"/>
            <a:ext cx="1836442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75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ДОЛГОСРОЧНЫЕ</a:t>
            </a:r>
          </a:p>
          <a:p>
            <a:pPr algn="ctr"/>
            <a:r>
              <a:rPr lang="ru-RU" sz="1275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ЦЕЛИ ПРОЕКТА</a:t>
            </a:r>
          </a:p>
        </p:txBody>
      </p:sp>
      <p:pic>
        <p:nvPicPr>
          <p:cNvPr id="9" name="Picture 2" descr="D:\!!!____облако\image\sh0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94"/>
          <a:stretch/>
        </p:blipFill>
        <p:spPr bwMode="auto">
          <a:xfrm>
            <a:off x="1304593" y="340900"/>
            <a:ext cx="6607025" cy="495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!!!____облако\image\sh0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93" y="340900"/>
            <a:ext cx="6607025" cy="638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!!!____облако\image\sh0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93" y="340900"/>
            <a:ext cx="6607025" cy="638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!!!____облако\image\sh0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93" y="340900"/>
            <a:ext cx="6607025" cy="638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!!!____облако\image\sh0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339" y="340900"/>
            <a:ext cx="6697618" cy="648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азвание 1"/>
          <p:cNvSpPr txBox="1">
            <a:spLocks/>
          </p:cNvSpPr>
          <p:nvPr/>
        </p:nvSpPr>
        <p:spPr>
          <a:xfrm>
            <a:off x="1116419" y="571342"/>
            <a:ext cx="8027581" cy="7684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/>
              <a:t>beCloud</a:t>
            </a:r>
            <a:r>
              <a:rPr lang="ru-RU" sz="2800" dirty="0"/>
              <a:t> – ИНФРАСТРУКТУРНЫЙ ОПЕРАТОР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6750" y="1238423"/>
            <a:ext cx="3133725" cy="3745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72103" y="4077229"/>
            <a:ext cx="1790700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Разнообразные сервисы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4178" y="4492375"/>
            <a:ext cx="179070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Единая инфраструктура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59926" y="4827039"/>
            <a:ext cx="1814952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Различная среда передачи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43612" y="2078079"/>
            <a:ext cx="1796558" cy="5606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46" y="1959362"/>
            <a:ext cx="1982205" cy="540602"/>
          </a:xfrm>
          <a:prstGeom prst="rect">
            <a:avLst/>
          </a:prstGeom>
        </p:spPr>
      </p:pic>
      <p:sp>
        <p:nvSpPr>
          <p:cNvPr id="21" name="TextBox 49"/>
          <p:cNvSpPr txBox="1">
            <a:spLocks noChangeArrowheads="1"/>
          </p:cNvSpPr>
          <p:nvPr/>
        </p:nvSpPr>
        <p:spPr bwMode="auto">
          <a:xfrm>
            <a:off x="218740" y="5883297"/>
            <a:ext cx="22622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ОТ КОНКУРЕНЦИИ 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ИНФРАСТРУКТУР 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2897024" y="5990956"/>
            <a:ext cx="2936032" cy="39559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955325" y="5895913"/>
            <a:ext cx="3572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 КОНКУРЕНЦИИ </a:t>
            </a:r>
          </a:p>
          <a:p>
            <a:pPr algn="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УСЛУГ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967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703" y="274638"/>
            <a:ext cx="7643190" cy="1143000"/>
          </a:xfrm>
        </p:spPr>
        <p:txBody>
          <a:bodyPr>
            <a:normAutofit/>
          </a:bodyPr>
          <a:lstStyle/>
          <a:p>
            <a:pPr algn="ctr">
              <a:lnSpc>
                <a:spcPts val="3000"/>
              </a:lnSpc>
            </a:pPr>
            <a:r>
              <a:rPr lang="ru-RU" sz="3000" dirty="0" smtClean="0"/>
              <a:t>Модель инфраструктурного </a:t>
            </a:r>
            <a:br>
              <a:rPr lang="ru-RU" sz="3000" dirty="0" smtClean="0"/>
            </a:br>
            <a:r>
              <a:rPr lang="ru-RU" sz="3000" dirty="0" smtClean="0"/>
              <a:t>оператора в действии</a:t>
            </a:r>
            <a:endParaRPr lang="ru-RU" sz="3000" dirty="0"/>
          </a:p>
        </p:txBody>
      </p:sp>
      <p:pic>
        <p:nvPicPr>
          <p:cNvPr id="4" name="Picture 14" descr="D:\!!!____облако\image\alex\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8" t="3898" r="14588" b="3349"/>
          <a:stretch/>
        </p:blipFill>
        <p:spPr bwMode="auto">
          <a:xfrm>
            <a:off x="1570382" y="1560993"/>
            <a:ext cx="6192078" cy="478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588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ятиугольник 20"/>
          <p:cNvSpPr/>
          <p:nvPr/>
        </p:nvSpPr>
        <p:spPr>
          <a:xfrm>
            <a:off x="617873" y="5942930"/>
            <a:ext cx="7829156" cy="213797"/>
          </a:xfrm>
          <a:prstGeom prst="homePlate">
            <a:avLst/>
          </a:prstGeom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96210" y="241232"/>
            <a:ext cx="7950819" cy="1143000"/>
          </a:xfrm>
        </p:spPr>
        <p:txBody>
          <a:bodyPr>
            <a:noAutofit/>
          </a:bodyPr>
          <a:lstStyle/>
          <a:p>
            <a:pPr lvl="1" algn="ctr"/>
            <a:r>
              <a:rPr lang="ru-RU" sz="40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Инфраструктурные объекты</a:t>
            </a:r>
            <a:endParaRPr lang="ru-RU" sz="4000" kern="12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2608" y="1642673"/>
            <a:ext cx="5192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Опорная сеть передачи данных для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ЕРСПД (Интернет, телефония, каналы связи)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3965579" y="4336179"/>
            <a:ext cx="41189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сеть сотовой подвижной электросвязи четвертого поколения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(LTE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Advanced)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2928509" y="2950449"/>
            <a:ext cx="49074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Республиканский центр обработки данных (РЦОД) +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Республиканская облачная платформа</a:t>
            </a:r>
          </a:p>
        </p:txBody>
      </p:sp>
      <p:sp>
        <p:nvSpPr>
          <p:cNvPr id="8" name="Овал 7"/>
          <p:cNvSpPr/>
          <p:nvPr/>
        </p:nvSpPr>
        <p:spPr>
          <a:xfrm>
            <a:off x="1642878" y="5988297"/>
            <a:ext cx="107789" cy="107789"/>
          </a:xfrm>
          <a:prstGeom prst="ellipse">
            <a:avLst/>
          </a:prstGeom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Овал 8"/>
          <p:cNvSpPr/>
          <p:nvPr/>
        </p:nvSpPr>
        <p:spPr>
          <a:xfrm>
            <a:off x="3317085" y="5989815"/>
            <a:ext cx="107789" cy="107789"/>
          </a:xfrm>
          <a:prstGeom prst="ellipse">
            <a:avLst/>
          </a:prstGeom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Овал 9"/>
          <p:cNvSpPr/>
          <p:nvPr/>
        </p:nvSpPr>
        <p:spPr>
          <a:xfrm>
            <a:off x="5035632" y="5988297"/>
            <a:ext cx="107789" cy="107789"/>
          </a:xfrm>
          <a:prstGeom prst="ellipse">
            <a:avLst/>
          </a:prstGeom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Овал 10"/>
          <p:cNvSpPr/>
          <p:nvPr/>
        </p:nvSpPr>
        <p:spPr>
          <a:xfrm>
            <a:off x="6772822" y="5981963"/>
            <a:ext cx="107789" cy="107789"/>
          </a:xfrm>
          <a:prstGeom prst="ellipse">
            <a:avLst/>
          </a:prstGeom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Группа 11"/>
          <p:cNvGrpSpPr/>
          <p:nvPr/>
        </p:nvGrpSpPr>
        <p:grpSpPr>
          <a:xfrm>
            <a:off x="2183583" y="5597144"/>
            <a:ext cx="2355684" cy="431157"/>
            <a:chOff x="2478366" y="646735"/>
            <a:chExt cx="2355684" cy="43115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478366" y="646735"/>
              <a:ext cx="2355684" cy="43115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2478366" y="646735"/>
              <a:ext cx="2355684" cy="4311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accent6">
                      <a:lumMod val="75000"/>
                    </a:schemeClr>
                  </a:solidFill>
                  <a:latin typeface="Verdana" pitchFamily="34" charset="0"/>
                </a:rPr>
                <a:t>Строительство</a:t>
              </a:r>
              <a:endParaRPr lang="ru-RU" sz="1400" kern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965579" y="6095637"/>
            <a:ext cx="2355684" cy="431157"/>
            <a:chOff x="4951835" y="0"/>
            <a:chExt cx="2355684" cy="43115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951835" y="0"/>
              <a:ext cx="2355684" cy="43115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4951835" y="0"/>
              <a:ext cx="2355684" cy="4311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b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accent6">
                      <a:lumMod val="75000"/>
                    </a:schemeClr>
                  </a:solidFill>
                  <a:latin typeface="Verdana" pitchFamily="34" charset="0"/>
                </a:rPr>
                <a:t>Оснащение</a:t>
              </a:r>
              <a:endParaRPr lang="ru-RU" sz="1400" kern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874" y="1751619"/>
            <a:ext cx="1028210" cy="86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7778" y="3097934"/>
            <a:ext cx="1068123" cy="89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583465" y="6220558"/>
            <a:ext cx="2355684" cy="431157"/>
            <a:chOff x="4897" y="0"/>
            <a:chExt cx="2355684" cy="431157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897" y="0"/>
              <a:ext cx="2355684" cy="43115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4897" y="0"/>
              <a:ext cx="2355684" cy="4311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b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accent6">
                      <a:lumMod val="75000"/>
                    </a:schemeClr>
                  </a:solidFill>
                  <a:latin typeface="Verdana" pitchFamily="34" charset="0"/>
                </a:rPr>
                <a:t>Проектирование</a:t>
              </a:r>
              <a:endParaRPr lang="ru-RU" sz="1400" kern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639786" y="5610810"/>
            <a:ext cx="2355684" cy="431157"/>
            <a:chOff x="7425304" y="646735"/>
            <a:chExt cx="2355684" cy="431157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7425304" y="646735"/>
              <a:ext cx="2355684" cy="43115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7425304" y="646735"/>
              <a:ext cx="2355684" cy="4311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accent6">
                      <a:lumMod val="75000"/>
                    </a:schemeClr>
                  </a:solidFill>
                  <a:latin typeface="Verdana" pitchFamily="34" charset="0"/>
                </a:rPr>
                <a:t>Эксплуатация</a:t>
              </a:r>
              <a:endParaRPr lang="ru-RU" sz="1400" kern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291" y="3966112"/>
            <a:ext cx="2162971" cy="175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01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664" y="205064"/>
            <a:ext cx="7040179" cy="1143000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Один оператор –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 smtClean="0"/>
              <a:t>единое </a:t>
            </a:r>
            <a:r>
              <a:rPr lang="ru-RU" sz="3000" dirty="0"/>
              <a:t>информационное пространство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993909" y="2087216"/>
          <a:ext cx="7195932" cy="465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612292" y="1391477"/>
            <a:ext cx="1272209" cy="467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Клиент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99252" y="1391477"/>
            <a:ext cx="1272209" cy="467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Клиент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772" y="1391476"/>
            <a:ext cx="1272209" cy="467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Клиент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1212" y="5851177"/>
            <a:ext cx="1272209" cy="467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Клиент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21213" y="5044451"/>
            <a:ext cx="1272209" cy="467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Клиент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421214" y="4235725"/>
            <a:ext cx="1272209" cy="467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Клиент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0329" y="5851178"/>
            <a:ext cx="1272209" cy="467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Клиент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0327" y="5070957"/>
            <a:ext cx="1272209" cy="467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Клиент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0331" y="4235725"/>
            <a:ext cx="1272209" cy="467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Клиент</a:t>
            </a:r>
            <a:endParaRPr lang="ru-RU" sz="1400" dirty="0"/>
          </a:p>
        </p:txBody>
      </p:sp>
      <p:cxnSp>
        <p:nvCxnSpPr>
          <p:cNvPr id="15" name="Прямая соединительная линия 14"/>
          <p:cNvCxnSpPr>
            <a:stCxn id="4" idx="0"/>
          </p:cNvCxnSpPr>
          <p:nvPr/>
        </p:nvCxnSpPr>
        <p:spPr>
          <a:xfrm flipH="1" flipV="1">
            <a:off x="3571461" y="1893401"/>
            <a:ext cx="1020414" cy="19381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4" idx="0"/>
          </p:cNvCxnSpPr>
          <p:nvPr/>
        </p:nvCxnSpPr>
        <p:spPr>
          <a:xfrm flipH="1">
            <a:off x="4591875" y="1876008"/>
            <a:ext cx="993909" cy="21120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4" idx="0"/>
          </p:cNvCxnSpPr>
          <p:nvPr/>
        </p:nvCxnSpPr>
        <p:spPr>
          <a:xfrm flipH="1">
            <a:off x="4591875" y="1858616"/>
            <a:ext cx="13245" cy="2286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3" idx="3"/>
          </p:cNvCxnSpPr>
          <p:nvPr/>
        </p:nvCxnSpPr>
        <p:spPr>
          <a:xfrm>
            <a:off x="1762540" y="4469295"/>
            <a:ext cx="404190" cy="83523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2" idx="3"/>
          </p:cNvCxnSpPr>
          <p:nvPr/>
        </p:nvCxnSpPr>
        <p:spPr>
          <a:xfrm>
            <a:off x="1762536" y="5304527"/>
            <a:ext cx="40419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1" idx="3"/>
          </p:cNvCxnSpPr>
          <p:nvPr/>
        </p:nvCxnSpPr>
        <p:spPr>
          <a:xfrm flipV="1">
            <a:off x="1762538" y="5304527"/>
            <a:ext cx="404192" cy="78022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7033582" y="4640088"/>
            <a:ext cx="387632" cy="71116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7033582" y="5351252"/>
            <a:ext cx="346212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endCxn id="8" idx="1"/>
          </p:cNvCxnSpPr>
          <p:nvPr/>
        </p:nvCxnSpPr>
        <p:spPr>
          <a:xfrm>
            <a:off x="7033582" y="5361831"/>
            <a:ext cx="387630" cy="72291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5" name="Название 1"/>
          <p:cNvSpPr txBox="1">
            <a:spLocks/>
          </p:cNvSpPr>
          <p:nvPr/>
        </p:nvSpPr>
        <p:spPr>
          <a:xfrm>
            <a:off x="0" y="2307225"/>
            <a:ext cx="2565775" cy="1343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79388">
              <a:tabLst>
                <a:tab pos="2686050" algn="l"/>
              </a:tabLst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Коммерческая эксплуатация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Е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РСПД начата в июле 2014 года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6" name="Название 1"/>
          <p:cNvSpPr txBox="1">
            <a:spLocks/>
          </p:cNvSpPr>
          <p:nvPr/>
        </p:nvSpPr>
        <p:spPr>
          <a:xfrm>
            <a:off x="6342990" y="2139881"/>
            <a:ext cx="2565775" cy="1343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79388">
              <a:tabLst>
                <a:tab pos="2686050" algn="l"/>
              </a:tabLst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 сегодняшний день сети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17</a:t>
            </a:r>
            <a:r>
              <a:rPr lang="ru-RU" sz="14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операторов включены в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состав ЕРСПД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32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1005" y="250518"/>
            <a:ext cx="7418070" cy="1143000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Опорная сеть ЕРПСД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1" y="1315187"/>
            <a:ext cx="7833923" cy="55572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299167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260619" y="4431916"/>
            <a:ext cx="243840" cy="243840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782833" y="2572222"/>
            <a:ext cx="152400" cy="142130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859033" y="3013914"/>
            <a:ext cx="121920" cy="113536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798073" y="3701135"/>
            <a:ext cx="121920" cy="113536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260246" y="2957146"/>
            <a:ext cx="121920" cy="113536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867400" y="2607138"/>
            <a:ext cx="121920" cy="113536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094499" y="3828182"/>
            <a:ext cx="121920" cy="113536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656945" y="4814091"/>
            <a:ext cx="121920" cy="113536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553813" y="3194068"/>
            <a:ext cx="121920" cy="113536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571519" y="3362708"/>
            <a:ext cx="121920" cy="113536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469380" y="3813594"/>
            <a:ext cx="121920" cy="113536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676569" y="4995292"/>
            <a:ext cx="121920" cy="113536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592640" y="5200789"/>
            <a:ext cx="121920" cy="113536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309947" y="4826710"/>
            <a:ext cx="121920" cy="113536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453919" y="5280445"/>
            <a:ext cx="121920" cy="113536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146349" y="5157546"/>
            <a:ext cx="121920" cy="113536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016765" y="4142674"/>
            <a:ext cx="121920" cy="113536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145627" y="3964364"/>
            <a:ext cx="121920" cy="113536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889760" y="6033483"/>
            <a:ext cx="121920" cy="113536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6850380" y="5825872"/>
            <a:ext cx="121920" cy="113536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305163" y="5572815"/>
            <a:ext cx="121920" cy="113536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392959" y="6477022"/>
            <a:ext cx="121920" cy="113536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664284" y="6435472"/>
            <a:ext cx="121920" cy="113536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3741089" y="6471051"/>
            <a:ext cx="121920" cy="113536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103304" y="6613167"/>
            <a:ext cx="121920" cy="113536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4778865" y="6556399"/>
            <a:ext cx="121920" cy="113536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352101" y="6592207"/>
            <a:ext cx="121920" cy="113536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728823" y="6567232"/>
            <a:ext cx="121920" cy="113536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6637215" y="6309360"/>
            <a:ext cx="121920" cy="113536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549666" y="4256210"/>
            <a:ext cx="121920" cy="113536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3024429" y="3542523"/>
            <a:ext cx="121920" cy="113536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3972339" y="1959417"/>
            <a:ext cx="121920" cy="113536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4617019" y="1685490"/>
            <a:ext cx="121920" cy="113536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5138326" y="2053708"/>
            <a:ext cx="121920" cy="113536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5314317" y="2090180"/>
            <a:ext cx="121920" cy="113536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4197055" y="4208200"/>
            <a:ext cx="326608" cy="291152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286500" y="2423152"/>
            <a:ext cx="243840" cy="243840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1022346" y="6471051"/>
            <a:ext cx="243840" cy="243840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967290" y="6122288"/>
            <a:ext cx="243840" cy="243840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416040" y="4235388"/>
            <a:ext cx="243840" cy="243840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72042" y="1157934"/>
            <a:ext cx="11580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160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ВОЛС</a:t>
            </a:r>
            <a:endParaRPr lang="ru-RU" sz="4000" b="1" cap="none" spc="0" dirty="0">
              <a:ln w="10160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17690" y="1573113"/>
            <a:ext cx="14277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16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DWDM</a:t>
            </a:r>
            <a:endParaRPr lang="ru-RU" sz="4400" b="1" cap="none" spc="0" dirty="0">
              <a:ln w="1016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340322" y="1992856"/>
            <a:ext cx="20180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9525" cmpd="sng">
                  <a:solidFill>
                    <a:schemeClr val="accent2"/>
                  </a:solidFill>
                  <a:prstDash val="solid"/>
                </a:ln>
                <a:solidFill>
                  <a:srgbClr val="B3423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IP/MPLS</a:t>
            </a:r>
            <a:endParaRPr lang="ru-RU" sz="4400" b="1" cap="none" spc="50" dirty="0">
              <a:ln w="9525" cmpd="sng">
                <a:solidFill>
                  <a:schemeClr val="accent2"/>
                </a:solidFill>
                <a:prstDash val="solid"/>
              </a:ln>
              <a:solidFill>
                <a:srgbClr val="B3423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33" y="3563151"/>
            <a:ext cx="410074" cy="627767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4068009" y="354961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30" y="3931984"/>
            <a:ext cx="320040" cy="489937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6245133" y="391310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dirty="0"/>
              <a:t>E</a:t>
            </a:r>
            <a:endParaRPr lang="ru-RU" dirty="0"/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73" y="4127537"/>
            <a:ext cx="320040" cy="489937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43" y="2090180"/>
            <a:ext cx="320040" cy="489937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84" y="6145722"/>
            <a:ext cx="320040" cy="489937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860" y="5780892"/>
            <a:ext cx="320040" cy="489937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6087372" y="2066213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</a:t>
            </a:r>
            <a:endParaRPr lang="ru-RU" dirty="0"/>
          </a:p>
        </p:txBody>
      </p:sp>
      <p:sp>
        <p:nvSpPr>
          <p:cNvPr id="87" name="TextBox 86"/>
          <p:cNvSpPr txBox="1"/>
          <p:nvPr/>
        </p:nvSpPr>
        <p:spPr>
          <a:xfrm>
            <a:off x="1085653" y="4093819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</a:t>
            </a:r>
            <a:endParaRPr lang="ru-RU" dirty="0"/>
          </a:p>
        </p:txBody>
      </p:sp>
      <p:sp>
        <p:nvSpPr>
          <p:cNvPr id="88" name="TextBox 87"/>
          <p:cNvSpPr txBox="1"/>
          <p:nvPr/>
        </p:nvSpPr>
        <p:spPr>
          <a:xfrm>
            <a:off x="850197" y="608608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</a:t>
            </a:r>
            <a:endParaRPr lang="ru-RU" dirty="0"/>
          </a:p>
        </p:txBody>
      </p:sp>
      <p:sp>
        <p:nvSpPr>
          <p:cNvPr id="89" name="TextBox 88"/>
          <p:cNvSpPr txBox="1"/>
          <p:nvPr/>
        </p:nvSpPr>
        <p:spPr>
          <a:xfrm>
            <a:off x="6806881" y="574350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</a:t>
            </a:r>
            <a:endParaRPr lang="ru-RU" dirty="0"/>
          </a:p>
        </p:txBody>
      </p:sp>
      <p:sp>
        <p:nvSpPr>
          <p:cNvPr id="91" name="TextBox 90"/>
          <p:cNvSpPr txBox="1"/>
          <p:nvPr/>
        </p:nvSpPr>
        <p:spPr>
          <a:xfrm>
            <a:off x="2459589" y="408429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92" name="TextBox 91"/>
          <p:cNvSpPr txBox="1"/>
          <p:nvPr/>
        </p:nvSpPr>
        <p:spPr>
          <a:xfrm>
            <a:off x="6470533" y="303447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93" name="TextBox 92"/>
          <p:cNvSpPr txBox="1"/>
          <p:nvPr/>
        </p:nvSpPr>
        <p:spPr>
          <a:xfrm>
            <a:off x="5790031" y="244451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94" name="TextBox 93"/>
          <p:cNvSpPr txBox="1"/>
          <p:nvPr/>
        </p:nvSpPr>
        <p:spPr>
          <a:xfrm>
            <a:off x="5216419" y="195136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95" name="TextBox 94"/>
          <p:cNvSpPr txBox="1"/>
          <p:nvPr/>
        </p:nvSpPr>
        <p:spPr>
          <a:xfrm>
            <a:off x="5034049" y="186730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96" name="TextBox 95"/>
          <p:cNvSpPr txBox="1"/>
          <p:nvPr/>
        </p:nvSpPr>
        <p:spPr>
          <a:xfrm>
            <a:off x="4516309" y="151049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97" name="TextBox 96"/>
          <p:cNvSpPr txBox="1"/>
          <p:nvPr/>
        </p:nvSpPr>
        <p:spPr>
          <a:xfrm>
            <a:off x="3765753" y="285274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3694308" y="240893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99" name="TextBox 98"/>
          <p:cNvSpPr txBox="1"/>
          <p:nvPr/>
        </p:nvSpPr>
        <p:spPr>
          <a:xfrm>
            <a:off x="3874441" y="179974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ru-RU" dirty="0"/>
          </a:p>
        </p:txBody>
      </p:sp>
      <p:sp>
        <p:nvSpPr>
          <p:cNvPr id="100" name="TextBox 99"/>
          <p:cNvSpPr txBox="1"/>
          <p:nvPr/>
        </p:nvSpPr>
        <p:spPr>
          <a:xfrm>
            <a:off x="5165493" y="280701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01" name="TextBox 100"/>
          <p:cNvSpPr txBox="1"/>
          <p:nvPr/>
        </p:nvSpPr>
        <p:spPr>
          <a:xfrm>
            <a:off x="2931107" y="399588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02" name="TextBox 101"/>
          <p:cNvSpPr txBox="1"/>
          <p:nvPr/>
        </p:nvSpPr>
        <p:spPr>
          <a:xfrm>
            <a:off x="2936163" y="338579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03" name="TextBox 102"/>
          <p:cNvSpPr txBox="1"/>
          <p:nvPr/>
        </p:nvSpPr>
        <p:spPr>
          <a:xfrm>
            <a:off x="3707178" y="354377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04" name="TextBox 103"/>
          <p:cNvSpPr txBox="1"/>
          <p:nvPr/>
        </p:nvSpPr>
        <p:spPr>
          <a:xfrm>
            <a:off x="4573394" y="467309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05" name="TextBox 104"/>
          <p:cNvSpPr txBox="1"/>
          <p:nvPr/>
        </p:nvSpPr>
        <p:spPr>
          <a:xfrm>
            <a:off x="5011918" y="368806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06" name="TextBox 105"/>
          <p:cNvSpPr txBox="1"/>
          <p:nvPr/>
        </p:nvSpPr>
        <p:spPr>
          <a:xfrm>
            <a:off x="5584003" y="480981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07" name="TextBox 106"/>
          <p:cNvSpPr txBox="1"/>
          <p:nvPr/>
        </p:nvSpPr>
        <p:spPr>
          <a:xfrm>
            <a:off x="6482986" y="3207202"/>
            <a:ext cx="263574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08" name="TextBox 107"/>
          <p:cNvSpPr txBox="1"/>
          <p:nvPr/>
        </p:nvSpPr>
        <p:spPr>
          <a:xfrm>
            <a:off x="3226381" y="467042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09" name="TextBox 108"/>
          <p:cNvSpPr txBox="1"/>
          <p:nvPr/>
        </p:nvSpPr>
        <p:spPr>
          <a:xfrm>
            <a:off x="5497197" y="501612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10" name="TextBox 109"/>
          <p:cNvSpPr txBox="1"/>
          <p:nvPr/>
        </p:nvSpPr>
        <p:spPr>
          <a:xfrm>
            <a:off x="6555125" y="612469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11" name="TextBox 110"/>
          <p:cNvSpPr txBox="1"/>
          <p:nvPr/>
        </p:nvSpPr>
        <p:spPr>
          <a:xfrm>
            <a:off x="6719356" y="565665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12" name="TextBox 111"/>
          <p:cNvSpPr txBox="1"/>
          <p:nvPr/>
        </p:nvSpPr>
        <p:spPr>
          <a:xfrm>
            <a:off x="3056292" y="501231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13" name="TextBox 112"/>
          <p:cNvSpPr txBox="1"/>
          <p:nvPr/>
        </p:nvSpPr>
        <p:spPr>
          <a:xfrm>
            <a:off x="6220701" y="540364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15" name="TextBox 114"/>
          <p:cNvSpPr txBox="1"/>
          <p:nvPr/>
        </p:nvSpPr>
        <p:spPr>
          <a:xfrm>
            <a:off x="3024429" y="644631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16" name="TextBox 115"/>
          <p:cNvSpPr txBox="1"/>
          <p:nvPr/>
        </p:nvSpPr>
        <p:spPr>
          <a:xfrm>
            <a:off x="1803525" y="587166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17" name="TextBox 116"/>
          <p:cNvSpPr txBox="1"/>
          <p:nvPr/>
        </p:nvSpPr>
        <p:spPr>
          <a:xfrm>
            <a:off x="2379097" y="512965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18" name="TextBox 117"/>
          <p:cNvSpPr txBox="1"/>
          <p:nvPr/>
        </p:nvSpPr>
        <p:spPr>
          <a:xfrm>
            <a:off x="5646994" y="639949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19" name="TextBox 118"/>
          <p:cNvSpPr txBox="1"/>
          <p:nvPr/>
        </p:nvSpPr>
        <p:spPr>
          <a:xfrm>
            <a:off x="4687939" y="638256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20" name="TextBox 119"/>
          <p:cNvSpPr txBox="1"/>
          <p:nvPr/>
        </p:nvSpPr>
        <p:spPr>
          <a:xfrm>
            <a:off x="3661555" y="629321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21" name="TextBox 120"/>
          <p:cNvSpPr txBox="1"/>
          <p:nvPr/>
        </p:nvSpPr>
        <p:spPr>
          <a:xfrm>
            <a:off x="1579965" y="627082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22" name="TextBox 121"/>
          <p:cNvSpPr txBox="1"/>
          <p:nvPr/>
        </p:nvSpPr>
        <p:spPr>
          <a:xfrm>
            <a:off x="2310115" y="631351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23" name="TextBox 122"/>
          <p:cNvSpPr txBox="1"/>
          <p:nvPr/>
        </p:nvSpPr>
        <p:spPr>
          <a:xfrm>
            <a:off x="5266287" y="640754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24" name="TextBox 123"/>
          <p:cNvSpPr txBox="1"/>
          <p:nvPr/>
        </p:nvSpPr>
        <p:spPr>
          <a:xfrm>
            <a:off x="4061027" y="381078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26" name="TextBox 125"/>
          <p:cNvSpPr txBox="1"/>
          <p:nvPr/>
        </p:nvSpPr>
        <p:spPr>
          <a:xfrm>
            <a:off x="6380459" y="363001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pic>
        <p:nvPicPr>
          <p:cNvPr id="127" name="Рисунок 1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28" y="4047693"/>
            <a:ext cx="301351" cy="461326"/>
          </a:xfrm>
          <a:prstGeom prst="rect">
            <a:avLst/>
          </a:prstGeom>
        </p:spPr>
      </p:pic>
      <p:sp>
        <p:nvSpPr>
          <p:cNvPr id="128" name="TextBox 127"/>
          <p:cNvSpPr txBox="1"/>
          <p:nvPr/>
        </p:nvSpPr>
        <p:spPr>
          <a:xfrm>
            <a:off x="4070278" y="401373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dirty="0"/>
              <a:t>E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5706" y="2721973"/>
            <a:ext cx="252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</a:t>
            </a:r>
            <a:r>
              <a:rPr lang="ru-RU" dirty="0" smtClean="0"/>
              <a:t> </a:t>
            </a:r>
            <a:r>
              <a:rPr lang="en-US" dirty="0" smtClean="0"/>
              <a:t>-</a:t>
            </a:r>
            <a:r>
              <a:rPr lang="ru-RU" dirty="0" smtClean="0"/>
              <a:t> ядро СПД</a:t>
            </a:r>
            <a:endParaRPr lang="ru-RU" dirty="0"/>
          </a:p>
        </p:txBody>
      </p:sp>
      <p:sp>
        <p:nvSpPr>
          <p:cNvPr id="129" name="TextBox 128"/>
          <p:cNvSpPr txBox="1"/>
          <p:nvPr/>
        </p:nvSpPr>
        <p:spPr>
          <a:xfrm>
            <a:off x="138643" y="3102106"/>
            <a:ext cx="255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</a:t>
            </a:r>
            <a:r>
              <a:rPr lang="en-US" b="1" dirty="0"/>
              <a:t>E</a:t>
            </a:r>
            <a:r>
              <a:rPr lang="ru-RU" dirty="0" smtClean="0"/>
              <a:t> </a:t>
            </a:r>
            <a:r>
              <a:rPr lang="en-US" dirty="0" smtClean="0"/>
              <a:t>-</a:t>
            </a:r>
            <a:r>
              <a:rPr lang="ru-RU" dirty="0" smtClean="0"/>
              <a:t> </a:t>
            </a:r>
            <a:r>
              <a:rPr lang="ru-RU" dirty="0"/>
              <a:t>опорные узлы </a:t>
            </a:r>
            <a:r>
              <a:rPr lang="ru-RU" dirty="0" smtClean="0"/>
              <a:t>СПД</a:t>
            </a:r>
            <a:endParaRPr lang="ru-RU" dirty="0"/>
          </a:p>
        </p:txBody>
      </p:sp>
      <p:sp>
        <p:nvSpPr>
          <p:cNvPr id="130" name="TextBox 129"/>
          <p:cNvSpPr txBox="1"/>
          <p:nvPr/>
        </p:nvSpPr>
        <p:spPr>
          <a:xfrm>
            <a:off x="164953" y="3419476"/>
            <a:ext cx="2524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r>
              <a:rPr lang="ru-RU" dirty="0" smtClean="0"/>
              <a:t> </a:t>
            </a:r>
            <a:r>
              <a:rPr lang="en-US" dirty="0" smtClean="0"/>
              <a:t>-</a:t>
            </a:r>
            <a:r>
              <a:rPr lang="ru-RU" dirty="0" smtClean="0"/>
              <a:t> </a:t>
            </a:r>
            <a:r>
              <a:rPr lang="ru-RU" dirty="0"/>
              <a:t>точки доступа к </a:t>
            </a:r>
            <a:r>
              <a:rPr lang="ru-RU" dirty="0" smtClean="0"/>
              <a:t>СПД</a:t>
            </a:r>
            <a:endParaRPr lang="ru-RU" dirty="0"/>
          </a:p>
        </p:txBody>
      </p:sp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38" y="4054271"/>
            <a:ext cx="301351" cy="461326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556" y="2108429"/>
            <a:ext cx="320040" cy="489937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576" y="3941979"/>
            <a:ext cx="320040" cy="489937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6391650" y="391337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dirty="0"/>
              <a:t>E</a:t>
            </a:r>
            <a:endParaRPr lang="ru-RU" dirty="0"/>
          </a:p>
        </p:txBody>
      </p:sp>
      <p:sp>
        <p:nvSpPr>
          <p:cNvPr id="136" name="TextBox 135"/>
          <p:cNvSpPr txBox="1"/>
          <p:nvPr/>
        </p:nvSpPr>
        <p:spPr>
          <a:xfrm>
            <a:off x="6227422" y="207401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dirty="0"/>
              <a:t>E</a:t>
            </a:r>
            <a:endParaRPr lang="ru-RU" dirty="0"/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761" y="5790342"/>
            <a:ext cx="320040" cy="489937"/>
          </a:xfrm>
          <a:prstGeom prst="rect">
            <a:avLst/>
          </a:prstGeom>
        </p:spPr>
      </p:pic>
      <p:sp>
        <p:nvSpPr>
          <p:cNvPr id="138" name="TextBox 137"/>
          <p:cNvSpPr txBox="1"/>
          <p:nvPr/>
        </p:nvSpPr>
        <p:spPr>
          <a:xfrm>
            <a:off x="6952365" y="574823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</a:t>
            </a:r>
            <a:endParaRPr lang="ru-RU" dirty="0"/>
          </a:p>
        </p:txBody>
      </p:sp>
      <p:pic>
        <p:nvPicPr>
          <p:cNvPr id="139" name="Рисунок 1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89" y="4127537"/>
            <a:ext cx="320040" cy="489937"/>
          </a:xfrm>
          <a:prstGeom prst="rect">
            <a:avLst/>
          </a:prstGeom>
        </p:spPr>
      </p:pic>
      <p:sp>
        <p:nvSpPr>
          <p:cNvPr id="140" name="TextBox 139"/>
          <p:cNvSpPr txBox="1"/>
          <p:nvPr/>
        </p:nvSpPr>
        <p:spPr>
          <a:xfrm>
            <a:off x="1210180" y="4093819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</a:t>
            </a:r>
            <a:endParaRPr lang="ru-RU" dirty="0"/>
          </a:p>
        </p:txBody>
      </p:sp>
      <p:pic>
        <p:nvPicPr>
          <p:cNvPr id="141" name="Рисунок 1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10" y="6159038"/>
            <a:ext cx="320040" cy="489937"/>
          </a:xfrm>
          <a:prstGeom prst="rect">
            <a:avLst/>
          </a:prstGeom>
        </p:spPr>
      </p:pic>
      <p:sp>
        <p:nvSpPr>
          <p:cNvPr id="142" name="TextBox 141"/>
          <p:cNvSpPr txBox="1"/>
          <p:nvPr/>
        </p:nvSpPr>
        <p:spPr>
          <a:xfrm>
            <a:off x="999464" y="610769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</a:t>
            </a:r>
            <a:endParaRPr lang="ru-RU" dirty="0"/>
          </a:p>
        </p:txBody>
      </p:sp>
      <p:pic>
        <p:nvPicPr>
          <p:cNvPr id="114" name="Рисунок 1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62" y="3548025"/>
            <a:ext cx="410074" cy="627767"/>
          </a:xfrm>
          <a:prstGeom prst="rect">
            <a:avLst/>
          </a:prstGeom>
        </p:spPr>
      </p:pic>
      <p:sp>
        <p:nvSpPr>
          <p:cNvPr id="125" name="TextBox 124"/>
          <p:cNvSpPr txBox="1"/>
          <p:nvPr/>
        </p:nvSpPr>
        <p:spPr>
          <a:xfrm>
            <a:off x="4345059" y="3541869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65164" y="402785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451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71" grpId="0"/>
      <p:bldP spid="72" grpId="0"/>
      <p:bldP spid="78" grpId="0"/>
      <p:bldP spid="81" grpId="0"/>
      <p:bldP spid="86" grpId="0"/>
      <p:bldP spid="87" grpId="0"/>
      <p:bldP spid="88" grpId="0"/>
      <p:bldP spid="89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6" grpId="0"/>
      <p:bldP spid="126" grpId="1"/>
      <p:bldP spid="128" grpId="0"/>
      <p:bldP spid="129" grpId="0"/>
      <p:bldP spid="130" grpId="0"/>
      <p:bldP spid="135" grpId="1"/>
      <p:bldP spid="136" grpId="1"/>
      <p:bldP spid="138" grpId="1"/>
      <p:bldP spid="140" grpId="1"/>
      <p:bldP spid="142" grpId="1"/>
      <p:bldP spid="125" grpId="0"/>
      <p:bldP spid="125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2320" y="285105"/>
            <a:ext cx="7040179" cy="1143000"/>
          </a:xfrm>
        </p:spPr>
        <p:txBody>
          <a:bodyPr/>
          <a:lstStyle/>
          <a:p>
            <a:r>
              <a:rPr lang="ru-RU" dirty="0" smtClean="0"/>
              <a:t>Услуги на базе ЕРСПД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770" y="1314450"/>
            <a:ext cx="8241029" cy="45034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Юридическим </a:t>
            </a:r>
            <a:r>
              <a:rPr lang="ru-RU" sz="2400" b="1" dirty="0">
                <a:solidFill>
                  <a:srgbClr val="7030A0"/>
                </a:solidFill>
              </a:rPr>
              <a:t>лицам </a:t>
            </a:r>
            <a:r>
              <a:rPr lang="ru-RU" sz="2400" b="1" dirty="0" smtClean="0">
                <a:solidFill>
                  <a:srgbClr val="7030A0"/>
                </a:solidFill>
              </a:rPr>
              <a:t>и операторам связи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/>
              <a:t>beCloud </a:t>
            </a:r>
            <a:r>
              <a:rPr lang="ru-RU" sz="2400" dirty="0" smtClean="0"/>
              <a:t>предлагает </a:t>
            </a:r>
          </a:p>
          <a:p>
            <a:pPr marL="342900" indent="-342900">
              <a:buAutoNum type="arabicPeriod"/>
            </a:pP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9425" y="2908170"/>
            <a:ext cx="21602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1714500">
              <a:buAutoNum type="arabicPeriod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1714500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214229250"/>
              </p:ext>
            </p:extLst>
          </p:nvPr>
        </p:nvGraphicFramePr>
        <p:xfrm>
          <a:off x="1360170" y="1977390"/>
          <a:ext cx="662559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424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1F882AE-81D6-4AF8-92A9-3EBCD9ECB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31F882AE-81D6-4AF8-92A9-3EBCD9ECB1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A2B7CF3-5878-47E1-8AAE-C73A3C0D6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graphicEl>
                                              <a:dgm id="{BA2B7CF3-5878-47E1-8AAE-C73A3C0D62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9769065-610A-4BF7-9EBB-B4DC6223B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graphicEl>
                                              <a:dgm id="{09769065-610A-4BF7-9EBB-B4DC6223B8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9126180-0BE5-4E47-841C-CA2CF2A28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dgm id="{49126180-0BE5-4E47-841C-CA2CF2A281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DBE14C3-0AE1-44D7-B127-EE49D662B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dgm id="{EDBE14C3-0AE1-44D7-B127-EE49D662B2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01EFC0-91E6-425A-A848-B4B7EB430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graphicEl>
                                              <a:dgm id="{7601EFC0-91E6-425A-A848-B4B7EB430C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204A00-C8E7-464D-87D6-9C321CD6E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66204A00-C8E7-464D-87D6-9C321CD6E3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15579</TotalTime>
  <Words>1674</Words>
  <Application>Microsoft Office PowerPoint</Application>
  <PresentationFormat>Экран (4:3)</PresentationFormat>
  <Paragraphs>327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Proxima Nova Regular</vt:lpstr>
      <vt:lpstr>Times New Roman</vt:lpstr>
      <vt:lpstr>Verdana</vt:lpstr>
      <vt:lpstr>Wingdings</vt:lpstr>
      <vt:lpstr>Тема Office</vt:lpstr>
      <vt:lpstr>Создание G-cloud Беларуси: инфраструктурная модель в действии</vt:lpstr>
      <vt:lpstr>Подход к созданию G-cloud в Беларуси</vt:lpstr>
      <vt:lpstr>О компании</vt:lpstr>
      <vt:lpstr>Презентация PowerPoint</vt:lpstr>
      <vt:lpstr>Модель инфраструктурного  оператора в действии</vt:lpstr>
      <vt:lpstr>Инфраструктурные объекты</vt:lpstr>
      <vt:lpstr>Один оператор –  единое информационное пространство</vt:lpstr>
      <vt:lpstr>Опорная сеть ЕРПСД</vt:lpstr>
      <vt:lpstr>Услуги на базе ЕРСПД</vt:lpstr>
      <vt:lpstr>Партнерство с НЦЭУ</vt:lpstr>
      <vt:lpstr>Проект РЦОД</vt:lpstr>
      <vt:lpstr>G-cloud = Республиканская платформа</vt:lpstr>
      <vt:lpstr>План перехода на Республиканскую платформу (2015-2018)</vt:lpstr>
      <vt:lpstr>Республиканская платформа как следующий этап эволюции дата-центра</vt:lpstr>
      <vt:lpstr>Каталог базовых услуг</vt:lpstr>
      <vt:lpstr>Услуги SaaS</vt:lpstr>
      <vt:lpstr>Наши партнеры</vt:lpstr>
      <vt:lpstr>Ключевые факторы успеха создания G-cloud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HOME</dc:creator>
  <cp:lastModifiedBy>S. P.</cp:lastModifiedBy>
  <cp:revision>464</cp:revision>
  <cp:lastPrinted>2014-10-15T15:11:11Z</cp:lastPrinted>
  <dcterms:created xsi:type="dcterms:W3CDTF">2013-12-09T12:58:09Z</dcterms:created>
  <dcterms:modified xsi:type="dcterms:W3CDTF">2015-10-01T05:00:17Z</dcterms:modified>
</cp:coreProperties>
</file>