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419" r:id="rId5"/>
    <p:sldId id="410" r:id="rId6"/>
    <p:sldId id="420" r:id="rId7"/>
    <p:sldId id="421" r:id="rId8"/>
    <p:sldId id="354" r:id="rId9"/>
    <p:sldId id="403" r:id="rId10"/>
    <p:sldId id="408" r:id="rId11"/>
    <p:sldId id="404" r:id="rId12"/>
    <p:sldId id="409" r:id="rId13"/>
    <p:sldId id="405" r:id="rId14"/>
    <p:sldId id="407" r:id="rId15"/>
    <p:sldId id="352" r:id="rId16"/>
    <p:sldId id="356" r:id="rId17"/>
    <p:sldId id="416" r:id="rId18"/>
    <p:sldId id="415" r:id="rId19"/>
    <p:sldId id="414" r:id="rId20"/>
    <p:sldId id="413" r:id="rId21"/>
    <p:sldId id="412" r:id="rId22"/>
    <p:sldId id="417" r:id="rId23"/>
    <p:sldId id="418" r:id="rId24"/>
  </p:sldIdLst>
  <p:sldSz cx="12195175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>
          <p15:clr>
            <a:srgbClr val="A4A3A4"/>
          </p15:clr>
        </p15:guide>
        <p15:guide id="2" pos="45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A7E"/>
    <a:srgbClr val="006FB4"/>
    <a:srgbClr val="00B2C0"/>
    <a:srgbClr val="FA001E"/>
    <a:srgbClr val="179FCF"/>
    <a:srgbClr val="699632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0" autoAdjust="0"/>
    <p:restoredTop sz="79620" autoAdjust="0"/>
  </p:normalViewPr>
  <p:slideViewPr>
    <p:cSldViewPr>
      <p:cViewPr varScale="1">
        <p:scale>
          <a:sx n="73" d="100"/>
          <a:sy n="73" d="100"/>
        </p:scale>
        <p:origin x="1344" y="54"/>
      </p:cViewPr>
      <p:guideLst>
        <p:guide orient="horz" pos="1842"/>
        <p:guide pos="4521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49992236322064E-2"/>
          <c:y val="0.12135929529465199"/>
          <c:w val="0.8434485681462901"/>
          <c:h val="0.7886730541660358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Cost of Print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2952754463976957"/>
                  <c:y val="-1.321631712005044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040FC6-6E60-410A-9045-D726FAAC43E4}" type="CATEGORYNAME">
                      <a:rPr lang="en-US" smtClean="0"/>
                      <a:pPr>
                        <a:defRPr/>
                      </a:pPr>
                      <a:t>[CATEGORY NAME]</a:t>
                    </a:fld>
                    <a:fld id="{95743B3C-DADB-4670-B9C1-6B64CF8A9577}" type="PERCENTAGE">
                      <a:rPr lang="en-US" baseline="0" smtClean="0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1808"/>
                        <a:gd name="adj2" fmla="val 22165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8527138176447984"/>
                      <c:h val="9.402090235467362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9663667319942108E-2"/>
                  <c:y val="4.203783981421123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D0C39D6-7E67-44E1-9A7C-F763575E6225}" type="CATEGORYNAME">
                      <a:rPr lang="en-US" smtClean="0"/>
                      <a:pPr>
                        <a:defRPr/>
                      </a:pPr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07C54E0D-D5FA-4BB4-B23C-B7FC13D1CC3D}" type="PERCENTAGE">
                      <a:rPr lang="en-US" baseline="0" smtClean="0"/>
                      <a:pPr>
                        <a:defRPr/>
                      </a:pPr>
                      <a:t>[PERCENTAGE]</a:t>
                    </a:fld>
                    <a:endParaRPr lang="en-US" baseline="0" dirty="0" smtClean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07651"/>
                        <a:gd name="adj2" fmla="val -248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04711534940863"/>
                      <c:h val="0.1420027304776994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8.0083890633661795E-2"/>
                  <c:y val="0.1255270304925336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Административные</a:t>
                    </a:r>
                  </a:p>
                  <a:p>
                    <a:pPr>
                      <a:defRPr/>
                    </a:pPr>
                    <a:r>
                      <a:rPr lang="ru-RU" dirty="0" smtClean="0"/>
                      <a:t>расходы</a:t>
                    </a:r>
                    <a:r>
                      <a:rPr lang="ru-RU" dirty="0"/>
                      <a:t>
5%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27949"/>
                        <a:gd name="adj2" fmla="val -465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292575360468979"/>
                      <c:h val="0.23766564808606749"/>
                    </c:manualLayout>
                  </c15:layout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Печать</a:t>
                    </a:r>
                    <a:r>
                      <a:rPr lang="ru-RU" baseline="0" smtClean="0"/>
                      <a:t> документов</a:t>
                    </a:r>
                    <a:r>
                      <a:rPr lang="ru-RU" dirty="0"/>
                      <a:t>
25%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501566569049489E-2"/>
                  <c:y val="-5.88930119603402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Управление</a:t>
                    </a:r>
                  </a:p>
                  <a:p>
                    <a:pPr>
                      <a:defRPr/>
                    </a:pPr>
                    <a:r>
                      <a:rPr lang="ru-RU" dirty="0" smtClean="0"/>
                      <a:t>документами</a:t>
                    </a:r>
                    <a:r>
                      <a:rPr lang="ru-RU" dirty="0"/>
                      <a:t>
50%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87016"/>
                        <a:gd name="adj2" fmla="val -14050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Device Cost &amp; Supplies  </c:v>
                </c:pt>
                <c:pt idx="1">
                  <c:v>IT Support &amp; Infrastructure</c:v>
                </c:pt>
                <c:pt idx="2">
                  <c:v>Administration &amp; Purchasing</c:v>
                </c:pt>
                <c:pt idx="3">
                  <c:v>Document production</c:v>
                </c:pt>
                <c:pt idx="4">
                  <c:v>Document Management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5</c:v>
                </c:pt>
                <c:pt idx="3">
                  <c:v>25</c:v>
                </c:pt>
                <c:pt idx="4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189" cy="4939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00" y="1"/>
            <a:ext cx="2946189" cy="4939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250C9-5B89-47A7-888A-26611DE7BDCA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137"/>
            <a:ext cx="2946189" cy="4939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00" y="9377137"/>
            <a:ext cx="2946189" cy="4939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8AEA-B566-4A62-BBB4-55A681872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225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E8453-277A-47CD-AB82-6F2659DB61A7}" type="datetimeFigureOut">
              <a:rPr lang="en-GB" smtClean="0"/>
              <a:pPr/>
              <a:t>29/09/2015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7F36E-2E02-4EDB-815F-2FD76B03AD6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8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err="1" smtClean="0"/>
              <a:t>UlM</a:t>
            </a:r>
            <a:r>
              <a:rPr lang="en-GB" sz="1400" baseline="0" dirty="0" smtClean="0"/>
              <a:t> is a </a:t>
            </a:r>
            <a:r>
              <a:rPr lang="en-GB" sz="1400" baseline="0" dirty="0" err="1" smtClean="0"/>
              <a:t>serverless</a:t>
            </a:r>
            <a:r>
              <a:rPr lang="en-GB" sz="1400" baseline="0" dirty="0" smtClean="0"/>
              <a:t> login application for </a:t>
            </a:r>
            <a:r>
              <a:rPr lang="en-GB" sz="1400" baseline="0" dirty="0" err="1" smtClean="0"/>
              <a:t>imageruner</a:t>
            </a:r>
            <a:r>
              <a:rPr lang="en-GB" sz="1400" baseline="0" dirty="0" smtClean="0"/>
              <a:t> advance</a:t>
            </a:r>
          </a:p>
          <a:p>
            <a:r>
              <a:rPr lang="en-GB" sz="1400" baseline="0" dirty="0" smtClean="0"/>
              <a:t>Enhances user productivity through </a:t>
            </a:r>
            <a:r>
              <a:rPr lang="en-GB" sz="1400" baseline="0" dirty="0" err="1" smtClean="0"/>
              <a:t>persoinalisation</a:t>
            </a:r>
            <a:endParaRPr lang="en-GB" sz="1400" baseline="0" dirty="0" smtClean="0"/>
          </a:p>
          <a:p>
            <a:r>
              <a:rPr lang="en-GB" sz="1400" baseline="0" dirty="0" smtClean="0"/>
              <a:t>Security and compliance through access control</a:t>
            </a:r>
          </a:p>
          <a:p>
            <a:r>
              <a:rPr lang="en-GB" sz="1400" baseline="0" dirty="0" smtClean="0"/>
              <a:t>Provides tighter control over costs through usage tracking</a:t>
            </a:r>
          </a:p>
          <a:p>
            <a:r>
              <a:rPr lang="en-GB" sz="1400" baseline="0" dirty="0" smtClean="0"/>
              <a:t>-&gt; unites control and convenience for small fleets, without requirement for investment in additional </a:t>
            </a:r>
            <a:r>
              <a:rPr lang="en-GB" sz="1400" baseline="0" dirty="0" err="1" smtClean="0"/>
              <a:t>hardwrae</a:t>
            </a:r>
            <a:r>
              <a:rPr lang="en-GB" sz="1400" baseline="0" dirty="0" smtClean="0"/>
              <a:t> or software</a:t>
            </a: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7F36E-2E02-4EDB-815F-2FD76B03AD6F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06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7F36E-2E02-4EDB-815F-2FD76B03AD6F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642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7F36E-2E02-4EDB-815F-2FD76B03AD6F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708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7F36E-2E02-4EDB-815F-2FD76B03AD6F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841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ULM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: 1-5 Canon MEAP devices!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UF can also support: visitor printing, follow me, detailed reporting, mixed fleet Canon and not Canon, MEAP not MEAP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Reports: only 4 types possible, further manipulation in Excel possible, limitation of job log up to 5000 records, old one are deleted-&gt; download regularly or less print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	Access on web 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Can export and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inport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 the screen set up and users profiles in .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ucf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 file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Can change the login screen with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6966D-004A-4F0D-A4D0-60C972E29FB8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6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4_BA_PPT3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57435" y="2173427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16650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4346" cy="68580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10035614" y="0"/>
            <a:ext cx="2159562" cy="685800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639" y="526745"/>
            <a:ext cx="6294488" cy="1470025"/>
          </a:xfrm>
        </p:spPr>
        <p:txBody>
          <a:bodyPr/>
          <a:lstStyle>
            <a:lvl1pPr algn="l">
              <a:lnSpc>
                <a:spcPct val="85000"/>
              </a:lnSpc>
              <a:defRPr sz="453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638" y="1928240"/>
            <a:ext cx="6271158" cy="17526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1163778" y="1013653"/>
            <a:ext cx="1219518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2133" dirty="0" smtClean="0"/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10421339" y="6256373"/>
            <a:ext cx="1440375" cy="302116"/>
            <a:chOff x="2436813" y="2125663"/>
            <a:chExt cx="4275137" cy="896937"/>
          </a:xfrm>
        </p:grpSpPr>
        <p:sp>
          <p:nvSpPr>
            <p:cNvPr id="26" name="Freeform 7"/>
            <p:cNvSpPr>
              <a:spLocks/>
            </p:cNvSpPr>
            <p:nvPr userDrawn="1"/>
          </p:nvSpPr>
          <p:spPr bwMode="auto">
            <a:xfrm>
              <a:off x="2436813" y="2125663"/>
              <a:ext cx="1058862" cy="896937"/>
            </a:xfrm>
            <a:custGeom>
              <a:avLst/>
              <a:gdLst>
                <a:gd name="T0" fmla="*/ 186 w 282"/>
                <a:gd name="T1" fmla="*/ 215 h 239"/>
                <a:gd name="T2" fmla="*/ 90 w 282"/>
                <a:gd name="T3" fmla="*/ 119 h 239"/>
                <a:gd name="T4" fmla="*/ 186 w 282"/>
                <a:gd name="T5" fmla="*/ 24 h 239"/>
                <a:gd name="T6" fmla="*/ 237 w 282"/>
                <a:gd name="T7" fmla="*/ 38 h 239"/>
                <a:gd name="T8" fmla="*/ 186 w 282"/>
                <a:gd name="T9" fmla="*/ 119 h 239"/>
                <a:gd name="T10" fmla="*/ 282 w 282"/>
                <a:gd name="T11" fmla="*/ 64 h 239"/>
                <a:gd name="T12" fmla="*/ 239 w 282"/>
                <a:gd name="T13" fmla="*/ 22 h 239"/>
                <a:gd name="T14" fmla="*/ 149 w 282"/>
                <a:gd name="T15" fmla="*/ 0 h 239"/>
                <a:gd name="T16" fmla="*/ 29 w 282"/>
                <a:gd name="T17" fmla="*/ 46 h 239"/>
                <a:gd name="T18" fmla="*/ 0 w 282"/>
                <a:gd name="T19" fmla="*/ 119 h 239"/>
                <a:gd name="T20" fmla="*/ 29 w 282"/>
                <a:gd name="T21" fmla="*/ 193 h 239"/>
                <a:gd name="T22" fmla="*/ 147 w 282"/>
                <a:gd name="T23" fmla="*/ 239 h 239"/>
                <a:gd name="T24" fmla="*/ 265 w 282"/>
                <a:gd name="T25" fmla="*/ 193 h 239"/>
                <a:gd name="T26" fmla="*/ 269 w 282"/>
                <a:gd name="T27" fmla="*/ 188 h 239"/>
                <a:gd name="T28" fmla="*/ 265 w 282"/>
                <a:gd name="T29" fmla="*/ 174 h 239"/>
                <a:gd name="T30" fmla="*/ 186 w 282"/>
                <a:gd name="T31" fmla="*/ 2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39">
                  <a:moveTo>
                    <a:pt x="186" y="215"/>
                  </a:moveTo>
                  <a:cubicBezTo>
                    <a:pt x="133" y="215"/>
                    <a:pt x="90" y="172"/>
                    <a:pt x="90" y="119"/>
                  </a:cubicBezTo>
                  <a:cubicBezTo>
                    <a:pt x="90" y="66"/>
                    <a:pt x="133" y="24"/>
                    <a:pt x="186" y="24"/>
                  </a:cubicBezTo>
                  <a:cubicBezTo>
                    <a:pt x="205" y="24"/>
                    <a:pt x="222" y="29"/>
                    <a:pt x="237" y="3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72" y="48"/>
                    <a:pt x="257" y="33"/>
                    <a:pt x="239" y="22"/>
                  </a:cubicBezTo>
                  <a:cubicBezTo>
                    <a:pt x="216" y="9"/>
                    <a:pt x="184" y="0"/>
                    <a:pt x="149" y="0"/>
                  </a:cubicBezTo>
                  <a:cubicBezTo>
                    <a:pt x="98" y="0"/>
                    <a:pt x="54" y="19"/>
                    <a:pt x="29" y="46"/>
                  </a:cubicBezTo>
                  <a:cubicBezTo>
                    <a:pt x="11" y="66"/>
                    <a:pt x="0" y="92"/>
                    <a:pt x="0" y="119"/>
                  </a:cubicBezTo>
                  <a:cubicBezTo>
                    <a:pt x="0" y="147"/>
                    <a:pt x="11" y="173"/>
                    <a:pt x="29" y="193"/>
                  </a:cubicBezTo>
                  <a:cubicBezTo>
                    <a:pt x="54" y="220"/>
                    <a:pt x="98" y="239"/>
                    <a:pt x="147" y="239"/>
                  </a:cubicBezTo>
                  <a:cubicBezTo>
                    <a:pt x="197" y="239"/>
                    <a:pt x="240" y="220"/>
                    <a:pt x="265" y="193"/>
                  </a:cubicBezTo>
                  <a:cubicBezTo>
                    <a:pt x="266" y="191"/>
                    <a:pt x="267" y="190"/>
                    <a:pt x="269" y="188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48" y="199"/>
                    <a:pt x="219" y="215"/>
                    <a:pt x="186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3471863" y="2279650"/>
              <a:ext cx="855662" cy="735012"/>
            </a:xfrm>
            <a:custGeom>
              <a:avLst/>
              <a:gdLst>
                <a:gd name="T0" fmla="*/ 228 w 228"/>
                <a:gd name="T1" fmla="*/ 192 h 196"/>
                <a:gd name="T2" fmla="*/ 188 w 228"/>
                <a:gd name="T3" fmla="*/ 42 h 196"/>
                <a:gd name="T4" fmla="*/ 133 w 228"/>
                <a:gd name="T5" fmla="*/ 0 h 196"/>
                <a:gd name="T6" fmla="*/ 113 w 228"/>
                <a:gd name="T7" fmla="*/ 3 h 196"/>
                <a:gd name="T8" fmla="*/ 27 w 228"/>
                <a:gd name="T9" fmla="*/ 35 h 196"/>
                <a:gd name="T10" fmla="*/ 116 w 228"/>
                <a:gd name="T11" fmla="*/ 35 h 196"/>
                <a:gd name="T12" fmla="*/ 131 w 228"/>
                <a:gd name="T13" fmla="*/ 92 h 196"/>
                <a:gd name="T14" fmla="*/ 76 w 228"/>
                <a:gd name="T15" fmla="*/ 71 h 196"/>
                <a:gd name="T16" fmla="*/ 0 w 228"/>
                <a:gd name="T17" fmla="*/ 134 h 196"/>
                <a:gd name="T18" fmla="*/ 76 w 228"/>
                <a:gd name="T19" fmla="*/ 196 h 196"/>
                <a:gd name="T20" fmla="*/ 149 w 228"/>
                <a:gd name="T21" fmla="*/ 159 h 196"/>
                <a:gd name="T22" fmla="*/ 158 w 228"/>
                <a:gd name="T23" fmla="*/ 192 h 196"/>
                <a:gd name="T24" fmla="*/ 228 w 228"/>
                <a:gd name="T25" fmla="*/ 192 h 196"/>
                <a:gd name="T26" fmla="*/ 105 w 228"/>
                <a:gd name="T27" fmla="*/ 169 h 196"/>
                <a:gd name="T28" fmla="*/ 70 w 228"/>
                <a:gd name="T29" fmla="*/ 134 h 196"/>
                <a:gd name="T30" fmla="*/ 105 w 228"/>
                <a:gd name="T31" fmla="*/ 99 h 196"/>
                <a:gd name="T32" fmla="*/ 140 w 228"/>
                <a:gd name="T33" fmla="*/ 134 h 196"/>
                <a:gd name="T34" fmla="*/ 105 w 228"/>
                <a:gd name="T35" fmla="*/ 16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196">
                  <a:moveTo>
                    <a:pt x="228" y="192"/>
                  </a:moveTo>
                  <a:cubicBezTo>
                    <a:pt x="188" y="42"/>
                    <a:pt x="188" y="42"/>
                    <a:pt x="188" y="42"/>
                  </a:cubicBezTo>
                  <a:cubicBezTo>
                    <a:pt x="181" y="18"/>
                    <a:pt x="159" y="0"/>
                    <a:pt x="133" y="0"/>
                  </a:cubicBezTo>
                  <a:cubicBezTo>
                    <a:pt x="126" y="0"/>
                    <a:pt x="119" y="1"/>
                    <a:pt x="113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16" y="79"/>
                    <a:pt x="97" y="71"/>
                    <a:pt x="76" y="71"/>
                  </a:cubicBezTo>
                  <a:cubicBezTo>
                    <a:pt x="34" y="71"/>
                    <a:pt x="0" y="99"/>
                    <a:pt x="0" y="134"/>
                  </a:cubicBezTo>
                  <a:cubicBezTo>
                    <a:pt x="0" y="168"/>
                    <a:pt x="34" y="196"/>
                    <a:pt x="76" y="196"/>
                  </a:cubicBezTo>
                  <a:cubicBezTo>
                    <a:pt x="106" y="196"/>
                    <a:pt x="133" y="181"/>
                    <a:pt x="149" y="159"/>
                  </a:cubicBezTo>
                  <a:cubicBezTo>
                    <a:pt x="158" y="192"/>
                    <a:pt x="158" y="192"/>
                    <a:pt x="158" y="192"/>
                  </a:cubicBezTo>
                  <a:lnTo>
                    <a:pt x="228" y="192"/>
                  </a:lnTo>
                  <a:close/>
                  <a:moveTo>
                    <a:pt x="105" y="169"/>
                  </a:moveTo>
                  <a:cubicBezTo>
                    <a:pt x="86" y="169"/>
                    <a:pt x="70" y="153"/>
                    <a:pt x="70" y="134"/>
                  </a:cubicBezTo>
                  <a:cubicBezTo>
                    <a:pt x="70" y="114"/>
                    <a:pt x="86" y="99"/>
                    <a:pt x="105" y="99"/>
                  </a:cubicBezTo>
                  <a:cubicBezTo>
                    <a:pt x="124" y="99"/>
                    <a:pt x="140" y="114"/>
                    <a:pt x="140" y="134"/>
                  </a:cubicBezTo>
                  <a:cubicBezTo>
                    <a:pt x="140" y="153"/>
                    <a:pt x="124" y="169"/>
                    <a:pt x="10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28" name="Freeform 9"/>
            <p:cNvSpPr>
              <a:spLocks/>
            </p:cNvSpPr>
            <p:nvPr userDrawn="1"/>
          </p:nvSpPr>
          <p:spPr bwMode="auto">
            <a:xfrm>
              <a:off x="4237038" y="2279650"/>
              <a:ext cx="833437" cy="720725"/>
            </a:xfrm>
            <a:custGeom>
              <a:avLst/>
              <a:gdLst>
                <a:gd name="T0" fmla="*/ 187 w 222"/>
                <a:gd name="T1" fmla="*/ 0 h 192"/>
                <a:gd name="T2" fmla="*/ 173 w 222"/>
                <a:gd name="T3" fmla="*/ 3 h 192"/>
                <a:gd name="T4" fmla="*/ 117 w 222"/>
                <a:gd name="T5" fmla="*/ 29 h 192"/>
                <a:gd name="T6" fmla="*/ 83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8 w 222"/>
                <a:gd name="T13" fmla="*/ 35 h 192"/>
                <a:gd name="T14" fmla="*/ 48 w 222"/>
                <a:gd name="T15" fmla="*/ 192 h 192"/>
                <a:gd name="T16" fmla="*/ 118 w 222"/>
                <a:gd name="T17" fmla="*/ 192 h 192"/>
                <a:gd name="T18" fmla="*/ 118 w 222"/>
                <a:gd name="T19" fmla="*/ 52 h 192"/>
                <a:gd name="T20" fmla="*/ 135 w 222"/>
                <a:gd name="T21" fmla="*/ 35 h 192"/>
                <a:gd name="T22" fmla="*/ 153 w 222"/>
                <a:gd name="T23" fmla="*/ 52 h 192"/>
                <a:gd name="T24" fmla="*/ 153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3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5" y="13"/>
                    <a:pt x="100" y="0"/>
                    <a:pt x="83" y="0"/>
                  </a:cubicBezTo>
                  <a:cubicBezTo>
                    <a:pt x="78" y="0"/>
                    <a:pt x="73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3"/>
                    <a:pt x="126" y="35"/>
                    <a:pt x="135" y="35"/>
                  </a:cubicBezTo>
                  <a:cubicBezTo>
                    <a:pt x="145" y="35"/>
                    <a:pt x="153" y="43"/>
                    <a:pt x="153" y="52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29" name="Freeform 10"/>
            <p:cNvSpPr>
              <a:spLocks/>
            </p:cNvSpPr>
            <p:nvPr userDrawn="1"/>
          </p:nvSpPr>
          <p:spPr bwMode="auto">
            <a:xfrm>
              <a:off x="5880100" y="2279650"/>
              <a:ext cx="831850" cy="720725"/>
            </a:xfrm>
            <a:custGeom>
              <a:avLst/>
              <a:gdLst>
                <a:gd name="T0" fmla="*/ 187 w 222"/>
                <a:gd name="T1" fmla="*/ 0 h 192"/>
                <a:gd name="T2" fmla="*/ 172 w 222"/>
                <a:gd name="T3" fmla="*/ 3 h 192"/>
                <a:gd name="T4" fmla="*/ 117 w 222"/>
                <a:gd name="T5" fmla="*/ 29 h 192"/>
                <a:gd name="T6" fmla="*/ 82 w 222"/>
                <a:gd name="T7" fmla="*/ 0 h 192"/>
                <a:gd name="T8" fmla="*/ 68 w 222"/>
                <a:gd name="T9" fmla="*/ 3 h 192"/>
                <a:gd name="T10" fmla="*/ 0 w 222"/>
                <a:gd name="T11" fmla="*/ 35 h 192"/>
                <a:gd name="T12" fmla="*/ 47 w 222"/>
                <a:gd name="T13" fmla="*/ 35 h 192"/>
                <a:gd name="T14" fmla="*/ 47 w 222"/>
                <a:gd name="T15" fmla="*/ 192 h 192"/>
                <a:gd name="T16" fmla="*/ 117 w 222"/>
                <a:gd name="T17" fmla="*/ 192 h 192"/>
                <a:gd name="T18" fmla="*/ 117 w 222"/>
                <a:gd name="T19" fmla="*/ 52 h 192"/>
                <a:gd name="T20" fmla="*/ 135 w 222"/>
                <a:gd name="T21" fmla="*/ 35 h 192"/>
                <a:gd name="T22" fmla="*/ 152 w 222"/>
                <a:gd name="T23" fmla="*/ 52 h 192"/>
                <a:gd name="T24" fmla="*/ 152 w 222"/>
                <a:gd name="T25" fmla="*/ 192 h 192"/>
                <a:gd name="T26" fmla="*/ 222 w 222"/>
                <a:gd name="T27" fmla="*/ 192 h 192"/>
                <a:gd name="T28" fmla="*/ 222 w 222"/>
                <a:gd name="T29" fmla="*/ 35 h 192"/>
                <a:gd name="T30" fmla="*/ 187 w 222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192">
                  <a:moveTo>
                    <a:pt x="187" y="0"/>
                  </a:moveTo>
                  <a:cubicBezTo>
                    <a:pt x="182" y="0"/>
                    <a:pt x="177" y="1"/>
                    <a:pt x="172" y="3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4" y="13"/>
                    <a:pt x="100" y="0"/>
                    <a:pt x="82" y="0"/>
                  </a:cubicBezTo>
                  <a:cubicBezTo>
                    <a:pt x="77" y="0"/>
                    <a:pt x="72" y="1"/>
                    <a:pt x="68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43"/>
                    <a:pt x="125" y="35"/>
                    <a:pt x="135" y="35"/>
                  </a:cubicBezTo>
                  <a:cubicBezTo>
                    <a:pt x="144" y="35"/>
                    <a:pt x="152" y="43"/>
                    <a:pt x="152" y="5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16"/>
                    <a:pt x="20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30" name="Freeform 11"/>
            <p:cNvSpPr>
              <a:spLocks noEditPoints="1"/>
            </p:cNvSpPr>
            <p:nvPr userDrawn="1"/>
          </p:nvSpPr>
          <p:spPr bwMode="auto">
            <a:xfrm>
              <a:off x="5178425" y="2279650"/>
              <a:ext cx="742950" cy="742950"/>
            </a:xfrm>
            <a:custGeom>
              <a:avLst/>
              <a:gdLst>
                <a:gd name="T0" fmla="*/ 198 w 198"/>
                <a:gd name="T1" fmla="*/ 99 h 198"/>
                <a:gd name="T2" fmla="*/ 99 w 198"/>
                <a:gd name="T3" fmla="*/ 198 h 198"/>
                <a:gd name="T4" fmla="*/ 0 w 198"/>
                <a:gd name="T5" fmla="*/ 99 h 198"/>
                <a:gd name="T6" fmla="*/ 99 w 198"/>
                <a:gd name="T7" fmla="*/ 0 h 198"/>
                <a:gd name="T8" fmla="*/ 198 w 198"/>
                <a:gd name="T9" fmla="*/ 99 h 198"/>
                <a:gd name="T10" fmla="*/ 103 w 198"/>
                <a:gd name="T11" fmla="*/ 30 h 198"/>
                <a:gd name="T12" fmla="*/ 77 w 198"/>
                <a:gd name="T13" fmla="*/ 15 h 198"/>
                <a:gd name="T14" fmla="*/ 61 w 198"/>
                <a:gd name="T15" fmla="*/ 41 h 198"/>
                <a:gd name="T16" fmla="*/ 95 w 198"/>
                <a:gd name="T17" fmla="*/ 168 h 198"/>
                <a:gd name="T18" fmla="*/ 122 w 198"/>
                <a:gd name="T19" fmla="*/ 183 h 198"/>
                <a:gd name="T20" fmla="*/ 137 w 198"/>
                <a:gd name="T21" fmla="*/ 156 h 198"/>
                <a:gd name="T22" fmla="*/ 103 w 198"/>
                <a:gd name="T2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198">
                  <a:moveTo>
                    <a:pt x="198" y="99"/>
                  </a:moveTo>
                  <a:cubicBezTo>
                    <a:pt x="198" y="153"/>
                    <a:pt x="154" y="198"/>
                    <a:pt x="99" y="198"/>
                  </a:cubicBezTo>
                  <a:cubicBezTo>
                    <a:pt x="45" y="198"/>
                    <a:pt x="0" y="153"/>
                    <a:pt x="0" y="99"/>
                  </a:cubicBezTo>
                  <a:cubicBezTo>
                    <a:pt x="0" y="44"/>
                    <a:pt x="45" y="0"/>
                    <a:pt x="99" y="0"/>
                  </a:cubicBezTo>
                  <a:cubicBezTo>
                    <a:pt x="154" y="0"/>
                    <a:pt x="198" y="44"/>
                    <a:pt x="198" y="99"/>
                  </a:cubicBezTo>
                  <a:close/>
                  <a:moveTo>
                    <a:pt x="103" y="30"/>
                  </a:moveTo>
                  <a:cubicBezTo>
                    <a:pt x="100" y="18"/>
                    <a:pt x="88" y="11"/>
                    <a:pt x="77" y="15"/>
                  </a:cubicBezTo>
                  <a:cubicBezTo>
                    <a:pt x="65" y="18"/>
                    <a:pt x="58" y="30"/>
                    <a:pt x="61" y="41"/>
                  </a:cubicBezTo>
                  <a:cubicBezTo>
                    <a:pt x="95" y="168"/>
                    <a:pt x="95" y="168"/>
                    <a:pt x="95" y="168"/>
                  </a:cubicBezTo>
                  <a:cubicBezTo>
                    <a:pt x="98" y="179"/>
                    <a:pt x="110" y="186"/>
                    <a:pt x="122" y="183"/>
                  </a:cubicBezTo>
                  <a:cubicBezTo>
                    <a:pt x="134" y="180"/>
                    <a:pt x="140" y="168"/>
                    <a:pt x="137" y="156"/>
                  </a:cubicBezTo>
                  <a:lnTo>
                    <a:pt x="10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8999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4674817" y="6432543"/>
            <a:ext cx="2845541" cy="365125"/>
          </a:xfrm>
          <a:prstGeom prst="rect">
            <a:avLst/>
          </a:prstGeom>
        </p:spPr>
        <p:txBody>
          <a:bodyPr/>
          <a:lstStyle/>
          <a:p>
            <a:fld id="{01F44719-3A9B-4B8F-84C3-FA9B2F4B7764}" type="datetime1">
              <a:rPr lang="en-GB" smtClean="0"/>
              <a:t>29/09/2015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1893466" y="3338503"/>
            <a:ext cx="301711" cy="280997"/>
          </a:xfrm>
          <a:prstGeom prst="rect">
            <a:avLst/>
          </a:prstGeom>
        </p:spPr>
        <p:txBody>
          <a:bodyPr/>
          <a:lstStyle/>
          <a:p>
            <a:fld id="{4EF1CEF9-05AB-4E0D-B3C5-A103F3760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0035614" y="186267"/>
            <a:ext cx="1981713" cy="347133"/>
          </a:xfrm>
        </p:spPr>
        <p:txBody>
          <a:bodyPr/>
          <a:lstStyle>
            <a:lvl1pPr algn="r">
              <a:defRPr sz="9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Security R*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5648" y="6454573"/>
            <a:ext cx="3871129" cy="312547"/>
          </a:xfrm>
        </p:spPr>
        <p:txBody>
          <a:bodyPr/>
          <a:lstStyle>
            <a:lvl1pPr>
              <a:defRPr sz="933" baseline="0"/>
            </a:lvl1pPr>
          </a:lstStyle>
          <a:p>
            <a:pPr lvl="0"/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5254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4_BA_PPT3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57435" y="2173427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6650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4_BA_PPT18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22916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2946" y="52883"/>
            <a:ext cx="748068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>
                <a:solidFill>
                  <a:srgbClr val="699632"/>
                </a:solidFill>
                <a:latin typeface="DendaNewLight" pitchFamily="2" charset="0"/>
                <a:cs typeface="DendaNewLight" pitchFamily="2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2946" y="1287721"/>
            <a:ext cx="7480681" cy="483067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spcBef>
                <a:spcPts val="500"/>
              </a:spcBef>
              <a:defRPr sz="20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spcBef>
                <a:spcPts val="500"/>
              </a:spcBef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spcBef>
                <a:spcPts val="500"/>
              </a:spcBef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spcBef>
                <a:spcPts val="500"/>
              </a:spcBef>
              <a:defRPr sz="1400">
                <a:solidFill>
                  <a:srgbClr val="666666"/>
                </a:solidFill>
                <a:latin typeface="DendaNewLight"/>
                <a:cs typeface="DendaNew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7954522" y="1287719"/>
            <a:ext cx="4143612" cy="3731988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>
                <a:solidFill>
                  <a:schemeClr val="bg1"/>
                </a:solidFill>
                <a:latin typeface="DendaNewLight"/>
                <a:cs typeface="DendaNewLight"/>
              </a:defRPr>
            </a:lvl1pPr>
            <a:lvl2pPr>
              <a:spcBef>
                <a:spcPts val="500"/>
              </a:spcBef>
              <a:defRPr sz="2000">
                <a:solidFill>
                  <a:schemeClr val="bg1"/>
                </a:solidFill>
                <a:latin typeface="DendaNewLight"/>
                <a:cs typeface="DendaNewLight"/>
              </a:defRPr>
            </a:lvl2pPr>
            <a:lvl3pPr>
              <a:spcBef>
                <a:spcPts val="500"/>
              </a:spcBef>
              <a:defRPr sz="1800">
                <a:solidFill>
                  <a:schemeClr val="bg1"/>
                </a:solidFill>
                <a:latin typeface="DendaNewLight"/>
                <a:cs typeface="DendaNewLight"/>
              </a:defRPr>
            </a:lvl3pPr>
            <a:lvl4pPr>
              <a:spcBef>
                <a:spcPts val="500"/>
              </a:spcBef>
              <a:defRPr sz="1600">
                <a:solidFill>
                  <a:schemeClr val="bg1"/>
                </a:solidFill>
                <a:latin typeface="DendaNewLight"/>
                <a:cs typeface="DendaNewLight"/>
              </a:defRPr>
            </a:lvl4pPr>
            <a:lvl5pPr>
              <a:spcBef>
                <a:spcPts val="500"/>
              </a:spcBef>
              <a:defRPr sz="1400">
                <a:solidFill>
                  <a:schemeClr val="bg1"/>
                </a:solidFill>
                <a:latin typeface="DendaNewLight"/>
                <a:cs typeface="DendaNew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12029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3_BA_PPT2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77881" y="2173427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76724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1_BA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566" y="1020540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00459" y="3392280"/>
            <a:ext cx="8536623" cy="9923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DendaNewLight"/>
                <a:cs typeface="DendaNew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5808" y="4989462"/>
            <a:ext cx="10365899" cy="43548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rgbClr val="FFFFFF"/>
                </a:solidFill>
                <a:latin typeface="DendaNewLight"/>
                <a:cs typeface="DendaNew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883191526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3_BA_PPT3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10847" y="1806760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85538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4_BA_PPT2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2946" y="52883"/>
            <a:ext cx="7480681" cy="1143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A31A7E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2946" y="1287721"/>
            <a:ext cx="7480681" cy="483067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spcBef>
                <a:spcPts val="500"/>
              </a:spcBef>
              <a:defRPr sz="20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spcBef>
                <a:spcPts val="500"/>
              </a:spcBef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spcBef>
                <a:spcPts val="500"/>
              </a:spcBef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spcBef>
                <a:spcPts val="500"/>
              </a:spcBef>
              <a:defRPr sz="1400">
                <a:solidFill>
                  <a:srgbClr val="666666"/>
                </a:solidFill>
                <a:latin typeface="DendaNewLight"/>
                <a:cs typeface="DendaNew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7954522" y="2003382"/>
            <a:ext cx="4143612" cy="4115017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>
                <a:solidFill>
                  <a:schemeClr val="bg1"/>
                </a:solidFill>
                <a:latin typeface="DendaNewLight"/>
                <a:cs typeface="DendaNewLight"/>
              </a:defRPr>
            </a:lvl1pPr>
            <a:lvl2pPr>
              <a:spcBef>
                <a:spcPts val="500"/>
              </a:spcBef>
              <a:defRPr sz="2000">
                <a:solidFill>
                  <a:schemeClr val="bg1"/>
                </a:solidFill>
                <a:latin typeface="DendaNewLight"/>
                <a:cs typeface="DendaNewLight"/>
              </a:defRPr>
            </a:lvl2pPr>
            <a:lvl3pPr>
              <a:spcBef>
                <a:spcPts val="500"/>
              </a:spcBef>
              <a:defRPr sz="1800">
                <a:solidFill>
                  <a:schemeClr val="bg1"/>
                </a:solidFill>
                <a:latin typeface="DendaNewLight"/>
                <a:cs typeface="DendaNewLight"/>
              </a:defRPr>
            </a:lvl3pPr>
            <a:lvl4pPr>
              <a:spcBef>
                <a:spcPts val="500"/>
              </a:spcBef>
              <a:defRPr sz="1600">
                <a:solidFill>
                  <a:schemeClr val="bg1"/>
                </a:solidFill>
                <a:latin typeface="DendaNewLight"/>
                <a:cs typeface="DendaNewLight"/>
              </a:defRPr>
            </a:lvl4pPr>
            <a:lvl5pPr>
              <a:spcBef>
                <a:spcPts val="500"/>
              </a:spcBef>
              <a:defRPr sz="1400">
                <a:solidFill>
                  <a:schemeClr val="bg1"/>
                </a:solidFill>
                <a:latin typeface="DendaNewLight"/>
                <a:cs typeface="DendaNew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55138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3_BA_PPT1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7808" y="42799"/>
            <a:ext cx="9855131" cy="1143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A31A7E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367808" y="1232714"/>
            <a:ext cx="538832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rgbClr val="A31A7E"/>
                </a:solidFill>
                <a:latin typeface="DendaNew"/>
                <a:cs typeface="DendaNe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67808" y="1872476"/>
            <a:ext cx="5388320" cy="38427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defRPr sz="14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defRPr sz="12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defRPr sz="1000">
                <a:solidFill>
                  <a:srgbClr val="666666"/>
                </a:solidFill>
                <a:latin typeface="DendaNewLight"/>
                <a:cs typeface="DendaNew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53032" y="1232714"/>
            <a:ext cx="461267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rgbClr val="A31A7E"/>
                </a:solidFill>
                <a:latin typeface="DendaNew"/>
                <a:cs typeface="DendaNe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5953031" y="1872476"/>
            <a:ext cx="4471532" cy="38427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defRPr sz="14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defRPr sz="12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defRPr sz="1000">
                <a:solidFill>
                  <a:srgbClr val="666666"/>
                </a:solidFill>
                <a:latin typeface="DendaNewLight"/>
                <a:cs typeface="DendaNew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94473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3_BA_PPT1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7809" y="42799"/>
            <a:ext cx="9855131" cy="1143000"/>
          </a:xfrm>
          <a:prstGeom prst="rect">
            <a:avLst/>
          </a:prstGeom>
        </p:spPr>
        <p:txBody>
          <a:bodyPr lIns="121918" tIns="60960" rIns="121918" bIns="60960"/>
          <a:lstStyle>
            <a:lvl1pPr algn="l">
              <a:defRPr sz="3700">
                <a:solidFill>
                  <a:srgbClr val="A31A7E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367808" y="1232715"/>
            <a:ext cx="5388320" cy="639763"/>
          </a:xfrm>
          <a:prstGeom prst="rect">
            <a:avLst/>
          </a:prstGeom>
        </p:spPr>
        <p:txBody>
          <a:bodyPr lIns="121918" tIns="60960" rIns="121918" bIns="60960" anchor="b"/>
          <a:lstStyle>
            <a:lvl1pPr marL="0" indent="0">
              <a:buNone/>
              <a:defRPr sz="2700" b="0">
                <a:solidFill>
                  <a:srgbClr val="A31A7E"/>
                </a:solidFill>
                <a:latin typeface="DendaNew"/>
                <a:cs typeface="DendaNew"/>
              </a:defRPr>
            </a:lvl1pPr>
            <a:lvl2pPr marL="609590" indent="0">
              <a:buNone/>
              <a:defRPr sz="2700" b="1"/>
            </a:lvl2pPr>
            <a:lvl3pPr marL="1219179" indent="0">
              <a:buNone/>
              <a:defRPr sz="2400" b="1"/>
            </a:lvl3pPr>
            <a:lvl4pPr marL="1828770" indent="0">
              <a:buNone/>
              <a:defRPr sz="2100" b="1"/>
            </a:lvl4pPr>
            <a:lvl5pPr marL="2438359" indent="0">
              <a:buNone/>
              <a:defRPr sz="2100" b="1"/>
            </a:lvl5pPr>
            <a:lvl6pPr marL="3047949" indent="0">
              <a:buNone/>
              <a:defRPr sz="2100" b="1"/>
            </a:lvl6pPr>
            <a:lvl7pPr marL="3657538" indent="0">
              <a:buNone/>
              <a:defRPr sz="2100" b="1"/>
            </a:lvl7pPr>
            <a:lvl8pPr marL="4267128" indent="0">
              <a:buNone/>
              <a:defRPr sz="2100" b="1"/>
            </a:lvl8pPr>
            <a:lvl9pPr marL="4876719" indent="0">
              <a:buNone/>
              <a:defRPr sz="21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67808" y="1872479"/>
            <a:ext cx="5388320" cy="3842735"/>
          </a:xfrm>
          <a:prstGeom prst="rect">
            <a:avLst/>
          </a:prstGeom>
        </p:spPr>
        <p:txBody>
          <a:bodyPr lIns="121918" tIns="60960" rIns="121918" bIns="60960"/>
          <a:lstStyle>
            <a:lvl1pPr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defRPr sz="19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defRPr sz="1300">
                <a:solidFill>
                  <a:srgbClr val="666666"/>
                </a:solidFill>
                <a:latin typeface="DendaNewLight"/>
                <a:cs typeface="DendaNewLight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53033" y="1232715"/>
            <a:ext cx="4612677" cy="639763"/>
          </a:xfrm>
          <a:prstGeom prst="rect">
            <a:avLst/>
          </a:prstGeom>
        </p:spPr>
        <p:txBody>
          <a:bodyPr lIns="121918" tIns="60960" rIns="121918" bIns="60960" anchor="b"/>
          <a:lstStyle>
            <a:lvl1pPr marL="0" indent="0">
              <a:buNone/>
              <a:defRPr sz="2700" b="0">
                <a:solidFill>
                  <a:srgbClr val="A31A7E"/>
                </a:solidFill>
                <a:latin typeface="DendaNew"/>
                <a:cs typeface="DendaNew"/>
              </a:defRPr>
            </a:lvl1pPr>
            <a:lvl2pPr marL="609590" indent="0">
              <a:buNone/>
              <a:defRPr sz="2700" b="1"/>
            </a:lvl2pPr>
            <a:lvl3pPr marL="1219179" indent="0">
              <a:buNone/>
              <a:defRPr sz="2400" b="1"/>
            </a:lvl3pPr>
            <a:lvl4pPr marL="1828770" indent="0">
              <a:buNone/>
              <a:defRPr sz="2100" b="1"/>
            </a:lvl4pPr>
            <a:lvl5pPr marL="2438359" indent="0">
              <a:buNone/>
              <a:defRPr sz="2100" b="1"/>
            </a:lvl5pPr>
            <a:lvl6pPr marL="3047949" indent="0">
              <a:buNone/>
              <a:defRPr sz="2100" b="1"/>
            </a:lvl6pPr>
            <a:lvl7pPr marL="3657538" indent="0">
              <a:buNone/>
              <a:defRPr sz="2100" b="1"/>
            </a:lvl7pPr>
            <a:lvl8pPr marL="4267128" indent="0">
              <a:buNone/>
              <a:defRPr sz="2100" b="1"/>
            </a:lvl8pPr>
            <a:lvl9pPr marL="4876719" indent="0">
              <a:buNone/>
              <a:defRPr sz="21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5953031" y="1872479"/>
            <a:ext cx="4471532" cy="3842735"/>
          </a:xfrm>
          <a:prstGeom prst="rect">
            <a:avLst/>
          </a:prstGeom>
        </p:spPr>
        <p:txBody>
          <a:bodyPr lIns="121918" tIns="60960" rIns="121918" bIns="60960"/>
          <a:lstStyle>
            <a:lvl1pPr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defRPr sz="21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defRPr sz="19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defRPr sz="1300">
                <a:solidFill>
                  <a:srgbClr val="666666"/>
                </a:solidFill>
                <a:latin typeface="DendaNewLight"/>
                <a:cs typeface="DendaNewLight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1" y="6654158"/>
            <a:ext cx="762434" cy="205779"/>
          </a:xfrm>
          <a:prstGeom prst="rect">
            <a:avLst/>
          </a:prstGeom>
        </p:spPr>
        <p:txBody>
          <a:bodyPr lIns="121918" tIns="60960" rIns="121918" bIns="60960"/>
          <a:lstStyle>
            <a:lvl1pPr algn="r">
              <a:defRPr sz="8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81898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F806D-5962-4D35-B2BA-2BDDDF91B3BC}" type="datetimeFigureOut">
              <a:rPr lang="en-GB" smtClean="0"/>
              <a:pPr/>
              <a:t>29/09/2015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83370-5F55-4401-946E-010A196B1E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93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0" r:id="rId2"/>
    <p:sldLayoutId id="2147483691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tiff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738" y="3479458"/>
            <a:ext cx="6565167" cy="1470025"/>
          </a:xfrm>
        </p:spPr>
        <p:txBody>
          <a:bodyPr>
            <a:normAutofit fontScale="90000"/>
          </a:bodyPr>
          <a:lstStyle/>
          <a:p>
            <a:r>
              <a:rPr lang="ru-RU" sz="4400" b="1" spc="-200" dirty="0">
                <a:solidFill>
                  <a:schemeClr val="tx1"/>
                </a:solidFill>
              </a:rPr>
              <a:t>Контролируй  расходы на </a:t>
            </a:r>
            <a:r>
              <a:rPr lang="ru-RU" sz="4400" b="1" spc="-200" dirty="0" smtClean="0">
                <a:solidFill>
                  <a:schemeClr val="tx1"/>
                </a:solidFill>
              </a:rPr>
              <a:t>печать. Обеспечь безопасность. Получи контроль.</a:t>
            </a:r>
            <a:endParaRPr lang="en-GB" sz="4400" spc="-200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313116" y="4308580"/>
            <a:ext cx="6269525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41247" y="1048209"/>
            <a:ext cx="12192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2133" dirty="0"/>
          </a:p>
        </p:txBody>
      </p:sp>
      <p:pic>
        <p:nvPicPr>
          <p:cNvPr id="5" name="Picture 4" descr="cross_ou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04" y="3397614"/>
            <a:ext cx="3838331" cy="69596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36766" y="5120567"/>
            <a:ext cx="2492733" cy="249273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7666" y="1189185"/>
            <a:ext cx="2491080" cy="21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IRAdvanc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5" y="6128276"/>
            <a:ext cx="2534353" cy="437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170324">
            <a:off x="251164" y="2257261"/>
            <a:ext cx="4496192" cy="177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6400" i="1" dirty="0">
                <a:solidFill>
                  <a:srgbClr val="E97909"/>
                </a:solidFill>
                <a:latin typeface="Segoe Script" panose="020B0504020000000003" pitchFamily="34" charset="0"/>
              </a:rPr>
              <a:t>Сократи</a:t>
            </a:r>
          </a:p>
        </p:txBody>
      </p:sp>
    </p:spTree>
    <p:extLst>
      <p:ext uri="{BB962C8B-B14F-4D97-AF65-F5344CB8AC3E}">
        <p14:creationId xmlns:p14="http://schemas.microsoft.com/office/powerpoint/2010/main" val="281737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7027" y="44624"/>
            <a:ext cx="8921665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Контроль доступа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43" y="360770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57027" y="980728"/>
            <a:ext cx="8280920" cy="1215717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>
                <a:solidFill>
                  <a:srgbClr val="666666"/>
                </a:solidFill>
                <a:latin typeface="DendaNew" pitchFamily="2" charset="0"/>
                <a:cs typeface="DendaNewLight"/>
              </a:rPr>
              <a:t>Предотвратите доступ </a:t>
            </a: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неавторизованных пользователей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Контролируйте разрешения для пользователей и функционал устройств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978" y="2123564"/>
            <a:ext cx="347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Назначьте роли и разрешения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9712" y="2123564"/>
            <a:ext cx="406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Запретите доступ к функции отправки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5819" y="2123564"/>
            <a:ext cx="400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Контролируйте цветную печать</a:t>
            </a:r>
            <a:endParaRPr lang="en-GB" b="1" dirty="0">
              <a:solidFill>
                <a:srgbClr val="A31A7E"/>
              </a:solidFill>
            </a:endParaRPr>
          </a:p>
        </p:txBody>
      </p:sp>
      <p:pic>
        <p:nvPicPr>
          <p:cNvPr id="29" name="Picture 2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/>
          <a:stretch/>
        </p:blipFill>
        <p:spPr bwMode="auto">
          <a:xfrm>
            <a:off x="480963" y="2681327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7551" r="1096" b="1769"/>
          <a:stretch/>
        </p:blipFill>
        <p:spPr bwMode="auto">
          <a:xfrm>
            <a:off x="4387787" y="2701543"/>
            <a:ext cx="3510000" cy="2627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C:\Documents and Settings\c08690\My Documents\Jerry's Library\My Pictures\Picasa\Screen Captures\Canon Remote Operation Viewer - 10.64.128.171 10172010 95835 AM.bmp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" r="1"/>
          <a:stretch/>
        </p:blipFill>
        <p:spPr bwMode="auto">
          <a:xfrm>
            <a:off x="8258173" y="2708920"/>
            <a:ext cx="3510000" cy="263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" descr="C:\Documents and Settings\c08690\My Documents\Jerry's Library\My Pictures\Picasa\Screen Captures\Fullscreen capture 10172010 95814 AM.bmp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8174" y="2708920"/>
            <a:ext cx="3510000" cy="2636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101061"/>
      </p:ext>
    </p:extLst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4354" y="44624"/>
            <a:ext cx="8921665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Отслеживание и Отчетность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43" y="360770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57027" y="908720"/>
            <a:ext cx="9649072" cy="1708160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Отчеты на уровне Пользователь/Устройство, с быстрыми результатами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Таблица для получения информации о стоимости операций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Сбор и консолидация информации с различных </a:t>
            </a:r>
            <a:r>
              <a:rPr lang="en-US" sz="2200" dirty="0" err="1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iR</a:t>
            </a:r>
            <a:r>
              <a:rPr lang="en-US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-ADV </a:t>
            </a: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устройств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Экспорт в </a:t>
            </a:r>
            <a:r>
              <a:rPr lang="en-US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Excel</a:t>
            </a: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 для дальнейшего анализа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/>
          <a:stretch/>
        </p:blipFill>
        <p:spPr bwMode="auto">
          <a:xfrm>
            <a:off x="4387787" y="3284984"/>
            <a:ext cx="3510000" cy="236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58" b="-138"/>
          <a:stretch/>
        </p:blipFill>
        <p:spPr bwMode="auto">
          <a:xfrm>
            <a:off x="8385930" y="3284984"/>
            <a:ext cx="3510000" cy="237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6947" y="285293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Введите стоимость по типу функции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9395" y="2852936"/>
            <a:ext cx="365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Запустите отчет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01843" y="2852936"/>
            <a:ext cx="3672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Просмотрите и проанализируйте</a:t>
            </a:r>
            <a:endParaRPr lang="en-GB" b="1" dirty="0">
              <a:solidFill>
                <a:srgbClr val="A31A7E"/>
              </a:solidFill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7"/>
          <a:srcRect t="12035" b="3356"/>
          <a:stretch/>
        </p:blipFill>
        <p:spPr>
          <a:xfrm>
            <a:off x="445696" y="3311154"/>
            <a:ext cx="3510000" cy="23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366730"/>
      </p:ext>
    </p:extLst>
  </p:cSld>
  <p:clrMapOvr>
    <a:masterClrMapping/>
  </p:clrMapOvr>
  <p:transition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323" y="764704"/>
            <a:ext cx="6588634" cy="2953847"/>
          </a:xfrm>
        </p:spPr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ru-RU" b="1" dirty="0" smtClean="0"/>
              <a:t>НЕКОНТРОЛИРУЕМЫЕ  </a:t>
            </a:r>
            <a:r>
              <a:rPr lang="ru-RU" dirty="0" smtClean="0"/>
              <a:t>ресурсы влекут за собой </a:t>
            </a:r>
            <a:r>
              <a:rPr lang="ru-RU" b="1" dirty="0" smtClean="0"/>
              <a:t>ОТВЕТСТВЕННОСТЬ</a:t>
            </a:r>
            <a:r>
              <a:rPr lang="ru-RU" dirty="0" smtClean="0"/>
              <a:t>?</a:t>
            </a:r>
            <a:endParaRPr lang="en-GB" sz="8900" dirty="0"/>
          </a:p>
        </p:txBody>
      </p:sp>
      <p:sp>
        <p:nvSpPr>
          <p:cNvPr id="3" name="TextBox 2"/>
          <p:cNvSpPr txBox="1"/>
          <p:nvPr/>
        </p:nvSpPr>
        <p:spPr>
          <a:xfrm>
            <a:off x="6817667" y="4576809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Получите контроль с помощью </a:t>
            </a:r>
            <a:r>
              <a:rPr lang="en-GB" sz="3200" dirty="0" smtClean="0">
                <a:solidFill>
                  <a:schemeClr val="bg1"/>
                </a:solidFill>
              </a:rPr>
              <a:t>Universal login manager.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080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94421" y="3169556"/>
            <a:ext cx="2911919" cy="3053695"/>
            <a:chOff x="794421" y="3169556"/>
            <a:chExt cx="2911919" cy="3053695"/>
          </a:xfrm>
        </p:grpSpPr>
        <p:sp>
          <p:nvSpPr>
            <p:cNvPr id="3" name="L-Shape 2"/>
            <p:cNvSpPr/>
            <p:nvPr/>
          </p:nvSpPr>
          <p:spPr>
            <a:xfrm rot="5400000">
              <a:off x="1374231" y="2589746"/>
              <a:ext cx="1746475" cy="290609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1082701" y="3458042"/>
              <a:ext cx="2623639" cy="2299773"/>
            </a:xfrm>
            <a:custGeom>
              <a:avLst/>
              <a:gdLst>
                <a:gd name="connsiteX0" fmla="*/ 0 w 2623639"/>
                <a:gd name="connsiteY0" fmla="*/ 0 h 2299773"/>
                <a:gd name="connsiteX1" fmla="*/ 2623639 w 2623639"/>
                <a:gd name="connsiteY1" fmla="*/ 0 h 2299773"/>
                <a:gd name="connsiteX2" fmla="*/ 2623639 w 2623639"/>
                <a:gd name="connsiteY2" fmla="*/ 2299773 h 2299773"/>
                <a:gd name="connsiteX3" fmla="*/ 0 w 2623639"/>
                <a:gd name="connsiteY3" fmla="*/ 2299773 h 2299773"/>
                <a:gd name="connsiteX4" fmla="*/ 0 w 2623639"/>
                <a:gd name="connsiteY4" fmla="*/ 0 h 229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639" h="2299773">
                  <a:moveTo>
                    <a:pt x="0" y="0"/>
                  </a:moveTo>
                  <a:lnTo>
                    <a:pt x="2623639" y="0"/>
                  </a:lnTo>
                  <a:lnTo>
                    <a:pt x="2623639" y="2299773"/>
                  </a:lnTo>
                  <a:lnTo>
                    <a:pt x="0" y="22997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0" kern="1200" dirty="0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Universal Login Manager</a:t>
              </a:r>
            </a:p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0" kern="1200" dirty="0" smtClean="0">
                  <a:solidFill>
                    <a:schemeClr val="tx1"/>
                  </a:solidFill>
                  <a:latin typeface="DendaNew" pitchFamily="2" charset="0"/>
                </a:rPr>
                <a:t>Контроль доступа,</a:t>
              </a:r>
            </a:p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schemeClr val="tx1"/>
                  </a:solidFill>
                  <a:latin typeface="DendaNew" pitchFamily="2" charset="0"/>
                </a:rPr>
                <a:t>Персонализация,</a:t>
              </a:r>
            </a:p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0" kern="1200" dirty="0" smtClean="0">
                  <a:solidFill>
                    <a:schemeClr val="tx1"/>
                  </a:solidFill>
                  <a:latin typeface="DendaNew" pitchFamily="2" charset="0"/>
                </a:rPr>
                <a:t>Базовый подсчет стоимости</a:t>
              </a:r>
              <a:endParaRPr lang="en-GB" sz="1800" b="0" kern="1200" dirty="0" smtClean="0">
                <a:solidFill>
                  <a:schemeClr val="tx1"/>
                </a:solidFill>
                <a:latin typeface="DendaNew" pitchFamily="2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82701" y="5503251"/>
              <a:ext cx="2412000" cy="720000"/>
            </a:xfrm>
            <a:prstGeom prst="roundRect">
              <a:avLst/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GB" sz="2300" dirty="0">
                  <a:solidFill>
                    <a:prstClr val="white"/>
                  </a:solidFill>
                  <a:latin typeface="DendaNew" pitchFamily="2" charset="0"/>
                </a:rPr>
                <a:t>1-5 </a:t>
              </a:r>
              <a:r>
                <a:rPr lang="en-GB" sz="2300" dirty="0" err="1">
                  <a:solidFill>
                    <a:prstClr val="white"/>
                  </a:solidFill>
                  <a:latin typeface="DendaNew" pitchFamily="2" charset="0"/>
                </a:rPr>
                <a:t>iR</a:t>
              </a:r>
              <a:r>
                <a:rPr lang="en-GB" sz="2300" dirty="0">
                  <a:solidFill>
                    <a:prstClr val="white"/>
                  </a:solidFill>
                  <a:latin typeface="DendaNew" pitchFamily="2" charset="0"/>
                </a:rPr>
                <a:t>-ADV </a:t>
              </a:r>
              <a:r>
                <a:rPr lang="ru-RU" sz="2300" dirty="0" smtClean="0">
                  <a:solidFill>
                    <a:prstClr val="white"/>
                  </a:solidFill>
                  <a:latin typeface="DendaNew" pitchFamily="2" charset="0"/>
                </a:rPr>
                <a:t>устройств</a:t>
              </a:r>
              <a:endParaRPr lang="en-GB" sz="2300" dirty="0">
                <a:solidFill>
                  <a:prstClr val="white"/>
                </a:solidFill>
                <a:latin typeface="DendaNew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11314" y="2374781"/>
            <a:ext cx="3706873" cy="3383034"/>
            <a:chOff x="3211314" y="2374781"/>
            <a:chExt cx="3706873" cy="3383034"/>
          </a:xfrm>
        </p:grpSpPr>
        <p:sp>
          <p:nvSpPr>
            <p:cNvPr id="10" name="Isosceles Triangle 9"/>
            <p:cNvSpPr/>
            <p:nvPr/>
          </p:nvSpPr>
          <p:spPr>
            <a:xfrm>
              <a:off x="3211314" y="2375796"/>
              <a:ext cx="495026" cy="495026"/>
            </a:xfrm>
            <a:prstGeom prst="triangle">
              <a:avLst>
                <a:gd name="adj" fmla="val 10000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-Shape 10"/>
            <p:cNvSpPr/>
            <p:nvPr/>
          </p:nvSpPr>
          <p:spPr>
            <a:xfrm rot="5400000">
              <a:off x="4586078" y="1794971"/>
              <a:ext cx="1746475" cy="290609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4294548" y="2663267"/>
              <a:ext cx="2623639" cy="2299773"/>
            </a:xfrm>
            <a:custGeom>
              <a:avLst/>
              <a:gdLst>
                <a:gd name="connsiteX0" fmla="*/ 0 w 2623639"/>
                <a:gd name="connsiteY0" fmla="*/ 0 h 2299773"/>
                <a:gd name="connsiteX1" fmla="*/ 2623639 w 2623639"/>
                <a:gd name="connsiteY1" fmla="*/ 0 h 2299773"/>
                <a:gd name="connsiteX2" fmla="*/ 2623639 w 2623639"/>
                <a:gd name="connsiteY2" fmla="*/ 2299773 h 2299773"/>
                <a:gd name="connsiteX3" fmla="*/ 0 w 2623639"/>
                <a:gd name="connsiteY3" fmla="*/ 2299773 h 2299773"/>
                <a:gd name="connsiteX4" fmla="*/ 0 w 2623639"/>
                <a:gd name="connsiteY4" fmla="*/ 0 h 229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639" h="2299773">
                  <a:moveTo>
                    <a:pt x="0" y="0"/>
                  </a:moveTo>
                  <a:lnTo>
                    <a:pt x="2623639" y="0"/>
                  </a:lnTo>
                  <a:lnTo>
                    <a:pt x="2623639" y="2299773"/>
                  </a:lnTo>
                  <a:lnTo>
                    <a:pt x="0" y="22997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0" kern="1200" dirty="0" err="1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uniFLOW</a:t>
              </a:r>
              <a:r>
                <a:rPr lang="en-GB" sz="2000" b="0" kern="1200" dirty="0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 </a:t>
              </a:r>
              <a:r>
                <a:rPr lang="ru-RU" sz="2000" b="0" kern="1200" dirty="0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для МСБ</a:t>
              </a:r>
              <a:endParaRPr lang="en-GB" sz="2000" b="0" kern="1200" dirty="0" smtClean="0">
                <a:solidFill>
                  <a:schemeClr val="bg1">
                    <a:lumMod val="50000"/>
                  </a:schemeClr>
                </a:solidFill>
                <a:latin typeface="DendaNew" pitchFamily="2" charset="0"/>
              </a:endParaRPr>
            </a:p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DendaNew" pitchFamily="2" charset="0"/>
                </a:rPr>
                <a:t>Контроль доступа</a:t>
              </a:r>
              <a:r>
                <a:rPr lang="en-GB" sz="1800" b="0" kern="1200" dirty="0" smtClean="0">
                  <a:latin typeface="DendaNew" pitchFamily="2" charset="0"/>
                </a:rPr>
                <a:t>, </a:t>
              </a:r>
              <a:br>
                <a:rPr lang="en-GB" sz="1800" b="0" kern="1200" dirty="0" smtClean="0">
                  <a:latin typeface="DendaNew" pitchFamily="2" charset="0"/>
                </a:rPr>
              </a:br>
              <a:r>
                <a:rPr lang="ru-RU" sz="1800" b="0" kern="1200" dirty="0" smtClean="0">
                  <a:latin typeface="DendaNew" pitchFamily="2" charset="0"/>
                </a:rPr>
                <a:t>Детализованное отслеживание и анализ стоимости</a:t>
              </a:r>
              <a:r>
                <a:rPr lang="en-GB" sz="1800" b="0" kern="1200" dirty="0" smtClean="0">
                  <a:latin typeface="DendaNew" pitchFamily="2" charset="0"/>
                </a:rPr>
                <a:t>,             </a:t>
              </a:r>
              <a:br>
                <a:rPr lang="en-GB" sz="1800" b="0" kern="1200" dirty="0" smtClean="0">
                  <a:latin typeface="DendaNew" pitchFamily="2" charset="0"/>
                </a:rPr>
              </a:br>
              <a:r>
                <a:rPr lang="en-GB" sz="1800" b="0" kern="1200" dirty="0" smtClean="0">
                  <a:latin typeface="DendaNew" pitchFamily="2" charset="0"/>
                </a:rPr>
                <a:t>My Print Anywhere, </a:t>
              </a:r>
              <a:r>
                <a:rPr lang="ru-RU" sz="1800" b="0" kern="1200" dirty="0" smtClean="0">
                  <a:latin typeface="DendaNew" pitchFamily="2" charset="0"/>
                </a:rPr>
                <a:t>Мобильная печать</a:t>
              </a:r>
              <a:endParaRPr lang="en-GB" sz="1800" b="0" kern="1200" dirty="0">
                <a:latin typeface="DendaNew" pitchFamily="2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294548" y="5037815"/>
              <a:ext cx="2412000" cy="720000"/>
            </a:xfrm>
            <a:prstGeom prst="roundRect">
              <a:avLst/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GB" sz="2300" dirty="0">
                  <a:solidFill>
                    <a:prstClr val="white"/>
                  </a:solidFill>
                  <a:latin typeface="DendaNew" pitchFamily="2" charset="0"/>
                </a:rPr>
                <a:t>+ 5 Canon </a:t>
              </a:r>
              <a:r>
                <a:rPr lang="ru-RU" sz="2300" dirty="0" smtClean="0">
                  <a:solidFill>
                    <a:prstClr val="white"/>
                  </a:solidFill>
                  <a:latin typeface="DendaNew" pitchFamily="2" charset="0"/>
                </a:rPr>
                <a:t>устройств</a:t>
              </a:r>
              <a:endParaRPr lang="en-GB" sz="2300" dirty="0">
                <a:solidFill>
                  <a:prstClr val="white"/>
                </a:solidFill>
                <a:latin typeface="DendaNew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23161" y="1124744"/>
            <a:ext cx="3882489" cy="4378507"/>
            <a:chOff x="6423161" y="1124744"/>
            <a:chExt cx="3882489" cy="4378507"/>
          </a:xfrm>
        </p:grpSpPr>
        <p:sp>
          <p:nvSpPr>
            <p:cNvPr id="13" name="Isosceles Triangle 12"/>
            <p:cNvSpPr/>
            <p:nvPr/>
          </p:nvSpPr>
          <p:spPr>
            <a:xfrm>
              <a:off x="6423161" y="1581021"/>
              <a:ext cx="495026" cy="495026"/>
            </a:xfrm>
            <a:prstGeom prst="triangle">
              <a:avLst>
                <a:gd name="adj" fmla="val 10000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L-Shape 13"/>
            <p:cNvSpPr/>
            <p:nvPr/>
          </p:nvSpPr>
          <p:spPr>
            <a:xfrm rot="5400000">
              <a:off x="7797926" y="544934"/>
              <a:ext cx="1746475" cy="290609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537747" y="1280975"/>
              <a:ext cx="2767903" cy="3210300"/>
            </a:xfrm>
            <a:custGeom>
              <a:avLst/>
              <a:gdLst>
                <a:gd name="connsiteX0" fmla="*/ 0 w 2623639"/>
                <a:gd name="connsiteY0" fmla="*/ 0 h 3210300"/>
                <a:gd name="connsiteX1" fmla="*/ 2623639 w 2623639"/>
                <a:gd name="connsiteY1" fmla="*/ 0 h 3210300"/>
                <a:gd name="connsiteX2" fmla="*/ 2623639 w 2623639"/>
                <a:gd name="connsiteY2" fmla="*/ 3210300 h 3210300"/>
                <a:gd name="connsiteX3" fmla="*/ 0 w 2623639"/>
                <a:gd name="connsiteY3" fmla="*/ 3210300 h 3210300"/>
                <a:gd name="connsiteX4" fmla="*/ 0 w 2623639"/>
                <a:gd name="connsiteY4" fmla="*/ 0 h 321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639" h="3210300">
                  <a:moveTo>
                    <a:pt x="0" y="0"/>
                  </a:moveTo>
                  <a:lnTo>
                    <a:pt x="2623639" y="0"/>
                  </a:lnTo>
                  <a:lnTo>
                    <a:pt x="2623639" y="3210300"/>
                  </a:lnTo>
                  <a:lnTo>
                    <a:pt x="0" y="3210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0" kern="1200" dirty="0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uniFLOW Enterprise</a:t>
              </a:r>
            </a:p>
            <a:p>
              <a:pPr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DendaNew" pitchFamily="2" charset="0"/>
                </a:rPr>
                <a:t>Контроль доступа</a:t>
              </a:r>
              <a:r>
                <a:rPr lang="en-GB" dirty="0">
                  <a:latin typeface="DendaNew" pitchFamily="2" charset="0"/>
                </a:rPr>
                <a:t>, </a:t>
              </a:r>
              <a:br>
                <a:rPr lang="en-GB" dirty="0">
                  <a:latin typeface="DendaNew" pitchFamily="2" charset="0"/>
                </a:rPr>
              </a:br>
              <a:r>
                <a:rPr lang="ru-RU" dirty="0" smtClean="0">
                  <a:latin typeface="DendaNew" pitchFamily="2" charset="0"/>
                </a:rPr>
                <a:t>Детализованное </a:t>
              </a:r>
              <a:r>
                <a:rPr lang="ru-RU" dirty="0">
                  <a:latin typeface="DendaNew" pitchFamily="2" charset="0"/>
                </a:rPr>
                <a:t>отслеживание и анализ </a:t>
              </a:r>
              <a:r>
                <a:rPr lang="ru-RU" dirty="0" smtClean="0">
                  <a:latin typeface="DendaNew" pitchFamily="2" charset="0"/>
                </a:rPr>
                <a:t>стоимости</a:t>
              </a:r>
              <a:r>
                <a:rPr lang="en-GB" dirty="0" smtClean="0">
                  <a:latin typeface="DendaNew" pitchFamily="2" charset="0"/>
                </a:rPr>
                <a:t>,             </a:t>
              </a:r>
              <a:r>
                <a:rPr lang="en-GB" dirty="0">
                  <a:latin typeface="DendaNew" pitchFamily="2" charset="0"/>
                </a:rPr>
                <a:t/>
              </a:r>
              <a:br>
                <a:rPr lang="en-GB" dirty="0">
                  <a:latin typeface="DendaNew" pitchFamily="2" charset="0"/>
                </a:rPr>
              </a:br>
              <a:r>
                <a:rPr lang="en-GB" dirty="0">
                  <a:latin typeface="DendaNew" pitchFamily="2" charset="0"/>
                </a:rPr>
                <a:t>My Print Anywhere, </a:t>
              </a:r>
              <a:r>
                <a:rPr lang="ru-RU" dirty="0">
                  <a:latin typeface="DendaNew" pitchFamily="2" charset="0"/>
                </a:rPr>
                <a:t>Мобильная </a:t>
              </a:r>
              <a:r>
                <a:rPr lang="ru-RU" dirty="0" smtClean="0">
                  <a:latin typeface="DendaNew" pitchFamily="2" charset="0"/>
                </a:rPr>
                <a:t>печать,</a:t>
              </a:r>
              <a:endParaRPr lang="en-GB" dirty="0">
                <a:latin typeface="DendaNew" pitchFamily="2" charset="0"/>
              </a:endParaRPr>
            </a:p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DendaNew" pitchFamily="2" charset="0"/>
                </a:rPr>
                <a:t>Продвинутое сканирование, перенаправление</a:t>
              </a:r>
              <a:r>
                <a:rPr lang="en-GB" sz="1800" b="0" kern="1200" dirty="0" smtClean="0">
                  <a:latin typeface="DendaNew" pitchFamily="2" charset="0"/>
                </a:rPr>
                <a:t>,                    </a:t>
              </a:r>
              <a:br>
                <a:rPr lang="en-GB" sz="1800" b="0" kern="1200" dirty="0" smtClean="0">
                  <a:latin typeface="DendaNew" pitchFamily="2" charset="0"/>
                </a:rPr>
              </a:br>
              <a:r>
                <a:rPr lang="en-GB" sz="1800" b="0" kern="1200" dirty="0" smtClean="0">
                  <a:latin typeface="DendaNew" pitchFamily="2" charset="0"/>
                </a:rPr>
                <a:t>Data Loss Prevention </a:t>
              </a:r>
              <a:endParaRPr lang="en-GB" sz="1800" b="0" kern="1200" dirty="0">
                <a:latin typeface="DendaNew" pitchFamily="2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574019" y="4783251"/>
              <a:ext cx="2412000" cy="720000"/>
            </a:xfrm>
            <a:prstGeom prst="roundRect">
              <a:avLst/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GB" sz="2300" dirty="0">
                  <a:solidFill>
                    <a:prstClr val="white"/>
                  </a:solidFill>
                  <a:latin typeface="DendaNew" pitchFamily="2" charset="0"/>
                </a:rPr>
                <a:t>Unlimited </a:t>
              </a:r>
            </a:p>
            <a:p>
              <a:pPr algn="ctr">
                <a:lnSpc>
                  <a:spcPct val="85000"/>
                </a:lnSpc>
              </a:pPr>
              <a:r>
                <a:rPr lang="en-GB" sz="2000" dirty="0">
                  <a:solidFill>
                    <a:prstClr val="white"/>
                  </a:solidFill>
                  <a:latin typeface="DendaNew" pitchFamily="2" charset="0"/>
                </a:rPr>
                <a:t>(Canon &amp; </a:t>
              </a:r>
              <a:r>
                <a:rPr lang="ru-RU" sz="2000" dirty="0" smtClean="0">
                  <a:solidFill>
                    <a:prstClr val="white"/>
                  </a:solidFill>
                  <a:latin typeface="DendaNew" pitchFamily="2" charset="0"/>
                </a:rPr>
                <a:t>сторонние производители</a:t>
              </a:r>
              <a:r>
                <a:rPr lang="en-GB" sz="2000" dirty="0" smtClean="0">
                  <a:solidFill>
                    <a:prstClr val="white"/>
                  </a:solidFill>
                  <a:latin typeface="DendaNew" pitchFamily="2" charset="0"/>
                </a:rPr>
                <a:t>)</a:t>
              </a:r>
              <a:endParaRPr lang="en-GB" sz="2000" dirty="0">
                <a:solidFill>
                  <a:prstClr val="white"/>
                </a:solidFill>
                <a:latin typeface="DendaNew" pitchFamily="2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64354" y="44624"/>
            <a:ext cx="8921665" cy="1477328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Масштабируемые решения для Вашего Бизнеса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</p:spTree>
    <p:extLst>
      <p:ext uri="{BB962C8B-B14F-4D97-AF65-F5344CB8AC3E}">
        <p14:creationId xmlns:p14="http://schemas.microsoft.com/office/powerpoint/2010/main" val="1131878836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62" y="2276872"/>
            <a:ext cx="4437469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9509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37147" y="1484784"/>
            <a:ext cx="8229600" cy="3864227"/>
          </a:xfrm>
        </p:spPr>
        <p:txBody>
          <a:bodyPr>
            <a:normAutofit fontScale="92500" lnSpcReduction="20000"/>
          </a:bodyPr>
          <a:lstStyle/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uniFLOW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представляет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собой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открытую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платформу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для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управления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процессами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печати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,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копирования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smtClean="0">
                <a:solidFill>
                  <a:srgbClr val="6D6E71"/>
                </a:solidFill>
                <a:latin typeface="Calibri"/>
              </a:rPr>
              <a:t/>
            </a:r>
            <a:br>
              <a:rPr lang="en-GB" sz="2300" b="0" i="0" dirty="0" smtClean="0">
                <a:solidFill>
                  <a:srgbClr val="6D6E71"/>
                </a:solidFill>
                <a:latin typeface="Calibri"/>
              </a:rPr>
            </a:br>
            <a:r>
              <a:rPr lang="en-GB" sz="2300" b="0" i="0" dirty="0" smtClean="0">
                <a:solidFill>
                  <a:srgbClr val="6D6E71"/>
                </a:solidFill>
                <a:latin typeface="Calibri"/>
              </a:rPr>
              <a:t>и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сканирования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,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выполняемыми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внутри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US" sz="2300" b="0" i="0" dirty="0" err="1">
                <a:solidFill>
                  <a:srgbClr val="6D6E71"/>
                </a:solidFill>
                <a:latin typeface="Calibri"/>
              </a:rPr>
              <a:t>организации</a:t>
            </a:r>
            <a:endParaRPr lang="en-US" sz="2300" b="0" i="0" dirty="0">
              <a:solidFill>
                <a:srgbClr val="6D6E71"/>
              </a:solidFill>
              <a:latin typeface="Calibri"/>
            </a:endParaRPr>
          </a:p>
          <a:p>
            <a:pPr marL="347472" indent="-347472" algn="l"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endParaRPr lang="en-US" sz="2300" dirty="0" smtClean="0"/>
          </a:p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Основные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функции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:</a:t>
            </a: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Учёт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количества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отпечатков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и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копий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Маршрутизация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заданий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Печать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с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мобильных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устройств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Безопасная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печать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Безопасное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сканирование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Управление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устройством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Управление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центром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77776" y="272536"/>
            <a:ext cx="8232377" cy="1143000"/>
          </a:xfrm>
        </p:spPr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Что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такое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uniFLOW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096137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9035" y="1340768"/>
            <a:ext cx="8229600" cy="4248472"/>
          </a:xfrm>
        </p:spPr>
        <p:txBody>
          <a:bodyPr>
            <a:normAutofit lnSpcReduction="10000"/>
          </a:bodyPr>
          <a:lstStyle/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Единая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интегрированная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платформа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200" b="1" i="1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</a:br>
            <a:r>
              <a:rPr lang="en-US" sz="2200" b="0" i="0" dirty="0" err="1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для</a:t>
            </a: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выполнения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всех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задач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сканирования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</a:b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и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управления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устройствами</a:t>
            </a:r>
            <a:endParaRPr lang="en-US" sz="22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Масштабируемость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до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любых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размеров</a:t>
            </a:r>
            <a:r>
              <a:rPr lang="en-US" sz="2200" b="1" i="1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,</a:t>
            </a:r>
            <a:r>
              <a:rPr lang="en-US" sz="2200" b="0" i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обеспечивающая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масштабируемость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и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гибкость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вне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зависимости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от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типа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предприятия</a:t>
            </a:r>
            <a:endParaRPr lang="en-US" sz="22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Модульная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архитектура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позволяющая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привнести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преимущества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uniFLOW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в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другие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сферы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деятельности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компании</a:t>
            </a:r>
            <a:endParaRPr lang="en-US" sz="22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Продукт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на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базе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единой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платформы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для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управления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инфраструктурой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и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сканирования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</a:br>
            <a:r>
              <a:rPr lang="en-US" sz="2200" b="0" i="0" dirty="0" err="1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на</a:t>
            </a: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предприятии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, а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также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корпоративными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центрами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endParaRPr lang="en-US" sz="22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77776" y="272536"/>
            <a:ext cx="8232377" cy="1143000"/>
          </a:xfrm>
        </p:spPr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Что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такое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uniFLOW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51313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23" y="1628800"/>
            <a:ext cx="8141245" cy="2880320"/>
          </a:xfrm>
          <a:prstGeom prst="rect">
            <a:avLst/>
          </a:prstGeom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921123" y="4725144"/>
            <a:ext cx="7766819" cy="915888"/>
          </a:xfrm>
          <a:prstGeom prst="rect">
            <a:avLst/>
          </a:prstGeom>
        </p:spPr>
        <p:txBody>
          <a:bodyPr/>
          <a:lstStyle>
            <a:lvl1pPr marL="342900" indent="-34290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Единая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платформа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для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выполнения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всех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задач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печати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,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сканирования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и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управления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устройствами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,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разработанная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для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обеспечения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наиболее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эффективного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использования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многофункциональных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устройств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на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предприятии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.</a:t>
            </a:r>
          </a:p>
        </p:txBody>
      </p:sp>
      <p:sp>
        <p:nvSpPr>
          <p:cNvPr id="6" name="Title 43"/>
          <p:cNvSpPr>
            <a:spLocks noGrp="1"/>
          </p:cNvSpPr>
          <p:nvPr>
            <p:ph type="title"/>
          </p:nvPr>
        </p:nvSpPr>
        <p:spPr>
          <a:xfrm>
            <a:off x="1561083" y="249735"/>
            <a:ext cx="8232377" cy="1143000"/>
          </a:xfrm>
        </p:spPr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uniFLOW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–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единая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платформа</a:t>
            </a:r>
            <a:endParaRPr lang="en-GB" sz="2800" b="1" i="0" baseline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3780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777107" y="1700808"/>
            <a:ext cx="8229600" cy="3864227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Одна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система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,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которую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необходимо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изучить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сотрудникам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предприятия</a:t>
            </a:r>
            <a:endParaRPr lang="en-GB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Одна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система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для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резервного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копирования</a:t>
            </a:r>
            <a:endParaRPr lang="en-GB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Один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набор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пользователей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,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правил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и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разрешений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безопасности</a:t>
            </a:r>
            <a:endParaRPr lang="en-GB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Один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отчет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для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оценки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стоимости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печати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для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всех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устройств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в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офисах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и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центрах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печати</a:t>
            </a: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Одно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клиентское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приложение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для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управления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заданиями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печати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в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офисах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и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центрах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печати</a:t>
            </a: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 marL="347472" indent="-347472" algn="l"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  <a:buBlip>
                <a:blip/>
              </a:buBlip>
            </a:pPr>
            <a:endParaRPr lang="en-US" dirty="0" smtClean="0"/>
          </a:p>
          <a:p>
            <a:pPr marL="347472" indent="-347472" algn="l"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  <a:buBlip>
                <a:blip/>
              </a:buBlip>
            </a:pPr>
            <a:endParaRPr lang="en-US" dirty="0" smtClean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489075" y="260648"/>
            <a:ext cx="8232377" cy="1143000"/>
          </a:xfrm>
        </p:spPr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Одна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45524177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75" y="1052736"/>
            <a:ext cx="5184576" cy="51845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dirty="0" err="1">
                <a:solidFill>
                  <a:srgbClr val="6D6E71"/>
                </a:solidFill>
                <a:latin typeface="Calibri"/>
              </a:rPr>
              <a:t>uniFLOW</a:t>
            </a:r>
            <a:r>
              <a:rPr lang="en-GB" sz="4000" b="1" dirty="0">
                <a:solidFill>
                  <a:srgbClr val="6D6E71"/>
                </a:solidFill>
                <a:latin typeface="Calibri"/>
              </a:rPr>
              <a:t> – </a:t>
            </a:r>
            <a:r>
              <a:rPr lang="en-GB" sz="4000" b="1" dirty="0" err="1">
                <a:solidFill>
                  <a:srgbClr val="6D6E71"/>
                </a:solidFill>
                <a:latin typeface="Calibri"/>
              </a:rPr>
              <a:t>модульная</a:t>
            </a:r>
            <a:r>
              <a:rPr lang="en-GB" sz="4000" b="1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4000" b="1" dirty="0" err="1">
                <a:solidFill>
                  <a:srgbClr val="6D6E71"/>
                </a:solidFill>
                <a:latin typeface="Calibri"/>
              </a:rPr>
              <a:t>структура</a:t>
            </a:r>
            <a:r>
              <a:rPr lang="en-GB" sz="4000" b="1" dirty="0">
                <a:solidFill>
                  <a:srgbClr val="6D6E71"/>
                </a:solidFill>
                <a:latin typeface="Calibri"/>
              </a:rPr>
              <a:t> </a:t>
            </a:r>
            <a:br>
              <a:rPr lang="en-GB" sz="4000" b="1" dirty="0">
                <a:solidFill>
                  <a:srgbClr val="6D6E71"/>
                </a:solidFill>
                <a:latin typeface="Calibri"/>
              </a:rPr>
            </a:br>
            <a:r>
              <a:rPr lang="en-GB" sz="4000" b="1" dirty="0">
                <a:solidFill>
                  <a:srgbClr val="6D6E71"/>
                </a:solidFill>
                <a:latin typeface="Calibri"/>
              </a:rPr>
              <a:t>и </a:t>
            </a:r>
            <a:r>
              <a:rPr lang="en-GB" sz="4000" b="1" dirty="0" err="1">
                <a:solidFill>
                  <a:srgbClr val="6D6E71"/>
                </a:solidFill>
                <a:latin typeface="Calibri"/>
              </a:rPr>
              <a:t>масштабируемость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1623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911" y="1806760"/>
            <a:ext cx="7567260" cy="2305775"/>
          </a:xfrm>
        </p:spPr>
        <p:txBody>
          <a:bodyPr/>
          <a:lstStyle/>
          <a:p>
            <a:r>
              <a:rPr lang="ru-RU" dirty="0" smtClean="0"/>
              <a:t>Сколько на </a:t>
            </a:r>
            <a:r>
              <a:rPr lang="ru-RU" b="1" dirty="0" smtClean="0"/>
              <a:t>САМОМ ДЕЛЕ </a:t>
            </a:r>
            <a:r>
              <a:rPr lang="ru-RU" dirty="0" smtClean="0"/>
              <a:t>стоит печать?</a:t>
            </a:r>
            <a:endParaRPr lang="en-GB" dirty="0"/>
          </a:p>
        </p:txBody>
      </p:sp>
      <p:pic>
        <p:nvPicPr>
          <p:cNvPr id="3" name="Picture 2" descr="ira_usethis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25"/>
          <a:stretch>
            <a:fillRect/>
          </a:stretch>
        </p:blipFill>
        <p:spPr bwMode="auto">
          <a:xfrm>
            <a:off x="10274051" y="4005064"/>
            <a:ext cx="14859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77074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ra_usethis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25"/>
          <a:stretch>
            <a:fillRect/>
          </a:stretch>
        </p:blipFill>
        <p:spPr bwMode="auto">
          <a:xfrm>
            <a:off x="2599057" y="2182365"/>
            <a:ext cx="14859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ra_usethis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/>
          <a:stretch>
            <a:fillRect/>
          </a:stretch>
        </p:blipFill>
        <p:spPr bwMode="auto">
          <a:xfrm>
            <a:off x="3930971" y="2182365"/>
            <a:ext cx="55975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21761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476" y="0"/>
            <a:ext cx="12192000" cy="6858000"/>
          </a:xfrm>
          <a:prstGeom prst="rect">
            <a:avLst/>
          </a:prstGeom>
          <a:solidFill>
            <a:srgbClr val="4B4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ectangle 35"/>
          <p:cNvSpPr/>
          <p:nvPr/>
        </p:nvSpPr>
        <p:spPr>
          <a:xfrm>
            <a:off x="715800" y="2709335"/>
            <a:ext cx="10747737" cy="4148667"/>
          </a:xfrm>
          <a:prstGeom prst="rect">
            <a:avLst/>
          </a:prstGeom>
          <a:solidFill>
            <a:srgbClr val="E979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Round Same Side Corner Rectangle 38"/>
          <p:cNvSpPr/>
          <p:nvPr/>
        </p:nvSpPr>
        <p:spPr>
          <a:xfrm>
            <a:off x="715799" y="2135794"/>
            <a:ext cx="3504000" cy="68642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0D3D4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5798" y="2709335"/>
            <a:ext cx="10800000" cy="4148667"/>
          </a:xfrm>
          <a:prstGeom prst="rect">
            <a:avLst/>
          </a:prstGeom>
          <a:solidFill>
            <a:srgbClr val="99A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CEF9-05AB-4E0D-B3C5-A103F37606C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Home_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75" y="128181"/>
            <a:ext cx="336000" cy="3533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808706" y="3055410"/>
            <a:ext cx="373592" cy="747181"/>
            <a:chOff x="8863806" y="2191945"/>
            <a:chExt cx="280194" cy="560386"/>
          </a:xfrm>
        </p:grpSpPr>
        <p:sp>
          <p:nvSpPr>
            <p:cNvPr id="14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8863806" y="2191945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15" name="Isosceles Triangle 14">
              <a:hlinkClick r:id="" action="ppaction://hlinkshowjump?jump=nextslide"/>
            </p:cNvPr>
            <p:cNvSpPr/>
            <p:nvPr/>
          </p:nvSpPr>
          <p:spPr>
            <a:xfrm rot="5400000">
              <a:off x="8940682" y="2405347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87" y="3055410"/>
            <a:ext cx="373592" cy="747181"/>
            <a:chOff x="0" y="2291557"/>
            <a:chExt cx="280194" cy="560386"/>
          </a:xfrm>
        </p:grpSpPr>
        <p:sp>
          <p:nvSpPr>
            <p:cNvPr id="17" name="Freeform 6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0" y="2291557"/>
              <a:ext cx="280194" cy="560386"/>
            </a:xfrm>
            <a:custGeom>
              <a:avLst/>
              <a:gdLst>
                <a:gd name="T0" fmla="*/ 818 w 818"/>
                <a:gd name="T1" fmla="*/ 0 h 1635"/>
                <a:gd name="T2" fmla="*/ 0 w 818"/>
                <a:gd name="T3" fmla="*/ 818 h 1635"/>
                <a:gd name="T4" fmla="*/ 818 w 818"/>
                <a:gd name="T5" fmla="*/ 1635 h 1635"/>
                <a:gd name="T6" fmla="*/ 818 w 818"/>
                <a:gd name="T7" fmla="*/ 0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8" h="1635">
                  <a:moveTo>
                    <a:pt x="818" y="0"/>
                  </a:moveTo>
                  <a:cubicBezTo>
                    <a:pt x="366" y="0"/>
                    <a:pt x="0" y="366"/>
                    <a:pt x="0" y="818"/>
                  </a:cubicBezTo>
                  <a:cubicBezTo>
                    <a:pt x="0" y="1269"/>
                    <a:pt x="366" y="1635"/>
                    <a:pt x="818" y="1635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18" name="Isosceles Triangle 17">
              <a:hlinkClick r:id="" action="ppaction://hlinkshowjump?jump=previousslide"/>
            </p:cNvPr>
            <p:cNvSpPr/>
            <p:nvPr/>
          </p:nvSpPr>
          <p:spPr>
            <a:xfrm rot="16200000">
              <a:off x="34541" y="2504959"/>
              <a:ext cx="150114" cy="133582"/>
            </a:xfrm>
            <a:prstGeom prst="triangle">
              <a:avLst/>
            </a:prstGeom>
            <a:solidFill>
              <a:srgbClr val="4B4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673499" y="464186"/>
            <a:ext cx="11520089" cy="5294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67" b="1" dirty="0" smtClean="0">
                <a:solidFill>
                  <a:schemeClr val="bg1"/>
                </a:solidFill>
              </a:rPr>
              <a:t>Какова истинная стоимость печати?</a:t>
            </a:r>
            <a:endParaRPr lang="en-GB" sz="2667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695733" y="977186"/>
            <a:ext cx="10112484" cy="2850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Chart 28"/>
          <p:cNvGraphicFramePr/>
          <p:nvPr>
            <p:extLst/>
          </p:nvPr>
        </p:nvGraphicFramePr>
        <p:xfrm>
          <a:off x="-348251" y="2839307"/>
          <a:ext cx="11807119" cy="4315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715799" y="2210428"/>
            <a:ext cx="3504001" cy="35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867" b="1" dirty="0">
                <a:solidFill>
                  <a:srgbClr val="FFFFFF"/>
                </a:solidFill>
                <a:cs typeface="Century Gothic"/>
              </a:rPr>
              <a:t>Истинная стоимость</a:t>
            </a:r>
            <a:endParaRPr lang="en-US" sz="1867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8151" y="1127884"/>
            <a:ext cx="9449571" cy="7757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67" dirty="0">
                <a:solidFill>
                  <a:srgbClr val="FFFFFF"/>
                </a:solidFill>
              </a:rPr>
              <a:t>Чтобы узнать полную стоимость печати, вы должны посмотреть на</a:t>
            </a:r>
            <a:r>
              <a:rPr lang="en-US" sz="1867" dirty="0">
                <a:solidFill>
                  <a:srgbClr val="FFFFFF"/>
                </a:solidFill>
              </a:rPr>
              <a:t> “</a:t>
            </a:r>
            <a:r>
              <a:rPr lang="ru-RU" sz="1867" dirty="0">
                <a:solidFill>
                  <a:srgbClr val="FFFFFF"/>
                </a:solidFill>
              </a:rPr>
              <a:t>скрытые расходы</a:t>
            </a:r>
            <a:r>
              <a:rPr lang="en-US" sz="1867" dirty="0">
                <a:solidFill>
                  <a:srgbClr val="FFFFFF"/>
                </a:solidFill>
              </a:rPr>
              <a:t>” </a:t>
            </a:r>
            <a:r>
              <a:rPr lang="ru-RU" sz="1867" dirty="0">
                <a:solidFill>
                  <a:srgbClr val="FFFFFF"/>
                </a:solidFill>
              </a:rPr>
              <a:t>которые не видны с первого взгляда</a:t>
            </a:r>
            <a:r>
              <a:rPr lang="en-US" sz="1867" dirty="0">
                <a:solidFill>
                  <a:srgbClr val="FFFFFF"/>
                </a:solidFill>
              </a:rPr>
              <a:t>. </a:t>
            </a:r>
            <a:r>
              <a:rPr lang="ru-RU" sz="1867" dirty="0">
                <a:solidFill>
                  <a:srgbClr val="FFFFFF"/>
                </a:solidFill>
              </a:rPr>
              <a:t>Технология </a:t>
            </a:r>
            <a:r>
              <a:rPr lang="en-US" sz="1867" dirty="0" err="1">
                <a:solidFill>
                  <a:srgbClr val="FFFFFF"/>
                </a:solidFill>
              </a:rPr>
              <a:t>iR</a:t>
            </a:r>
            <a:r>
              <a:rPr lang="en-US" sz="1867" dirty="0">
                <a:solidFill>
                  <a:srgbClr val="FFFFFF"/>
                </a:solidFill>
              </a:rPr>
              <a:t> ADVANCE </a:t>
            </a:r>
            <a:r>
              <a:rPr lang="ru-RU" sz="1867" dirty="0">
                <a:solidFill>
                  <a:srgbClr val="FFFFFF"/>
                </a:solidFill>
              </a:rPr>
              <a:t>играет ключевую роль помогая уменьшить эти расходы.</a:t>
            </a:r>
            <a:endParaRPr lang="en-GB" sz="1867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470387" y="196800"/>
            <a:ext cx="1516800" cy="1516800"/>
            <a:chOff x="7515103" y="1959060"/>
            <a:chExt cx="1246674" cy="1246674"/>
          </a:xfrm>
        </p:grpSpPr>
        <p:sp>
          <p:nvSpPr>
            <p:cNvPr id="24" name="Oval 23"/>
            <p:cNvSpPr/>
            <p:nvPr/>
          </p:nvSpPr>
          <p:spPr>
            <a:xfrm>
              <a:off x="7515103" y="1959060"/>
              <a:ext cx="1246674" cy="1246674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CC0000"/>
                </a:solidFill>
              </a:endParaRPr>
            </a:p>
          </p:txBody>
        </p:sp>
        <p:pic>
          <p:nvPicPr>
            <p:cNvPr id="26" name="Picture 25" descr="technology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480" y="2108635"/>
              <a:ext cx="975601" cy="853413"/>
            </a:xfrm>
            <a:prstGeom prst="rect">
              <a:avLst/>
            </a:prstGeom>
          </p:spPr>
        </p:pic>
      </p:grpSp>
      <p:sp>
        <p:nvSpPr>
          <p:cNvPr id="34" name="Round Same Side Corner Rectangle 33">
            <a:hlinkClick r:id="rId6" action="ppaction://hlinksldjump"/>
          </p:cNvPr>
          <p:cNvSpPr/>
          <p:nvPr/>
        </p:nvSpPr>
        <p:spPr>
          <a:xfrm>
            <a:off x="4301272" y="2136886"/>
            <a:ext cx="3504000" cy="57594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5" name="Round Same Side Corner Rectangle 34">
            <a:hlinkClick r:id="rId7" action="ppaction://hlinksldjump"/>
          </p:cNvPr>
          <p:cNvSpPr/>
          <p:nvPr/>
        </p:nvSpPr>
        <p:spPr>
          <a:xfrm>
            <a:off x="7858867" y="2134595"/>
            <a:ext cx="3648000" cy="57594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33107" y="6689381"/>
            <a:ext cx="3037840" cy="199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800" dirty="0"/>
              <a:t>Adapted from research from ALL associates Group, </a:t>
            </a:r>
            <a:r>
              <a:rPr lang="en-GB" sz="800" dirty="0" err="1"/>
              <a:t>Inc</a:t>
            </a:r>
            <a:r>
              <a:rPr lang="en-GB" sz="800" dirty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83460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Sub>
          <a:bldChart bld="category" animBg="0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911" y="1806760"/>
            <a:ext cx="7567260" cy="2305775"/>
          </a:xfrm>
        </p:spPr>
        <p:txBody>
          <a:bodyPr/>
          <a:lstStyle/>
          <a:p>
            <a:r>
              <a:rPr lang="ru-RU" dirty="0" smtClean="0"/>
              <a:t>Представляем</a:t>
            </a:r>
            <a:r>
              <a:rPr lang="en-GB" dirty="0" smtClean="0"/>
              <a:t> imageRUNNER ADVANCE </a:t>
            </a:r>
            <a:r>
              <a:rPr lang="ru-RU" dirty="0" smtClean="0"/>
              <a:t>с </a:t>
            </a:r>
            <a:r>
              <a:rPr lang="en-GB" dirty="0" smtClean="0"/>
              <a:t>Universal Login Manager</a:t>
            </a:r>
            <a:endParaRPr lang="en-GB" dirty="0"/>
          </a:p>
        </p:txBody>
      </p:sp>
      <p:pic>
        <p:nvPicPr>
          <p:cNvPr id="3" name="Picture 2" descr="ira_usethis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25"/>
          <a:stretch>
            <a:fillRect/>
          </a:stretch>
        </p:blipFill>
        <p:spPr bwMode="auto">
          <a:xfrm>
            <a:off x="10274051" y="4005064"/>
            <a:ext cx="14859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61760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1535" y="3335306"/>
            <a:ext cx="7560839" cy="3062377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Удобная Аутентификация пользователей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Пользовательская эффективность с персонализированными рабочими процессами</a:t>
            </a:r>
            <a:endParaRPr lang="en-US" sz="2200" dirty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Ниже стоимость и выше безопасность через контроль доступа и  работа на уровне функций и прав пользователя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Управление стоимостью на основании Устройства или Пользователя</a:t>
            </a:r>
            <a:endParaRPr lang="en-US" sz="2200" dirty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5059" y="2564904"/>
            <a:ext cx="10073793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Уникальные возможности контроля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43" y="360770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D:\MyDocs\Iliana.Todorova\My Documents\Images E325,£49\EU\JPEG\168_C2230i_EU_U_DEVICE PORT_IC CAR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9" b="89969" l="176" r="97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4" t="20354" r="2316" b="43510"/>
          <a:stretch/>
        </p:blipFill>
        <p:spPr bwMode="auto">
          <a:xfrm>
            <a:off x="1273051" y="-73191"/>
            <a:ext cx="8167916" cy="240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7"/>
          <a:srcRect l="1885" t="9184" r="1885" b="10091"/>
          <a:stretch/>
        </p:blipFill>
        <p:spPr>
          <a:xfrm>
            <a:off x="4528709" y="331076"/>
            <a:ext cx="1925941" cy="1323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log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t="34239" b="10471"/>
          <a:stretch/>
        </p:blipFill>
        <p:spPr>
          <a:xfrm>
            <a:off x="-1023873" y="76955"/>
            <a:ext cx="4563993" cy="351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4305"/>
      </p:ext>
    </p:extLst>
  </p:cSld>
  <p:clrMapOvr>
    <a:masterClrMapping/>
  </p:clrMapOvr>
  <p:transition spd="med"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196" y="2999957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6966" y="97267"/>
            <a:ext cx="9649072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Удобная авторизация пользователей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392" y="739025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1185" y="889463"/>
            <a:ext cx="5184576" cy="1969770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err="1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Бессерверное</a:t>
            </a: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 решение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Вход с помощью пользовательских иконок</a:t>
            </a:r>
            <a:r>
              <a:rPr lang="en-US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 </a:t>
            </a:r>
          </a:p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Экран входа с высоким уровнем индивидуальных настроек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5619" y="1196752"/>
            <a:ext cx="5688632" cy="1631216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Быстрый вход при помощи карт доступа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Поддержка большого количества производителей карт доступа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Интеграция с </a:t>
            </a:r>
            <a:r>
              <a:rPr lang="en-US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Active Directory</a:t>
            </a:r>
          </a:p>
        </p:txBody>
      </p:sp>
      <p:pic>
        <p:nvPicPr>
          <p:cNvPr id="1026" name="Picture 2" descr="D:\MyDocs\Iliana.Todorova\My Documents\Images E325,£49\JPEG\173_C5255 EU Mvcar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196" y="3018856"/>
            <a:ext cx="3510000" cy="261360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christ\Desktop\IonaSeries-2012-08-30-09-46-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03" y="2999957"/>
            <a:ext cx="3510000" cy="263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christ\Desktop\IonaSeries-2012-08-30-09-47-1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03" y="2996952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892" t="8953" r="1006" b="1239"/>
          <a:stretch/>
        </p:blipFill>
        <p:spPr>
          <a:xfrm>
            <a:off x="4441403" y="2996952"/>
            <a:ext cx="3510000" cy="2613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979" y="2996952"/>
            <a:ext cx="3312368" cy="26841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025667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323" y="1123225"/>
            <a:ext cx="6588634" cy="2953847"/>
          </a:xfrm>
        </p:spPr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ru-RU" dirty="0" smtClean="0"/>
              <a:t>Так действительно ли </a:t>
            </a:r>
            <a:r>
              <a:rPr lang="ru-RU" b="1" dirty="0" smtClean="0"/>
              <a:t>ОДНО РЕШЕНИЕ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подойдет </a:t>
            </a:r>
            <a:r>
              <a:rPr lang="ru-RU" b="1" dirty="0" smtClean="0"/>
              <a:t>ВСЕМ</a:t>
            </a:r>
            <a:r>
              <a:rPr lang="ru-RU" dirty="0" smtClean="0"/>
              <a:t>?</a:t>
            </a:r>
            <a:endParaRPr lang="en-GB" sz="8900" dirty="0"/>
          </a:p>
        </p:txBody>
      </p:sp>
      <p:sp>
        <p:nvSpPr>
          <p:cNvPr id="3" name="TextBox 2"/>
          <p:cNvSpPr txBox="1"/>
          <p:nvPr/>
        </p:nvSpPr>
        <p:spPr>
          <a:xfrm>
            <a:off x="6817667" y="4576809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Примерьте решение, сделанное на заказ</a:t>
            </a:r>
            <a:r>
              <a:rPr lang="en-GB" sz="3200" dirty="0" smtClean="0">
                <a:solidFill>
                  <a:schemeClr val="bg1"/>
                </a:solidFill>
              </a:rPr>
              <a:t>.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0827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6654" y="90616"/>
            <a:ext cx="8921665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Персональная Продуктивность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43" y="360770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57027" y="980728"/>
            <a:ext cx="8280920" cy="1215717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Быстрый и удобный процесс аутентификации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Персонализированное рабочее место, повышенная эффективность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718" y="2123564"/>
            <a:ext cx="3711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Экономьте время с предустановленными задачами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0950" y="2123564"/>
            <a:ext cx="404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Сканировать себе – одним касанием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5819" y="2123564"/>
            <a:ext cx="400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Мгновенный доступ к собственным защищенным очередям печати</a:t>
            </a:r>
            <a:endParaRPr lang="en-GB" b="1" dirty="0">
              <a:solidFill>
                <a:srgbClr val="A31A7E"/>
              </a:solidFill>
            </a:endParaRPr>
          </a:p>
        </p:txBody>
      </p:sp>
      <p:pic>
        <p:nvPicPr>
          <p:cNvPr id="23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8420" r="1291" b="1303"/>
          <a:stretch/>
        </p:blipFill>
        <p:spPr bwMode="auto">
          <a:xfrm>
            <a:off x="4377399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8591" r="1396" b="678"/>
          <a:stretch/>
        </p:blipFill>
        <p:spPr bwMode="auto">
          <a:xfrm>
            <a:off x="4387787" y="2708275"/>
            <a:ext cx="3510000" cy="256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t="7918" r="1244" b="1585"/>
          <a:stretch/>
        </p:blipFill>
        <p:spPr bwMode="auto">
          <a:xfrm>
            <a:off x="4387787" y="2708920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christ\Desktop\IonaSeries-2012-08-30-09-33-37.pn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5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christ\Desktop\IonaSeries-2012-08-30-09-33-54.pn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1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yDocs\Iliana.Todorova\My Documents\TO KEEP JUST IN CASE\Images for April 6\UI screen shots\Home\UI Black Wave.jp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1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Iliana.Todorova\Desktop\Brochure iR-ADV\images to be used\spread 2 - productivity\203_C5255i EU Ope.Panel Tilt Upper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27" y="2708920"/>
            <a:ext cx="3510000" cy="263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8420" r="1291" b="1303"/>
          <a:stretch/>
        </p:blipFill>
        <p:spPr bwMode="auto">
          <a:xfrm>
            <a:off x="8336040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Documents and Settings\Iliana.Todorova\Desktop\Brochure iR-ADV\images to be used\spread 2 - productivity\Personal Buttons 3.jpg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5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t="8024" b="1011"/>
          <a:stretch/>
        </p:blipFill>
        <p:spPr bwMode="auto">
          <a:xfrm>
            <a:off x="8336040" y="2708920"/>
            <a:ext cx="3510000" cy="26136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1" name="Picture 30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8010" r="367" b="485"/>
          <a:stretch/>
        </p:blipFill>
        <p:spPr bwMode="auto">
          <a:xfrm>
            <a:off x="8348227" y="2708920"/>
            <a:ext cx="3510000" cy="26136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25685062"/>
      </p:ext>
    </p:extLst>
  </p:cSld>
  <p:clrMapOvr>
    <a:masterClrMapping/>
  </p:clrMapOvr>
  <p:transition advClick="0" advTm="4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9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323" y="1123225"/>
            <a:ext cx="7344816" cy="2953847"/>
          </a:xfrm>
        </p:spPr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ru-RU" dirty="0" smtClean="0"/>
              <a:t>Насколько </a:t>
            </a:r>
            <a:r>
              <a:rPr lang="ru-RU" b="1" dirty="0" smtClean="0"/>
              <a:t>ОПАСНО</a:t>
            </a:r>
            <a:r>
              <a:rPr lang="ru-RU" dirty="0" smtClean="0"/>
              <a:t> недостаточное  </a:t>
            </a:r>
            <a:r>
              <a:rPr lang="ru-RU" b="1" dirty="0" smtClean="0"/>
              <a:t>ЗНАНИЕ</a:t>
            </a:r>
            <a:r>
              <a:rPr lang="ru-RU" dirty="0" smtClean="0"/>
              <a:t>?</a:t>
            </a:r>
            <a:endParaRPr lang="en-GB" sz="8900" dirty="0"/>
          </a:p>
        </p:txBody>
      </p:sp>
      <p:sp>
        <p:nvSpPr>
          <p:cNvPr id="3" name="TextBox 2"/>
          <p:cNvSpPr txBox="1"/>
          <p:nvPr/>
        </p:nvSpPr>
        <p:spPr>
          <a:xfrm>
            <a:off x="6817667" y="4440014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Защитите ВАЖНУЮ информацию</a:t>
            </a:r>
            <a:r>
              <a:rPr lang="en-GB" sz="3200" dirty="0" smtClean="0">
                <a:solidFill>
                  <a:schemeClr val="bg1"/>
                </a:solidFill>
              </a:rPr>
              <a:t>.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9799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4E6090F8E2D24CA8CCDB7BFDF1AE90" ma:contentTypeVersion="0" ma:contentTypeDescription="Create a new document." ma:contentTypeScope="" ma:versionID="c0a557b2962f4e4a2c3caf0bfb6c7174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9C97CA1-A3DF-4805-A18C-CC984FD57D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FADA0E5-BEF6-4A01-8F38-607C864A59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9ADBE5-C789-4A98-AF3E-4D9CC65A20F4}">
  <ds:schemaRefs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534</Words>
  <Application>Microsoft Office PowerPoint</Application>
  <PresentationFormat>Custom</PresentationFormat>
  <Paragraphs>119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MS PGothic</vt:lpstr>
      <vt:lpstr>Arial</vt:lpstr>
      <vt:lpstr>Calibri</vt:lpstr>
      <vt:lpstr>Century Gothic</vt:lpstr>
      <vt:lpstr>DendaNew</vt:lpstr>
      <vt:lpstr>DendaNewLight</vt:lpstr>
      <vt:lpstr>Segoe Script</vt:lpstr>
      <vt:lpstr>Office Theme</vt:lpstr>
      <vt:lpstr>Контролируй  расходы на печать. Обеспечь безопасность. Получи контроль.</vt:lpstr>
      <vt:lpstr>Сколько на САМОМ ДЕЛЕ стоит печать?</vt:lpstr>
      <vt:lpstr>PowerPoint Presentation</vt:lpstr>
      <vt:lpstr>Представляем imageRUNNER ADVANCE с Universal Login Manager</vt:lpstr>
      <vt:lpstr>PowerPoint Presentation</vt:lpstr>
      <vt:lpstr>PowerPoint Presentation</vt:lpstr>
      <vt:lpstr> Так действительно ли ОДНО РЕШЕНИЕ  подойдет ВСЕМ?</vt:lpstr>
      <vt:lpstr>PowerPoint Presentation</vt:lpstr>
      <vt:lpstr> Насколько ОПАСНО недостаточное  ЗНАНИЕ?</vt:lpstr>
      <vt:lpstr>PowerPoint Presentation</vt:lpstr>
      <vt:lpstr>PowerPoint Presentation</vt:lpstr>
      <vt:lpstr> НЕКОНТРОЛИРУЕМЫЕ  ресурсы влекут за собой ОТВЕТСТВЕННОСТЬ?</vt:lpstr>
      <vt:lpstr>PowerPoint Presentation</vt:lpstr>
      <vt:lpstr>PowerPoint Presentation</vt:lpstr>
      <vt:lpstr>Что такое uniFLOW?</vt:lpstr>
      <vt:lpstr>Что такое uniFLOW?</vt:lpstr>
      <vt:lpstr>uniFLOW – единая платформа</vt:lpstr>
      <vt:lpstr>Одна….</vt:lpstr>
      <vt:lpstr>uniFLOW – модульная структура  и масштабируемость</vt:lpstr>
      <vt:lpstr>PowerPoint Presentation</vt:lpstr>
    </vt:vector>
  </TitlesOfParts>
  <Company>NELSON BOSTOCK GROUP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Canon imageRUNNER ADVANCE</dc:title>
  <dc:creator>Katie Watkin</dc:creator>
  <cp:lastModifiedBy>Morozov, V. - Vladislav -</cp:lastModifiedBy>
  <cp:revision>168</cp:revision>
  <cp:lastPrinted>2012-09-24T13:12:50Z</cp:lastPrinted>
  <dcterms:created xsi:type="dcterms:W3CDTF">2012-08-28T08:45:32Z</dcterms:created>
  <dcterms:modified xsi:type="dcterms:W3CDTF">2015-09-29T09:58:31Z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0x010100D74E6090F8E2D24CA8CCDB7BFDF1AE90</vt:lpwstr>
  </property>
</Properties>
</file>