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69" r:id="rId5"/>
    <p:sldId id="261" r:id="rId6"/>
    <p:sldId id="263" r:id="rId7"/>
    <p:sldId id="262" r:id="rId8"/>
    <p:sldId id="266" r:id="rId9"/>
    <p:sldId id="265" r:id="rId10"/>
    <p:sldId id="264" r:id="rId11"/>
    <p:sldId id="268" r:id="rId12"/>
    <p:sldId id="25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784" autoAdjust="0"/>
    <p:restoredTop sz="94660"/>
  </p:normalViewPr>
  <p:slideViewPr>
    <p:cSldViewPr>
      <p:cViewPr>
        <p:scale>
          <a:sx n="75" d="100"/>
          <a:sy n="75" d="100"/>
        </p:scale>
        <p:origin x="-78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D7E88-F1CB-4D98-941E-2E326C64DC12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88AFF-72DD-498B-A839-DBC99F919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194E3-CDFE-4661-B517-7720C67FFFA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194E3-CDFE-4661-B517-7720C67FFFA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194E3-CDFE-4661-B517-7720C67FFFA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5EC73-6B29-4042-B8FA-3911218D9AE2}" type="datetimeFigureOut">
              <a:rPr lang="fr-FR"/>
              <a:pPr>
                <a:defRPr/>
              </a:pPr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8DB9A-7014-4D39-993E-0CDD5A53CCC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A3F7-69F7-43BD-98C2-FCF0ECFB5D89}" type="datetimeFigureOut">
              <a:rPr lang="fr-FR"/>
              <a:pPr>
                <a:defRPr/>
              </a:pPr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ED65B-E845-416E-8115-50329137521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89AAB-1404-4EAB-8C20-86971DB77727}" type="datetimeFigureOut">
              <a:rPr lang="fr-FR"/>
              <a:pPr>
                <a:defRPr/>
              </a:pPr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6B56C-80AA-44BD-A168-E7926AA15F9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1A17D-3F66-4499-A73C-114B1E8032CB}" type="datetimeFigureOut">
              <a:rPr lang="fr-FR"/>
              <a:pPr>
                <a:defRPr/>
              </a:pPr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AEE7A-14D7-4D0E-8919-D5967FB5448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8A747-6D44-49FF-9E3B-3E219029547F}" type="datetimeFigureOut">
              <a:rPr lang="fr-FR"/>
              <a:pPr>
                <a:defRPr/>
              </a:pPr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F7C88-59BC-4100-89AC-7D7B4454ABA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D8FA8-9CD2-46FA-BE44-BFAAEC692E40}" type="datetimeFigureOut">
              <a:rPr lang="fr-FR"/>
              <a:pPr>
                <a:defRPr/>
              </a:pPr>
              <a:t>30/09/2015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4D8B6-552C-433B-9334-D06261DD40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6971B-05BE-4913-BCF1-BF454763735B}" type="datetimeFigureOut">
              <a:rPr lang="fr-FR"/>
              <a:pPr>
                <a:defRPr/>
              </a:pPr>
              <a:t>30/09/2015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0BFDA-3508-4906-A418-E5E292E428C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F46F7-193B-4F4B-A042-022675588989}" type="datetimeFigureOut">
              <a:rPr lang="fr-FR"/>
              <a:pPr>
                <a:defRPr/>
              </a:pPr>
              <a:t>30/09/2015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7B834-8E5B-4B56-AD04-E50971963E5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2ED36-360D-40CD-87F5-0A5D7C2B0224}" type="datetimeFigureOut">
              <a:rPr lang="fr-FR"/>
              <a:pPr>
                <a:defRPr/>
              </a:pPr>
              <a:t>30/09/2015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BC780-63BD-44A5-90CE-B486B2A07E4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21F37-AD54-4864-B9CE-6E816B01CEFD}" type="datetimeFigureOut">
              <a:rPr lang="fr-FR"/>
              <a:pPr>
                <a:defRPr/>
              </a:pPr>
              <a:t>30/09/2015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DE543-732F-4A70-BD6D-EDA2D65B10F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BDA27-CCC9-48EE-A432-5345C0ECD4C1}" type="datetimeFigureOut">
              <a:rPr lang="fr-FR"/>
              <a:pPr>
                <a:defRPr/>
              </a:pPr>
              <a:t>30/09/2015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B9EF4-3538-4F8F-8C1C-8B815CEF493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58C172-5F6A-4008-B1E2-E027C47995D9}" type="datetimeFigureOut">
              <a:rPr lang="fr-FR"/>
              <a:pPr>
                <a:defRPr/>
              </a:pPr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F81B3E-3452-4A10-ACAC-ECCD248804A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3"/>
          <p:cNvSpPr>
            <a:spLocks noGrp="1"/>
          </p:cNvSpPr>
          <p:nvPr>
            <p:ph type="ctrTitle"/>
          </p:nvPr>
        </p:nvSpPr>
        <p:spPr>
          <a:xfrm>
            <a:off x="714375" y="4021138"/>
            <a:ext cx="7772400" cy="86995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</a:rPr>
              <a:t>СОВРЕМЕННЫЕ РЕШЕНИЯ ПО ЦОД И ВИРТУАЛИЗАЦИИ</a:t>
            </a:r>
            <a:endParaRPr lang="fr-FR" sz="2400" b="1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4"/>
          <p:cNvSpPr>
            <a:spLocks noGrp="1"/>
          </p:cNvSpPr>
          <p:nvPr>
            <p:ph type="subTitle" idx="1"/>
          </p:nvPr>
        </p:nvSpPr>
        <p:spPr>
          <a:xfrm>
            <a:off x="1400175" y="4643438"/>
            <a:ext cx="6400800" cy="1323975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chemeClr val="bg1"/>
                </a:solidFill>
                <a:latin typeface="Century Gothic" pitchFamily="34" charset="0"/>
              </a:rPr>
              <a:t>АО «КАЗАХТЕЛЕКОМ»</a:t>
            </a:r>
            <a:endParaRPr lang="fr-FR" sz="1800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88640"/>
            <a:ext cx="8676456" cy="576064"/>
            <a:chOff x="0" y="188640"/>
            <a:chExt cx="8676456" cy="576064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395536" y="764704"/>
              <a:ext cx="8280920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Прямоугольник 7"/>
            <p:cNvSpPr/>
            <p:nvPr/>
          </p:nvSpPr>
          <p:spPr>
            <a:xfrm>
              <a:off x="0" y="188640"/>
              <a:ext cx="323528" cy="5760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Picture 10" descr="C:\Documents and Settings\gulnaz.zhamalieva\Мои документы\Kaztelekom_log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84368" y="260648"/>
              <a:ext cx="778854" cy="424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Прямоугольник 9"/>
          <p:cNvSpPr/>
          <p:nvPr/>
        </p:nvSpPr>
        <p:spPr>
          <a:xfrm>
            <a:off x="323528" y="282134"/>
            <a:ext cx="74168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eaLnBrk="0" hangingPunct="0">
              <a:defRPr/>
            </a:pPr>
            <a:r>
              <a:rPr lang="ru-RU" sz="16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Виртуализация от ДИС</a:t>
            </a:r>
            <a:endParaRPr lang="ru-RU" sz="1600" kern="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467544" y="1268760"/>
            <a:ext cx="8280920" cy="1824300"/>
            <a:chOff x="341276" y="1268760"/>
            <a:chExt cx="8498839" cy="1824300"/>
          </a:xfrm>
        </p:grpSpPr>
        <p:sp>
          <p:nvSpPr>
            <p:cNvPr id="46" name="TextBox 45"/>
            <p:cNvSpPr txBox="1"/>
            <p:nvPr/>
          </p:nvSpPr>
          <p:spPr>
            <a:xfrm>
              <a:off x="341276" y="2492896"/>
              <a:ext cx="2700808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Система хранения данных </a:t>
              </a:r>
              <a:r>
                <a:rPr lang="ru-RU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облачное решение по организации ресурсов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780073" y="2492896"/>
              <a:ext cx="314207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VPS(Virtual Private Server)</a:t>
              </a:r>
              <a:endPara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endParaRPr>
            </a:p>
            <a:p>
              <a:pPr algn="ctr"/>
              <a:r>
                <a:rPr lang="ru-RU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облачный сервер с гибкой настройкой ресурсов и мощностей</a:t>
              </a: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(DCS)</a:t>
              </a:r>
              <a:endPara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029908" y="2492896"/>
              <a:ext cx="2810207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VDC (Virtual Data Center)</a:t>
              </a:r>
            </a:p>
            <a:p>
              <a:pPr algn="ctr"/>
              <a:r>
                <a:rPr lang="ru-RU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виртуальная платформа для создания </a:t>
              </a:r>
              <a:r>
                <a:rPr lang="ru-RU" sz="11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ИТ-инфраструктуры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endParaRPr>
            </a:p>
          </p:txBody>
        </p:sp>
        <p:pic>
          <p:nvPicPr>
            <p:cNvPr id="51" name="Picture 2" descr="C:\Users\User\Desktop\Новая папка\cloud179.png"/>
            <p:cNvPicPr>
              <a:picLocks noChangeAspect="1" noChangeArrowheads="1"/>
            </p:cNvPicPr>
            <p:nvPr/>
          </p:nvPicPr>
          <p:blipFill>
            <a:blip r:embed="rId3" cstate="print">
              <a:lum bright="20000" contrast="-30000"/>
            </a:blip>
            <a:srcRect/>
            <a:stretch>
              <a:fillRect/>
            </a:stretch>
          </p:blipFill>
          <p:spPr bwMode="auto">
            <a:xfrm>
              <a:off x="1052711" y="1313867"/>
              <a:ext cx="1277938" cy="1277938"/>
            </a:xfrm>
            <a:prstGeom prst="rect">
              <a:avLst/>
            </a:prstGeom>
            <a:noFill/>
          </p:spPr>
        </p:pic>
        <p:pic>
          <p:nvPicPr>
            <p:cNvPr id="52" name="Picture 3" descr="C:\Users\User\Desktop\Новая папка\server39.png"/>
            <p:cNvPicPr>
              <a:picLocks noChangeAspect="1" noChangeArrowheads="1"/>
            </p:cNvPicPr>
            <p:nvPr/>
          </p:nvPicPr>
          <p:blipFill>
            <a:blip r:embed="rId4" cstate="print">
              <a:lum bright="20000" contrast="-30000"/>
            </a:blip>
            <a:srcRect/>
            <a:stretch>
              <a:fillRect/>
            </a:stretch>
          </p:blipFill>
          <p:spPr bwMode="auto">
            <a:xfrm>
              <a:off x="3815916" y="1268760"/>
              <a:ext cx="1368152" cy="1368152"/>
            </a:xfrm>
            <a:prstGeom prst="rect">
              <a:avLst/>
            </a:prstGeom>
            <a:noFill/>
          </p:spPr>
        </p:pic>
        <p:pic>
          <p:nvPicPr>
            <p:cNvPr id="53" name="Picture 4" descr="C:\Users\User\Desktop\Новая папка\cloud391.png"/>
            <p:cNvPicPr>
              <a:picLocks noChangeAspect="1" noChangeArrowheads="1"/>
            </p:cNvPicPr>
            <p:nvPr/>
          </p:nvPicPr>
          <p:blipFill>
            <a:blip r:embed="rId5" cstate="print">
              <a:lum bright="20000" contrast="-30000"/>
            </a:blip>
            <a:srcRect/>
            <a:stretch>
              <a:fillRect/>
            </a:stretch>
          </p:blipFill>
          <p:spPr bwMode="auto">
            <a:xfrm>
              <a:off x="6784343" y="1339119"/>
              <a:ext cx="1227435" cy="1227435"/>
            </a:xfrm>
            <a:prstGeom prst="rect">
              <a:avLst/>
            </a:prstGeom>
            <a:noFill/>
          </p:spPr>
        </p:pic>
      </p:grpSp>
      <p:sp>
        <p:nvSpPr>
          <p:cNvPr id="54" name="Прямоугольник 53"/>
          <p:cNvSpPr/>
          <p:nvPr/>
        </p:nvSpPr>
        <p:spPr>
          <a:xfrm>
            <a:off x="611560" y="3501008"/>
            <a:ext cx="8280920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ru-RU" altLang="ru-RU" sz="1400" b="1" u="sng" dirty="0">
                <a:solidFill>
                  <a:schemeClr val="accent5"/>
                </a:solidFill>
                <a:latin typeface="Century Gothic" pitchFamily="34" charset="0"/>
              </a:rPr>
              <a:t>Преимущества</a:t>
            </a:r>
            <a:r>
              <a:rPr lang="ru-RU" alt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для бизнеса при использовании частного облака</a:t>
            </a:r>
          </a:p>
          <a:p>
            <a:pPr>
              <a:lnSpc>
                <a:spcPct val="125000"/>
              </a:lnSpc>
              <a:buFont typeface="Wingdings" pitchFamily="2" charset="2"/>
              <a:buChar char="Ø"/>
              <a:defRPr/>
            </a:pPr>
            <a:endParaRPr lang="ru-RU" altLang="ru-RU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indent="177800">
              <a:lnSpc>
                <a:spcPct val="125000"/>
              </a:lnSpc>
              <a:buFont typeface="Courier New" pitchFamily="49" charset="0"/>
              <a:buChar char="o"/>
              <a:tabLst>
                <a:tab pos="2159000" algn="l"/>
              </a:tabLst>
              <a:defRPr/>
            </a:pPr>
            <a:r>
              <a:rPr lang="ru-RU" alt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Существенная </a:t>
            </a:r>
            <a:r>
              <a:rPr lang="ru-RU" alt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экономия на ИТ инфраструктуре:</a:t>
            </a:r>
          </a:p>
          <a:p>
            <a:pPr marL="622300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	ИТ уменьшает расходы за счет увеличения консолидации</a:t>
            </a:r>
          </a:p>
          <a:p>
            <a:pPr marL="622300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	автоматизации задач и упрощения управления</a:t>
            </a:r>
            <a:endParaRPr lang="ru-RU" altLang="ru-RU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marL="622300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ru-RU" alt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	о</a:t>
            </a:r>
            <a:r>
              <a:rPr lang="ru-RU" alt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тсутствие </a:t>
            </a:r>
            <a:r>
              <a:rPr lang="ru-RU" alt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капитальных затрат</a:t>
            </a:r>
          </a:p>
          <a:p>
            <a:pPr indent="177800">
              <a:lnSpc>
                <a:spcPct val="125000"/>
              </a:lnSpc>
              <a:buFont typeface="Courier New" pitchFamily="49" charset="0"/>
              <a:buChar char="o"/>
              <a:defRPr/>
            </a:pPr>
            <a:r>
              <a:rPr lang="ru-RU" alt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Возможность доступа из любой точки мира</a:t>
            </a:r>
          </a:p>
          <a:p>
            <a:pPr indent="177800">
              <a:lnSpc>
                <a:spcPct val="125000"/>
              </a:lnSpc>
              <a:buFont typeface="Courier New" pitchFamily="49" charset="0"/>
              <a:buChar char="o"/>
              <a:defRPr/>
            </a:pPr>
            <a:r>
              <a:rPr lang="ru-RU" alt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Гибкость и </a:t>
            </a:r>
            <a:r>
              <a:rPr lang="ru-RU" altLang="ru-RU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масштабируемость</a:t>
            </a:r>
            <a:r>
              <a:rPr lang="ru-RU" alt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системы</a:t>
            </a:r>
          </a:p>
          <a:p>
            <a:pPr indent="177800">
              <a:lnSpc>
                <a:spcPct val="125000"/>
              </a:lnSpc>
              <a:buFont typeface="Courier New" pitchFamily="49" charset="0"/>
              <a:buChar char="o"/>
              <a:defRPr/>
            </a:pPr>
            <a:r>
              <a:rPr lang="ru-RU" alt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Казахстанское содержание</a:t>
            </a:r>
          </a:p>
          <a:p>
            <a:pPr indent="177800">
              <a:lnSpc>
                <a:spcPct val="125000"/>
              </a:lnSpc>
              <a:buFont typeface="Courier New" pitchFamily="49" charset="0"/>
              <a:buChar char="o"/>
              <a:defRPr/>
            </a:pPr>
            <a:r>
              <a:rPr lang="ru-RU" alt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Высокая эффективность и производительность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9ADDF81-2ECA-488B-AA5C-A83C97B0C4F5}" type="slidenum">
              <a:rPr lang="ru-RU" smtClean="0">
                <a:solidFill>
                  <a:schemeClr val="bg1"/>
                </a:solidFill>
              </a:rPr>
              <a:pPr/>
              <a:t>11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0" y="1290246"/>
            <a:ext cx="9144000" cy="338554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Century Gothic" pitchFamily="34" charset="0"/>
              </a:rPr>
              <a:t>Размещение в ЦОД </a:t>
            </a: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</a:rPr>
              <a:t>информационных </a:t>
            </a:r>
            <a:r>
              <a:rPr lang="ru-RU" sz="1600" b="1" dirty="0">
                <a:solidFill>
                  <a:schemeClr val="bg1"/>
                </a:solidFill>
                <a:latin typeface="Century Gothic" pitchFamily="34" charset="0"/>
              </a:rPr>
              <a:t>систем АО «</a:t>
            </a:r>
            <a:r>
              <a:rPr lang="ru-RU" sz="1600" b="1" dirty="0" err="1">
                <a:solidFill>
                  <a:schemeClr val="bg1"/>
                </a:solidFill>
                <a:latin typeface="Century Gothic" pitchFamily="34" charset="0"/>
              </a:rPr>
              <a:t>Казахтелеком</a:t>
            </a:r>
            <a:r>
              <a:rPr lang="ru-RU" sz="1600" b="1" dirty="0">
                <a:solidFill>
                  <a:schemeClr val="bg1"/>
                </a:solidFill>
                <a:latin typeface="Century Gothic" pitchFamily="34" charset="0"/>
              </a:rPr>
              <a:t>»</a:t>
            </a:r>
          </a:p>
        </p:txBody>
      </p:sp>
      <p:grpSp>
        <p:nvGrpSpPr>
          <p:cNvPr id="33" name="Группа 32"/>
          <p:cNvGrpSpPr/>
          <p:nvPr/>
        </p:nvGrpSpPr>
        <p:grpSpPr>
          <a:xfrm>
            <a:off x="323528" y="1916832"/>
            <a:ext cx="8640960" cy="3460160"/>
            <a:chOff x="323528" y="2129080"/>
            <a:chExt cx="8640960" cy="3460160"/>
          </a:xfrm>
        </p:grpSpPr>
        <p:pic>
          <p:nvPicPr>
            <p:cNvPr id="12" name="Picture 2" descr="http://www.vt.dn.ua/wp-content/uploads/2011/03/virtual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47864" y="2741148"/>
              <a:ext cx="2159596" cy="2159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5508104" y="3812270"/>
              <a:ext cx="432048" cy="0"/>
            </a:xfrm>
            <a:prstGeom prst="line">
              <a:avLst/>
            </a:prstGeom>
            <a:solidFill>
              <a:srgbClr val="5B9BD5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Прямая соединительная линия 14"/>
            <p:cNvCxnSpPr/>
            <p:nvPr/>
          </p:nvCxnSpPr>
          <p:spPr bwMode="auto">
            <a:xfrm flipV="1">
              <a:off x="5958160" y="2525124"/>
              <a:ext cx="0" cy="1296144"/>
            </a:xfrm>
            <a:prstGeom prst="line">
              <a:avLst/>
            </a:prstGeom>
            <a:solidFill>
              <a:srgbClr val="5B9BD5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5958160" y="3821268"/>
              <a:ext cx="0" cy="1224136"/>
            </a:xfrm>
            <a:prstGeom prst="line">
              <a:avLst/>
            </a:prstGeom>
            <a:solidFill>
              <a:srgbClr val="5B9BD5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2915172" y="3812189"/>
              <a:ext cx="432692" cy="322"/>
            </a:xfrm>
            <a:prstGeom prst="line">
              <a:avLst/>
            </a:prstGeom>
            <a:solidFill>
              <a:srgbClr val="5B9BD5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 bwMode="auto">
            <a:xfrm flipV="1">
              <a:off x="2923556" y="2525124"/>
              <a:ext cx="0" cy="1296144"/>
            </a:xfrm>
            <a:prstGeom prst="line">
              <a:avLst/>
            </a:prstGeom>
            <a:solidFill>
              <a:srgbClr val="5B9BD5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Прямая соединительная линия 18"/>
            <p:cNvCxnSpPr/>
            <p:nvPr/>
          </p:nvCxnSpPr>
          <p:spPr bwMode="auto">
            <a:xfrm>
              <a:off x="2923556" y="3821268"/>
              <a:ext cx="0" cy="1224136"/>
            </a:xfrm>
            <a:prstGeom prst="line">
              <a:avLst/>
            </a:prstGeom>
            <a:solidFill>
              <a:srgbClr val="5B9BD5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6048672" y="2129080"/>
              <a:ext cx="2483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altLang="ru-RU" sz="1200" b="1" dirty="0" smtClean="0">
                  <a:solidFill>
                    <a:srgbClr val="0070C0"/>
                  </a:solidFill>
                  <a:latin typeface="Century Gothic" pitchFamily="34" charset="0"/>
                </a:rPr>
                <a:t>Использование современных </a:t>
              </a:r>
            </a:p>
            <a:p>
              <a:pPr>
                <a:defRPr/>
              </a:pPr>
              <a:r>
                <a:rPr lang="ru-RU" altLang="ru-RU" sz="1200" b="1" dirty="0" smtClean="0">
                  <a:solidFill>
                    <a:srgbClr val="0070C0"/>
                  </a:solidFill>
                  <a:latin typeface="Century Gothic" pitchFamily="34" charset="0"/>
                </a:rPr>
                <a:t>технологий </a:t>
              </a:r>
              <a:r>
                <a:rPr lang="ru-RU" altLang="ru-RU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itchFamily="34" charset="0"/>
                </a:rPr>
                <a:t>виртуализации </a:t>
              </a:r>
            </a:p>
            <a:p>
              <a:pPr>
                <a:defRPr/>
              </a:pPr>
              <a:r>
                <a:rPr lang="ru-RU" altLang="ru-RU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itchFamily="34" charset="0"/>
                </a:rPr>
                <a:t>серверного оборудования </a:t>
              </a:r>
              <a:endPara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528" y="2129080"/>
              <a:ext cx="2483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defRPr/>
              </a:pPr>
              <a:r>
                <a:rPr lang="ru-RU" altLang="ru-RU" sz="1200" b="1" dirty="0" smtClean="0">
                  <a:solidFill>
                    <a:srgbClr val="0070C0"/>
                  </a:solidFill>
                  <a:latin typeface="Century Gothic" pitchFamily="34" charset="0"/>
                </a:rPr>
                <a:t>Сокращение количества </a:t>
              </a:r>
            </a:p>
            <a:p>
              <a:pPr algn="r">
                <a:defRPr/>
              </a:pPr>
              <a:r>
                <a:rPr lang="ru-RU" altLang="ru-RU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itchFamily="34" charset="0"/>
                </a:rPr>
                <a:t>технических сотрудников </a:t>
              </a:r>
              <a:r>
                <a:rPr lang="ru-RU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itchFamily="34" charset="0"/>
                </a:rPr>
                <a:t>для обслуживания</a:t>
              </a:r>
              <a:endPara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23528" y="4758243"/>
              <a:ext cx="248376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altLang="ru-RU" sz="1200" b="1" dirty="0" smtClean="0">
                  <a:solidFill>
                    <a:srgbClr val="0070C0"/>
                  </a:solidFill>
                  <a:latin typeface="Century Gothic" pitchFamily="34" charset="0"/>
                </a:rPr>
                <a:t>Сокращение количества серверов, </a:t>
              </a:r>
              <a:r>
                <a:rPr lang="ru-RU" altLang="ru-RU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itchFamily="34" charset="0"/>
                </a:rPr>
                <a:t>необходимых для обеспечения </a:t>
              </a:r>
            </a:p>
            <a:p>
              <a:pPr algn="r">
                <a:defRPr/>
              </a:pPr>
              <a:r>
                <a:rPr lang="ru-RU" altLang="ru-RU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itchFamily="34" charset="0"/>
                </a:rPr>
                <a:t>работы приложений</a:t>
              </a:r>
              <a:endPara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3528" y="3575627"/>
              <a:ext cx="2483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defRPr/>
              </a:pPr>
              <a:r>
                <a:rPr lang="ru-RU" sz="1200" b="1" dirty="0" smtClean="0">
                  <a:solidFill>
                    <a:srgbClr val="0070C0"/>
                  </a:solidFill>
                  <a:latin typeface="Century Gothic" pitchFamily="34" charset="0"/>
                </a:rPr>
                <a:t>Создание </a:t>
              </a:r>
              <a:endParaRPr lang="en-US" sz="1200" b="1" dirty="0" smtClean="0">
                <a:solidFill>
                  <a:srgbClr val="0070C0"/>
                </a:solidFill>
                <a:latin typeface="Century Gothic" pitchFamily="34" charset="0"/>
              </a:endParaRPr>
            </a:p>
            <a:p>
              <a:pPr algn="r">
                <a:defRPr/>
              </a:pPr>
              <a:r>
                <a:rPr lang="ru-RU" sz="1200" b="1" dirty="0" smtClean="0">
                  <a:solidFill>
                    <a:srgbClr val="0070C0"/>
                  </a:solidFill>
                  <a:latin typeface="Century Gothic" pitchFamily="34" charset="0"/>
                </a:rPr>
                <a:t>центра компетенции</a:t>
              </a:r>
              <a:endParaRPr lang="ru-RU" sz="1200" dirty="0">
                <a:latin typeface="Century Gothic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048672" y="3575627"/>
              <a:ext cx="29158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altLang="ru-RU" sz="1200" b="1" dirty="0" smtClean="0">
                  <a:solidFill>
                    <a:srgbClr val="0070C0"/>
                  </a:solidFill>
                  <a:latin typeface="Century Gothic" pitchFamily="34" charset="0"/>
                </a:rPr>
                <a:t>Централизация управления </a:t>
              </a:r>
            </a:p>
            <a:p>
              <a:pPr>
                <a:defRPr/>
              </a:pPr>
              <a:r>
                <a:rPr lang="ru-RU" altLang="ru-RU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itchFamily="34" charset="0"/>
                </a:rPr>
                <a:t>информационными системами</a:t>
              </a:r>
              <a:endPara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048672" y="4758243"/>
              <a:ext cx="291581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altLang="ru-RU" sz="1200" b="1" dirty="0" smtClean="0">
                  <a:solidFill>
                    <a:srgbClr val="0070C0"/>
                  </a:solidFill>
                  <a:latin typeface="Century Gothic" pitchFamily="34" charset="0"/>
                </a:rPr>
                <a:t>Сокращение операционных расходов на содержание </a:t>
              </a:r>
              <a:r>
                <a:rPr lang="ru-RU" altLang="ru-RU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itchFamily="34" charset="0"/>
                </a:rPr>
                <a:t>инфраструктуры </a:t>
              </a:r>
            </a:p>
            <a:p>
              <a:pPr>
                <a:defRPr/>
              </a:pPr>
              <a:r>
                <a:rPr lang="ru-RU" altLang="ru-RU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itchFamily="34" charset="0"/>
                </a:rPr>
                <a:t>технологических гермозон</a:t>
              </a:r>
              <a:endPara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26" name="Овал 25"/>
            <p:cNvSpPr/>
            <p:nvPr/>
          </p:nvSpPr>
          <p:spPr bwMode="auto">
            <a:xfrm>
              <a:off x="2879824" y="3758270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sym typeface="Calibri" pitchFamily="34" charset="0"/>
              </a:endParaRPr>
            </a:p>
          </p:txBody>
        </p:sp>
        <p:sp>
          <p:nvSpPr>
            <p:cNvPr id="27" name="Овал 26"/>
            <p:cNvSpPr/>
            <p:nvPr/>
          </p:nvSpPr>
          <p:spPr bwMode="auto">
            <a:xfrm>
              <a:off x="2879824" y="2453116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sym typeface="Calibri" pitchFamily="34" charset="0"/>
              </a:endParaRPr>
            </a:p>
          </p:txBody>
        </p:sp>
        <p:sp>
          <p:nvSpPr>
            <p:cNvPr id="28" name="Овал 27"/>
            <p:cNvSpPr/>
            <p:nvPr/>
          </p:nvSpPr>
          <p:spPr bwMode="auto">
            <a:xfrm>
              <a:off x="2879824" y="4973396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sym typeface="Calibri" pitchFamily="34" charset="0"/>
              </a:endParaRPr>
            </a:p>
          </p:txBody>
        </p:sp>
        <p:sp>
          <p:nvSpPr>
            <p:cNvPr id="29" name="Овал 28"/>
            <p:cNvSpPr/>
            <p:nvPr/>
          </p:nvSpPr>
          <p:spPr bwMode="auto">
            <a:xfrm>
              <a:off x="5904160" y="3758270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sym typeface="Calibri" pitchFamily="34" charset="0"/>
              </a:endParaRPr>
            </a:p>
          </p:txBody>
        </p:sp>
        <p:sp>
          <p:nvSpPr>
            <p:cNvPr id="30" name="Овал 29"/>
            <p:cNvSpPr/>
            <p:nvPr/>
          </p:nvSpPr>
          <p:spPr bwMode="auto">
            <a:xfrm>
              <a:off x="5904160" y="2453116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sym typeface="Calibri" pitchFamily="34" charset="0"/>
              </a:endParaRPr>
            </a:p>
          </p:txBody>
        </p:sp>
        <p:sp>
          <p:nvSpPr>
            <p:cNvPr id="31" name="Овал 30"/>
            <p:cNvSpPr/>
            <p:nvPr/>
          </p:nvSpPr>
          <p:spPr bwMode="auto">
            <a:xfrm>
              <a:off x="5904160" y="4973396"/>
              <a:ext cx="108000" cy="10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sym typeface="Calibri" pitchFamily="34" charset="0"/>
              </a:endParaRPr>
            </a:p>
          </p:txBody>
        </p:sp>
      </p:grpSp>
      <p:grpSp>
        <p:nvGrpSpPr>
          <p:cNvPr id="2" name="Группа 34"/>
          <p:cNvGrpSpPr/>
          <p:nvPr/>
        </p:nvGrpSpPr>
        <p:grpSpPr>
          <a:xfrm>
            <a:off x="0" y="188640"/>
            <a:ext cx="8676456" cy="576064"/>
            <a:chOff x="0" y="188640"/>
            <a:chExt cx="8676456" cy="576064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395536" y="764704"/>
              <a:ext cx="8280920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Прямоугольник 8"/>
            <p:cNvSpPr/>
            <p:nvPr/>
          </p:nvSpPr>
          <p:spPr>
            <a:xfrm>
              <a:off x="0" y="188640"/>
              <a:ext cx="323528" cy="5760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Picture 10" descr="C:\Documents and Settings\gulnaz.zhamalieva\Мои документы\Kaztelekom_logo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84368" y="260648"/>
              <a:ext cx="778854" cy="424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Прямоугольник 31"/>
          <p:cNvSpPr/>
          <p:nvPr/>
        </p:nvSpPr>
        <p:spPr>
          <a:xfrm>
            <a:off x="323528" y="188640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eaLnBrk="0" hangingPunct="0">
              <a:defRPr/>
            </a:pPr>
            <a:r>
              <a:rPr lang="ru-RU" sz="16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Преимущества трансформации </a:t>
            </a:r>
            <a:r>
              <a:rPr lang="ru-RU" sz="16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процессов информационных систем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Box 104"/>
          <p:cNvSpPr txBox="1"/>
          <p:nvPr/>
        </p:nvSpPr>
        <p:spPr>
          <a:xfrm>
            <a:off x="1475656" y="2924944"/>
            <a:ext cx="6155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Century Gothic" pitchFamily="34" charset="0"/>
              </a:rPr>
              <a:t>БЛАГОДАРИМ ЗА ВНИМАНИЕ!</a:t>
            </a:r>
            <a:endParaRPr lang="en-US" sz="3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1628800"/>
            <a:ext cx="936104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entury Gothic" pitchFamily="34" charset="0"/>
              </a:rPr>
              <a:t>01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1628800"/>
            <a:ext cx="4608512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2708920"/>
            <a:ext cx="936104" cy="9361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entury Gothic" pitchFamily="34" charset="0"/>
              </a:rPr>
              <a:t>02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2708920"/>
            <a:ext cx="4608512" cy="9361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3789040"/>
            <a:ext cx="936104" cy="9361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entury Gothic" pitchFamily="34" charset="0"/>
              </a:rPr>
              <a:t>03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3789040"/>
            <a:ext cx="4608512" cy="9361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43808" y="1916832"/>
            <a:ext cx="4265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Century Gothic" pitchFamily="34" charset="0"/>
              </a:rPr>
              <a:t>Технические возможности ДИС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43808" y="2996952"/>
            <a:ext cx="214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Century Gothic" pitchFamily="34" charset="0"/>
              </a:rPr>
              <a:t>Базовые услуги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43808" y="4077072"/>
            <a:ext cx="21002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Century Gothic" pitchFamily="34" charset="0"/>
              </a:rPr>
              <a:t>Виртуализация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8434" name="Picture 2" descr="F:\JOB\logoK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6021288"/>
            <a:ext cx="1017103" cy="556316"/>
          </a:xfrm>
          <a:prstGeom prst="rect">
            <a:avLst/>
          </a:prstGeom>
          <a:noFill/>
        </p:spPr>
      </p:pic>
      <p:sp>
        <p:nvSpPr>
          <p:cNvPr id="22" name="Равнобедренный треугольник 21"/>
          <p:cNvSpPr/>
          <p:nvPr/>
        </p:nvSpPr>
        <p:spPr>
          <a:xfrm rot="5400000">
            <a:off x="927104" y="1817312"/>
            <a:ext cx="645190" cy="556198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C:\Users\Alexey.Pokorskiy\Desktop\Без имени-1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contrast="10000"/>
          </a:blip>
          <a:srcRect/>
          <a:stretch>
            <a:fillRect/>
          </a:stretch>
        </p:blipFill>
        <p:spPr>
          <a:xfrm>
            <a:off x="1187624" y="1052736"/>
            <a:ext cx="4680520" cy="2846540"/>
          </a:xfrm>
          <a:effectLst>
            <a:softEdge rad="112500"/>
          </a:effectLst>
        </p:spPr>
      </p:pic>
      <p:grpSp>
        <p:nvGrpSpPr>
          <p:cNvPr id="29" name="Группа 28"/>
          <p:cNvGrpSpPr/>
          <p:nvPr/>
        </p:nvGrpSpPr>
        <p:grpSpPr>
          <a:xfrm>
            <a:off x="4572000" y="1268760"/>
            <a:ext cx="3744416" cy="2088232"/>
            <a:chOff x="4716016" y="1324874"/>
            <a:chExt cx="3744416" cy="2088232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6732240" y="1324874"/>
              <a:ext cx="1728192" cy="208823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732240" y="1397675"/>
              <a:ext cx="1703642" cy="16927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Century Gothic" pitchFamily="34" charset="0"/>
                </a:rPr>
                <a:t>ЦОД в </a:t>
              </a:r>
              <a:r>
                <a:rPr lang="ru-RU" sz="1600" dirty="0" smtClean="0">
                  <a:solidFill>
                    <a:schemeClr val="bg1"/>
                  </a:solidFill>
                  <a:latin typeface="Century Gothic" pitchFamily="34" charset="0"/>
                  <a:ea typeface="MS PGothic" pitchFamily="34" charset="-128"/>
                </a:rPr>
                <a:t>г. Павлодар </a:t>
              </a:r>
              <a:endParaRPr lang="en-US" sz="1600" dirty="0" smtClean="0">
                <a:solidFill>
                  <a:schemeClr val="bg1"/>
                </a:solidFill>
                <a:latin typeface="Century Gothic" pitchFamily="34" charset="0"/>
                <a:ea typeface="MS PGothic" pitchFamily="34" charset="-128"/>
              </a:endParaRPr>
            </a:p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Century Gothic" pitchFamily="34" charset="0"/>
                </a:rPr>
                <a:t>класса </a:t>
              </a:r>
              <a:r>
                <a:rPr lang="en-US" sz="1600" dirty="0" smtClean="0">
                  <a:solidFill>
                    <a:schemeClr val="bg1"/>
                  </a:solidFill>
                  <a:latin typeface="Century Gothic" pitchFamily="34" charset="0"/>
                </a:rPr>
                <a:t>Tier III</a:t>
              </a:r>
              <a:endParaRPr lang="ru-RU" sz="1600" dirty="0" smtClean="0">
                <a:solidFill>
                  <a:schemeClr val="bg1"/>
                </a:solidFill>
                <a:latin typeface="Century Gothic" pitchFamily="34" charset="0"/>
              </a:endParaRPr>
            </a:p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Century Gothic" pitchFamily="34" charset="0"/>
                  <a:ea typeface="MS PGothic" pitchFamily="34" charset="-128"/>
                </a:rPr>
                <a:t>Площадь гермозон </a:t>
              </a:r>
              <a:endParaRPr lang="en-US" sz="1600" dirty="0" smtClean="0">
                <a:solidFill>
                  <a:schemeClr val="bg1"/>
                </a:solidFill>
                <a:latin typeface="Century Gothic" pitchFamily="34" charset="0"/>
                <a:ea typeface="MS PGothic" pitchFamily="34" charset="-128"/>
              </a:endParaRPr>
            </a:p>
            <a:p>
              <a:pPr algn="ctr"/>
              <a:r>
                <a:rPr lang="ru-RU" sz="2400" b="1" dirty="0" smtClean="0">
                  <a:solidFill>
                    <a:schemeClr val="bg1"/>
                  </a:solidFill>
                  <a:latin typeface="Century Gothic" pitchFamily="34" charset="0"/>
                  <a:ea typeface="MS PGothic" pitchFamily="34" charset="-128"/>
                </a:rPr>
                <a:t>1000 м</a:t>
              </a:r>
              <a:r>
                <a:rPr lang="ru-RU" sz="2400" b="1" baseline="30000" dirty="0" smtClean="0">
                  <a:solidFill>
                    <a:schemeClr val="bg1"/>
                  </a:solidFill>
                  <a:latin typeface="Century Gothic" pitchFamily="34" charset="0"/>
                  <a:ea typeface="MS PGothic" pitchFamily="34" charset="-128"/>
                </a:rPr>
                <a:t>2</a:t>
              </a:r>
              <a:endParaRPr lang="ru-RU" sz="2400" b="1" dirty="0">
                <a:solidFill>
                  <a:schemeClr val="bg1"/>
                </a:solidFill>
                <a:latin typeface="Century Gothic" pitchFamily="34" charset="0"/>
                <a:ea typeface="MS PGothic" pitchFamily="34" charset="-128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652120" y="1324874"/>
              <a:ext cx="2808312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716016" y="1324874"/>
              <a:ext cx="936104" cy="504056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Прямоугольник 21"/>
          <p:cNvSpPr/>
          <p:nvPr/>
        </p:nvSpPr>
        <p:spPr>
          <a:xfrm>
            <a:off x="0" y="188640"/>
            <a:ext cx="323528" cy="5760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95536" y="764704"/>
            <a:ext cx="828092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10" descr="C:\Documents and Settings\gulnaz.zhamalieva\Мои документы\Kaztelekom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260648"/>
            <a:ext cx="778854" cy="42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89ADDF81-2ECA-488B-AA5C-A83C97B0C4F5}" type="slidenum">
              <a:rPr lang="ru-RU" smtClean="0">
                <a:solidFill>
                  <a:schemeClr val="bg1"/>
                </a:solidFill>
              </a:rPr>
              <a:pPr/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282134"/>
            <a:ext cx="74168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eaLnBrk="0" hangingPunct="0">
              <a:defRPr/>
            </a:pPr>
            <a:r>
              <a:rPr lang="ru-RU" sz="16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Дата-центры</a:t>
            </a:r>
            <a:r>
              <a:rPr lang="ru-RU" sz="16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АО «</a:t>
            </a:r>
            <a:r>
              <a:rPr lang="ru-RU" sz="16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Казахтелеком</a:t>
            </a:r>
            <a:r>
              <a:rPr lang="ru-RU" sz="16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»</a:t>
            </a:r>
            <a:endParaRPr lang="ru-RU" sz="1600" kern="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378904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400" dirty="0" smtClean="0">
                <a:latin typeface="Century Gothic" pitchFamily="34" charset="0"/>
                <a:ea typeface="Roboto Bk" pitchFamily="2" charset="0"/>
              </a:rPr>
              <a:t>Сегодня АО «</a:t>
            </a:r>
            <a:r>
              <a:rPr lang="ru-RU" altLang="ru-RU" sz="1400" dirty="0" err="1" smtClean="0">
                <a:latin typeface="Century Gothic" pitchFamily="34" charset="0"/>
                <a:ea typeface="Roboto Bk" pitchFamily="2" charset="0"/>
              </a:rPr>
              <a:t>Казахтелеком</a:t>
            </a:r>
            <a:r>
              <a:rPr lang="ru-RU" altLang="ru-RU" sz="1400" dirty="0" smtClean="0">
                <a:latin typeface="Century Gothic" pitchFamily="34" charset="0"/>
                <a:ea typeface="Roboto Bk" pitchFamily="2" charset="0"/>
              </a:rPr>
              <a:t>» занимается развитием информационных технологий в Казахстане, разработкой новых услуг и продуктов, совершенствованием </a:t>
            </a:r>
            <a:r>
              <a:rPr lang="en-US" altLang="ru-RU" sz="1400" dirty="0" smtClean="0">
                <a:latin typeface="Century Gothic" pitchFamily="34" charset="0"/>
                <a:ea typeface="Roboto Bk" pitchFamily="2" charset="0"/>
              </a:rPr>
              <a:t>IT-</a:t>
            </a:r>
            <a:r>
              <a:rPr lang="ru-RU" altLang="ru-RU" sz="1400" dirty="0" smtClean="0">
                <a:latin typeface="Century Gothic" pitchFamily="34" charset="0"/>
                <a:ea typeface="Roboto Bk" pitchFamily="2" charset="0"/>
              </a:rPr>
              <a:t>сервиса, предоставляет потребителям высокотехнологичные услуги в различных областях </a:t>
            </a:r>
            <a:r>
              <a:rPr lang="ru-RU" altLang="ru-RU" sz="1400" dirty="0" err="1" smtClean="0">
                <a:latin typeface="Century Gothic" pitchFamily="34" charset="0"/>
                <a:ea typeface="Roboto Bk" pitchFamily="2" charset="0"/>
              </a:rPr>
              <a:t>инфобизнеса</a:t>
            </a:r>
            <a:r>
              <a:rPr lang="ru-RU" altLang="ru-RU" sz="1400" dirty="0" smtClean="0">
                <a:latin typeface="Century Gothic" pitchFamily="34" charset="0"/>
                <a:ea typeface="Roboto Bk" pitchFamily="2" charset="0"/>
              </a:rPr>
              <a:t>. </a:t>
            </a:r>
            <a:endParaRPr lang="en-US" sz="1400" dirty="0">
              <a:latin typeface="Century Gothic" pitchFamily="34" charset="0"/>
              <a:ea typeface="Roboto Bk" pitchFamily="2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1259632" y="4941168"/>
            <a:ext cx="6524164" cy="1461079"/>
            <a:chOff x="609812" y="3789040"/>
            <a:chExt cx="7991149" cy="1789608"/>
          </a:xfrm>
        </p:grpSpPr>
        <p:pic>
          <p:nvPicPr>
            <p:cNvPr id="17" name="Picture 3" descr="C:\Users\User\Desktop\Новая папка\men24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370068" y="3825044"/>
              <a:ext cx="1152128" cy="1152128"/>
            </a:xfrm>
            <a:prstGeom prst="rect">
              <a:avLst/>
            </a:prstGeom>
            <a:noFill/>
          </p:spPr>
        </p:pic>
        <p:pic>
          <p:nvPicPr>
            <p:cNvPr id="19" name="Picture 4" descr="C:\Users\User\Desktop\Новая папка\citytech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874349" y="3789040"/>
              <a:ext cx="1224136" cy="1224136"/>
            </a:xfrm>
            <a:prstGeom prst="rect">
              <a:avLst/>
            </a:prstGeom>
            <a:noFill/>
          </p:spPr>
        </p:pic>
        <p:pic>
          <p:nvPicPr>
            <p:cNvPr id="20" name="Picture 6" descr="C:\Users\User\Desktop\Новая папка\monitor13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503764" y="3854822"/>
              <a:ext cx="1092572" cy="1092572"/>
            </a:xfrm>
            <a:prstGeom prst="rect">
              <a:avLst/>
            </a:prstGeom>
            <a:noFill/>
          </p:spPr>
        </p:pic>
        <p:sp>
          <p:nvSpPr>
            <p:cNvPr id="21" name="TextBox 20"/>
            <p:cNvSpPr txBox="1"/>
            <p:nvPr/>
          </p:nvSpPr>
          <p:spPr>
            <a:xfrm>
              <a:off x="609812" y="5013176"/>
              <a:ext cx="2672641" cy="565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altLang="ru-RU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174 сертифицированных </a:t>
              </a:r>
              <a:endParaRPr lang="en-US" alt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endParaRPr>
            </a:p>
            <a:p>
              <a:pPr algn="ctr"/>
              <a:r>
                <a:rPr lang="ru-RU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инженеров</a:t>
              </a:r>
              <a:endParaRPr lang="en-US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80512" y="5013175"/>
              <a:ext cx="2175890" cy="565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altLang="ru-RU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более 20 филиалов </a:t>
              </a:r>
            </a:p>
            <a:p>
              <a:pPr algn="ctr"/>
              <a:r>
                <a:rPr lang="ru-RU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по Казахстану</a:t>
              </a:r>
              <a:endParaRPr lang="en-US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94804" y="5013175"/>
              <a:ext cx="2806157" cy="565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оборудование от ведущих </a:t>
              </a:r>
            </a:p>
            <a:p>
              <a:pPr algn="ctr"/>
              <a:r>
                <a:rPr lang="ru-RU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мировых производителей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2" descr="L:\JOB\idHost\img\footer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0" y="3937992"/>
            <a:ext cx="9144000" cy="2920008"/>
          </a:xfrm>
          <a:prstGeom prst="rect">
            <a:avLst/>
          </a:prstGeom>
          <a:noFill/>
        </p:spPr>
      </p:pic>
      <p:sp>
        <p:nvSpPr>
          <p:cNvPr id="101" name="Прямоугольник 100"/>
          <p:cNvSpPr/>
          <p:nvPr/>
        </p:nvSpPr>
        <p:spPr>
          <a:xfrm>
            <a:off x="6012160" y="1412776"/>
            <a:ext cx="2664296" cy="4824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Прямоугольник 99"/>
          <p:cNvSpPr/>
          <p:nvPr/>
        </p:nvSpPr>
        <p:spPr>
          <a:xfrm>
            <a:off x="467544" y="1412776"/>
            <a:ext cx="2664296" cy="4824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Прямоугольник 101"/>
          <p:cNvSpPr/>
          <p:nvPr/>
        </p:nvSpPr>
        <p:spPr>
          <a:xfrm>
            <a:off x="3059832" y="1124744"/>
            <a:ext cx="3024336" cy="53285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228361" y="1636577"/>
            <a:ext cx="246816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Verdana" pitchFamily="34" charset="0"/>
                <a:cs typeface="Verdana" pitchFamily="34" charset="0"/>
              </a:rPr>
              <a:t>Уровень надежности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b="1" dirty="0" smtClean="0">
                <a:solidFill>
                  <a:schemeClr val="accent1"/>
                </a:solidFill>
                <a:latin typeface="Century Gothic" pitchFamily="34" charset="0"/>
                <a:ea typeface="Verdana" pitchFamily="34" charset="0"/>
                <a:cs typeface="Verdana" pitchFamily="34" charset="0"/>
              </a:rPr>
              <a:t>Tier III</a:t>
            </a:r>
            <a:endParaRPr lang="ru-RU" b="1" dirty="0">
              <a:solidFill>
                <a:schemeClr val="accent1"/>
              </a:solidFill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1883" y="1636577"/>
            <a:ext cx="246816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Verdana" pitchFamily="34" charset="0"/>
                <a:cs typeface="Verdana" pitchFamily="34" charset="0"/>
              </a:rPr>
              <a:t>Уровень надежности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b="1" dirty="0" smtClean="0">
                <a:solidFill>
                  <a:schemeClr val="accent1"/>
                </a:solidFill>
                <a:latin typeface="Century Gothic" pitchFamily="34" charset="0"/>
                <a:ea typeface="Verdana" pitchFamily="34" charset="0"/>
                <a:cs typeface="Verdana" pitchFamily="34" charset="0"/>
              </a:rPr>
              <a:t>Tier II</a:t>
            </a:r>
            <a:endParaRPr lang="ru-RU" b="1" dirty="0">
              <a:solidFill>
                <a:schemeClr val="accent1"/>
              </a:solidFill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Группа 63"/>
          <p:cNvGrpSpPr/>
          <p:nvPr/>
        </p:nvGrpSpPr>
        <p:grpSpPr>
          <a:xfrm>
            <a:off x="696285" y="2924944"/>
            <a:ext cx="2376264" cy="2880320"/>
            <a:chOff x="696285" y="2348880"/>
            <a:chExt cx="2376264" cy="2880320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696285" y="2348880"/>
              <a:ext cx="2376264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696285" y="2708920"/>
              <a:ext cx="2376264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696285" y="3068960"/>
              <a:ext cx="2376264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696285" y="3429000"/>
              <a:ext cx="2376264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696285" y="3789040"/>
              <a:ext cx="2376264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696285" y="4149080"/>
              <a:ext cx="2376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696285" y="4509120"/>
              <a:ext cx="2376264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696285" y="4869160"/>
              <a:ext cx="2376264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696285" y="5229200"/>
              <a:ext cx="2376264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64"/>
          <p:cNvGrpSpPr/>
          <p:nvPr/>
        </p:nvGrpSpPr>
        <p:grpSpPr>
          <a:xfrm>
            <a:off x="6084168" y="2924944"/>
            <a:ext cx="2376264" cy="2880320"/>
            <a:chOff x="696285" y="2348880"/>
            <a:chExt cx="2376264" cy="2880320"/>
          </a:xfrm>
        </p:grpSpPr>
        <p:cxnSp>
          <p:nvCxnSpPr>
            <p:cNvPr id="66" name="Прямая соединительная линия 65"/>
            <p:cNvCxnSpPr/>
            <p:nvPr/>
          </p:nvCxnSpPr>
          <p:spPr>
            <a:xfrm>
              <a:off x="696285" y="2348880"/>
              <a:ext cx="2376264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696285" y="2708920"/>
              <a:ext cx="2376264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>
              <a:off x="696285" y="3068960"/>
              <a:ext cx="2376264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696285" y="3429000"/>
              <a:ext cx="2376264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696285" y="3789040"/>
              <a:ext cx="2376264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696285" y="4149080"/>
              <a:ext cx="2376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696285" y="4509120"/>
              <a:ext cx="2376264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>
              <a:off x="696285" y="4869160"/>
              <a:ext cx="2376264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696285" y="5229200"/>
              <a:ext cx="2376264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227965" y="1359578"/>
            <a:ext cx="2734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Century Gothic" pitchFamily="34" charset="0"/>
                <a:ea typeface="Verdana" pitchFamily="34" charset="0"/>
                <a:cs typeface="Verdana" pitchFamily="34" charset="0"/>
              </a:rPr>
              <a:t>Характеристика </a:t>
            </a:r>
            <a:r>
              <a:rPr lang="ru-RU" sz="2400" dirty="0" err="1" smtClean="0">
                <a:solidFill>
                  <a:schemeClr val="bg1"/>
                </a:solidFill>
                <a:latin typeface="Century Gothic" pitchFamily="34" charset="0"/>
                <a:ea typeface="Verdana" pitchFamily="34" charset="0"/>
                <a:cs typeface="Verdana" pitchFamily="34" charset="0"/>
              </a:rPr>
              <a:t>дата-центров</a:t>
            </a:r>
            <a:endParaRPr lang="ru-RU" sz="2400" dirty="0">
              <a:solidFill>
                <a:schemeClr val="bg1"/>
              </a:solidFill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0345" y="2586390"/>
            <a:ext cx="27860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Кол-во дата центров </a:t>
            </a:r>
            <a:endParaRPr lang="ru-RU" sz="1400" dirty="0">
              <a:solidFill>
                <a:schemeClr val="bg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194626" y="2931214"/>
            <a:ext cx="28575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Месторасположение</a:t>
            </a:r>
            <a:endParaRPr lang="ru-RU" sz="1400" dirty="0">
              <a:solidFill>
                <a:schemeClr val="bg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0345" y="3288404"/>
            <a:ext cx="27860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Площадь </a:t>
            </a:r>
            <a:endParaRPr lang="ru-RU" sz="1400" dirty="0">
              <a:solidFill>
                <a:schemeClr val="bg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23804" y="3645594"/>
            <a:ext cx="27991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Количество серверных стоек</a:t>
            </a:r>
            <a:endParaRPr lang="ru-RU" sz="1400" dirty="0">
              <a:solidFill>
                <a:schemeClr val="bg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166370" y="4002784"/>
            <a:ext cx="9140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Емкость</a:t>
            </a:r>
            <a:endParaRPr lang="ru-RU" sz="1400" dirty="0">
              <a:solidFill>
                <a:schemeClr val="bg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053358" y="4359974"/>
            <a:ext cx="1140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Мощность</a:t>
            </a:r>
            <a:endParaRPr lang="ru-RU" sz="1400" dirty="0">
              <a:solidFill>
                <a:schemeClr val="bg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387310" y="4717164"/>
            <a:ext cx="2472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Уровень резервирования</a:t>
            </a:r>
            <a:endParaRPr lang="ru-RU" sz="1400" dirty="0">
              <a:solidFill>
                <a:schemeClr val="bg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857792" y="5074354"/>
            <a:ext cx="15311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Канал доступа</a:t>
            </a:r>
            <a:endParaRPr lang="ru-RU" sz="1400" dirty="0">
              <a:solidFill>
                <a:schemeClr val="bg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731154" y="5431544"/>
            <a:ext cx="17844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Доступность ЦОД</a:t>
            </a:r>
            <a:endParaRPr lang="ru-RU" sz="1400" dirty="0">
              <a:solidFill>
                <a:schemeClr val="bg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325595" y="5788734"/>
            <a:ext cx="25955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Время простоя ЦОД за год</a:t>
            </a:r>
            <a:endParaRPr lang="ru-RU" sz="1400" dirty="0">
              <a:solidFill>
                <a:schemeClr val="bg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" name="Группа 61"/>
          <p:cNvGrpSpPr/>
          <p:nvPr/>
        </p:nvGrpSpPr>
        <p:grpSpPr>
          <a:xfrm>
            <a:off x="3144557" y="2924944"/>
            <a:ext cx="2736304" cy="2880320"/>
            <a:chOff x="3059832" y="2636912"/>
            <a:chExt cx="2736304" cy="2880320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3059832" y="2636912"/>
              <a:ext cx="2736304" cy="0"/>
            </a:xfrm>
            <a:prstGeom prst="line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3059832" y="2996952"/>
              <a:ext cx="2736304" cy="0"/>
            </a:xfrm>
            <a:prstGeom prst="line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3059832" y="3356992"/>
              <a:ext cx="2736304" cy="0"/>
            </a:xfrm>
            <a:prstGeom prst="line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3059832" y="3717032"/>
              <a:ext cx="2736304" cy="0"/>
            </a:xfrm>
            <a:prstGeom prst="line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3059832" y="4077072"/>
              <a:ext cx="2736304" cy="0"/>
            </a:xfrm>
            <a:prstGeom prst="line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3059832" y="4437112"/>
              <a:ext cx="2736304" cy="0"/>
            </a:xfrm>
            <a:prstGeom prst="line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3059832" y="4797152"/>
              <a:ext cx="2736304" cy="0"/>
            </a:xfrm>
            <a:prstGeom prst="line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3059832" y="5157192"/>
              <a:ext cx="2736304" cy="0"/>
            </a:xfrm>
            <a:prstGeom prst="line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3059832" y="5517232"/>
              <a:ext cx="2736304" cy="0"/>
            </a:xfrm>
            <a:prstGeom prst="line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7193103" y="25649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1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482118" y="256490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15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39552" y="2924944"/>
            <a:ext cx="24625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Областные центры РК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303383" y="3284984"/>
            <a:ext cx="8771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480 м2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520590" y="3645024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80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159113" y="4005064"/>
            <a:ext cx="11128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1 000 unit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352275" y="4365104"/>
            <a:ext cx="7409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1 M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Вт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434829" y="4725144"/>
            <a:ext cx="5757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N+1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293765" y="5085184"/>
            <a:ext cx="9236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2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0 Гб/с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227241" y="5445224"/>
            <a:ext cx="9685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99,749%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1273728" y="5805264"/>
            <a:ext cx="9749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22 часа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688157" y="2924944"/>
            <a:ext cx="13965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г. Павлодар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851664" y="3284984"/>
            <a:ext cx="10470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1 000 м2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093717" y="3645024"/>
            <a:ext cx="5261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320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732240" y="4005064"/>
            <a:ext cx="12266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11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000 unit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6901357" y="4365104"/>
            <a:ext cx="9108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4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,2 МВт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6926203" y="5085184"/>
            <a:ext cx="9236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40 Гб/с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7067267" y="4725144"/>
            <a:ext cx="5757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N+1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859679" y="5445224"/>
            <a:ext cx="9685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99,982%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882121" y="5805264"/>
            <a:ext cx="10310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1,6 часа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0" y="188640"/>
            <a:ext cx="323528" cy="5760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>
            <a:off x="395536" y="764704"/>
            <a:ext cx="828092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Picture 10" descr="C:\Documents and Settings\gulnaz.zhamalieva\Мои документы\Kaztelekom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260648"/>
            <a:ext cx="778854" cy="42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Прямоугольник 97"/>
          <p:cNvSpPr/>
          <p:nvPr/>
        </p:nvSpPr>
        <p:spPr>
          <a:xfrm>
            <a:off x="323528" y="282134"/>
            <a:ext cx="74168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eaLnBrk="0" hangingPunct="0">
              <a:defRPr/>
            </a:pPr>
            <a:r>
              <a:rPr lang="ru-RU" sz="16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Характеристика ЦОД</a:t>
            </a:r>
            <a:endParaRPr lang="ru-RU" sz="1600" kern="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188640"/>
            <a:ext cx="323528" cy="5760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95536" y="764704"/>
            <a:ext cx="828092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10" descr="C:\Documents and Settings\gulnaz.zhamalieva\Мои документы\Kaztelekom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260648"/>
            <a:ext cx="778854" cy="42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323528" y="282134"/>
            <a:ext cx="74168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eaLnBrk="0" hangingPunct="0">
              <a:defRPr/>
            </a:pPr>
            <a:r>
              <a:rPr lang="ru-RU" sz="16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Характеристика ЦОД</a:t>
            </a:r>
            <a:endParaRPr lang="ru-RU" sz="1600" kern="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1979712" y="980728"/>
            <a:ext cx="4896544" cy="1024858"/>
            <a:chOff x="1475656" y="1340768"/>
            <a:chExt cx="6192688" cy="1296144"/>
          </a:xfrm>
        </p:grpSpPr>
        <p:sp>
          <p:nvSpPr>
            <p:cNvPr id="39" name="Овал 38"/>
            <p:cNvSpPr/>
            <p:nvPr/>
          </p:nvSpPr>
          <p:spPr>
            <a:xfrm>
              <a:off x="1475656" y="1340768"/>
              <a:ext cx="1296144" cy="1296144"/>
            </a:xfrm>
            <a:prstGeom prst="ellipse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80212" y="1448780"/>
              <a:ext cx="1080120" cy="1080120"/>
            </a:xfrm>
            <a:prstGeom prst="ellipse">
              <a:avLst/>
            </a:prstGeom>
            <a:noFill/>
            <a:ln w="19050">
              <a:noFill/>
              <a:miter lim="800000"/>
              <a:headEnd/>
              <a:tailEnd/>
            </a:ln>
          </p:spPr>
        </p:pic>
        <p:pic>
          <p:nvPicPr>
            <p:cNvPr id="41" name="Picture 8" descr="http://www.idhost.kz/media/uploads/foto-tur/system-fire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67752" y="1448780"/>
              <a:ext cx="1080305" cy="1080120"/>
            </a:xfrm>
            <a:prstGeom prst="ellipse">
              <a:avLst/>
            </a:prstGeom>
            <a:noFill/>
            <a:ln w="19050">
              <a:noFill/>
              <a:miter lim="800000"/>
              <a:headEnd/>
              <a:tailEnd/>
            </a:ln>
          </p:spPr>
        </p:pic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24028" y="1448780"/>
              <a:ext cx="1080120" cy="1080120"/>
            </a:xfrm>
            <a:prstGeom prst="ellipse">
              <a:avLst/>
            </a:prstGeom>
            <a:noFill/>
            <a:ln w="19050">
              <a:noFill/>
              <a:miter lim="800000"/>
              <a:headEnd/>
              <a:tailEnd/>
            </a:ln>
          </p:spPr>
        </p:pic>
        <p:pic>
          <p:nvPicPr>
            <p:cNvPr id="43" name="Picture 8" descr="http://andisy.narod.ru/doosan/generator2/dguzakr.jpg"/>
            <p:cNvPicPr>
              <a:picLocks noChangeAspect="1" noChangeArrowheads="1"/>
            </p:cNvPicPr>
            <p:nvPr/>
          </p:nvPicPr>
          <p:blipFill>
            <a:blip r:embed="rId7" cstate="print">
              <a:extLst/>
            </a:blip>
            <a:srcRect/>
            <a:stretch>
              <a:fillRect/>
            </a:stretch>
          </p:blipFill>
          <p:spPr bwMode="auto">
            <a:xfrm>
              <a:off x="1583668" y="1448780"/>
              <a:ext cx="1080120" cy="1080120"/>
            </a:xfrm>
            <a:prstGeom prst="ellipse">
              <a:avLst/>
            </a:prstGeom>
            <a:noFill/>
            <a:ln w="19050">
              <a:noFill/>
              <a:miter lim="800000"/>
              <a:headEnd/>
              <a:tailEnd/>
            </a:ln>
            <a:extLst/>
          </p:spPr>
        </p:pic>
        <p:sp>
          <p:nvSpPr>
            <p:cNvPr id="44" name="Овал 43"/>
            <p:cNvSpPr/>
            <p:nvPr/>
          </p:nvSpPr>
          <p:spPr>
            <a:xfrm>
              <a:off x="3059832" y="1340768"/>
              <a:ext cx="1296144" cy="1296144"/>
            </a:xfrm>
            <a:prstGeom prst="ellipse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4716016" y="1340768"/>
              <a:ext cx="1296144" cy="1296144"/>
            </a:xfrm>
            <a:prstGeom prst="ellipse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6372200" y="1340768"/>
              <a:ext cx="1296144" cy="1296144"/>
            </a:xfrm>
            <a:prstGeom prst="ellipse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611560" y="2348880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defRPr/>
            </a:pPr>
            <a:r>
              <a:rPr lang="ru-RU" sz="1200" b="1" dirty="0" smtClean="0">
                <a:solidFill>
                  <a:schemeClr val="accent5"/>
                </a:solidFill>
                <a:latin typeface="Century Gothic" pitchFamily="34" charset="0"/>
              </a:rPr>
              <a:t>Система кондиционирования  </a:t>
            </a:r>
            <a:r>
              <a:rPr lang="ru-RU" sz="1200" dirty="0" smtClean="0">
                <a:latin typeface="Century Gothic" pitchFamily="34" charset="0"/>
                <a:cs typeface="+mj-cs"/>
              </a:rPr>
              <a:t>поддерживает  рабочую температуру в пределах от 10° С до 35</a:t>
            </a:r>
            <a:r>
              <a:rPr lang="ru-RU" sz="1200" dirty="0" smtClean="0">
                <a:latin typeface="Century Gothic" pitchFamily="34" charset="0"/>
              </a:rPr>
              <a:t> ° </a:t>
            </a:r>
            <a:r>
              <a:rPr lang="ru-RU" sz="1200" dirty="0" smtClean="0">
                <a:latin typeface="Century Gothic" pitchFamily="34" charset="0"/>
                <a:cs typeface="+mj-cs"/>
              </a:rPr>
              <a:t>С, относительную влажность  в пределах от 20 % до 80 % (27</a:t>
            </a:r>
            <a:r>
              <a:rPr lang="ru-RU" sz="1200" dirty="0" smtClean="0">
                <a:latin typeface="Century Gothic" pitchFamily="34" charset="0"/>
              </a:rPr>
              <a:t>° </a:t>
            </a:r>
            <a:r>
              <a:rPr lang="ru-RU" sz="1200" dirty="0" smtClean="0">
                <a:latin typeface="Century Gothic" pitchFamily="34" charset="0"/>
                <a:cs typeface="+mj-cs"/>
              </a:rPr>
              <a:t>С), имеет дистанционное управление и дистанционный контроль</a:t>
            </a:r>
          </a:p>
          <a:p>
            <a:pPr marL="285750" indent="-285750" algn="just">
              <a:defRPr/>
            </a:pPr>
            <a:endParaRPr lang="ru-RU" sz="1200" dirty="0" smtClean="0">
              <a:latin typeface="Century Gothic" pitchFamily="34" charset="0"/>
              <a:cs typeface="+mj-cs"/>
            </a:endParaRPr>
          </a:p>
          <a:p>
            <a:pPr marL="285750" indent="-285750" algn="just">
              <a:defRPr/>
            </a:pPr>
            <a:r>
              <a:rPr lang="ru-RU" sz="1200" b="1" dirty="0" smtClean="0">
                <a:solidFill>
                  <a:schemeClr val="accent5"/>
                </a:solidFill>
                <a:latin typeface="Century Gothic" pitchFamily="34" charset="0"/>
              </a:rPr>
              <a:t>Сетевая инфраструктура</a:t>
            </a:r>
          </a:p>
          <a:p>
            <a:pPr algn="just">
              <a:defRPr/>
            </a:pPr>
            <a:r>
              <a:rPr lang="ru-RU" sz="1200" b="1" dirty="0" smtClean="0">
                <a:solidFill>
                  <a:srgbClr val="376092"/>
                </a:solidFill>
                <a:latin typeface="Century Gothic" pitchFamily="34" charset="0"/>
              </a:rPr>
              <a:t>       </a:t>
            </a:r>
            <a:r>
              <a:rPr lang="ru-RU" sz="1200" dirty="0" smtClean="0">
                <a:latin typeface="Century Gothic" pitchFamily="34" charset="0"/>
                <a:cs typeface="Calibri" pitchFamily="34" charset="0"/>
              </a:rPr>
              <a:t>Высокоскоростные и надежные каналы связи</a:t>
            </a:r>
            <a:r>
              <a:rPr lang="en-US" sz="12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ru-RU" sz="1200" dirty="0" smtClean="0">
                <a:latin typeface="Century Gothic" pitchFamily="34" charset="0"/>
                <a:cs typeface="Calibri" pitchFamily="34" charset="0"/>
              </a:rPr>
              <a:t>20 -100 Гбит/сек</a:t>
            </a:r>
          </a:p>
          <a:p>
            <a:pPr algn="just">
              <a:defRPr/>
            </a:pPr>
            <a:r>
              <a:rPr lang="ru-RU" sz="1200" dirty="0" smtClean="0">
                <a:latin typeface="Century Gothic" pitchFamily="34" charset="0"/>
                <a:cs typeface="Calibri" pitchFamily="34" charset="0"/>
              </a:rPr>
              <a:t>       Сетевая инфраструктура построена на оборудовании компании </a:t>
            </a:r>
            <a:r>
              <a:rPr lang="ru-RU" sz="1200" dirty="0" err="1" smtClean="0">
                <a:latin typeface="Century Gothic" pitchFamily="34" charset="0"/>
                <a:cs typeface="Calibri" pitchFamily="34" charset="0"/>
              </a:rPr>
              <a:t>Juniper</a:t>
            </a:r>
            <a:r>
              <a:rPr lang="ru-RU" sz="1200" dirty="0" smtClean="0">
                <a:latin typeface="Century Gothic" pitchFamily="34" charset="0"/>
                <a:cs typeface="Calibri" pitchFamily="34" charset="0"/>
              </a:rPr>
              <a:t> </a:t>
            </a:r>
            <a:r>
              <a:rPr lang="ru-RU" sz="1200" dirty="0" err="1" smtClean="0">
                <a:latin typeface="Century Gothic" pitchFamily="34" charset="0"/>
                <a:cs typeface="Calibri" pitchFamily="34" charset="0"/>
              </a:rPr>
              <a:t>Networks</a:t>
            </a:r>
            <a:endParaRPr lang="ru-RU" sz="1200" dirty="0" smtClean="0">
              <a:latin typeface="Century Gothic" pitchFamily="34" charset="0"/>
              <a:cs typeface="Calibri" pitchFamily="34" charset="0"/>
            </a:endParaRPr>
          </a:p>
          <a:p>
            <a:pPr algn="just">
              <a:defRPr/>
            </a:pPr>
            <a:endParaRPr lang="ru-RU" sz="1200" dirty="0" smtClean="0">
              <a:latin typeface="Century Gothic" pitchFamily="34" charset="0"/>
              <a:cs typeface="Calibri" pitchFamily="34" charset="0"/>
            </a:endParaRPr>
          </a:p>
          <a:p>
            <a:pPr marL="285750" indent="-285750" algn="just">
              <a:defRPr/>
            </a:pPr>
            <a:r>
              <a:rPr lang="ru-RU" sz="1200" b="1" dirty="0" smtClean="0">
                <a:solidFill>
                  <a:schemeClr val="accent5"/>
                </a:solidFill>
                <a:latin typeface="Century Gothic" pitchFamily="34" charset="0"/>
              </a:rPr>
              <a:t>Система гарантированного электропитания </a:t>
            </a:r>
          </a:p>
          <a:p>
            <a:pPr marL="261938" indent="-261938" algn="just">
              <a:defRPr/>
            </a:pPr>
            <a:r>
              <a:rPr lang="ru-RU" sz="1200" b="1" dirty="0" smtClean="0">
                <a:solidFill>
                  <a:srgbClr val="376092"/>
                </a:solidFill>
                <a:latin typeface="Century Gothic" pitchFamily="34" charset="0"/>
              </a:rPr>
              <a:t>      </a:t>
            </a:r>
            <a:r>
              <a:rPr lang="ru-RU" sz="1200" dirty="0" smtClean="0">
                <a:latin typeface="Century Gothic" pitchFamily="34" charset="0"/>
              </a:rPr>
              <a:t>Три</a:t>
            </a:r>
            <a:r>
              <a:rPr lang="ru-RU" sz="1200" dirty="0" smtClean="0">
                <a:latin typeface="Century Gothic" pitchFamily="34" charset="0"/>
                <a:cs typeface="Calibri" pitchFamily="34" charset="0"/>
              </a:rPr>
              <a:t> дизель – генераторные установки по 2500 </a:t>
            </a:r>
            <a:r>
              <a:rPr lang="ru-RU" sz="1200" dirty="0" err="1" smtClean="0">
                <a:latin typeface="Century Gothic" pitchFamily="34" charset="0"/>
                <a:cs typeface="Calibri" pitchFamily="34" charset="0"/>
              </a:rPr>
              <a:t>кВА</a:t>
            </a:r>
            <a:r>
              <a:rPr lang="ru-RU" sz="1200" dirty="0" smtClean="0">
                <a:latin typeface="Century Gothic" pitchFamily="34" charset="0"/>
                <a:cs typeface="Calibri" pitchFamily="34" charset="0"/>
              </a:rPr>
              <a:t> каждая, работающие параллельно, т.е.  обеспечивающие режим </a:t>
            </a:r>
            <a:r>
              <a:rPr lang="en-US" sz="1200" dirty="0" smtClean="0">
                <a:latin typeface="Century Gothic" pitchFamily="34" charset="0"/>
                <a:cs typeface="Calibri" pitchFamily="34" charset="0"/>
              </a:rPr>
              <a:t>N+1</a:t>
            </a:r>
            <a:endParaRPr lang="ru-RU" sz="1200" dirty="0" smtClean="0">
              <a:latin typeface="Century Gothic" pitchFamily="34" charset="0"/>
              <a:cs typeface="Calibri" pitchFamily="34" charset="0"/>
            </a:endParaRPr>
          </a:p>
          <a:p>
            <a:pPr marL="261938" indent="-261938" algn="just">
              <a:defRPr/>
            </a:pPr>
            <a:endParaRPr lang="ru-RU" sz="1200" dirty="0" smtClean="0">
              <a:latin typeface="Century Gothic" pitchFamily="34" charset="0"/>
              <a:cs typeface="Calibri" pitchFamily="34" charset="0"/>
            </a:endParaRPr>
          </a:p>
          <a:p>
            <a:pPr marL="285750" indent="-285750" algn="just"/>
            <a:r>
              <a:rPr lang="ru-RU" sz="1200" b="1" dirty="0">
                <a:solidFill>
                  <a:schemeClr val="accent5"/>
                </a:solidFill>
                <a:latin typeface="Century Gothic" pitchFamily="34" charset="0"/>
              </a:rPr>
              <a:t>Видеонаблюдение</a:t>
            </a:r>
            <a:endParaRPr lang="ru-RU" sz="1200" dirty="0">
              <a:solidFill>
                <a:schemeClr val="accent5"/>
              </a:solidFill>
              <a:latin typeface="Century Gothic" pitchFamily="34" charset="0"/>
            </a:endParaRPr>
          </a:p>
          <a:p>
            <a:pPr indent="261938" algn="just"/>
            <a:r>
              <a:rPr lang="ru-RU" sz="1200" dirty="0">
                <a:latin typeface="Century Gothic" pitchFamily="34" charset="0"/>
              </a:rPr>
              <a:t>Централизованная   система видеонаблюдения  фирмы </a:t>
            </a:r>
            <a:r>
              <a:rPr lang="en-US" sz="1200" dirty="0">
                <a:latin typeface="Century Gothic" pitchFamily="34" charset="0"/>
              </a:rPr>
              <a:t>General Security</a:t>
            </a:r>
            <a:endParaRPr lang="ru-RU" sz="1200" dirty="0">
              <a:latin typeface="Century Gothic" pitchFamily="34" charset="0"/>
            </a:endParaRPr>
          </a:p>
          <a:p>
            <a:pPr marL="285750" indent="-285750" algn="just" eaLnBrk="0" hangingPunct="0"/>
            <a:r>
              <a:rPr lang="ru-RU" sz="1200" dirty="0">
                <a:latin typeface="Century Gothic" pitchFamily="34" charset="0"/>
              </a:rPr>
              <a:t>      Все системы Дата центра подключены к центру оперативного управления </a:t>
            </a:r>
            <a:endParaRPr lang="ru-RU" sz="1200" dirty="0" smtClean="0">
              <a:latin typeface="Century Gothic" pitchFamily="34" charset="0"/>
            </a:endParaRPr>
          </a:p>
          <a:p>
            <a:pPr marL="285750" indent="-285750" algn="just" eaLnBrk="0" hangingPunct="0"/>
            <a:endParaRPr lang="ru-RU" sz="1200" dirty="0">
              <a:latin typeface="Century Gothic" pitchFamily="34" charset="0"/>
            </a:endParaRPr>
          </a:p>
          <a:p>
            <a:pPr marL="285750" indent="-285750" algn="just"/>
            <a:r>
              <a:rPr lang="ru-RU" sz="1200" b="1" dirty="0">
                <a:solidFill>
                  <a:schemeClr val="accent5"/>
                </a:solidFill>
                <a:latin typeface="Century Gothic" pitchFamily="34" charset="0"/>
              </a:rPr>
              <a:t>Обеспечение информационной и физической безопасности</a:t>
            </a:r>
          </a:p>
          <a:p>
            <a:pPr marL="261938" algn="just"/>
            <a:r>
              <a:rPr lang="ru-RU" sz="1200" dirty="0">
                <a:latin typeface="Century Gothic" pitchFamily="34" charset="0"/>
              </a:rPr>
              <a:t>Персонализированный доступ пользователей в соответствии </a:t>
            </a:r>
            <a:r>
              <a:rPr lang="ru-RU" sz="1200" dirty="0" smtClean="0">
                <a:latin typeface="Century Gothic" pitchFamily="34" charset="0"/>
              </a:rPr>
              <a:t>с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ru-RU" sz="1200" dirty="0">
                <a:latin typeface="Century Gothic" pitchFamily="34" charset="0"/>
              </a:rPr>
              <a:t>назначенными полномочиями </a:t>
            </a:r>
            <a:r>
              <a:rPr lang="ru-RU" sz="1200" dirty="0" smtClean="0">
                <a:latin typeface="Century Gothic" pitchFamily="34" charset="0"/>
              </a:rPr>
              <a:t>и выполняемыми </a:t>
            </a:r>
            <a:r>
              <a:rPr lang="ru-RU" sz="1200" dirty="0">
                <a:latin typeface="Century Gothic" pitchFamily="34" charset="0"/>
              </a:rPr>
              <a:t>функциями; </a:t>
            </a:r>
            <a:r>
              <a:rPr lang="en-US" sz="1200" dirty="0">
                <a:latin typeface="Century Gothic" pitchFamily="34" charset="0"/>
              </a:rPr>
              <a:t>   </a:t>
            </a:r>
            <a:r>
              <a:rPr lang="ru-RU" sz="1200" dirty="0">
                <a:latin typeface="Century Gothic" pitchFamily="34" charset="0"/>
              </a:rPr>
              <a:t>Система информационной защиты –</a:t>
            </a:r>
            <a:r>
              <a:rPr lang="en-US" sz="1200" dirty="0" err="1">
                <a:latin typeface="Century Gothic" pitchFamily="34" charset="0"/>
              </a:rPr>
              <a:t>FireWall</a:t>
            </a:r>
            <a:r>
              <a:rPr lang="en-US" sz="1200" dirty="0">
                <a:latin typeface="Century Gothic" pitchFamily="34" charset="0"/>
              </a:rPr>
              <a:t> </a:t>
            </a:r>
            <a:r>
              <a:rPr lang="ru-RU" sz="1200" dirty="0">
                <a:latin typeface="Century Gothic" pitchFamily="34" charset="0"/>
              </a:rPr>
              <a:t>. </a:t>
            </a:r>
            <a:endParaRPr lang="ru-RU" sz="1200" dirty="0" smtClean="0">
              <a:latin typeface="Century Gothic" pitchFamily="34" charset="0"/>
              <a:cs typeface="Calibri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ru-RU" sz="1200" dirty="0">
              <a:latin typeface="Century Gothic" pitchFamily="34" charset="0"/>
              <a:cs typeface="+mj-cs"/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467544" y="2390116"/>
            <a:ext cx="144016" cy="3096344"/>
            <a:chOff x="251520" y="2852936"/>
            <a:chExt cx="144016" cy="3096344"/>
          </a:xfrm>
        </p:grpSpPr>
        <p:sp>
          <p:nvSpPr>
            <p:cNvPr id="50" name="Равнобедренный треугольник 49"/>
            <p:cNvSpPr/>
            <p:nvPr/>
          </p:nvSpPr>
          <p:spPr>
            <a:xfrm rot="5400000">
              <a:off x="239999" y="2864457"/>
              <a:ext cx="167058" cy="144016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Равнобедренный треугольник 50"/>
            <p:cNvSpPr/>
            <p:nvPr/>
          </p:nvSpPr>
          <p:spPr>
            <a:xfrm rot="5400000">
              <a:off x="239999" y="3584537"/>
              <a:ext cx="167058" cy="144016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Равнобедренный треугольник 51"/>
            <p:cNvSpPr/>
            <p:nvPr/>
          </p:nvSpPr>
          <p:spPr>
            <a:xfrm rot="5400000">
              <a:off x="239999" y="4304617"/>
              <a:ext cx="167058" cy="144016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Равнобедренный треугольник 52"/>
            <p:cNvSpPr/>
            <p:nvPr/>
          </p:nvSpPr>
          <p:spPr>
            <a:xfrm rot="5400000">
              <a:off x="239999" y="5073663"/>
              <a:ext cx="167058" cy="144016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Равнобедренный треугольник 53"/>
            <p:cNvSpPr/>
            <p:nvPr/>
          </p:nvSpPr>
          <p:spPr>
            <a:xfrm rot="5400000">
              <a:off x="239999" y="5793743"/>
              <a:ext cx="167058" cy="144016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1628800"/>
            <a:ext cx="936104" cy="9361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entury Gothic" pitchFamily="34" charset="0"/>
              </a:rPr>
              <a:t>01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1628800"/>
            <a:ext cx="4608512" cy="9361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2708920"/>
            <a:ext cx="936104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entury Gothic" pitchFamily="34" charset="0"/>
              </a:rPr>
              <a:t>02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2708920"/>
            <a:ext cx="4608512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3789040"/>
            <a:ext cx="936104" cy="9361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entury Gothic" pitchFamily="34" charset="0"/>
              </a:rPr>
              <a:t>03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3789040"/>
            <a:ext cx="4608512" cy="9361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43808" y="1916832"/>
            <a:ext cx="4265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Century Gothic" pitchFamily="34" charset="0"/>
              </a:rPr>
              <a:t>Технические возможности ДИС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43808" y="2996952"/>
            <a:ext cx="214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Century Gothic" pitchFamily="34" charset="0"/>
              </a:rPr>
              <a:t>Базовые услуги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43808" y="4077072"/>
            <a:ext cx="21002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Century Gothic" pitchFamily="34" charset="0"/>
              </a:rPr>
              <a:t>Виртуализация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8434" name="Picture 2" descr="F:\JOB\logoK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6021288"/>
            <a:ext cx="1017103" cy="556316"/>
          </a:xfrm>
          <a:prstGeom prst="rect">
            <a:avLst/>
          </a:prstGeom>
          <a:noFill/>
        </p:spPr>
      </p:pic>
      <p:sp>
        <p:nvSpPr>
          <p:cNvPr id="22" name="Равнобедренный треугольник 21"/>
          <p:cNvSpPr/>
          <p:nvPr/>
        </p:nvSpPr>
        <p:spPr>
          <a:xfrm rot="5400000">
            <a:off x="927104" y="2897432"/>
            <a:ext cx="645190" cy="556198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188640"/>
            <a:ext cx="323528" cy="5760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95536" y="764704"/>
            <a:ext cx="828092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10" descr="C:\Documents and Settings\gulnaz.zhamalieva\Мои документы\Kaztelekom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260648"/>
            <a:ext cx="778854" cy="42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323528" y="282134"/>
            <a:ext cx="74168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eaLnBrk="0" hangingPunct="0">
              <a:defRPr/>
            </a:pPr>
            <a:r>
              <a:rPr lang="ru-RU" sz="16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Базовые услуги ДИС</a:t>
            </a:r>
            <a:endParaRPr lang="ru-RU" sz="1600" kern="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3527932" y="1460684"/>
            <a:ext cx="2016128" cy="864096"/>
            <a:chOff x="3491880" y="1844824"/>
            <a:chExt cx="2016128" cy="864096"/>
          </a:xfrm>
        </p:grpSpPr>
        <p:pic>
          <p:nvPicPr>
            <p:cNvPr id="26" name="Picture 2" descr="C:\Users\User\Desktop\Новая папка\network26 (2).png"/>
            <p:cNvPicPr>
              <a:picLocks noChangeAspect="1" noChangeArrowheads="1"/>
            </p:cNvPicPr>
            <p:nvPr/>
          </p:nvPicPr>
          <p:blipFill>
            <a:blip r:embed="rId4" cstate="print">
              <a:lum bright="20000" contrast="-30000"/>
            </a:blip>
            <a:srcRect/>
            <a:stretch>
              <a:fillRect/>
            </a:stretch>
          </p:blipFill>
          <p:spPr bwMode="auto">
            <a:xfrm>
              <a:off x="4067944" y="1844824"/>
              <a:ext cx="864096" cy="864096"/>
            </a:xfrm>
            <a:prstGeom prst="rect">
              <a:avLst/>
            </a:prstGeom>
            <a:noFill/>
          </p:spPr>
        </p:pic>
        <p:pic>
          <p:nvPicPr>
            <p:cNvPr id="27" name="Picture 3" descr="C:\Users\User\Desktop\Новая папка\network26.png"/>
            <p:cNvPicPr>
              <a:picLocks noChangeAspect="1" noChangeArrowheads="1"/>
            </p:cNvPicPr>
            <p:nvPr/>
          </p:nvPicPr>
          <p:blipFill>
            <a:blip r:embed="rId5" cstate="print">
              <a:lum bright="20000" contrast="-30000"/>
            </a:blip>
            <a:srcRect/>
            <a:stretch>
              <a:fillRect/>
            </a:stretch>
          </p:blipFill>
          <p:spPr bwMode="auto">
            <a:xfrm>
              <a:off x="3491880" y="1844824"/>
              <a:ext cx="864000" cy="864000"/>
            </a:xfrm>
            <a:prstGeom prst="rect">
              <a:avLst/>
            </a:prstGeom>
            <a:noFill/>
          </p:spPr>
        </p:pic>
        <p:pic>
          <p:nvPicPr>
            <p:cNvPr id="28" name="Picture 3" descr="C:\Users\User\Desktop\Новая папка\network26.png"/>
            <p:cNvPicPr>
              <a:picLocks noChangeAspect="1" noChangeArrowheads="1"/>
            </p:cNvPicPr>
            <p:nvPr/>
          </p:nvPicPr>
          <p:blipFill>
            <a:blip r:embed="rId5" cstate="print">
              <a:lum bright="20000" contrast="-30000"/>
            </a:blip>
            <a:srcRect/>
            <a:stretch>
              <a:fillRect/>
            </a:stretch>
          </p:blipFill>
          <p:spPr bwMode="auto">
            <a:xfrm>
              <a:off x="4644008" y="1844824"/>
              <a:ext cx="864000" cy="864000"/>
            </a:xfrm>
            <a:prstGeom prst="rect">
              <a:avLst/>
            </a:prstGeom>
            <a:noFill/>
          </p:spPr>
        </p:pic>
      </p:grpSp>
      <p:sp>
        <p:nvSpPr>
          <p:cNvPr id="32" name="TextBox 31"/>
          <p:cNvSpPr txBox="1"/>
          <p:nvPr/>
        </p:nvSpPr>
        <p:spPr>
          <a:xfrm>
            <a:off x="3203848" y="2540804"/>
            <a:ext cx="2664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err="1" smtClean="0">
                <a:latin typeface="Century Gothic" pitchFamily="34" charset="0"/>
              </a:rPr>
              <a:t>Colocation</a:t>
            </a:r>
            <a:r>
              <a:rPr lang="en-US" sz="1100" dirty="0" smtClean="0">
                <a:latin typeface="Century Gothic" pitchFamily="34" charset="0"/>
              </a:rPr>
              <a:t> </a:t>
            </a:r>
            <a:endParaRPr lang="ru-RU" sz="1100" dirty="0" smtClean="0">
              <a:latin typeface="Century Gothic" pitchFamily="34" charset="0"/>
            </a:endParaRPr>
          </a:p>
          <a:p>
            <a:pPr algn="ctr"/>
            <a:r>
              <a:rPr lang="ru-RU" sz="1100" dirty="0" smtClean="0">
                <a:latin typeface="Century Gothic" pitchFamily="34" charset="0"/>
              </a:rPr>
              <a:t>размещение оборудования клиента на площадках</a:t>
            </a:r>
            <a:endParaRPr lang="en-US" sz="1100" dirty="0">
              <a:latin typeface="Century Gothic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3568" y="2540804"/>
            <a:ext cx="2664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err="1" smtClean="0">
                <a:latin typeface="Century Gothic" pitchFamily="34" charset="0"/>
              </a:rPr>
              <a:t>Dedicated</a:t>
            </a:r>
            <a:r>
              <a:rPr lang="ru-RU" sz="1100" b="1" dirty="0" smtClean="0">
                <a:latin typeface="Century Gothic" pitchFamily="34" charset="0"/>
              </a:rPr>
              <a:t>  </a:t>
            </a:r>
          </a:p>
          <a:p>
            <a:pPr algn="ctr"/>
            <a:r>
              <a:rPr lang="ru-RU" sz="1100" dirty="0" smtClean="0">
                <a:latin typeface="Century Gothic" pitchFamily="34" charset="0"/>
              </a:rPr>
              <a:t>предоставление в аренду сервера</a:t>
            </a:r>
            <a:endParaRPr lang="en-US" sz="1100" dirty="0">
              <a:latin typeface="Century Gothic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68144" y="2540804"/>
            <a:ext cx="25202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latin typeface="Century Gothic" pitchFamily="34" charset="0"/>
              </a:rPr>
              <a:t>Rent a rack</a:t>
            </a:r>
            <a:endParaRPr lang="ru-RU" sz="1100" b="1" dirty="0" smtClean="0">
              <a:latin typeface="Century Gothic" pitchFamily="34" charset="0"/>
            </a:endParaRPr>
          </a:p>
          <a:p>
            <a:pPr algn="ctr"/>
            <a:r>
              <a:rPr lang="ru-RU" sz="1100" dirty="0" smtClean="0">
                <a:latin typeface="Century Gothic" pitchFamily="34" charset="0"/>
              </a:rPr>
              <a:t>услуги по аренде стойки в </a:t>
            </a:r>
            <a:r>
              <a:rPr lang="ru-RU" sz="1100" dirty="0" err="1" smtClean="0">
                <a:latin typeface="Century Gothic" pitchFamily="34" charset="0"/>
              </a:rPr>
              <a:t>Дата-центре</a:t>
            </a:r>
            <a:r>
              <a:rPr lang="ru-RU" sz="1100" dirty="0" smtClean="0">
                <a:latin typeface="Century Gothic" pitchFamily="34" charset="0"/>
              </a:rPr>
              <a:t> (</a:t>
            </a:r>
            <a:r>
              <a:rPr lang="ru-RU" sz="1100" dirty="0" err="1" smtClean="0">
                <a:latin typeface="Century Gothic" pitchFamily="34" charset="0"/>
              </a:rPr>
              <a:t>Rent</a:t>
            </a:r>
            <a:r>
              <a:rPr lang="ru-RU" sz="1100" dirty="0" smtClean="0">
                <a:latin typeface="Century Gothic" pitchFamily="34" charset="0"/>
              </a:rPr>
              <a:t> </a:t>
            </a:r>
            <a:r>
              <a:rPr lang="ru-RU" sz="1100" dirty="0" err="1" smtClean="0">
                <a:latin typeface="Century Gothic" pitchFamily="34" charset="0"/>
              </a:rPr>
              <a:t>a</a:t>
            </a:r>
            <a:r>
              <a:rPr lang="ru-RU" sz="1100" dirty="0" smtClean="0">
                <a:latin typeface="Century Gothic" pitchFamily="34" charset="0"/>
              </a:rPr>
              <a:t> </a:t>
            </a:r>
            <a:r>
              <a:rPr lang="ru-RU" sz="1100" dirty="0" err="1" smtClean="0">
                <a:latin typeface="Century Gothic" pitchFamily="34" charset="0"/>
              </a:rPr>
              <a:t>Rack</a:t>
            </a:r>
            <a:r>
              <a:rPr lang="ru-RU" sz="1100" dirty="0" smtClean="0">
                <a:latin typeface="Century Gothic" pitchFamily="34" charset="0"/>
              </a:rPr>
              <a:t>);</a:t>
            </a:r>
          </a:p>
        </p:txBody>
      </p:sp>
      <p:pic>
        <p:nvPicPr>
          <p:cNvPr id="19458" name="Picture 2" descr="C:\Users\User\Downloads\computers8.png"/>
          <p:cNvPicPr>
            <a:picLocks noChangeAspect="1" noChangeArrowheads="1"/>
          </p:cNvPicPr>
          <p:nvPr/>
        </p:nvPicPr>
        <p:blipFill>
          <a:blip r:embed="rId6" cstate="print">
            <a:lum bright="20000" contrast="-30000"/>
          </a:blip>
          <a:srcRect/>
          <a:stretch>
            <a:fillRect/>
          </a:stretch>
        </p:blipFill>
        <p:spPr bwMode="auto">
          <a:xfrm>
            <a:off x="1475656" y="1388676"/>
            <a:ext cx="1008112" cy="1008112"/>
          </a:xfrm>
          <a:prstGeom prst="rect">
            <a:avLst/>
          </a:prstGeom>
          <a:noFill/>
        </p:spPr>
      </p:pic>
      <p:pic>
        <p:nvPicPr>
          <p:cNvPr id="37" name="Picture 3" descr="C:\Users\User\Desktop\Новая папка\network26.png"/>
          <p:cNvPicPr>
            <a:picLocks noChangeAspect="1" noChangeArrowheads="1"/>
          </p:cNvPicPr>
          <p:nvPr/>
        </p:nvPicPr>
        <p:blipFill>
          <a:blip r:embed="rId5" cstate="print">
            <a:lum bright="20000" contrast="-30000"/>
          </a:blip>
          <a:srcRect/>
          <a:stretch>
            <a:fillRect/>
          </a:stretch>
        </p:blipFill>
        <p:spPr bwMode="auto">
          <a:xfrm>
            <a:off x="6660232" y="1460684"/>
            <a:ext cx="864000" cy="864000"/>
          </a:xfrm>
          <a:prstGeom prst="rect">
            <a:avLst/>
          </a:prstGeom>
          <a:noFill/>
        </p:spPr>
      </p:pic>
      <p:sp>
        <p:nvSpPr>
          <p:cNvPr id="38" name="Прямоугольник 37"/>
          <p:cNvSpPr/>
          <p:nvPr/>
        </p:nvSpPr>
        <p:spPr>
          <a:xfrm>
            <a:off x="467544" y="3794264"/>
            <a:ext cx="3888432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§"/>
            </a:pPr>
            <a:r>
              <a:rPr lang="ru-RU" sz="1200" dirty="0" smtClean="0">
                <a:latin typeface="Century Gothic" pitchFamily="34" charset="0"/>
              </a:rPr>
              <a:t>Надежные </a:t>
            </a:r>
            <a:r>
              <a:rPr lang="ru-RU" sz="1200" dirty="0">
                <a:latin typeface="Century Gothic" pitchFamily="34" charset="0"/>
              </a:rPr>
              <a:t>выделенные и публичные каналы передачи данных</a:t>
            </a:r>
          </a:p>
          <a:p>
            <a:pPr marL="285750" lvl="0" indent="-285750" algn="just">
              <a:buFont typeface="Wingdings" pitchFamily="2" charset="2"/>
              <a:buChar char="§"/>
            </a:pPr>
            <a:r>
              <a:rPr lang="ru-RU" sz="1200" dirty="0">
                <a:latin typeface="Century Gothic" pitchFamily="34" charset="0"/>
              </a:rPr>
              <a:t>Размещение серверов в оптимальных климатических условиях</a:t>
            </a:r>
          </a:p>
          <a:p>
            <a:pPr marL="285750" lvl="0" indent="-285750" algn="just">
              <a:buFont typeface="Wingdings" pitchFamily="2" charset="2"/>
              <a:buChar char="§"/>
            </a:pPr>
            <a:r>
              <a:rPr lang="ru-RU" sz="1200" dirty="0">
                <a:latin typeface="Century Gothic" pitchFamily="34" charset="0"/>
              </a:rPr>
              <a:t>Круглосуточный контроль за состоянием размещаемых серверов.</a:t>
            </a:r>
          </a:p>
          <a:p>
            <a:pPr marL="285750" lvl="0" indent="-285750" algn="just">
              <a:buFont typeface="Wingdings" pitchFamily="2" charset="2"/>
              <a:buChar char="§"/>
            </a:pPr>
            <a:r>
              <a:rPr lang="ru-RU" sz="1200" dirty="0">
                <a:latin typeface="Century Gothic" pitchFamily="34" charset="0"/>
              </a:rPr>
              <a:t>Передовая система безопасности и контроля доступа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200" dirty="0" smtClean="0">
                <a:latin typeface="Century Gothic" pitchFamily="34" charset="0"/>
              </a:rPr>
              <a:t>SLA </a:t>
            </a:r>
            <a:r>
              <a:rPr lang="en-US" sz="1200" dirty="0" smtClean="0">
                <a:latin typeface="Century Gothic" pitchFamily="34" charset="0"/>
              </a:rPr>
              <a:t>(Service Level Agreement )</a:t>
            </a:r>
            <a:endParaRPr lang="ru-RU" sz="1200" dirty="0">
              <a:latin typeface="Century Gothic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499992" y="3794264"/>
            <a:ext cx="4392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1" indent="-266700">
              <a:buFont typeface="Wingdings" pitchFamily="2" charset="2"/>
              <a:buChar char="§"/>
            </a:pPr>
            <a:r>
              <a:rPr lang="ru-RU" sz="1200" dirty="0" smtClean="0">
                <a:latin typeface="Century Gothic" pitchFamily="34" charset="0"/>
              </a:rPr>
              <a:t>Экономия </a:t>
            </a:r>
            <a:r>
              <a:rPr lang="en-GB" sz="1200" dirty="0" err="1">
                <a:latin typeface="Century Gothic" pitchFamily="34" charset="0"/>
              </a:rPr>
              <a:t>на</a:t>
            </a:r>
            <a:r>
              <a:rPr lang="en-GB" sz="1200" dirty="0">
                <a:latin typeface="Century Gothic" pitchFamily="34" charset="0"/>
              </a:rPr>
              <a:t> </a:t>
            </a:r>
            <a:r>
              <a:rPr lang="en-GB" sz="1200" dirty="0" err="1">
                <a:latin typeface="Century Gothic" pitchFamily="34" charset="0"/>
              </a:rPr>
              <a:t>приобретении</a:t>
            </a:r>
            <a:r>
              <a:rPr lang="en-GB" sz="1200" dirty="0">
                <a:latin typeface="Century Gothic" pitchFamily="34" charset="0"/>
              </a:rPr>
              <a:t> и </a:t>
            </a:r>
            <a:r>
              <a:rPr lang="en-GB" sz="1200" dirty="0" err="1">
                <a:latin typeface="Century Gothic" pitchFamily="34" charset="0"/>
              </a:rPr>
              <a:t>обслуживании</a:t>
            </a:r>
            <a:r>
              <a:rPr lang="en-GB" sz="1200" dirty="0">
                <a:latin typeface="Century Gothic" pitchFamily="34" charset="0"/>
              </a:rPr>
              <a:t> </a:t>
            </a:r>
            <a:r>
              <a:rPr lang="en-GB" sz="1200" dirty="0" err="1">
                <a:latin typeface="Century Gothic" pitchFamily="34" charset="0"/>
              </a:rPr>
              <a:t>сервера</a:t>
            </a:r>
            <a:endParaRPr lang="ru-RU" sz="1200" dirty="0">
              <a:latin typeface="Century Gothic" pitchFamily="34" charset="0"/>
            </a:endParaRPr>
          </a:p>
          <a:p>
            <a:pPr marL="266700" lvl="1" indent="-266700">
              <a:buFont typeface="Wingdings" pitchFamily="2" charset="2"/>
              <a:buChar char="§"/>
            </a:pPr>
            <a:r>
              <a:rPr lang="ru-RU" sz="1200" dirty="0">
                <a:latin typeface="Century Gothic" pitchFamily="34" charset="0"/>
              </a:rPr>
              <a:t>Заказ персональной конфигурации у менеджера</a:t>
            </a:r>
          </a:p>
          <a:p>
            <a:pPr marL="266700" lvl="1" indent="-266700" algn="just">
              <a:buFont typeface="Wingdings" pitchFamily="2" charset="2"/>
              <a:buChar char="§"/>
            </a:pPr>
            <a:r>
              <a:rPr lang="ru-RU" sz="1200" dirty="0">
                <a:latin typeface="Century Gothic" pitchFamily="34" charset="0"/>
              </a:rPr>
              <a:t>Быстрая подготовка сервера к работе</a:t>
            </a:r>
          </a:p>
          <a:p>
            <a:pPr marL="266700" lvl="1" indent="-266700">
              <a:buFont typeface="Wingdings" pitchFamily="2" charset="2"/>
              <a:buChar char="§"/>
            </a:pPr>
            <a:r>
              <a:rPr lang="ru-RU" sz="1200" dirty="0">
                <a:latin typeface="Century Gothic" pitchFamily="34" charset="0"/>
              </a:rPr>
              <a:t>Круглосуточная поддержка и сервис</a:t>
            </a:r>
          </a:p>
          <a:p>
            <a:pPr marL="266700" lvl="1" indent="-266700">
              <a:buFont typeface="Wingdings" pitchFamily="2" charset="2"/>
              <a:buChar char="§"/>
            </a:pPr>
            <a:r>
              <a:rPr lang="ru-RU" sz="1200" dirty="0">
                <a:latin typeface="Century Gothic" pitchFamily="34" charset="0"/>
              </a:rPr>
              <a:t>Широкий спектр оборудования от ведущих мировых производителей</a:t>
            </a:r>
            <a:endParaRPr lang="en-US" sz="1200" dirty="0">
              <a:latin typeface="Century Gothic" pitchFamily="34" charset="0"/>
            </a:endParaRPr>
          </a:p>
          <a:p>
            <a:pPr marL="266700" lvl="1" indent="-266700">
              <a:buFont typeface="Wingdings" pitchFamily="2" charset="2"/>
              <a:buChar char="§"/>
            </a:pPr>
            <a:r>
              <a:rPr lang="ru-RU" sz="1200" dirty="0">
                <a:latin typeface="Century Gothic" pitchFamily="34" charset="0"/>
              </a:rPr>
              <a:t>Надежные площадки для размещения оборудования</a:t>
            </a:r>
          </a:p>
          <a:p>
            <a:endParaRPr lang="en-GB" sz="1200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55576" y="3501008"/>
            <a:ext cx="11528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 smtClean="0">
                <a:latin typeface="Century Gothic" pitchFamily="34" charset="0"/>
              </a:rPr>
              <a:t>Colocation</a:t>
            </a:r>
            <a:endParaRPr lang="en-US" sz="14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788024" y="3553271"/>
            <a:ext cx="12089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err="1" smtClean="0">
                <a:latin typeface="Century Gothic" pitchFamily="34" charset="0"/>
              </a:rPr>
              <a:t>Dedicated</a:t>
            </a:r>
            <a:r>
              <a:rPr lang="ru-RU" sz="1400" b="1" dirty="0" smtClean="0">
                <a:latin typeface="Century Gothic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JOB\idHost\img\footer.jpg"/>
          <p:cNvPicPr>
            <a:picLocks noChangeAspect="1" noChangeArrowheads="1"/>
          </p:cNvPicPr>
          <p:nvPr/>
        </p:nvPicPr>
        <p:blipFill>
          <a:blip r:embed="rId2" cstate="print">
            <a:lum bright="4000" contrast="5000"/>
          </a:blip>
          <a:srcRect/>
          <a:stretch>
            <a:fillRect/>
          </a:stretch>
        </p:blipFill>
        <p:spPr bwMode="auto">
          <a:xfrm>
            <a:off x="0" y="3937992"/>
            <a:ext cx="9144000" cy="29200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357422" y="1838554"/>
            <a:ext cx="6786578" cy="7143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  <a:alpha val="38000"/>
                </a:schemeClr>
              </a:gs>
              <a:gs pos="50000">
                <a:schemeClr val="accent5">
                  <a:lumMod val="20000"/>
                  <a:lumOff val="80000"/>
                  <a:alpha val="38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143108" y="1838554"/>
            <a:ext cx="714380" cy="7143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1909992"/>
            <a:ext cx="6286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Избежание увеличения</a:t>
            </a:r>
            <a:r>
              <a:rPr lang="ru-RU" sz="14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собственного </a:t>
            </a:r>
            <a:r>
              <a:rPr lang="ru-RU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штата</a:t>
            </a:r>
            <a:r>
              <a:rPr lang="ru-RU" sz="12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 сотрудников обслуживающих ЦОД </a:t>
            </a:r>
            <a:endParaRPr lang="ru-RU" sz="1200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357290" y="3410190"/>
            <a:ext cx="7786710" cy="7143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  <a:alpha val="38000"/>
                </a:schemeClr>
              </a:gs>
              <a:gs pos="50000">
                <a:schemeClr val="accent5">
                  <a:lumMod val="20000"/>
                  <a:lumOff val="80000"/>
                  <a:alpha val="38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285852" y="3410190"/>
            <a:ext cx="714380" cy="7143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143108" y="4981826"/>
            <a:ext cx="7000892" cy="7143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  <a:alpha val="38000"/>
                </a:schemeClr>
              </a:gs>
              <a:gs pos="50000">
                <a:schemeClr val="accent5">
                  <a:lumMod val="20000"/>
                  <a:lumOff val="80000"/>
                  <a:alpha val="38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857356" y="4981826"/>
            <a:ext cx="714380" cy="7143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071670" y="3481628"/>
            <a:ext cx="7072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Использование </a:t>
            </a:r>
            <a:r>
              <a:rPr lang="ru-RU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высокоскоростных каналов</a:t>
            </a:r>
            <a:r>
              <a:rPr lang="ru-RU" sz="12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 передачи данных АО "</a:t>
            </a:r>
            <a:r>
              <a:rPr lang="ru-RU" sz="1200" dirty="0" err="1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Казахтелеком</a:t>
            </a:r>
            <a:r>
              <a:rPr lang="ru-RU" sz="12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" (</a:t>
            </a:r>
            <a:r>
              <a:rPr lang="ru-RU" sz="1200" dirty="0" err="1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Internet</a:t>
            </a:r>
            <a:r>
              <a:rPr lang="ru-RU" sz="12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/VPN)</a:t>
            </a:r>
            <a:endParaRPr lang="ru-RU" sz="1200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714612" y="5053264"/>
            <a:ext cx="6429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По запросу КМГ «</a:t>
            </a:r>
            <a:r>
              <a:rPr lang="ru-RU" sz="1200" dirty="0" err="1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КазМунайГаз</a:t>
            </a:r>
            <a:r>
              <a:rPr lang="ru-RU" sz="12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» АО «</a:t>
            </a:r>
            <a:r>
              <a:rPr lang="ru-RU" sz="1200" dirty="0" err="1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Казахтелком</a:t>
            </a:r>
            <a:r>
              <a:rPr lang="ru-RU" sz="12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» предоставляет </a:t>
            </a:r>
            <a:r>
              <a:rPr lang="ru-RU" sz="1600" dirty="0" smtClean="0">
                <a:latin typeface="Century Gothic" pitchFamily="34" charset="0"/>
                <a:ea typeface="Verdana" pitchFamily="34" charset="0"/>
                <a:cs typeface="Verdana" pitchFamily="34" charset="0"/>
              </a:rPr>
              <a:t>оборудование с необходимой конфигурацией</a:t>
            </a:r>
            <a:endParaRPr lang="ru-RU" sz="1200" dirty="0"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322802" y="1052736"/>
            <a:ext cx="8786842" cy="714380"/>
            <a:chOff x="357158" y="1052736"/>
            <a:chExt cx="8786842" cy="71438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14348" y="1052736"/>
              <a:ext cx="8429652" cy="71438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  <a:alpha val="64000"/>
                  </a:schemeClr>
                </a:gs>
                <a:gs pos="35000">
                  <a:schemeClr val="bg1">
                    <a:lumMod val="95000"/>
                    <a:alpha val="31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357158" y="1052736"/>
              <a:ext cx="714380" cy="71438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142976" y="1124174"/>
              <a:ext cx="800102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itchFamily="34" charset="0"/>
                  <a:ea typeface="Verdana" pitchFamily="34" charset="0"/>
                  <a:cs typeface="Verdana" pitchFamily="34" charset="0"/>
                </a:rPr>
                <a:t>Отсутствие </a:t>
              </a:r>
              <a:r>
                <a:rPr lang="ru-RU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  <a:ea typeface="Verdana" pitchFamily="34" charset="0"/>
                  <a:cs typeface="Verdana" pitchFamily="34" charset="0"/>
                </a:rPr>
                <a:t>капитальных</a:t>
              </a:r>
              <a:r>
                <a:rPr lang="ru-RU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itchFamily="34" charset="0"/>
                  <a:ea typeface="Verdana" pitchFamily="34" charset="0"/>
                  <a:cs typeface="Verdana" pitchFamily="34" charset="0"/>
                </a:rPr>
                <a:t> затрат на строительство/аренду здания </a:t>
              </a:r>
              <a:r>
                <a:rPr lang="ru-RU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  <a:ea typeface="Verdana" pitchFamily="34" charset="0"/>
                  <a:cs typeface="Verdana" pitchFamily="34" charset="0"/>
                </a:rPr>
                <a:t>ЦОД, на покупку оборудования и создания инфраструктуры ЦОД</a:t>
              </a:r>
              <a:endPara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034" y="1124174"/>
              <a:ext cx="4122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endPara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285984" y="1909992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ru-RU" sz="2800" dirty="0">
              <a:solidFill>
                <a:schemeClr val="accent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322802" y="2624372"/>
            <a:ext cx="8821198" cy="714380"/>
            <a:chOff x="251520" y="2624372"/>
            <a:chExt cx="8821198" cy="714380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539552" y="2624372"/>
              <a:ext cx="8533166" cy="71438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  <a:alpha val="64000"/>
                  </a:schemeClr>
                </a:gs>
                <a:gs pos="35000">
                  <a:schemeClr val="bg1">
                    <a:lumMod val="95000"/>
                    <a:alpha val="31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dk1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187624" y="2695810"/>
              <a:ext cx="756156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ru-RU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itchFamily="34" charset="0"/>
                  <a:ea typeface="Verdana" pitchFamily="34" charset="0"/>
                  <a:cs typeface="Verdana" pitchFamily="34" charset="0"/>
                </a:rPr>
                <a:t>Избежание расходов на содержание</a:t>
              </a:r>
              <a:r>
                <a:rPr lang="ru-RU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  <a:ea typeface="Verdana" pitchFamily="34" charset="0"/>
                  <a:cs typeface="Verdana" pitchFamily="34" charset="0"/>
                </a:rPr>
                <a:t> ЦОД (оплата коммунальных платежей, каналы, электроэнергия и т.д.)</a:t>
              </a:r>
            </a:p>
          </p:txBody>
        </p:sp>
        <p:grpSp>
          <p:nvGrpSpPr>
            <p:cNvPr id="47" name="Группа 46"/>
            <p:cNvGrpSpPr/>
            <p:nvPr/>
          </p:nvGrpSpPr>
          <p:grpSpPr>
            <a:xfrm>
              <a:off x="251520" y="2624372"/>
              <a:ext cx="714380" cy="714380"/>
              <a:chOff x="71406" y="2624372"/>
              <a:chExt cx="714380" cy="714380"/>
            </a:xfrm>
          </p:grpSpPr>
          <p:sp>
            <p:nvSpPr>
              <p:cNvPr id="24" name="Овал 23"/>
              <p:cNvSpPr/>
              <p:nvPr/>
            </p:nvSpPr>
            <p:spPr>
              <a:xfrm>
                <a:off x="71406" y="2624372"/>
                <a:ext cx="714380" cy="71438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14282" y="2695810"/>
                <a:ext cx="4122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3</a:t>
                </a:r>
                <a:endParaRPr lang="ru-RU" sz="2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1428728" y="3481628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ru-RU" sz="2800" dirty="0">
              <a:solidFill>
                <a:schemeClr val="accent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322802" y="4196008"/>
            <a:ext cx="8929718" cy="714380"/>
            <a:chOff x="214282" y="4196008"/>
            <a:chExt cx="8929718" cy="714380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571472" y="4196008"/>
              <a:ext cx="8464008" cy="71438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  <a:alpha val="64000"/>
                  </a:schemeClr>
                </a:gs>
                <a:gs pos="35000">
                  <a:schemeClr val="bg1">
                    <a:lumMod val="95000"/>
                    <a:alpha val="31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14282" y="4196008"/>
              <a:ext cx="714380" cy="71438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000100" y="4326742"/>
              <a:ext cx="81439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itchFamily="34" charset="0"/>
                  <a:ea typeface="Verdana" pitchFamily="34" charset="0"/>
                  <a:cs typeface="Verdana" pitchFamily="34" charset="0"/>
                </a:rPr>
                <a:t>Избежание расходов на техническую поддержку</a:t>
              </a:r>
              <a:r>
                <a:rPr lang="ru-RU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  <a:ea typeface="Verdana" pitchFamily="34" charset="0"/>
                  <a:cs typeface="Verdana" pitchFamily="34" charset="0"/>
                </a:rPr>
                <a:t> инфраструктуры ЦОД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7158" y="4267446"/>
              <a:ext cx="4122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5</a:t>
              </a:r>
              <a:endPara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2000232" y="5053264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endParaRPr lang="ru-RU" sz="2800" dirty="0">
              <a:solidFill>
                <a:schemeClr val="accent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0" y="188640"/>
            <a:ext cx="323528" cy="5760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95536" y="764704"/>
            <a:ext cx="828092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10" descr="C:\Documents and Settings\gulnaz.zhamalieva\Мои документы\Kaztelekom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260648"/>
            <a:ext cx="778854" cy="42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Прямоугольник 45"/>
          <p:cNvSpPr/>
          <p:nvPr/>
        </p:nvSpPr>
        <p:spPr>
          <a:xfrm>
            <a:off x="323528" y="282134"/>
            <a:ext cx="74168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eaLnBrk="0" hangingPunct="0">
              <a:defRPr/>
            </a:pPr>
            <a:r>
              <a:rPr lang="ru-RU" sz="16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Почему аренда от КТ выгоднее самостоятельного строительства?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1628800"/>
            <a:ext cx="936104" cy="9361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entury Gothic" pitchFamily="34" charset="0"/>
              </a:rPr>
              <a:t>01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1628800"/>
            <a:ext cx="4608512" cy="9361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2708920"/>
            <a:ext cx="936104" cy="9361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entury Gothic" pitchFamily="34" charset="0"/>
              </a:rPr>
              <a:t>02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2708920"/>
            <a:ext cx="4608512" cy="9361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3789040"/>
            <a:ext cx="936104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entury Gothic" pitchFamily="34" charset="0"/>
              </a:rPr>
              <a:t>03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3789040"/>
            <a:ext cx="4608512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43808" y="1916832"/>
            <a:ext cx="4265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Century Gothic" pitchFamily="34" charset="0"/>
              </a:rPr>
              <a:t>Технические возможности ДИС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43808" y="2996952"/>
            <a:ext cx="214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Century Gothic" pitchFamily="34" charset="0"/>
              </a:rPr>
              <a:t>Базовые услуги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43808" y="4077072"/>
            <a:ext cx="21002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Century Gothic" pitchFamily="34" charset="0"/>
              </a:rPr>
              <a:t>Виртуализация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8434" name="Picture 2" descr="F:\JOB\logoK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6021288"/>
            <a:ext cx="1017103" cy="556316"/>
          </a:xfrm>
          <a:prstGeom prst="rect">
            <a:avLst/>
          </a:prstGeom>
          <a:noFill/>
        </p:spPr>
      </p:pic>
      <p:sp>
        <p:nvSpPr>
          <p:cNvPr id="22" name="Равнобедренный треугольник 21"/>
          <p:cNvSpPr/>
          <p:nvPr/>
        </p:nvSpPr>
        <p:spPr>
          <a:xfrm rot="5400000">
            <a:off x="927104" y="3977552"/>
            <a:ext cx="645190" cy="556198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170</Template>
  <TotalTime>338</TotalTime>
  <Words>549</Words>
  <Application>Microsoft Office PowerPoint</Application>
  <PresentationFormat>Экран (4:3)</PresentationFormat>
  <Paragraphs>152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170</vt:lpstr>
      <vt:lpstr>СОВРЕМЕННЫЕ РЕШЕНИЯ ПО ЦОД И ВИРТУАЛИЗАЦИИ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User</dc:creator>
  <cp:lastModifiedBy>Жармухамедов</cp:lastModifiedBy>
  <cp:revision>39</cp:revision>
  <dcterms:created xsi:type="dcterms:W3CDTF">2015-09-30T06:01:51Z</dcterms:created>
  <dcterms:modified xsi:type="dcterms:W3CDTF">2015-09-30T11:44:10Z</dcterms:modified>
</cp:coreProperties>
</file>