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96" r:id="rId3"/>
    <p:sldId id="297" r:id="rId4"/>
    <p:sldId id="276" r:id="rId5"/>
    <p:sldId id="260" r:id="rId6"/>
    <p:sldId id="281" r:id="rId7"/>
    <p:sldId id="267" r:id="rId8"/>
    <p:sldId id="298" r:id="rId9"/>
    <p:sldId id="305" r:id="rId10"/>
    <p:sldId id="304" r:id="rId11"/>
    <p:sldId id="300" r:id="rId12"/>
    <p:sldId id="302" r:id="rId13"/>
    <p:sldId id="293" r:id="rId14"/>
    <p:sldId id="273" r:id="rId15"/>
  </p:sldIdLst>
  <p:sldSz cx="9144000" cy="6858000" type="screen4x3"/>
  <p:notesSz cx="6858000" cy="9947275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zerke Akhmetzhanov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944A"/>
    <a:srgbClr val="258B5B"/>
    <a:srgbClr val="65DD90"/>
    <a:srgbClr val="098DC2"/>
    <a:srgbClr val="62983E"/>
    <a:srgbClr val="245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748526-0979-45F1-B213-8FEAD22F4EF6}">
  <a:tblStyle styleId="{86748526-0979-45F1-B213-8FEAD22F4EF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AA0C0B92-EDB4-4AAE-979A-3609A637D61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71799" cy="499091"/>
          </a:xfrm>
          <a:prstGeom prst="rect">
            <a:avLst/>
          </a:prstGeom>
          <a:noFill/>
          <a:ln>
            <a:noFill/>
          </a:ln>
        </p:spPr>
        <p:txBody>
          <a:bodyPr lIns="93427" tIns="93427" rIns="93427" bIns="93427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67213" marR="0" indent="0" algn="l" rtl="0">
              <a:spcBef>
                <a:spcPts val="0"/>
              </a:spcBef>
              <a:defRPr/>
            </a:lvl2pPr>
            <a:lvl3pPr marL="934425" marR="0" indent="0" algn="l" rtl="0">
              <a:spcBef>
                <a:spcPts val="0"/>
              </a:spcBef>
              <a:defRPr/>
            </a:lvl3pPr>
            <a:lvl4pPr marL="1401638" marR="0" indent="0" algn="l" rtl="0">
              <a:spcBef>
                <a:spcPts val="0"/>
              </a:spcBef>
              <a:defRPr/>
            </a:lvl4pPr>
            <a:lvl5pPr marL="1868851" marR="0" indent="0" algn="l" rtl="0">
              <a:spcBef>
                <a:spcPts val="0"/>
              </a:spcBef>
              <a:defRPr/>
            </a:lvl5pPr>
            <a:lvl6pPr marL="2336063" marR="0" indent="0" algn="l" rtl="0">
              <a:spcBef>
                <a:spcPts val="0"/>
              </a:spcBef>
              <a:defRPr/>
            </a:lvl6pPr>
            <a:lvl7pPr marL="2803276" marR="0" indent="0" algn="l" rtl="0">
              <a:spcBef>
                <a:spcPts val="0"/>
              </a:spcBef>
              <a:defRPr/>
            </a:lvl7pPr>
            <a:lvl8pPr marL="3270489" marR="0" indent="0" algn="l" rtl="0">
              <a:spcBef>
                <a:spcPts val="0"/>
              </a:spcBef>
              <a:defRPr/>
            </a:lvl8pPr>
            <a:lvl9pPr marL="3737701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3" y="1"/>
            <a:ext cx="2971799" cy="499091"/>
          </a:xfrm>
          <a:prstGeom prst="rect">
            <a:avLst/>
          </a:prstGeom>
          <a:noFill/>
          <a:ln>
            <a:noFill/>
          </a:ln>
        </p:spPr>
        <p:txBody>
          <a:bodyPr lIns="93427" tIns="93427" rIns="93427" bIns="93427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67213" marR="0" indent="0" algn="l" rtl="0">
              <a:spcBef>
                <a:spcPts val="0"/>
              </a:spcBef>
              <a:defRPr/>
            </a:lvl2pPr>
            <a:lvl3pPr marL="934425" marR="0" indent="0" algn="l" rtl="0">
              <a:spcBef>
                <a:spcPts val="0"/>
              </a:spcBef>
              <a:defRPr/>
            </a:lvl3pPr>
            <a:lvl4pPr marL="1401638" marR="0" indent="0" algn="l" rtl="0">
              <a:spcBef>
                <a:spcPts val="0"/>
              </a:spcBef>
              <a:defRPr/>
            </a:lvl4pPr>
            <a:lvl5pPr marL="1868851" marR="0" indent="0" algn="l" rtl="0">
              <a:spcBef>
                <a:spcPts val="0"/>
              </a:spcBef>
              <a:defRPr/>
            </a:lvl5pPr>
            <a:lvl6pPr marL="2336063" marR="0" indent="0" algn="l" rtl="0">
              <a:spcBef>
                <a:spcPts val="0"/>
              </a:spcBef>
              <a:defRPr/>
            </a:lvl6pPr>
            <a:lvl7pPr marL="2803276" marR="0" indent="0" algn="l" rtl="0">
              <a:spcBef>
                <a:spcPts val="0"/>
              </a:spcBef>
              <a:defRPr/>
            </a:lvl7pPr>
            <a:lvl8pPr marL="3270489" marR="0" indent="0" algn="l" rtl="0">
              <a:spcBef>
                <a:spcPts val="0"/>
              </a:spcBef>
              <a:defRPr/>
            </a:lvl8pPr>
            <a:lvl9pPr marL="3737701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92213" y="1244600"/>
            <a:ext cx="4473575" cy="3355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2" y="4787127"/>
            <a:ext cx="5486399" cy="3916739"/>
          </a:xfrm>
          <a:prstGeom prst="rect">
            <a:avLst/>
          </a:prstGeom>
          <a:noFill/>
          <a:ln>
            <a:noFill/>
          </a:ln>
        </p:spPr>
        <p:txBody>
          <a:bodyPr lIns="93427" tIns="93427" rIns="93427" bIns="93427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9448185"/>
            <a:ext cx="2971799" cy="499089"/>
          </a:xfrm>
          <a:prstGeom prst="rect">
            <a:avLst/>
          </a:prstGeom>
          <a:noFill/>
          <a:ln>
            <a:noFill/>
          </a:ln>
        </p:spPr>
        <p:txBody>
          <a:bodyPr lIns="93427" tIns="93427" rIns="93427" bIns="93427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67213" marR="0" indent="0" algn="l" rtl="0">
              <a:spcBef>
                <a:spcPts val="0"/>
              </a:spcBef>
              <a:defRPr/>
            </a:lvl2pPr>
            <a:lvl3pPr marL="934425" marR="0" indent="0" algn="l" rtl="0">
              <a:spcBef>
                <a:spcPts val="0"/>
              </a:spcBef>
              <a:defRPr/>
            </a:lvl3pPr>
            <a:lvl4pPr marL="1401638" marR="0" indent="0" algn="l" rtl="0">
              <a:spcBef>
                <a:spcPts val="0"/>
              </a:spcBef>
              <a:defRPr/>
            </a:lvl4pPr>
            <a:lvl5pPr marL="1868851" marR="0" indent="0" algn="l" rtl="0">
              <a:spcBef>
                <a:spcPts val="0"/>
              </a:spcBef>
              <a:defRPr/>
            </a:lvl5pPr>
            <a:lvl6pPr marL="2336063" marR="0" indent="0" algn="l" rtl="0">
              <a:spcBef>
                <a:spcPts val="0"/>
              </a:spcBef>
              <a:defRPr/>
            </a:lvl6pPr>
            <a:lvl7pPr marL="2803276" marR="0" indent="0" algn="l" rtl="0">
              <a:spcBef>
                <a:spcPts val="0"/>
              </a:spcBef>
              <a:defRPr/>
            </a:lvl7pPr>
            <a:lvl8pPr marL="3270489" marR="0" indent="0" algn="l" rtl="0">
              <a:spcBef>
                <a:spcPts val="0"/>
              </a:spcBef>
              <a:defRPr/>
            </a:lvl8pPr>
            <a:lvl9pPr marL="3737701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3" y="9448185"/>
            <a:ext cx="2971799" cy="499089"/>
          </a:xfrm>
          <a:prstGeom prst="rect">
            <a:avLst/>
          </a:prstGeom>
          <a:noFill/>
          <a:ln>
            <a:noFill/>
          </a:ln>
        </p:spPr>
        <p:txBody>
          <a:bodyPr lIns="93427" tIns="46701" rIns="93427" bIns="46701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ru-RU" smtClean="0"/>
              <a:pPr>
                <a:buSzPct val="25000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750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2" y="4787127"/>
            <a:ext cx="5486399" cy="3916739"/>
          </a:xfrm>
          <a:prstGeom prst="rect">
            <a:avLst/>
          </a:prstGeom>
        </p:spPr>
        <p:txBody>
          <a:bodyPr lIns="93427" tIns="93427" rIns="93427" bIns="93427" anchor="t" anchorCtr="0">
            <a:no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ru-RU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Добрый день уважаемые гости, коллеги!</a:t>
            </a:r>
          </a:p>
          <a:p>
            <a:r>
              <a:rPr lang="ru-RU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Тема моего доклада &lt;Открытые данные для бизнеса&gt;</a:t>
            </a:r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244600"/>
            <a:ext cx="4473575" cy="3355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5504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2" y="4787127"/>
            <a:ext cx="5486399" cy="3916739"/>
          </a:xfrm>
          <a:prstGeom prst="rect">
            <a:avLst/>
          </a:prstGeom>
        </p:spPr>
        <p:txBody>
          <a:bodyPr lIns="93427" tIns="93427" rIns="93427" bIns="93427" anchor="t" anchorCtr="0">
            <a:noAutofit/>
          </a:bodyPr>
          <a:lstStyle/>
          <a:p>
            <a:endParaRPr lang="ru-RU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244600"/>
            <a:ext cx="4473575" cy="3355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5093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2" y="4787127"/>
            <a:ext cx="5486399" cy="3916739"/>
          </a:xfrm>
          <a:prstGeom prst="rect">
            <a:avLst/>
          </a:prstGeom>
        </p:spPr>
        <p:txBody>
          <a:bodyPr lIns="93427" tIns="93427" rIns="93427" bIns="93427" anchor="t" anchorCtr="0">
            <a:noAutofit/>
          </a:bodyPr>
          <a:lstStyle/>
          <a:p>
            <a:endParaRPr lang="ru-RU" dirty="0"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244600"/>
            <a:ext cx="4473575" cy="3355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9677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43B18-A647-4D22-9A3E-010AACD8E27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974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шагам </a:t>
            </a:r>
            <a:r>
              <a:rPr lang="ru-RU" dirty="0" err="1" smtClean="0"/>
              <a:t>тезисно</a:t>
            </a:r>
            <a:r>
              <a:rPr lang="ru-RU" dirty="0" smtClean="0"/>
              <a:t> – то</a:t>
            </a:r>
            <a:r>
              <a:rPr lang="ru-RU" baseline="0" dirty="0" smtClean="0"/>
              <a:t> что к нам относится из шага, выдержку добавить, </a:t>
            </a:r>
          </a:p>
          <a:p>
            <a:r>
              <a:rPr lang="ru-RU" baseline="0" dirty="0" smtClean="0"/>
              <a:t>+ предпосылки </a:t>
            </a:r>
            <a:r>
              <a:rPr lang="ru-RU" baseline="0" dirty="0" err="1" smtClean="0"/>
              <a:t>межд</a:t>
            </a:r>
            <a:r>
              <a:rPr lang="ru-RU" baseline="0" dirty="0" smtClean="0"/>
              <a:t> опыта -  оценку ООН, сказать что оценка ООН началась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43B18-A647-4D22-9A3E-010AACD8E27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2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ru-RU" smtClean="0"/>
              <a:pPr>
                <a:buSzPct val="25000"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34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2" y="4787127"/>
            <a:ext cx="5486399" cy="3916739"/>
          </a:xfrm>
          <a:prstGeom prst="rect">
            <a:avLst/>
          </a:prstGeom>
        </p:spPr>
        <p:txBody>
          <a:bodyPr lIns="93427" tIns="93427" rIns="93427" bIns="93427" anchor="t" anchorCtr="0">
            <a:noAutofit/>
          </a:bodyPr>
          <a:lstStyle/>
          <a:p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244600"/>
            <a:ext cx="4473575" cy="3355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5580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ru-RU" smtClean="0"/>
              <a:pPr>
                <a:buSzPct val="25000"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022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2" y="4787127"/>
            <a:ext cx="5486399" cy="3916739"/>
          </a:xfrm>
          <a:prstGeom prst="rect">
            <a:avLst/>
          </a:prstGeom>
        </p:spPr>
        <p:txBody>
          <a:bodyPr lIns="93427" tIns="93427" rIns="93427" bIns="93427" anchor="t" anchorCtr="0">
            <a:noAutofit/>
          </a:bodyPr>
          <a:lstStyle/>
          <a:p>
            <a:endParaRPr lang="ru-RU" dirty="0"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244600"/>
            <a:ext cx="4473575" cy="3355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00292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r>
              <a:rPr lang="ru-RU" baseline="0" dirty="0" smtClean="0"/>
              <a:t> убрать, назвать слайд план работ</a:t>
            </a:r>
          </a:p>
          <a:p>
            <a:r>
              <a:rPr lang="ru-RU" baseline="0" dirty="0" smtClean="0"/>
              <a:t>Бизнес процесс публикации открытых данных</a:t>
            </a:r>
          </a:p>
          <a:p>
            <a:r>
              <a:rPr lang="ru-RU" baseline="0" dirty="0" smtClean="0"/>
              <a:t>Показать мероприятия по ОД: разбить круглые столы и конкурсы</a:t>
            </a:r>
          </a:p>
          <a:p>
            <a:r>
              <a:rPr lang="ru-RU" baseline="0" dirty="0" err="1" smtClean="0"/>
              <a:t>Демо</a:t>
            </a:r>
            <a:r>
              <a:rPr lang="ru-RU" baseline="0" dirty="0" smtClean="0"/>
              <a:t>:</a:t>
            </a:r>
          </a:p>
          <a:p>
            <a:r>
              <a:rPr lang="ru-RU" baseline="0" dirty="0" smtClean="0"/>
              <a:t>Показать аналоги Сингапур и </a:t>
            </a:r>
            <a:r>
              <a:rPr lang="ru-RU" baseline="0" dirty="0" err="1" smtClean="0"/>
              <a:t>Великоб</a:t>
            </a:r>
            <a:r>
              <a:rPr lang="ru-RU" baseline="0" dirty="0" smtClean="0"/>
              <a:t> – тут показать приложения</a:t>
            </a:r>
          </a:p>
          <a:p>
            <a:r>
              <a:rPr lang="ru-RU" baseline="0" dirty="0" smtClean="0"/>
              <a:t>Отдельно сценарий </a:t>
            </a:r>
          </a:p>
          <a:p>
            <a:r>
              <a:rPr lang="ru-RU" baseline="0" dirty="0" smtClean="0"/>
              <a:t>Отдельно слайд про АПИ – что такое АПИ и какие могут быть и нужны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43B18-A647-4D22-9A3E-010AACD8E27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554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АПИ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43B18-A647-4D22-9A3E-010AACD8E27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52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b="1072"/>
          <a:stretch/>
        </p:blipFill>
        <p:spPr bwMode="auto">
          <a:xfrm flipH="1">
            <a:off x="-2587" y="728423"/>
            <a:ext cx="9146585" cy="61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CD9D-07BE-4507-85CE-C2EDE7287B1B}" type="datetime1">
              <a:rPr lang="ru-RU" smtClean="0"/>
              <a:t>30.09.2015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38D2-0505-4A8B-A98E-298A03F9266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1"/>
          <a:stretch/>
        </p:blipFill>
        <p:spPr>
          <a:xfrm>
            <a:off x="-2585" y="-2580"/>
            <a:ext cx="9144000" cy="7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4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b="1072"/>
          <a:stretch/>
        </p:blipFill>
        <p:spPr bwMode="auto">
          <a:xfrm flipH="1">
            <a:off x="-2587" y="728423"/>
            <a:ext cx="9146585" cy="61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CD9D-07BE-4507-85CE-C2EDE7287B1B}" type="datetime1">
              <a:rPr lang="ru-RU" smtClean="0"/>
              <a:t>30.09.2015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38D2-0505-4A8B-A98E-298A03F9266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1"/>
          <a:stretch/>
        </p:blipFill>
        <p:spPr>
          <a:xfrm>
            <a:off x="-2585" y="-2580"/>
            <a:ext cx="9144000" cy="7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93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b="1072"/>
          <a:stretch/>
        </p:blipFill>
        <p:spPr bwMode="auto">
          <a:xfrm flipH="1">
            <a:off x="-2587" y="728423"/>
            <a:ext cx="9146585" cy="61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CD9D-07BE-4507-85CE-C2EDE7287B1B}" type="datetime1">
              <a:rPr lang="ru-RU" smtClean="0"/>
              <a:t>30.09.2015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38D2-0505-4A8B-A98E-298A03F9266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1"/>
          <a:stretch/>
        </p:blipFill>
        <p:spPr>
          <a:xfrm>
            <a:off x="-2585" y="-2580"/>
            <a:ext cx="9144000" cy="7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69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b="1072"/>
          <a:stretch/>
        </p:blipFill>
        <p:spPr bwMode="auto">
          <a:xfrm flipH="1">
            <a:off x="-2587" y="728423"/>
            <a:ext cx="9146585" cy="61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CD9D-07BE-4507-85CE-C2EDE7287B1B}" type="datetime1">
              <a:rPr lang="ru-RU" smtClean="0"/>
              <a:t>30.09.2015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38D2-0505-4A8B-A98E-298A03F9266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1"/>
          <a:stretch/>
        </p:blipFill>
        <p:spPr>
          <a:xfrm>
            <a:off x="-2585" y="-2580"/>
            <a:ext cx="9144000" cy="7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00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b="1072"/>
          <a:stretch/>
        </p:blipFill>
        <p:spPr bwMode="auto">
          <a:xfrm flipH="1">
            <a:off x="-2587" y="728423"/>
            <a:ext cx="9146585" cy="61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CD9D-07BE-4507-85CE-C2EDE7287B1B}" type="datetime1">
              <a:rPr lang="ru-RU" smtClean="0"/>
              <a:t>30.09.2015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38D2-0505-4A8B-A98E-298A03F9266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1"/>
          <a:stretch/>
        </p:blipFill>
        <p:spPr>
          <a:xfrm>
            <a:off x="-2585" y="-2580"/>
            <a:ext cx="9144000" cy="7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3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b="1072"/>
          <a:stretch/>
        </p:blipFill>
        <p:spPr bwMode="auto">
          <a:xfrm flipH="1">
            <a:off x="-2587" y="728423"/>
            <a:ext cx="9146585" cy="61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CD9D-07BE-4507-85CE-C2EDE7287B1B}" type="datetime1">
              <a:rPr lang="ru-RU" smtClean="0"/>
              <a:t>30.09.2015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38D2-0505-4A8B-A98E-298A03F9266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1"/>
          <a:stretch/>
        </p:blipFill>
        <p:spPr>
          <a:xfrm>
            <a:off x="-2585" y="-2580"/>
            <a:ext cx="9144000" cy="7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72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b="1072"/>
          <a:stretch/>
        </p:blipFill>
        <p:spPr bwMode="auto">
          <a:xfrm flipH="1">
            <a:off x="-2587" y="728423"/>
            <a:ext cx="9146585" cy="61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CD9D-07BE-4507-85CE-C2EDE7287B1B}" type="datetime1">
              <a:rPr lang="ru-RU" smtClean="0"/>
              <a:t>30.09.2015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38D2-0505-4A8B-A98E-298A03F9266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1"/>
          <a:stretch/>
        </p:blipFill>
        <p:spPr>
          <a:xfrm>
            <a:off x="-2585" y="-2580"/>
            <a:ext cx="9144000" cy="7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4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2" r:id="rId12"/>
    <p:sldLayoutId id="2147483663" r:id="rId13"/>
    <p:sldLayoutId id="2147483664" r:id="rId14"/>
    <p:sldLayoutId id="2147483666" r:id="rId15"/>
    <p:sldLayoutId id="2147483667" r:id="rId16"/>
    <p:sldLayoutId id="2147483668" r:id="rId17"/>
    <p:sldLayoutId id="2147483669" r:id="rId1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/>
          <p:nvPr/>
        </p:nvSpPr>
        <p:spPr>
          <a:xfrm>
            <a:off x="3059832" y="4005064"/>
            <a:ext cx="5169209" cy="17034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k-KZ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ОТКРЫТЫЕ</a:t>
            </a:r>
            <a:r>
              <a:rPr lang="en-US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kk-KZ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ГОСУДАРСТВЕННЫЕ  ДАННЫЕ РК</a:t>
            </a:r>
            <a:endParaRPr lang="ru-RU" sz="3600" i="0" u="none" strike="noStrike" cap="none" baseline="0" dirty="0" smtClean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0457" y="4162388"/>
            <a:ext cx="1388832" cy="138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5">
            <a:alphaModFix/>
          </a:blip>
          <a:srcRect l="11145" r="4288"/>
          <a:stretch/>
        </p:blipFill>
        <p:spPr>
          <a:xfrm>
            <a:off x="0" y="-21430"/>
            <a:ext cx="9144000" cy="3564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506" y="178255"/>
            <a:ext cx="5468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Impact" panose="020B0806030902050204" pitchFamily="34" charset="0"/>
              </a:rPr>
              <a:t>ОТКРЫТЫЕ </a:t>
            </a:r>
            <a:r>
              <a:rPr lang="ru-RU" alt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ДАННЫЕ: ОПРЕДЕЛЕНИЕ ПОТРЕБНОСТЕЙ</a:t>
            </a:r>
            <a:endParaRPr lang="ru-RU" altLang="ru-RU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77" y="1369993"/>
            <a:ext cx="4887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 smtClean="0">
                <a:cs typeface="Times New Roman" panose="02020603050405020304" pitchFamily="18" charset="0"/>
              </a:rPr>
              <a:t>Ключевые</a:t>
            </a:r>
            <a:r>
              <a:rPr lang="kk-KZ" sz="1200" u="sng" dirty="0" smtClean="0">
                <a:cs typeface="Times New Roman" panose="02020603050405020304" pitchFamily="18" charset="0"/>
              </a:rPr>
              <a:t> </a:t>
            </a:r>
            <a:r>
              <a:rPr lang="ru-RU" sz="1200" u="sng" dirty="0" smtClean="0">
                <a:cs typeface="Times New Roman" panose="02020603050405020304" pitchFamily="18" charset="0"/>
              </a:rPr>
              <a:t>рекомендации</a:t>
            </a:r>
            <a:r>
              <a:rPr lang="kk-KZ" sz="1200" u="sng" dirty="0" smtClean="0">
                <a:cs typeface="Times New Roman" panose="02020603050405020304" pitchFamily="18" charset="0"/>
              </a:rPr>
              <a:t> </a:t>
            </a:r>
            <a:r>
              <a:rPr lang="ru-RU" sz="1200" u="sng" dirty="0" smtClean="0">
                <a:cs typeface="Times New Roman" panose="02020603050405020304" pitchFamily="18" charset="0"/>
              </a:rPr>
              <a:t>экспертов</a:t>
            </a:r>
            <a:r>
              <a:rPr lang="kk-KZ" sz="1200" u="sng" dirty="0" smtClean="0">
                <a:cs typeface="Times New Roman" panose="02020603050405020304" pitchFamily="18" charset="0"/>
              </a:rPr>
              <a:t>:</a:t>
            </a:r>
            <a:endParaRPr lang="en-US" sz="1200" u="sng" dirty="0" smtClean="0"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dk1"/>
                </a:solidFill>
                <a:ea typeface="Calibri"/>
                <a:cs typeface="Times New Roman" panose="02020603050405020304" pitchFamily="18" charset="0"/>
                <a:sym typeface="Calibri"/>
              </a:rPr>
              <a:t>Определение </a:t>
            </a:r>
            <a:r>
              <a:rPr lang="ru-RU" sz="1200" dirty="0">
                <a:solidFill>
                  <a:schemeClr val="dk1"/>
                </a:solidFill>
                <a:ea typeface="Calibri"/>
                <a:cs typeface="Times New Roman" panose="02020603050405020304" pitchFamily="18" charset="0"/>
                <a:sym typeface="Calibri"/>
              </a:rPr>
              <a:t>заинтересованных сторон и </a:t>
            </a:r>
            <a:r>
              <a:rPr lang="ru-RU" sz="1200" dirty="0" smtClean="0">
                <a:solidFill>
                  <a:schemeClr val="dk1"/>
                </a:solidFill>
                <a:ea typeface="Calibri"/>
                <a:cs typeface="Times New Roman" panose="02020603050405020304" pitchFamily="18" charset="0"/>
                <a:sym typeface="Calibri"/>
              </a:rPr>
              <a:t>ключевых </a:t>
            </a:r>
            <a:r>
              <a:rPr lang="ru-RU" sz="1200" dirty="0">
                <a:solidFill>
                  <a:schemeClr val="dk1"/>
                </a:solidFill>
                <a:ea typeface="Calibri"/>
                <a:cs typeface="Times New Roman" panose="02020603050405020304" pitchFamily="18" charset="0"/>
                <a:sym typeface="Calibri"/>
              </a:rPr>
              <a:t>пользователей данных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dk1"/>
                </a:solidFill>
                <a:ea typeface="Calibri"/>
                <a:cs typeface="Times New Roman" panose="02020603050405020304" pitchFamily="18" charset="0"/>
                <a:sym typeface="Calibri"/>
              </a:rPr>
              <a:t>Оптимизация процесса сбора данных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dk1"/>
                </a:solidFill>
                <a:ea typeface="Calibri"/>
                <a:cs typeface="Times New Roman" panose="02020603050405020304" pitchFamily="18" charset="0"/>
                <a:sym typeface="Calibri"/>
              </a:rPr>
              <a:t>Получение обратной связи (опросы, анкетирования)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dk1"/>
                </a:solidFill>
                <a:ea typeface="Calibri"/>
                <a:cs typeface="Times New Roman" panose="02020603050405020304" pitchFamily="18" charset="0"/>
                <a:sym typeface="Calibri"/>
              </a:rPr>
              <a:t>Сотрудничество с частным сектором 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73423" y="769275"/>
            <a:ext cx="4150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cs typeface="Times New Roman" panose="02020603050405020304" pitchFamily="18" charset="0"/>
                <a:sym typeface="Georgia"/>
              </a:rPr>
              <a:t>КРУГЛЫЙ СТОЛ ДЛЯ БИЗНЕСА - АПРЕЛЬ 2015  </a:t>
            </a:r>
            <a:endParaRPr lang="ru-RU" sz="16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12072" y="1410305"/>
            <a:ext cx="4103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Участники: 50 </a:t>
            </a:r>
            <a:r>
              <a:rPr lang="ru-RU" sz="1400" b="1" dirty="0"/>
              <a:t>компаний из секторов</a:t>
            </a:r>
            <a:r>
              <a:rPr lang="ru-RU" sz="1400" b="1" dirty="0" smtClean="0"/>
              <a:t>:</a:t>
            </a:r>
            <a:endParaRPr lang="ru-RU"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477" y="789034"/>
            <a:ext cx="4434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cs typeface="Times New Roman" panose="02020603050405020304" pitchFamily="18" charset="0"/>
                <a:sym typeface="Georgia"/>
              </a:rPr>
              <a:t>КРУГЛЫЙ СТОЛ ДЛЯ ГО СОВМЕСТНО С ООН И МИР РК -</a:t>
            </a:r>
            <a:r>
              <a:rPr lang="kk-KZ" sz="1600" b="1" dirty="0">
                <a:solidFill>
                  <a:srgbClr val="00B050"/>
                </a:solidFill>
                <a:cs typeface="Times New Roman" panose="02020603050405020304" pitchFamily="18" charset="0"/>
                <a:sym typeface="Georgia"/>
              </a:rPr>
              <a:t> ФЕВРАЛЬ 2015 </a:t>
            </a:r>
            <a:endParaRPr lang="en-US" sz="1600" b="1" dirty="0">
              <a:solidFill>
                <a:srgbClr val="00B050"/>
              </a:solidFill>
              <a:cs typeface="Times New Roman" panose="02020603050405020304" pitchFamily="18" charset="0"/>
              <a:sym typeface="Georgi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3423" y="1732279"/>
            <a:ext cx="4272732" cy="120032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сельское </a:t>
            </a:r>
            <a:r>
              <a:rPr lang="ru-RU" sz="1400" dirty="0" smtClean="0"/>
              <a:t>хозяйство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здравоохранение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строительство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информационные технологии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529" y="4700737"/>
            <a:ext cx="44464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КРУГЛЫЙ СТОЛ С МЗСР РК (ИЮНЬ 2015):</a:t>
            </a:r>
          </a:p>
          <a:p>
            <a:pPr marL="342900" indent="-342900">
              <a:buFontTx/>
              <a:buChar char="-"/>
            </a:pPr>
            <a:endParaRPr lang="ru-RU" sz="1400" dirty="0" smtClean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1400" dirty="0" smtClean="0">
                <a:cs typeface="Times New Roman" panose="02020603050405020304" pitchFamily="18" charset="0"/>
              </a:rPr>
              <a:t>Обсуждение </a:t>
            </a:r>
            <a:r>
              <a:rPr lang="ru-RU" sz="1400" dirty="0">
                <a:cs typeface="Times New Roman" panose="02020603050405020304" pitchFamily="18" charset="0"/>
              </a:rPr>
              <a:t>предварительного </a:t>
            </a:r>
            <a:r>
              <a:rPr lang="ru-RU" sz="1400" dirty="0" smtClean="0">
                <a:cs typeface="Times New Roman" panose="02020603050405020304" pitchFamily="18" charset="0"/>
              </a:rPr>
              <a:t>перечня </a:t>
            </a:r>
            <a:endParaRPr lang="ru-RU" sz="1400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1400" dirty="0" smtClean="0">
                <a:cs typeface="Times New Roman" panose="02020603050405020304" pitchFamily="18" charset="0"/>
              </a:rPr>
              <a:t>Определение </a:t>
            </a:r>
            <a:r>
              <a:rPr lang="ru-RU" sz="1400" dirty="0">
                <a:cs typeface="Times New Roman" panose="02020603050405020304" pitchFamily="18" charset="0"/>
              </a:rPr>
              <a:t>приоритетных и готовых </a:t>
            </a:r>
            <a:r>
              <a:rPr lang="ru-RU" sz="1400" dirty="0" smtClean="0">
                <a:cs typeface="Times New Roman" panose="02020603050405020304" pitchFamily="18" charset="0"/>
              </a:rPr>
              <a:t>данных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6542" y="4700737"/>
            <a:ext cx="44341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cs typeface="Times New Roman" panose="02020603050405020304" pitchFamily="18" charset="0"/>
              </a:rPr>
              <a:t>КРУГЛЫЙ СТОЛ С </a:t>
            </a:r>
            <a:r>
              <a:rPr lang="ru-RU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Комитетом Транспорта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МИР РК (СЕНТЯБРЬ 2015</a:t>
            </a:r>
            <a:r>
              <a:rPr lang="ru-RU" sz="1600" b="1" dirty="0">
                <a:solidFill>
                  <a:srgbClr val="00B050"/>
                </a:solidFill>
                <a:cs typeface="Times New Roman" panose="02020603050405020304" pitchFamily="18" charset="0"/>
              </a:rPr>
              <a:t>):</a:t>
            </a:r>
          </a:p>
          <a:p>
            <a:pPr marL="342900" indent="-342900">
              <a:buFontTx/>
              <a:buChar char="-"/>
            </a:pPr>
            <a:r>
              <a:rPr lang="ru-RU" sz="1400" dirty="0">
                <a:cs typeface="Times New Roman" panose="02020603050405020304" pitchFamily="18" charset="0"/>
              </a:rPr>
              <a:t>Обсуждение предварительного </a:t>
            </a:r>
            <a:r>
              <a:rPr lang="ru-RU" sz="1400" dirty="0" smtClean="0">
                <a:cs typeface="Times New Roman" panose="02020603050405020304" pitchFamily="18" charset="0"/>
              </a:rPr>
              <a:t>перечня </a:t>
            </a:r>
          </a:p>
          <a:p>
            <a:pPr marL="342900" indent="-342900">
              <a:buFontTx/>
              <a:buChar char="-"/>
            </a:pPr>
            <a:r>
              <a:rPr lang="ru-RU" sz="1400" dirty="0" smtClean="0">
                <a:cs typeface="Times New Roman" panose="02020603050405020304" pitchFamily="18" charset="0"/>
              </a:rPr>
              <a:t>Многие интересующие бизнес данные входят в компетенцию МВД или </a:t>
            </a:r>
            <a:r>
              <a:rPr lang="ru-RU" sz="1400" dirty="0" err="1" smtClean="0">
                <a:cs typeface="Times New Roman" panose="02020603050405020304" pitchFamily="18" charset="0"/>
              </a:rPr>
              <a:t>акимата</a:t>
            </a:r>
            <a:r>
              <a:rPr lang="ru-RU" sz="1400" dirty="0" smtClean="0">
                <a:cs typeface="Times New Roman" panose="02020603050405020304" pitchFamily="18" charset="0"/>
              </a:rPr>
              <a:t> Астаны (след. круглый стол с представителями МВД или </a:t>
            </a:r>
            <a:r>
              <a:rPr lang="ru-RU" sz="1400" dirty="0" err="1" smtClean="0">
                <a:cs typeface="Times New Roman" panose="02020603050405020304" pitchFamily="18" charset="0"/>
              </a:rPr>
              <a:t>акимата</a:t>
            </a:r>
            <a:r>
              <a:rPr lang="ru-RU" sz="1400" dirty="0" smtClean="0">
                <a:cs typeface="Times New Roman" panose="02020603050405020304" pitchFamily="18" charset="0"/>
              </a:rPr>
              <a:t>)</a:t>
            </a:r>
            <a:endParaRPr lang="ru-RU" sz="1400" dirty="0">
              <a:cs typeface="Times New Roman" panose="02020603050405020304" pitchFamily="18" charset="0"/>
            </a:endParaRPr>
          </a:p>
          <a:p>
            <a:endParaRPr lang="kk-KZ" sz="1600" dirty="0" smtClean="0"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60373" y="4509120"/>
            <a:ext cx="863985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38" y="2603626"/>
            <a:ext cx="3150523" cy="17138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7" y="2603626"/>
            <a:ext cx="3485895" cy="17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3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2976" y="796894"/>
            <a:ext cx="4301721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b="1" dirty="0" smtClean="0">
                <a:solidFill>
                  <a:srgbClr val="FD220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КОНКУРСЫ И ХАКАТОНЫ</a:t>
            </a:r>
            <a:endParaRPr lang="ru-RU" b="1" dirty="0">
              <a:solidFill>
                <a:srgbClr val="FD220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506" y="178255"/>
            <a:ext cx="3903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Impact" panose="020B0806030902050204" pitchFamily="34" charset="0"/>
              </a:rPr>
              <a:t>ОТКРЫТЫЕ </a:t>
            </a:r>
            <a:r>
              <a:rPr lang="ru-RU" alt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ДАННЫЕ: МЕРОПРИЯТИЯ</a:t>
            </a:r>
            <a:endParaRPr lang="ru-RU" altLang="ru-RU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2023" t="10677" r="21412" b="5652"/>
          <a:stretch/>
        </p:blipFill>
        <p:spPr>
          <a:xfrm>
            <a:off x="5313231" y="3766300"/>
            <a:ext cx="1060059" cy="1879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0553" t="11609" r="21775"/>
          <a:stretch/>
        </p:blipFill>
        <p:spPr>
          <a:xfrm>
            <a:off x="6824395" y="3768480"/>
            <a:ext cx="1041753" cy="1897979"/>
          </a:xfrm>
          <a:prstGeom prst="rect">
            <a:avLst/>
          </a:prstGeom>
        </p:spPr>
      </p:pic>
      <p:sp>
        <p:nvSpPr>
          <p:cNvPr id="8" name="Shape 281"/>
          <p:cNvSpPr txBox="1"/>
          <p:nvPr/>
        </p:nvSpPr>
        <p:spPr>
          <a:xfrm>
            <a:off x="4701193" y="1592634"/>
            <a:ext cx="4279954" cy="21039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Участники: </a:t>
            </a:r>
            <a:r>
              <a:rPr lang="ru-RU" sz="1600" b="1" dirty="0" smtClean="0">
                <a:solidFill>
                  <a:schemeClr val="tx1"/>
                </a:solidFill>
              </a:rPr>
              <a:t>1500 студентов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	 </a:t>
            </a:r>
            <a:r>
              <a:rPr lang="ru-RU" sz="1600" b="1" dirty="0" smtClean="0">
                <a:solidFill>
                  <a:schemeClr val="tx1"/>
                </a:solidFill>
              </a:rPr>
              <a:t>      </a:t>
            </a:r>
            <a:r>
              <a:rPr lang="ru-RU" sz="1600" b="1" dirty="0" smtClean="0"/>
              <a:t>6 </a:t>
            </a:r>
            <a:r>
              <a:rPr lang="ru-RU" sz="1400" b="1" dirty="0" smtClean="0"/>
              <a:t>команд по </a:t>
            </a:r>
            <a:r>
              <a:rPr lang="en-US" sz="1400" b="1" dirty="0" smtClean="0"/>
              <a:t>Open Data</a:t>
            </a:r>
            <a:endParaRPr lang="ru-RU" sz="1400" b="1" dirty="0" smtClean="0"/>
          </a:p>
          <a:p>
            <a:r>
              <a:rPr lang="ru-RU" sz="1400" i="1" dirty="0" smtClean="0"/>
              <a:t>Специальная номинация от АО «НИТ» - «Безопасная школа» - </a:t>
            </a:r>
            <a:r>
              <a:rPr lang="ru-RU" sz="1400" dirty="0" smtClean="0"/>
              <a:t>приложение </a:t>
            </a:r>
            <a:r>
              <a:rPr lang="ru-RU" sz="1400" dirty="0"/>
              <a:t>для изучения </a:t>
            </a:r>
            <a:r>
              <a:rPr lang="ru-RU" sz="1400" dirty="0" smtClean="0"/>
              <a:t>школ по близости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Адреса </a:t>
            </a:r>
            <a:r>
              <a:rPr lang="ru-RU" sz="1400" dirty="0"/>
              <a:t>школ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Безопасность </a:t>
            </a:r>
            <a:r>
              <a:rPr lang="ru-RU" sz="1400" dirty="0"/>
              <a:t>округи школы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Последняя криминальная активность </a:t>
            </a:r>
            <a:r>
              <a:rPr lang="ru-RU" sz="1400" dirty="0"/>
              <a:t>в близи школы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35897" y="1183681"/>
            <a:ext cx="1997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HACK </a:t>
            </a:r>
            <a:r>
              <a:rPr lang="en-US" b="1" dirty="0">
                <a:solidFill>
                  <a:srgbClr val="00B050"/>
                </a:solidFill>
              </a:rPr>
              <a:t>DAY </a:t>
            </a:r>
            <a:r>
              <a:rPr lang="en-US" b="1" dirty="0" smtClean="0">
                <a:solidFill>
                  <a:srgbClr val="00B050"/>
                </a:solidFill>
              </a:rPr>
              <a:t>ALMATY</a:t>
            </a: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Группа 4"/>
          <p:cNvGrpSpPr>
            <a:grpSpLocks/>
          </p:cNvGrpSpPr>
          <p:nvPr/>
        </p:nvGrpSpPr>
        <p:grpSpPr bwMode="auto">
          <a:xfrm>
            <a:off x="778899" y="3494602"/>
            <a:ext cx="2698398" cy="2089760"/>
            <a:chOff x="433388" y="1628775"/>
            <a:chExt cx="4067175" cy="3700463"/>
          </a:xfrm>
        </p:grpSpPr>
        <p:pic>
          <p:nvPicPr>
            <p:cNvPr id="11" name="Picture 13" descr="C:\Users\a.kaulanova\Desktop\Picture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975" y="1628775"/>
              <a:ext cx="1906588" cy="370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 descr="C:\Users\a.kaulanova\Desktop\Picture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88" y="1628775"/>
              <a:ext cx="1906587" cy="370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164328" y="1124748"/>
            <a:ext cx="4137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КОНКУРС ПО РАЗРАБОТКЕ </a:t>
            </a:r>
            <a:endParaRPr lang="en-US" sz="1600" b="1" dirty="0" smtClean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ПРИЛОЖЕНИЙ</a:t>
            </a:r>
            <a:r>
              <a:rPr lang="en-US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СРЕДИ СТУДЕНТОВ</a:t>
            </a:r>
            <a:endParaRPr lang="ru-RU" sz="16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Shape 281"/>
          <p:cNvSpPr txBox="1"/>
          <p:nvPr/>
        </p:nvSpPr>
        <p:spPr>
          <a:xfrm>
            <a:off x="188506" y="1808658"/>
            <a:ext cx="4221297" cy="1887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Участники: 24</a:t>
            </a:r>
            <a:r>
              <a:rPr lang="ru-RU" sz="1400" b="1" dirty="0" smtClean="0">
                <a:solidFill>
                  <a:schemeClr val="tx1"/>
                </a:solidFill>
              </a:rPr>
              <a:t> студента</a:t>
            </a:r>
          </a:p>
          <a:p>
            <a:r>
              <a:rPr lang="en-US" altLang="ru-RU" sz="1400" i="1" dirty="0" smtClean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ru-RU" sz="1400" i="1" dirty="0" smtClean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4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место </a:t>
            </a:r>
            <a:r>
              <a:rPr lang="ru-RU" altLang="ru-RU" sz="1400" i="1" dirty="0">
                <a:solidFill>
                  <a:schemeClr val="tx1"/>
                </a:solidFill>
              </a:rPr>
              <a:t>«Детские сады</a:t>
            </a:r>
            <a:r>
              <a:rPr lang="ru-RU" altLang="ru-RU" sz="1400" i="1" dirty="0" smtClean="0">
                <a:solidFill>
                  <a:schemeClr val="tx1"/>
                </a:solidFill>
              </a:rPr>
              <a:t>»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r>
              <a:rPr lang="ru-RU" altLang="ru-RU" sz="1400" dirty="0">
                <a:solidFill>
                  <a:schemeClr val="tx1"/>
                </a:solidFill>
              </a:rPr>
              <a:t>каталог детских садов Астаны, </a:t>
            </a:r>
            <a:r>
              <a:rPr lang="ru-RU" altLang="ru-RU" sz="1400" dirty="0" smtClean="0">
                <a:solidFill>
                  <a:schemeClr val="tx1"/>
                </a:solidFill>
              </a:rPr>
              <a:t>для </a:t>
            </a:r>
            <a:r>
              <a:rPr lang="ru-RU" altLang="ru-RU" sz="1400" dirty="0">
                <a:solidFill>
                  <a:schemeClr val="tx1"/>
                </a:solidFill>
              </a:rPr>
              <a:t>родителей, желающих подобрать </a:t>
            </a:r>
            <a:r>
              <a:rPr lang="ru-RU" altLang="ru-RU" sz="1400" dirty="0" smtClean="0">
                <a:solidFill>
                  <a:schemeClr val="tx1"/>
                </a:solidFill>
              </a:rPr>
              <a:t>детский </a:t>
            </a:r>
            <a:r>
              <a:rPr lang="ru-RU" altLang="ru-RU" sz="1400" dirty="0">
                <a:solidFill>
                  <a:schemeClr val="tx1"/>
                </a:solidFill>
              </a:rPr>
              <a:t>сад для своего ребенка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tx1"/>
                </a:solidFill>
              </a:rPr>
              <a:t>Местонахождение </a:t>
            </a:r>
            <a:r>
              <a:rPr lang="ru-RU" altLang="ru-RU" sz="1400" dirty="0">
                <a:solidFill>
                  <a:schemeClr val="tx1"/>
                </a:solidFill>
              </a:rPr>
              <a:t>на </a:t>
            </a:r>
            <a:r>
              <a:rPr lang="ru-RU" altLang="ru-RU" sz="1400" dirty="0" smtClean="0">
                <a:solidFill>
                  <a:schemeClr val="tx1"/>
                </a:solidFill>
              </a:rPr>
              <a:t>карте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tx1"/>
                </a:solidFill>
              </a:rPr>
              <a:t>К</a:t>
            </a:r>
            <a:r>
              <a:rPr lang="ru-RU" altLang="ru-RU" sz="1400" dirty="0" smtClean="0">
                <a:solidFill>
                  <a:schemeClr val="tx1"/>
                </a:solidFill>
              </a:rPr>
              <a:t>онтактная информация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tx1"/>
                </a:solidFill>
              </a:rPr>
              <a:t>О</a:t>
            </a:r>
            <a:r>
              <a:rPr lang="ru-RU" altLang="ru-RU" sz="1400" dirty="0" smtClean="0">
                <a:solidFill>
                  <a:schemeClr val="tx1"/>
                </a:solidFill>
              </a:rPr>
              <a:t>тзывы </a:t>
            </a:r>
            <a:r>
              <a:rPr lang="ru-RU" altLang="ru-RU" sz="1400" dirty="0">
                <a:solidFill>
                  <a:schemeClr val="tx1"/>
                </a:solidFill>
              </a:rPr>
              <a:t>и комментарии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4409803" y="1286713"/>
            <a:ext cx="65403" cy="425120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hape 135"/>
          <p:cNvSpPr/>
          <p:nvPr/>
        </p:nvSpPr>
        <p:spPr>
          <a:xfrm>
            <a:off x="0" y="5921328"/>
            <a:ext cx="7866148" cy="782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48" y="0"/>
                </a:lnTo>
                <a:lnTo>
                  <a:pt x="21600" y="10800"/>
                </a:lnTo>
                <a:lnTo>
                  <a:pt x="2094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8562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spcBef>
                <a:spcPts val="1400"/>
              </a:spcBef>
              <a:defRPr sz="1800"/>
            </a:pPr>
            <a:r>
              <a:rPr lang="en-US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   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«</a:t>
            </a:r>
            <a:r>
              <a:rPr lang="en-US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Astana Project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»</a:t>
            </a:r>
            <a:r>
              <a:rPr lang="en-US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«</a:t>
            </a:r>
            <a:r>
              <a:rPr lang="en-US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Post offices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», «</a:t>
            </a:r>
            <a:r>
              <a:rPr lang="en-US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ATMfinder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», «</a:t>
            </a:r>
            <a:r>
              <a:rPr lang="en-US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AstanaPage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», </a:t>
            </a:r>
            <a:r>
              <a:rPr lang="kk-KZ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«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М</a:t>
            </a:r>
            <a:r>
              <a:rPr lang="en-US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eken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»,                                                                              </a:t>
            </a:r>
            <a:r>
              <a:rPr lang="en-US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«</a:t>
            </a:r>
            <a:r>
              <a:rPr lang="en-US" sz="1600" dirty="0" err="1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AstanaExpert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», «</a:t>
            </a:r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Cultural Astana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», «Казахстанцы знают», «</a:t>
            </a:r>
            <a:r>
              <a:rPr lang="en-US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Statistic of regions</a:t>
            </a:r>
            <a:r>
              <a:rPr lang="ru-RU" sz="16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» </a:t>
            </a:r>
            <a:endParaRPr lang="ru-RU" sz="16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50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9625" y="683797"/>
            <a:ext cx="5734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ХАКАТОН В РАМКАХ </a:t>
            </a:r>
            <a:r>
              <a:rPr lang="en-US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TECHGARDEN CUP</a:t>
            </a:r>
            <a:endParaRPr lang="ru-RU" sz="1600" b="1" dirty="0" smtClean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24-26 </a:t>
            </a:r>
            <a:r>
              <a:rPr lang="ru-RU" sz="1600" b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сентябр</a:t>
            </a:r>
            <a:r>
              <a:rPr lang="kk-KZ" sz="1600" b="1" dirty="0">
                <a:solidFill>
                  <a:srgbClr val="00B050"/>
                </a:solidFill>
                <a:cs typeface="Times New Roman" panose="02020603050405020304" pitchFamily="18" charset="0"/>
              </a:rPr>
              <a:t>я</a:t>
            </a:r>
            <a:r>
              <a:rPr lang="ru-RU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2015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Участники: 13 команд (номинация АО «НИТ» – 10 команд)</a:t>
            </a:r>
            <a:endParaRPr lang="ru-RU" sz="16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44" y="1641761"/>
            <a:ext cx="2669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b="1" i="1" dirty="0"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ru-RU" b="1" i="1" dirty="0">
                <a:ea typeface="Calibri" panose="020F0502020204030204" pitchFamily="34" charset="0"/>
                <a:cs typeface="Calibri" panose="020F0502020204030204" pitchFamily="34" charset="0"/>
              </a:rPr>
              <a:t> место </a:t>
            </a:r>
            <a:r>
              <a:rPr lang="ru-RU" altLang="ru-RU" b="1" i="1" dirty="0" smtClean="0"/>
              <a:t>«Умный город»</a:t>
            </a:r>
            <a:r>
              <a:rPr lang="ru-RU" altLang="ru-RU" b="1" dirty="0" smtClean="0"/>
              <a:t>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1254" y="1775964"/>
            <a:ext cx="214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b="1" i="1" dirty="0" smtClean="0"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ru-RU" altLang="ru-RU" b="1" i="1" dirty="0" smtClean="0">
                <a:ea typeface="Calibri" panose="020F0502020204030204" pitchFamily="34" charset="0"/>
                <a:cs typeface="Calibri" panose="020F0502020204030204" pitchFamily="34" charset="0"/>
              </a:rPr>
              <a:t> место </a:t>
            </a:r>
            <a:r>
              <a:rPr lang="ru-RU" altLang="ru-RU" b="1" i="1" dirty="0" smtClean="0"/>
              <a:t>«</a:t>
            </a:r>
            <a:r>
              <a:rPr lang="ru-RU" altLang="ru-RU" b="1" i="1" dirty="0" err="1" smtClean="0"/>
              <a:t>Ақ</a:t>
            </a:r>
            <a:r>
              <a:rPr lang="ru-RU" altLang="ru-RU" b="1" i="1" dirty="0" smtClean="0"/>
              <a:t> </a:t>
            </a:r>
            <a:r>
              <a:rPr lang="ru-RU" altLang="ru-RU" b="1" i="1" dirty="0" err="1" smtClean="0"/>
              <a:t>жол</a:t>
            </a:r>
            <a:r>
              <a:rPr lang="ru-RU" altLang="ru-RU" b="1" i="1" dirty="0" smtClean="0"/>
              <a:t>»</a:t>
            </a:r>
            <a:r>
              <a:rPr lang="ru-RU" altLang="ru-RU" b="1" dirty="0" smtClean="0"/>
              <a:t>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34766" y="2179680"/>
            <a:ext cx="29456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/>
            </a:pPr>
            <a:r>
              <a:rPr lang="ru-RU" sz="1400" dirty="0" smtClean="0"/>
              <a:t>Приложение предоставляет мониторинг </a:t>
            </a:r>
            <a:r>
              <a:rPr lang="ru-RU" sz="1400" dirty="0"/>
              <a:t>наиболее опасных перекрестков по открытым данным о </a:t>
            </a:r>
            <a:r>
              <a:rPr lang="ru-RU" sz="1400" dirty="0" smtClean="0"/>
              <a:t>ДТП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sz="1400" dirty="0" smtClean="0"/>
              <a:t>PUSH-</a:t>
            </a:r>
            <a:r>
              <a:rPr lang="ru-RU" altLang="ru-RU" sz="1400" dirty="0" smtClean="0"/>
              <a:t>уведомление, предупреждающее, что водитель приближается к месту, где часто происходят аварии</a:t>
            </a:r>
            <a:endParaRPr lang="ru-RU" sz="1400" dirty="0"/>
          </a:p>
          <a:p>
            <a:pPr lvl="0">
              <a:defRPr sz="1800"/>
            </a:pPr>
            <a:endParaRPr lang="ru-RU" sz="1400" dirty="0" smtClean="0"/>
          </a:p>
          <a:p>
            <a:pPr lvl="0">
              <a:defRPr sz="1800"/>
            </a:pP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37558" y="1637465"/>
            <a:ext cx="2702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b="1" i="1" dirty="0" smtClean="0">
                <a:ea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ru-RU" altLang="ru-RU" b="1" i="1" dirty="0" smtClean="0">
                <a:ea typeface="Calibri" panose="020F0502020204030204" pitchFamily="34" charset="0"/>
                <a:cs typeface="Calibri" panose="020F0502020204030204" pitchFamily="34" charset="0"/>
              </a:rPr>
              <a:t> место </a:t>
            </a:r>
            <a:r>
              <a:rPr lang="ru-RU" altLang="ru-RU" b="1" i="1" dirty="0" smtClean="0"/>
              <a:t>«Статистика </a:t>
            </a:r>
          </a:p>
          <a:p>
            <a:pPr algn="ctr"/>
            <a:r>
              <a:rPr lang="ru-RU" altLang="ru-RU" b="1" i="1" dirty="0" smtClean="0"/>
              <a:t>Казахстана»</a:t>
            </a:r>
            <a:r>
              <a:rPr lang="ru-RU" altLang="ru-RU" b="1" dirty="0" smtClean="0"/>
              <a:t> </a:t>
            </a:r>
            <a:endParaRPr lang="ru-RU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35501" y="1654704"/>
            <a:ext cx="9407" cy="421806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190453" y="1654704"/>
            <a:ext cx="9407" cy="421806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Simulator Screen Shot 26 сент. 2015 г., 4.10.4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7902" y="4295733"/>
            <a:ext cx="1309999" cy="2279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Simulator Screen Shot 26 сент. 2015 г., 4.46.5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3326" y="4295733"/>
            <a:ext cx="1254132" cy="2279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20" y="4295733"/>
            <a:ext cx="1241803" cy="2219179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58" y="4295733"/>
            <a:ext cx="1266686" cy="223098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489" y="2176690"/>
            <a:ext cx="29374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 smtClean="0"/>
              <a:t>Приложение полезно при выборе нового жилья, предоставляется полная информация о районе</a:t>
            </a:r>
            <a:endParaRPr lang="ru-RU" alt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/>
              <a:t>Какие ДТП и преступления были совершены в данном районе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Расположение и приближенность школ, аптек, поликлиник и много другой полезной информации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223554" y="2177532"/>
            <a:ext cx="294561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/>
            </a:pPr>
            <a:r>
              <a:rPr lang="ru-RU" sz="1400" dirty="0" smtClean="0"/>
              <a:t>Приложение предоставляет статистические данные в графическом и текстовом формате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/>
              <a:t>Обработка «голых» данных и вывод в различных форматах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Возможность сохранения в виде изображений для студентов, исследователей, туристов и бизнеса</a:t>
            </a:r>
            <a:endParaRPr lang="ru-RU" sz="1400" dirty="0"/>
          </a:p>
          <a:p>
            <a:pPr lvl="0">
              <a:defRPr sz="1800"/>
            </a:pPr>
            <a:endParaRPr lang="ru-RU" sz="1400" dirty="0" smtClean="0"/>
          </a:p>
          <a:p>
            <a:pPr lvl="0">
              <a:defRPr sz="1800"/>
            </a:pPr>
            <a:endParaRPr lang="ru-RU" sz="1400" dirty="0"/>
          </a:p>
        </p:txBody>
      </p:sp>
      <p:pic>
        <p:nvPicPr>
          <p:cNvPr id="19" name="Picture 2" descr="F:\work\Мероприятия\Techgarden\Скрин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36" y="4169378"/>
            <a:ext cx="2440832" cy="1426461"/>
          </a:xfrm>
          <a:prstGeom prst="rect">
            <a:avLst/>
          </a:prstGeom>
          <a:noFill/>
        </p:spPr>
      </p:pic>
      <p:pic>
        <p:nvPicPr>
          <p:cNvPr id="23" name="Picture 2" descr="F:\work\Мероприятия\Techgarden\Скрин-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338" y="5033850"/>
            <a:ext cx="2168532" cy="1682482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88506" y="150960"/>
            <a:ext cx="51539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Impact" panose="020B0806030902050204" pitchFamily="34" charset="0"/>
              </a:rPr>
              <a:t>ОТКРЫТЫЕ </a:t>
            </a:r>
            <a:r>
              <a:rPr lang="ru-RU" alt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ДАННЫЕ: ИСПОЛЬЗОВАНИЕ ДАННЫХ</a:t>
            </a:r>
            <a:endParaRPr lang="ru-RU" altLang="ru-RU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4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5364"/>
            <a:ext cx="9144000" cy="687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238540" y="908720"/>
            <a:ext cx="1293900" cy="12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/>
        </p:nvSpPr>
        <p:spPr>
          <a:xfrm>
            <a:off x="213692" y="120125"/>
            <a:ext cx="7886700" cy="4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ct val="0"/>
              </a:spcBef>
              <a:buSzPct val="25000"/>
            </a:pPr>
            <a:r>
              <a:rPr lang="ru-RU" sz="2000" dirty="0">
                <a:solidFill>
                  <a:schemeClr val="bg1"/>
                </a:solidFill>
                <a:latin typeface="Impact" panose="020B0806030902050204" pitchFamily="34" charset="0"/>
                <a:sym typeface="Georgia"/>
              </a:rPr>
              <a:t>ОТКРЫТЫЕ ДАННЫЕ: ЭФФЕКТ ИСПОЛЬЗОВАНИЯ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2139" y="1020705"/>
            <a:ext cx="1220400" cy="117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454" y="887494"/>
            <a:ext cx="1373100" cy="13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7732" y="3459032"/>
            <a:ext cx="1336076" cy="136380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/>
          <p:nvPr/>
        </p:nvSpPr>
        <p:spPr>
          <a:xfrm>
            <a:off x="416458" y="2260643"/>
            <a:ext cx="15399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нагрузка на государственные органы</a:t>
            </a:r>
          </a:p>
        </p:txBody>
      </p:sp>
      <p:sp>
        <p:nvSpPr>
          <p:cNvPr id="108" name="Shape 108"/>
          <p:cNvSpPr/>
          <p:nvPr/>
        </p:nvSpPr>
        <p:spPr>
          <a:xfrm>
            <a:off x="2373397" y="2289400"/>
            <a:ext cx="2025300" cy="46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уровень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информированности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населения</a:t>
            </a:r>
          </a:p>
        </p:txBody>
      </p:sp>
      <p:sp>
        <p:nvSpPr>
          <p:cNvPr id="109" name="Shape 109"/>
          <p:cNvSpPr/>
          <p:nvPr/>
        </p:nvSpPr>
        <p:spPr>
          <a:xfrm>
            <a:off x="748734" y="5014455"/>
            <a:ext cx="2744700" cy="46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открытая, доступная </a:t>
            </a:r>
            <a:endParaRPr lang="ru-RU" sz="1200" b="0" i="0" u="none" strike="noStrike" cap="none" baseline="0" dirty="0" smtClean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 </a:t>
            </a:r>
            <a:r>
              <a:rPr lang="ru-RU" sz="1200" b="0" i="0" u="none" strike="noStrike" cap="none" baseline="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конкурентоспособная </a:t>
            </a:r>
            <a:endParaRPr lang="ru-RU" sz="1200" b="0" i="0" u="none" strike="noStrike" cap="none" baseline="0" dirty="0" smtClean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экономика</a:t>
            </a:r>
            <a:endParaRPr lang="ru-RU" sz="1200" b="0" i="0" u="none" strike="noStrike" cap="none" baseline="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4868637" y="2260655"/>
            <a:ext cx="1637699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затраты граждан и бизнеса на поиск  данных </a:t>
            </a:r>
          </a:p>
        </p:txBody>
      </p:sp>
      <p:sp>
        <p:nvSpPr>
          <p:cNvPr id="111" name="Shape 111"/>
          <p:cNvSpPr/>
          <p:nvPr/>
        </p:nvSpPr>
        <p:spPr>
          <a:xfrm>
            <a:off x="6976290" y="2195392"/>
            <a:ext cx="2025300" cy="101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качество жизни населения посредством использования новых приложений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1578" y="1020705"/>
            <a:ext cx="1102799" cy="11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>
            <a:off x="3664236" y="5014455"/>
            <a:ext cx="2188499" cy="5539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новые </a:t>
            </a:r>
            <a:r>
              <a:rPr lang="ru-RU" sz="1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бизнес-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структуры, продукты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или услуги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79661" y="3463833"/>
            <a:ext cx="1373100" cy="1370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Shape 115"/>
          <p:cNvCxnSpPr/>
          <p:nvPr/>
        </p:nvCxnSpPr>
        <p:spPr>
          <a:xfrm rot="-5400000" flipH="1">
            <a:off x="82448" y="2577159"/>
            <a:ext cx="483300" cy="13199"/>
          </a:xfrm>
          <a:prstGeom prst="straightConnector1">
            <a:avLst/>
          </a:prstGeom>
          <a:noFill/>
          <a:ln w="38100" cap="flat">
            <a:solidFill>
              <a:schemeClr val="accent6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116" name="Shape 116"/>
          <p:cNvCxnSpPr/>
          <p:nvPr/>
        </p:nvCxnSpPr>
        <p:spPr>
          <a:xfrm rot="-5400000" flipH="1">
            <a:off x="4472548" y="2577155"/>
            <a:ext cx="483300" cy="13199"/>
          </a:xfrm>
          <a:prstGeom prst="straightConnector1">
            <a:avLst/>
          </a:prstGeom>
          <a:noFill/>
          <a:ln w="38100" cap="flat">
            <a:solidFill>
              <a:schemeClr val="accent6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117" name="Shape 117"/>
          <p:cNvCxnSpPr/>
          <p:nvPr/>
        </p:nvCxnSpPr>
        <p:spPr>
          <a:xfrm rot="5400000" flipH="1">
            <a:off x="2225596" y="2517995"/>
            <a:ext cx="448499" cy="4500"/>
          </a:xfrm>
          <a:prstGeom prst="straightConnector1">
            <a:avLst/>
          </a:prstGeom>
          <a:noFill/>
          <a:ln w="38100" cap="flat">
            <a:solidFill>
              <a:schemeClr val="accent6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118" name="Shape 118"/>
          <p:cNvCxnSpPr/>
          <p:nvPr/>
        </p:nvCxnSpPr>
        <p:spPr>
          <a:xfrm rot="5400000" flipH="1">
            <a:off x="6650235" y="2581507"/>
            <a:ext cx="448499" cy="4500"/>
          </a:xfrm>
          <a:prstGeom prst="straightConnector1">
            <a:avLst/>
          </a:prstGeom>
          <a:noFill/>
          <a:ln w="38100" cap="flat">
            <a:solidFill>
              <a:schemeClr val="accent6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119" name="Shape 119"/>
          <p:cNvSpPr txBox="1"/>
          <p:nvPr/>
        </p:nvSpPr>
        <p:spPr>
          <a:xfrm>
            <a:off x="6788732" y="5014455"/>
            <a:ext cx="1285645" cy="3086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-RU" sz="1200" dirty="0" smtClean="0">
                <a:latin typeface="Georgia"/>
                <a:ea typeface="Georgia"/>
                <a:cs typeface="Georgia"/>
                <a:sym typeface="Georgia"/>
              </a:rPr>
              <a:t>оптимизация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-RU" sz="1200" dirty="0" smtClean="0">
                <a:latin typeface="Georgia"/>
                <a:ea typeface="Georgia"/>
                <a:cs typeface="Georgia"/>
                <a:sym typeface="Georgia"/>
              </a:rPr>
              <a:t>бизнеса</a:t>
            </a:r>
            <a:endParaRPr lang="ru-RU" sz="12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03" y="3475826"/>
            <a:ext cx="1625705" cy="134701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45700" y="6054809"/>
            <a:ext cx="8039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/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По результатам исследований 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McKinsey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эффект от открытых данных во всем мире международные эксперты оценивают в 3–5 трлн долларов</a:t>
            </a:r>
          </a:p>
        </p:txBody>
      </p:sp>
    </p:spTree>
    <p:extLst>
      <p:ext uri="{BB962C8B-B14F-4D97-AF65-F5344CB8AC3E}">
        <p14:creationId xmlns:p14="http://schemas.microsoft.com/office/powerpoint/2010/main" val="37284362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/>
          <p:nvPr/>
        </p:nvSpPr>
        <p:spPr>
          <a:xfrm>
            <a:off x="3161752" y="2785700"/>
            <a:ext cx="2820492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3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СПАСИБО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3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ВНИМАНИЕ!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5964841" y="1478380"/>
            <a:ext cx="168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Impact" panose="020B0806030902050204" pitchFamily="34" charset="0"/>
                <a:cs typeface="Segoe UI" panose="020B0502040204020203" pitchFamily="34" charset="0"/>
              </a:rPr>
              <a:t>DATA.EGOV.KZ</a:t>
            </a:r>
            <a:endParaRPr lang="ru-RU" sz="2000" dirty="0">
              <a:solidFill>
                <a:schemeClr val="accent6"/>
              </a:solidFill>
              <a:latin typeface="Impact" panose="020B0806030902050204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Picture 45" descr="C:\Users\920513451282\Desktop\листовка\logodata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93" y="1348782"/>
            <a:ext cx="2268781" cy="63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 descr="C:\Users\920513451282\Desktop\logo_r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872" y="2750070"/>
            <a:ext cx="1725957" cy="70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6890818" y="4986103"/>
            <a:ext cx="2253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Impact" panose="020B0806030902050204" pitchFamily="34" charset="0"/>
                <a:cs typeface="Segoe UI" panose="020B0502040204020203" pitchFamily="34" charset="0"/>
              </a:rPr>
              <a:t>LEGALACTS.EGOV.KZ</a:t>
            </a:r>
            <a:endParaRPr lang="ru-RU" sz="2000" dirty="0">
              <a:solidFill>
                <a:schemeClr val="accent6"/>
              </a:solidFill>
              <a:latin typeface="Impact" panose="020B0806030902050204" pitchFamily="34" charset="0"/>
              <a:cs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379" y="3399119"/>
            <a:ext cx="2397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ОТКРЫТЫЙ БЮДЖЕТ</a:t>
            </a:r>
          </a:p>
          <a:p>
            <a:pPr algn="ctr"/>
            <a:r>
              <a:rPr lang="en-US" sz="2000" dirty="0" smtClean="0">
                <a:solidFill>
                  <a:schemeClr val="accent6"/>
                </a:solidFill>
                <a:latin typeface="Impact" panose="020B0806030902050204" pitchFamily="34" charset="0"/>
                <a:cs typeface="Segoe UI" panose="020B0502040204020203" pitchFamily="34" charset="0"/>
              </a:rPr>
              <a:t>BUDGET.EGOV.KZ</a:t>
            </a:r>
            <a:endParaRPr lang="ru-RU" sz="2000" dirty="0">
              <a:solidFill>
                <a:schemeClr val="accent6"/>
              </a:solidFill>
              <a:latin typeface="Impact" panose="020B0806030902050204" pitchFamily="34" charset="0"/>
              <a:cs typeface="Segoe UI" panose="020B0502040204020203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74435" y="182278"/>
            <a:ext cx="4899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87438">
              <a:spcBef>
                <a:spcPct val="0"/>
              </a:spcBef>
              <a:buSzPct val="25000"/>
            </a:pPr>
            <a:r>
              <a:rPr kumimoji="1" lang="kk-KZ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КОМПОНЕНТЫ «ОТКРЫТОГО ПРАВИТЕЛЬСТВА»</a:t>
            </a:r>
            <a:endParaRPr kumimoji="1" lang="ru-RU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5909"/>
          <a:stretch/>
        </p:blipFill>
        <p:spPr>
          <a:xfrm>
            <a:off x="2660749" y="3050448"/>
            <a:ext cx="3957880" cy="199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046029" y="2437876"/>
            <a:ext cx="31873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accent6"/>
                </a:solidFill>
                <a:latin typeface="Impact" panose="020B0806030902050204" pitchFamily="34" charset="0"/>
                <a:cs typeface="Segoe UI" panose="020B0502040204020203" pitchFamily="34" charset="0"/>
              </a:rPr>
              <a:t>OPEN.EGOV.KZ</a:t>
            </a:r>
            <a:endParaRPr lang="ru-RU" sz="4400" b="1" dirty="0">
              <a:solidFill>
                <a:schemeClr val="accent6"/>
              </a:solidFill>
              <a:latin typeface="Impact" panose="020B080603090205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910" y="3459368"/>
            <a:ext cx="2694737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620" y="961504"/>
            <a:ext cx="2189634" cy="1170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Below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4" name="Прямоугольник 33"/>
          <p:cNvSpPr/>
          <p:nvPr/>
        </p:nvSpPr>
        <p:spPr>
          <a:xfrm>
            <a:off x="411109" y="5934213"/>
            <a:ext cx="3260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Открытый диалог</a:t>
            </a:r>
          </a:p>
          <a:p>
            <a:pPr algn="ctr"/>
            <a:r>
              <a:rPr lang="en-US" sz="2000" dirty="0" smtClean="0">
                <a:solidFill>
                  <a:schemeClr val="accent6"/>
                </a:solidFill>
                <a:latin typeface="Impact" panose="020B0806030902050204" pitchFamily="34" charset="0"/>
                <a:cs typeface="Segoe UI" panose="020B0502040204020203" pitchFamily="34" charset="0"/>
              </a:rPr>
              <a:t>DIALOG.EGOV.KZ</a:t>
            </a:r>
            <a:endParaRPr lang="ru-RU" sz="2000" dirty="0">
              <a:solidFill>
                <a:schemeClr val="accent6"/>
              </a:solidFill>
              <a:latin typeface="Impact" panose="020B080603090205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6350122" y="3748924"/>
            <a:ext cx="809203" cy="78260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flipH="1">
            <a:off x="2041397" y="3748924"/>
            <a:ext cx="809203" cy="78260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5400000" flipH="1">
            <a:off x="4154837" y="1740287"/>
            <a:ext cx="809203" cy="78260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16200000" flipH="1" flipV="1">
            <a:off x="3056498" y="5095231"/>
            <a:ext cx="809203" cy="78260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749254" y="5815986"/>
            <a:ext cx="3260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i="1" dirty="0" err="1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Оценка</a:t>
            </a:r>
            <a:r>
              <a:rPr lang="kk-KZ" sz="1600" b="1" i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kk-KZ" sz="1600" b="1" i="1" dirty="0" err="1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эффективности</a:t>
            </a:r>
            <a:r>
              <a:rPr lang="kk-KZ" sz="1600" b="1" i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ГО</a:t>
            </a:r>
            <a:endParaRPr lang="ru-RU" sz="1600" b="1" i="1" dirty="0" smtClean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 smtClean="0">
                <a:solidFill>
                  <a:schemeClr val="accent6"/>
                </a:solidFill>
                <a:latin typeface="Impact" panose="020B0806030902050204" pitchFamily="34" charset="0"/>
                <a:cs typeface="Segoe UI" panose="020B0502040204020203" pitchFamily="34" charset="0"/>
              </a:rPr>
              <a:t>EFFECTIVENESS.EGOV.KZ</a:t>
            </a:r>
            <a:endParaRPr lang="ru-RU" sz="2000" dirty="0">
              <a:solidFill>
                <a:schemeClr val="accent6"/>
              </a:solidFill>
              <a:latin typeface="Impact" panose="020B0806030902050204" pitchFamily="34" charset="0"/>
              <a:cs typeface="Segoe UI" panose="020B0502040204020203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6200000" flipH="1" flipV="1">
            <a:off x="5413135" y="5082485"/>
            <a:ext cx="809203" cy="78260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3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704" y="185957"/>
            <a:ext cx="1902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7438">
              <a:spcBef>
                <a:spcPct val="0"/>
              </a:spcBef>
              <a:buSzPct val="25000"/>
            </a:pPr>
            <a:r>
              <a:rPr kumimoji="1" 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ПРЕДПОСЫЛКИ</a:t>
            </a:r>
            <a:endParaRPr kumimoji="1" lang="ru-RU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39272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u="sng" dirty="0" smtClean="0">
              <a:cs typeface="Times New Roman" panose="02020603050405020304" pitchFamily="18" charset="0"/>
            </a:endParaRPr>
          </a:p>
          <a:p>
            <a:r>
              <a:rPr lang="kk-KZ" sz="1900" b="1" u="sng" dirty="0" smtClean="0">
                <a:cs typeface="Times New Roman" panose="02020603050405020304" pitchFamily="18" charset="0"/>
              </a:rPr>
              <a:t>КАЗАХСТАН:</a:t>
            </a:r>
          </a:p>
          <a:p>
            <a:pPr algn="ctr"/>
            <a:endParaRPr lang="en-US" sz="1600" b="1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k-KZ" sz="1600" b="1" dirty="0" smtClean="0">
                <a:cs typeface="Times New Roman" panose="02020603050405020304" pitchFamily="18" charset="0"/>
              </a:rPr>
              <a:t>ГОСУДАРСТВЕННАЯ ПРОГРАММА «ИНФОРМАЦИОННЫЙ КАЗАХСТАН – 2020»</a:t>
            </a:r>
            <a:endParaRPr lang="ru-RU" sz="1600" b="1" dirty="0">
              <a:cs typeface="Times New Roman" panose="02020603050405020304" pitchFamily="18" charset="0"/>
            </a:endParaRPr>
          </a:p>
          <a:p>
            <a:pPr lvl="1"/>
            <a:r>
              <a:rPr lang="ru-RU" sz="1600" dirty="0" smtClean="0">
                <a:cs typeface="Times New Roman" panose="02020603050405020304" pitchFamily="18" charset="0"/>
              </a:rPr>
              <a:t>Целевой </a:t>
            </a:r>
            <a:r>
              <a:rPr lang="ru-RU" sz="1600" dirty="0">
                <a:cs typeface="Times New Roman" panose="02020603050405020304" pitchFamily="18" charset="0"/>
              </a:rPr>
              <a:t>индикатор: Индекс е-участия Республики Казахстан (по методике ООН</a:t>
            </a:r>
            <a:r>
              <a:rPr lang="ru-RU" sz="1600" dirty="0" smtClean="0">
                <a:cs typeface="Times New Roman" panose="02020603050405020304" pitchFamily="18" charset="0"/>
              </a:rPr>
              <a:t>)</a:t>
            </a:r>
          </a:p>
          <a:p>
            <a:endParaRPr lang="ru-RU" sz="1600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cs typeface="Times New Roman" panose="02020603050405020304" pitchFamily="18" charset="0"/>
              </a:rPr>
              <a:t>ПЛАН НАЦИИ -  100 КОНКРЕТНЫХ ШАГОВ </a:t>
            </a:r>
          </a:p>
          <a:p>
            <a:pPr lvl="1"/>
            <a:r>
              <a:rPr lang="en-US" sz="1600" b="1" dirty="0" smtClean="0">
                <a:cs typeface="Times New Roman" panose="02020603050405020304" pitchFamily="18" charset="0"/>
              </a:rPr>
              <a:t>V</a:t>
            </a:r>
            <a:r>
              <a:rPr lang="en-US" sz="1600" b="1" dirty="0">
                <a:cs typeface="Times New Roman" panose="02020603050405020304" pitchFamily="18" charset="0"/>
              </a:rPr>
              <a:t>. </a:t>
            </a:r>
            <a:r>
              <a:rPr lang="ru-RU" sz="1600" b="1" dirty="0">
                <a:cs typeface="Times New Roman" panose="02020603050405020304" pitchFamily="18" charset="0"/>
              </a:rPr>
              <a:t>ФОРМИРОВАНИЕ ПОДОТЧЕТНОГО </a:t>
            </a:r>
            <a:r>
              <a:rPr lang="ru-RU" sz="1600" b="1" dirty="0" smtClean="0">
                <a:cs typeface="Times New Roman" panose="02020603050405020304" pitchFamily="18" charset="0"/>
              </a:rPr>
              <a:t>ГОСУДАРСТВА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cs typeface="Times New Roman" panose="02020603050405020304" pitchFamily="18" charset="0"/>
              </a:rPr>
              <a:t>94-шаг. </a:t>
            </a:r>
            <a:r>
              <a:rPr lang="ru-RU" sz="1600" u="sng" dirty="0" smtClean="0">
                <a:cs typeface="Times New Roman" panose="02020603050405020304" pitchFamily="18" charset="0"/>
              </a:rPr>
              <a:t>Внедрение «Открытого правительства». </a:t>
            </a:r>
            <a:endParaRPr lang="ru-RU" sz="1600" u="sng" dirty="0"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cs typeface="Times New Roman" panose="02020603050405020304" pitchFamily="18" charset="0"/>
              </a:rPr>
              <a:t>96-шаг. </a:t>
            </a:r>
            <a:r>
              <a:rPr lang="ru-RU" sz="1600" u="sng" dirty="0" smtClean="0">
                <a:cs typeface="Times New Roman" panose="02020603050405020304" pitchFamily="18" charset="0"/>
              </a:rPr>
              <a:t>ОНЛАЙН-доступность </a:t>
            </a:r>
            <a:r>
              <a:rPr lang="ru-RU" sz="1600" u="sng" dirty="0">
                <a:cs typeface="Times New Roman" panose="02020603050405020304" pitchFamily="18" charset="0"/>
              </a:rPr>
              <a:t>СТАТИСТИЧЕСКИХ БАЗ ДАННЫХ ЦЕНТРАЛЬНЫХ ГОСУДАРСТВЕННЫХ </a:t>
            </a:r>
            <a:r>
              <a:rPr lang="ru-RU" sz="1600" u="sng" dirty="0" smtClean="0">
                <a:cs typeface="Times New Roman" panose="02020603050405020304" pitchFamily="18" charset="0"/>
              </a:rPr>
              <a:t>ОРГАНОВ</a:t>
            </a:r>
            <a:r>
              <a:rPr lang="ru-RU" sz="1600" dirty="0" smtClean="0">
                <a:cs typeface="Times New Roman" panose="02020603050405020304" pitchFamily="18" charset="0"/>
              </a:rPr>
              <a:t>.</a:t>
            </a:r>
            <a:endParaRPr lang="kk-KZ" sz="1600" dirty="0"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kk-KZ" sz="1600" dirty="0" smtClean="0">
                <a:cs typeface="Times New Roman" panose="02020603050405020304" pitchFamily="18" charset="0"/>
              </a:rPr>
              <a:t>98-шаг.</a:t>
            </a:r>
            <a:r>
              <a:rPr lang="ru-RU" sz="1600" dirty="0" smtClean="0">
                <a:cs typeface="Times New Roman" panose="02020603050405020304" pitchFamily="18" charset="0"/>
              </a:rPr>
              <a:t> </a:t>
            </a:r>
            <a:r>
              <a:rPr lang="kk-KZ" sz="1600" u="sng" dirty="0" smtClean="0">
                <a:cs typeface="Times New Roman" panose="02020603050405020304" pitchFamily="18" charset="0"/>
              </a:rPr>
              <a:t>М</a:t>
            </a:r>
            <a:r>
              <a:rPr lang="ru-RU" sz="1600" u="sng" dirty="0" smtClean="0">
                <a:cs typeface="Times New Roman" panose="02020603050405020304" pitchFamily="18" charset="0"/>
              </a:rPr>
              <a:t>еханизмы </a:t>
            </a:r>
            <a:r>
              <a:rPr lang="ru-RU" sz="1600" u="sng" dirty="0">
                <a:cs typeface="Times New Roman" panose="02020603050405020304" pitchFamily="18" charset="0"/>
              </a:rPr>
              <a:t>участия граждан в обсуждении проектов соответствующих бюджетов</a:t>
            </a:r>
            <a:r>
              <a:rPr lang="ru-RU" sz="16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303455"/>
            <a:ext cx="8991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900" b="1" u="sng" dirty="0" smtClean="0">
                <a:cs typeface="Times New Roman" panose="02020603050405020304" pitchFamily="18" charset="0"/>
              </a:rPr>
              <a:t>МЕЖДУНАРОДНЫЙ ОПЫТ:</a:t>
            </a:r>
          </a:p>
          <a:p>
            <a:pPr algn="just"/>
            <a:endParaRPr lang="kk-KZ" sz="1600" b="1" u="sng" dirty="0" smtClean="0">
              <a:cs typeface="Times New Roman" panose="02020603050405020304" pitchFamily="18" charset="0"/>
            </a:endParaRPr>
          </a:p>
          <a:p>
            <a:pPr algn="just"/>
            <a:r>
              <a:rPr lang="kk-KZ" sz="1600" dirty="0" smtClean="0">
                <a:cs typeface="Times New Roman" panose="02020603050405020304" pitchFamily="18" charset="0"/>
              </a:rPr>
              <a:t>ОЦЕНКА ООН: </a:t>
            </a:r>
            <a:r>
              <a:rPr lang="ru-RU" sz="1600" dirty="0" smtClean="0">
                <a:cs typeface="Times New Roman" panose="02020603050405020304" pitchFamily="18" charset="0"/>
              </a:rPr>
              <a:t>Согласно методике ООН по оценке эффективности деятельности электронного правительства, открытые данные являются одним из ключевых показателей. </a:t>
            </a:r>
          </a:p>
          <a:p>
            <a:pPr algn="just"/>
            <a:endParaRPr lang="kk-KZ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kk-KZ" sz="1600" dirty="0" smtClean="0">
                <a:cs typeface="Times New Roman" panose="02020603050405020304" pitchFamily="18" charset="0"/>
              </a:rPr>
              <a:t>ВЫДЕРЖКА ИЗ МЕТОДИКИ :</a:t>
            </a:r>
          </a:p>
          <a:p>
            <a:pPr algn="just"/>
            <a:r>
              <a:rPr lang="en-US" sz="1600" dirty="0" smtClean="0">
                <a:cs typeface="Times New Roman" panose="02020603050405020304" pitchFamily="18" charset="0"/>
              </a:rPr>
              <a:t>…</a:t>
            </a:r>
            <a:r>
              <a:rPr lang="kk-KZ" sz="1600" dirty="0" smtClean="0">
                <a:cs typeface="Times New Roman" panose="02020603050405020304" pitchFamily="18" charset="0"/>
              </a:rPr>
              <a:t> «</a:t>
            </a:r>
            <a:r>
              <a:rPr lang="ru-RU" sz="1600" dirty="0" smtClean="0">
                <a:cs typeface="Times New Roman" panose="02020603050405020304" pitchFamily="18" charset="0"/>
              </a:rPr>
              <a:t>ОТКРЫТИЕ ПРАВИТЕЛЬСТВЕННЫХ ДАННЫХ ЯВЛЯЕТСЯ ФУНДАМЕНТОМ БОЛЕЕ ЭФФЕКТИВНОГО ИСПОЛЬЗОВАНИЯ РЕСУРСОВ И УЛУЧШЕНИЯ ПОСТАВКИ УСЛУГ»</a:t>
            </a:r>
          </a:p>
          <a:p>
            <a:pPr algn="just"/>
            <a:endParaRPr lang="kk-KZ" sz="1600" dirty="0" smtClean="0">
              <a:cs typeface="Times New Roman" panose="02020603050405020304" pitchFamily="18" charset="0"/>
            </a:endParaRPr>
          </a:p>
          <a:p>
            <a:pPr algn="just"/>
            <a:endParaRPr lang="kk-KZ" sz="1600" b="1" dirty="0" smtClean="0"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04101" y="4114125"/>
            <a:ext cx="8488198" cy="2949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045" y="159874"/>
            <a:ext cx="4116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87438">
              <a:spcBef>
                <a:spcPct val="0"/>
              </a:spcBef>
              <a:buSzPct val="25000"/>
            </a:pPr>
            <a:r>
              <a:rPr kumimoji="1" lang="ru-RU" sz="2000" dirty="0">
                <a:solidFill>
                  <a:schemeClr val="bg1"/>
                </a:solidFill>
                <a:latin typeface="Impact" panose="020B0806030902050204" pitchFamily="34" charset="0"/>
              </a:rPr>
              <a:t>ОТКРЫТЫЕ ДАННЫЕ: МИРОВОЙ ОПЫТ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1709" y="899323"/>
            <a:ext cx="25920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58B5B"/>
                </a:solidFill>
                <a:cs typeface="Times New Roman" panose="02020603050405020304" pitchFamily="18" charset="0"/>
              </a:rPr>
              <a:t>ОТКРЫТЫЕ ТРАНСПОРТНЫЕ ДАННЫЕ, ЛОНДОН</a:t>
            </a:r>
            <a:endParaRPr lang="ru-RU" b="1" dirty="0">
              <a:solidFill>
                <a:srgbClr val="258B5B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2755" y="1816662"/>
            <a:ext cx="2691777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 smtClean="0">
                <a:cs typeface="Times New Roman" panose="02020603050405020304" pitchFamily="18" charset="0"/>
              </a:rPr>
              <a:t>&gt; 500 </a:t>
            </a:r>
            <a:r>
              <a:rPr lang="ru-RU" sz="1400" dirty="0">
                <a:cs typeface="Times New Roman" panose="02020603050405020304" pitchFamily="18" charset="0"/>
              </a:rPr>
              <a:t>приложений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endParaRPr lang="en-US" sz="1400" dirty="0" smtClean="0"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400" dirty="0" smtClean="0">
                <a:cs typeface="Times New Roman" panose="02020603050405020304" pitchFamily="18" charset="0"/>
              </a:rPr>
              <a:t>&gt; 5000 </a:t>
            </a:r>
            <a:r>
              <a:rPr lang="ru-RU" sz="1400" dirty="0">
                <a:cs typeface="Times New Roman" panose="02020603050405020304" pitchFamily="18" charset="0"/>
              </a:rPr>
              <a:t>человек работает </a:t>
            </a:r>
            <a:r>
              <a:rPr lang="en-US" sz="1400" dirty="0" smtClean="0"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cs typeface="Times New Roman" panose="02020603050405020304" pitchFamily="18" charset="0"/>
              </a:rPr>
            </a:br>
            <a:r>
              <a:rPr lang="ru-RU" sz="1400" dirty="0" smtClean="0">
                <a:cs typeface="Times New Roman" panose="02020603050405020304" pitchFamily="18" charset="0"/>
              </a:rPr>
              <a:t>в </a:t>
            </a:r>
            <a:r>
              <a:rPr lang="ru-RU" sz="1400" dirty="0">
                <a:cs typeface="Times New Roman" panose="02020603050405020304" pitchFamily="18" charset="0"/>
              </a:rPr>
              <a:t>«индустрии приложений»</a:t>
            </a:r>
            <a:endParaRPr lang="en-US" sz="1400" dirty="0"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400" dirty="0" smtClean="0">
                <a:cs typeface="Times New Roman" panose="02020603050405020304" pitchFamily="18" charset="0"/>
              </a:rPr>
              <a:t>коэффициент </a:t>
            </a:r>
            <a:r>
              <a:rPr lang="ru-RU" sz="1400" dirty="0">
                <a:cs typeface="Times New Roman" panose="02020603050405020304" pitchFamily="18" charset="0"/>
              </a:rPr>
              <a:t>рентабельности</a:t>
            </a:r>
            <a:r>
              <a:rPr lang="en-US" sz="1400" dirty="0">
                <a:cs typeface="Times New Roman" panose="02020603050405020304" pitchFamily="18" charset="0"/>
              </a:rPr>
              <a:t> = 58:1</a:t>
            </a:r>
          </a:p>
          <a:p>
            <a:pPr>
              <a:spcAft>
                <a:spcPts val="1000"/>
              </a:spcAft>
            </a:pPr>
            <a:r>
              <a:rPr lang="ru-RU" sz="1400" dirty="0" smtClean="0">
                <a:cs typeface="Times New Roman" panose="02020603050405020304" pitchFamily="18" charset="0"/>
              </a:rPr>
              <a:t>Транспортное </a:t>
            </a:r>
            <a:r>
              <a:rPr lang="ru-RU" sz="1400" dirty="0">
                <a:cs typeface="Times New Roman" panose="02020603050405020304" pitchFamily="18" charset="0"/>
              </a:rPr>
              <a:t>агентство </a:t>
            </a:r>
            <a:r>
              <a:rPr lang="ru-RU" sz="1400" dirty="0" smtClean="0">
                <a:cs typeface="Times New Roman" panose="02020603050405020304" pitchFamily="18" charset="0"/>
              </a:rPr>
              <a:t>Лондона </a:t>
            </a:r>
            <a:r>
              <a:rPr lang="ru-RU" sz="1400" dirty="0">
                <a:cs typeface="Times New Roman" panose="02020603050405020304" pitchFamily="18" charset="0"/>
              </a:rPr>
              <a:t>перестало выпускать собственные </a:t>
            </a:r>
            <a:r>
              <a:rPr lang="ru-RU" sz="1400" dirty="0" smtClean="0">
                <a:cs typeface="Times New Roman" panose="02020603050405020304" pitchFamily="18" charset="0"/>
              </a:rPr>
              <a:t>приложения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5" y="1896480"/>
            <a:ext cx="149806" cy="1498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5" y="2248316"/>
            <a:ext cx="149806" cy="1498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9" y="2826652"/>
            <a:ext cx="149806" cy="149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5" y="3359950"/>
            <a:ext cx="149806" cy="1498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2" y="4367160"/>
            <a:ext cx="2168561" cy="125818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5886198" y="899323"/>
            <a:ext cx="3226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58B5B"/>
                </a:solidFill>
                <a:cs typeface="Times New Roman" panose="02020603050405020304" pitchFamily="18" charset="0"/>
              </a:rPr>
              <a:t>ОТКРЫТЫЕ ЗЕМЕЛЬНЫЕ ДАННЫЕ, </a:t>
            </a:r>
          </a:p>
          <a:p>
            <a:pPr algn="ctr"/>
            <a:r>
              <a:rPr lang="ru-RU" b="1" dirty="0" smtClean="0">
                <a:solidFill>
                  <a:srgbClr val="258B5B"/>
                </a:solidFill>
                <a:cs typeface="Times New Roman" panose="02020603050405020304" pitchFamily="18" charset="0"/>
              </a:rPr>
              <a:t>ВЕЛИКОБРИТАНИЯ</a:t>
            </a:r>
            <a:endParaRPr lang="ru-RU" b="1" dirty="0">
              <a:solidFill>
                <a:srgbClr val="258B5B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490584" y="1846715"/>
            <a:ext cx="2490186" cy="1728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kk-KZ" sz="1400" dirty="0" smtClean="0"/>
              <a:t>Доход: </a:t>
            </a:r>
            <a:r>
              <a:rPr lang="ru-RU" sz="1400" b="1" dirty="0" smtClean="0"/>
              <a:t>£76</a:t>
            </a:r>
            <a:r>
              <a:rPr lang="kk-KZ" sz="1400" b="1" dirty="0" smtClean="0"/>
              <a:t> млн</a:t>
            </a:r>
            <a:endParaRPr lang="ru-RU" sz="1400" b="1" dirty="0" smtClean="0"/>
          </a:p>
          <a:p>
            <a:r>
              <a:rPr lang="kk-KZ" sz="1400" dirty="0" smtClean="0"/>
              <a:t>Чистая прибыль: </a:t>
            </a:r>
            <a:r>
              <a:rPr lang="ru-RU" sz="1400" b="1" dirty="0" smtClean="0"/>
              <a:t>£25</a:t>
            </a:r>
            <a:r>
              <a:rPr lang="kk-KZ" sz="1400" b="1" dirty="0" smtClean="0"/>
              <a:t> млн</a:t>
            </a:r>
            <a:endParaRPr lang="ru-RU" sz="1400" b="1" dirty="0" smtClean="0"/>
          </a:p>
          <a:p>
            <a:endParaRPr lang="en-US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86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kk-KZ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всех продаж приходятся на подписки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kk-KZ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19,000 агентов по недвижимости</a:t>
            </a:r>
            <a:endParaRPr lang="ru-RU" sz="1400" dirty="0"/>
          </a:p>
        </p:txBody>
      </p:sp>
      <p:pic>
        <p:nvPicPr>
          <p:cNvPr id="44" name="Picture 2" descr="http://wynnedavies.co.uk/wp-content/uploads/2014/02/zoopla_butto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85" y="3866081"/>
            <a:ext cx="2024784" cy="15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2843809" y="899323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58B5B"/>
                </a:solidFill>
                <a:cs typeface="Times New Roman" panose="02020603050405020304" pitchFamily="18" charset="0"/>
              </a:rPr>
              <a:t>ОТКРЫТЫЕ АГРАРНЫЕ, МЕТЕОРОЛОГИЧЕСКИЕ </a:t>
            </a:r>
            <a:r>
              <a:rPr lang="en-US" b="1" dirty="0" smtClean="0">
                <a:solidFill>
                  <a:srgbClr val="258B5B"/>
                </a:solidFill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258B5B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258B5B"/>
                </a:solidFill>
                <a:cs typeface="Times New Roman" panose="02020603050405020304" pitchFamily="18" charset="0"/>
              </a:rPr>
              <a:t>ДАННЫЕ, США</a:t>
            </a:r>
            <a:endParaRPr lang="ru-RU" b="1" dirty="0">
              <a:solidFill>
                <a:srgbClr val="258B5B"/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340836" y="3303033"/>
            <a:ext cx="2454069" cy="215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 smtClean="0"/>
              <a:t>Данные об урожайности за 60 лет</a:t>
            </a:r>
            <a:endParaRPr lang="ru-RU" sz="1400" b="1" dirty="0" smtClean="0"/>
          </a:p>
          <a:p>
            <a:r>
              <a:rPr lang="ru-RU" sz="1400" dirty="0" smtClean="0"/>
              <a:t>Метеор. данные с </a:t>
            </a:r>
            <a:r>
              <a:rPr lang="en-US" sz="1400" dirty="0" smtClean="0"/>
              <a:t>&gt;</a:t>
            </a:r>
            <a:r>
              <a:rPr lang="ru-RU" sz="1400" dirty="0" smtClean="0"/>
              <a:t> 1 </a:t>
            </a:r>
            <a:r>
              <a:rPr lang="ru-RU" sz="1400" dirty="0" err="1" smtClean="0"/>
              <a:t>млн</a:t>
            </a:r>
            <a:r>
              <a:rPr lang="ru-RU" sz="1400" dirty="0" smtClean="0"/>
              <a:t> местоположений США</a:t>
            </a:r>
          </a:p>
          <a:p>
            <a:endParaRPr lang="ru-RU" sz="1400" dirty="0" smtClean="0"/>
          </a:p>
          <a:p>
            <a:r>
              <a:rPr lang="ru-RU" sz="1400" dirty="0" smtClean="0"/>
              <a:t>14 ТБ данных о качестве почвы</a:t>
            </a:r>
            <a:endParaRPr lang="ru-RU" sz="1400" b="1" dirty="0" smtClean="0"/>
          </a:p>
          <a:p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Значительный прирост прибыли для фермеров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2" descr="http://cdn.theeventchronicle.com/wp-content/uploads/2014/11/monsanto-climate-cor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23" y="1663751"/>
            <a:ext cx="2447087" cy="1231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52" y="3412194"/>
            <a:ext cx="149806" cy="14980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36" y="3958133"/>
            <a:ext cx="149806" cy="14980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12" y="4578975"/>
            <a:ext cx="149806" cy="14980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79" y="5080467"/>
            <a:ext cx="149806" cy="14980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77" y="1883486"/>
            <a:ext cx="149806" cy="1498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77" y="2208983"/>
            <a:ext cx="149806" cy="14980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73" y="2749766"/>
            <a:ext cx="149806" cy="14980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843808" y="972309"/>
            <a:ext cx="0" cy="464400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084168" y="972309"/>
            <a:ext cx="0" cy="464400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0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/>
          <p:nvPr/>
        </p:nvSpPr>
        <p:spPr>
          <a:xfrm>
            <a:off x="182580" y="154000"/>
            <a:ext cx="8709900" cy="43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defTabSz="1087438">
              <a:spcBef>
                <a:spcPct val="0"/>
              </a:spcBef>
              <a:buSzPct val="25000"/>
            </a:pPr>
            <a:r>
              <a:rPr kumimoji="1" lang="ru-RU" sz="2000" dirty="0">
                <a:solidFill>
                  <a:schemeClr val="bg1"/>
                </a:solidFill>
                <a:latin typeface="Impact" panose="020B0806030902050204" pitchFamily="34" charset="0"/>
                <a:sym typeface="Georgia"/>
              </a:rPr>
              <a:t>ОТКРЫТЫЕ ДАННЫЕ: ПОКАЗАТЕЛЬ ЭФФЕКТИВНОСТИ</a:t>
            </a:r>
          </a:p>
        </p:txBody>
      </p:sp>
      <p:graphicFrame>
        <p:nvGraphicFramePr>
          <p:cNvPr id="134" name="Shape 134"/>
          <p:cNvGraphicFramePr/>
          <p:nvPr>
            <p:extLst>
              <p:ext uri="{D42A27DB-BD31-4B8C-83A1-F6EECF244321}">
                <p14:modId xmlns:p14="http://schemas.microsoft.com/office/powerpoint/2010/main" val="3980075730"/>
              </p:ext>
            </p:extLst>
          </p:nvPr>
        </p:nvGraphicFramePr>
        <p:xfrm>
          <a:off x="251709" y="3717032"/>
          <a:ext cx="3966550" cy="2495525"/>
        </p:xfrm>
        <a:graphic>
          <a:graphicData uri="http://schemas.openxmlformats.org/drawingml/2006/table">
            <a:tbl>
              <a:tblPr firstRow="1" bandRow="1">
                <a:noFill/>
                <a:tableStyleId>{86748526-0979-45F1-B213-8FEAD22F4EF6}</a:tableStyleId>
              </a:tblPr>
              <a:tblGrid>
                <a:gridCol w="830200"/>
                <a:gridCol w="1873175"/>
                <a:gridCol w="1263175"/>
              </a:tblGrid>
              <a:tr h="64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b="0" u="none" strike="noStrike" cap="none" baseline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Рей-</a:t>
                      </a:r>
                      <a:br>
                        <a:rPr lang="ru-RU" sz="1600" b="0" u="none" strike="noStrike" cap="none" baseline="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ru-RU" sz="1600" b="0" u="none" strike="noStrike" cap="none" baseline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тинг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8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b="0" u="none" strike="noStrike" cap="none" baseline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Страна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8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b="0" u="none" strike="noStrike" cap="none" baseline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Общий  процент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8B5B"/>
                    </a:solidFill>
                  </a:tcPr>
                </a:tc>
              </a:tr>
              <a:tr h="371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Великобритания 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97%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Дания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83%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Франция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80%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Финляндия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73%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Австралия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600" u="none" strike="noStrike" cap="none" baseline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72%</a:t>
                      </a:r>
                    </a:p>
                  </a:txBody>
                  <a:tcPr marL="91400" marR="91400" marT="45750" marB="4575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5" name="Shape 135"/>
          <p:cNvSpPr/>
          <p:nvPr/>
        </p:nvSpPr>
        <p:spPr>
          <a:xfrm>
            <a:off x="141642" y="3206734"/>
            <a:ext cx="3573101" cy="350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2000" b="0" i="0" u="none" strike="noStrike" cap="none" baseline="0" dirty="0">
                <a:solidFill>
                  <a:srgbClr val="258B5B"/>
                </a:solidFill>
                <a:latin typeface="Calibri"/>
                <a:ea typeface="Calibri"/>
                <a:cs typeface="Calibri"/>
                <a:sym typeface="Calibri"/>
              </a:rPr>
              <a:t>OPEN DATA INDEX, </a:t>
            </a:r>
            <a:r>
              <a:rPr lang="ru-RU" sz="2000" b="0" i="0" u="none" strike="noStrike" cap="none" baseline="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97 стран</a:t>
            </a:r>
          </a:p>
        </p:txBody>
      </p:sp>
      <p:sp>
        <p:nvSpPr>
          <p:cNvPr id="136" name="Shape 136"/>
          <p:cNvSpPr/>
          <p:nvPr/>
        </p:nvSpPr>
        <p:spPr>
          <a:xfrm>
            <a:off x="5343418" y="3193071"/>
            <a:ext cx="2976313" cy="363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2000" dirty="0" smtClean="0">
                <a:solidFill>
                  <a:srgbClr val="258B5B"/>
                </a:solidFill>
                <a:latin typeface="Calibri"/>
                <a:ea typeface="Calibri"/>
                <a:cs typeface="Calibri"/>
                <a:sym typeface="Calibri"/>
              </a:rPr>
              <a:t>КРИТЕРИИ ОЦЕНКИ</a:t>
            </a:r>
            <a:endParaRPr lang="ru-RU" sz="2000" b="0" i="0" u="none" strike="noStrike" cap="none" baseline="0" dirty="0">
              <a:solidFill>
                <a:srgbClr val="258B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5336666" y="3607772"/>
            <a:ext cx="2679982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800"/>
              </a:spcAft>
              <a:buSzPct val="25000"/>
              <a:buNone/>
            </a:pPr>
            <a:r>
              <a:rPr lang="ru-RU" sz="1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Законодательство</a:t>
            </a:r>
          </a:p>
          <a:p>
            <a:pPr marL="0" marR="0" lvl="0" indent="0" algn="l" rtl="0">
              <a:spcBef>
                <a:spcPts val="0"/>
              </a:spcBef>
              <a:spcAft>
                <a:spcPts val="800"/>
              </a:spcAft>
              <a:buSzPct val="25000"/>
              <a:buNone/>
            </a:pPr>
            <a:r>
              <a:rPr lang="ru-RU" sz="1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Данные по транспорту, </a:t>
            </a:r>
            <a:br>
              <a:rPr lang="ru-RU" sz="1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включая геоданные</a:t>
            </a:r>
          </a:p>
          <a:p>
            <a:pPr marL="0" marR="0" lvl="0" indent="0" algn="l" rtl="0">
              <a:spcBef>
                <a:spcPts val="0"/>
              </a:spcBef>
              <a:spcAft>
                <a:spcPts val="800"/>
              </a:spcAft>
              <a:buSzPct val="25000"/>
              <a:buNone/>
            </a:pPr>
            <a:r>
              <a:rPr lang="ru-RU" sz="1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Государственный бюджет</a:t>
            </a:r>
          </a:p>
          <a:p>
            <a:pPr marL="0" marR="0" lvl="0" indent="0" algn="l" rtl="0">
              <a:spcBef>
                <a:spcPts val="0"/>
              </a:spcBef>
              <a:spcAft>
                <a:spcPts val="800"/>
              </a:spcAft>
              <a:buSzPct val="25000"/>
              <a:buNone/>
            </a:pPr>
            <a:r>
              <a:rPr lang="ru-RU" sz="1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Государственные расходы</a:t>
            </a:r>
          </a:p>
          <a:p>
            <a:pPr marL="0" marR="0" lvl="0" indent="0" algn="l" rtl="0">
              <a:spcBef>
                <a:spcPts val="0"/>
              </a:spcBef>
              <a:spcAft>
                <a:spcPts val="800"/>
              </a:spcAft>
              <a:buSzPct val="25000"/>
              <a:buNone/>
            </a:pPr>
            <a:r>
              <a:rPr lang="ru-RU" sz="1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Национальная Статистика</a:t>
            </a:r>
          </a:p>
          <a:p>
            <a:pPr marL="0" marR="0" lvl="0" indent="0" algn="l" rtl="0">
              <a:spcBef>
                <a:spcPts val="0"/>
              </a:spcBef>
              <a:spcAft>
                <a:spcPts val="800"/>
              </a:spcAft>
              <a:buSzPct val="25000"/>
              <a:buNone/>
            </a:pPr>
            <a:r>
              <a:rPr lang="ru-RU" sz="1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Результаты выборов</a:t>
            </a:r>
          </a:p>
          <a:p>
            <a:pPr marL="0" marR="0" lvl="0" indent="0" algn="l" rtl="0">
              <a:spcBef>
                <a:spcPts val="0"/>
              </a:spcBef>
              <a:spcAft>
                <a:spcPts val="800"/>
              </a:spcAft>
              <a:buSzPct val="25000"/>
              <a:buNone/>
            </a:pPr>
            <a:r>
              <a:rPr lang="ru-RU" sz="1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Метеорология</a:t>
            </a: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5501" y="3716538"/>
            <a:ext cx="149806" cy="14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5501" y="4073213"/>
            <a:ext cx="149806" cy="14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5501" y="4632195"/>
            <a:ext cx="149806" cy="14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5500" y="4986025"/>
            <a:ext cx="149806" cy="14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2435" y="5306784"/>
            <a:ext cx="149806" cy="14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2435" y="5671995"/>
            <a:ext cx="149806" cy="1498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Shape 144"/>
          <p:cNvCxnSpPr/>
          <p:nvPr/>
        </p:nvCxnSpPr>
        <p:spPr>
          <a:xfrm>
            <a:off x="4720876" y="3317747"/>
            <a:ext cx="0" cy="2872764"/>
          </a:xfrm>
          <a:prstGeom prst="straightConnector1">
            <a:avLst/>
          </a:prstGeom>
          <a:noFill/>
          <a:ln w="12700" cap="flat">
            <a:solidFill>
              <a:srgbClr val="258B5B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45" name="Shape 145"/>
          <p:cNvSpPr/>
          <p:nvPr/>
        </p:nvSpPr>
        <p:spPr>
          <a:xfrm>
            <a:off x="8050259" y="5913987"/>
            <a:ext cx="89627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Open</a:t>
            </a:r>
            <a:r>
              <a:rPr lang="ru-RU" sz="1200" b="0" i="0" u="none" strike="noStrike" cap="none" baseline="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lang="ru-RU" sz="1200" b="0" i="0" u="none" strike="noStrike" cap="none" baseline="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ru-RU" sz="1200" b="0" i="0" u="none" strike="noStrike" cap="none" baseline="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endParaRPr lang="ru-RU" sz="1200" b="0" i="0" u="none" strike="noStrike" cap="none" baseline="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5">
            <a:alphaModFix/>
          </a:blip>
          <a:srcRect t="17635" b="1041"/>
          <a:stretch/>
        </p:blipFill>
        <p:spPr>
          <a:xfrm>
            <a:off x="251709" y="866617"/>
            <a:ext cx="8424332" cy="213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7355" y="6030868"/>
            <a:ext cx="149806" cy="149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05608"/>
            <a:ext cx="7886700" cy="132556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6107"/>
            <a:ext cx="78867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5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18158" y="160229"/>
            <a:ext cx="571727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1087438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87438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87438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87438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87438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None/>
            </a:pPr>
            <a:r>
              <a:rPr lang="ru-RU" altLang="ru-RU" sz="2000" dirty="0">
                <a:solidFill>
                  <a:schemeClr val="bg1"/>
                </a:solidFill>
                <a:latin typeface="Impact" panose="020B0806030902050204" pitchFamily="34" charset="0"/>
                <a:cs typeface="Arial"/>
              </a:rPr>
              <a:t>АНАЛИЗ ГОТОВНОСТИ СТРАНЫ К ОТКРЫТЫМ ДАННЫМ</a:t>
            </a:r>
          </a:p>
        </p:txBody>
      </p:sp>
      <p:sp>
        <p:nvSpPr>
          <p:cNvPr id="6" name="Прямоугольник 9"/>
          <p:cNvSpPr/>
          <p:nvPr/>
        </p:nvSpPr>
        <p:spPr>
          <a:xfrm>
            <a:off x="4636954" y="1098197"/>
            <a:ext cx="4250084" cy="5509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32400" y="2571527"/>
            <a:ext cx="3672210" cy="2513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800" dirty="0" smtClean="0">
                <a:solidFill>
                  <a:srgbClr val="595959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Компетенции:</a:t>
            </a:r>
          </a:p>
          <a:p>
            <a:r>
              <a:rPr lang="ru-RU" altLang="ru-RU" sz="1600" b="1" i="1" dirty="0" smtClean="0">
                <a:cs typeface="Arial" panose="020B0604020202020204" pitchFamily="34" charset="0"/>
              </a:rPr>
              <a:t>центральных государственных органов и местных исполнительных органов: </a:t>
            </a:r>
            <a:r>
              <a:rPr lang="ru-RU" altLang="ru-RU" sz="1600" i="1" dirty="0" smtClean="0">
                <a:cs typeface="Arial" panose="020B0604020202020204" pitchFamily="34" charset="0"/>
              </a:rPr>
              <a:t>составление перечня и публикация открытых данных</a:t>
            </a:r>
          </a:p>
          <a:p>
            <a:r>
              <a:rPr lang="ru-RU" altLang="ru-RU" sz="1600" b="1" i="1" dirty="0" smtClean="0">
                <a:cs typeface="Arial" panose="020B0604020202020204" pitchFamily="34" charset="0"/>
              </a:rPr>
              <a:t>уполномоченного </a:t>
            </a:r>
            <a:r>
              <a:rPr lang="ru-RU" altLang="ru-RU" sz="1600" b="1" i="1" dirty="0">
                <a:cs typeface="Arial" panose="020B0604020202020204" pitchFamily="34" charset="0"/>
              </a:rPr>
              <a:t>органа: </a:t>
            </a:r>
            <a:r>
              <a:rPr lang="ru-RU" altLang="ru-RU" sz="1600" i="1" dirty="0" smtClean="0">
                <a:cs typeface="Arial" panose="020B0604020202020204" pitchFamily="34" charset="0"/>
              </a:rPr>
              <a:t>согласование перечня </a:t>
            </a:r>
            <a:r>
              <a:rPr lang="ru-RU" altLang="ru-RU" sz="1600" i="1" dirty="0">
                <a:cs typeface="Arial" panose="020B0604020202020204" pitchFamily="34" charset="0"/>
              </a:rPr>
              <a:t>открытых данных, </a:t>
            </a:r>
            <a:r>
              <a:rPr lang="ru-RU" altLang="ru-RU" sz="1600" i="1" dirty="0" smtClean="0">
                <a:cs typeface="Arial" panose="020B0604020202020204" pitchFamily="34" charset="0"/>
              </a:rPr>
              <a:t>критерии отнесения данных к открытым, порядок </a:t>
            </a:r>
            <a:r>
              <a:rPr lang="ru-RU" altLang="ru-RU" sz="1600" i="1" dirty="0">
                <a:cs typeface="Arial" panose="020B0604020202020204" pitchFamily="34" charset="0"/>
              </a:rPr>
              <a:t>их </a:t>
            </a:r>
            <a:r>
              <a:rPr lang="ru-RU" altLang="ru-RU" sz="1600" i="1" dirty="0" smtClean="0">
                <a:cs typeface="Arial" panose="020B0604020202020204" pitchFamily="34" charset="0"/>
              </a:rPr>
              <a:t>предоставления</a:t>
            </a:r>
            <a:endParaRPr lang="ru-RU" altLang="ru-RU" sz="1600" i="1" dirty="0">
              <a:cs typeface="Arial" panose="020B0604020202020204" pitchFamily="34" charset="0"/>
            </a:endParaRPr>
          </a:p>
          <a:p>
            <a:endParaRPr lang="ru-RU" altLang="ru-RU" sz="1600" i="1" dirty="0" smtClean="0">
              <a:cs typeface="Arial" panose="020B0604020202020204" pitchFamily="34" charset="0"/>
            </a:endParaRPr>
          </a:p>
        </p:txBody>
      </p:sp>
      <p:sp>
        <p:nvSpPr>
          <p:cNvPr id="8" name="Rectangle 52"/>
          <p:cNvSpPr/>
          <p:nvPr/>
        </p:nvSpPr>
        <p:spPr>
          <a:xfrm>
            <a:off x="317293" y="1169263"/>
            <a:ext cx="4351337" cy="1016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sym typeface="Georgia" panose="02040502050405020303" pitchFamily="18" charset="0"/>
              </a:rPr>
              <a:t>Проведен анализ готовности страны </a:t>
            </a:r>
            <a:r>
              <a:rPr lang="en-US" altLang="ru-RU" sz="20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sym typeface="Georgia" panose="02040502050405020303" pitchFamily="18" charset="0"/>
              </a:rPr>
              <a:t/>
            </a:r>
            <a:br>
              <a:rPr lang="en-US" altLang="ru-RU" sz="20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sym typeface="Georgia" panose="02040502050405020303" pitchFamily="18" charset="0"/>
              </a:rPr>
            </a:b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sym typeface="Georgia" panose="02040502050405020303" pitchFamily="18" charset="0"/>
              </a:rPr>
              <a:t>к открытым данным</a:t>
            </a:r>
            <a:r>
              <a:rPr lang="en-US" altLang="ru-RU" sz="20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sym typeface="Georgia" panose="02040502050405020303" pitchFamily="18" charset="0"/>
              </a:rPr>
              <a:t> </a:t>
            </a: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по 7 факторам</a:t>
            </a:r>
            <a:r>
              <a:rPr lang="en-US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/>
            </a:r>
            <a:br>
              <a:rPr lang="en-US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</a:b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Методика Всемирного Банка </a:t>
            </a:r>
            <a:endParaRPr lang="en-US" altLang="ru-RU" sz="20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Прямоугольник 4"/>
          <p:cNvSpPr/>
          <p:nvPr/>
        </p:nvSpPr>
        <p:spPr>
          <a:xfrm>
            <a:off x="461194" y="2048533"/>
            <a:ext cx="323959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Лидерство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alt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Институциональная 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готовность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Наличие данных и спрос на 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данные 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Наличие сообществ пользователей данных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Финансирование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ИКТ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инфраструктура и навыки</a:t>
            </a:r>
          </a:p>
        </p:txBody>
      </p:sp>
      <p:sp>
        <p:nvSpPr>
          <p:cNvPr id="10" name="Прямоугольник 7"/>
          <p:cNvSpPr/>
          <p:nvPr/>
        </p:nvSpPr>
        <p:spPr>
          <a:xfrm>
            <a:off x="4835776" y="1169263"/>
            <a:ext cx="3603377" cy="13239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 проект Закона «Об информатизации» внесены такие понятия как открытые данные и интернет-портал открытых данных</a:t>
            </a:r>
          </a:p>
        </p:txBody>
      </p:sp>
      <p:sp>
        <p:nvSpPr>
          <p:cNvPr id="12" name="Прямоугольник 6"/>
          <p:cNvSpPr/>
          <p:nvPr/>
        </p:nvSpPr>
        <p:spPr>
          <a:xfrm>
            <a:off x="461194" y="2394854"/>
            <a:ext cx="4292848" cy="360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Правовое </a:t>
            </a: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обеспечение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1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720" y="5294466"/>
            <a:ext cx="1277393" cy="127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7"/>
          <p:cNvSpPr/>
          <p:nvPr/>
        </p:nvSpPr>
        <p:spPr>
          <a:xfrm>
            <a:off x="4822875" y="4928868"/>
            <a:ext cx="3836491" cy="16784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defRPr/>
            </a:pPr>
            <a:endPara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ts val="1000"/>
              </a:spcBef>
              <a:defRPr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 также в проект Закона «О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доступе к информации»: </a:t>
            </a:r>
            <a:endPara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500" b="1" i="1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Уполномоченный </a:t>
            </a:r>
            <a:r>
              <a:rPr lang="ru-RU" sz="1500" b="1" i="1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орган </a:t>
            </a:r>
            <a:r>
              <a:rPr lang="ru-RU" sz="1500" i="1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вправе запрашивать открытые данные по результатам опроса общественного мнения</a:t>
            </a:r>
          </a:p>
        </p:txBody>
      </p:sp>
    </p:spTree>
    <p:extLst>
      <p:ext uri="{BB962C8B-B14F-4D97-AF65-F5344CB8AC3E}">
        <p14:creationId xmlns:p14="http://schemas.microsoft.com/office/powerpoint/2010/main" val="39207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/>
          <p:nvPr/>
        </p:nvSpPr>
        <p:spPr>
          <a:xfrm>
            <a:off x="173910" y="6257719"/>
            <a:ext cx="5478210" cy="353801"/>
          </a:xfrm>
          <a:prstGeom prst="homePlate">
            <a:avLst>
              <a:gd name="adj" fmla="val 50000"/>
            </a:avLst>
          </a:prstGeom>
          <a:solidFill>
            <a:srgbClr val="38562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173910" y="5797014"/>
            <a:ext cx="5334194" cy="353801"/>
          </a:xfrm>
          <a:prstGeom prst="homePlate">
            <a:avLst>
              <a:gd name="adj" fmla="val 50000"/>
            </a:avLst>
          </a:prstGeom>
          <a:solidFill>
            <a:srgbClr val="38562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173910" y="5389737"/>
            <a:ext cx="2489199" cy="353801"/>
          </a:xfrm>
          <a:prstGeom prst="homePlate">
            <a:avLst>
              <a:gd name="adj" fmla="val 50000"/>
            </a:avLst>
          </a:prstGeom>
          <a:solidFill>
            <a:srgbClr val="38562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218660" y="158233"/>
            <a:ext cx="7665708" cy="4132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ct val="0"/>
              </a:spcBef>
              <a:buSzPct val="25000"/>
            </a:pPr>
            <a:r>
              <a:rPr lang="ru-RU" sz="2000" dirty="0">
                <a:solidFill>
                  <a:schemeClr val="bg1"/>
                </a:solidFill>
                <a:latin typeface="Impact" panose="020B0806030902050204" pitchFamily="34" charset="0"/>
                <a:sym typeface="Calibri"/>
              </a:rPr>
              <a:t>ГОСУДАРСТВЕННЫЙ ПОРТАЛ ОТКРЫТЫХ ДАННЫХ РК</a:t>
            </a:r>
          </a:p>
        </p:txBody>
      </p:sp>
      <p:grpSp>
        <p:nvGrpSpPr>
          <p:cNvPr id="239" name="Shape 239"/>
          <p:cNvGrpSpPr/>
          <p:nvPr/>
        </p:nvGrpSpPr>
        <p:grpSpPr>
          <a:xfrm>
            <a:off x="173910" y="1000725"/>
            <a:ext cx="4142018" cy="3953083"/>
            <a:chOff x="1623781" y="986128"/>
            <a:chExt cx="5762173" cy="5499335"/>
          </a:xfrm>
        </p:grpSpPr>
        <p:sp>
          <p:nvSpPr>
            <p:cNvPr id="240" name="Shape 240"/>
            <p:cNvSpPr/>
            <p:nvPr/>
          </p:nvSpPr>
          <p:spPr>
            <a:xfrm>
              <a:off x="1625600" y="4171746"/>
              <a:ext cx="5760354" cy="23137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1" name="Shape 241"/>
            <p:cNvGrpSpPr/>
            <p:nvPr/>
          </p:nvGrpSpPr>
          <p:grpSpPr>
            <a:xfrm>
              <a:off x="1623781" y="986128"/>
              <a:ext cx="5762173" cy="5439706"/>
              <a:chOff x="1403648" y="719154"/>
              <a:chExt cx="6336703" cy="5982085"/>
            </a:xfrm>
          </p:grpSpPr>
          <p:pic>
            <p:nvPicPr>
              <p:cNvPr id="242" name="Shape 24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03648" y="719154"/>
                <a:ext cx="6336703" cy="35374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Shape 24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907703" y="4149080"/>
                <a:ext cx="5184575" cy="25521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44" name="Shape 244"/>
          <p:cNvSpPr/>
          <p:nvPr/>
        </p:nvSpPr>
        <p:spPr>
          <a:xfrm>
            <a:off x="173910" y="5416564"/>
            <a:ext cx="6444208" cy="8151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400"/>
              </a:spcAft>
              <a:buSzPct val="25000"/>
              <a:buNone/>
            </a:pPr>
            <a:r>
              <a:rPr lang="ru-RU" sz="1600" b="0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325 наборов данных</a:t>
            </a:r>
            <a:endParaRPr lang="ru-RU" sz="16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400"/>
              </a:spcAft>
              <a:buSzPct val="25000"/>
              <a:buNone/>
            </a:pPr>
            <a:r>
              <a:rPr lang="ru-RU" sz="1600" b="0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Интерфейс </a:t>
            </a:r>
            <a:r>
              <a:rPr lang="ru-RU" sz="16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программирования приложений (</a:t>
            </a:r>
            <a:r>
              <a:rPr lang="ru-RU" sz="16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API</a:t>
            </a:r>
            <a:r>
              <a:rPr lang="ru-RU" sz="16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1400"/>
              </a:spcAft>
              <a:buSzPct val="25000"/>
              <a:buNone/>
            </a:pPr>
            <a:r>
              <a:rPr lang="ru-RU" sz="16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Опубликовано </a:t>
            </a:r>
            <a:r>
              <a:rPr lang="ru-RU" sz="16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ru-RU" sz="16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приложений (</a:t>
            </a:r>
            <a:r>
              <a:rPr lang="ru-RU" sz="16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lang="ru-RU" sz="16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участвовало в конкурсе)</a:t>
            </a: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6">
            <a:alphaModFix/>
          </a:blip>
          <a:srcRect l="38617" t="24076" r="29905" b="9550"/>
          <a:stretch/>
        </p:blipFill>
        <p:spPr>
          <a:xfrm>
            <a:off x="4721023" y="988670"/>
            <a:ext cx="3644721" cy="4320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26" y="1017324"/>
            <a:ext cx="4111989" cy="38687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506" y="178255"/>
            <a:ext cx="3667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Impact" panose="020B0806030902050204" pitchFamily="34" charset="0"/>
              </a:rPr>
              <a:t>ОТКРЫТЫЕ </a:t>
            </a:r>
            <a:r>
              <a:rPr lang="ru-RU" alt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ДАННЫЕ: ПЛАН РАБОТ</a:t>
            </a:r>
            <a:endParaRPr lang="ru-RU" altLang="ru-RU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29749" y="884287"/>
            <a:ext cx="3306603" cy="618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kk-KZ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Утверждение</a:t>
            </a:r>
            <a:r>
              <a:rPr lang="kk-K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Перечня</a:t>
            </a:r>
            <a:endParaRPr lang="en-US" sz="16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kk-K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Открытых данных </a:t>
            </a:r>
            <a:endParaRPr lang="kk-KZ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48" y="3366210"/>
            <a:ext cx="2444632" cy="6886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03248" y="4131489"/>
            <a:ext cx="259632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Публикация </a:t>
            </a:r>
            <a:r>
              <a:rPr lang="kk-K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данных </a:t>
            </a:r>
            <a:r>
              <a:rPr lang="kk-K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на портале 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606" y="5540664"/>
            <a:ext cx="246211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kk-K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ервисы и приложения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71" y="640732"/>
            <a:ext cx="1395988" cy="13959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20" y="3948318"/>
            <a:ext cx="1604880" cy="1604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5201">
            <a:off x="7510017" y="1950263"/>
            <a:ext cx="1617599" cy="14126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2768">
            <a:off x="7144918" y="4894101"/>
            <a:ext cx="1273081" cy="12994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36" y="1973781"/>
            <a:ext cx="1300218" cy="13002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2895" y="3379884"/>
            <a:ext cx="1800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00" b="1" dirty="0" smtClean="0"/>
              <a:t>МЕЖДУНАРОДНЫЙ </a:t>
            </a:r>
            <a:endParaRPr lang="en-US" sz="1300" b="1" dirty="0" smtClean="0"/>
          </a:p>
          <a:p>
            <a:pPr algn="ctr"/>
            <a:r>
              <a:rPr lang="kk-KZ" sz="1300" b="1" dirty="0" smtClean="0"/>
              <a:t>ОПЫТ</a:t>
            </a:r>
            <a:endParaRPr lang="ru-RU" sz="13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9135" y="2519321"/>
            <a:ext cx="146007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300" b="1" dirty="0" smtClean="0"/>
              <a:t>АНКЕТИРОВАНИЕ</a:t>
            </a:r>
            <a:endParaRPr lang="en-US" sz="1300" b="1" dirty="0" smtClean="0"/>
          </a:p>
          <a:p>
            <a:pPr algn="ctr"/>
            <a:r>
              <a:rPr lang="ru-RU" sz="1300" b="1" dirty="0" smtClean="0"/>
              <a:t>граждан/бизнеса</a:t>
            </a:r>
            <a:endParaRPr lang="kk-KZ" sz="13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kk-KZ" sz="1300" b="1" dirty="0" smtClean="0"/>
          </a:p>
        </p:txBody>
      </p:sp>
      <p:sp>
        <p:nvSpPr>
          <p:cNvPr id="16" name="Овал 15"/>
          <p:cNvSpPr/>
          <p:nvPr/>
        </p:nvSpPr>
        <p:spPr>
          <a:xfrm>
            <a:off x="129029" y="1381813"/>
            <a:ext cx="3794899" cy="2687674"/>
          </a:xfrm>
          <a:prstGeom prst="ellipse">
            <a:avLst/>
          </a:prstGeom>
          <a:noFill/>
          <a:ln>
            <a:solidFill>
              <a:srgbClr val="258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66451" y="1862725"/>
            <a:ext cx="12602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300" b="1" dirty="0" smtClean="0"/>
              <a:t>СОЦИАЛЬНЫЕ </a:t>
            </a:r>
          </a:p>
          <a:p>
            <a:pPr algn="ctr"/>
            <a:r>
              <a:rPr lang="kk-KZ" sz="1300" b="1" dirty="0" smtClean="0"/>
              <a:t>СЕТИ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21267" y="1862725"/>
            <a:ext cx="14307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300" b="1" dirty="0" smtClean="0"/>
              <a:t>ОБРАТНАЯ СВЯЗЬ</a:t>
            </a:r>
          </a:p>
          <a:p>
            <a:pPr algn="ctr"/>
            <a:r>
              <a:rPr lang="kk-KZ" sz="1300" b="1" dirty="0" smtClean="0"/>
              <a:t>НА ПОРТАЛЕ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26613" y="2469593"/>
            <a:ext cx="138691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300" b="1" dirty="0" smtClean="0"/>
              <a:t>КРУГЛЫЕ СТОЛЫ</a:t>
            </a:r>
          </a:p>
          <a:p>
            <a:pPr algn="ctr"/>
            <a:r>
              <a:rPr lang="kk-KZ" sz="1300" b="1" dirty="0" smtClean="0"/>
              <a:t>СЕМИНАРЫ</a:t>
            </a:r>
          </a:p>
          <a:p>
            <a:pPr algn="ctr"/>
            <a:r>
              <a:rPr lang="kk-KZ" sz="1300" b="1" dirty="0" smtClean="0"/>
              <a:t>СОВЕЩАНИЯ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40">
            <a:off x="3772427" y="618881"/>
            <a:ext cx="1483899" cy="151459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-103200" y="993116"/>
            <a:ext cx="430172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ПОТРЕБНОСТЕЙ</a:t>
            </a:r>
            <a:endParaRPr lang="ru-RU" sz="16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care.timepad.ru/1a194b90-3f62-4c8e-b474-7c7f3c107bd4/-/preview/308x600/-/format/png/poster_event_18321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87" y="5320014"/>
            <a:ext cx="1126361" cy="112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236748" y="4851637"/>
            <a:ext cx="2572932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kk-KZ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КОНКУРСЫ И ХАКАТОНЫ</a:t>
            </a:r>
            <a:endParaRPr lang="ru-RU" sz="16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8277">
            <a:off x="3186675" y="5233485"/>
            <a:ext cx="1273081" cy="12994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289865" y="1842670"/>
            <a:ext cx="285883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kk-K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kk-KZ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технической</a:t>
            </a:r>
            <a:r>
              <a:rPr lang="kk-K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готовности</a:t>
            </a:r>
            <a:r>
              <a:rPr lang="kk-K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kk-KZ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расчет</a:t>
            </a:r>
            <a:r>
              <a:rPr lang="kk-K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затрат</a:t>
            </a:r>
            <a:endParaRPr lang="kk-KZ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люс 3"/>
          <p:cNvSpPr/>
          <p:nvPr/>
        </p:nvSpPr>
        <p:spPr>
          <a:xfrm>
            <a:off x="6730548" y="1357086"/>
            <a:ext cx="434943" cy="501569"/>
          </a:xfrm>
          <a:prstGeom prst="mathPlus">
            <a:avLst>
              <a:gd name="adj1" fmla="val 165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8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7160" y="802986"/>
            <a:ext cx="503156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kk-KZ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Утвержденный</a:t>
            </a:r>
            <a:r>
              <a:rPr lang="kk-K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Перечень</a:t>
            </a:r>
            <a:r>
              <a:rPr lang="kk-K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 Открытых данных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5609" y="3955479"/>
            <a:ext cx="433080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Подготовка наборов открытых данных</a:t>
            </a:r>
            <a:endParaRPr lang="kk-KZ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3.bp.blogspot.com/-I46iukXTdlU/UacQ-rdFEHI/AAAAAAAACso/dXKpAHapx3A/s1600/%25D0%25BF%25D0%25BB%25D0%25B0%25D0%25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05" y="2488775"/>
            <a:ext cx="732753" cy="57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50221" y="2867271"/>
            <a:ext cx="468052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Порядок и формат </a:t>
            </a:r>
          </a:p>
          <a:p>
            <a:pPr lvl="0" algn="ctr">
              <a:lnSpc>
                <a:spcPct val="107000"/>
              </a:lnSpc>
            </a:pPr>
            <a:r>
              <a:rPr lang="ru-RU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 наборов открытых данных</a:t>
            </a:r>
          </a:p>
        </p:txBody>
      </p:sp>
      <p:pic>
        <p:nvPicPr>
          <p:cNvPr id="8" name="Picture 4" descr="http://usc-isi-i2.github.io/szekely/img/projects/data-preparati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t="51371" r="-468"/>
          <a:stretch/>
        </p:blipFill>
        <p:spPr bwMode="auto">
          <a:xfrm>
            <a:off x="2792327" y="4211523"/>
            <a:ext cx="3528392" cy="126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857161" y="1196361"/>
          <a:ext cx="5143259" cy="9448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8280"/>
                <a:gridCol w="1200680"/>
                <a:gridCol w="1646067"/>
                <a:gridCol w="874213"/>
                <a:gridCol w="1214019"/>
              </a:tblGrid>
              <a:tr h="370840">
                <a:tc>
                  <a:txBody>
                    <a:bodyPr/>
                    <a:lstStyle/>
                    <a:p>
                      <a:r>
                        <a:rPr lang="kk-KZ" sz="1000" dirty="0" smtClean="0"/>
                        <a:t>№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000" dirty="0" err="1" smtClean="0"/>
                        <a:t>Наименование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dirty="0" smtClean="0"/>
                        <a:t>Период </a:t>
                      </a:r>
                      <a:r>
                        <a:rPr lang="kk-KZ" sz="1000" dirty="0" err="1" smtClean="0"/>
                        <a:t>актуализации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000" dirty="0" err="1" smtClean="0"/>
                        <a:t>Источник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000" dirty="0" err="1" smtClean="0"/>
                        <a:t>Ответственное</a:t>
                      </a:r>
                      <a:r>
                        <a:rPr lang="kk-KZ" sz="1000" dirty="0" smtClean="0"/>
                        <a:t> </a:t>
                      </a:r>
                      <a:r>
                        <a:rPr lang="kk-KZ" sz="1000" dirty="0" err="1" smtClean="0"/>
                        <a:t>лицо</a:t>
                      </a:r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000" dirty="0" err="1" smtClean="0"/>
                        <a:t>Название</a:t>
                      </a:r>
                      <a:r>
                        <a:rPr lang="kk-KZ" sz="1000" dirty="0" smtClean="0"/>
                        <a:t> </a:t>
                      </a:r>
                      <a:r>
                        <a:rPr lang="kk-KZ" sz="1000" dirty="0" err="1" smtClean="0"/>
                        <a:t>набора</a:t>
                      </a:r>
                      <a:r>
                        <a:rPr lang="kk-KZ" sz="1000" dirty="0" smtClean="0"/>
                        <a:t> </a:t>
                      </a:r>
                      <a:r>
                        <a:rPr lang="kk-KZ" sz="1000" dirty="0" err="1" smtClean="0"/>
                        <a:t>открытых</a:t>
                      </a:r>
                      <a:r>
                        <a:rPr lang="kk-KZ" sz="1000" dirty="0" smtClean="0"/>
                        <a:t> </a:t>
                      </a:r>
                      <a:r>
                        <a:rPr lang="kk-KZ" sz="1000" dirty="0" err="1" smtClean="0"/>
                        <a:t>данных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000" dirty="0" err="1" smtClean="0"/>
                        <a:t>Ежемесячно/ежедневно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000" dirty="0" smtClean="0"/>
                        <a:t>АРМ / Интеграция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000" dirty="0" smtClean="0"/>
                        <a:t>ФИО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338454" y="2084758"/>
            <a:ext cx="436138" cy="699465"/>
          </a:xfrm>
          <a:prstGeom prst="downArrow">
            <a:avLst/>
          </a:prstGeom>
          <a:solidFill>
            <a:srgbClr val="258B5B"/>
          </a:solidFill>
          <a:ln>
            <a:solidFill>
              <a:srgbClr val="209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372943" y="3488068"/>
            <a:ext cx="436138" cy="522660"/>
          </a:xfrm>
          <a:prstGeom prst="downArrow">
            <a:avLst/>
          </a:prstGeom>
          <a:solidFill>
            <a:srgbClr val="258B5B"/>
          </a:solidFill>
          <a:ln>
            <a:solidFill>
              <a:srgbClr val="209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201185" y="5874878"/>
            <a:ext cx="468052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Публикация наборов открытых данных через АРМ портала открытых данных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4372943" y="5384060"/>
            <a:ext cx="436138" cy="432048"/>
          </a:xfrm>
          <a:prstGeom prst="downArrow">
            <a:avLst/>
          </a:prstGeom>
          <a:solidFill>
            <a:srgbClr val="258B5B"/>
          </a:solidFill>
          <a:ln>
            <a:solidFill>
              <a:srgbClr val="209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88506" y="178255"/>
            <a:ext cx="7340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Impact" panose="020B0806030902050204" pitchFamily="34" charset="0"/>
              </a:rPr>
              <a:t>ОТКРЫТЫЕ </a:t>
            </a:r>
            <a:r>
              <a:rPr lang="ru-RU" alt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ДАННЫЕ: ПОДГОТОВКА НАБОРОВ ДАННЫХ И ПУБЛИКАЦИЯ</a:t>
            </a:r>
            <a:endParaRPr lang="ru-RU" altLang="ru-RU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5826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939</Words>
  <Application>Microsoft Office PowerPoint</Application>
  <PresentationFormat>Экран (4:3)</PresentationFormat>
  <Paragraphs>229</Paragraphs>
  <Slides>14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Georgia</vt:lpstr>
      <vt:lpstr>Impact</vt:lpstr>
      <vt:lpstr>Segoe UI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</dc:creator>
  <cp:lastModifiedBy>Igor.Pak</cp:lastModifiedBy>
  <cp:revision>178</cp:revision>
  <cp:lastPrinted>2015-05-18T09:28:52Z</cp:lastPrinted>
  <dcterms:modified xsi:type="dcterms:W3CDTF">2015-09-30T10:02:50Z</dcterms:modified>
</cp:coreProperties>
</file>