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notesSlides/notesSlide32.xml" ContentType="application/vnd.openxmlformats-officedocument.presentationml.notesSlide+xml"/>
  <Override PartName="/ppt/charts/chart3.xml" ContentType="application/vnd.openxmlformats-officedocument.drawingml.chart+xml"/>
  <Override PartName="/ppt/notesSlides/notesSlide33.xml" ContentType="application/vnd.openxmlformats-officedocument.presentationml.notesSlide+xml"/>
  <Override PartName="/ppt/charts/chart4.xml" ContentType="application/vnd.openxmlformats-officedocument.drawingml.chart+xml"/>
  <Override PartName="/ppt/notesSlides/notesSlide34.xml" ContentType="application/vnd.openxmlformats-officedocument.presentationml.notesSlide+xml"/>
  <Override PartName="/ppt/charts/chart5.xml" ContentType="application/vnd.openxmlformats-officedocument.drawingml.chart+xml"/>
  <Override PartName="/ppt/notesSlides/notesSlide35.xml" ContentType="application/vnd.openxmlformats-officedocument.presentationml.notesSlide+xml"/>
  <Override PartName="/ppt/charts/chart6.xml" ContentType="application/vnd.openxmlformats-officedocument.drawingml.chart+xml"/>
  <Override PartName="/ppt/notesSlides/notesSlide36.xml" ContentType="application/vnd.openxmlformats-officedocument.presentationml.notesSlide+xml"/>
  <Override PartName="/ppt/charts/chart7.xml" ContentType="application/vnd.openxmlformats-officedocument.drawingml.chart+xml"/>
  <Override PartName="/ppt/notesSlides/notesSlide37.xml" ContentType="application/vnd.openxmlformats-officedocument.presentationml.notesSlide+xml"/>
  <Override PartName="/ppt/charts/chart8.xml" ContentType="application/vnd.openxmlformats-officedocument.drawingml.chart+xml"/>
  <Override PartName="/ppt/notesSlides/notesSlide38.xml" ContentType="application/vnd.openxmlformats-officedocument.presentationml.notesSlide+xml"/>
  <Override PartName="/ppt/charts/chart9.xml" ContentType="application/vnd.openxmlformats-officedocument.drawingml.chart+xml"/>
  <Override PartName="/ppt/notesSlides/notesSlide39.xml" ContentType="application/vnd.openxmlformats-officedocument.presentationml.notesSlide+xml"/>
  <Override PartName="/ppt/charts/chart10.xml" ContentType="application/vnd.openxmlformats-officedocument.drawingml.chart+xml"/>
  <Override PartName="/ppt/notesSlides/notesSlide40.xml" ContentType="application/vnd.openxmlformats-officedocument.presentationml.notesSlide+xml"/>
  <Override PartName="/ppt/charts/chart1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 id="2147483769" r:id="rId2"/>
  </p:sldMasterIdLst>
  <p:notesMasterIdLst>
    <p:notesMasterId r:id="rId43"/>
  </p:notesMasterIdLst>
  <p:handoutMasterIdLst>
    <p:handoutMasterId r:id="rId44"/>
  </p:handoutMasterIdLst>
  <p:sldIdLst>
    <p:sldId id="322" r:id="rId3"/>
    <p:sldId id="323" r:id="rId4"/>
    <p:sldId id="324" r:id="rId5"/>
    <p:sldId id="325" r:id="rId6"/>
    <p:sldId id="326" r:id="rId7"/>
    <p:sldId id="349" r:id="rId8"/>
    <p:sldId id="327" r:id="rId9"/>
    <p:sldId id="328"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 id="347" r:id="rId29"/>
    <p:sldId id="348" r:id="rId30"/>
    <p:sldId id="307" r:id="rId31"/>
    <p:sldId id="308" r:id="rId32"/>
    <p:sldId id="309" r:id="rId33"/>
    <p:sldId id="310" r:id="rId34"/>
    <p:sldId id="311" r:id="rId35"/>
    <p:sldId id="313" r:id="rId36"/>
    <p:sldId id="314" r:id="rId37"/>
    <p:sldId id="315" r:id="rId38"/>
    <p:sldId id="316" r:id="rId39"/>
    <p:sldId id="317" r:id="rId40"/>
    <p:sldId id="318" r:id="rId41"/>
    <p:sldId id="319" r:id="rId4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BA3030"/>
    <a:srgbClr val="8E908F"/>
    <a:srgbClr val="9D9FA2"/>
    <a:srgbClr val="828381"/>
    <a:srgbClr val="A5A6A5"/>
    <a:srgbClr val="717074"/>
    <a:srgbClr val="2C95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2" autoAdjust="0"/>
    <p:restoredTop sz="93381" autoAdjust="0"/>
  </p:normalViewPr>
  <p:slideViewPr>
    <p:cSldViewPr snapToGrid="0" snapToObjects="1" showGuides="1">
      <p:cViewPr varScale="1">
        <p:scale>
          <a:sx n="115" d="100"/>
          <a:sy n="115" d="100"/>
        </p:scale>
        <p:origin x="-924" y="-90"/>
      </p:cViewPr>
      <p:guideLst>
        <p:guide orient="horz" pos="3098"/>
        <p:guide pos="2666"/>
      </p:guideLst>
    </p:cSldViewPr>
  </p:slideViewPr>
  <p:notesTextViewPr>
    <p:cViewPr>
      <p:scale>
        <a:sx n="100" d="100"/>
        <a:sy n="100" d="100"/>
      </p:scale>
      <p:origin x="0" y="0"/>
    </p:cViewPr>
  </p:notesTextViewPr>
  <p:sorterViewPr>
    <p:cViewPr>
      <p:scale>
        <a:sx n="200" d="100"/>
        <a:sy n="200" d="100"/>
      </p:scale>
      <p:origin x="0" y="0"/>
    </p:cViewPr>
  </p:sorterViewPr>
  <p:notesViewPr>
    <p:cSldViewPr snapToObjects="1" showGuides="1">
      <p:cViewPr>
        <p:scale>
          <a:sx n="180" d="100"/>
          <a:sy n="180" d="100"/>
        </p:scale>
        <p:origin x="-858" y="-72"/>
      </p:cViewPr>
      <p:guideLst>
        <p:guide orient="horz" pos="4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99332991991E-2"/>
          <c:y val="5.9858815463884399E-2"/>
          <c:w val="0.85258891316385099"/>
          <c:h val="0.58058894732895605"/>
        </c:manualLayout>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F4A3"/>
              </a:solidFill>
              <a:ln>
                <a:noFill/>
              </a:ln>
              <a:effectLst/>
            </c:spPr>
          </c:dPt>
          <c:dPt>
            <c:idx val="1"/>
            <c:invertIfNegative val="0"/>
            <c:bubble3D val="0"/>
            <c:spPr>
              <a:solidFill>
                <a:srgbClr val="FFC000"/>
              </a:solidFill>
              <a:ln>
                <a:noFill/>
              </a:ln>
              <a:effectLst/>
            </c:spPr>
          </c:dPt>
          <c:dPt>
            <c:idx val="2"/>
            <c:invertIfNegative val="0"/>
            <c:bubble3D val="0"/>
            <c:spPr>
              <a:solidFill>
                <a:srgbClr val="00CC99"/>
              </a:solidFill>
              <a:ln>
                <a:noFill/>
              </a:ln>
              <a:effectLst/>
            </c:spPr>
          </c:dPt>
          <c:dPt>
            <c:idx val="3"/>
            <c:invertIfNegative val="0"/>
            <c:bubble3D val="0"/>
            <c:spPr>
              <a:solidFill>
                <a:srgbClr val="267326"/>
              </a:solidFill>
              <a:ln>
                <a:noFill/>
              </a:ln>
              <a:effectLst/>
            </c:spPr>
          </c:dPt>
          <c:dPt>
            <c:idx val="4"/>
            <c:invertIfNegative val="0"/>
            <c:bubble3D val="0"/>
            <c:spPr>
              <a:solidFill>
                <a:srgbClr val="2C95DD"/>
              </a:solidFill>
              <a:ln>
                <a:noFill/>
              </a:ln>
              <a:effectLst/>
            </c:spPr>
          </c:dPt>
          <c:dPt>
            <c:idx val="5"/>
            <c:invertIfNegative val="0"/>
            <c:bubble3D val="0"/>
            <c:spPr>
              <a:solidFill>
                <a:schemeClr val="tx2">
                  <a:lumMod val="60000"/>
                  <a:lumOff val="40000"/>
                </a:schemeClr>
              </a:solidFill>
              <a:ln>
                <a:noFill/>
              </a:ln>
              <a:effectLst/>
            </c:spPr>
          </c:dPt>
          <c:dPt>
            <c:idx val="6"/>
            <c:invertIfNegative val="0"/>
            <c:bubble3D val="0"/>
            <c:spPr>
              <a:solidFill>
                <a:srgbClr val="F67A14"/>
              </a:solidFill>
              <a:ln>
                <a:noFill/>
              </a:ln>
              <a:effectLst/>
            </c:spPr>
          </c:dPt>
          <c:dPt>
            <c:idx val="7"/>
            <c:invertIfNegative val="0"/>
            <c:bubble3D val="0"/>
            <c:spPr>
              <a:solidFill>
                <a:srgbClr val="794909"/>
              </a:solidFill>
              <a:ln>
                <a:noFill/>
              </a:ln>
              <a:effectLst/>
            </c:spPr>
          </c:dPt>
          <c:dPt>
            <c:idx val="8"/>
            <c:invertIfNegative val="0"/>
            <c:bubble3D val="0"/>
            <c:spPr>
              <a:solidFill>
                <a:srgbClr val="002060"/>
              </a:solidFill>
              <a:ln>
                <a:noFill/>
              </a:ln>
              <a:effectLst/>
            </c:spPr>
          </c:dPt>
          <c:cat>
            <c:strRef>
              <c:f>Sheet1!$A$2:$A$11</c:f>
              <c:strCache>
                <c:ptCount val="3"/>
                <c:pt idx="0">
                  <c:v>Category 1</c:v>
                </c:pt>
                <c:pt idx="1">
                  <c:v>Category 2</c:v>
                </c:pt>
                <c:pt idx="2">
                  <c:v>Category 3</c:v>
                </c:pt>
              </c:strCache>
            </c:strRef>
          </c:cat>
          <c:val>
            <c:numRef>
              <c:f>Sheet1!$B$2:$B$10</c:f>
              <c:numCache>
                <c:formatCode>General</c:formatCode>
                <c:ptCount val="9"/>
                <c:pt idx="0">
                  <c:v>33</c:v>
                </c:pt>
                <c:pt idx="1">
                  <c:v>33</c:v>
                </c:pt>
                <c:pt idx="2">
                  <c:v>37</c:v>
                </c:pt>
                <c:pt idx="3">
                  <c:v>44</c:v>
                </c:pt>
                <c:pt idx="4">
                  <c:v>48</c:v>
                </c:pt>
                <c:pt idx="5">
                  <c:v>48</c:v>
                </c:pt>
                <c:pt idx="6">
                  <c:v>56</c:v>
                </c:pt>
                <c:pt idx="7">
                  <c:v>59</c:v>
                </c:pt>
                <c:pt idx="8">
                  <c:v>70</c:v>
                </c:pt>
              </c:numCache>
            </c:numRef>
          </c:val>
        </c:ser>
        <c:ser>
          <c:idx val="1"/>
          <c:order val="1"/>
          <c:tx>
            <c:strRef>
              <c:f>Sheet1!$C$1</c:f>
              <c:strCache>
                <c:ptCount val="1"/>
                <c:pt idx="0">
                  <c:v>Series 2</c:v>
                </c:pt>
              </c:strCache>
            </c:strRef>
          </c:tx>
          <c:spPr>
            <a:solidFill>
              <a:schemeClr val="bg1"/>
            </a:solidFill>
            <a:ln>
              <a:noFill/>
            </a:ln>
            <a:effectLst/>
          </c:spPr>
          <c:invertIfNegative val="0"/>
          <c:cat>
            <c:strRef>
              <c:f>Sheet1!$A$2:$A$11</c:f>
              <c:strCache>
                <c:ptCount val="3"/>
                <c:pt idx="0">
                  <c:v>Category 1</c:v>
                </c:pt>
                <c:pt idx="1">
                  <c:v>Category 2</c:v>
                </c:pt>
                <c:pt idx="2">
                  <c:v>Category 3</c:v>
                </c:pt>
              </c:strCache>
            </c:strRef>
          </c:cat>
          <c:val>
            <c:numRef>
              <c:f>Sheet1!$C$2:$C$10</c:f>
              <c:numCache>
                <c:formatCode>General</c:formatCode>
                <c:ptCount val="9"/>
                <c:pt idx="0">
                  <c:v>67</c:v>
                </c:pt>
                <c:pt idx="1">
                  <c:v>67</c:v>
                </c:pt>
                <c:pt idx="2">
                  <c:v>63</c:v>
                </c:pt>
                <c:pt idx="3">
                  <c:v>56</c:v>
                </c:pt>
                <c:pt idx="4">
                  <c:v>52</c:v>
                </c:pt>
                <c:pt idx="5">
                  <c:v>52</c:v>
                </c:pt>
                <c:pt idx="6">
                  <c:v>44</c:v>
                </c:pt>
                <c:pt idx="7">
                  <c:v>41</c:v>
                </c:pt>
                <c:pt idx="8">
                  <c:v>30</c:v>
                </c:pt>
              </c:numCache>
            </c:numRef>
          </c:val>
        </c:ser>
        <c:dLbls>
          <c:showLegendKey val="0"/>
          <c:showVal val="0"/>
          <c:showCatName val="0"/>
          <c:showSerName val="0"/>
          <c:showPercent val="0"/>
          <c:showBubbleSize val="0"/>
        </c:dLbls>
        <c:gapWidth val="150"/>
        <c:overlap val="100"/>
        <c:axId val="6594944"/>
        <c:axId val="6596480"/>
      </c:barChart>
      <c:catAx>
        <c:axId val="6594944"/>
        <c:scaling>
          <c:orientation val="minMax"/>
        </c:scaling>
        <c:delete val="1"/>
        <c:axPos val="l"/>
        <c:numFmt formatCode="General" sourceLinked="1"/>
        <c:majorTickMark val="none"/>
        <c:minorTickMark val="none"/>
        <c:tickLblPos val="nextTo"/>
        <c:crossAx val="6596480"/>
        <c:crosses val="autoZero"/>
        <c:auto val="1"/>
        <c:lblAlgn val="ctr"/>
        <c:lblOffset val="100"/>
        <c:noMultiLvlLbl val="0"/>
      </c:catAx>
      <c:valAx>
        <c:axId val="6596480"/>
        <c:scaling>
          <c:orientation val="minMax"/>
        </c:scaling>
        <c:delete val="1"/>
        <c:axPos val="b"/>
        <c:numFmt formatCode="0%" sourceLinked="1"/>
        <c:majorTickMark val="none"/>
        <c:minorTickMark val="none"/>
        <c:tickLblPos val="nextTo"/>
        <c:crossAx val="659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99332991991E-2"/>
          <c:y val="5.9858815463884399E-2"/>
          <c:w val="0.85258891316385099"/>
          <c:h val="0.58058894732895605"/>
        </c:manualLayout>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F4A3"/>
              </a:solidFill>
              <a:ln>
                <a:noFill/>
              </a:ln>
              <a:effectLst/>
            </c:spPr>
          </c:dPt>
          <c:dPt>
            <c:idx val="1"/>
            <c:invertIfNegative val="0"/>
            <c:bubble3D val="0"/>
            <c:spPr>
              <a:solidFill>
                <a:srgbClr val="00CC99"/>
              </a:solidFill>
              <a:ln>
                <a:noFill/>
              </a:ln>
              <a:effectLst/>
            </c:spPr>
          </c:dPt>
          <c:dPt>
            <c:idx val="2"/>
            <c:invertIfNegative val="0"/>
            <c:bubble3D val="0"/>
            <c:spPr>
              <a:solidFill>
                <a:srgbClr val="F67A14"/>
              </a:solidFill>
              <a:ln>
                <a:noFill/>
              </a:ln>
              <a:effectLst/>
            </c:spPr>
          </c:dPt>
          <c:dPt>
            <c:idx val="3"/>
            <c:invertIfNegative val="0"/>
            <c:bubble3D val="0"/>
            <c:spPr>
              <a:solidFill>
                <a:srgbClr val="267326"/>
              </a:solidFill>
              <a:ln>
                <a:noFill/>
              </a:ln>
              <a:effectLst/>
            </c:spPr>
          </c:dPt>
          <c:dPt>
            <c:idx val="4"/>
            <c:invertIfNegative val="0"/>
            <c:bubble3D val="0"/>
            <c:spPr>
              <a:solidFill>
                <a:srgbClr val="FFC000"/>
              </a:solidFill>
              <a:ln>
                <a:noFill/>
              </a:ln>
              <a:effectLst/>
            </c:spPr>
          </c:dPt>
          <c:dPt>
            <c:idx val="5"/>
            <c:invertIfNegative val="0"/>
            <c:bubble3D val="0"/>
            <c:spPr>
              <a:solidFill>
                <a:srgbClr val="794909"/>
              </a:solidFill>
              <a:ln>
                <a:noFill/>
              </a:ln>
              <a:effectLst/>
            </c:spPr>
          </c:dPt>
          <c:dPt>
            <c:idx val="6"/>
            <c:invertIfNegative val="0"/>
            <c:bubble3D val="0"/>
            <c:spPr>
              <a:solidFill>
                <a:schemeClr val="tx2">
                  <a:lumMod val="40000"/>
                  <a:lumOff val="60000"/>
                </a:schemeClr>
              </a:solidFill>
              <a:ln>
                <a:noFill/>
              </a:ln>
              <a:effectLst/>
            </c:spPr>
          </c:dPt>
          <c:dPt>
            <c:idx val="7"/>
            <c:invertIfNegative val="0"/>
            <c:bubble3D val="0"/>
            <c:spPr>
              <a:solidFill>
                <a:srgbClr val="0070C0"/>
              </a:solidFill>
              <a:ln>
                <a:noFill/>
              </a:ln>
              <a:effectLst/>
            </c:spPr>
          </c:dPt>
          <c:dPt>
            <c:idx val="8"/>
            <c:invertIfNegative val="0"/>
            <c:bubble3D val="0"/>
            <c:spPr>
              <a:solidFill>
                <a:srgbClr val="002060"/>
              </a:solidFill>
              <a:ln>
                <a:noFill/>
              </a:ln>
              <a:effectLst/>
            </c:spPr>
          </c:dPt>
          <c:cat>
            <c:strRef>
              <c:f>Sheet1!$A$2:$A$11</c:f>
              <c:strCache>
                <c:ptCount val="3"/>
                <c:pt idx="0">
                  <c:v>Category 1</c:v>
                </c:pt>
                <c:pt idx="1">
                  <c:v>Category 2</c:v>
                </c:pt>
                <c:pt idx="2">
                  <c:v>Category 3</c:v>
                </c:pt>
              </c:strCache>
            </c:strRef>
          </c:cat>
          <c:val>
            <c:numRef>
              <c:f>Sheet1!$B$2:$B$10</c:f>
              <c:numCache>
                <c:formatCode>General</c:formatCode>
                <c:ptCount val="9"/>
                <c:pt idx="0">
                  <c:v>14</c:v>
                </c:pt>
                <c:pt idx="1">
                  <c:v>21</c:v>
                </c:pt>
                <c:pt idx="2">
                  <c:v>21</c:v>
                </c:pt>
                <c:pt idx="3">
                  <c:v>29</c:v>
                </c:pt>
                <c:pt idx="4">
                  <c:v>64</c:v>
                </c:pt>
                <c:pt idx="5">
                  <c:v>71</c:v>
                </c:pt>
                <c:pt idx="6">
                  <c:v>71</c:v>
                </c:pt>
                <c:pt idx="7">
                  <c:v>71</c:v>
                </c:pt>
                <c:pt idx="8">
                  <c:v>79</c:v>
                </c:pt>
              </c:numCache>
            </c:numRef>
          </c:val>
        </c:ser>
        <c:ser>
          <c:idx val="1"/>
          <c:order val="1"/>
          <c:tx>
            <c:strRef>
              <c:f>Sheet1!$C$1</c:f>
              <c:strCache>
                <c:ptCount val="1"/>
                <c:pt idx="0">
                  <c:v>Series 2</c:v>
                </c:pt>
              </c:strCache>
            </c:strRef>
          </c:tx>
          <c:spPr>
            <a:solidFill>
              <a:schemeClr val="bg1"/>
            </a:solidFill>
            <a:ln>
              <a:noFill/>
            </a:ln>
            <a:effectLst/>
          </c:spPr>
          <c:invertIfNegative val="0"/>
          <c:cat>
            <c:strRef>
              <c:f>Sheet1!$A$2:$A$11</c:f>
              <c:strCache>
                <c:ptCount val="3"/>
                <c:pt idx="0">
                  <c:v>Category 1</c:v>
                </c:pt>
                <c:pt idx="1">
                  <c:v>Category 2</c:v>
                </c:pt>
                <c:pt idx="2">
                  <c:v>Category 3</c:v>
                </c:pt>
              </c:strCache>
            </c:strRef>
          </c:cat>
          <c:val>
            <c:numRef>
              <c:f>Sheet1!$C$2:$C$10</c:f>
              <c:numCache>
                <c:formatCode>General</c:formatCode>
                <c:ptCount val="9"/>
                <c:pt idx="0">
                  <c:v>86</c:v>
                </c:pt>
                <c:pt idx="1">
                  <c:v>79</c:v>
                </c:pt>
                <c:pt idx="2">
                  <c:v>79</c:v>
                </c:pt>
                <c:pt idx="3">
                  <c:v>71</c:v>
                </c:pt>
                <c:pt idx="4">
                  <c:v>36</c:v>
                </c:pt>
                <c:pt idx="5">
                  <c:v>29</c:v>
                </c:pt>
                <c:pt idx="6">
                  <c:v>29</c:v>
                </c:pt>
                <c:pt idx="7">
                  <c:v>29</c:v>
                </c:pt>
                <c:pt idx="8">
                  <c:v>21</c:v>
                </c:pt>
              </c:numCache>
            </c:numRef>
          </c:val>
        </c:ser>
        <c:dLbls>
          <c:showLegendKey val="0"/>
          <c:showVal val="0"/>
          <c:showCatName val="0"/>
          <c:showSerName val="0"/>
          <c:showPercent val="0"/>
          <c:showBubbleSize val="0"/>
        </c:dLbls>
        <c:gapWidth val="150"/>
        <c:overlap val="100"/>
        <c:axId val="290296576"/>
        <c:axId val="290298112"/>
      </c:barChart>
      <c:catAx>
        <c:axId val="290296576"/>
        <c:scaling>
          <c:orientation val="minMax"/>
        </c:scaling>
        <c:delete val="1"/>
        <c:axPos val="l"/>
        <c:numFmt formatCode="General" sourceLinked="1"/>
        <c:majorTickMark val="none"/>
        <c:minorTickMark val="none"/>
        <c:tickLblPos val="nextTo"/>
        <c:crossAx val="290298112"/>
        <c:crosses val="autoZero"/>
        <c:auto val="1"/>
        <c:lblAlgn val="ctr"/>
        <c:lblOffset val="100"/>
        <c:noMultiLvlLbl val="0"/>
      </c:catAx>
      <c:valAx>
        <c:axId val="290298112"/>
        <c:scaling>
          <c:orientation val="minMax"/>
        </c:scaling>
        <c:delete val="1"/>
        <c:axPos val="b"/>
        <c:numFmt formatCode="0%" sourceLinked="1"/>
        <c:majorTickMark val="none"/>
        <c:minorTickMark val="none"/>
        <c:tickLblPos val="nextTo"/>
        <c:crossAx val="290296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99332991991E-2"/>
          <c:y val="5.9858815463884399E-2"/>
          <c:w val="0.85258891316385099"/>
          <c:h val="0.58058894732895605"/>
        </c:manualLayout>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F4A3"/>
              </a:solidFill>
              <a:ln>
                <a:noFill/>
              </a:ln>
              <a:effectLst/>
            </c:spPr>
          </c:dPt>
          <c:dPt>
            <c:idx val="1"/>
            <c:invertIfNegative val="0"/>
            <c:bubble3D val="0"/>
            <c:spPr>
              <a:solidFill>
                <a:srgbClr val="00CC99"/>
              </a:solidFill>
              <a:ln>
                <a:noFill/>
              </a:ln>
              <a:effectLst/>
            </c:spPr>
          </c:dPt>
          <c:dPt>
            <c:idx val="2"/>
            <c:invertIfNegative val="0"/>
            <c:bubble3D val="0"/>
            <c:spPr>
              <a:solidFill>
                <a:schemeClr val="accent2">
                  <a:lumMod val="75000"/>
                </a:schemeClr>
              </a:solidFill>
              <a:ln>
                <a:noFill/>
              </a:ln>
              <a:effectLst/>
            </c:spPr>
          </c:dPt>
          <c:dPt>
            <c:idx val="3"/>
            <c:invertIfNegative val="0"/>
            <c:bubble3D val="0"/>
            <c:spPr>
              <a:solidFill>
                <a:srgbClr val="F67A14"/>
              </a:solidFill>
              <a:ln>
                <a:noFill/>
              </a:ln>
              <a:effectLst/>
            </c:spPr>
          </c:dPt>
          <c:dPt>
            <c:idx val="4"/>
            <c:invertIfNegative val="0"/>
            <c:bubble3D val="0"/>
            <c:spPr>
              <a:solidFill>
                <a:schemeClr val="tx2">
                  <a:lumMod val="40000"/>
                  <a:lumOff val="60000"/>
                </a:schemeClr>
              </a:solidFill>
              <a:ln>
                <a:noFill/>
              </a:ln>
              <a:effectLst/>
            </c:spPr>
          </c:dPt>
          <c:dPt>
            <c:idx val="5"/>
            <c:invertIfNegative val="0"/>
            <c:bubble3D val="0"/>
            <c:spPr>
              <a:solidFill>
                <a:srgbClr val="FFC000"/>
              </a:solidFill>
              <a:ln>
                <a:noFill/>
              </a:ln>
              <a:effectLst/>
            </c:spPr>
          </c:dPt>
          <c:dPt>
            <c:idx val="6"/>
            <c:invertIfNegative val="0"/>
            <c:bubble3D val="0"/>
            <c:spPr>
              <a:solidFill>
                <a:srgbClr val="794909"/>
              </a:solidFill>
              <a:ln>
                <a:noFill/>
              </a:ln>
              <a:effectLst/>
            </c:spPr>
          </c:dPt>
          <c:dPt>
            <c:idx val="7"/>
            <c:invertIfNegative val="0"/>
            <c:bubble3D val="0"/>
            <c:spPr>
              <a:solidFill>
                <a:srgbClr val="002060"/>
              </a:solidFill>
              <a:ln>
                <a:noFill/>
              </a:ln>
              <a:effectLst/>
            </c:spPr>
          </c:dPt>
          <c:cat>
            <c:strRef>
              <c:f>Sheet1!$A$2:$A$11</c:f>
              <c:strCache>
                <c:ptCount val="3"/>
                <c:pt idx="0">
                  <c:v>Category 1</c:v>
                </c:pt>
                <c:pt idx="1">
                  <c:v>Category 2</c:v>
                </c:pt>
                <c:pt idx="2">
                  <c:v>Category 3</c:v>
                </c:pt>
              </c:strCache>
            </c:strRef>
          </c:cat>
          <c:val>
            <c:numRef>
              <c:f>Sheet1!$B$2:$B$10</c:f>
              <c:numCache>
                <c:formatCode>General</c:formatCode>
                <c:ptCount val="9"/>
                <c:pt idx="0">
                  <c:v>0</c:v>
                </c:pt>
                <c:pt idx="1">
                  <c:v>40</c:v>
                </c:pt>
                <c:pt idx="2">
                  <c:v>40</c:v>
                </c:pt>
                <c:pt idx="3">
                  <c:v>40</c:v>
                </c:pt>
                <c:pt idx="4">
                  <c:v>40</c:v>
                </c:pt>
                <c:pt idx="5">
                  <c:v>40</c:v>
                </c:pt>
                <c:pt idx="6">
                  <c:v>60</c:v>
                </c:pt>
                <c:pt idx="7">
                  <c:v>60</c:v>
                </c:pt>
                <c:pt idx="8">
                  <c:v>80</c:v>
                </c:pt>
              </c:numCache>
            </c:numRef>
          </c:val>
        </c:ser>
        <c:ser>
          <c:idx val="1"/>
          <c:order val="1"/>
          <c:tx>
            <c:strRef>
              <c:f>Sheet1!$C$1</c:f>
              <c:strCache>
                <c:ptCount val="1"/>
                <c:pt idx="0">
                  <c:v>Series 2</c:v>
                </c:pt>
              </c:strCache>
            </c:strRef>
          </c:tx>
          <c:spPr>
            <a:solidFill>
              <a:schemeClr val="bg1"/>
            </a:solidFill>
            <a:ln>
              <a:noFill/>
            </a:ln>
            <a:effectLst/>
          </c:spPr>
          <c:invertIfNegative val="0"/>
          <c:cat>
            <c:strRef>
              <c:f>Sheet1!$A$2:$A$11</c:f>
              <c:strCache>
                <c:ptCount val="3"/>
                <c:pt idx="0">
                  <c:v>Category 1</c:v>
                </c:pt>
                <c:pt idx="1">
                  <c:v>Category 2</c:v>
                </c:pt>
                <c:pt idx="2">
                  <c:v>Category 3</c:v>
                </c:pt>
              </c:strCache>
            </c:strRef>
          </c:cat>
          <c:val>
            <c:numRef>
              <c:f>Sheet1!$C$2:$C$10</c:f>
              <c:numCache>
                <c:formatCode>General</c:formatCode>
                <c:ptCount val="9"/>
                <c:pt idx="0">
                  <c:v>100</c:v>
                </c:pt>
                <c:pt idx="1">
                  <c:v>60</c:v>
                </c:pt>
                <c:pt idx="2">
                  <c:v>60</c:v>
                </c:pt>
                <c:pt idx="3">
                  <c:v>60</c:v>
                </c:pt>
                <c:pt idx="4">
                  <c:v>60</c:v>
                </c:pt>
                <c:pt idx="5">
                  <c:v>60</c:v>
                </c:pt>
                <c:pt idx="6">
                  <c:v>40</c:v>
                </c:pt>
                <c:pt idx="7">
                  <c:v>40</c:v>
                </c:pt>
                <c:pt idx="8">
                  <c:v>23</c:v>
                </c:pt>
              </c:numCache>
            </c:numRef>
          </c:val>
        </c:ser>
        <c:dLbls>
          <c:showLegendKey val="0"/>
          <c:showVal val="0"/>
          <c:showCatName val="0"/>
          <c:showSerName val="0"/>
          <c:showPercent val="0"/>
          <c:showBubbleSize val="0"/>
        </c:dLbls>
        <c:gapWidth val="150"/>
        <c:overlap val="100"/>
        <c:axId val="290740480"/>
        <c:axId val="290742272"/>
      </c:barChart>
      <c:catAx>
        <c:axId val="290740480"/>
        <c:scaling>
          <c:orientation val="minMax"/>
        </c:scaling>
        <c:delete val="1"/>
        <c:axPos val="l"/>
        <c:numFmt formatCode="General" sourceLinked="1"/>
        <c:majorTickMark val="none"/>
        <c:minorTickMark val="none"/>
        <c:tickLblPos val="nextTo"/>
        <c:crossAx val="290742272"/>
        <c:crosses val="autoZero"/>
        <c:auto val="1"/>
        <c:lblAlgn val="ctr"/>
        <c:lblOffset val="100"/>
        <c:noMultiLvlLbl val="0"/>
      </c:catAx>
      <c:valAx>
        <c:axId val="290742272"/>
        <c:scaling>
          <c:orientation val="minMax"/>
        </c:scaling>
        <c:delete val="1"/>
        <c:axPos val="b"/>
        <c:numFmt formatCode="0%" sourceLinked="1"/>
        <c:majorTickMark val="none"/>
        <c:minorTickMark val="none"/>
        <c:tickLblPos val="nextTo"/>
        <c:crossAx val="290740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99332991991E-2"/>
          <c:y val="5.9858815463884399E-2"/>
          <c:w val="0.85258891316385099"/>
          <c:h val="0.58058894732895605"/>
        </c:manualLayout>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F4A3"/>
              </a:solidFill>
              <a:ln>
                <a:noFill/>
              </a:ln>
              <a:effectLst/>
            </c:spPr>
          </c:dPt>
          <c:dPt>
            <c:idx val="1"/>
            <c:invertIfNegative val="0"/>
            <c:bubble3D val="0"/>
            <c:spPr>
              <a:solidFill>
                <a:srgbClr val="00CC99"/>
              </a:solidFill>
              <a:ln>
                <a:noFill/>
              </a:ln>
              <a:effectLst/>
            </c:spPr>
          </c:dPt>
          <c:dPt>
            <c:idx val="2"/>
            <c:invertIfNegative val="0"/>
            <c:bubble3D val="0"/>
            <c:spPr>
              <a:solidFill>
                <a:schemeClr val="accent2">
                  <a:lumMod val="75000"/>
                </a:schemeClr>
              </a:solidFill>
              <a:ln>
                <a:noFill/>
              </a:ln>
              <a:effectLst/>
            </c:spPr>
          </c:dPt>
          <c:dPt>
            <c:idx val="3"/>
            <c:invertIfNegative val="0"/>
            <c:bubble3D val="0"/>
            <c:spPr>
              <a:solidFill>
                <a:srgbClr val="F67A14"/>
              </a:solidFill>
              <a:ln>
                <a:noFill/>
              </a:ln>
              <a:effectLst/>
            </c:spPr>
          </c:dPt>
          <c:dPt>
            <c:idx val="4"/>
            <c:invertIfNegative val="0"/>
            <c:bubble3D val="0"/>
            <c:spPr>
              <a:solidFill>
                <a:srgbClr val="FFC000"/>
              </a:solidFill>
              <a:ln>
                <a:noFill/>
              </a:ln>
              <a:effectLst/>
            </c:spPr>
          </c:dPt>
          <c:dPt>
            <c:idx val="5"/>
            <c:invertIfNegative val="0"/>
            <c:bubble3D val="0"/>
            <c:spPr>
              <a:solidFill>
                <a:srgbClr val="794909"/>
              </a:solidFill>
              <a:ln>
                <a:noFill/>
              </a:ln>
              <a:effectLst/>
            </c:spPr>
          </c:dPt>
          <c:dPt>
            <c:idx val="6"/>
            <c:invertIfNegative val="0"/>
            <c:bubble3D val="0"/>
            <c:spPr>
              <a:solidFill>
                <a:schemeClr val="tx2">
                  <a:lumMod val="40000"/>
                  <a:lumOff val="60000"/>
                </a:schemeClr>
              </a:solidFill>
              <a:ln>
                <a:noFill/>
              </a:ln>
              <a:effectLst/>
            </c:spPr>
          </c:dPt>
          <c:dPt>
            <c:idx val="7"/>
            <c:invertIfNegative val="0"/>
            <c:bubble3D val="0"/>
            <c:spPr>
              <a:solidFill>
                <a:srgbClr val="002060"/>
              </a:solidFill>
              <a:ln>
                <a:noFill/>
              </a:ln>
              <a:effectLst/>
            </c:spPr>
          </c:dPt>
          <c:cat>
            <c:strRef>
              <c:f>Sheet1!$A$2:$A$11</c:f>
              <c:strCache>
                <c:ptCount val="3"/>
                <c:pt idx="0">
                  <c:v>Category 1</c:v>
                </c:pt>
                <c:pt idx="1">
                  <c:v>Category 2</c:v>
                </c:pt>
                <c:pt idx="2">
                  <c:v>Category 3</c:v>
                </c:pt>
              </c:strCache>
            </c:strRef>
          </c:cat>
          <c:val>
            <c:numRef>
              <c:f>Sheet1!$B$2:$B$10</c:f>
              <c:numCache>
                <c:formatCode>General</c:formatCode>
                <c:ptCount val="9"/>
                <c:pt idx="0">
                  <c:v>14</c:v>
                </c:pt>
                <c:pt idx="1">
                  <c:v>20</c:v>
                </c:pt>
                <c:pt idx="2">
                  <c:v>20</c:v>
                </c:pt>
                <c:pt idx="3">
                  <c:v>44</c:v>
                </c:pt>
                <c:pt idx="4">
                  <c:v>47</c:v>
                </c:pt>
                <c:pt idx="5">
                  <c:v>56</c:v>
                </c:pt>
                <c:pt idx="6">
                  <c:v>58</c:v>
                </c:pt>
                <c:pt idx="7">
                  <c:v>64</c:v>
                </c:pt>
                <c:pt idx="8">
                  <c:v>69</c:v>
                </c:pt>
              </c:numCache>
            </c:numRef>
          </c:val>
        </c:ser>
        <c:ser>
          <c:idx val="1"/>
          <c:order val="1"/>
          <c:tx>
            <c:strRef>
              <c:f>Sheet1!$C$1</c:f>
              <c:strCache>
                <c:ptCount val="1"/>
                <c:pt idx="0">
                  <c:v>Series 2</c:v>
                </c:pt>
              </c:strCache>
            </c:strRef>
          </c:tx>
          <c:spPr>
            <a:solidFill>
              <a:schemeClr val="bg1"/>
            </a:solidFill>
            <a:ln>
              <a:noFill/>
            </a:ln>
            <a:effectLst/>
          </c:spPr>
          <c:invertIfNegative val="0"/>
          <c:cat>
            <c:strRef>
              <c:f>Sheet1!$A$2:$A$11</c:f>
              <c:strCache>
                <c:ptCount val="3"/>
                <c:pt idx="0">
                  <c:v>Category 1</c:v>
                </c:pt>
                <c:pt idx="1">
                  <c:v>Category 2</c:v>
                </c:pt>
                <c:pt idx="2">
                  <c:v>Category 3</c:v>
                </c:pt>
              </c:strCache>
            </c:strRef>
          </c:cat>
          <c:val>
            <c:numRef>
              <c:f>Sheet1!$C$2:$C$10</c:f>
              <c:numCache>
                <c:formatCode>General</c:formatCode>
                <c:ptCount val="9"/>
                <c:pt idx="0">
                  <c:v>86</c:v>
                </c:pt>
                <c:pt idx="1">
                  <c:v>80</c:v>
                </c:pt>
                <c:pt idx="2">
                  <c:v>80</c:v>
                </c:pt>
                <c:pt idx="3">
                  <c:v>56</c:v>
                </c:pt>
                <c:pt idx="4">
                  <c:v>53</c:v>
                </c:pt>
                <c:pt idx="5">
                  <c:v>44</c:v>
                </c:pt>
                <c:pt idx="6">
                  <c:v>42</c:v>
                </c:pt>
                <c:pt idx="7">
                  <c:v>36</c:v>
                </c:pt>
                <c:pt idx="8">
                  <c:v>31</c:v>
                </c:pt>
              </c:numCache>
            </c:numRef>
          </c:val>
        </c:ser>
        <c:dLbls>
          <c:showLegendKey val="0"/>
          <c:showVal val="0"/>
          <c:showCatName val="0"/>
          <c:showSerName val="0"/>
          <c:showPercent val="0"/>
          <c:showBubbleSize val="0"/>
        </c:dLbls>
        <c:gapWidth val="150"/>
        <c:overlap val="100"/>
        <c:axId val="289154176"/>
        <c:axId val="289155712"/>
      </c:barChart>
      <c:catAx>
        <c:axId val="289154176"/>
        <c:scaling>
          <c:orientation val="minMax"/>
        </c:scaling>
        <c:delete val="1"/>
        <c:axPos val="l"/>
        <c:numFmt formatCode="General" sourceLinked="1"/>
        <c:majorTickMark val="none"/>
        <c:minorTickMark val="none"/>
        <c:tickLblPos val="nextTo"/>
        <c:crossAx val="289155712"/>
        <c:crosses val="autoZero"/>
        <c:auto val="1"/>
        <c:lblAlgn val="ctr"/>
        <c:lblOffset val="100"/>
        <c:noMultiLvlLbl val="0"/>
      </c:catAx>
      <c:valAx>
        <c:axId val="289155712"/>
        <c:scaling>
          <c:orientation val="minMax"/>
        </c:scaling>
        <c:delete val="1"/>
        <c:axPos val="b"/>
        <c:numFmt formatCode="0%" sourceLinked="1"/>
        <c:majorTickMark val="none"/>
        <c:minorTickMark val="none"/>
        <c:tickLblPos val="nextTo"/>
        <c:crossAx val="289154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99332991991E-2"/>
          <c:y val="5.9858815463884399E-2"/>
          <c:w val="0.85258891316385099"/>
          <c:h val="0.58058894732895605"/>
        </c:manualLayout>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F4A3"/>
              </a:solidFill>
              <a:ln>
                <a:noFill/>
              </a:ln>
              <a:effectLst/>
            </c:spPr>
          </c:dPt>
          <c:dPt>
            <c:idx val="1"/>
            <c:invertIfNegative val="0"/>
            <c:bubble3D val="0"/>
            <c:spPr>
              <a:solidFill>
                <a:srgbClr val="00CC99"/>
              </a:solidFill>
              <a:ln>
                <a:noFill/>
              </a:ln>
              <a:effectLst/>
            </c:spPr>
          </c:dPt>
          <c:dPt>
            <c:idx val="2"/>
            <c:invertIfNegative val="0"/>
            <c:bubble3D val="0"/>
            <c:spPr>
              <a:solidFill>
                <a:srgbClr val="267326"/>
              </a:solidFill>
              <a:ln>
                <a:noFill/>
              </a:ln>
              <a:effectLst/>
            </c:spPr>
          </c:dPt>
          <c:dPt>
            <c:idx val="3"/>
            <c:invertIfNegative val="0"/>
            <c:bubble3D val="0"/>
            <c:spPr>
              <a:solidFill>
                <a:srgbClr val="F67A14"/>
              </a:solidFill>
              <a:ln>
                <a:noFill/>
              </a:ln>
              <a:effectLst/>
            </c:spPr>
          </c:dPt>
          <c:dPt>
            <c:idx val="4"/>
            <c:invertIfNegative val="0"/>
            <c:bubble3D val="0"/>
            <c:spPr>
              <a:solidFill>
                <a:schemeClr val="tx2">
                  <a:lumMod val="40000"/>
                  <a:lumOff val="60000"/>
                </a:schemeClr>
              </a:solidFill>
              <a:ln>
                <a:noFill/>
              </a:ln>
              <a:effectLst/>
            </c:spPr>
          </c:dPt>
          <c:dPt>
            <c:idx val="5"/>
            <c:invertIfNegative val="0"/>
            <c:bubble3D val="0"/>
            <c:spPr>
              <a:solidFill>
                <a:srgbClr val="7A5D00"/>
              </a:solidFill>
              <a:ln>
                <a:noFill/>
              </a:ln>
              <a:effectLst/>
            </c:spPr>
          </c:dPt>
          <c:dPt>
            <c:idx val="6"/>
            <c:invertIfNegative val="0"/>
            <c:bubble3D val="0"/>
            <c:spPr>
              <a:solidFill>
                <a:srgbClr val="FFC000"/>
              </a:solidFill>
              <a:ln>
                <a:noFill/>
              </a:ln>
              <a:effectLst/>
            </c:spPr>
          </c:dPt>
          <c:dPt>
            <c:idx val="7"/>
            <c:invertIfNegative val="0"/>
            <c:bubble3D val="0"/>
            <c:spPr>
              <a:solidFill>
                <a:srgbClr val="002060"/>
              </a:solidFill>
              <a:ln>
                <a:noFill/>
              </a:ln>
              <a:effectLst/>
            </c:spPr>
          </c:dPt>
          <c:cat>
            <c:strRef>
              <c:f>Sheet1!$A$2:$A$11</c:f>
              <c:strCache>
                <c:ptCount val="3"/>
                <c:pt idx="0">
                  <c:v>Category 1</c:v>
                </c:pt>
                <c:pt idx="1">
                  <c:v>Category 2</c:v>
                </c:pt>
                <c:pt idx="2">
                  <c:v>Category 3</c:v>
                </c:pt>
              </c:strCache>
            </c:strRef>
          </c:cat>
          <c:val>
            <c:numRef>
              <c:f>Sheet1!$B$2:$B$10</c:f>
              <c:numCache>
                <c:formatCode>General</c:formatCode>
                <c:ptCount val="9"/>
                <c:pt idx="0">
                  <c:v>24</c:v>
                </c:pt>
                <c:pt idx="1">
                  <c:v>29</c:v>
                </c:pt>
                <c:pt idx="2">
                  <c:v>33</c:v>
                </c:pt>
                <c:pt idx="3">
                  <c:v>38</c:v>
                </c:pt>
                <c:pt idx="4">
                  <c:v>52</c:v>
                </c:pt>
                <c:pt idx="5">
                  <c:v>57</c:v>
                </c:pt>
                <c:pt idx="6">
                  <c:v>62</c:v>
                </c:pt>
                <c:pt idx="7">
                  <c:v>71</c:v>
                </c:pt>
                <c:pt idx="8">
                  <c:v>76</c:v>
                </c:pt>
              </c:numCache>
            </c:numRef>
          </c:val>
        </c:ser>
        <c:ser>
          <c:idx val="1"/>
          <c:order val="1"/>
          <c:tx>
            <c:strRef>
              <c:f>Sheet1!$C$1</c:f>
              <c:strCache>
                <c:ptCount val="1"/>
                <c:pt idx="0">
                  <c:v>Series 2</c:v>
                </c:pt>
              </c:strCache>
            </c:strRef>
          </c:tx>
          <c:spPr>
            <a:solidFill>
              <a:schemeClr val="bg1"/>
            </a:solidFill>
            <a:ln>
              <a:noFill/>
            </a:ln>
            <a:effectLst/>
          </c:spPr>
          <c:invertIfNegative val="0"/>
          <c:cat>
            <c:strRef>
              <c:f>Sheet1!$A$2:$A$11</c:f>
              <c:strCache>
                <c:ptCount val="3"/>
                <c:pt idx="0">
                  <c:v>Category 1</c:v>
                </c:pt>
                <c:pt idx="1">
                  <c:v>Category 2</c:v>
                </c:pt>
                <c:pt idx="2">
                  <c:v>Category 3</c:v>
                </c:pt>
              </c:strCache>
            </c:strRef>
          </c:cat>
          <c:val>
            <c:numRef>
              <c:f>Sheet1!$C$2:$C$10</c:f>
              <c:numCache>
                <c:formatCode>General</c:formatCode>
                <c:ptCount val="9"/>
                <c:pt idx="0">
                  <c:v>76</c:v>
                </c:pt>
                <c:pt idx="1">
                  <c:v>71</c:v>
                </c:pt>
                <c:pt idx="2">
                  <c:v>67</c:v>
                </c:pt>
                <c:pt idx="3">
                  <c:v>62</c:v>
                </c:pt>
                <c:pt idx="4">
                  <c:v>48</c:v>
                </c:pt>
                <c:pt idx="5">
                  <c:v>43</c:v>
                </c:pt>
                <c:pt idx="6">
                  <c:v>38</c:v>
                </c:pt>
                <c:pt idx="7">
                  <c:v>29</c:v>
                </c:pt>
                <c:pt idx="8">
                  <c:v>24</c:v>
                </c:pt>
              </c:numCache>
            </c:numRef>
          </c:val>
        </c:ser>
        <c:dLbls>
          <c:showLegendKey val="0"/>
          <c:showVal val="0"/>
          <c:showCatName val="0"/>
          <c:showSerName val="0"/>
          <c:showPercent val="0"/>
          <c:showBubbleSize val="0"/>
        </c:dLbls>
        <c:gapWidth val="150"/>
        <c:overlap val="100"/>
        <c:axId val="285911680"/>
        <c:axId val="285917568"/>
      </c:barChart>
      <c:catAx>
        <c:axId val="285911680"/>
        <c:scaling>
          <c:orientation val="minMax"/>
        </c:scaling>
        <c:delete val="1"/>
        <c:axPos val="l"/>
        <c:numFmt formatCode="General" sourceLinked="1"/>
        <c:majorTickMark val="none"/>
        <c:minorTickMark val="none"/>
        <c:tickLblPos val="nextTo"/>
        <c:crossAx val="285917568"/>
        <c:crosses val="autoZero"/>
        <c:auto val="1"/>
        <c:lblAlgn val="ctr"/>
        <c:lblOffset val="100"/>
        <c:noMultiLvlLbl val="0"/>
      </c:catAx>
      <c:valAx>
        <c:axId val="285917568"/>
        <c:scaling>
          <c:orientation val="minMax"/>
        </c:scaling>
        <c:delete val="1"/>
        <c:axPos val="b"/>
        <c:numFmt formatCode="0%" sourceLinked="1"/>
        <c:majorTickMark val="none"/>
        <c:minorTickMark val="none"/>
        <c:tickLblPos val="nextTo"/>
        <c:crossAx val="285911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99332991991E-2"/>
          <c:y val="5.9858815463884399E-2"/>
          <c:w val="0.85258891316385099"/>
          <c:h val="0.58058894732895605"/>
        </c:manualLayout>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F4A3"/>
              </a:solidFill>
              <a:ln>
                <a:noFill/>
              </a:ln>
              <a:effectLst/>
            </c:spPr>
          </c:dPt>
          <c:dPt>
            <c:idx val="1"/>
            <c:invertIfNegative val="0"/>
            <c:bubble3D val="0"/>
            <c:spPr>
              <a:solidFill>
                <a:srgbClr val="00CC99"/>
              </a:solidFill>
              <a:ln>
                <a:noFill/>
              </a:ln>
              <a:effectLst/>
            </c:spPr>
          </c:dPt>
          <c:dPt>
            <c:idx val="2"/>
            <c:invertIfNegative val="0"/>
            <c:bubble3D val="0"/>
            <c:spPr>
              <a:solidFill>
                <a:srgbClr val="F67A14"/>
              </a:solidFill>
              <a:ln>
                <a:noFill/>
              </a:ln>
              <a:effectLst/>
            </c:spPr>
          </c:dPt>
          <c:dPt>
            <c:idx val="3"/>
            <c:invertIfNegative val="0"/>
            <c:bubble3D val="0"/>
            <c:spPr>
              <a:solidFill>
                <a:srgbClr val="267326"/>
              </a:solidFill>
              <a:ln>
                <a:noFill/>
              </a:ln>
              <a:effectLst/>
            </c:spPr>
          </c:dPt>
          <c:dPt>
            <c:idx val="4"/>
            <c:invertIfNegative val="0"/>
            <c:bubble3D val="0"/>
            <c:spPr>
              <a:solidFill>
                <a:srgbClr val="7A5D00"/>
              </a:solidFill>
              <a:ln>
                <a:noFill/>
              </a:ln>
              <a:effectLst/>
            </c:spPr>
          </c:dPt>
          <c:dPt>
            <c:idx val="5"/>
            <c:invertIfNegative val="0"/>
            <c:bubble3D val="0"/>
            <c:spPr>
              <a:solidFill>
                <a:srgbClr val="FFC000"/>
              </a:solidFill>
              <a:ln>
                <a:noFill/>
              </a:ln>
              <a:effectLst/>
            </c:spPr>
          </c:dPt>
          <c:dPt>
            <c:idx val="6"/>
            <c:invertIfNegative val="0"/>
            <c:bubble3D val="0"/>
            <c:spPr>
              <a:solidFill>
                <a:srgbClr val="002060"/>
              </a:solidFill>
              <a:ln>
                <a:noFill/>
              </a:ln>
              <a:effectLst/>
            </c:spPr>
          </c:dPt>
          <c:dPt>
            <c:idx val="7"/>
            <c:invertIfNegative val="0"/>
            <c:bubble3D val="0"/>
            <c:spPr>
              <a:solidFill>
                <a:srgbClr val="2C95DD"/>
              </a:solidFill>
              <a:ln>
                <a:noFill/>
              </a:ln>
              <a:effectLst/>
            </c:spPr>
          </c:dPt>
          <c:dPt>
            <c:idx val="8"/>
            <c:invertIfNegative val="0"/>
            <c:bubble3D val="0"/>
            <c:spPr>
              <a:solidFill>
                <a:schemeClr val="tx2">
                  <a:lumMod val="40000"/>
                  <a:lumOff val="60000"/>
                </a:schemeClr>
              </a:solidFill>
              <a:ln>
                <a:noFill/>
              </a:ln>
              <a:effectLst/>
            </c:spPr>
          </c:dPt>
          <c:cat>
            <c:strRef>
              <c:f>Sheet1!$A$2:$A$11</c:f>
              <c:strCache>
                <c:ptCount val="3"/>
                <c:pt idx="0">
                  <c:v>Category 1</c:v>
                </c:pt>
                <c:pt idx="1">
                  <c:v>Category 2</c:v>
                </c:pt>
                <c:pt idx="2">
                  <c:v>Category 3</c:v>
                </c:pt>
              </c:strCache>
            </c:strRef>
          </c:cat>
          <c:val>
            <c:numRef>
              <c:f>Sheet1!$B$2:$B$10</c:f>
              <c:numCache>
                <c:formatCode>General</c:formatCode>
                <c:ptCount val="9"/>
                <c:pt idx="0">
                  <c:v>17</c:v>
                </c:pt>
                <c:pt idx="1">
                  <c:v>24</c:v>
                </c:pt>
                <c:pt idx="2">
                  <c:v>36</c:v>
                </c:pt>
                <c:pt idx="3">
                  <c:v>43</c:v>
                </c:pt>
                <c:pt idx="4">
                  <c:v>46</c:v>
                </c:pt>
                <c:pt idx="5">
                  <c:v>58</c:v>
                </c:pt>
                <c:pt idx="6">
                  <c:v>61</c:v>
                </c:pt>
                <c:pt idx="7">
                  <c:v>70</c:v>
                </c:pt>
                <c:pt idx="8">
                  <c:v>75</c:v>
                </c:pt>
              </c:numCache>
            </c:numRef>
          </c:val>
        </c:ser>
        <c:ser>
          <c:idx val="1"/>
          <c:order val="1"/>
          <c:tx>
            <c:strRef>
              <c:f>Sheet1!$C$1</c:f>
              <c:strCache>
                <c:ptCount val="1"/>
                <c:pt idx="0">
                  <c:v>Series 2</c:v>
                </c:pt>
              </c:strCache>
            </c:strRef>
          </c:tx>
          <c:spPr>
            <a:solidFill>
              <a:schemeClr val="bg1"/>
            </a:solidFill>
            <a:ln>
              <a:noFill/>
            </a:ln>
            <a:effectLst/>
          </c:spPr>
          <c:invertIfNegative val="0"/>
          <c:cat>
            <c:strRef>
              <c:f>Sheet1!$A$2:$A$11</c:f>
              <c:strCache>
                <c:ptCount val="3"/>
                <c:pt idx="0">
                  <c:v>Category 1</c:v>
                </c:pt>
                <c:pt idx="1">
                  <c:v>Category 2</c:v>
                </c:pt>
                <c:pt idx="2">
                  <c:v>Category 3</c:v>
                </c:pt>
              </c:strCache>
            </c:strRef>
          </c:cat>
          <c:val>
            <c:numRef>
              <c:f>Sheet1!$C$2:$C$10</c:f>
              <c:numCache>
                <c:formatCode>General</c:formatCode>
                <c:ptCount val="9"/>
                <c:pt idx="0">
                  <c:v>83</c:v>
                </c:pt>
                <c:pt idx="1">
                  <c:v>76</c:v>
                </c:pt>
                <c:pt idx="2">
                  <c:v>64</c:v>
                </c:pt>
                <c:pt idx="3">
                  <c:v>57</c:v>
                </c:pt>
                <c:pt idx="4">
                  <c:v>54</c:v>
                </c:pt>
                <c:pt idx="5">
                  <c:v>42</c:v>
                </c:pt>
                <c:pt idx="6">
                  <c:v>39</c:v>
                </c:pt>
                <c:pt idx="7">
                  <c:v>30</c:v>
                </c:pt>
                <c:pt idx="8">
                  <c:v>25</c:v>
                </c:pt>
              </c:numCache>
            </c:numRef>
          </c:val>
        </c:ser>
        <c:dLbls>
          <c:showLegendKey val="0"/>
          <c:showVal val="0"/>
          <c:showCatName val="0"/>
          <c:showSerName val="0"/>
          <c:showPercent val="0"/>
          <c:showBubbleSize val="0"/>
        </c:dLbls>
        <c:gapWidth val="150"/>
        <c:overlap val="100"/>
        <c:axId val="288929280"/>
        <c:axId val="288930816"/>
      </c:barChart>
      <c:catAx>
        <c:axId val="288929280"/>
        <c:scaling>
          <c:orientation val="minMax"/>
        </c:scaling>
        <c:delete val="1"/>
        <c:axPos val="l"/>
        <c:numFmt formatCode="General" sourceLinked="1"/>
        <c:majorTickMark val="none"/>
        <c:minorTickMark val="none"/>
        <c:tickLblPos val="nextTo"/>
        <c:crossAx val="288930816"/>
        <c:crosses val="autoZero"/>
        <c:auto val="1"/>
        <c:lblAlgn val="ctr"/>
        <c:lblOffset val="100"/>
        <c:noMultiLvlLbl val="0"/>
      </c:catAx>
      <c:valAx>
        <c:axId val="288930816"/>
        <c:scaling>
          <c:orientation val="minMax"/>
        </c:scaling>
        <c:delete val="1"/>
        <c:axPos val="b"/>
        <c:numFmt formatCode="0%" sourceLinked="1"/>
        <c:majorTickMark val="none"/>
        <c:minorTickMark val="none"/>
        <c:tickLblPos val="nextTo"/>
        <c:crossAx val="288929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99332991991E-2"/>
          <c:y val="5.9858815463884399E-2"/>
          <c:w val="0.85258891316385099"/>
          <c:h val="0.58058894732895605"/>
        </c:manualLayout>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267326"/>
              </a:solidFill>
              <a:ln>
                <a:noFill/>
              </a:ln>
              <a:effectLst/>
            </c:spPr>
          </c:dPt>
          <c:dPt>
            <c:idx val="1"/>
            <c:invertIfNegative val="0"/>
            <c:bubble3D val="0"/>
            <c:spPr>
              <a:solidFill>
                <a:srgbClr val="00F4A3"/>
              </a:solidFill>
              <a:ln>
                <a:noFill/>
              </a:ln>
              <a:effectLst/>
            </c:spPr>
          </c:dPt>
          <c:dPt>
            <c:idx val="2"/>
            <c:invertIfNegative val="0"/>
            <c:bubble3D val="0"/>
            <c:spPr>
              <a:solidFill>
                <a:srgbClr val="F67A14"/>
              </a:solidFill>
              <a:ln>
                <a:noFill/>
              </a:ln>
              <a:effectLst/>
            </c:spPr>
          </c:dPt>
          <c:dPt>
            <c:idx val="3"/>
            <c:invertIfNegative val="0"/>
            <c:bubble3D val="0"/>
            <c:spPr>
              <a:solidFill>
                <a:srgbClr val="00CC99"/>
              </a:solidFill>
              <a:ln>
                <a:noFill/>
              </a:ln>
              <a:effectLst/>
            </c:spPr>
          </c:dPt>
          <c:dPt>
            <c:idx val="4"/>
            <c:invertIfNegative val="0"/>
            <c:bubble3D val="0"/>
            <c:spPr>
              <a:solidFill>
                <a:schemeClr val="tx2">
                  <a:lumMod val="40000"/>
                  <a:lumOff val="60000"/>
                </a:schemeClr>
              </a:solidFill>
              <a:ln>
                <a:noFill/>
              </a:ln>
              <a:effectLst/>
            </c:spPr>
          </c:dPt>
          <c:dPt>
            <c:idx val="5"/>
            <c:invertIfNegative val="0"/>
            <c:bubble3D val="0"/>
            <c:spPr>
              <a:solidFill>
                <a:srgbClr val="FFC000"/>
              </a:solidFill>
              <a:ln>
                <a:noFill/>
              </a:ln>
              <a:effectLst/>
            </c:spPr>
          </c:dPt>
          <c:dPt>
            <c:idx val="6"/>
            <c:invertIfNegative val="0"/>
            <c:bubble3D val="0"/>
            <c:spPr>
              <a:solidFill>
                <a:srgbClr val="794909"/>
              </a:solidFill>
              <a:ln>
                <a:noFill/>
              </a:ln>
              <a:effectLst/>
            </c:spPr>
          </c:dPt>
          <c:dPt>
            <c:idx val="7"/>
            <c:invertIfNegative val="0"/>
            <c:bubble3D val="0"/>
            <c:spPr>
              <a:solidFill>
                <a:srgbClr val="2C95DD"/>
              </a:solidFill>
              <a:ln>
                <a:noFill/>
              </a:ln>
              <a:effectLst/>
            </c:spPr>
          </c:dPt>
          <c:dPt>
            <c:idx val="8"/>
            <c:invertIfNegative val="0"/>
            <c:bubble3D val="0"/>
            <c:spPr>
              <a:solidFill>
                <a:srgbClr val="002060"/>
              </a:solidFill>
              <a:ln>
                <a:noFill/>
              </a:ln>
              <a:effectLst/>
            </c:spPr>
          </c:dPt>
          <c:cat>
            <c:strRef>
              <c:f>Sheet1!$A$2:$A$11</c:f>
              <c:strCache>
                <c:ptCount val="3"/>
                <c:pt idx="0">
                  <c:v>Category 1</c:v>
                </c:pt>
                <c:pt idx="1">
                  <c:v>Category 2</c:v>
                </c:pt>
                <c:pt idx="2">
                  <c:v>Category 3</c:v>
                </c:pt>
              </c:strCache>
            </c:strRef>
          </c:cat>
          <c:val>
            <c:numRef>
              <c:f>Sheet1!$B$2:$B$10</c:f>
              <c:numCache>
                <c:formatCode>General</c:formatCode>
                <c:ptCount val="9"/>
                <c:pt idx="0">
                  <c:v>23</c:v>
                </c:pt>
                <c:pt idx="1">
                  <c:v>31</c:v>
                </c:pt>
                <c:pt idx="2">
                  <c:v>31</c:v>
                </c:pt>
                <c:pt idx="3">
                  <c:v>46</c:v>
                </c:pt>
                <c:pt idx="4">
                  <c:v>54</c:v>
                </c:pt>
                <c:pt idx="5">
                  <c:v>54</c:v>
                </c:pt>
                <c:pt idx="6">
                  <c:v>69</c:v>
                </c:pt>
                <c:pt idx="7">
                  <c:v>77</c:v>
                </c:pt>
                <c:pt idx="8">
                  <c:v>85</c:v>
                </c:pt>
              </c:numCache>
            </c:numRef>
          </c:val>
        </c:ser>
        <c:ser>
          <c:idx val="1"/>
          <c:order val="1"/>
          <c:tx>
            <c:strRef>
              <c:f>Sheet1!$C$1</c:f>
              <c:strCache>
                <c:ptCount val="1"/>
                <c:pt idx="0">
                  <c:v>Series 2</c:v>
                </c:pt>
              </c:strCache>
            </c:strRef>
          </c:tx>
          <c:spPr>
            <a:solidFill>
              <a:schemeClr val="bg1"/>
            </a:solidFill>
            <a:ln>
              <a:noFill/>
            </a:ln>
            <a:effectLst/>
          </c:spPr>
          <c:invertIfNegative val="0"/>
          <c:cat>
            <c:strRef>
              <c:f>Sheet1!$A$2:$A$11</c:f>
              <c:strCache>
                <c:ptCount val="3"/>
                <c:pt idx="0">
                  <c:v>Category 1</c:v>
                </c:pt>
                <c:pt idx="1">
                  <c:v>Category 2</c:v>
                </c:pt>
                <c:pt idx="2">
                  <c:v>Category 3</c:v>
                </c:pt>
              </c:strCache>
            </c:strRef>
          </c:cat>
          <c:val>
            <c:numRef>
              <c:f>Sheet1!$C$2:$C$10</c:f>
              <c:numCache>
                <c:formatCode>General</c:formatCode>
                <c:ptCount val="9"/>
                <c:pt idx="0">
                  <c:v>77</c:v>
                </c:pt>
                <c:pt idx="1">
                  <c:v>69</c:v>
                </c:pt>
                <c:pt idx="2">
                  <c:v>69</c:v>
                </c:pt>
                <c:pt idx="3">
                  <c:v>54</c:v>
                </c:pt>
                <c:pt idx="4">
                  <c:v>46</c:v>
                </c:pt>
                <c:pt idx="5">
                  <c:v>46</c:v>
                </c:pt>
                <c:pt idx="6">
                  <c:v>31</c:v>
                </c:pt>
                <c:pt idx="7">
                  <c:v>23</c:v>
                </c:pt>
                <c:pt idx="8">
                  <c:v>14</c:v>
                </c:pt>
              </c:numCache>
            </c:numRef>
          </c:val>
        </c:ser>
        <c:dLbls>
          <c:showLegendKey val="0"/>
          <c:showVal val="0"/>
          <c:showCatName val="0"/>
          <c:showSerName val="0"/>
          <c:showPercent val="0"/>
          <c:showBubbleSize val="0"/>
        </c:dLbls>
        <c:gapWidth val="150"/>
        <c:overlap val="100"/>
        <c:axId val="289438720"/>
        <c:axId val="289444608"/>
      </c:barChart>
      <c:catAx>
        <c:axId val="289438720"/>
        <c:scaling>
          <c:orientation val="minMax"/>
        </c:scaling>
        <c:delete val="1"/>
        <c:axPos val="l"/>
        <c:numFmt formatCode="General" sourceLinked="1"/>
        <c:majorTickMark val="none"/>
        <c:minorTickMark val="none"/>
        <c:tickLblPos val="nextTo"/>
        <c:crossAx val="289444608"/>
        <c:crosses val="autoZero"/>
        <c:auto val="1"/>
        <c:lblAlgn val="ctr"/>
        <c:lblOffset val="100"/>
        <c:noMultiLvlLbl val="0"/>
      </c:catAx>
      <c:valAx>
        <c:axId val="289444608"/>
        <c:scaling>
          <c:orientation val="minMax"/>
        </c:scaling>
        <c:delete val="1"/>
        <c:axPos val="b"/>
        <c:numFmt formatCode="0%" sourceLinked="1"/>
        <c:majorTickMark val="none"/>
        <c:minorTickMark val="none"/>
        <c:tickLblPos val="nextTo"/>
        <c:crossAx val="289438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99332991991E-2"/>
          <c:y val="5.9858815463884399E-2"/>
          <c:w val="0.85258891316385099"/>
          <c:h val="0.58058894732895605"/>
        </c:manualLayout>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F4A3"/>
              </a:solidFill>
              <a:ln>
                <a:noFill/>
              </a:ln>
              <a:effectLst/>
            </c:spPr>
          </c:dPt>
          <c:dPt>
            <c:idx val="1"/>
            <c:invertIfNegative val="0"/>
            <c:bubble3D val="0"/>
            <c:spPr>
              <a:solidFill>
                <a:srgbClr val="00CC99"/>
              </a:solidFill>
              <a:ln>
                <a:noFill/>
              </a:ln>
              <a:effectLst/>
            </c:spPr>
          </c:dPt>
          <c:dPt>
            <c:idx val="2"/>
            <c:invertIfNegative val="0"/>
            <c:bubble3D val="0"/>
            <c:spPr>
              <a:solidFill>
                <a:srgbClr val="F67A14"/>
              </a:solidFill>
              <a:ln>
                <a:noFill/>
              </a:ln>
              <a:effectLst/>
            </c:spPr>
          </c:dPt>
          <c:dPt>
            <c:idx val="3"/>
            <c:invertIfNegative val="0"/>
            <c:bubble3D val="0"/>
            <c:spPr>
              <a:solidFill>
                <a:schemeClr val="tx2">
                  <a:lumMod val="40000"/>
                  <a:lumOff val="60000"/>
                </a:schemeClr>
              </a:solidFill>
              <a:ln>
                <a:noFill/>
              </a:ln>
              <a:effectLst/>
            </c:spPr>
          </c:dPt>
          <c:dPt>
            <c:idx val="4"/>
            <c:invertIfNegative val="0"/>
            <c:bubble3D val="0"/>
            <c:spPr>
              <a:solidFill>
                <a:srgbClr val="002060"/>
              </a:solidFill>
              <a:ln>
                <a:noFill/>
              </a:ln>
              <a:effectLst/>
            </c:spPr>
          </c:dPt>
          <c:dPt>
            <c:idx val="5"/>
            <c:invertIfNegative val="0"/>
            <c:bubble3D val="0"/>
            <c:spPr>
              <a:solidFill>
                <a:srgbClr val="267326"/>
              </a:solidFill>
              <a:ln>
                <a:noFill/>
              </a:ln>
              <a:effectLst/>
            </c:spPr>
          </c:dPt>
          <c:dPt>
            <c:idx val="6"/>
            <c:invertIfNegative val="0"/>
            <c:bubble3D val="0"/>
            <c:spPr>
              <a:solidFill>
                <a:srgbClr val="794909"/>
              </a:solidFill>
              <a:ln>
                <a:noFill/>
              </a:ln>
              <a:effectLst/>
            </c:spPr>
          </c:dPt>
          <c:dPt>
            <c:idx val="7"/>
            <c:invertIfNegative val="0"/>
            <c:bubble3D val="0"/>
            <c:spPr>
              <a:solidFill>
                <a:srgbClr val="FFC000"/>
              </a:solidFill>
              <a:ln>
                <a:noFill/>
              </a:ln>
              <a:effectLst/>
            </c:spPr>
          </c:dPt>
          <c:cat>
            <c:strRef>
              <c:f>Sheet1!$A$2:$A$11</c:f>
              <c:strCache>
                <c:ptCount val="3"/>
                <c:pt idx="0">
                  <c:v>Category 1</c:v>
                </c:pt>
                <c:pt idx="1">
                  <c:v>Category 2</c:v>
                </c:pt>
                <c:pt idx="2">
                  <c:v>Category 3</c:v>
                </c:pt>
              </c:strCache>
            </c:strRef>
          </c:cat>
          <c:val>
            <c:numRef>
              <c:f>Sheet1!$B$2:$B$10</c:f>
              <c:numCache>
                <c:formatCode>General</c:formatCode>
                <c:ptCount val="9"/>
                <c:pt idx="0">
                  <c:v>7</c:v>
                </c:pt>
                <c:pt idx="1">
                  <c:v>13</c:v>
                </c:pt>
                <c:pt idx="2">
                  <c:v>13</c:v>
                </c:pt>
                <c:pt idx="3">
                  <c:v>40</c:v>
                </c:pt>
                <c:pt idx="4">
                  <c:v>40</c:v>
                </c:pt>
                <c:pt idx="5">
                  <c:v>47</c:v>
                </c:pt>
                <c:pt idx="6">
                  <c:v>60</c:v>
                </c:pt>
                <c:pt idx="7">
                  <c:v>71</c:v>
                </c:pt>
                <c:pt idx="8">
                  <c:v>80</c:v>
                </c:pt>
              </c:numCache>
            </c:numRef>
          </c:val>
        </c:ser>
        <c:ser>
          <c:idx val="1"/>
          <c:order val="1"/>
          <c:tx>
            <c:strRef>
              <c:f>Sheet1!$C$1</c:f>
              <c:strCache>
                <c:ptCount val="1"/>
                <c:pt idx="0">
                  <c:v>Series 2</c:v>
                </c:pt>
              </c:strCache>
            </c:strRef>
          </c:tx>
          <c:spPr>
            <a:solidFill>
              <a:schemeClr val="bg1"/>
            </a:solidFill>
            <a:ln>
              <a:noFill/>
            </a:ln>
            <a:effectLst/>
          </c:spPr>
          <c:invertIfNegative val="0"/>
          <c:cat>
            <c:strRef>
              <c:f>Sheet1!$A$2:$A$11</c:f>
              <c:strCache>
                <c:ptCount val="3"/>
                <c:pt idx="0">
                  <c:v>Category 1</c:v>
                </c:pt>
                <c:pt idx="1">
                  <c:v>Category 2</c:v>
                </c:pt>
                <c:pt idx="2">
                  <c:v>Category 3</c:v>
                </c:pt>
              </c:strCache>
            </c:strRef>
          </c:cat>
          <c:val>
            <c:numRef>
              <c:f>Sheet1!$C$2:$C$10</c:f>
              <c:numCache>
                <c:formatCode>General</c:formatCode>
                <c:ptCount val="9"/>
                <c:pt idx="0">
                  <c:v>93</c:v>
                </c:pt>
                <c:pt idx="1">
                  <c:v>87</c:v>
                </c:pt>
                <c:pt idx="2">
                  <c:v>87</c:v>
                </c:pt>
                <c:pt idx="3">
                  <c:v>60</c:v>
                </c:pt>
                <c:pt idx="4">
                  <c:v>60</c:v>
                </c:pt>
                <c:pt idx="5">
                  <c:v>53</c:v>
                </c:pt>
                <c:pt idx="6">
                  <c:v>40</c:v>
                </c:pt>
                <c:pt idx="7">
                  <c:v>29</c:v>
                </c:pt>
                <c:pt idx="8">
                  <c:v>23</c:v>
                </c:pt>
              </c:numCache>
            </c:numRef>
          </c:val>
        </c:ser>
        <c:dLbls>
          <c:showLegendKey val="0"/>
          <c:showVal val="0"/>
          <c:showCatName val="0"/>
          <c:showSerName val="0"/>
          <c:showPercent val="0"/>
          <c:showBubbleSize val="0"/>
        </c:dLbls>
        <c:gapWidth val="150"/>
        <c:overlap val="100"/>
        <c:axId val="289579392"/>
        <c:axId val="289580928"/>
      </c:barChart>
      <c:catAx>
        <c:axId val="289579392"/>
        <c:scaling>
          <c:orientation val="minMax"/>
        </c:scaling>
        <c:delete val="1"/>
        <c:axPos val="l"/>
        <c:numFmt formatCode="General" sourceLinked="1"/>
        <c:majorTickMark val="none"/>
        <c:minorTickMark val="none"/>
        <c:tickLblPos val="nextTo"/>
        <c:crossAx val="289580928"/>
        <c:crosses val="autoZero"/>
        <c:auto val="1"/>
        <c:lblAlgn val="ctr"/>
        <c:lblOffset val="100"/>
        <c:noMultiLvlLbl val="0"/>
      </c:catAx>
      <c:valAx>
        <c:axId val="289580928"/>
        <c:scaling>
          <c:orientation val="minMax"/>
        </c:scaling>
        <c:delete val="1"/>
        <c:axPos val="b"/>
        <c:numFmt formatCode="0%" sourceLinked="1"/>
        <c:majorTickMark val="none"/>
        <c:minorTickMark val="none"/>
        <c:tickLblPos val="nextTo"/>
        <c:crossAx val="289579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99332991991E-2"/>
          <c:y val="5.9858815463884399E-2"/>
          <c:w val="0.85258891316385099"/>
          <c:h val="0.58058894732895605"/>
        </c:manualLayout>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F4A3"/>
              </a:solidFill>
              <a:ln>
                <a:noFill/>
              </a:ln>
              <a:effectLst/>
            </c:spPr>
          </c:dPt>
          <c:dPt>
            <c:idx val="1"/>
            <c:invertIfNegative val="0"/>
            <c:bubble3D val="0"/>
            <c:spPr>
              <a:solidFill>
                <a:srgbClr val="267326"/>
              </a:solidFill>
              <a:ln>
                <a:noFill/>
              </a:ln>
              <a:effectLst/>
            </c:spPr>
          </c:dPt>
          <c:dPt>
            <c:idx val="2"/>
            <c:invertIfNegative val="0"/>
            <c:bubble3D val="0"/>
            <c:spPr>
              <a:solidFill>
                <a:srgbClr val="00CC99"/>
              </a:solidFill>
              <a:ln>
                <a:noFill/>
              </a:ln>
              <a:effectLst/>
            </c:spPr>
          </c:dPt>
          <c:dPt>
            <c:idx val="3"/>
            <c:invertIfNegative val="0"/>
            <c:bubble3D val="0"/>
            <c:spPr>
              <a:solidFill>
                <a:srgbClr val="794909"/>
              </a:solidFill>
              <a:ln>
                <a:noFill/>
              </a:ln>
              <a:effectLst/>
            </c:spPr>
          </c:dPt>
          <c:dPt>
            <c:idx val="4"/>
            <c:invertIfNegative val="0"/>
            <c:bubble3D val="0"/>
            <c:spPr>
              <a:solidFill>
                <a:schemeClr val="tx2">
                  <a:lumMod val="40000"/>
                  <a:lumOff val="60000"/>
                </a:schemeClr>
              </a:solidFill>
              <a:ln>
                <a:noFill/>
              </a:ln>
              <a:effectLst/>
            </c:spPr>
          </c:dPt>
          <c:dPt>
            <c:idx val="5"/>
            <c:invertIfNegative val="0"/>
            <c:bubble3D val="0"/>
            <c:spPr>
              <a:solidFill>
                <a:srgbClr val="002060"/>
              </a:solidFill>
              <a:ln>
                <a:noFill/>
              </a:ln>
              <a:effectLst/>
            </c:spPr>
          </c:dPt>
          <c:dPt>
            <c:idx val="6"/>
            <c:invertIfNegative val="0"/>
            <c:bubble3D val="0"/>
            <c:spPr>
              <a:solidFill>
                <a:srgbClr val="F67A14"/>
              </a:solidFill>
              <a:ln>
                <a:noFill/>
              </a:ln>
              <a:effectLst/>
            </c:spPr>
          </c:dPt>
          <c:dPt>
            <c:idx val="7"/>
            <c:invertIfNegative val="0"/>
            <c:bubble3D val="0"/>
            <c:spPr>
              <a:solidFill>
                <a:srgbClr val="FFC000"/>
              </a:solidFill>
              <a:ln>
                <a:noFill/>
              </a:ln>
              <a:effectLst/>
            </c:spPr>
          </c:dPt>
          <c:cat>
            <c:strRef>
              <c:f>Sheet1!$A$2:$A$10</c:f>
              <c:strCache>
                <c:ptCount val="3"/>
                <c:pt idx="0">
                  <c:v>Category 1</c:v>
                </c:pt>
                <c:pt idx="1">
                  <c:v>Category 2</c:v>
                </c:pt>
                <c:pt idx="2">
                  <c:v>Category 3</c:v>
                </c:pt>
              </c:strCache>
            </c:strRef>
          </c:cat>
          <c:val>
            <c:numRef>
              <c:f>Sheet1!$B$2:$B$10</c:f>
              <c:numCache>
                <c:formatCode>General</c:formatCode>
                <c:ptCount val="9"/>
                <c:pt idx="0">
                  <c:v>27</c:v>
                </c:pt>
                <c:pt idx="1">
                  <c:v>27</c:v>
                </c:pt>
                <c:pt idx="2">
                  <c:v>46</c:v>
                </c:pt>
                <c:pt idx="3">
                  <c:v>46</c:v>
                </c:pt>
                <c:pt idx="4">
                  <c:v>54</c:v>
                </c:pt>
                <c:pt idx="5">
                  <c:v>56</c:v>
                </c:pt>
                <c:pt idx="6">
                  <c:v>61</c:v>
                </c:pt>
                <c:pt idx="7">
                  <c:v>61</c:v>
                </c:pt>
                <c:pt idx="8">
                  <c:v>71</c:v>
                </c:pt>
              </c:numCache>
            </c:numRef>
          </c:val>
        </c:ser>
        <c:ser>
          <c:idx val="1"/>
          <c:order val="1"/>
          <c:tx>
            <c:strRef>
              <c:f>Sheet1!$C$1</c:f>
              <c:strCache>
                <c:ptCount val="1"/>
                <c:pt idx="0">
                  <c:v>Series 2</c:v>
                </c:pt>
              </c:strCache>
            </c:strRef>
          </c:tx>
          <c:spPr>
            <a:solidFill>
              <a:schemeClr val="bg1"/>
            </a:solidFill>
            <a:ln>
              <a:noFill/>
            </a:ln>
            <a:effectLst/>
          </c:spPr>
          <c:invertIfNegative val="0"/>
          <c:cat>
            <c:strRef>
              <c:f>Sheet1!$A$2:$A$10</c:f>
              <c:strCache>
                <c:ptCount val="3"/>
                <c:pt idx="0">
                  <c:v>Category 1</c:v>
                </c:pt>
                <c:pt idx="1">
                  <c:v>Category 2</c:v>
                </c:pt>
                <c:pt idx="2">
                  <c:v>Category 3</c:v>
                </c:pt>
              </c:strCache>
            </c:strRef>
          </c:cat>
          <c:val>
            <c:numRef>
              <c:f>Sheet1!$C$2:$C$10</c:f>
              <c:numCache>
                <c:formatCode>General</c:formatCode>
                <c:ptCount val="9"/>
                <c:pt idx="0">
                  <c:v>73</c:v>
                </c:pt>
                <c:pt idx="1">
                  <c:v>73</c:v>
                </c:pt>
                <c:pt idx="2">
                  <c:v>54</c:v>
                </c:pt>
                <c:pt idx="3">
                  <c:v>54</c:v>
                </c:pt>
                <c:pt idx="4">
                  <c:v>46</c:v>
                </c:pt>
                <c:pt idx="5">
                  <c:v>44</c:v>
                </c:pt>
                <c:pt idx="6">
                  <c:v>39</c:v>
                </c:pt>
                <c:pt idx="7">
                  <c:v>39</c:v>
                </c:pt>
                <c:pt idx="8">
                  <c:v>29</c:v>
                </c:pt>
              </c:numCache>
            </c:numRef>
          </c:val>
        </c:ser>
        <c:dLbls>
          <c:showLegendKey val="0"/>
          <c:showVal val="0"/>
          <c:showCatName val="0"/>
          <c:showSerName val="0"/>
          <c:showPercent val="0"/>
          <c:showBubbleSize val="0"/>
        </c:dLbls>
        <c:gapWidth val="150"/>
        <c:overlap val="100"/>
        <c:axId val="289773824"/>
        <c:axId val="289779712"/>
      </c:barChart>
      <c:catAx>
        <c:axId val="289773824"/>
        <c:scaling>
          <c:orientation val="minMax"/>
        </c:scaling>
        <c:delete val="1"/>
        <c:axPos val="l"/>
        <c:numFmt formatCode="General" sourceLinked="1"/>
        <c:majorTickMark val="none"/>
        <c:minorTickMark val="none"/>
        <c:tickLblPos val="nextTo"/>
        <c:crossAx val="289779712"/>
        <c:crosses val="autoZero"/>
        <c:auto val="1"/>
        <c:lblAlgn val="ctr"/>
        <c:lblOffset val="100"/>
        <c:noMultiLvlLbl val="0"/>
      </c:catAx>
      <c:valAx>
        <c:axId val="289779712"/>
        <c:scaling>
          <c:orientation val="minMax"/>
        </c:scaling>
        <c:delete val="1"/>
        <c:axPos val="b"/>
        <c:numFmt formatCode="0%" sourceLinked="1"/>
        <c:majorTickMark val="none"/>
        <c:minorTickMark val="none"/>
        <c:tickLblPos val="nextTo"/>
        <c:crossAx val="289773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99332991991E-2"/>
          <c:y val="5.9858815463884399E-2"/>
          <c:w val="0.85258891316385099"/>
          <c:h val="0.58058894732895605"/>
        </c:manualLayout>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267326"/>
              </a:solidFill>
              <a:ln>
                <a:noFill/>
              </a:ln>
              <a:effectLst/>
            </c:spPr>
          </c:dPt>
          <c:dPt>
            <c:idx val="1"/>
            <c:invertIfNegative val="0"/>
            <c:bubble3D val="0"/>
            <c:spPr>
              <a:solidFill>
                <a:srgbClr val="00CC99"/>
              </a:solidFill>
              <a:ln>
                <a:noFill/>
              </a:ln>
              <a:effectLst/>
            </c:spPr>
          </c:dPt>
          <c:dPt>
            <c:idx val="2"/>
            <c:invertIfNegative val="0"/>
            <c:bubble3D val="0"/>
            <c:spPr>
              <a:solidFill>
                <a:srgbClr val="00F4A3"/>
              </a:solidFill>
              <a:ln>
                <a:noFill/>
              </a:ln>
              <a:effectLst/>
            </c:spPr>
          </c:dPt>
          <c:dPt>
            <c:idx val="3"/>
            <c:invertIfNegative val="0"/>
            <c:bubble3D val="0"/>
            <c:spPr>
              <a:solidFill>
                <a:srgbClr val="F67A14"/>
              </a:solidFill>
              <a:ln>
                <a:noFill/>
              </a:ln>
              <a:effectLst/>
            </c:spPr>
          </c:dPt>
          <c:dPt>
            <c:idx val="4"/>
            <c:invertIfNegative val="0"/>
            <c:bubble3D val="0"/>
            <c:spPr>
              <a:solidFill>
                <a:srgbClr val="7A5D00"/>
              </a:solidFill>
              <a:ln>
                <a:noFill/>
              </a:ln>
              <a:effectLst/>
            </c:spPr>
          </c:dPt>
          <c:dPt>
            <c:idx val="5"/>
            <c:invertIfNegative val="0"/>
            <c:bubble3D val="0"/>
            <c:spPr>
              <a:solidFill>
                <a:schemeClr val="tx2">
                  <a:lumMod val="40000"/>
                  <a:lumOff val="60000"/>
                </a:schemeClr>
              </a:solidFill>
              <a:ln>
                <a:noFill/>
              </a:ln>
              <a:effectLst/>
            </c:spPr>
          </c:dPt>
          <c:dPt>
            <c:idx val="6"/>
            <c:invertIfNegative val="0"/>
            <c:bubble3D val="0"/>
            <c:spPr>
              <a:solidFill>
                <a:srgbClr val="FFC000"/>
              </a:solidFill>
              <a:ln>
                <a:noFill/>
              </a:ln>
              <a:effectLst/>
            </c:spPr>
          </c:dPt>
          <c:dPt>
            <c:idx val="7"/>
            <c:invertIfNegative val="0"/>
            <c:bubble3D val="0"/>
            <c:spPr>
              <a:solidFill>
                <a:srgbClr val="002060"/>
              </a:solidFill>
              <a:ln>
                <a:noFill/>
              </a:ln>
              <a:effectLst/>
            </c:spPr>
          </c:dPt>
          <c:cat>
            <c:strRef>
              <c:f>Sheet1!$A$2:$A$10</c:f>
              <c:strCache>
                <c:ptCount val="3"/>
                <c:pt idx="0">
                  <c:v>Category 1</c:v>
                </c:pt>
                <c:pt idx="1">
                  <c:v>Category 2</c:v>
                </c:pt>
                <c:pt idx="2">
                  <c:v>Category 3</c:v>
                </c:pt>
              </c:strCache>
            </c:strRef>
          </c:cat>
          <c:val>
            <c:numRef>
              <c:f>Sheet1!$B$2:$B$10</c:f>
              <c:numCache>
                <c:formatCode>General</c:formatCode>
                <c:ptCount val="9"/>
                <c:pt idx="0">
                  <c:v>23</c:v>
                </c:pt>
                <c:pt idx="1">
                  <c:v>29</c:v>
                </c:pt>
                <c:pt idx="2">
                  <c:v>32</c:v>
                </c:pt>
                <c:pt idx="3">
                  <c:v>45</c:v>
                </c:pt>
                <c:pt idx="4">
                  <c:v>45</c:v>
                </c:pt>
                <c:pt idx="5">
                  <c:v>52</c:v>
                </c:pt>
                <c:pt idx="6">
                  <c:v>61</c:v>
                </c:pt>
                <c:pt idx="7">
                  <c:v>61</c:v>
                </c:pt>
                <c:pt idx="8">
                  <c:v>74</c:v>
                </c:pt>
              </c:numCache>
            </c:numRef>
          </c:val>
        </c:ser>
        <c:ser>
          <c:idx val="1"/>
          <c:order val="1"/>
          <c:tx>
            <c:strRef>
              <c:f>Sheet1!$C$1</c:f>
              <c:strCache>
                <c:ptCount val="1"/>
                <c:pt idx="0">
                  <c:v>Series 2</c:v>
                </c:pt>
              </c:strCache>
            </c:strRef>
          </c:tx>
          <c:spPr>
            <a:solidFill>
              <a:schemeClr val="bg1"/>
            </a:solidFill>
            <a:ln>
              <a:noFill/>
            </a:ln>
            <a:effectLst/>
          </c:spPr>
          <c:invertIfNegative val="0"/>
          <c:cat>
            <c:strRef>
              <c:f>Sheet1!$A$2:$A$10</c:f>
              <c:strCache>
                <c:ptCount val="3"/>
                <c:pt idx="0">
                  <c:v>Category 1</c:v>
                </c:pt>
                <c:pt idx="1">
                  <c:v>Category 2</c:v>
                </c:pt>
                <c:pt idx="2">
                  <c:v>Category 3</c:v>
                </c:pt>
              </c:strCache>
            </c:strRef>
          </c:cat>
          <c:val>
            <c:numRef>
              <c:f>Sheet1!$C$2:$C$10</c:f>
              <c:numCache>
                <c:formatCode>General</c:formatCode>
                <c:ptCount val="9"/>
                <c:pt idx="0">
                  <c:v>77</c:v>
                </c:pt>
                <c:pt idx="1">
                  <c:v>71</c:v>
                </c:pt>
                <c:pt idx="2">
                  <c:v>68</c:v>
                </c:pt>
                <c:pt idx="3">
                  <c:v>55</c:v>
                </c:pt>
                <c:pt idx="4">
                  <c:v>55</c:v>
                </c:pt>
                <c:pt idx="5">
                  <c:v>48</c:v>
                </c:pt>
                <c:pt idx="6">
                  <c:v>39</c:v>
                </c:pt>
                <c:pt idx="7">
                  <c:v>39</c:v>
                </c:pt>
                <c:pt idx="8">
                  <c:v>26</c:v>
                </c:pt>
              </c:numCache>
            </c:numRef>
          </c:val>
        </c:ser>
        <c:dLbls>
          <c:showLegendKey val="0"/>
          <c:showVal val="0"/>
          <c:showCatName val="0"/>
          <c:showSerName val="0"/>
          <c:showPercent val="0"/>
          <c:showBubbleSize val="0"/>
        </c:dLbls>
        <c:gapWidth val="150"/>
        <c:overlap val="100"/>
        <c:axId val="290237824"/>
        <c:axId val="290239616"/>
      </c:barChart>
      <c:catAx>
        <c:axId val="290237824"/>
        <c:scaling>
          <c:orientation val="minMax"/>
        </c:scaling>
        <c:delete val="1"/>
        <c:axPos val="l"/>
        <c:numFmt formatCode="General" sourceLinked="1"/>
        <c:majorTickMark val="none"/>
        <c:minorTickMark val="none"/>
        <c:tickLblPos val="nextTo"/>
        <c:crossAx val="290239616"/>
        <c:crosses val="autoZero"/>
        <c:auto val="1"/>
        <c:lblAlgn val="ctr"/>
        <c:lblOffset val="100"/>
        <c:noMultiLvlLbl val="0"/>
      </c:catAx>
      <c:valAx>
        <c:axId val="290239616"/>
        <c:scaling>
          <c:orientation val="minMax"/>
        </c:scaling>
        <c:delete val="1"/>
        <c:axPos val="b"/>
        <c:numFmt formatCode="0%" sourceLinked="1"/>
        <c:majorTickMark val="none"/>
        <c:minorTickMark val="none"/>
        <c:tickLblPos val="nextTo"/>
        <c:crossAx val="290237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99332991991E-2"/>
          <c:y val="5.9858815463884399E-2"/>
          <c:w val="0.85258891316385099"/>
          <c:h val="0.58058894732895605"/>
        </c:manualLayout>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2C882C"/>
              </a:solidFill>
              <a:ln>
                <a:noFill/>
              </a:ln>
              <a:effectLst/>
            </c:spPr>
          </c:dPt>
          <c:dPt>
            <c:idx val="1"/>
            <c:invertIfNegative val="0"/>
            <c:bubble3D val="0"/>
            <c:spPr>
              <a:solidFill>
                <a:srgbClr val="FFC000"/>
              </a:solidFill>
              <a:ln>
                <a:noFill/>
              </a:ln>
              <a:effectLst/>
            </c:spPr>
          </c:dPt>
          <c:dPt>
            <c:idx val="2"/>
            <c:invertIfNegative val="0"/>
            <c:bubble3D val="0"/>
            <c:spPr>
              <a:solidFill>
                <a:srgbClr val="00F4A3"/>
              </a:solidFill>
              <a:ln>
                <a:noFill/>
              </a:ln>
              <a:effectLst/>
            </c:spPr>
          </c:dPt>
          <c:dPt>
            <c:idx val="3"/>
            <c:invertIfNegative val="0"/>
            <c:bubble3D val="0"/>
            <c:spPr>
              <a:solidFill>
                <a:srgbClr val="00CC99"/>
              </a:solidFill>
              <a:ln>
                <a:noFill/>
              </a:ln>
              <a:effectLst/>
            </c:spPr>
          </c:dPt>
          <c:dPt>
            <c:idx val="4"/>
            <c:invertIfNegative val="0"/>
            <c:bubble3D val="0"/>
            <c:spPr>
              <a:solidFill>
                <a:schemeClr val="tx2">
                  <a:lumMod val="40000"/>
                  <a:lumOff val="60000"/>
                </a:schemeClr>
              </a:solidFill>
              <a:ln>
                <a:noFill/>
              </a:ln>
              <a:effectLst/>
            </c:spPr>
          </c:dPt>
          <c:dPt>
            <c:idx val="5"/>
            <c:invertIfNegative val="0"/>
            <c:bubble3D val="0"/>
            <c:spPr>
              <a:solidFill>
                <a:srgbClr val="F67A14"/>
              </a:solidFill>
              <a:ln>
                <a:noFill/>
              </a:ln>
              <a:effectLst/>
            </c:spPr>
          </c:dPt>
          <c:dPt>
            <c:idx val="6"/>
            <c:invertIfNegative val="0"/>
            <c:bubble3D val="0"/>
            <c:spPr>
              <a:solidFill>
                <a:srgbClr val="002060"/>
              </a:solidFill>
              <a:ln>
                <a:noFill/>
              </a:ln>
              <a:effectLst/>
            </c:spPr>
          </c:dPt>
          <c:dPt>
            <c:idx val="7"/>
            <c:invertIfNegative val="0"/>
            <c:bubble3D val="0"/>
            <c:spPr>
              <a:solidFill>
                <a:srgbClr val="0070C0"/>
              </a:solidFill>
              <a:ln>
                <a:noFill/>
              </a:ln>
              <a:effectLst/>
            </c:spPr>
          </c:dPt>
          <c:dPt>
            <c:idx val="8"/>
            <c:invertIfNegative val="0"/>
            <c:bubble3D val="0"/>
            <c:spPr>
              <a:solidFill>
                <a:srgbClr val="794909"/>
              </a:solidFill>
              <a:ln>
                <a:noFill/>
              </a:ln>
              <a:effectLst/>
            </c:spPr>
          </c:dPt>
          <c:cat>
            <c:strRef>
              <c:f>Sheet1!$A$2:$A$11</c:f>
              <c:strCache>
                <c:ptCount val="3"/>
                <c:pt idx="0">
                  <c:v>Category 1</c:v>
                </c:pt>
                <c:pt idx="1">
                  <c:v>Category 2</c:v>
                </c:pt>
                <c:pt idx="2">
                  <c:v>Category 3</c:v>
                </c:pt>
              </c:strCache>
            </c:strRef>
          </c:cat>
          <c:val>
            <c:numRef>
              <c:f>Sheet1!$B$2:$B$10</c:f>
              <c:numCache>
                <c:formatCode>General</c:formatCode>
                <c:ptCount val="9"/>
                <c:pt idx="0">
                  <c:v>17</c:v>
                </c:pt>
                <c:pt idx="1">
                  <c:v>17</c:v>
                </c:pt>
                <c:pt idx="2">
                  <c:v>33</c:v>
                </c:pt>
                <c:pt idx="3">
                  <c:v>42</c:v>
                </c:pt>
                <c:pt idx="4">
                  <c:v>42</c:v>
                </c:pt>
                <c:pt idx="5">
                  <c:v>50</c:v>
                </c:pt>
                <c:pt idx="6">
                  <c:v>50</c:v>
                </c:pt>
                <c:pt idx="7">
                  <c:v>50</c:v>
                </c:pt>
                <c:pt idx="8">
                  <c:v>58</c:v>
                </c:pt>
              </c:numCache>
            </c:numRef>
          </c:val>
        </c:ser>
        <c:ser>
          <c:idx val="1"/>
          <c:order val="1"/>
          <c:tx>
            <c:strRef>
              <c:f>Sheet1!$C$1</c:f>
              <c:strCache>
                <c:ptCount val="1"/>
                <c:pt idx="0">
                  <c:v>Series 2</c:v>
                </c:pt>
              </c:strCache>
            </c:strRef>
          </c:tx>
          <c:spPr>
            <a:solidFill>
              <a:schemeClr val="bg1"/>
            </a:solidFill>
            <a:ln>
              <a:noFill/>
            </a:ln>
            <a:effectLst/>
          </c:spPr>
          <c:invertIfNegative val="0"/>
          <c:cat>
            <c:strRef>
              <c:f>Sheet1!$A$2:$A$11</c:f>
              <c:strCache>
                <c:ptCount val="3"/>
                <c:pt idx="0">
                  <c:v>Category 1</c:v>
                </c:pt>
                <c:pt idx="1">
                  <c:v>Category 2</c:v>
                </c:pt>
                <c:pt idx="2">
                  <c:v>Category 3</c:v>
                </c:pt>
              </c:strCache>
            </c:strRef>
          </c:cat>
          <c:val>
            <c:numRef>
              <c:f>Sheet1!$C$2:$C$10</c:f>
              <c:numCache>
                <c:formatCode>General</c:formatCode>
                <c:ptCount val="9"/>
                <c:pt idx="0">
                  <c:v>83</c:v>
                </c:pt>
                <c:pt idx="1">
                  <c:v>83</c:v>
                </c:pt>
                <c:pt idx="2">
                  <c:v>67</c:v>
                </c:pt>
                <c:pt idx="3">
                  <c:v>58</c:v>
                </c:pt>
                <c:pt idx="4">
                  <c:v>58</c:v>
                </c:pt>
                <c:pt idx="5">
                  <c:v>50</c:v>
                </c:pt>
                <c:pt idx="6">
                  <c:v>50</c:v>
                </c:pt>
                <c:pt idx="7">
                  <c:v>50</c:v>
                </c:pt>
                <c:pt idx="8">
                  <c:v>42</c:v>
                </c:pt>
              </c:numCache>
            </c:numRef>
          </c:val>
        </c:ser>
        <c:dLbls>
          <c:showLegendKey val="0"/>
          <c:showVal val="0"/>
          <c:showCatName val="0"/>
          <c:showSerName val="0"/>
          <c:showPercent val="0"/>
          <c:showBubbleSize val="0"/>
        </c:dLbls>
        <c:gapWidth val="150"/>
        <c:overlap val="100"/>
        <c:axId val="296576512"/>
        <c:axId val="296578048"/>
      </c:barChart>
      <c:catAx>
        <c:axId val="296576512"/>
        <c:scaling>
          <c:orientation val="minMax"/>
        </c:scaling>
        <c:delete val="1"/>
        <c:axPos val="l"/>
        <c:numFmt formatCode="General" sourceLinked="1"/>
        <c:majorTickMark val="none"/>
        <c:minorTickMark val="none"/>
        <c:tickLblPos val="nextTo"/>
        <c:crossAx val="296578048"/>
        <c:crosses val="autoZero"/>
        <c:auto val="1"/>
        <c:lblAlgn val="ctr"/>
        <c:lblOffset val="100"/>
        <c:noMultiLvlLbl val="0"/>
      </c:catAx>
      <c:valAx>
        <c:axId val="296578048"/>
        <c:scaling>
          <c:orientation val="minMax"/>
        </c:scaling>
        <c:delete val="1"/>
        <c:axPos val="b"/>
        <c:numFmt formatCode="0%" sourceLinked="1"/>
        <c:majorTickMark val="none"/>
        <c:minorTickMark val="none"/>
        <c:tickLblPos val="nextTo"/>
        <c:crossAx val="296576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3BFD6F-7D1D-7640-9CDB-0D6A7BE18690}" type="doc">
      <dgm:prSet loTypeId="urn:microsoft.com/office/officeart/2005/8/layout/cycle1" loCatId="" qsTypeId="urn:microsoft.com/office/officeart/2005/8/quickstyle/simple4" qsCatId="simple" csTypeId="urn:microsoft.com/office/officeart/2005/8/colors/colorful1#8" csCatId="colorful" phldr="1"/>
      <dgm:spPr/>
      <dgm:t>
        <a:bodyPr/>
        <a:lstStyle/>
        <a:p>
          <a:endParaRPr lang="en-US"/>
        </a:p>
      </dgm:t>
    </dgm:pt>
    <dgm:pt modelId="{D51E9CA7-2B06-8D48-82BB-F0E171C78A32}">
      <dgm:prSet phldrT="[Text]" custT="1"/>
      <dgm:spPr/>
      <dgm:t>
        <a:bodyPr/>
        <a:lstStyle/>
        <a:p>
          <a:r>
            <a:rPr lang="en-US" sz="1200" b="1" dirty="0" smtClean="0">
              <a:solidFill>
                <a:schemeClr val="bg2"/>
              </a:solidFill>
            </a:rPr>
            <a:t>QA</a:t>
          </a:r>
          <a:endParaRPr lang="en-US" sz="1200" b="1" dirty="0">
            <a:solidFill>
              <a:schemeClr val="bg2"/>
            </a:solidFill>
          </a:endParaRPr>
        </a:p>
      </dgm:t>
    </dgm:pt>
    <dgm:pt modelId="{7B8E467B-8339-8B49-A348-26A46E386037}" type="parTrans" cxnId="{7AC7B8C2-3129-C248-9A03-D7F17527A68A}">
      <dgm:prSet/>
      <dgm:spPr/>
      <dgm:t>
        <a:bodyPr/>
        <a:lstStyle/>
        <a:p>
          <a:endParaRPr lang="en-US" sz="1200" b="1"/>
        </a:p>
      </dgm:t>
    </dgm:pt>
    <dgm:pt modelId="{C35FE1E0-C490-524D-B581-2F9802811707}" type="sibTrans" cxnId="{7AC7B8C2-3129-C248-9A03-D7F17527A68A}">
      <dgm:prSet/>
      <dgm:spPr>
        <a:solidFill>
          <a:schemeClr val="accent2"/>
        </a:solidFill>
      </dgm:spPr>
      <dgm:t>
        <a:bodyPr/>
        <a:lstStyle/>
        <a:p>
          <a:endParaRPr lang="en-US" sz="1200" b="1"/>
        </a:p>
      </dgm:t>
    </dgm:pt>
    <dgm:pt modelId="{91DEE444-0F36-C94E-BA79-0EBD4A219EC3}">
      <dgm:prSet phldrT="[Text]" custT="1"/>
      <dgm:spPr/>
      <dgm:t>
        <a:bodyPr/>
        <a:lstStyle/>
        <a:p>
          <a:r>
            <a:rPr lang="ru-RU" sz="1200" b="1" dirty="0" smtClean="0">
              <a:solidFill>
                <a:schemeClr val="bg2"/>
              </a:solidFill>
            </a:rPr>
            <a:t>Выпуск</a:t>
          </a:r>
          <a:endParaRPr lang="en-US" sz="1200" b="1" dirty="0">
            <a:solidFill>
              <a:schemeClr val="bg2"/>
            </a:solidFill>
          </a:endParaRPr>
        </a:p>
      </dgm:t>
    </dgm:pt>
    <dgm:pt modelId="{A9D99B84-2CE8-D940-8088-D4A47E8E41CC}" type="parTrans" cxnId="{4FC79C09-0C31-DC44-A370-16EB7B3D6ACF}">
      <dgm:prSet/>
      <dgm:spPr/>
      <dgm:t>
        <a:bodyPr/>
        <a:lstStyle/>
        <a:p>
          <a:endParaRPr lang="en-US" sz="1200" b="1"/>
        </a:p>
      </dgm:t>
    </dgm:pt>
    <dgm:pt modelId="{361446BF-0426-3B47-A0D4-96DB96511C1A}" type="sibTrans" cxnId="{4FC79C09-0C31-DC44-A370-16EB7B3D6ACF}">
      <dgm:prSet/>
      <dgm:spPr>
        <a:solidFill>
          <a:schemeClr val="accent3"/>
        </a:solidFill>
      </dgm:spPr>
      <dgm:t>
        <a:bodyPr/>
        <a:lstStyle/>
        <a:p>
          <a:endParaRPr lang="en-US" sz="1200" b="1"/>
        </a:p>
      </dgm:t>
    </dgm:pt>
    <dgm:pt modelId="{541CCE74-C773-9B4C-842E-AFA3BB40E353}">
      <dgm:prSet phldrT="[Text]" custT="1"/>
      <dgm:spPr/>
      <dgm:t>
        <a:bodyPr/>
        <a:lstStyle/>
        <a:p>
          <a:r>
            <a:rPr lang="ru-RU" sz="1200" b="1" dirty="0" smtClean="0">
              <a:solidFill>
                <a:schemeClr val="bg2"/>
              </a:solidFill>
            </a:rPr>
            <a:t>Отклик</a:t>
          </a:r>
          <a:endParaRPr lang="en-US" sz="1200" b="1" dirty="0">
            <a:solidFill>
              <a:schemeClr val="bg2"/>
            </a:solidFill>
          </a:endParaRPr>
        </a:p>
      </dgm:t>
    </dgm:pt>
    <dgm:pt modelId="{CCAB9453-2A50-AF4D-919F-36AC5218D3F1}" type="parTrans" cxnId="{E6BB4994-3841-5448-B9C1-BD448F8402D3}">
      <dgm:prSet/>
      <dgm:spPr/>
      <dgm:t>
        <a:bodyPr/>
        <a:lstStyle/>
        <a:p>
          <a:endParaRPr lang="en-US" sz="1200" b="1"/>
        </a:p>
      </dgm:t>
    </dgm:pt>
    <dgm:pt modelId="{1AB00B72-B9E6-7C4A-976E-A3DCE8E1604A}" type="sibTrans" cxnId="{E6BB4994-3841-5448-B9C1-BD448F8402D3}">
      <dgm:prSet/>
      <dgm:spPr>
        <a:solidFill>
          <a:schemeClr val="accent5"/>
        </a:solidFill>
      </dgm:spPr>
      <dgm:t>
        <a:bodyPr/>
        <a:lstStyle/>
        <a:p>
          <a:endParaRPr lang="en-US" sz="1200" b="1"/>
        </a:p>
      </dgm:t>
    </dgm:pt>
    <dgm:pt modelId="{18C82629-C737-C045-A53A-B1A52950B334}">
      <dgm:prSet phldrT="[Text]" custT="1"/>
      <dgm:spPr/>
      <dgm:t>
        <a:bodyPr/>
        <a:lstStyle/>
        <a:p>
          <a:r>
            <a:rPr lang="ru-RU" sz="1200" b="1" dirty="0" smtClean="0">
              <a:solidFill>
                <a:schemeClr val="bg2"/>
              </a:solidFill>
            </a:rPr>
            <a:t>Определение</a:t>
          </a:r>
          <a:r>
            <a:rPr lang="en-US" sz="1200" b="1" dirty="0" smtClean="0">
              <a:solidFill>
                <a:schemeClr val="bg2"/>
              </a:solidFill>
            </a:rPr>
            <a:t>/</a:t>
          </a:r>
          <a:r>
            <a:rPr lang="ru-RU" sz="1200" b="1" dirty="0" smtClean="0">
              <a:solidFill>
                <a:schemeClr val="bg2"/>
              </a:solidFill>
            </a:rPr>
            <a:t>Приоритеты</a:t>
          </a:r>
          <a:endParaRPr lang="en-US" sz="1200" b="1" dirty="0">
            <a:solidFill>
              <a:schemeClr val="bg2"/>
            </a:solidFill>
          </a:endParaRPr>
        </a:p>
      </dgm:t>
    </dgm:pt>
    <dgm:pt modelId="{F4B0FA1C-BB7B-C54A-85DC-F579B2FD0E3A}" type="parTrans" cxnId="{3D1FC003-9D86-8A4E-B0A5-B23294601CFD}">
      <dgm:prSet/>
      <dgm:spPr/>
      <dgm:t>
        <a:bodyPr/>
        <a:lstStyle/>
        <a:p>
          <a:endParaRPr lang="en-US" sz="1200" b="1"/>
        </a:p>
      </dgm:t>
    </dgm:pt>
    <dgm:pt modelId="{A7A78FE9-0A03-D440-8B34-4783F5C08D5D}" type="sibTrans" cxnId="{3D1FC003-9D86-8A4E-B0A5-B23294601CFD}">
      <dgm:prSet/>
      <dgm:spPr>
        <a:solidFill>
          <a:schemeClr val="bg1">
            <a:lumMod val="50000"/>
          </a:schemeClr>
        </a:solidFill>
      </dgm:spPr>
      <dgm:t>
        <a:bodyPr/>
        <a:lstStyle/>
        <a:p>
          <a:endParaRPr lang="en-US" sz="1200" b="1"/>
        </a:p>
      </dgm:t>
    </dgm:pt>
    <dgm:pt modelId="{5F5D83F6-3F93-FF4A-B24B-B3D67743665C}">
      <dgm:prSet phldrT="[Text]" custT="1"/>
      <dgm:spPr/>
      <dgm:t>
        <a:bodyPr/>
        <a:lstStyle/>
        <a:p>
          <a:r>
            <a:rPr lang="ru-RU" sz="1200" b="1" dirty="0" smtClean="0">
              <a:solidFill>
                <a:schemeClr val="bg2"/>
              </a:solidFill>
            </a:rPr>
            <a:t>Кодирование</a:t>
          </a:r>
          <a:endParaRPr lang="en-US" sz="1200" b="1" dirty="0">
            <a:solidFill>
              <a:schemeClr val="bg2"/>
            </a:solidFill>
          </a:endParaRPr>
        </a:p>
      </dgm:t>
    </dgm:pt>
    <dgm:pt modelId="{25373951-892A-6F4F-9542-2D4215DFC60A}" type="parTrans" cxnId="{9404951A-C3ED-C34F-970F-ADEA9C43A538}">
      <dgm:prSet/>
      <dgm:spPr/>
      <dgm:t>
        <a:bodyPr/>
        <a:lstStyle/>
        <a:p>
          <a:endParaRPr lang="en-US" sz="1200" b="1"/>
        </a:p>
      </dgm:t>
    </dgm:pt>
    <dgm:pt modelId="{F3551590-E0C3-6F48-B6F8-0C5D4CD94BE6}" type="sibTrans" cxnId="{9404951A-C3ED-C34F-970F-ADEA9C43A538}">
      <dgm:prSet/>
      <dgm:spPr>
        <a:solidFill>
          <a:schemeClr val="bg1">
            <a:lumMod val="95000"/>
          </a:schemeClr>
        </a:solidFill>
      </dgm:spPr>
      <dgm:t>
        <a:bodyPr/>
        <a:lstStyle/>
        <a:p>
          <a:endParaRPr lang="en-US" sz="1200" b="1"/>
        </a:p>
      </dgm:t>
    </dgm:pt>
    <dgm:pt modelId="{1A04F5D2-9EA5-BD43-A1CA-72C872D7C876}">
      <dgm:prSet phldrT="[Text]" custT="1"/>
      <dgm:spPr/>
      <dgm:t>
        <a:bodyPr/>
        <a:lstStyle/>
        <a:p>
          <a:r>
            <a:rPr lang="ru-RU" sz="1200" b="1" dirty="0" smtClean="0">
              <a:solidFill>
                <a:schemeClr val="bg2"/>
              </a:solidFill>
            </a:rPr>
            <a:t>Построение</a:t>
          </a:r>
          <a:endParaRPr lang="en-US" sz="1200" b="1" dirty="0">
            <a:solidFill>
              <a:schemeClr val="bg2"/>
            </a:solidFill>
          </a:endParaRPr>
        </a:p>
      </dgm:t>
    </dgm:pt>
    <dgm:pt modelId="{1C44D07A-CD18-354E-8624-86F91BD14004}" type="parTrans" cxnId="{839341D4-39FE-A648-9EF5-E9E5E93D9567}">
      <dgm:prSet/>
      <dgm:spPr/>
      <dgm:t>
        <a:bodyPr/>
        <a:lstStyle/>
        <a:p>
          <a:endParaRPr lang="en-US" sz="1200" b="1"/>
        </a:p>
      </dgm:t>
    </dgm:pt>
    <dgm:pt modelId="{0EF9E7E3-A0F3-1745-B6E9-7CF426DE87A4}" type="sibTrans" cxnId="{839341D4-39FE-A648-9EF5-E9E5E93D9567}">
      <dgm:prSet/>
      <dgm:spPr>
        <a:solidFill>
          <a:schemeClr val="accent1"/>
        </a:solidFill>
      </dgm:spPr>
      <dgm:t>
        <a:bodyPr/>
        <a:lstStyle/>
        <a:p>
          <a:endParaRPr lang="en-US" sz="1200" b="1"/>
        </a:p>
      </dgm:t>
    </dgm:pt>
    <dgm:pt modelId="{8B8B84B9-712A-034F-B9C2-72126019F75C}" type="pres">
      <dgm:prSet presAssocID="{913BFD6F-7D1D-7640-9CDB-0D6A7BE18690}" presName="cycle" presStyleCnt="0">
        <dgm:presLayoutVars>
          <dgm:dir/>
          <dgm:resizeHandles val="exact"/>
        </dgm:presLayoutVars>
      </dgm:prSet>
      <dgm:spPr/>
      <dgm:t>
        <a:bodyPr/>
        <a:lstStyle/>
        <a:p>
          <a:endParaRPr lang="en-US"/>
        </a:p>
      </dgm:t>
    </dgm:pt>
    <dgm:pt modelId="{23985A10-DB6B-F048-8C32-7AC2AA41DA9A}" type="pres">
      <dgm:prSet presAssocID="{D51E9CA7-2B06-8D48-82BB-F0E171C78A32}" presName="dummy" presStyleCnt="0"/>
      <dgm:spPr/>
    </dgm:pt>
    <dgm:pt modelId="{32BB3898-9578-9646-904E-4E6D4A8B4B6D}" type="pres">
      <dgm:prSet presAssocID="{D51E9CA7-2B06-8D48-82BB-F0E171C78A32}" presName="node" presStyleLbl="revTx" presStyleIdx="0" presStyleCnt="6">
        <dgm:presLayoutVars>
          <dgm:bulletEnabled val="1"/>
        </dgm:presLayoutVars>
      </dgm:prSet>
      <dgm:spPr/>
      <dgm:t>
        <a:bodyPr/>
        <a:lstStyle/>
        <a:p>
          <a:endParaRPr lang="en-US"/>
        </a:p>
      </dgm:t>
    </dgm:pt>
    <dgm:pt modelId="{54AA836F-C92A-684C-811E-5EBCA1C02AF3}" type="pres">
      <dgm:prSet presAssocID="{C35FE1E0-C490-524D-B581-2F9802811707}" presName="sibTrans" presStyleLbl="node1" presStyleIdx="0" presStyleCnt="6"/>
      <dgm:spPr/>
      <dgm:t>
        <a:bodyPr/>
        <a:lstStyle/>
        <a:p>
          <a:endParaRPr lang="en-US"/>
        </a:p>
      </dgm:t>
    </dgm:pt>
    <dgm:pt modelId="{804A511E-6A1A-9B44-87A1-D60ABE5279B8}" type="pres">
      <dgm:prSet presAssocID="{91DEE444-0F36-C94E-BA79-0EBD4A219EC3}" presName="dummy" presStyleCnt="0"/>
      <dgm:spPr/>
    </dgm:pt>
    <dgm:pt modelId="{CE467112-2C51-9E4F-903B-932B5C32DD88}" type="pres">
      <dgm:prSet presAssocID="{91DEE444-0F36-C94E-BA79-0EBD4A219EC3}" presName="node" presStyleLbl="revTx" presStyleIdx="1" presStyleCnt="6">
        <dgm:presLayoutVars>
          <dgm:bulletEnabled val="1"/>
        </dgm:presLayoutVars>
      </dgm:prSet>
      <dgm:spPr/>
      <dgm:t>
        <a:bodyPr/>
        <a:lstStyle/>
        <a:p>
          <a:endParaRPr lang="en-US"/>
        </a:p>
      </dgm:t>
    </dgm:pt>
    <dgm:pt modelId="{46E79F4A-41D4-3D42-8313-5D34F281F280}" type="pres">
      <dgm:prSet presAssocID="{361446BF-0426-3B47-A0D4-96DB96511C1A}" presName="sibTrans" presStyleLbl="node1" presStyleIdx="1" presStyleCnt="6"/>
      <dgm:spPr/>
      <dgm:t>
        <a:bodyPr/>
        <a:lstStyle/>
        <a:p>
          <a:endParaRPr lang="en-US"/>
        </a:p>
      </dgm:t>
    </dgm:pt>
    <dgm:pt modelId="{A95CF3EA-29CF-A44A-9368-0B2BB9ADE0F4}" type="pres">
      <dgm:prSet presAssocID="{541CCE74-C773-9B4C-842E-AFA3BB40E353}" presName="dummy" presStyleCnt="0"/>
      <dgm:spPr/>
    </dgm:pt>
    <dgm:pt modelId="{860072D1-5448-784B-B154-E4A12D7D8995}" type="pres">
      <dgm:prSet presAssocID="{541CCE74-C773-9B4C-842E-AFA3BB40E353}" presName="node" presStyleLbl="revTx" presStyleIdx="2" presStyleCnt="6" custScaleX="132220">
        <dgm:presLayoutVars>
          <dgm:bulletEnabled val="1"/>
        </dgm:presLayoutVars>
      </dgm:prSet>
      <dgm:spPr/>
      <dgm:t>
        <a:bodyPr/>
        <a:lstStyle/>
        <a:p>
          <a:endParaRPr lang="en-US"/>
        </a:p>
      </dgm:t>
    </dgm:pt>
    <dgm:pt modelId="{D6B7ECC1-A3A3-C248-B5E6-8B762C62127C}" type="pres">
      <dgm:prSet presAssocID="{1AB00B72-B9E6-7C4A-976E-A3DCE8E1604A}" presName="sibTrans" presStyleLbl="node1" presStyleIdx="2" presStyleCnt="6"/>
      <dgm:spPr/>
      <dgm:t>
        <a:bodyPr/>
        <a:lstStyle/>
        <a:p>
          <a:endParaRPr lang="en-US"/>
        </a:p>
      </dgm:t>
    </dgm:pt>
    <dgm:pt modelId="{5A18070F-60E9-FC4F-9D1E-4CBA9E870C1A}" type="pres">
      <dgm:prSet presAssocID="{18C82629-C737-C045-A53A-B1A52950B334}" presName="dummy" presStyleCnt="0"/>
      <dgm:spPr/>
    </dgm:pt>
    <dgm:pt modelId="{11ABE17F-0351-0844-8451-1DA3961F1387}" type="pres">
      <dgm:prSet presAssocID="{18C82629-C737-C045-A53A-B1A52950B334}" presName="node" presStyleLbl="revTx" presStyleIdx="3" presStyleCnt="6" custScaleX="129474" custRadScaleRad="98488" custRadScaleInc="2546">
        <dgm:presLayoutVars>
          <dgm:bulletEnabled val="1"/>
        </dgm:presLayoutVars>
      </dgm:prSet>
      <dgm:spPr/>
      <dgm:t>
        <a:bodyPr/>
        <a:lstStyle/>
        <a:p>
          <a:endParaRPr lang="en-US"/>
        </a:p>
      </dgm:t>
    </dgm:pt>
    <dgm:pt modelId="{35FECCAA-E4D0-6D4E-B556-5E0D40FCBF05}" type="pres">
      <dgm:prSet presAssocID="{A7A78FE9-0A03-D440-8B34-4783F5C08D5D}" presName="sibTrans" presStyleLbl="node1" presStyleIdx="3" presStyleCnt="6"/>
      <dgm:spPr/>
      <dgm:t>
        <a:bodyPr/>
        <a:lstStyle/>
        <a:p>
          <a:endParaRPr lang="en-US"/>
        </a:p>
      </dgm:t>
    </dgm:pt>
    <dgm:pt modelId="{F031A1EC-2BFC-E742-A554-8C4D9C2A10A0}" type="pres">
      <dgm:prSet presAssocID="{5F5D83F6-3F93-FF4A-B24B-B3D67743665C}" presName="dummy" presStyleCnt="0"/>
      <dgm:spPr/>
    </dgm:pt>
    <dgm:pt modelId="{B208C46C-7E79-EF45-9C4E-07EEE7C962EF}" type="pres">
      <dgm:prSet presAssocID="{5F5D83F6-3F93-FF4A-B24B-B3D67743665C}" presName="node" presStyleLbl="revTx" presStyleIdx="4" presStyleCnt="6">
        <dgm:presLayoutVars>
          <dgm:bulletEnabled val="1"/>
        </dgm:presLayoutVars>
      </dgm:prSet>
      <dgm:spPr/>
      <dgm:t>
        <a:bodyPr/>
        <a:lstStyle/>
        <a:p>
          <a:endParaRPr lang="en-US"/>
        </a:p>
      </dgm:t>
    </dgm:pt>
    <dgm:pt modelId="{78C6E9A8-6249-3441-AF4A-A4AE41E15649}" type="pres">
      <dgm:prSet presAssocID="{F3551590-E0C3-6F48-B6F8-0C5D4CD94BE6}" presName="sibTrans" presStyleLbl="node1" presStyleIdx="4" presStyleCnt="6"/>
      <dgm:spPr/>
      <dgm:t>
        <a:bodyPr/>
        <a:lstStyle/>
        <a:p>
          <a:endParaRPr lang="en-US"/>
        </a:p>
      </dgm:t>
    </dgm:pt>
    <dgm:pt modelId="{44F6EDA3-13DD-A64B-A35A-C4F28607CED0}" type="pres">
      <dgm:prSet presAssocID="{1A04F5D2-9EA5-BD43-A1CA-72C872D7C876}" presName="dummy" presStyleCnt="0"/>
      <dgm:spPr/>
    </dgm:pt>
    <dgm:pt modelId="{4FCA4F57-B5BA-1046-896F-9F761934DD29}" type="pres">
      <dgm:prSet presAssocID="{1A04F5D2-9EA5-BD43-A1CA-72C872D7C876}" presName="node" presStyleLbl="revTx" presStyleIdx="5" presStyleCnt="6">
        <dgm:presLayoutVars>
          <dgm:bulletEnabled val="1"/>
        </dgm:presLayoutVars>
      </dgm:prSet>
      <dgm:spPr/>
      <dgm:t>
        <a:bodyPr/>
        <a:lstStyle/>
        <a:p>
          <a:endParaRPr lang="en-US"/>
        </a:p>
      </dgm:t>
    </dgm:pt>
    <dgm:pt modelId="{F60EDD5A-5231-834C-8634-5F68E461C74F}" type="pres">
      <dgm:prSet presAssocID="{0EF9E7E3-A0F3-1745-B6E9-7CF426DE87A4}" presName="sibTrans" presStyleLbl="node1" presStyleIdx="5" presStyleCnt="6"/>
      <dgm:spPr/>
      <dgm:t>
        <a:bodyPr/>
        <a:lstStyle/>
        <a:p>
          <a:endParaRPr lang="en-US"/>
        </a:p>
      </dgm:t>
    </dgm:pt>
  </dgm:ptLst>
  <dgm:cxnLst>
    <dgm:cxn modelId="{763047C9-D68A-479C-9D56-B1CF32B2BFAC}" type="presOf" srcId="{361446BF-0426-3B47-A0D4-96DB96511C1A}" destId="{46E79F4A-41D4-3D42-8313-5D34F281F280}" srcOrd="0" destOrd="0" presId="urn:microsoft.com/office/officeart/2005/8/layout/cycle1"/>
    <dgm:cxn modelId="{DEAAE3E9-A8AD-43DA-A1F3-31610997F83A}" type="presOf" srcId="{5F5D83F6-3F93-FF4A-B24B-B3D67743665C}" destId="{B208C46C-7E79-EF45-9C4E-07EEE7C962EF}" srcOrd="0" destOrd="0" presId="urn:microsoft.com/office/officeart/2005/8/layout/cycle1"/>
    <dgm:cxn modelId="{0C24DB7C-04B3-48B7-9B72-ED30137AA885}" type="presOf" srcId="{C35FE1E0-C490-524D-B581-2F9802811707}" destId="{54AA836F-C92A-684C-811E-5EBCA1C02AF3}" srcOrd="0" destOrd="0" presId="urn:microsoft.com/office/officeart/2005/8/layout/cycle1"/>
    <dgm:cxn modelId="{824FB754-B9E5-4E63-B05F-E27F82036B1F}" type="presOf" srcId="{541CCE74-C773-9B4C-842E-AFA3BB40E353}" destId="{860072D1-5448-784B-B154-E4A12D7D8995}" srcOrd="0" destOrd="0" presId="urn:microsoft.com/office/officeart/2005/8/layout/cycle1"/>
    <dgm:cxn modelId="{C8D59849-837A-4F79-B976-37220448FE88}" type="presOf" srcId="{0EF9E7E3-A0F3-1745-B6E9-7CF426DE87A4}" destId="{F60EDD5A-5231-834C-8634-5F68E461C74F}" srcOrd="0" destOrd="0" presId="urn:microsoft.com/office/officeart/2005/8/layout/cycle1"/>
    <dgm:cxn modelId="{A98B97D0-11CF-4588-BD49-66D205685F24}" type="presOf" srcId="{18C82629-C737-C045-A53A-B1A52950B334}" destId="{11ABE17F-0351-0844-8451-1DA3961F1387}" srcOrd="0" destOrd="0" presId="urn:microsoft.com/office/officeart/2005/8/layout/cycle1"/>
    <dgm:cxn modelId="{4FC79C09-0C31-DC44-A370-16EB7B3D6ACF}" srcId="{913BFD6F-7D1D-7640-9CDB-0D6A7BE18690}" destId="{91DEE444-0F36-C94E-BA79-0EBD4A219EC3}" srcOrd="1" destOrd="0" parTransId="{A9D99B84-2CE8-D940-8088-D4A47E8E41CC}" sibTransId="{361446BF-0426-3B47-A0D4-96DB96511C1A}"/>
    <dgm:cxn modelId="{ACFFC878-CC63-4D93-AF5E-A163B7CCB309}" type="presOf" srcId="{A7A78FE9-0A03-D440-8B34-4783F5C08D5D}" destId="{35FECCAA-E4D0-6D4E-B556-5E0D40FCBF05}" srcOrd="0" destOrd="0" presId="urn:microsoft.com/office/officeart/2005/8/layout/cycle1"/>
    <dgm:cxn modelId="{C558D275-5819-4AEA-AEED-4D2E119D88C1}" type="presOf" srcId="{913BFD6F-7D1D-7640-9CDB-0D6A7BE18690}" destId="{8B8B84B9-712A-034F-B9C2-72126019F75C}" srcOrd="0" destOrd="0" presId="urn:microsoft.com/office/officeart/2005/8/layout/cycle1"/>
    <dgm:cxn modelId="{3FE138F6-C3E3-4180-B49D-4396DAE62207}" type="presOf" srcId="{1AB00B72-B9E6-7C4A-976E-A3DCE8E1604A}" destId="{D6B7ECC1-A3A3-C248-B5E6-8B762C62127C}" srcOrd="0" destOrd="0" presId="urn:microsoft.com/office/officeart/2005/8/layout/cycle1"/>
    <dgm:cxn modelId="{7AC7B8C2-3129-C248-9A03-D7F17527A68A}" srcId="{913BFD6F-7D1D-7640-9CDB-0D6A7BE18690}" destId="{D51E9CA7-2B06-8D48-82BB-F0E171C78A32}" srcOrd="0" destOrd="0" parTransId="{7B8E467B-8339-8B49-A348-26A46E386037}" sibTransId="{C35FE1E0-C490-524D-B581-2F9802811707}"/>
    <dgm:cxn modelId="{E6BB4994-3841-5448-B9C1-BD448F8402D3}" srcId="{913BFD6F-7D1D-7640-9CDB-0D6A7BE18690}" destId="{541CCE74-C773-9B4C-842E-AFA3BB40E353}" srcOrd="2" destOrd="0" parTransId="{CCAB9453-2A50-AF4D-919F-36AC5218D3F1}" sibTransId="{1AB00B72-B9E6-7C4A-976E-A3DCE8E1604A}"/>
    <dgm:cxn modelId="{9404951A-C3ED-C34F-970F-ADEA9C43A538}" srcId="{913BFD6F-7D1D-7640-9CDB-0D6A7BE18690}" destId="{5F5D83F6-3F93-FF4A-B24B-B3D67743665C}" srcOrd="4" destOrd="0" parTransId="{25373951-892A-6F4F-9542-2D4215DFC60A}" sibTransId="{F3551590-E0C3-6F48-B6F8-0C5D4CD94BE6}"/>
    <dgm:cxn modelId="{1AEC8E59-88CB-4FA4-835B-C2BF47F69037}" type="presOf" srcId="{D51E9CA7-2B06-8D48-82BB-F0E171C78A32}" destId="{32BB3898-9578-9646-904E-4E6D4A8B4B6D}" srcOrd="0" destOrd="0" presId="urn:microsoft.com/office/officeart/2005/8/layout/cycle1"/>
    <dgm:cxn modelId="{880F48F7-DA11-4A99-85F6-A5F0DFD77335}" type="presOf" srcId="{F3551590-E0C3-6F48-B6F8-0C5D4CD94BE6}" destId="{78C6E9A8-6249-3441-AF4A-A4AE41E15649}" srcOrd="0" destOrd="0" presId="urn:microsoft.com/office/officeart/2005/8/layout/cycle1"/>
    <dgm:cxn modelId="{839341D4-39FE-A648-9EF5-E9E5E93D9567}" srcId="{913BFD6F-7D1D-7640-9CDB-0D6A7BE18690}" destId="{1A04F5D2-9EA5-BD43-A1CA-72C872D7C876}" srcOrd="5" destOrd="0" parTransId="{1C44D07A-CD18-354E-8624-86F91BD14004}" sibTransId="{0EF9E7E3-A0F3-1745-B6E9-7CF426DE87A4}"/>
    <dgm:cxn modelId="{3D1FC003-9D86-8A4E-B0A5-B23294601CFD}" srcId="{913BFD6F-7D1D-7640-9CDB-0D6A7BE18690}" destId="{18C82629-C737-C045-A53A-B1A52950B334}" srcOrd="3" destOrd="0" parTransId="{F4B0FA1C-BB7B-C54A-85DC-F579B2FD0E3A}" sibTransId="{A7A78FE9-0A03-D440-8B34-4783F5C08D5D}"/>
    <dgm:cxn modelId="{044182BC-B633-4ED0-841B-46111E27E69F}" type="presOf" srcId="{91DEE444-0F36-C94E-BA79-0EBD4A219EC3}" destId="{CE467112-2C51-9E4F-903B-932B5C32DD88}" srcOrd="0" destOrd="0" presId="urn:microsoft.com/office/officeart/2005/8/layout/cycle1"/>
    <dgm:cxn modelId="{6ED369E4-6253-46AD-99F8-60A3E86E7FA0}" type="presOf" srcId="{1A04F5D2-9EA5-BD43-A1CA-72C872D7C876}" destId="{4FCA4F57-B5BA-1046-896F-9F761934DD29}" srcOrd="0" destOrd="0" presId="urn:microsoft.com/office/officeart/2005/8/layout/cycle1"/>
    <dgm:cxn modelId="{31BFE1EF-78CF-48E4-9974-4C23990A309C}" type="presParOf" srcId="{8B8B84B9-712A-034F-B9C2-72126019F75C}" destId="{23985A10-DB6B-F048-8C32-7AC2AA41DA9A}" srcOrd="0" destOrd="0" presId="urn:microsoft.com/office/officeart/2005/8/layout/cycle1"/>
    <dgm:cxn modelId="{88CD0707-0D0B-4D95-92CA-D815D9F1F87C}" type="presParOf" srcId="{8B8B84B9-712A-034F-B9C2-72126019F75C}" destId="{32BB3898-9578-9646-904E-4E6D4A8B4B6D}" srcOrd="1" destOrd="0" presId="urn:microsoft.com/office/officeart/2005/8/layout/cycle1"/>
    <dgm:cxn modelId="{FAA13EAC-60F3-4AA3-A12C-43ACFF8F764F}" type="presParOf" srcId="{8B8B84B9-712A-034F-B9C2-72126019F75C}" destId="{54AA836F-C92A-684C-811E-5EBCA1C02AF3}" srcOrd="2" destOrd="0" presId="urn:microsoft.com/office/officeart/2005/8/layout/cycle1"/>
    <dgm:cxn modelId="{EBE1AB32-BE8A-4C74-A5D9-B0FF9020456F}" type="presParOf" srcId="{8B8B84B9-712A-034F-B9C2-72126019F75C}" destId="{804A511E-6A1A-9B44-87A1-D60ABE5279B8}" srcOrd="3" destOrd="0" presId="urn:microsoft.com/office/officeart/2005/8/layout/cycle1"/>
    <dgm:cxn modelId="{03571C5D-3A4C-4FA8-8904-7C0A1D90DCC0}" type="presParOf" srcId="{8B8B84B9-712A-034F-B9C2-72126019F75C}" destId="{CE467112-2C51-9E4F-903B-932B5C32DD88}" srcOrd="4" destOrd="0" presId="urn:microsoft.com/office/officeart/2005/8/layout/cycle1"/>
    <dgm:cxn modelId="{4C0E998E-5C76-411C-BA94-A5F2C60A3287}" type="presParOf" srcId="{8B8B84B9-712A-034F-B9C2-72126019F75C}" destId="{46E79F4A-41D4-3D42-8313-5D34F281F280}" srcOrd="5" destOrd="0" presId="urn:microsoft.com/office/officeart/2005/8/layout/cycle1"/>
    <dgm:cxn modelId="{36A76596-54E5-420F-8620-5CA9D5E927DA}" type="presParOf" srcId="{8B8B84B9-712A-034F-B9C2-72126019F75C}" destId="{A95CF3EA-29CF-A44A-9368-0B2BB9ADE0F4}" srcOrd="6" destOrd="0" presId="urn:microsoft.com/office/officeart/2005/8/layout/cycle1"/>
    <dgm:cxn modelId="{3F87F03B-C0EA-4B0F-BCF5-9B645A5D969C}" type="presParOf" srcId="{8B8B84B9-712A-034F-B9C2-72126019F75C}" destId="{860072D1-5448-784B-B154-E4A12D7D8995}" srcOrd="7" destOrd="0" presId="urn:microsoft.com/office/officeart/2005/8/layout/cycle1"/>
    <dgm:cxn modelId="{5E0BBD27-3529-421A-BA1B-A77E27765F58}" type="presParOf" srcId="{8B8B84B9-712A-034F-B9C2-72126019F75C}" destId="{D6B7ECC1-A3A3-C248-B5E6-8B762C62127C}" srcOrd="8" destOrd="0" presId="urn:microsoft.com/office/officeart/2005/8/layout/cycle1"/>
    <dgm:cxn modelId="{3971D187-5D74-452C-B5F9-5772AF28FFB7}" type="presParOf" srcId="{8B8B84B9-712A-034F-B9C2-72126019F75C}" destId="{5A18070F-60E9-FC4F-9D1E-4CBA9E870C1A}" srcOrd="9" destOrd="0" presId="urn:microsoft.com/office/officeart/2005/8/layout/cycle1"/>
    <dgm:cxn modelId="{51F1D76C-5273-46A9-909D-B496CE6F30F0}" type="presParOf" srcId="{8B8B84B9-712A-034F-B9C2-72126019F75C}" destId="{11ABE17F-0351-0844-8451-1DA3961F1387}" srcOrd="10" destOrd="0" presId="urn:microsoft.com/office/officeart/2005/8/layout/cycle1"/>
    <dgm:cxn modelId="{E5E2EC74-DA26-438D-830E-228B537DA797}" type="presParOf" srcId="{8B8B84B9-712A-034F-B9C2-72126019F75C}" destId="{35FECCAA-E4D0-6D4E-B556-5E0D40FCBF05}" srcOrd="11" destOrd="0" presId="urn:microsoft.com/office/officeart/2005/8/layout/cycle1"/>
    <dgm:cxn modelId="{2B961F1D-7A86-4A12-B4CE-5683B3993C38}" type="presParOf" srcId="{8B8B84B9-712A-034F-B9C2-72126019F75C}" destId="{F031A1EC-2BFC-E742-A554-8C4D9C2A10A0}" srcOrd="12" destOrd="0" presId="urn:microsoft.com/office/officeart/2005/8/layout/cycle1"/>
    <dgm:cxn modelId="{88A06EE9-BC65-42D4-8B2C-DAAFEF739683}" type="presParOf" srcId="{8B8B84B9-712A-034F-B9C2-72126019F75C}" destId="{B208C46C-7E79-EF45-9C4E-07EEE7C962EF}" srcOrd="13" destOrd="0" presId="urn:microsoft.com/office/officeart/2005/8/layout/cycle1"/>
    <dgm:cxn modelId="{7ED39DCF-A145-4FF4-8998-18AE66424A91}" type="presParOf" srcId="{8B8B84B9-712A-034F-B9C2-72126019F75C}" destId="{78C6E9A8-6249-3441-AF4A-A4AE41E15649}" srcOrd="14" destOrd="0" presId="urn:microsoft.com/office/officeart/2005/8/layout/cycle1"/>
    <dgm:cxn modelId="{5334EFA0-86AB-41A1-83DB-95D67E758C7B}" type="presParOf" srcId="{8B8B84B9-712A-034F-B9C2-72126019F75C}" destId="{44F6EDA3-13DD-A64B-A35A-C4F28607CED0}" srcOrd="15" destOrd="0" presId="urn:microsoft.com/office/officeart/2005/8/layout/cycle1"/>
    <dgm:cxn modelId="{FEB8793F-D011-4961-AA88-483976C57B13}" type="presParOf" srcId="{8B8B84B9-712A-034F-B9C2-72126019F75C}" destId="{4FCA4F57-B5BA-1046-896F-9F761934DD29}" srcOrd="16" destOrd="0" presId="urn:microsoft.com/office/officeart/2005/8/layout/cycle1"/>
    <dgm:cxn modelId="{2329C990-772D-4E57-BB4B-59432C8A33ED}" type="presParOf" srcId="{8B8B84B9-712A-034F-B9C2-72126019F75C}" destId="{F60EDD5A-5231-834C-8634-5F68E461C74F}"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B3898-9578-9646-904E-4E6D4A8B4B6D}">
      <dsp:nvSpPr>
        <dsp:cNvPr id="0" name=""/>
        <dsp:cNvSpPr/>
      </dsp:nvSpPr>
      <dsp:spPr>
        <a:xfrm>
          <a:off x="4143677" y="6513"/>
          <a:ext cx="696515" cy="69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2"/>
              </a:solidFill>
            </a:rPr>
            <a:t>QA</a:t>
          </a:r>
          <a:endParaRPr lang="en-US" sz="1200" b="1" kern="1200" dirty="0">
            <a:solidFill>
              <a:schemeClr val="bg2"/>
            </a:solidFill>
          </a:endParaRPr>
        </a:p>
      </dsp:txBody>
      <dsp:txXfrm>
        <a:off x="4143677" y="6513"/>
        <a:ext cx="696515" cy="696515"/>
      </dsp:txXfrm>
    </dsp:sp>
    <dsp:sp modelId="{54AA836F-C92A-684C-811E-5EBCA1C02AF3}">
      <dsp:nvSpPr>
        <dsp:cNvPr id="0" name=""/>
        <dsp:cNvSpPr/>
      </dsp:nvSpPr>
      <dsp:spPr>
        <a:xfrm>
          <a:off x="2013244" y="-613"/>
          <a:ext cx="3403013" cy="3403013"/>
        </a:xfrm>
        <a:prstGeom prst="circularArrow">
          <a:avLst>
            <a:gd name="adj1" fmla="val 3991"/>
            <a:gd name="adj2" fmla="val 250381"/>
            <a:gd name="adj3" fmla="val 20572794"/>
            <a:gd name="adj4" fmla="val 18983399"/>
            <a:gd name="adj5" fmla="val 4656"/>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467112-2C51-9E4F-903B-932B5C32DD88}">
      <dsp:nvSpPr>
        <dsp:cNvPr id="0" name=""/>
        <dsp:cNvSpPr/>
      </dsp:nvSpPr>
      <dsp:spPr>
        <a:xfrm>
          <a:off x="4920861" y="1352635"/>
          <a:ext cx="696515" cy="69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bg2"/>
              </a:solidFill>
            </a:rPr>
            <a:t>Выпуск</a:t>
          </a:r>
          <a:endParaRPr lang="en-US" sz="1200" b="1" kern="1200" dirty="0">
            <a:solidFill>
              <a:schemeClr val="bg2"/>
            </a:solidFill>
          </a:endParaRPr>
        </a:p>
      </dsp:txBody>
      <dsp:txXfrm>
        <a:off x="4920861" y="1352635"/>
        <a:ext cx="696515" cy="696515"/>
      </dsp:txXfrm>
    </dsp:sp>
    <dsp:sp modelId="{46E79F4A-41D4-3D42-8313-5D34F281F280}">
      <dsp:nvSpPr>
        <dsp:cNvPr id="0" name=""/>
        <dsp:cNvSpPr/>
      </dsp:nvSpPr>
      <dsp:spPr>
        <a:xfrm>
          <a:off x="2013244" y="-613"/>
          <a:ext cx="3403013" cy="3403013"/>
        </a:xfrm>
        <a:prstGeom prst="circularArrow">
          <a:avLst>
            <a:gd name="adj1" fmla="val 3991"/>
            <a:gd name="adj2" fmla="val 250381"/>
            <a:gd name="adj3" fmla="val 2145971"/>
            <a:gd name="adj4" fmla="val 776825"/>
            <a:gd name="adj5" fmla="val 4656"/>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0072D1-5448-784B-B154-E4A12D7D8995}">
      <dsp:nvSpPr>
        <dsp:cNvPr id="0" name=""/>
        <dsp:cNvSpPr/>
      </dsp:nvSpPr>
      <dsp:spPr>
        <a:xfrm>
          <a:off x="4031468" y="2698757"/>
          <a:ext cx="920933" cy="69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bg2"/>
              </a:solidFill>
            </a:rPr>
            <a:t>Отклик</a:t>
          </a:r>
          <a:endParaRPr lang="en-US" sz="1200" b="1" kern="1200" dirty="0">
            <a:solidFill>
              <a:schemeClr val="bg2"/>
            </a:solidFill>
          </a:endParaRPr>
        </a:p>
      </dsp:txBody>
      <dsp:txXfrm>
        <a:off x="4031468" y="2698757"/>
        <a:ext cx="920933" cy="696515"/>
      </dsp:txXfrm>
    </dsp:sp>
    <dsp:sp modelId="{D6B7ECC1-A3A3-C248-B5E6-8B762C62127C}">
      <dsp:nvSpPr>
        <dsp:cNvPr id="0" name=""/>
        <dsp:cNvSpPr/>
      </dsp:nvSpPr>
      <dsp:spPr>
        <a:xfrm>
          <a:off x="2070063" y="-11340"/>
          <a:ext cx="3403013" cy="3403013"/>
        </a:xfrm>
        <a:prstGeom prst="circularArrow">
          <a:avLst>
            <a:gd name="adj1" fmla="val 3991"/>
            <a:gd name="adj2" fmla="val 250381"/>
            <a:gd name="adj3" fmla="val 6005731"/>
            <a:gd name="adj4" fmla="val 4822478"/>
            <a:gd name="adj5" fmla="val 4656"/>
          </a:avLst>
        </a:prstGeom>
        <a:solidFill>
          <a:schemeClr val="accent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1ABE17F-0351-0844-8451-1DA3961F1387}">
      <dsp:nvSpPr>
        <dsp:cNvPr id="0" name=""/>
        <dsp:cNvSpPr/>
      </dsp:nvSpPr>
      <dsp:spPr>
        <a:xfrm>
          <a:off x="2486663" y="2671549"/>
          <a:ext cx="901807" cy="69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bg2"/>
              </a:solidFill>
            </a:rPr>
            <a:t>Определение</a:t>
          </a:r>
          <a:r>
            <a:rPr lang="en-US" sz="1200" b="1" kern="1200" dirty="0" smtClean="0">
              <a:solidFill>
                <a:schemeClr val="bg2"/>
              </a:solidFill>
            </a:rPr>
            <a:t>/</a:t>
          </a:r>
          <a:r>
            <a:rPr lang="ru-RU" sz="1200" b="1" kern="1200" dirty="0" smtClean="0">
              <a:solidFill>
                <a:schemeClr val="bg2"/>
              </a:solidFill>
            </a:rPr>
            <a:t>Приоритеты</a:t>
          </a:r>
          <a:endParaRPr lang="en-US" sz="1200" b="1" kern="1200" dirty="0">
            <a:solidFill>
              <a:schemeClr val="bg2"/>
            </a:solidFill>
          </a:endParaRPr>
        </a:p>
      </dsp:txBody>
      <dsp:txXfrm>
        <a:off x="2486663" y="2671549"/>
        <a:ext cx="901807" cy="696515"/>
      </dsp:txXfrm>
    </dsp:sp>
    <dsp:sp modelId="{35FECCAA-E4D0-6D4E-B556-5E0D40FCBF05}">
      <dsp:nvSpPr>
        <dsp:cNvPr id="0" name=""/>
        <dsp:cNvSpPr/>
      </dsp:nvSpPr>
      <dsp:spPr>
        <a:xfrm>
          <a:off x="2000485" y="-52076"/>
          <a:ext cx="3403013" cy="3403013"/>
        </a:xfrm>
        <a:prstGeom prst="circularArrow">
          <a:avLst>
            <a:gd name="adj1" fmla="val 3991"/>
            <a:gd name="adj2" fmla="val 250381"/>
            <a:gd name="adj3" fmla="val 9655522"/>
            <a:gd name="adj4" fmla="val 8333072"/>
            <a:gd name="adj5" fmla="val 4656"/>
          </a:avLst>
        </a:prstGeom>
        <a:solidFill>
          <a:schemeClr val="bg1">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208C46C-7E79-EF45-9C4E-07EEE7C962EF}">
      <dsp:nvSpPr>
        <dsp:cNvPr id="0" name=""/>
        <dsp:cNvSpPr/>
      </dsp:nvSpPr>
      <dsp:spPr>
        <a:xfrm>
          <a:off x="1812125" y="1352635"/>
          <a:ext cx="696515" cy="69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bg2"/>
              </a:solidFill>
            </a:rPr>
            <a:t>Кодирование</a:t>
          </a:r>
          <a:endParaRPr lang="en-US" sz="1200" b="1" kern="1200" dirty="0">
            <a:solidFill>
              <a:schemeClr val="bg2"/>
            </a:solidFill>
          </a:endParaRPr>
        </a:p>
      </dsp:txBody>
      <dsp:txXfrm>
        <a:off x="1812125" y="1352635"/>
        <a:ext cx="696515" cy="696515"/>
      </dsp:txXfrm>
    </dsp:sp>
    <dsp:sp modelId="{78C6E9A8-6249-3441-AF4A-A4AE41E15649}">
      <dsp:nvSpPr>
        <dsp:cNvPr id="0" name=""/>
        <dsp:cNvSpPr/>
      </dsp:nvSpPr>
      <dsp:spPr>
        <a:xfrm>
          <a:off x="2013244" y="-613"/>
          <a:ext cx="3403013" cy="3403013"/>
        </a:xfrm>
        <a:prstGeom prst="circularArrow">
          <a:avLst>
            <a:gd name="adj1" fmla="val 3991"/>
            <a:gd name="adj2" fmla="val 250381"/>
            <a:gd name="adj3" fmla="val 13166221"/>
            <a:gd name="adj4" fmla="val 11576825"/>
            <a:gd name="adj5" fmla="val 4656"/>
          </a:avLst>
        </a:prstGeom>
        <a:solidFill>
          <a:schemeClr val="bg1">
            <a:lumMod val="9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FCA4F57-B5BA-1046-896F-9F761934DD29}">
      <dsp:nvSpPr>
        <dsp:cNvPr id="0" name=""/>
        <dsp:cNvSpPr/>
      </dsp:nvSpPr>
      <dsp:spPr>
        <a:xfrm>
          <a:off x="2589309" y="6513"/>
          <a:ext cx="696515" cy="69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bg2"/>
              </a:solidFill>
            </a:rPr>
            <a:t>Построение</a:t>
          </a:r>
          <a:endParaRPr lang="en-US" sz="1200" b="1" kern="1200" dirty="0">
            <a:solidFill>
              <a:schemeClr val="bg2"/>
            </a:solidFill>
          </a:endParaRPr>
        </a:p>
      </dsp:txBody>
      <dsp:txXfrm>
        <a:off x="2589309" y="6513"/>
        <a:ext cx="696515" cy="696515"/>
      </dsp:txXfrm>
    </dsp:sp>
    <dsp:sp modelId="{F60EDD5A-5231-834C-8634-5F68E461C74F}">
      <dsp:nvSpPr>
        <dsp:cNvPr id="0" name=""/>
        <dsp:cNvSpPr/>
      </dsp:nvSpPr>
      <dsp:spPr>
        <a:xfrm>
          <a:off x="2013244" y="-613"/>
          <a:ext cx="3403013" cy="3403013"/>
        </a:xfrm>
        <a:prstGeom prst="circularArrow">
          <a:avLst>
            <a:gd name="adj1" fmla="val 3991"/>
            <a:gd name="adj2" fmla="val 250381"/>
            <a:gd name="adj3" fmla="val 16910733"/>
            <a:gd name="adj4" fmla="val 15238886"/>
            <a:gd name="adj5" fmla="val 4656"/>
          </a:avLst>
        </a:prstGeom>
        <a:solidFill>
          <a:schemeClr val="accent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161506" y="8915400"/>
            <a:ext cx="534987" cy="228600"/>
          </a:xfrm>
          <a:prstGeom prst="rect">
            <a:avLst/>
          </a:prstGeom>
        </p:spPr>
        <p:txBody>
          <a:bodyPr vert="horz" lIns="91440" tIns="45720" rIns="91440" bIns="45720" rtlCol="0" anchor="b"/>
          <a:lstStyle>
            <a:lvl1pPr algn="r">
              <a:defRPr sz="1200"/>
            </a:lvl1pPr>
          </a:lstStyle>
          <a:p>
            <a:pPr algn="ctr"/>
            <a:fld id="{F7B6D393-E4E3-D143-A14E-086EC3E10D5C}" type="slidenum">
              <a:rPr lang="en-US" sz="800" smtClean="0">
                <a:latin typeface="Verdana"/>
              </a:rPr>
              <a:pPr algn="ctr"/>
              <a:t>‹#›</a:t>
            </a:fld>
            <a:endParaRPr lang="en-US" sz="800" dirty="0">
              <a:latin typeface="Verdana"/>
            </a:endParaRPr>
          </a:p>
        </p:txBody>
      </p:sp>
      <p:sp>
        <p:nvSpPr>
          <p:cNvPr id="4" name="Title 1"/>
          <p:cNvSpPr txBox="1">
            <a:spLocks/>
          </p:cNvSpPr>
          <p:nvPr/>
        </p:nvSpPr>
        <p:spPr bwMode="gray">
          <a:xfrm>
            <a:off x="457199" y="228600"/>
            <a:ext cx="5943601" cy="460375"/>
          </a:xfrm>
          <a:prstGeom prst="rect">
            <a:avLst/>
          </a:prstGeom>
          <a:noFill/>
        </p:spPr>
        <p:txBody>
          <a:bodyPr lIns="0" tIns="0" rIns="0" bIns="0" anchor="t" anchorCtr="0"/>
          <a:lstStyle>
            <a:lvl1pPr algn="ctr" defTabSz="457200" rtl="0" eaLnBrk="1" latinLnBrk="0" hangingPunct="1">
              <a:spcBef>
                <a:spcPct val="0"/>
              </a:spcBef>
              <a:buNone/>
              <a:defRPr lang="en-US" sz="3200" kern="1200" dirty="0">
                <a:ln>
                  <a:noFill/>
                </a:ln>
                <a:solidFill>
                  <a:schemeClr val="bg1">
                    <a:lumMod val="65000"/>
                  </a:schemeClr>
                </a:solidFill>
                <a:latin typeface="Verdana" pitchFamily="34" charset="0"/>
                <a:ea typeface="+mj-ea"/>
                <a:cs typeface="+mj-cs"/>
              </a:defRPr>
            </a:lvl1pPr>
          </a:lstStyle>
          <a:p>
            <a:pPr algn="ctr">
              <a:lnSpc>
                <a:spcPct val="90000"/>
              </a:lnSpc>
            </a:pPr>
            <a:r>
              <a:rPr lang="en-US" sz="1400" dirty="0" smtClean="0">
                <a:solidFill>
                  <a:srgbClr val="000000"/>
                </a:solidFill>
              </a:rPr>
              <a:t>TITLE</a:t>
            </a:r>
            <a:endParaRPr lang="en-US" sz="1400" dirty="0">
              <a:solidFill>
                <a:srgbClr val="000000"/>
              </a:solidFill>
            </a:endParaRPr>
          </a:p>
        </p:txBody>
      </p:sp>
    </p:spTree>
    <p:extLst>
      <p:ext uri="{BB962C8B-B14F-4D97-AF65-F5344CB8AC3E}">
        <p14:creationId xmlns:p14="http://schemas.microsoft.com/office/powerpoint/2010/main" val="1157435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58333" y="685800"/>
            <a:ext cx="4741333" cy="2667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57200" y="3581400"/>
            <a:ext cx="5943600" cy="5265170"/>
          </a:xfrm>
          <a:prstGeom prst="rect">
            <a:avLst/>
          </a:prstGeom>
        </p:spPr>
        <p:txBody>
          <a:bodyPr vert="horz" lIns="0" tIns="0" rIns="0" bIns="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Box 2"/>
          <p:cNvSpPr txBox="1"/>
          <p:nvPr/>
        </p:nvSpPr>
        <p:spPr>
          <a:xfrm>
            <a:off x="3248101" y="8954292"/>
            <a:ext cx="361798" cy="215444"/>
          </a:xfrm>
          <a:prstGeom prst="rect">
            <a:avLst/>
          </a:prstGeom>
          <a:noFill/>
        </p:spPr>
        <p:txBody>
          <a:bodyPr wrap="none" lIns="91440" tIns="45720" rIns="91440" bIns="45720"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fld id="{BC3221F6-DF1F-4F4D-A457-D497032B3BDC}" type="slidenum">
              <a:rPr lang="en-US" sz="800" smtClean="0"/>
              <a:pPr marL="0" marR="0" indent="0" algn="ctr" defTabSz="457200" rtl="0" eaLnBrk="1" fontAlgn="auto" latinLnBrk="0" hangingPunct="1">
                <a:lnSpc>
                  <a:spcPct val="100000"/>
                </a:lnSpc>
                <a:spcBef>
                  <a:spcPts val="0"/>
                </a:spcBef>
                <a:spcAft>
                  <a:spcPts val="0"/>
                </a:spcAft>
                <a:buClrTx/>
                <a:buSzTx/>
                <a:buFontTx/>
                <a:buNone/>
                <a:tabLst/>
                <a:defRPr/>
              </a:pPr>
              <a:t>‹#›</a:t>
            </a:fld>
            <a:endParaRPr lang="en-US" sz="800" dirty="0" smtClean="0"/>
          </a:p>
        </p:txBody>
      </p:sp>
      <p:sp>
        <p:nvSpPr>
          <p:cNvPr id="10" name="Title 1"/>
          <p:cNvSpPr txBox="1">
            <a:spLocks/>
          </p:cNvSpPr>
          <p:nvPr/>
        </p:nvSpPr>
        <p:spPr bwMode="gray">
          <a:xfrm>
            <a:off x="457199" y="228600"/>
            <a:ext cx="5943601" cy="460375"/>
          </a:xfrm>
          <a:prstGeom prst="rect">
            <a:avLst/>
          </a:prstGeom>
          <a:noFill/>
        </p:spPr>
        <p:txBody>
          <a:bodyPr lIns="0" tIns="0" rIns="0" bIns="0" anchor="t" anchorCtr="0"/>
          <a:lstStyle>
            <a:lvl1pPr algn="ctr" defTabSz="457200" rtl="0" eaLnBrk="1" latinLnBrk="0" hangingPunct="1">
              <a:spcBef>
                <a:spcPct val="0"/>
              </a:spcBef>
              <a:buNone/>
              <a:defRPr lang="en-US" sz="3200" kern="1200" dirty="0">
                <a:ln>
                  <a:noFill/>
                </a:ln>
                <a:solidFill>
                  <a:schemeClr val="bg1">
                    <a:lumMod val="65000"/>
                  </a:schemeClr>
                </a:solidFill>
                <a:latin typeface="Verdana" pitchFamily="34" charset="0"/>
                <a:ea typeface="+mj-ea"/>
                <a:cs typeface="+mj-cs"/>
              </a:defRPr>
            </a:lvl1pPr>
          </a:lstStyle>
          <a:p>
            <a:pPr algn="ctr">
              <a:lnSpc>
                <a:spcPct val="90000"/>
              </a:lnSpc>
            </a:pPr>
            <a:r>
              <a:rPr lang="en-US" sz="1400" dirty="0" smtClean="0">
                <a:solidFill>
                  <a:srgbClr val="000000"/>
                </a:solidFill>
              </a:rPr>
              <a:t>TITLE</a:t>
            </a:r>
            <a:endParaRPr lang="en-US" sz="1400" dirty="0">
              <a:solidFill>
                <a:srgbClr val="000000"/>
              </a:solidFill>
            </a:endParaRPr>
          </a:p>
        </p:txBody>
      </p:sp>
    </p:spTree>
    <p:extLst>
      <p:ext uri="{BB962C8B-B14F-4D97-AF65-F5344CB8AC3E}">
        <p14:creationId xmlns:p14="http://schemas.microsoft.com/office/powerpoint/2010/main" val="1816467040"/>
      </p:ext>
    </p:extLst>
  </p:cSld>
  <p:clrMap bg1="lt1" tx1="dk1" bg2="lt2" tx2="dk2" accent1="accent1" accent2="accent2" accent3="accent3" accent4="accent4" accent5="accent5" accent6="accent6" hlink="hlink" folHlink="folHlink"/>
  <p:notesStyle>
    <a:lvl1pPr marL="0" algn="l" defTabSz="457200" rtl="0" eaLnBrk="1" latinLnBrk="0" hangingPunct="1">
      <a:spcBef>
        <a:spcPts val="1200"/>
      </a:spcBef>
      <a:defRPr sz="1200" kern="1200">
        <a:solidFill>
          <a:schemeClr val="tx1"/>
        </a:solidFill>
        <a:latin typeface="Verdana"/>
        <a:ea typeface="+mn-ea"/>
        <a:cs typeface="+mn-cs"/>
      </a:defRPr>
    </a:lvl1pPr>
    <a:lvl2pPr marL="344488" indent="-117475" algn="l" defTabSz="457200" rtl="0" eaLnBrk="1" latinLnBrk="0" hangingPunct="1">
      <a:spcBef>
        <a:spcPts val="600"/>
      </a:spcBef>
      <a:buFont typeface="Arial"/>
      <a:buChar char="•"/>
      <a:defRPr sz="1200" kern="1200">
        <a:solidFill>
          <a:schemeClr val="tx1"/>
        </a:solidFill>
        <a:latin typeface="Verdana"/>
        <a:ea typeface="+mn-ea"/>
        <a:cs typeface="+mn-cs"/>
      </a:defRPr>
    </a:lvl2pPr>
    <a:lvl3pPr marL="628650" indent="-174625" algn="l" defTabSz="457200" rtl="0" eaLnBrk="1" latinLnBrk="0" hangingPunct="1">
      <a:spcBef>
        <a:spcPts val="600"/>
      </a:spcBef>
      <a:buFont typeface="Lucida Grande"/>
      <a:buChar char="–"/>
      <a:tabLst/>
      <a:defRPr sz="1200" kern="1200">
        <a:solidFill>
          <a:schemeClr val="tx1"/>
        </a:solidFill>
        <a:latin typeface="Verdana"/>
        <a:ea typeface="+mn-ea"/>
        <a:cs typeface="+mn-cs"/>
      </a:defRPr>
    </a:lvl3pPr>
    <a:lvl4pPr marL="973138" indent="-174625" algn="l" defTabSz="457200" rtl="0" eaLnBrk="1" latinLnBrk="0" hangingPunct="1">
      <a:spcBef>
        <a:spcPts val="600"/>
      </a:spcBef>
      <a:buFont typeface="Wingdings" charset="2"/>
      <a:buChar char="§"/>
      <a:defRPr sz="1200" kern="1200">
        <a:solidFill>
          <a:schemeClr val="tx1"/>
        </a:solidFill>
        <a:latin typeface="Verdana"/>
        <a:ea typeface="+mn-ea"/>
        <a:cs typeface="+mn-cs"/>
      </a:defRPr>
    </a:lvl4pPr>
    <a:lvl5pPr marL="1258888" indent="-117475" algn="l" defTabSz="457200" rtl="0" eaLnBrk="1" latinLnBrk="0" hangingPunct="1">
      <a:spcBef>
        <a:spcPts val="600"/>
      </a:spcBef>
      <a:buFont typeface="Lucida Grande"/>
      <a:buChar char="–"/>
      <a:defRPr sz="1200" kern="1200">
        <a:solidFill>
          <a:schemeClr val="tx1"/>
        </a:solidFill>
        <a:latin typeface="Verdana"/>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Santander_Group"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ft.com/companies/bank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1200"/>
              </a:spcBef>
              <a:spcAft>
                <a:spcPts val="0"/>
              </a:spcAft>
              <a:buClrTx/>
              <a:buSzTx/>
              <a:buFontTx/>
              <a:buNone/>
              <a:tabLst/>
              <a:defRPr/>
            </a:pPr>
            <a:r>
              <a:rPr lang="en-US" dirty="0" smtClean="0"/>
              <a:t>The goal of this presentation</a:t>
            </a:r>
            <a:r>
              <a:rPr lang="en-US" baseline="0" dirty="0" smtClean="0"/>
              <a:t> is to help organizations maximize the opportunities of Big Data by transforming into a data driven organization, whereby</a:t>
            </a:r>
            <a:r>
              <a:rPr lang="en-US" sz="1200" baseline="0" dirty="0" smtClean="0"/>
              <a:t> every user in the organization places heavy value on data and analytics for decision making</a:t>
            </a:r>
            <a:endParaRPr lang="en-US" sz="1200" dirty="0" smtClean="0"/>
          </a:p>
          <a:p>
            <a:r>
              <a:rPr lang="en-US" baseline="0" dirty="0" smtClean="0"/>
              <a:t>This transformation requires a </a:t>
            </a:r>
            <a:r>
              <a:rPr lang="en-US" dirty="0" smtClean="0"/>
              <a:t>new, agile approach to 3 things</a:t>
            </a:r>
            <a:r>
              <a:rPr lang="en-US" baseline="0" dirty="0" smtClean="0"/>
              <a:t> - </a:t>
            </a:r>
            <a:r>
              <a:rPr lang="en-US" dirty="0" smtClean="0"/>
              <a:t>technology, people, and processes- that all lead to the same goal: Build a Data Lake, derive insight, and integrate insight into software applications for data-driven decision making</a:t>
            </a:r>
            <a:endParaRPr lang="en-US" dirty="0"/>
          </a:p>
        </p:txBody>
      </p:sp>
    </p:spTree>
    <p:extLst>
      <p:ext uri="{BB962C8B-B14F-4D97-AF65-F5344CB8AC3E}">
        <p14:creationId xmlns:p14="http://schemas.microsoft.com/office/powerpoint/2010/main" val="3151045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So lets first look at how</a:t>
            </a:r>
            <a:r>
              <a:rPr lang="en-US" baseline="0" dirty="0" smtClean="0"/>
              <a:t> EMC can help with the ‘People’ transformation. EMC offers 2 services to overcome lack of skills and experience so that you have a well trained staff to successfully identify opportunities and execute on Big Data projects</a:t>
            </a:r>
            <a:endParaRPr lang="en-US" dirty="0"/>
          </a:p>
        </p:txBody>
      </p:sp>
    </p:spTree>
    <p:extLst>
      <p:ext uri="{BB962C8B-B14F-4D97-AF65-F5344CB8AC3E}">
        <p14:creationId xmlns:p14="http://schemas.microsoft.com/office/powerpoint/2010/main" val="783505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sz="1000" kern="1200" baseline="0" dirty="0" smtClean="0">
                <a:solidFill>
                  <a:schemeClr val="tx1"/>
                </a:solidFill>
              </a:rPr>
              <a:t>So we talked about Big Data opportunities as being a business driven process starting from the top down, with  executives painting a Big Data vision and business leaders building agile teams that include Data Scientists to identify opportunities and execute on this vision?    </a:t>
            </a:r>
          </a:p>
          <a:p>
            <a:r>
              <a:rPr lang="en-US" sz="1000" kern="1200" baseline="0" dirty="0" smtClean="0">
                <a:solidFill>
                  <a:schemeClr val="tx1"/>
                </a:solidFill>
              </a:rPr>
              <a:t>EMC has designed a</a:t>
            </a:r>
            <a:r>
              <a:rPr lang="en-US" sz="1000" kern="1200" dirty="0" smtClean="0">
                <a:solidFill>
                  <a:schemeClr val="tx1"/>
                </a:solidFill>
              </a:rPr>
              <a:t> comprehensive training program for Executives, Business Leaders, as well as Data Science with the goal to gain the skills necessary</a:t>
            </a:r>
            <a:r>
              <a:rPr lang="en-US" sz="1000" kern="1200" baseline="0" dirty="0" smtClean="0">
                <a:solidFill>
                  <a:schemeClr val="tx1"/>
                </a:solidFill>
              </a:rPr>
              <a:t> to immediately and effectively participate in Big Data projects.</a:t>
            </a:r>
            <a:endParaRPr lang="en-US" sz="1000" dirty="0" smtClean="0"/>
          </a:p>
          <a:p>
            <a:r>
              <a:rPr lang="en-US" sz="1000" b="1" dirty="0" smtClean="0"/>
              <a:t>90 min course</a:t>
            </a:r>
            <a:r>
              <a:rPr lang="en-US" sz="1000" b="1" baseline="0" dirty="0" smtClean="0"/>
              <a:t> for </a:t>
            </a:r>
            <a:r>
              <a:rPr lang="en-US" sz="1000" b="1" dirty="0" smtClean="0"/>
              <a:t>Executives</a:t>
            </a:r>
            <a:r>
              <a:rPr lang="en-US" sz="1000" b="1" baseline="0" dirty="0" smtClean="0"/>
              <a:t>:</a:t>
            </a:r>
          </a:p>
          <a:p>
            <a:r>
              <a:rPr lang="en-US" sz="1000" dirty="0" smtClean="0"/>
              <a:t>The goal of this course</a:t>
            </a:r>
            <a:r>
              <a:rPr lang="en-US" sz="1000" baseline="0" dirty="0" smtClean="0"/>
              <a:t> is to transform executives into </a:t>
            </a:r>
            <a:r>
              <a:rPr lang="en-US" sz="1000" dirty="0" smtClean="0"/>
              <a:t>data-savvy business leaders who can identify opportunities to solve business problems using advanced analytics.</a:t>
            </a:r>
            <a:r>
              <a:rPr lang="en-US" sz="1000" baseline="0" dirty="0" smtClean="0"/>
              <a:t> </a:t>
            </a:r>
            <a:r>
              <a:rPr lang="en-US" sz="1000" dirty="0" smtClean="0"/>
              <a:t>This course provides a baseline understanding of Data Science and Big Data</a:t>
            </a:r>
            <a:r>
              <a:rPr lang="en-US" sz="1000" baseline="0" dirty="0" smtClean="0"/>
              <a:t> and </a:t>
            </a:r>
            <a:r>
              <a:rPr lang="en-US" sz="1000" dirty="0" smtClean="0"/>
              <a:t>industry specific examples of</a:t>
            </a:r>
            <a:r>
              <a:rPr lang="en-US" sz="1000" baseline="0" dirty="0" smtClean="0"/>
              <a:t> </a:t>
            </a:r>
            <a:r>
              <a:rPr lang="en-US" sz="1000" dirty="0" smtClean="0"/>
              <a:t>deriving business value from Big Data</a:t>
            </a:r>
            <a:r>
              <a:rPr lang="en-US" sz="1000" baseline="0" dirty="0" smtClean="0"/>
              <a:t> </a:t>
            </a:r>
            <a:r>
              <a:rPr lang="en-US" sz="1000" dirty="0" smtClean="0"/>
              <a:t>and key elements for driving a</a:t>
            </a:r>
            <a:r>
              <a:rPr lang="en-US" sz="1000" baseline="0" dirty="0" smtClean="0"/>
              <a:t> cultural</a:t>
            </a:r>
            <a:r>
              <a:rPr lang="en-US" sz="1000" dirty="0" smtClean="0"/>
              <a:t> change so that everyone in the company shifts</a:t>
            </a:r>
            <a:r>
              <a:rPr lang="en-US" sz="1000" baseline="0" dirty="0" smtClean="0"/>
              <a:t> towards a data-driven mindset.  </a:t>
            </a:r>
            <a:endParaRPr lang="en-US" sz="1000" b="1" dirty="0" smtClean="0"/>
          </a:p>
          <a:p>
            <a:r>
              <a:rPr lang="en-US" sz="1000" b="1" dirty="0" smtClean="0"/>
              <a:t>1 day course for Business leaders and Managers:</a:t>
            </a:r>
          </a:p>
          <a:p>
            <a:r>
              <a:rPr lang="en-US" sz="1000" b="0" dirty="0" smtClean="0"/>
              <a:t>The</a:t>
            </a:r>
            <a:r>
              <a:rPr lang="en-US" sz="1000" b="0" baseline="0" dirty="0" smtClean="0"/>
              <a:t> goal of this course is to train business leaders on what is required to effectively run Big Data projects which includes how to apply advanced analytics to Big Data and how to build lead analytical teams.</a:t>
            </a:r>
            <a:endParaRPr lang="en-US" sz="1000" b="1" dirty="0" smtClean="0"/>
          </a:p>
          <a:p>
            <a:r>
              <a:rPr lang="en-US" sz="1000" b="1" dirty="0" smtClean="0"/>
              <a:t>5 day Data Science course</a:t>
            </a:r>
          </a:p>
          <a:p>
            <a:r>
              <a:rPr lang="en-US" sz="1000" b="0" dirty="0" smtClean="0"/>
              <a:t>For data scientists </a:t>
            </a:r>
            <a:r>
              <a:rPr lang="en-US" sz="1000" b="0" baseline="0" dirty="0" smtClean="0"/>
              <a:t>the goal of this course is to gain the skills needed to execute on Big Data projects. It </a:t>
            </a:r>
            <a:r>
              <a:rPr lang="en-US" sz="1000" b="0" dirty="0" smtClean="0"/>
              <a:t>includes an introduction to big data and the Data Analytics Lifecycle to address business challenges that leverage big data. The course provides grounding in basic and advanced analytic methods and an introduction to big data analytics technology and tools, including MapReduce and Hadoop. Labs offer opportunities for students to understand how these methods and tools may be applied to real world business challenges by a practicing data scientist. </a:t>
            </a:r>
          </a:p>
          <a:p>
            <a:pPr marL="0" marR="0" indent="0" algn="l" defTabSz="457200" rtl="0" eaLnBrk="1" fontAlgn="auto" latinLnBrk="0" hangingPunct="1">
              <a:lnSpc>
                <a:spcPct val="100000"/>
              </a:lnSpc>
              <a:spcBef>
                <a:spcPts val="1200"/>
              </a:spcBef>
              <a:spcAft>
                <a:spcPts val="0"/>
              </a:spcAft>
              <a:buClrTx/>
              <a:buSzTx/>
              <a:buFontTx/>
              <a:buNone/>
              <a:tabLst/>
              <a:defRPr/>
            </a:pPr>
            <a:r>
              <a:rPr lang="en-US" sz="1000" baseline="0" dirty="0" smtClean="0">
                <a:solidFill>
                  <a:srgbClr val="000000"/>
                </a:solidFill>
              </a:rPr>
              <a:t>Sidebar:  A data scientist in not your traditional data analyst as these professionals go beyond basic reporting and trending to predictive analytics. Data Scientists have a diverse skill set that combines technical and quantitative skills with creativity and communications skills. They have strong background or foundation in Mathematics, Statistics, Programming, and Databases. But beyond that you need to be able to work in a team environment and have communication skills to collaborate with the IT, Lines of Business, Executives, and explain results back to them. They care about what the problem is and how to solve it. The other important traits are that you need to be curious, like to solve problems, and always be skeptical about your results.</a:t>
            </a:r>
          </a:p>
          <a:p>
            <a:endParaRPr lang="en-US" sz="1000" b="0" dirty="0" smtClean="0"/>
          </a:p>
        </p:txBody>
      </p:sp>
    </p:spTree>
    <p:extLst>
      <p:ext uri="{BB962C8B-B14F-4D97-AF65-F5344CB8AC3E}">
        <p14:creationId xmlns:p14="http://schemas.microsoft.com/office/powerpoint/2010/main" val="3858147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sz="900" baseline="0" dirty="0" smtClean="0">
                <a:solidFill>
                  <a:srgbClr val="000000"/>
                </a:solidFill>
              </a:rPr>
              <a:t>In addition learning skills, your staff can gain real experience with Big Data projects when engaging with a Pivotal Data Labs service.</a:t>
            </a:r>
          </a:p>
          <a:p>
            <a:r>
              <a:rPr lang="en-US" sz="900" baseline="0" dirty="0" smtClean="0">
                <a:solidFill>
                  <a:srgbClr val="000000"/>
                </a:solidFill>
              </a:rPr>
              <a:t>This service brings a team of experienced, industry specific Pivotal data scientists to your site to work with your team to shorten the timeline to reach actionable analytical results. Pivotal Data Scientist work on a daily basis with your analysts, data platform administrators, and business leadership to discover new opportunities if they have not been identified, gain insight, and provide actionable results all on an accelerated schedule.  </a:t>
            </a:r>
          </a:p>
          <a:p>
            <a:r>
              <a:rPr lang="en-US" sz="900" baseline="0" dirty="0" smtClean="0">
                <a:solidFill>
                  <a:srgbClr val="000000"/>
                </a:solidFill>
              </a:rPr>
              <a:t>Sidebar: A data scientist in not your traditional data analyst as these professionals go beyond basic reporting and trending to predictive analytics. Data Scientists have a diverse skill set that combines technical and quantitative skills with creativity and communications skills. They have strong background or foundation in Mathematics, Statistics, Programming, and Databases. But beyond that you need to be able to work in a team environment and have communication skills to collaborate with the IT, Lines of Business, Executives, and explain results back to them. They care about what the problem is and how to solve it. The other important traits are that you need to be curious, like to solve problems, and always be skeptical about your results.</a:t>
            </a:r>
          </a:p>
        </p:txBody>
      </p:sp>
    </p:spTree>
    <p:extLst>
      <p:ext uri="{BB962C8B-B14F-4D97-AF65-F5344CB8AC3E}">
        <p14:creationId xmlns:p14="http://schemas.microsoft.com/office/powerpoint/2010/main" val="972955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pPr>
              <a:spcAft>
                <a:spcPct val="0"/>
              </a:spcAft>
              <a:defRPr/>
            </a:pPr>
            <a:r>
              <a:rPr lang="en-US" sz="1200" dirty="0" err="1" smtClean="0">
                <a:solidFill>
                  <a:srgbClr val="000000"/>
                </a:solidFill>
              </a:rPr>
              <a:t>Zions</a:t>
            </a:r>
            <a:r>
              <a:rPr lang="en-US" sz="1200" dirty="0" smtClean="0">
                <a:solidFill>
                  <a:srgbClr val="000000"/>
                </a:solidFill>
              </a:rPr>
              <a:t> Bancorporation is one of the nation’s premier financial services companies, consisting of 17 banks and companies. With headquarters in Salt Lake City, Utah, </a:t>
            </a:r>
            <a:r>
              <a:rPr lang="en-US" sz="1200" dirty="0" err="1" smtClean="0">
                <a:solidFill>
                  <a:srgbClr val="000000"/>
                </a:solidFill>
              </a:rPr>
              <a:t>Zions</a:t>
            </a:r>
            <a:r>
              <a:rPr lang="en-US" sz="1200" dirty="0" smtClean="0">
                <a:solidFill>
                  <a:srgbClr val="000000"/>
                </a:solidFill>
              </a:rPr>
              <a:t> operates over 500 banking offices in 10 states across Western and Southwestern US. </a:t>
            </a:r>
            <a:r>
              <a:rPr lang="en-US" sz="1200" dirty="0" err="1" smtClean="0">
                <a:solidFill>
                  <a:srgbClr val="000000"/>
                </a:solidFill>
              </a:rPr>
              <a:t>Zions</a:t>
            </a:r>
            <a:r>
              <a:rPr lang="en-US" sz="1200" dirty="0" smtClean="0">
                <a:solidFill>
                  <a:srgbClr val="000000"/>
                </a:solidFill>
              </a:rPr>
              <a:t> is included in the S&amp;P 500 and NASDAQ Financial 100 indices.</a:t>
            </a:r>
          </a:p>
          <a:p>
            <a:pPr>
              <a:spcAft>
                <a:spcPct val="0"/>
              </a:spcAft>
              <a:defRPr/>
            </a:pPr>
            <a:r>
              <a:rPr lang="en-US" sz="1200" kern="1200" dirty="0" smtClean="0">
                <a:solidFill>
                  <a:srgbClr val="000000"/>
                </a:solidFill>
                <a:effectLst/>
                <a:latin typeface="Verdana" pitchFamily="34" charset="0"/>
                <a:cs typeface="Arial" pitchFamily="34" charset="0"/>
              </a:rPr>
              <a:t>They had a business case, but lacked the experience </a:t>
            </a:r>
            <a:r>
              <a:rPr lang="en-US" dirty="0" smtClean="0">
                <a:solidFill>
                  <a:srgbClr val="000000"/>
                </a:solidFill>
                <a:latin typeface="Verdana" pitchFamily="34" charset="0"/>
                <a:cs typeface="Arial" pitchFamily="34" charset="0"/>
              </a:rPr>
              <a:t>execute on a Big Data project </a:t>
            </a:r>
            <a:r>
              <a:rPr lang="en-US" sz="1200" kern="1200" dirty="0" smtClean="0">
                <a:solidFill>
                  <a:srgbClr val="000000"/>
                </a:solidFill>
                <a:effectLst/>
                <a:latin typeface="Verdana" pitchFamily="34" charset="0"/>
                <a:cs typeface="Arial" pitchFamily="34" charset="0"/>
              </a:rPr>
              <a:t>to improve predictive models to identify at-risk customers by using more data sources and newer techniques. </a:t>
            </a:r>
          </a:p>
          <a:p>
            <a:pPr>
              <a:spcAft>
                <a:spcPct val="0"/>
              </a:spcAft>
              <a:defRPr/>
            </a:pPr>
            <a:r>
              <a:rPr lang="en-US" sz="1200" dirty="0" err="1" smtClean="0">
                <a:solidFill>
                  <a:srgbClr val="000000"/>
                </a:solidFill>
              </a:rPr>
              <a:t>Zions</a:t>
            </a:r>
            <a:r>
              <a:rPr lang="en-US" sz="1200" dirty="0" smtClean="0">
                <a:solidFill>
                  <a:srgbClr val="000000"/>
                </a:solidFill>
              </a:rPr>
              <a:t> Bancorporation’s growth strategy focuses on utilizing Big</a:t>
            </a:r>
            <a:r>
              <a:rPr lang="en-US" sz="1200" baseline="0" dirty="0" smtClean="0">
                <a:solidFill>
                  <a:srgbClr val="000000"/>
                </a:solidFill>
              </a:rPr>
              <a:t> </a:t>
            </a:r>
            <a:r>
              <a:rPr lang="en-US" sz="1200" dirty="0" smtClean="0">
                <a:solidFill>
                  <a:srgbClr val="000000"/>
                </a:solidFill>
              </a:rPr>
              <a:t>Data – high-volume, varied data assets – to engage customers in new ways, generate business demand and increase revenue streams. The company must also satisfy an array of data intensive privacy and regulatory requirements. </a:t>
            </a:r>
          </a:p>
          <a:p>
            <a:pPr>
              <a:spcAft>
                <a:spcPct val="0"/>
              </a:spcAft>
              <a:defRPr/>
            </a:pPr>
            <a:r>
              <a:rPr lang="en-US" sz="1200" dirty="0" smtClean="0">
                <a:solidFill>
                  <a:srgbClr val="000000"/>
                </a:solidFill>
              </a:rPr>
              <a:t>The increasing volume, variety and velocity of data at </a:t>
            </a:r>
            <a:r>
              <a:rPr lang="en-US" sz="1200" dirty="0" err="1" smtClean="0">
                <a:solidFill>
                  <a:srgbClr val="000000"/>
                </a:solidFill>
              </a:rPr>
              <a:t>Zions</a:t>
            </a:r>
            <a:r>
              <a:rPr lang="en-US" sz="1200" dirty="0" smtClean="0">
                <a:solidFill>
                  <a:srgbClr val="000000"/>
                </a:solidFill>
              </a:rPr>
              <a:t> Bancorporation put analytic demands on its existing Oracle data warehouse that it simply could not handle.</a:t>
            </a:r>
          </a:p>
          <a:p>
            <a:pPr marL="0" marR="0" indent="0" algn="l" defTabSz="457200" rtl="0" eaLnBrk="1" fontAlgn="auto" latinLnBrk="0" hangingPunct="1">
              <a:lnSpc>
                <a:spcPct val="100000"/>
              </a:lnSpc>
              <a:spcBef>
                <a:spcPts val="1200"/>
              </a:spcBef>
              <a:spcAft>
                <a:spcPts val="0"/>
              </a:spcAft>
              <a:buClrTx/>
              <a:buSzTx/>
              <a:buFontTx/>
              <a:buNone/>
              <a:tabLst/>
              <a:defRPr/>
            </a:pPr>
            <a:r>
              <a:rPr lang="en-US" sz="1200" dirty="0" smtClean="0">
                <a:solidFill>
                  <a:srgbClr val="000000"/>
                </a:solidFill>
              </a:rPr>
              <a:t>Reduce customer attrition – Developed model that scores a customer’s likelihood of leaving the bank based on behavioral trend, enabling </a:t>
            </a:r>
            <a:r>
              <a:rPr lang="en-US" sz="1200" dirty="0" err="1" smtClean="0">
                <a:solidFill>
                  <a:srgbClr val="000000"/>
                </a:solidFill>
              </a:rPr>
              <a:t>Zions</a:t>
            </a:r>
            <a:r>
              <a:rPr lang="en-US" sz="1200" dirty="0" smtClean="0">
                <a:solidFill>
                  <a:srgbClr val="000000"/>
                </a:solidFill>
              </a:rPr>
              <a:t> Bank to faster identify at risk customers attrition by analyze more detailed behavioral data -</a:t>
            </a:r>
            <a:r>
              <a:rPr lang="ru-RU" sz="1200" dirty="0" smtClean="0">
                <a:solidFill>
                  <a:srgbClr val="000000"/>
                </a:solidFill>
              </a:rPr>
              <a:t> </a:t>
            </a:r>
            <a:r>
              <a:rPr lang="en-US" sz="1200" dirty="0" smtClean="0">
                <a:solidFill>
                  <a:srgbClr val="000000"/>
                </a:solidFill>
              </a:rPr>
              <a:t>direct deposit, bill pay, </a:t>
            </a:r>
            <a:r>
              <a:rPr lang="en-US" sz="1200" dirty="0" err="1" smtClean="0">
                <a:solidFill>
                  <a:srgbClr val="000000"/>
                </a:solidFill>
              </a:rPr>
              <a:t>etc</a:t>
            </a:r>
            <a:endParaRPr lang="en-US" sz="1200" dirty="0" smtClean="0">
              <a:solidFill>
                <a:srgbClr val="000000"/>
              </a:solidFill>
            </a:endParaRPr>
          </a:p>
          <a:p>
            <a:pPr>
              <a:spcAft>
                <a:spcPct val="0"/>
              </a:spcAft>
              <a:defRPr/>
            </a:pPr>
            <a:r>
              <a:rPr lang="en-US" sz="1200" dirty="0" smtClean="0">
                <a:solidFill>
                  <a:srgbClr val="000000"/>
                </a:solidFill>
              </a:rPr>
              <a:t>Case study:</a:t>
            </a:r>
          </a:p>
          <a:p>
            <a:pPr>
              <a:spcAft>
                <a:spcPct val="0"/>
              </a:spcAft>
              <a:defRPr/>
            </a:pPr>
            <a:r>
              <a:rPr lang="en-US" sz="1200" dirty="0" smtClean="0">
                <a:solidFill>
                  <a:srgbClr val="000000"/>
                </a:solidFill>
              </a:rPr>
              <a:t>http://</a:t>
            </a:r>
            <a:r>
              <a:rPr lang="en-US" sz="1200" dirty="0" err="1" smtClean="0">
                <a:solidFill>
                  <a:srgbClr val="000000"/>
                </a:solidFill>
              </a:rPr>
              <a:t>www.gopivotal.com</a:t>
            </a:r>
            <a:r>
              <a:rPr lang="en-US" sz="1200" dirty="0" smtClean="0">
                <a:solidFill>
                  <a:srgbClr val="000000"/>
                </a:solidFill>
              </a:rPr>
              <a:t>/sites/default/files/Zions_Bancorp_CS_GPDB_PS_2014.pdf</a:t>
            </a:r>
          </a:p>
          <a:p>
            <a:endParaRPr lang="en-US" sz="1200" dirty="0" smtClean="0">
              <a:solidFill>
                <a:srgbClr val="000000"/>
              </a:solidFill>
            </a:endParaRPr>
          </a:p>
        </p:txBody>
      </p:sp>
    </p:spTree>
    <p:extLst>
      <p:ext uri="{BB962C8B-B14F-4D97-AF65-F5344CB8AC3E}">
        <p14:creationId xmlns:p14="http://schemas.microsoft.com/office/powerpoint/2010/main" val="2628508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Organizations must not only implement training programs to develop people, but also</a:t>
            </a:r>
            <a:r>
              <a:rPr lang="en-US" baseline="0" dirty="0" smtClean="0"/>
              <a:t> implement new, agile processes to react to the market quickly</a:t>
            </a:r>
            <a:r>
              <a:rPr lang="en-US" dirty="0" smtClean="0"/>
              <a:t>. </a:t>
            </a:r>
            <a:r>
              <a:rPr lang="en-US" baseline="0" dirty="0" smtClean="0"/>
              <a:t> With </a:t>
            </a:r>
            <a:r>
              <a:rPr lang="en-US" dirty="0" smtClean="0"/>
              <a:t>EMC Federation</a:t>
            </a:r>
            <a:r>
              <a:rPr lang="en-US" baseline="0" dirty="0" smtClean="0"/>
              <a:t> offers services to put new methodologies in place so teams of people work together collaboratively to continuously identify Big Data opportunities and deliver to the market quickly.</a:t>
            </a:r>
            <a:endParaRPr lang="en-US" dirty="0"/>
          </a:p>
        </p:txBody>
      </p:sp>
    </p:spTree>
    <p:extLst>
      <p:ext uri="{BB962C8B-B14F-4D97-AF65-F5344CB8AC3E}">
        <p14:creationId xmlns:p14="http://schemas.microsoft.com/office/powerpoint/2010/main" val="783505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pPr defTabSz="895838">
              <a:spcBef>
                <a:spcPts val="1176"/>
              </a:spcBef>
              <a:defRPr/>
            </a:pPr>
            <a:r>
              <a:rPr lang="en-US" sz="1000" baseline="0" dirty="0" smtClean="0">
                <a:solidFill>
                  <a:srgbClr val="000000"/>
                </a:solidFill>
              </a:rPr>
              <a:t>Organizations recognize that its not enough to just collect Big Data in Hadoop, but to continuously ask the right questions to solve business problems. That’s the real value. The Big Data Vision Workshop provides a methodology where the business and IT work together to ask the right questions to uncover Big Data use cases. </a:t>
            </a:r>
            <a:r>
              <a:rPr lang="en-US" sz="1000" dirty="0" smtClean="0">
                <a:solidFill>
                  <a:srgbClr val="000000"/>
                </a:solidFill>
              </a:rPr>
              <a:t>For example, the workshop examines how you can get a Big Data project started by focusing on a key business process that is already supported by your existing business intelligence and data warehouse environment. Leverage Big Data to take that business process to the next level.</a:t>
            </a:r>
          </a:p>
          <a:p>
            <a:r>
              <a:rPr lang="en-US" sz="1000" dirty="0" smtClean="0">
                <a:solidFill>
                  <a:srgbClr val="000000"/>
                </a:solidFill>
              </a:rPr>
              <a:t>For example, this</a:t>
            </a:r>
            <a:r>
              <a:rPr lang="en-US" sz="1000" baseline="0" dirty="0" smtClean="0">
                <a:solidFill>
                  <a:srgbClr val="000000"/>
                </a:solidFill>
              </a:rPr>
              <a:t> methodology provides a foundation for your organization to continuously </a:t>
            </a:r>
            <a:r>
              <a:rPr lang="en-US" sz="1000" dirty="0" smtClean="0">
                <a:solidFill>
                  <a:srgbClr val="000000"/>
                </a:solidFill>
              </a:rPr>
              <a:t>dig deep into Big Data</a:t>
            </a:r>
            <a:r>
              <a:rPr lang="en-US" sz="1000" baseline="0" dirty="0" smtClean="0">
                <a:solidFill>
                  <a:srgbClr val="000000"/>
                </a:solidFill>
              </a:rPr>
              <a:t> to see how the </a:t>
            </a:r>
            <a:r>
              <a:rPr lang="en-US" sz="1000" dirty="0" smtClean="0">
                <a:solidFill>
                  <a:srgbClr val="000000"/>
                </a:solidFill>
              </a:rPr>
              <a:t>organization can re-wire their interactions with customers to build a more engaging, more sticky, more profitable relationship.</a:t>
            </a:r>
          </a:p>
          <a:p>
            <a:r>
              <a:rPr lang="en-US" sz="1000" dirty="0" smtClean="0">
                <a:solidFill>
                  <a:srgbClr val="000000"/>
                </a:solidFill>
              </a:rPr>
              <a:t>1 day workshop</a:t>
            </a:r>
            <a:r>
              <a:rPr lang="en-US" sz="1000" baseline="0" dirty="0" smtClean="0">
                <a:solidFill>
                  <a:srgbClr val="000000"/>
                </a:solidFill>
              </a:rPr>
              <a:t> process and deliverables:</a:t>
            </a:r>
          </a:p>
          <a:p>
            <a:pPr lvl="1"/>
            <a:r>
              <a:rPr lang="en-US" sz="1000" dirty="0" smtClean="0">
                <a:solidFill>
                  <a:srgbClr val="000000"/>
                </a:solidFill>
              </a:rPr>
              <a:t>Research and interviews to understand targeted business area</a:t>
            </a:r>
          </a:p>
          <a:p>
            <a:pPr lvl="1"/>
            <a:r>
              <a:rPr lang="en-US" sz="1000" dirty="0" smtClean="0">
                <a:solidFill>
                  <a:srgbClr val="000000"/>
                </a:solidFill>
              </a:rPr>
              <a:t>Data preparation and client-specific analytics development</a:t>
            </a:r>
          </a:p>
          <a:p>
            <a:pPr lvl="1"/>
            <a:r>
              <a:rPr lang="en-US" sz="1000" dirty="0" smtClean="0">
                <a:solidFill>
                  <a:srgbClr val="000000"/>
                </a:solidFill>
              </a:rPr>
              <a:t>Envisioning exercises to convey the “realm of the possible”</a:t>
            </a:r>
          </a:p>
          <a:p>
            <a:pPr lvl="1"/>
            <a:r>
              <a:rPr lang="en-US" sz="1000" dirty="0" smtClean="0">
                <a:solidFill>
                  <a:srgbClr val="000000"/>
                </a:solidFill>
              </a:rPr>
              <a:t>Identify, brainstorm and prioritize big data use cases</a:t>
            </a:r>
          </a:p>
          <a:p>
            <a:pPr lvl="1"/>
            <a:r>
              <a:rPr lang="en-US" sz="1000" dirty="0" smtClean="0">
                <a:solidFill>
                  <a:srgbClr val="000000"/>
                </a:solidFill>
              </a:rPr>
              <a:t>Define a Proof of Value (POV) project with clearly defined goals, tasks and requirements</a:t>
            </a:r>
          </a:p>
          <a:p>
            <a:endParaRPr lang="en-US" sz="1000" dirty="0" smtClean="0">
              <a:solidFill>
                <a:srgbClr val="000000"/>
              </a:solidFill>
            </a:endParaRPr>
          </a:p>
        </p:txBody>
      </p:sp>
    </p:spTree>
    <p:extLst>
      <p:ext uri="{BB962C8B-B14F-4D97-AF65-F5344CB8AC3E}">
        <p14:creationId xmlns:p14="http://schemas.microsoft.com/office/powerpoint/2010/main" val="1423849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pPr lvl="0"/>
            <a:r>
              <a:rPr lang="en-US" sz="800" dirty="0" smtClean="0"/>
              <a:t>Organizations</a:t>
            </a:r>
            <a:r>
              <a:rPr lang="en-US" sz="800" baseline="0" dirty="0" smtClean="0"/>
              <a:t> recognize that in order to become data driven, insights from Big Data need to be easily accessible or consumable through software.  And this software generates more data, creating newer insight.  And this new insight must then be integrated into the application again. The speed at which you can cycle through capturing data, analyzing it, and upgrading the application, the more your business will grow.  </a:t>
            </a:r>
          </a:p>
          <a:p>
            <a:pPr lvl="0"/>
            <a:r>
              <a:rPr lang="en-US" sz="800" baseline="0" dirty="0" smtClean="0"/>
              <a:t>To accelerate the application development component of this cycle, </a:t>
            </a:r>
            <a:r>
              <a:rPr lang="en-US" sz="800" dirty="0" smtClean="0"/>
              <a:t>Pivotal Labs provides an agile methodology with a project management tool called Pivotal</a:t>
            </a:r>
            <a:r>
              <a:rPr lang="en-US" sz="800" baseline="0" dirty="0" smtClean="0"/>
              <a:t> Tracker </a:t>
            </a:r>
            <a:r>
              <a:rPr lang="en-US" sz="800" dirty="0" smtClean="0"/>
              <a:t>to develop </a:t>
            </a:r>
            <a:r>
              <a:rPr lang="en-US" sz="800" baseline="0" dirty="0" smtClean="0"/>
              <a:t>faster and </a:t>
            </a:r>
            <a:r>
              <a:rPr lang="en-US" sz="800" dirty="0" smtClean="0"/>
              <a:t>deliver higher quality of code. </a:t>
            </a:r>
            <a:r>
              <a:rPr lang="en-US" sz="800" kern="1200" dirty="0" smtClean="0">
                <a:effectLst/>
              </a:rPr>
              <a:t>Pivotal Labs partners with a client’s technical team</a:t>
            </a:r>
            <a:r>
              <a:rPr lang="en-US" sz="800" kern="1200" baseline="0" dirty="0" smtClean="0">
                <a:effectLst/>
              </a:rPr>
              <a:t> with the</a:t>
            </a:r>
            <a:r>
              <a:rPr lang="en-US" sz="800" kern="1200" dirty="0" smtClean="0">
                <a:effectLst/>
              </a:rPr>
              <a:t> goal</a:t>
            </a:r>
            <a:r>
              <a:rPr lang="en-US" sz="800" kern="1200" baseline="0" dirty="0" smtClean="0">
                <a:effectLst/>
              </a:rPr>
              <a:t> </a:t>
            </a:r>
            <a:r>
              <a:rPr lang="en-US" sz="800" kern="1200" dirty="0" smtClean="0">
                <a:effectLst/>
              </a:rPr>
              <a:t>to bring agile practices home with</a:t>
            </a:r>
            <a:r>
              <a:rPr lang="en-US" sz="800" kern="1200" baseline="0" dirty="0" smtClean="0">
                <a:effectLst/>
              </a:rPr>
              <a:t> </a:t>
            </a:r>
            <a:r>
              <a:rPr lang="en-US" sz="800" kern="1200" dirty="0" smtClean="0">
                <a:effectLst/>
              </a:rPr>
              <a:t>them and</a:t>
            </a:r>
            <a:r>
              <a:rPr lang="en-US" sz="800" kern="1200" baseline="0" dirty="0" smtClean="0">
                <a:effectLst/>
              </a:rPr>
              <a:t> </a:t>
            </a:r>
            <a:r>
              <a:rPr lang="en-US" sz="800" kern="1200" dirty="0" smtClean="0">
                <a:effectLst/>
              </a:rPr>
              <a:t>strengthen their in-house</a:t>
            </a:r>
            <a:r>
              <a:rPr lang="en-US" sz="800" kern="1200" baseline="0" dirty="0" smtClean="0">
                <a:effectLst/>
              </a:rPr>
              <a:t> </a:t>
            </a:r>
            <a:r>
              <a:rPr lang="en-US" sz="800" kern="1200" dirty="0" smtClean="0">
                <a:effectLst/>
              </a:rPr>
              <a:t>development. </a:t>
            </a:r>
            <a:r>
              <a:rPr lang="en-US" sz="800" kern="1200" baseline="0" dirty="0" smtClean="0">
                <a:effectLst/>
              </a:rPr>
              <a:t>Twitter, eBay, and Salesforce are examples successful companies using Pivotal best practices and tools to deliver software.</a:t>
            </a:r>
            <a:endParaRPr lang="en-US" sz="800" kern="1200" dirty="0" smtClean="0">
              <a:effectLst/>
            </a:endParaRPr>
          </a:p>
          <a:p>
            <a:pPr marL="171450" indent="-171450">
              <a:buFont typeface="Arial"/>
              <a:buChar char="•"/>
            </a:pPr>
            <a:r>
              <a:rPr lang="en-US" sz="800" b="0" i="0" u="none" strike="noStrike" kern="1200" baseline="0" dirty="0" smtClean="0">
                <a:solidFill>
                  <a:schemeClr val="tx1"/>
                </a:solidFill>
              </a:rPr>
              <a:t>Agile development practices – Pivotal’s approach includes inception, iteration planning, daily standup meetings, test driven development, pair programming, iterative development, and project management.</a:t>
            </a:r>
          </a:p>
          <a:p>
            <a:pPr marL="171450" indent="-171450">
              <a:buFont typeface="Arial"/>
              <a:buChar char="•"/>
            </a:pPr>
            <a:r>
              <a:rPr lang="en-US" sz="800" b="0" i="0" u="none" strike="noStrike" kern="1200" baseline="0" dirty="0" smtClean="0">
                <a:solidFill>
                  <a:schemeClr val="tx1"/>
                </a:solidFill>
              </a:rPr>
              <a:t>Proprietary project management tool – Pivotal Tracker is an agile project management tool that enables real-time collaboration around a shared, prioritized backlog. Originally an internal tool, it has become the tool of choice for more than 100,000 developers worldwide.</a:t>
            </a:r>
          </a:p>
          <a:p>
            <a:r>
              <a:rPr lang="en-US" sz="800" b="0" i="0" u="none" strike="noStrike" kern="1200" baseline="0" dirty="0" smtClean="0">
                <a:solidFill>
                  <a:schemeClr val="tx1"/>
                </a:solidFill>
              </a:rPr>
              <a:t>• Collaborative approach - We provide expertise in three competencies equally crucial to delivering the best product: design, development and product management. Integrating these roles is a key part of our agile process. This cross-functional collaboration between designers, developers and product managers brings out the best features, design and product.</a:t>
            </a:r>
          </a:p>
          <a:p>
            <a:r>
              <a:rPr lang="en-US" sz="800" b="0" i="0" u="none" strike="noStrike" kern="1200" baseline="0" dirty="0" smtClean="0">
                <a:solidFill>
                  <a:schemeClr val="tx1"/>
                </a:solidFill>
              </a:rPr>
              <a:t>• Pair programming – Pivotal Labs’ developers work in pairs so that they can easily refine ideas, weed out bad ideas early, and make progress consistently and rapidly.</a:t>
            </a:r>
          </a:p>
          <a:p>
            <a:r>
              <a:rPr lang="en-US" sz="800" b="0" i="0" u="none" strike="noStrike" kern="1200" baseline="0" dirty="0" smtClean="0">
                <a:solidFill>
                  <a:schemeClr val="tx1"/>
                </a:solidFill>
              </a:rPr>
              <a:t>• Specialties – Pivotal Labs’ specializes in projects that involve Ruby and Ruby on Rails, JavaScript, </a:t>
            </a:r>
            <a:r>
              <a:rPr lang="en-US" sz="800" b="0" i="0" u="none" strike="noStrike" kern="1200" baseline="0" dirty="0" err="1" smtClean="0">
                <a:solidFill>
                  <a:schemeClr val="tx1"/>
                </a:solidFill>
              </a:rPr>
              <a:t>iOS</a:t>
            </a:r>
            <a:r>
              <a:rPr lang="en-US" sz="800" b="0" i="0" u="none" strike="noStrike" kern="1200" baseline="0" dirty="0" smtClean="0">
                <a:solidFill>
                  <a:schemeClr val="tx1"/>
                </a:solidFill>
              </a:rPr>
              <a:t> and Android, </a:t>
            </a:r>
            <a:r>
              <a:rPr lang="en-US" sz="800" b="0" i="0" u="none" strike="noStrike" kern="1200" baseline="0" dirty="0" err="1" smtClean="0">
                <a:solidFill>
                  <a:schemeClr val="tx1"/>
                </a:solidFill>
              </a:rPr>
              <a:t>NoSQL</a:t>
            </a:r>
            <a:r>
              <a:rPr lang="en-US" sz="800" b="0" i="0" u="none" strike="noStrike" kern="1200" baseline="0" dirty="0" smtClean="0">
                <a:solidFill>
                  <a:schemeClr val="tx1"/>
                </a:solidFill>
              </a:rPr>
              <a:t>, and Python technologies.</a:t>
            </a:r>
          </a:p>
          <a:p>
            <a:r>
              <a:rPr lang="en-US" sz="800" b="0" i="0" u="none" strike="noStrike" kern="1200" baseline="0" dirty="0" smtClean="0">
                <a:solidFill>
                  <a:schemeClr val="tx1"/>
                </a:solidFill>
              </a:rPr>
              <a:t>• Broad range of services – Clients count on Pivotal Labs to deliver web and mobile development; visual, interaction, and user experience design; product management; and training and coaching services.</a:t>
            </a:r>
          </a:p>
          <a:p>
            <a:r>
              <a:rPr lang="en-US" sz="800" b="0" i="0" u="none" strike="noStrike" kern="1200" baseline="0" dirty="0" smtClean="0">
                <a:solidFill>
                  <a:schemeClr val="tx1"/>
                </a:solidFill>
              </a:rPr>
              <a:t>• Cross-industry experience – Pivotal Labs has helped clients in the mobile games, financial services, healthcare, government, and consumer products industries.</a:t>
            </a:r>
            <a:endParaRPr lang="en-US" sz="800" kern="1200" dirty="0" smtClean="0">
              <a:effectLst/>
            </a:endParaRPr>
          </a:p>
          <a:p>
            <a:pPr lvl="0"/>
            <a:endParaRPr lang="en-US" sz="800" kern="1200" dirty="0" smtClean="0">
              <a:effectLst/>
            </a:endParaRPr>
          </a:p>
        </p:txBody>
      </p:sp>
    </p:spTree>
    <p:extLst>
      <p:ext uri="{BB962C8B-B14F-4D97-AF65-F5344CB8AC3E}">
        <p14:creationId xmlns:p14="http://schemas.microsoft.com/office/powerpoint/2010/main" val="1971158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dirty="0" smtClean="0"/>
              <a:t>GNIP, recently acquired by Twitter, is an example of a digital born company that knew</a:t>
            </a:r>
            <a:r>
              <a:rPr lang="en-US" baseline="0" dirty="0" smtClean="0"/>
              <a:t> it could not rely on a </a:t>
            </a:r>
            <a:r>
              <a:rPr lang="en-US" sz="1200" baseline="0" dirty="0" smtClean="0"/>
              <a:t>traditional and sequential software development process to grow its business and compete with other social media service providers. Rapid application iteration was key </a:t>
            </a:r>
            <a:r>
              <a:rPr lang="en-US" baseline="0" dirty="0" smtClean="0"/>
              <a:t>to quickly deliver high quality features and services to its customers.  </a:t>
            </a:r>
          </a:p>
          <a:p>
            <a:pPr marL="0" marR="0" lvl="0" indent="0" algn="l" defTabSz="457200" rtl="0" eaLnBrk="1" fontAlgn="auto" latinLnBrk="0" hangingPunct="1">
              <a:lnSpc>
                <a:spcPct val="100000"/>
              </a:lnSpc>
              <a:spcBef>
                <a:spcPts val="1200"/>
              </a:spcBef>
              <a:spcAft>
                <a:spcPts val="0"/>
              </a:spcAft>
              <a:buClrTx/>
              <a:buSzTx/>
              <a:buFontTx/>
              <a:buNone/>
              <a:tabLst/>
              <a:defRPr/>
            </a:pPr>
            <a:r>
              <a:rPr lang="en-US" baseline="0" dirty="0" smtClean="0"/>
              <a:t>Through Pivotal’s agile development practices enabled through Pivotal Tracker, GNIP was able to successfully launch the first Twitter data collector and then subsequently first to market a filter for the Twitter firehouse. With continuous delivery of new services, they dominated the social media service provider market </a:t>
            </a:r>
            <a:r>
              <a:rPr lang="en-US" sz="1200" kern="1200" dirty="0" smtClean="0">
                <a:solidFill>
                  <a:schemeClr val="tx1"/>
                </a:solidFill>
                <a:latin typeface="Verdana"/>
                <a:ea typeface="+mn-ea"/>
                <a:cs typeface="+mn-cs"/>
              </a:rPr>
              <a:t>capturing the business of 90% of the Fortune 500 and eight of the nine largest social media monitoring firms. </a:t>
            </a:r>
            <a:r>
              <a:rPr lang="en-US" baseline="0" dirty="0" smtClean="0"/>
              <a:t> </a:t>
            </a:r>
            <a:endParaRPr lang="en-US" dirty="0" smtClean="0"/>
          </a:p>
          <a:p>
            <a:pPr marL="0" marR="0" lvl="0" indent="0" algn="l" defTabSz="457200" rtl="0" eaLnBrk="1" fontAlgn="auto" latinLnBrk="0" hangingPunct="1">
              <a:lnSpc>
                <a:spcPct val="100000"/>
              </a:lnSpc>
              <a:spcBef>
                <a:spcPts val="1200"/>
              </a:spcBef>
              <a:spcAft>
                <a:spcPts val="0"/>
              </a:spcAft>
              <a:buClrTx/>
              <a:buSzTx/>
              <a:buFontTx/>
              <a:buNone/>
              <a:tabLst/>
              <a:defRPr/>
            </a:pPr>
            <a:r>
              <a:rPr lang="en-US" sz="1200" kern="1200" dirty="0" smtClean="0">
                <a:solidFill>
                  <a:schemeClr val="tx1"/>
                </a:solidFill>
                <a:latin typeface="Verdana"/>
                <a:ea typeface="+mn-ea"/>
                <a:cs typeface="+mn-cs"/>
              </a:rPr>
              <a:t>GNIP is the world’s largest provider of social media data, serving customers in a range of industries from social media monitoring and business intelligence to finance and government</a:t>
            </a:r>
            <a:r>
              <a:rPr lang="en-US" sz="1200" kern="1200" baseline="0" dirty="0" smtClean="0">
                <a:solidFill>
                  <a:schemeClr val="tx1"/>
                </a:solidFill>
                <a:latin typeface="Verdana"/>
                <a:ea typeface="+mn-ea"/>
                <a:cs typeface="+mn-cs"/>
              </a:rPr>
              <a:t> and was recently acquired by Twitter.</a:t>
            </a:r>
            <a:endParaRPr lang="en-US" dirty="0" smtClean="0"/>
          </a:p>
          <a:p>
            <a:endParaRPr lang="en-US" dirty="0"/>
          </a:p>
        </p:txBody>
      </p:sp>
    </p:spTree>
    <p:extLst>
      <p:ext uri="{BB962C8B-B14F-4D97-AF65-F5344CB8AC3E}">
        <p14:creationId xmlns:p14="http://schemas.microsoft.com/office/powerpoint/2010/main" val="2628508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1200"/>
              </a:spcBef>
              <a:spcAft>
                <a:spcPts val="0"/>
              </a:spcAft>
              <a:buClrTx/>
              <a:buSzTx/>
              <a:buFontTx/>
              <a:buNone/>
              <a:tabLst/>
              <a:defRPr/>
            </a:pPr>
            <a:r>
              <a:rPr lang="en-GB" sz="1200" kern="1200" dirty="0" smtClean="0">
                <a:solidFill>
                  <a:schemeClr val="tx1"/>
                </a:solidFill>
                <a:effectLst/>
                <a:latin typeface="Verdana"/>
                <a:ea typeface="+mn-ea"/>
                <a:cs typeface="+mn-cs"/>
              </a:rPr>
              <a:t>As discussed earlier, </a:t>
            </a:r>
            <a:r>
              <a:rPr lang="en-US" dirty="0" smtClean="0"/>
              <a:t>i</a:t>
            </a:r>
            <a:r>
              <a:rPr lang="en-GB" sz="1200" kern="1200" baseline="0" dirty="0" smtClean="0">
                <a:solidFill>
                  <a:schemeClr val="tx1"/>
                </a:solidFill>
                <a:effectLst/>
                <a:latin typeface="Verdana"/>
                <a:ea typeface="+mn-ea"/>
                <a:cs typeface="+mn-cs"/>
              </a:rPr>
              <a:t>n addition to people and process, technology needs to provide the agility in order to become data driven. This requires the transformation of a data and application environment that is siloed, costly, and complex to one that is central, cost-effective and flexible such as a Data Lake with Platform-as-a-Service.  </a:t>
            </a:r>
          </a:p>
          <a:p>
            <a:pPr marL="0" marR="0" indent="0" algn="l" defTabSz="457200" rtl="0" eaLnBrk="1" fontAlgn="auto" latinLnBrk="0" hangingPunct="1">
              <a:lnSpc>
                <a:spcPct val="100000"/>
              </a:lnSpc>
              <a:spcBef>
                <a:spcPts val="1200"/>
              </a:spcBef>
              <a:spcAft>
                <a:spcPts val="0"/>
              </a:spcAft>
              <a:buClrTx/>
              <a:buSzTx/>
              <a:buFontTx/>
              <a:buNone/>
              <a:tabLst/>
              <a:defRPr/>
            </a:pPr>
            <a:r>
              <a:rPr lang="en-GB" sz="1200" kern="1200" baseline="0" dirty="0" smtClean="0">
                <a:solidFill>
                  <a:schemeClr val="tx1"/>
                </a:solidFill>
                <a:effectLst/>
                <a:latin typeface="Verdana"/>
                <a:ea typeface="+mn-ea"/>
                <a:cs typeface="+mn-cs"/>
              </a:rPr>
              <a:t>Through the EMC Federation (best-of-breed, integrated solutions from EMC Information Infrastructure, </a:t>
            </a:r>
            <a:r>
              <a:rPr lang="en-US" dirty="0" smtClean="0"/>
              <a:t>VMware, and Pivotal)</a:t>
            </a:r>
            <a:r>
              <a:rPr lang="en-GB" sz="1200" kern="1200" baseline="0" dirty="0" smtClean="0">
                <a:solidFill>
                  <a:schemeClr val="tx1"/>
                </a:solidFill>
                <a:effectLst/>
                <a:latin typeface="Verdana"/>
                <a:ea typeface="+mn-ea"/>
                <a:cs typeface="+mn-cs"/>
              </a:rPr>
              <a:t>, EMC offers an EVP Data Lake solution as well as PaaS through industry leading Pivotal CF. EMC allows offers a modular approach to a Data Lake with choice of storage, computing, and appliance to optimize your data and application environment as you to move towards a Data Lake.  </a:t>
            </a:r>
          </a:p>
          <a:p>
            <a:pPr marL="0" marR="0" indent="0" algn="l" defTabSz="457200" rtl="0" eaLnBrk="1" fontAlgn="auto" latinLnBrk="0" hangingPunct="1">
              <a:lnSpc>
                <a:spcPct val="100000"/>
              </a:lnSpc>
              <a:spcBef>
                <a:spcPts val="1200"/>
              </a:spcBef>
              <a:spcAft>
                <a:spcPts val="0"/>
              </a:spcAft>
              <a:buClrTx/>
              <a:buSzTx/>
              <a:buFontTx/>
              <a:buNone/>
              <a:tabLst/>
              <a:defRPr/>
            </a:pPr>
            <a:endParaRPr lang="en-US" sz="1200" kern="1200" dirty="0">
              <a:solidFill>
                <a:schemeClr val="tx1"/>
              </a:solidFill>
              <a:effectLst/>
              <a:latin typeface="Verdana"/>
              <a:ea typeface="+mn-ea"/>
              <a:cs typeface="+mn-cs"/>
            </a:endParaRPr>
          </a:p>
        </p:txBody>
      </p:sp>
    </p:spTree>
    <p:extLst>
      <p:ext uri="{BB962C8B-B14F-4D97-AF65-F5344CB8AC3E}">
        <p14:creationId xmlns:p14="http://schemas.microsoft.com/office/powerpoint/2010/main" val="3752890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Todays’ analytic</a:t>
            </a:r>
            <a:r>
              <a:rPr lang="en-US" baseline="0" dirty="0" smtClean="0"/>
              <a:t> environment is complex with multiple copies of data occurring. New techniques for data analysis are also being adopted – requiring yet more data copies, and newer higher volumes of data are being generated and analyzed. These new analysis platforms are being provided outside of the typical IT infrastructure and leads to greater management and security problems for organizations. Data sets not being properly secured and controlled, greater management complexities for the difference processing environments are only some of the challenges for IT.</a:t>
            </a:r>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2162272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1200"/>
              </a:spcBef>
              <a:spcAft>
                <a:spcPts val="0"/>
              </a:spcAft>
              <a:buClrTx/>
              <a:buSzTx/>
              <a:buFontTx/>
              <a:buNone/>
              <a:tabLst/>
              <a:defRPr/>
            </a:pPr>
            <a:r>
              <a:rPr lang="en-US" sz="1000" dirty="0" smtClean="0"/>
              <a:t>Big</a:t>
            </a:r>
            <a:r>
              <a:rPr lang="en-US" sz="1000" baseline="0" dirty="0" smtClean="0"/>
              <a:t> Data can mean different things to different organizations, so </a:t>
            </a:r>
            <a:r>
              <a:rPr lang="en-US" sz="1000" dirty="0" smtClean="0"/>
              <a:t>let’s first define what big data</a:t>
            </a:r>
            <a:r>
              <a:rPr lang="en-US" sz="1000" baseline="0" dirty="0" smtClean="0"/>
              <a:t> is. Most traditional data was structured, or neatly organized in databases found within the </a:t>
            </a:r>
            <a:r>
              <a:rPr lang="en-US" sz="1000" b="1" baseline="0" dirty="0" smtClean="0"/>
              <a:t>Enterprise</a:t>
            </a:r>
            <a:r>
              <a:rPr lang="en-US" sz="1000" baseline="0" dirty="0" smtClean="0"/>
              <a:t>. Then the world went digital and the </a:t>
            </a:r>
            <a:r>
              <a:rPr lang="en-US" sz="1000" b="1" baseline="0" dirty="0" smtClean="0"/>
              <a:t>Internet</a:t>
            </a:r>
            <a:r>
              <a:rPr lang="en-US" sz="1000" baseline="0" dirty="0" smtClean="0"/>
              <a:t> came along and there was a proliferation of unstructured data generated by all our digital interactions, from email to online shopping, text messages to tweets, Facebook updates to YouTube videos.</a:t>
            </a:r>
          </a:p>
          <a:p>
            <a:pPr marL="0" marR="0" indent="0" algn="l" defTabSz="457200" rtl="0" eaLnBrk="1" fontAlgn="auto" latinLnBrk="0" hangingPunct="1">
              <a:lnSpc>
                <a:spcPct val="100000"/>
              </a:lnSpc>
              <a:spcBef>
                <a:spcPts val="1200"/>
              </a:spcBef>
              <a:spcAft>
                <a:spcPts val="0"/>
              </a:spcAft>
              <a:buClrTx/>
              <a:buSzTx/>
              <a:buFontTx/>
              <a:buNone/>
              <a:tabLst/>
              <a:defRPr/>
            </a:pPr>
            <a:r>
              <a:rPr lang="en-US" sz="1000" baseline="0" dirty="0" smtClean="0"/>
              <a:t>The industry definition of big data continues to evolve, but we commonly hear it described by Gartner as the ability to store and analyze new sources of data characterized by  “volume, velocity, and variety” which was previously too difficult, expensive, or time consuming to exploit.</a:t>
            </a:r>
            <a:endParaRPr lang="en-US" sz="1000" dirty="0" smtClean="0"/>
          </a:p>
          <a:p>
            <a:pPr marL="0" marR="0" indent="0" algn="l" defTabSz="457200" rtl="0" eaLnBrk="1" fontAlgn="auto" latinLnBrk="0" hangingPunct="1">
              <a:lnSpc>
                <a:spcPct val="100000"/>
              </a:lnSpc>
              <a:spcBef>
                <a:spcPts val="1200"/>
              </a:spcBef>
              <a:spcAft>
                <a:spcPts val="0"/>
              </a:spcAft>
              <a:buClrTx/>
              <a:buSzTx/>
              <a:buFontTx/>
              <a:buNone/>
              <a:tabLst/>
              <a:defRPr/>
            </a:pPr>
            <a:r>
              <a:rPr lang="en-US" sz="1000" dirty="0" smtClean="0"/>
              <a:t>And</a:t>
            </a:r>
            <a:r>
              <a:rPr lang="en-US" sz="1000" baseline="0" dirty="0" smtClean="0"/>
              <a:t> these new data sources can be found inside the enterprise and outside on the Internet – they are growing in high volumes, generated at high velocities, and include both structured and unstructured data varieties.  </a:t>
            </a:r>
            <a:endParaRPr lang="en-US" sz="1000" b="1" kern="1200" baseline="0" dirty="0" smtClean="0">
              <a:solidFill>
                <a:schemeClr val="tx1"/>
              </a:solidFill>
            </a:endParaRPr>
          </a:p>
          <a:p>
            <a:pPr marL="0" marR="0" indent="0" algn="l" defTabSz="457200" rtl="0" eaLnBrk="1" fontAlgn="auto" latinLnBrk="0" hangingPunct="1">
              <a:lnSpc>
                <a:spcPct val="100000"/>
              </a:lnSpc>
              <a:spcBef>
                <a:spcPts val="1200"/>
              </a:spcBef>
              <a:spcAft>
                <a:spcPts val="0"/>
              </a:spcAft>
              <a:buClrTx/>
              <a:buSzTx/>
              <a:buFontTx/>
              <a:buNone/>
              <a:tabLst/>
              <a:defRPr/>
            </a:pPr>
            <a:r>
              <a:rPr lang="en-US" sz="1000" b="1" kern="1200" baseline="0" dirty="0" smtClean="0">
                <a:solidFill>
                  <a:schemeClr val="tx1"/>
                </a:solidFill>
              </a:rPr>
              <a:t>Let’s take a look at some examples Inside the enterprise – all of which a large percentage has been untapped for analysis due to data warehouse constraints and technology limitations</a:t>
            </a:r>
          </a:p>
          <a:p>
            <a:pPr marL="171450" marR="0" indent="-171450" algn="l" defTabSz="457200" rtl="0" eaLnBrk="1" fontAlgn="auto" latinLnBrk="0" hangingPunct="1">
              <a:lnSpc>
                <a:spcPct val="100000"/>
              </a:lnSpc>
              <a:spcBef>
                <a:spcPts val="1200"/>
              </a:spcBef>
              <a:spcAft>
                <a:spcPts val="0"/>
              </a:spcAft>
              <a:buClrTx/>
              <a:buSzTx/>
              <a:buFont typeface="Arial"/>
              <a:buChar char="•"/>
              <a:tabLst/>
              <a:defRPr/>
            </a:pPr>
            <a:r>
              <a:rPr lang="en-US" sz="1000" b="0" kern="1200" baseline="0" dirty="0" smtClean="0">
                <a:solidFill>
                  <a:schemeClr val="tx1"/>
                </a:solidFill>
              </a:rPr>
              <a:t>You have structured data managed in systems such as relational database systems.  </a:t>
            </a:r>
          </a:p>
          <a:p>
            <a:pPr marL="171450" marR="0" indent="-171450" algn="l" defTabSz="457200" rtl="0" eaLnBrk="1" fontAlgn="auto" latinLnBrk="0" hangingPunct="1">
              <a:lnSpc>
                <a:spcPct val="100000"/>
              </a:lnSpc>
              <a:spcBef>
                <a:spcPts val="1200"/>
              </a:spcBef>
              <a:spcAft>
                <a:spcPts val="0"/>
              </a:spcAft>
              <a:buClrTx/>
              <a:buSzTx/>
              <a:buFont typeface="Arial"/>
              <a:buChar char="•"/>
              <a:tabLst/>
              <a:defRPr/>
            </a:pPr>
            <a:r>
              <a:rPr lang="en-US" sz="1000" b="0" kern="1200" baseline="0" dirty="0" smtClean="0">
                <a:solidFill>
                  <a:schemeClr val="tx1"/>
                </a:solidFill>
              </a:rPr>
              <a:t>Unstructured data such as user generated files – documents, videos, images, etc.</a:t>
            </a:r>
          </a:p>
          <a:p>
            <a:pPr marL="171450" marR="0" indent="-171450" algn="l" defTabSz="457200" rtl="0" eaLnBrk="1" fontAlgn="auto" latinLnBrk="0" hangingPunct="1">
              <a:lnSpc>
                <a:spcPct val="100000"/>
              </a:lnSpc>
              <a:spcBef>
                <a:spcPts val="1200"/>
              </a:spcBef>
              <a:spcAft>
                <a:spcPts val="0"/>
              </a:spcAft>
              <a:buClrTx/>
              <a:buSzTx/>
              <a:buFont typeface="Arial"/>
              <a:buChar char="•"/>
              <a:tabLst/>
              <a:defRPr/>
            </a:pPr>
            <a:r>
              <a:rPr lang="en-US" sz="1000" b="0" kern="1200" dirty="0" smtClean="0">
                <a:solidFill>
                  <a:schemeClr val="tx1"/>
                </a:solidFill>
              </a:rPr>
              <a:t>Dark data-</a:t>
            </a:r>
            <a:r>
              <a:rPr lang="en-US" sz="1000" b="0" kern="1200" baseline="0" dirty="0" smtClean="0">
                <a:solidFill>
                  <a:schemeClr val="tx1"/>
                </a:solidFill>
              </a:rPr>
              <a:t> </a:t>
            </a:r>
            <a:r>
              <a:rPr lang="en-US" sz="1000" b="0" kern="1200" baseline="0" dirty="0" smtClean="0">
                <a:solidFill>
                  <a:schemeClr val="tx1"/>
                </a:solidFill>
                <a:ea typeface="ＭＳ Ｐゴシック" charset="0"/>
              </a:rPr>
              <a:t>or detailed </a:t>
            </a:r>
            <a:r>
              <a:rPr lang="en-US" sz="1000" b="0" kern="1200" baseline="0" dirty="0" smtClean="0">
                <a:solidFill>
                  <a:schemeClr val="tx1"/>
                </a:solidFill>
              </a:rPr>
              <a:t>d</a:t>
            </a:r>
            <a:r>
              <a:rPr lang="en-US" sz="1000" b="0" kern="1200" dirty="0" smtClean="0">
                <a:solidFill>
                  <a:schemeClr val="tx1"/>
                </a:solidFill>
              </a:rPr>
              <a:t>ata such as transactions</a:t>
            </a:r>
            <a:r>
              <a:rPr lang="en-US" sz="1000" b="0" kern="1200" baseline="0" dirty="0" smtClean="0">
                <a:solidFill>
                  <a:schemeClr val="tx1"/>
                </a:solidFill>
              </a:rPr>
              <a:t> and log data: </a:t>
            </a:r>
            <a:r>
              <a:rPr lang="en-US" sz="1000" b="0" kern="1200" dirty="0" smtClean="0">
                <a:solidFill>
                  <a:schemeClr val="tx1"/>
                </a:solidFill>
              </a:rPr>
              <a:t>Web site traffic logs,</a:t>
            </a:r>
            <a:r>
              <a:rPr lang="en-US" sz="1000" b="0" kern="1200" baseline="0" dirty="0" smtClean="0">
                <a:solidFill>
                  <a:schemeClr val="tx1"/>
                </a:solidFill>
              </a:rPr>
              <a:t> </a:t>
            </a:r>
            <a:r>
              <a:rPr lang="en-US" sz="1000" b="0" kern="1200" dirty="0" smtClean="0">
                <a:solidFill>
                  <a:schemeClr val="tx1"/>
                </a:solidFill>
              </a:rPr>
              <a:t>Email logs,</a:t>
            </a:r>
            <a:r>
              <a:rPr lang="en-US" sz="1000" b="0" kern="1200" baseline="0" dirty="0" smtClean="0">
                <a:solidFill>
                  <a:schemeClr val="tx1"/>
                </a:solidFill>
              </a:rPr>
              <a:t> </a:t>
            </a:r>
            <a:r>
              <a:rPr lang="en-US" sz="1000" b="0" kern="1200" dirty="0" smtClean="0">
                <a:solidFill>
                  <a:schemeClr val="tx1"/>
                </a:solidFill>
              </a:rPr>
              <a:t>Employee attendance logs,</a:t>
            </a:r>
            <a:r>
              <a:rPr lang="en-US" sz="1000" b="0" kern="1200" baseline="0" dirty="0" smtClean="0">
                <a:solidFill>
                  <a:schemeClr val="tx1"/>
                </a:solidFill>
              </a:rPr>
              <a:t> </a:t>
            </a:r>
            <a:r>
              <a:rPr lang="en-US" sz="1000" b="0" kern="1200" dirty="0" smtClean="0">
                <a:solidFill>
                  <a:schemeClr val="tx1"/>
                </a:solidFill>
              </a:rPr>
              <a:t>Sales call center logs,</a:t>
            </a:r>
            <a:r>
              <a:rPr lang="en-US" sz="1000" b="0" kern="1200" baseline="0" dirty="0" smtClean="0">
                <a:solidFill>
                  <a:schemeClr val="tx1"/>
                </a:solidFill>
              </a:rPr>
              <a:t> </a:t>
            </a:r>
            <a:r>
              <a:rPr lang="en-US" sz="1000" b="0" kern="1200" dirty="0" smtClean="0">
                <a:solidFill>
                  <a:schemeClr val="tx1"/>
                </a:solidFill>
              </a:rPr>
              <a:t>Customer support logs,</a:t>
            </a:r>
            <a:r>
              <a:rPr lang="en-US" sz="1000" b="0" kern="1200" baseline="0" dirty="0" smtClean="0">
                <a:solidFill>
                  <a:schemeClr val="tx1"/>
                </a:solidFill>
              </a:rPr>
              <a:t> </a:t>
            </a:r>
            <a:r>
              <a:rPr lang="en-US" sz="1000" b="0" kern="1200" dirty="0" smtClean="0">
                <a:solidFill>
                  <a:schemeClr val="tx1"/>
                </a:solidFill>
              </a:rPr>
              <a:t>System events on servers and networks,</a:t>
            </a:r>
            <a:r>
              <a:rPr lang="en-US" sz="1000" b="0" kern="1200" baseline="0" dirty="0" smtClean="0">
                <a:solidFill>
                  <a:schemeClr val="tx1"/>
                </a:solidFill>
              </a:rPr>
              <a:t> </a:t>
            </a:r>
            <a:r>
              <a:rPr lang="en-US" sz="1000" b="0" kern="1200" dirty="0" smtClean="0">
                <a:solidFill>
                  <a:schemeClr val="tx1"/>
                </a:solidFill>
              </a:rPr>
              <a:t>Instrumentation logs</a:t>
            </a:r>
            <a:endParaRPr lang="en-US" sz="1000" b="1" kern="1200" baseline="0" dirty="0" smtClean="0">
              <a:solidFill>
                <a:schemeClr val="tx1"/>
              </a:solidFill>
            </a:endParaRPr>
          </a:p>
          <a:p>
            <a:pPr marL="0" marR="0" indent="0" algn="l" defTabSz="457200" rtl="0" eaLnBrk="1" fontAlgn="auto" latinLnBrk="0" hangingPunct="1">
              <a:lnSpc>
                <a:spcPct val="100000"/>
              </a:lnSpc>
              <a:spcBef>
                <a:spcPts val="1200"/>
              </a:spcBef>
              <a:spcAft>
                <a:spcPts val="0"/>
              </a:spcAft>
              <a:buClrTx/>
              <a:buSzTx/>
              <a:buFont typeface="Arial"/>
              <a:buNone/>
              <a:tabLst/>
              <a:defRPr/>
            </a:pPr>
            <a:r>
              <a:rPr lang="en-US" sz="1000" b="1" kern="1200" baseline="0" dirty="0" smtClean="0">
                <a:solidFill>
                  <a:schemeClr val="tx1"/>
                </a:solidFill>
              </a:rPr>
              <a:t>Examples outside the organizations on the Internet:</a:t>
            </a:r>
          </a:p>
          <a:p>
            <a:r>
              <a:rPr lang="en-US" sz="1000" b="1" kern="1200" dirty="0" smtClean="0">
                <a:solidFill>
                  <a:schemeClr val="tx1"/>
                </a:solidFill>
              </a:rPr>
              <a:t>Open Data or public records</a:t>
            </a:r>
            <a:r>
              <a:rPr lang="en-US" sz="1000" b="0" kern="1200" dirty="0" smtClean="0">
                <a:solidFill>
                  <a:schemeClr val="tx1"/>
                </a:solidFill>
              </a:rPr>
              <a:t> — budgetary and socio-economic (cities, states/ provinces, countries), environmental data (land, oceans, weather, astronomy), law enforcement, sports data.</a:t>
            </a:r>
          </a:p>
          <a:p>
            <a:r>
              <a:rPr lang="en-US" sz="1000" b="1" kern="1200" dirty="0" smtClean="0">
                <a:solidFill>
                  <a:schemeClr val="tx1"/>
                </a:solidFill>
              </a:rPr>
              <a:t>Location data – </a:t>
            </a:r>
            <a:r>
              <a:rPr lang="en-US" sz="1000" b="0" kern="1200" dirty="0" smtClean="0">
                <a:solidFill>
                  <a:schemeClr val="tx1"/>
                </a:solidFill>
              </a:rPr>
              <a:t>GPS</a:t>
            </a:r>
            <a:r>
              <a:rPr lang="en-US" sz="1000" b="0" kern="1200" baseline="0" dirty="0" smtClean="0">
                <a:solidFill>
                  <a:schemeClr val="tx1"/>
                </a:solidFill>
              </a:rPr>
              <a:t> enabled phones generates location data</a:t>
            </a:r>
            <a:endParaRPr lang="en-US" sz="1000" b="1" kern="1200" dirty="0" smtClean="0">
              <a:solidFill>
                <a:schemeClr val="tx1"/>
              </a:solidFill>
            </a:endParaRPr>
          </a:p>
          <a:p>
            <a:r>
              <a:rPr lang="en-US" sz="1000" b="1" kern="1200" dirty="0" smtClean="0">
                <a:solidFill>
                  <a:schemeClr val="tx1"/>
                </a:solidFill>
              </a:rPr>
              <a:t>Internet of Things (IoE)</a:t>
            </a:r>
            <a:r>
              <a:rPr lang="en-US" sz="1000" b="0" kern="1200" dirty="0" smtClean="0">
                <a:solidFill>
                  <a:schemeClr val="tx1"/>
                </a:solidFill>
              </a:rPr>
              <a:t> —  the gadgets recording and transmitting data, from smartphones to wearables, to intelligent fridges, </a:t>
            </a:r>
            <a:r>
              <a:rPr lang="en-US" sz="1000" b="0" kern="1200" baseline="0" dirty="0" smtClean="0">
                <a:solidFill>
                  <a:schemeClr val="tx1"/>
                </a:solidFill>
              </a:rPr>
              <a:t>smart TVs, thermostats, cars, </a:t>
            </a:r>
            <a:r>
              <a:rPr lang="en-US" sz="1000" b="0" kern="1200" dirty="0" smtClean="0">
                <a:solidFill>
                  <a:schemeClr val="tx1"/>
                </a:solidFill>
              </a:rPr>
              <a:t>environmental sensors, and other devices</a:t>
            </a:r>
          </a:p>
          <a:p>
            <a:r>
              <a:rPr lang="en-US" sz="1000" b="1" kern="1200" dirty="0" smtClean="0">
                <a:solidFill>
                  <a:schemeClr val="tx1"/>
                </a:solidFill>
              </a:rPr>
              <a:t>Social networks</a:t>
            </a:r>
            <a:r>
              <a:rPr lang="en-US" sz="1000" b="0" kern="1200" dirty="0" smtClean="0">
                <a:solidFill>
                  <a:schemeClr val="tx1"/>
                </a:solidFill>
              </a:rPr>
              <a:t> — which includes both public and private data.</a:t>
            </a:r>
          </a:p>
          <a:p>
            <a:r>
              <a:rPr lang="en-US" sz="1000" b="1" kern="1200" dirty="0" smtClean="0">
                <a:solidFill>
                  <a:schemeClr val="tx1"/>
                </a:solidFill>
              </a:rPr>
              <a:t>Personal data</a:t>
            </a:r>
            <a:r>
              <a:rPr lang="en-US" sz="1000" b="0" kern="1200" dirty="0" smtClean="0">
                <a:solidFill>
                  <a:schemeClr val="tx1"/>
                </a:solidFill>
              </a:rPr>
              <a:t> — which includes private and anonymized public healthcare info, personal </a:t>
            </a:r>
            <a:r>
              <a:rPr lang="en-US" sz="1000" b="0" kern="1200" dirty="0" err="1" smtClean="0">
                <a:solidFill>
                  <a:schemeClr val="tx1"/>
                </a:solidFill>
              </a:rPr>
              <a:t>lifelogs</a:t>
            </a:r>
            <a:r>
              <a:rPr lang="en-US" sz="1000" b="0" kern="1200" dirty="0" smtClean="0">
                <a:solidFill>
                  <a:schemeClr val="tx1"/>
                </a:solidFill>
              </a:rPr>
              <a:t> and to-do lists in the cloud, etc.</a:t>
            </a:r>
          </a:p>
          <a:p>
            <a:r>
              <a:rPr lang="en-US" sz="1000" b="0" kern="1200" dirty="0" smtClean="0">
                <a:solidFill>
                  <a:schemeClr val="tx1"/>
                </a:solidFill>
              </a:rPr>
              <a:t>Other </a:t>
            </a:r>
            <a:r>
              <a:rPr lang="en-US" sz="1000" b="1" kern="1200" dirty="0" smtClean="0">
                <a:solidFill>
                  <a:schemeClr val="tx1"/>
                </a:solidFill>
              </a:rPr>
              <a:t>user-generated content</a:t>
            </a:r>
            <a:r>
              <a:rPr lang="en-US" sz="1000" b="0" kern="1200" dirty="0" smtClean="0">
                <a:solidFill>
                  <a:schemeClr val="tx1"/>
                </a:solidFill>
              </a:rPr>
              <a:t> (UGC), such as video uploads</a:t>
            </a:r>
          </a:p>
          <a:p>
            <a:r>
              <a:rPr lang="en-US" sz="1000" b="1" kern="1200" dirty="0" smtClean="0">
                <a:solidFill>
                  <a:schemeClr val="tx1"/>
                </a:solidFill>
              </a:rPr>
              <a:t>Commerce transactions</a:t>
            </a:r>
            <a:r>
              <a:rPr lang="en-US" sz="1000" b="0" kern="1200" dirty="0" smtClean="0">
                <a:solidFill>
                  <a:schemeClr val="tx1"/>
                </a:solidFill>
              </a:rPr>
              <a:t> — both online and in-person private and </a:t>
            </a:r>
            <a:r>
              <a:rPr lang="en-US" sz="1000" b="0" kern="1200" dirty="0" err="1" smtClean="0">
                <a:solidFill>
                  <a:schemeClr val="tx1"/>
                </a:solidFill>
              </a:rPr>
              <a:t>anonymized</a:t>
            </a:r>
            <a:r>
              <a:rPr lang="en-US" sz="1000" b="0" kern="1200" dirty="0" smtClean="0">
                <a:solidFill>
                  <a:schemeClr val="tx1"/>
                </a:solidFill>
              </a:rPr>
              <a:t> public data.</a:t>
            </a:r>
          </a:p>
          <a:p>
            <a:endParaRPr lang="en-US" sz="1000" dirty="0" smtClean="0"/>
          </a:p>
          <a:p>
            <a:endParaRPr lang="en-US" sz="1000" dirty="0"/>
          </a:p>
        </p:txBody>
      </p:sp>
    </p:spTree>
    <p:extLst>
      <p:ext uri="{BB962C8B-B14F-4D97-AF65-F5344CB8AC3E}">
        <p14:creationId xmlns:p14="http://schemas.microsoft.com/office/powerpoint/2010/main" val="1219626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One way</a:t>
            </a:r>
            <a:r>
              <a:rPr lang="en-US" baseline="0" dirty="0" smtClean="0"/>
              <a:t> to deal with this data and processing sprawl is to create a “Data Lake” – a storage repository that can accommodate all data types and ingest mechanisms which provides a standard analytic platform for today’s new business requirements.</a:t>
            </a:r>
            <a:endParaRPr lang="en-US" dirty="0"/>
          </a:p>
        </p:txBody>
      </p:sp>
    </p:spTree>
    <p:extLst>
      <p:ext uri="{BB962C8B-B14F-4D97-AF65-F5344CB8AC3E}">
        <p14:creationId xmlns:p14="http://schemas.microsoft.com/office/powerpoint/2010/main" val="1836441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a:xfrm>
            <a:off x="381000" y="3581400"/>
            <a:ext cx="5943600" cy="5265170"/>
          </a:xfrm>
        </p:spPr>
        <p:txBody>
          <a:bodyPr/>
          <a:lstStyle/>
          <a:p>
            <a:pPr marL="0" marR="0" indent="0" algn="l" defTabSz="457200" rtl="0" eaLnBrk="1" fontAlgn="auto" latinLnBrk="0" hangingPunct="1">
              <a:lnSpc>
                <a:spcPct val="100000"/>
              </a:lnSpc>
              <a:spcBef>
                <a:spcPts val="1200"/>
              </a:spcBef>
              <a:spcAft>
                <a:spcPts val="0"/>
              </a:spcAft>
              <a:buClrTx/>
              <a:buSzTx/>
              <a:buFontTx/>
              <a:buNone/>
              <a:tabLst/>
              <a:defRPr/>
            </a:pPr>
            <a:r>
              <a:rPr lang="en-GB" sz="1200" kern="1200" dirty="0" smtClean="0">
                <a:solidFill>
                  <a:schemeClr val="tx1"/>
                </a:solidFill>
                <a:effectLst/>
                <a:latin typeface="Verdana"/>
                <a:ea typeface="+mn-ea"/>
                <a:cs typeface="+mn-cs"/>
              </a:rPr>
              <a:t>The EVP Data Lake</a:t>
            </a:r>
            <a:r>
              <a:rPr lang="en-GB" sz="1200" kern="1200" baseline="0" dirty="0" smtClean="0">
                <a:solidFill>
                  <a:schemeClr val="tx1"/>
                </a:solidFill>
                <a:effectLst/>
                <a:latin typeface="Verdana"/>
                <a:ea typeface="+mn-ea"/>
                <a:cs typeface="+mn-cs"/>
              </a:rPr>
              <a:t> provides a central place for data storage, data processing and analytics, and application services to provide the agility needed to become data driven.  </a:t>
            </a:r>
          </a:p>
          <a:p>
            <a:r>
              <a:rPr lang="en-US" dirty="0" smtClean="0"/>
              <a:t>The</a:t>
            </a:r>
            <a:r>
              <a:rPr lang="en-US" baseline="0" dirty="0" smtClean="0"/>
              <a:t> EVP Data Lake is unique in that it can support diverse application requirements – 2</a:t>
            </a:r>
            <a:r>
              <a:rPr lang="en-US" baseline="30000" dirty="0" smtClean="0"/>
              <a:t>nd</a:t>
            </a:r>
            <a:r>
              <a:rPr lang="en-US" baseline="0" dirty="0" smtClean="0"/>
              <a:t> platform legacy applications and 3</a:t>
            </a:r>
            <a:r>
              <a:rPr lang="en-US" baseline="30000" dirty="0" smtClean="0"/>
              <a:t>rd</a:t>
            </a:r>
            <a:r>
              <a:rPr lang="en-US" baseline="0" dirty="0" smtClean="0"/>
              <a:t> platform modern applications through integrated products from across the Federation – EMC II, </a:t>
            </a:r>
            <a:r>
              <a:rPr lang="en-US" baseline="0" dirty="0" err="1" smtClean="0"/>
              <a:t>Vmware</a:t>
            </a:r>
            <a:r>
              <a:rPr lang="en-US" baseline="0" dirty="0" smtClean="0"/>
              <a:t> and Pivotal. </a:t>
            </a:r>
          </a:p>
          <a:p>
            <a:r>
              <a:rPr lang="en-US" baseline="0" dirty="0" smtClean="0"/>
              <a:t>The EVP Data Lake is also modular in that you can use some or all of the components:</a:t>
            </a:r>
          </a:p>
          <a:p>
            <a:pPr marL="171450" indent="-171450">
              <a:buFont typeface="Arial"/>
              <a:buChar char="•"/>
            </a:pPr>
            <a:r>
              <a:rPr lang="en-US" baseline="0" dirty="0" smtClean="0"/>
              <a:t>For data storage, you can use DAS, scale out NAS with EMC Isilon, or Software defined storage with EMC ViPR to meet any storage requirement.  In fact, you can analytics enable data already living in storage arrays such as Isilon through its native HDFS protocol and ViPR Object and HDFS API access.</a:t>
            </a:r>
          </a:p>
          <a:p>
            <a:pPr marL="171450" indent="-171450">
              <a:buFont typeface="Arial"/>
              <a:buChar char="•"/>
            </a:pPr>
            <a:r>
              <a:rPr lang="en-US" baseline="0" dirty="0" smtClean="0"/>
              <a:t>For data processing and analytics, Pivotal HD (Pivotal’s enterprise distribution of Hadoop) provides real time, interactive and batch processing services to meet all of your analytic requirements</a:t>
            </a:r>
          </a:p>
          <a:p>
            <a:pPr marL="0" indent="0">
              <a:buFont typeface="Arial"/>
              <a:buNone/>
            </a:pPr>
            <a:r>
              <a:rPr lang="en-US" baseline="0" dirty="0" smtClean="0"/>
              <a:t>Ultimately, the EVP Data Lake allows you to store everything, analyze anything, and build the right thing.</a:t>
            </a:r>
            <a:endParaRPr lang="en-US" sz="1200" dirty="0" smtClean="0">
              <a:solidFill>
                <a:schemeClr val="accent1"/>
              </a:solidFill>
            </a:endParaRPr>
          </a:p>
          <a:p>
            <a:pPr marL="0" marR="0" indent="0" algn="l" defTabSz="457200" rtl="0" eaLnBrk="1" fontAlgn="auto" latinLnBrk="0" hangingPunct="1">
              <a:lnSpc>
                <a:spcPct val="100000"/>
              </a:lnSpc>
              <a:spcBef>
                <a:spcPts val="1200"/>
              </a:spcBef>
              <a:spcAft>
                <a:spcPts val="0"/>
              </a:spcAft>
              <a:buClrTx/>
              <a:buSzTx/>
              <a:buFontTx/>
              <a:buNone/>
              <a:tabLst/>
              <a:defRPr/>
            </a:pPr>
            <a:r>
              <a:rPr lang="en-GB" sz="1200" kern="1200" baseline="0" dirty="0" smtClean="0">
                <a:solidFill>
                  <a:schemeClr val="tx1"/>
                </a:solidFill>
                <a:effectLst/>
                <a:latin typeface="Verdana"/>
                <a:ea typeface="+mn-ea"/>
                <a:cs typeface="+mn-cs"/>
              </a:rPr>
              <a:t>Again, EMC also offers a modular approach. So lets take a look at how you can use the individual components of the Data Lake  to optimize your Hadoop deployment.</a:t>
            </a:r>
          </a:p>
          <a:p>
            <a:endParaRPr lang="en-US" dirty="0" smtClean="0"/>
          </a:p>
        </p:txBody>
      </p:sp>
    </p:spTree>
    <p:extLst>
      <p:ext uri="{BB962C8B-B14F-4D97-AF65-F5344CB8AC3E}">
        <p14:creationId xmlns:p14="http://schemas.microsoft.com/office/powerpoint/2010/main" val="1781026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1200"/>
              </a:spcBef>
              <a:spcAft>
                <a:spcPts val="0"/>
              </a:spcAft>
              <a:buClrTx/>
              <a:buSzTx/>
              <a:buFontTx/>
              <a:buNone/>
              <a:tabLst/>
              <a:defRPr/>
            </a:pPr>
            <a:r>
              <a:rPr lang="en-US" sz="1000" dirty="0" smtClean="0"/>
              <a:t>Leveraging HDFS enabled Isilon</a:t>
            </a:r>
            <a:r>
              <a:rPr lang="en-US" sz="1000" baseline="0" dirty="0" smtClean="0"/>
              <a:t> storage, you can easily consolidate Hadoop data into a single, scale out storage array. Not only do you eliminate multiple copies of data, but data is shared for better and faster insight. Leveraging Isilon you have the additional benefits:  see above</a:t>
            </a:r>
          </a:p>
          <a:p>
            <a:pPr marL="171450" marR="0" indent="-171450" algn="l" defTabSz="457200" rtl="0" eaLnBrk="1" fontAlgn="auto" latinLnBrk="0" hangingPunct="1">
              <a:lnSpc>
                <a:spcPct val="100000"/>
              </a:lnSpc>
              <a:spcBef>
                <a:spcPts val="1200"/>
              </a:spcBef>
              <a:spcAft>
                <a:spcPts val="0"/>
              </a:spcAft>
              <a:buClrTx/>
              <a:buSzTx/>
              <a:buFont typeface="Arial"/>
              <a:buChar char="•"/>
              <a:tabLst/>
              <a:defRPr/>
            </a:pPr>
            <a:r>
              <a:rPr lang="en-US" sz="1000" dirty="0" smtClean="0"/>
              <a:t>Scale compute and data independently – over 80% storage capacity utilization - EMC Hadoop solutions can also scale easily and independently. This means if you need to add more storage capacity, you don’t need to add another server (and vice versa). With EMC </a:t>
            </a:r>
            <a:r>
              <a:rPr lang="en-US" sz="1000" dirty="0"/>
              <a:t>I</a:t>
            </a:r>
            <a:r>
              <a:rPr lang="en-US" sz="1000" dirty="0" smtClean="0"/>
              <a:t>silon, you also get the added benefit of linear increases in performance as the scale increases.</a:t>
            </a:r>
          </a:p>
          <a:p>
            <a:pPr marL="171450" marR="0" indent="-171450" algn="l" defTabSz="457200" rtl="0" eaLnBrk="1" fontAlgn="auto" latinLnBrk="0" hangingPunct="1">
              <a:lnSpc>
                <a:spcPct val="100000"/>
              </a:lnSpc>
              <a:spcBef>
                <a:spcPts val="1200"/>
              </a:spcBef>
              <a:spcAft>
                <a:spcPts val="0"/>
              </a:spcAft>
              <a:buClrTx/>
              <a:buSzTx/>
              <a:buFont typeface="Arial"/>
              <a:buChar char="•"/>
              <a:tabLst/>
              <a:defRPr/>
            </a:pPr>
            <a:r>
              <a:rPr lang="en-US" sz="1000" dirty="0" smtClean="0"/>
              <a:t>Automatically HDFS enable existing data – no ingest necessary</a:t>
            </a:r>
          </a:p>
          <a:p>
            <a:pPr marL="171450" marR="0" indent="-171450" algn="l" defTabSz="457200" rtl="0" eaLnBrk="1" fontAlgn="auto" latinLnBrk="0" hangingPunct="1">
              <a:lnSpc>
                <a:spcPct val="100000"/>
              </a:lnSpc>
              <a:spcBef>
                <a:spcPts val="1200"/>
              </a:spcBef>
              <a:spcAft>
                <a:spcPts val="0"/>
              </a:spcAft>
              <a:buClrTx/>
              <a:buSzTx/>
              <a:buFont typeface="Arial"/>
              <a:buChar char="•"/>
              <a:tabLst/>
              <a:defRPr/>
            </a:pPr>
            <a:r>
              <a:rPr lang="en-US" sz="1000" dirty="0" smtClean="0"/>
              <a:t>Ease of import and export,</a:t>
            </a:r>
            <a:r>
              <a:rPr lang="en-US" sz="1000" baseline="0" dirty="0" smtClean="0"/>
              <a:t> and support multiple applications </a:t>
            </a:r>
            <a:r>
              <a:rPr lang="en-US" sz="1000" dirty="0" smtClean="0"/>
              <a:t>via multi-protocol support – HDFS, NFS, CIFS, HTTP, FTP. This means that with EMC Isilon storage, you can readily use your Hadoop data with other enterprise applications and workloads while eliminating the need to manually move data around as you would with direct-attached storage.</a:t>
            </a:r>
            <a:endParaRPr lang="en-US" sz="1000" baseline="0" dirty="0" smtClean="0"/>
          </a:p>
          <a:p>
            <a:pPr marL="171450" marR="0" indent="-171450" algn="l" defTabSz="457200" rtl="0" eaLnBrk="1" fontAlgn="auto" latinLnBrk="0" hangingPunct="1">
              <a:lnSpc>
                <a:spcPct val="100000"/>
              </a:lnSpc>
              <a:spcBef>
                <a:spcPts val="1200"/>
              </a:spcBef>
              <a:spcAft>
                <a:spcPts val="0"/>
              </a:spcAft>
              <a:buClrTx/>
              <a:buSzTx/>
              <a:buFont typeface="Arial"/>
              <a:buChar char="•"/>
              <a:tabLst/>
              <a:defRPr/>
            </a:pPr>
            <a:r>
              <a:rPr lang="en-US" sz="1000" dirty="0" smtClean="0"/>
              <a:t>Fault tolerant</a:t>
            </a:r>
            <a:r>
              <a:rPr lang="en-US" sz="1000" baseline="0" dirty="0" smtClean="0"/>
              <a:t> and</a:t>
            </a:r>
            <a:r>
              <a:rPr lang="en-US" sz="1000" dirty="0" smtClean="0"/>
              <a:t> end to end data protection - Isilon also eliminates the “single-point-of-failure” issue. We do this by enabling all nodes in an EMC Isilon storage cluster to become, in effect, name nodes. This greatly improves the resiliency of your Hadoop environment. The EMC solution for </a:t>
            </a:r>
            <a:r>
              <a:rPr lang="en-US" sz="1000" dirty="0"/>
              <a:t>H</a:t>
            </a:r>
            <a:r>
              <a:rPr lang="en-US" sz="1000" dirty="0" smtClean="0"/>
              <a:t>adoop also provides reliable, end-to-end data protection for Hadoop data including snapshotting for backup and recovery and data replication (with </a:t>
            </a:r>
            <a:r>
              <a:rPr lang="en-US" sz="1000" dirty="0" err="1" smtClean="0"/>
              <a:t>SyncIQ</a:t>
            </a:r>
            <a:r>
              <a:rPr lang="en-US" sz="1000" dirty="0" smtClean="0"/>
              <a:t>) for disaster recovery capabilities. </a:t>
            </a:r>
          </a:p>
          <a:p>
            <a:pPr marL="171450" marR="0" indent="-171450" algn="l" defTabSz="457200" rtl="0" eaLnBrk="1" fontAlgn="auto" latinLnBrk="0" hangingPunct="1">
              <a:lnSpc>
                <a:spcPct val="100000"/>
              </a:lnSpc>
              <a:spcBef>
                <a:spcPts val="1200"/>
              </a:spcBef>
              <a:spcAft>
                <a:spcPts val="0"/>
              </a:spcAft>
              <a:buClrTx/>
              <a:buSzTx/>
              <a:buFont typeface="Arial"/>
              <a:buChar char="•"/>
              <a:tabLst/>
              <a:defRPr/>
            </a:pPr>
            <a:r>
              <a:rPr lang="en-US" sz="1000" dirty="0" smtClean="0"/>
              <a:t>Rapid deployment with EMC Hadoop Starter Kit leveraging VMware vSphere - </a:t>
            </a:r>
            <a:r>
              <a:rPr lang="en-US" sz="1000" baseline="0" dirty="0" smtClean="0"/>
              <a:t>HSK enables IT to quickly and easily deploy a Hadoop cluster and provide Hadoop as a Service to the business in order to support Big Data projects. Through VMware </a:t>
            </a:r>
            <a:r>
              <a:rPr lang="en-US" sz="1000" dirty="0" smtClean="0"/>
              <a:t>v</a:t>
            </a:r>
            <a:r>
              <a:rPr lang="en-US" sz="1000" dirty="0"/>
              <a:t>S</a:t>
            </a:r>
            <a:r>
              <a:rPr lang="en-US" sz="1000" baseline="0" dirty="0" smtClean="0"/>
              <a:t>phere, a virtual Hadoop cluster can be deployed using Isilon shared storage in just a few short hours</a:t>
            </a:r>
            <a:r>
              <a:rPr lang="en-US" sz="1000" dirty="0" smtClean="0"/>
              <a:t> with simple downloads of free software and documented configuration steps leveraging automation provided by VMware Big Data Extension</a:t>
            </a:r>
          </a:p>
        </p:txBody>
      </p:sp>
    </p:spTree>
    <p:extLst>
      <p:ext uri="{BB962C8B-B14F-4D97-AF65-F5344CB8AC3E}">
        <p14:creationId xmlns:p14="http://schemas.microsoft.com/office/powerpoint/2010/main" val="2154301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Using EMC</a:t>
            </a:r>
            <a:r>
              <a:rPr lang="en-US" baseline="0" dirty="0" smtClean="0"/>
              <a:t> ViPR or software defined storage, you can consolidate data silos through virtualized arrays that support diverse big data applications through multi protocol support – object and HDFS. </a:t>
            </a:r>
            <a:endParaRPr lang="en-US" dirty="0"/>
          </a:p>
        </p:txBody>
      </p:sp>
    </p:spTree>
    <p:extLst>
      <p:ext uri="{BB962C8B-B14F-4D97-AF65-F5344CB8AC3E}">
        <p14:creationId xmlns:p14="http://schemas.microsoft.com/office/powerpoint/2010/main" val="2154301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Pivotal HD is an industry</a:t>
            </a:r>
            <a:r>
              <a:rPr lang="en-US" baseline="0" dirty="0" smtClean="0"/>
              <a:t> leading Hadoop distribution providing real-time, interactive, and batch processing in a single Hadoop platform. Support for multiple interfaces enables users to leverage existing applications such as SQL for Hadoop processing.</a:t>
            </a:r>
            <a:endParaRPr lang="en-US" dirty="0"/>
          </a:p>
        </p:txBody>
      </p:sp>
    </p:spTree>
    <p:extLst>
      <p:ext uri="{BB962C8B-B14F-4D97-AF65-F5344CB8AC3E}">
        <p14:creationId xmlns:p14="http://schemas.microsoft.com/office/powerpoint/2010/main" val="2241293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err="1" smtClean="0"/>
              <a:t>Hadoop</a:t>
            </a:r>
            <a:r>
              <a:rPr lang="en-US" baseline="0" dirty="0" smtClean="0"/>
              <a:t> enabled appliances that optimize data processing and storage offer another option in consolidating data siloes but also simplified management to lower costs </a:t>
            </a:r>
            <a:endParaRPr lang="en-US" dirty="0"/>
          </a:p>
        </p:txBody>
      </p:sp>
    </p:spTree>
    <p:extLst>
      <p:ext uri="{BB962C8B-B14F-4D97-AF65-F5344CB8AC3E}">
        <p14:creationId xmlns:p14="http://schemas.microsoft.com/office/powerpoint/2010/main" val="2154301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1200"/>
              </a:spcBef>
              <a:spcAft>
                <a:spcPts val="0"/>
              </a:spcAft>
              <a:buClrTx/>
              <a:buSzTx/>
              <a:buFontTx/>
              <a:buNone/>
              <a:tabLst/>
              <a:defRPr/>
            </a:pPr>
            <a:r>
              <a:rPr lang="en-US" sz="1000" kern="1200" dirty="0" smtClean="0">
                <a:solidFill>
                  <a:schemeClr val="tx1"/>
                </a:solidFill>
                <a:effectLst/>
              </a:rPr>
              <a:t>Pivotal</a:t>
            </a:r>
            <a:r>
              <a:rPr lang="en-US" sz="1000" kern="1200" baseline="0" dirty="0" smtClean="0">
                <a:solidFill>
                  <a:schemeClr val="tx1"/>
                </a:solidFill>
                <a:effectLst/>
              </a:rPr>
              <a:t> CF is the leading </a:t>
            </a:r>
            <a:r>
              <a:rPr lang="en-US" sz="1000" kern="1200" dirty="0" smtClean="0">
                <a:solidFill>
                  <a:schemeClr val="tx1"/>
                </a:solidFill>
                <a:effectLst/>
              </a:rPr>
              <a:t>PaaS (Platform-as-a-Service) – new application platform that abstracts infrastructure completely, and provides developers a set of standard application development frameworks, data services such as Hadoop, and templates for developing modern applications. Can run on Private, Public, or Hybrid Cloud models,</a:t>
            </a:r>
            <a:r>
              <a:rPr lang="en-US" sz="1000" kern="1200" baseline="0" dirty="0" smtClean="0">
                <a:solidFill>
                  <a:schemeClr val="tx1"/>
                </a:solidFill>
                <a:effectLst/>
              </a:rPr>
              <a:t> </a:t>
            </a:r>
            <a:r>
              <a:rPr lang="en-US" sz="1000" kern="1200" dirty="0" smtClean="0">
                <a:solidFill>
                  <a:schemeClr val="tx1"/>
                </a:solidFill>
                <a:effectLst/>
                <a:latin typeface="Verdana" pitchFamily="34" charset="0"/>
                <a:cs typeface="Arial" pitchFamily="34" charset="0"/>
              </a:rPr>
              <a:t>empowering businesses to deliver applications and update them with new features at a velocity and scale previously only available to Internet giants, allowing enterprises to innovate with disruptive speed.</a:t>
            </a:r>
            <a:r>
              <a:rPr lang="en-US" sz="1000" dirty="0" smtClean="0">
                <a:effectLst/>
              </a:rPr>
              <a:t> </a:t>
            </a:r>
            <a:endParaRPr lang="en-US" sz="1000" kern="1200" dirty="0" smtClean="0">
              <a:solidFill>
                <a:schemeClr val="tx1"/>
              </a:solidFill>
              <a:effectLst/>
            </a:endParaRPr>
          </a:p>
          <a:p>
            <a:pPr marL="0" marR="0" indent="0" algn="l" defTabSz="457200" rtl="0" eaLnBrk="1" fontAlgn="auto" latinLnBrk="0" hangingPunct="1">
              <a:lnSpc>
                <a:spcPct val="100000"/>
              </a:lnSpc>
              <a:spcBef>
                <a:spcPts val="1200"/>
              </a:spcBef>
              <a:spcAft>
                <a:spcPts val="0"/>
              </a:spcAft>
              <a:buClrTx/>
              <a:buSzTx/>
              <a:buFontTx/>
              <a:buNone/>
              <a:tabLst/>
              <a:defRPr/>
            </a:pPr>
            <a:r>
              <a:rPr lang="en-US" sz="1000" dirty="0" smtClean="0"/>
              <a:t>No need to configure VMs, databases, </a:t>
            </a:r>
            <a:r>
              <a:rPr lang="en-US" sz="1000" dirty="0" err="1" smtClean="0"/>
              <a:t>AppServers</a:t>
            </a:r>
            <a:r>
              <a:rPr lang="en-US" sz="1000" dirty="0" smtClean="0"/>
              <a:t>, Load-balancers… </a:t>
            </a:r>
            <a:br>
              <a:rPr lang="en-US" sz="1000" dirty="0" smtClean="0"/>
            </a:br>
            <a:endParaRPr lang="en-US" sz="1000" dirty="0" smtClean="0"/>
          </a:p>
          <a:p>
            <a:pPr marL="452396" lvl="1" indent="-285724"/>
            <a:r>
              <a:rPr lang="en-US" sz="1000" dirty="0" smtClean="0"/>
              <a:t>Developers can focus on development and not infrastructure plumbing </a:t>
            </a:r>
          </a:p>
          <a:p>
            <a:pPr marL="452396" lvl="1" indent="-285724"/>
            <a:r>
              <a:rPr lang="en-US" sz="1000" dirty="0" smtClean="0"/>
              <a:t>Separate the concerns of </a:t>
            </a:r>
            <a:r>
              <a:rPr lang="en-US" sz="1000" dirty="0" err="1" smtClean="0"/>
              <a:t>AppDev</a:t>
            </a:r>
            <a:r>
              <a:rPr lang="en-US" sz="1000" dirty="0" smtClean="0"/>
              <a:t> and Operations</a:t>
            </a:r>
          </a:p>
          <a:p>
            <a:pPr marL="452396" lvl="1" indent="-285724"/>
            <a:r>
              <a:rPr lang="en-US" sz="1000" dirty="0" smtClean="0"/>
              <a:t>Eliminate the bottleneck of provisioning and deployment processes </a:t>
            </a:r>
          </a:p>
          <a:p>
            <a:pPr marL="452396" lvl="1" indent="-285724"/>
            <a:r>
              <a:rPr lang="en-US" sz="1000" dirty="0" smtClean="0"/>
              <a:t>Make full use of investments in the “Cloud”</a:t>
            </a:r>
          </a:p>
          <a:p>
            <a:pPr marL="0" marR="0" indent="0" algn="l" defTabSz="457200" rtl="0" eaLnBrk="1" fontAlgn="auto" latinLnBrk="0" hangingPunct="1">
              <a:lnSpc>
                <a:spcPct val="100000"/>
              </a:lnSpc>
              <a:spcBef>
                <a:spcPts val="1200"/>
              </a:spcBef>
              <a:spcAft>
                <a:spcPts val="0"/>
              </a:spcAft>
              <a:buClrTx/>
              <a:buSzTx/>
              <a:buFontTx/>
              <a:buNone/>
              <a:tabLst/>
              <a:defRPr/>
            </a:pPr>
            <a:endParaRPr lang="en-US" sz="1000" kern="1200" dirty="0" smtClean="0">
              <a:solidFill>
                <a:schemeClr val="tx1"/>
              </a:solidFill>
              <a:effectLst/>
            </a:endParaRPr>
          </a:p>
        </p:txBody>
      </p:sp>
    </p:spTree>
    <p:extLst>
      <p:ext uri="{BB962C8B-B14F-4D97-AF65-F5344CB8AC3E}">
        <p14:creationId xmlns:p14="http://schemas.microsoft.com/office/powerpoint/2010/main" val="3067878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sz="1100" dirty="0" smtClean="0"/>
              <a:t>WGSN Group is a strategic intelligence, insight, and trends company. With offices throughout Europe, Asia, North and South America, and the Middle East, WGSN Group provides a combination of Big Data, deep intelligence, and sharp creative judgment to help its customers seize opportunities in accelerating markets. WGSN is a subsidiary of Top Right Group, an enabling company of media and information intelligence firms.</a:t>
            </a:r>
          </a:p>
          <a:p>
            <a:r>
              <a:rPr lang="en-US" sz="1100" dirty="0" smtClean="0"/>
              <a:t>Challenge:  New Service Requires Maximum Performance and Scalability </a:t>
            </a:r>
          </a:p>
          <a:p>
            <a:r>
              <a:rPr lang="en-US" sz="1100" dirty="0" smtClean="0"/>
              <a:t>WGSN Group identified a promising opportunity to create a new market intelligence service that would help fashion retailers make crucial merchandising decisions. </a:t>
            </a:r>
          </a:p>
          <a:p>
            <a:r>
              <a:rPr lang="en-US" sz="1100" dirty="0" smtClean="0"/>
              <a:t>The service would need to gather and process huge volumes of product, sales, and pricing data gathered from across the industry—and would grow exponentially as the user base expanded.</a:t>
            </a:r>
          </a:p>
          <a:p>
            <a:r>
              <a:rPr lang="en-US" sz="1100" dirty="0" smtClean="0"/>
              <a:t>They knew</a:t>
            </a:r>
            <a:r>
              <a:rPr lang="en-US" sz="1100" baseline="0" dirty="0" smtClean="0"/>
              <a:t> this service required more storage than compute so required scaling compute and storage separately.</a:t>
            </a:r>
            <a:endParaRPr lang="en-US" sz="1100" dirty="0" smtClean="0"/>
          </a:p>
          <a:p>
            <a:r>
              <a:rPr lang="en-US" sz="1100" dirty="0" smtClean="0"/>
              <a:t>To successfully roll out the new service, named WGSN </a:t>
            </a:r>
            <a:r>
              <a:rPr lang="en-US" sz="1100" dirty="0" err="1" smtClean="0"/>
              <a:t>INstock</a:t>
            </a:r>
            <a:r>
              <a:rPr lang="en-US" sz="1100" dirty="0" smtClean="0"/>
              <a:t>, the company required an information infrastructure with the performance and scalability to handle both current and future Big Data requirements. After evaluating offerings from EMC®, NetApp, and IBM, WGSN chose EMC Isilon® scale-out storage along with Pivotal™ Greenplum® Database and Pivotal HD (Pivotal’s Hadoop distribution) to provide a comprehensive Big Data analytics solution.</a:t>
            </a:r>
          </a:p>
          <a:p>
            <a:r>
              <a:rPr lang="en-US" sz="1100" dirty="0" smtClean="0"/>
              <a:t>Getting WGSN </a:t>
            </a:r>
            <a:r>
              <a:rPr lang="en-US" sz="1100" dirty="0" err="1" smtClean="0"/>
              <a:t>INstock</a:t>
            </a:r>
            <a:r>
              <a:rPr lang="en-US" sz="1100" dirty="0" smtClean="0"/>
              <a:t> to market quickly was a critical aspect of the company’s competitive strategy. After finalizing the analytics platform, the company deployed Isilon with Pivotal Greenplum Database and Pivotal HD in less than four weeks. “Because the two platforms are so tightly integrated, Isilon and Pivotal saved our development team considerable time on implementation,” Harley remarks. “The native integration with Hadoop also really streamlined the deployment process.” He adds, “Now that WGSN </a:t>
            </a:r>
            <a:r>
              <a:rPr lang="en-US" sz="1100" dirty="0" err="1" smtClean="0"/>
              <a:t>INstock</a:t>
            </a:r>
            <a:r>
              <a:rPr lang="en-US" sz="1100" dirty="0" smtClean="0"/>
              <a:t> is in production, we find it very easy to administer. We were even able to plug our monitoring solution into the system so we can proactively address any potential issues.”</a:t>
            </a:r>
          </a:p>
          <a:p>
            <a:endParaRPr lang="en-US" sz="1100" dirty="0" smtClean="0"/>
          </a:p>
          <a:p>
            <a:endParaRPr lang="en-US" sz="1100" dirty="0"/>
          </a:p>
        </p:txBody>
      </p:sp>
    </p:spTree>
    <p:extLst>
      <p:ext uri="{BB962C8B-B14F-4D97-AF65-F5344CB8AC3E}">
        <p14:creationId xmlns:p14="http://schemas.microsoft.com/office/powerpoint/2010/main" val="2628508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2348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0754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To give you perspective on how much data we are talking about, in 2013, the US Chamber of commerce reported that about 90% of all the data in the world today has been created in the past 2 years.</a:t>
            </a:r>
          </a:p>
          <a:p>
            <a:r>
              <a:rPr lang="en-US" dirty="0" smtClean="0"/>
              <a:t>According to IDC’s</a:t>
            </a:r>
            <a:r>
              <a:rPr lang="en-US" baseline="0" dirty="0" smtClean="0"/>
              <a:t> recent Digital Universe report, data is doubling every 2 years and by </a:t>
            </a:r>
            <a:r>
              <a:rPr lang="en-US" dirty="0" smtClean="0"/>
              <a:t>2020</a:t>
            </a:r>
            <a:r>
              <a:rPr lang="en-US" baseline="0" dirty="0" smtClean="0"/>
              <a:t> there will be </a:t>
            </a:r>
            <a:r>
              <a:rPr lang="en-US" dirty="0" smtClean="0"/>
              <a:t>44</a:t>
            </a:r>
            <a:r>
              <a:rPr lang="en-US" baseline="0" dirty="0" smtClean="0"/>
              <a:t> </a:t>
            </a:r>
            <a:r>
              <a:rPr lang="en-US" baseline="0" dirty="0" err="1" smtClean="0"/>
              <a:t>zettabytes</a:t>
            </a:r>
            <a:r>
              <a:rPr lang="en-US" baseline="0" dirty="0" smtClean="0"/>
              <a:t> or 44 billion terabytes of data. </a:t>
            </a:r>
          </a:p>
          <a:p>
            <a:r>
              <a:rPr lang="en-US" baseline="0" dirty="0" smtClean="0"/>
              <a:t>The study identifies machine-generated data as the fastest-growing source of information from the Internet of Things as there will by 7.6 B people connected to 200B things by 2020.  </a:t>
            </a:r>
            <a:endParaRPr lang="en-US" dirty="0" smtClean="0"/>
          </a:p>
          <a:p>
            <a:r>
              <a:rPr lang="en-US" dirty="0" smtClean="0"/>
              <a:t>You</a:t>
            </a:r>
            <a:r>
              <a:rPr lang="en-US" baseline="0" dirty="0" smtClean="0"/>
              <a:t> might be wondering where is this Big Data stored and why is it important?</a:t>
            </a:r>
            <a:endParaRPr lang="en-US" dirty="0"/>
          </a:p>
        </p:txBody>
      </p:sp>
    </p:spTree>
    <p:extLst>
      <p:ext uri="{BB962C8B-B14F-4D97-AF65-F5344CB8AC3E}">
        <p14:creationId xmlns:p14="http://schemas.microsoft.com/office/powerpoint/2010/main" val="447092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 </a:t>
            </a:r>
            <a:r>
              <a:rPr lang="en-US" b="1" dirty="0" smtClean="0"/>
              <a:t>NOTE to PRESENTER</a:t>
            </a:r>
            <a:r>
              <a:rPr lang="en-US" dirty="0" smtClean="0"/>
              <a:t>: From the following slides, Select the industry</a:t>
            </a:r>
            <a:r>
              <a:rPr lang="en-US" baseline="0" dirty="0" smtClean="0"/>
              <a:t> slide that is closest to that of the customer. Copy the relevant slides as slide #6 in the deck.</a:t>
            </a:r>
            <a:endParaRPr lang="en-US" dirty="0"/>
          </a:p>
        </p:txBody>
      </p:sp>
    </p:spTree>
    <p:extLst>
      <p:ext uri="{BB962C8B-B14F-4D97-AF65-F5344CB8AC3E}">
        <p14:creationId xmlns:p14="http://schemas.microsoft.com/office/powerpoint/2010/main" val="4294472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2924277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1305595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551538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2612788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4249453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1288366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2059762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3894905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3217619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a:xfrm>
            <a:off x="457200" y="3429000"/>
            <a:ext cx="5943600" cy="5715000"/>
          </a:xfrm>
        </p:spPr>
        <p:txBody>
          <a:bodyPr/>
          <a:lstStyle/>
          <a:p>
            <a:pPr defTabSz="905713">
              <a:spcBef>
                <a:spcPts val="1189"/>
              </a:spcBef>
              <a:defRPr/>
            </a:pPr>
            <a:r>
              <a:rPr lang="en-US" sz="800" kern="1200" dirty="0" smtClean="0">
                <a:solidFill>
                  <a:schemeClr val="tx1"/>
                </a:solidFill>
                <a:latin typeface="Verdana"/>
                <a:ea typeface="ＭＳ Ｐゴシック" charset="0"/>
                <a:cs typeface="+mn-cs"/>
              </a:rPr>
              <a:t>It is important because</a:t>
            </a:r>
            <a:r>
              <a:rPr lang="en-US" sz="800" kern="1200" baseline="0" dirty="0" smtClean="0">
                <a:solidFill>
                  <a:schemeClr val="tx1"/>
                </a:solidFill>
                <a:latin typeface="Verdana"/>
                <a:ea typeface="ＭＳ Ｐゴシック" charset="0"/>
                <a:cs typeface="+mn-cs"/>
              </a:rPr>
              <a:t> we now have new technologies such as Hadoop and cloud services to be able to efficiently store and analyze this data for new business opportunities.</a:t>
            </a:r>
            <a:endParaRPr lang="en-US" sz="800" baseline="0" dirty="0" smtClean="0">
              <a:latin typeface="+mn-lt"/>
              <a:ea typeface="ＭＳ Ｐゴシック" charset="0"/>
            </a:endParaRPr>
          </a:p>
          <a:p>
            <a:pPr marL="0" marR="0" indent="0" algn="l" defTabSz="905713" rtl="0" eaLnBrk="1" fontAlgn="auto" latinLnBrk="0" hangingPunct="1">
              <a:lnSpc>
                <a:spcPct val="100000"/>
              </a:lnSpc>
              <a:spcBef>
                <a:spcPts val="1189"/>
              </a:spcBef>
              <a:spcAft>
                <a:spcPts val="0"/>
              </a:spcAft>
              <a:buClrTx/>
              <a:buSzTx/>
              <a:buFontTx/>
              <a:buNone/>
              <a:tabLst/>
              <a:defRPr/>
            </a:pPr>
            <a:r>
              <a:rPr lang="en-US" sz="800" baseline="0" dirty="0" smtClean="0">
                <a:latin typeface="+mn-lt"/>
                <a:ea typeface="ＭＳ Ｐゴシック" charset="0"/>
              </a:rPr>
              <a:t>Forward thinking Internet companies such as Google, Amazon, and LinkedIn were able to leverage Big Data to </a:t>
            </a:r>
            <a:r>
              <a:rPr lang="en-US" sz="800" dirty="0" smtClean="0">
                <a:latin typeface="+mn-lt"/>
              </a:rPr>
              <a:t>shift the focus of  analytics from not just measuring the past but to anticipating the future.  And this is an extension of traditional data mining where you build predictive</a:t>
            </a:r>
            <a:r>
              <a:rPr lang="en-US" sz="800" baseline="0" dirty="0" smtClean="0">
                <a:latin typeface="+mn-lt"/>
              </a:rPr>
              <a:t> models</a:t>
            </a:r>
            <a:r>
              <a:rPr lang="en-US" sz="800" dirty="0" smtClean="0">
                <a:latin typeface="+mn-lt"/>
              </a:rPr>
              <a:t>, but the difference is now is through technologies such as Hadoop,</a:t>
            </a:r>
            <a:r>
              <a:rPr lang="en-US" sz="800" baseline="0" dirty="0" smtClean="0">
                <a:latin typeface="+mn-lt"/>
              </a:rPr>
              <a:t> there is more agility and the ability to analyze </a:t>
            </a:r>
            <a:r>
              <a:rPr lang="en-US" sz="800" dirty="0" smtClean="0">
                <a:latin typeface="+mn-lt"/>
              </a:rPr>
              <a:t>larger</a:t>
            </a:r>
            <a:r>
              <a:rPr lang="en-US" sz="800" baseline="0" dirty="0" smtClean="0">
                <a:latin typeface="+mn-lt"/>
              </a:rPr>
              <a:t> data sets to quickly create more accurate predictive models that deliver unprecedented results.</a:t>
            </a:r>
          </a:p>
          <a:p>
            <a:pPr marL="0" marR="0" indent="0" algn="l" defTabSz="905713" rtl="0" eaLnBrk="1" fontAlgn="auto" latinLnBrk="0" hangingPunct="1">
              <a:lnSpc>
                <a:spcPct val="100000"/>
              </a:lnSpc>
              <a:spcBef>
                <a:spcPts val="1189"/>
              </a:spcBef>
              <a:spcAft>
                <a:spcPts val="0"/>
              </a:spcAft>
              <a:buClrTx/>
              <a:buSzTx/>
              <a:buFontTx/>
              <a:buNone/>
              <a:tabLst/>
              <a:defRPr/>
            </a:pPr>
            <a:r>
              <a:rPr lang="en-US" sz="800" dirty="0" smtClean="0">
                <a:latin typeface="+mn-lt"/>
              </a:rPr>
              <a:t>For example, Amazon’s ‘</a:t>
            </a:r>
            <a:r>
              <a:rPr lang="en-US" sz="800" baseline="0" dirty="0" smtClean="0">
                <a:latin typeface="+mn-lt"/>
                <a:ea typeface="ＭＳ Ｐゴシック" charset="0"/>
              </a:rPr>
              <a:t>People who viewed this item also bought’ is based on predictive models to ensure a likely outcome. </a:t>
            </a:r>
            <a:r>
              <a:rPr lang="en-US" sz="800" dirty="0" smtClean="0">
                <a:latin typeface="+mn-lt"/>
              </a:rPr>
              <a:t>Today, over 1/3 of sales at Amazon are based it’s predictive</a:t>
            </a:r>
            <a:r>
              <a:rPr lang="en-US" sz="800" baseline="0" dirty="0" smtClean="0">
                <a:latin typeface="+mn-lt"/>
              </a:rPr>
              <a:t> </a:t>
            </a:r>
            <a:r>
              <a:rPr lang="en-US" sz="800" dirty="0" smtClean="0">
                <a:latin typeface="+mn-lt"/>
              </a:rPr>
              <a:t>recommendation and personalization systems. </a:t>
            </a:r>
            <a:r>
              <a:rPr lang="en-US" sz="800" baseline="0" dirty="0" smtClean="0">
                <a:latin typeface="+mn-lt"/>
                <a:ea typeface="ＭＳ Ｐゴシック" charset="0"/>
              </a:rPr>
              <a:t>These forward thinking companies not only collect and analyze repositories of information about transactions, products, customers, and suppliers, but also the wealth of information that exists on the Internet; public records, market intelligence, mobile data from public </a:t>
            </a:r>
            <a:r>
              <a:rPr lang="en-US" sz="800" baseline="0" dirty="0" err="1" smtClean="0">
                <a:latin typeface="+mn-lt"/>
                <a:ea typeface="ＭＳ Ｐゴシック" charset="0"/>
              </a:rPr>
              <a:t>wifi</a:t>
            </a:r>
            <a:r>
              <a:rPr lang="en-US" sz="800" baseline="0" dirty="0" smtClean="0">
                <a:latin typeface="+mn-lt"/>
                <a:ea typeface="ＭＳ Ｐゴシック" charset="0"/>
              </a:rPr>
              <a:t>, Twitter feeds, and general online chatter to Better Understand Customer Behavior in order to build more accurate predictive models. </a:t>
            </a:r>
          </a:p>
          <a:p>
            <a:pPr marL="0" marR="0" indent="0" algn="l" defTabSz="905713" rtl="0" eaLnBrk="1" fontAlgn="auto" latinLnBrk="0" hangingPunct="1">
              <a:lnSpc>
                <a:spcPct val="100000"/>
              </a:lnSpc>
              <a:spcBef>
                <a:spcPts val="1189"/>
              </a:spcBef>
              <a:spcAft>
                <a:spcPts val="0"/>
              </a:spcAft>
              <a:buClrTx/>
              <a:buSzTx/>
              <a:buFontTx/>
              <a:buNone/>
              <a:tabLst/>
              <a:defRPr/>
            </a:pPr>
            <a:r>
              <a:rPr lang="en-US" sz="800" baseline="0" dirty="0" smtClean="0">
                <a:latin typeface="+mn-lt"/>
                <a:ea typeface="ＭＳ Ｐゴシック" charset="0"/>
              </a:rPr>
              <a:t>You can categorize these business opportunities in 4 areas:</a:t>
            </a:r>
          </a:p>
          <a:p>
            <a:pPr marL="171450" indent="-171450" defTabSz="905713">
              <a:spcBef>
                <a:spcPts val="1189"/>
              </a:spcBef>
              <a:buFont typeface="Arial"/>
              <a:buChar char="•"/>
              <a:defRPr/>
            </a:pPr>
            <a:r>
              <a:rPr lang="en-US" sz="800" b="1" baseline="0" dirty="0" smtClean="0">
                <a:latin typeface="+mn-lt"/>
                <a:ea typeface="ＭＳ Ｐゴシック" charset="0"/>
              </a:rPr>
              <a:t>Better Understand Customer Behavior </a:t>
            </a:r>
            <a:r>
              <a:rPr lang="en-US" sz="800" baseline="0" dirty="0" smtClean="0">
                <a:latin typeface="+mn-lt"/>
                <a:ea typeface="ＭＳ Ｐゴシック" charset="0"/>
              </a:rPr>
              <a:t>– leveraging Big Data to gain deeper customer insights for optimized targeting:  1) Acquire new customers through optimized ad targeting and campaign execution 2) Mature existing customers through improved customer loyalty programs and up sell/cross sell opportunities 3) Retain customers by proactively identifying at risk customers and offering more competitive pricing</a:t>
            </a:r>
          </a:p>
          <a:p>
            <a:pPr marL="0" indent="0" defTabSz="905713">
              <a:spcBef>
                <a:spcPts val="1189"/>
              </a:spcBef>
              <a:buFont typeface="Arial"/>
              <a:buNone/>
              <a:defRPr/>
            </a:pPr>
            <a:r>
              <a:rPr lang="en-US" sz="800" b="1" baseline="0" dirty="0" smtClean="0">
                <a:latin typeface="+mn-lt"/>
                <a:ea typeface="ＭＳ Ｐゴシック" charset="0"/>
              </a:rPr>
              <a:t>We talked about Amazon leveraging Big Data to better understand customer behavior.</a:t>
            </a:r>
            <a:endParaRPr lang="en-US" sz="800" baseline="0" dirty="0" smtClean="0">
              <a:latin typeface="+mn-lt"/>
              <a:ea typeface="ＭＳ Ｐゴシック" charset="0"/>
            </a:endParaRPr>
          </a:p>
          <a:p>
            <a:pPr marL="171450" indent="-171450" defTabSz="905713">
              <a:spcBef>
                <a:spcPts val="1189"/>
              </a:spcBef>
              <a:buFont typeface="Arial"/>
              <a:buChar char="•"/>
              <a:defRPr/>
            </a:pPr>
            <a:r>
              <a:rPr lang="en-US" sz="800" baseline="0" dirty="0" smtClean="0">
                <a:latin typeface="+mn-lt"/>
                <a:ea typeface="ＭＳ Ｐゴシック" charset="0"/>
              </a:rPr>
              <a:t>Optimize Operations- leveraging Big Data to decrease operational costs through predictive/forecasting based applications:  1) </a:t>
            </a:r>
            <a:r>
              <a:rPr lang="en-US" sz="800" b="0" i="0" u="none" strike="noStrike" kern="1200" dirty="0" smtClean="0">
                <a:solidFill>
                  <a:schemeClr val="tx1"/>
                </a:solidFill>
                <a:effectLst/>
                <a:latin typeface="+mn-lt"/>
              </a:rPr>
              <a:t>demand forecasting,</a:t>
            </a:r>
            <a:r>
              <a:rPr lang="en-US" sz="800" b="0" i="0" u="none" strike="noStrike" kern="1200" baseline="0" dirty="0" smtClean="0">
                <a:solidFill>
                  <a:schemeClr val="tx1"/>
                </a:solidFill>
                <a:effectLst/>
                <a:latin typeface="+mn-lt"/>
              </a:rPr>
              <a:t> 2) </a:t>
            </a:r>
            <a:r>
              <a:rPr lang="en-US" sz="800" b="0" i="0" u="none" strike="noStrike" kern="1200" dirty="0" smtClean="0">
                <a:solidFill>
                  <a:schemeClr val="tx1"/>
                </a:solidFill>
                <a:effectLst/>
                <a:latin typeface="+mn-lt"/>
              </a:rPr>
              <a:t>network operations</a:t>
            </a:r>
            <a:r>
              <a:rPr lang="en-US" sz="800" dirty="0" smtClean="0">
                <a:latin typeface="+mn-lt"/>
              </a:rPr>
              <a:t> 3) </a:t>
            </a:r>
            <a:r>
              <a:rPr lang="en-US" sz="800" b="0" i="0" u="none" strike="noStrike" kern="1200" dirty="0" smtClean="0">
                <a:solidFill>
                  <a:schemeClr val="tx1"/>
                </a:solidFill>
                <a:effectLst/>
                <a:latin typeface="+mn-lt"/>
              </a:rPr>
              <a:t>supply chain operations</a:t>
            </a:r>
            <a:r>
              <a:rPr lang="en-US" sz="800" dirty="0" smtClean="0">
                <a:latin typeface="+mn-lt"/>
              </a:rPr>
              <a:t> 3) </a:t>
            </a:r>
            <a:r>
              <a:rPr lang="en-US" sz="800" b="0" i="0" u="none" strike="noStrike" kern="1200" dirty="0" smtClean="0">
                <a:solidFill>
                  <a:schemeClr val="tx1"/>
                </a:solidFill>
                <a:effectLst/>
                <a:latin typeface="+mn-lt"/>
              </a:rPr>
              <a:t>business processes</a:t>
            </a:r>
            <a:r>
              <a:rPr lang="en-US" sz="800" dirty="0" smtClean="0">
                <a:latin typeface="+mn-lt"/>
              </a:rPr>
              <a:t> 4) </a:t>
            </a:r>
            <a:r>
              <a:rPr lang="en-US" sz="800" b="0" i="0" u="none" strike="noStrike" kern="1200" dirty="0" smtClean="0">
                <a:solidFill>
                  <a:schemeClr val="tx1"/>
                </a:solidFill>
                <a:effectLst/>
                <a:latin typeface="+mn-lt"/>
              </a:rPr>
              <a:t>predictive maintenance</a:t>
            </a:r>
            <a:r>
              <a:rPr lang="en-US" sz="800" dirty="0" smtClean="0">
                <a:latin typeface="+mn-lt"/>
              </a:rPr>
              <a:t> 5)</a:t>
            </a:r>
            <a:r>
              <a:rPr lang="en-US" sz="800" b="0" i="0" u="none" strike="noStrike" kern="1200" dirty="0" smtClean="0">
                <a:solidFill>
                  <a:schemeClr val="tx1"/>
                </a:solidFill>
                <a:effectLst/>
                <a:latin typeface="+mn-lt"/>
              </a:rPr>
              <a:t>product quality</a:t>
            </a:r>
            <a:r>
              <a:rPr lang="en-US" sz="800" dirty="0" smtClean="0">
                <a:latin typeface="+mn-lt"/>
              </a:rPr>
              <a:t> 6)</a:t>
            </a:r>
            <a:r>
              <a:rPr lang="en-US" sz="800" b="0" i="0" u="none" strike="noStrike" kern="1200" dirty="0" smtClean="0">
                <a:solidFill>
                  <a:schemeClr val="tx1"/>
                </a:solidFill>
                <a:effectLst/>
                <a:latin typeface="+mn-lt"/>
              </a:rPr>
              <a:t>pricing optimization</a:t>
            </a:r>
          </a:p>
          <a:p>
            <a:pPr marL="0" indent="0" defTabSz="905713">
              <a:spcBef>
                <a:spcPts val="1189"/>
              </a:spcBef>
              <a:buFont typeface="Arial"/>
              <a:buNone/>
              <a:defRPr/>
            </a:pPr>
            <a:r>
              <a:rPr lang="en-US" sz="800" b="1" i="0" u="none" strike="noStrike" kern="1200" dirty="0" smtClean="0">
                <a:solidFill>
                  <a:schemeClr val="tx1"/>
                </a:solidFill>
                <a:effectLst/>
                <a:latin typeface="+mn-lt"/>
              </a:rPr>
              <a:t>To protect its lucrative business servicing machines, GE turned to the Industrial Internet.</a:t>
            </a:r>
            <a:r>
              <a:rPr lang="en-US" sz="800" b="0" i="0" u="none" strike="noStrike" kern="1200" baseline="0" dirty="0" smtClean="0">
                <a:solidFill>
                  <a:schemeClr val="tx1"/>
                </a:solidFill>
                <a:effectLst/>
                <a:latin typeface="+mn-lt"/>
              </a:rPr>
              <a:t> They knew they had to use analy</a:t>
            </a:r>
            <a:r>
              <a:rPr lang="en-US" sz="800" dirty="0">
                <a:latin typeface="+mn-lt"/>
              </a:rPr>
              <a:t>t</a:t>
            </a:r>
            <a:r>
              <a:rPr lang="en-US" sz="800" b="0" i="0" u="none" strike="noStrike" kern="1200" baseline="0" dirty="0" smtClean="0">
                <a:solidFill>
                  <a:schemeClr val="tx1"/>
                </a:solidFill>
                <a:effectLst/>
                <a:latin typeface="+mn-lt"/>
              </a:rPr>
              <a:t>ics or predictive maintenance to better service machines or other software companies would soon take this servicing business away. GE manufactures jet engines, turbines and medical scanners. It is using operational data from sensors on its machinery and engines for analysis to provide services designed to minimize downtime caused by parts failures. Real-time analytics also enables machines to adapt continually and improve efficiency.</a:t>
            </a:r>
            <a:endParaRPr lang="en-US" sz="800" baseline="0" dirty="0" smtClean="0">
              <a:latin typeface="+mn-lt"/>
              <a:ea typeface="ＭＳ Ｐゴシック" charset="0"/>
            </a:endParaRPr>
          </a:p>
          <a:p>
            <a:pPr marL="171450" indent="-171450" defTabSz="905713">
              <a:spcBef>
                <a:spcPts val="1189"/>
              </a:spcBef>
              <a:buFont typeface="Arial"/>
              <a:buChar char="•"/>
              <a:defRPr/>
            </a:pPr>
            <a:r>
              <a:rPr lang="en-US" sz="800" baseline="0" dirty="0" smtClean="0">
                <a:latin typeface="+mn-lt"/>
                <a:ea typeface="ＭＳ Ｐゴシック" charset="0"/>
              </a:rPr>
              <a:t>Better Manage Risk - Enabling organizations to gain more accurate insight in detecting fraud and assessing risk</a:t>
            </a:r>
          </a:p>
          <a:p>
            <a:pPr marL="0" indent="0" defTabSz="905713">
              <a:spcBef>
                <a:spcPts val="1189"/>
              </a:spcBef>
              <a:buFont typeface="Arial"/>
              <a:buNone/>
              <a:defRPr/>
            </a:pPr>
            <a:r>
              <a:rPr lang="en-US" sz="800" b="1" baseline="0" dirty="0" smtClean="0">
                <a:latin typeface="+mn-lt"/>
                <a:ea typeface="ＭＳ Ｐゴシック" charset="0"/>
              </a:rPr>
              <a:t>The Climate corporation </a:t>
            </a:r>
            <a:r>
              <a:rPr lang="en-US" sz="800" b="0" baseline="0" dirty="0" smtClean="0">
                <a:latin typeface="+mn-lt"/>
                <a:ea typeface="ＭＳ Ｐゴシック" charset="0"/>
              </a:rPr>
              <a:t>provides insurance to farmers leveraging Big Data to better </a:t>
            </a:r>
            <a:r>
              <a:rPr lang="en-US" sz="800" baseline="0" dirty="0" smtClean="0">
                <a:latin typeface="+mn-lt"/>
                <a:ea typeface="ＭＳ Ｐゴシック" charset="0"/>
              </a:rPr>
              <a:t>assess agricultural risk through the prediction/forecasting of weather and other essential elements.  They were recently bought by Monsanto to optimize farming globally.</a:t>
            </a:r>
          </a:p>
          <a:p>
            <a:pPr marL="171450" indent="-171450" defTabSz="905713">
              <a:spcBef>
                <a:spcPts val="1189"/>
              </a:spcBef>
              <a:buFont typeface="Arial"/>
              <a:buChar char="•"/>
              <a:defRPr/>
            </a:pPr>
            <a:r>
              <a:rPr lang="en-US" sz="800" baseline="0" dirty="0" smtClean="0">
                <a:latin typeface="+mn-lt"/>
                <a:ea typeface="ＭＳ Ｐゴシック" charset="0"/>
              </a:rPr>
              <a:t>Enable Innovation - Introduce new products and services, monetize data, change industry dynamics, or make a positive societal impact</a:t>
            </a:r>
          </a:p>
          <a:p>
            <a:pPr marL="0" indent="0" defTabSz="905713">
              <a:spcBef>
                <a:spcPts val="1189"/>
              </a:spcBef>
              <a:buFont typeface="Arial"/>
              <a:buNone/>
              <a:defRPr/>
            </a:pPr>
            <a:r>
              <a:rPr lang="en-US" sz="800" b="1" dirty="0" err="1" smtClean="0">
                <a:latin typeface="+mn-lt"/>
              </a:rPr>
              <a:t>Uber</a:t>
            </a:r>
            <a:r>
              <a:rPr lang="en-US" sz="800" dirty="0" smtClean="0">
                <a:latin typeface="+mn-lt"/>
              </a:rPr>
              <a:t> has transformed</a:t>
            </a:r>
            <a:r>
              <a:rPr lang="en-US" sz="800" baseline="0" dirty="0" smtClean="0">
                <a:latin typeface="+mn-lt"/>
              </a:rPr>
              <a:t> the taxi industry through a </a:t>
            </a:r>
            <a:r>
              <a:rPr lang="en-US" sz="800" dirty="0" smtClean="0">
                <a:latin typeface="+mn-lt"/>
              </a:rPr>
              <a:t>business model that</a:t>
            </a:r>
            <a:r>
              <a:rPr lang="en-US" sz="800" baseline="0" dirty="0" smtClean="0">
                <a:latin typeface="+mn-lt"/>
              </a:rPr>
              <a:t> heavily relies on Big Data-</a:t>
            </a:r>
            <a:r>
              <a:rPr lang="en-US" sz="800" dirty="0" smtClean="0">
                <a:latin typeface="+mn-lt"/>
              </a:rPr>
              <a:t> passenger locations, payments, driver attributes, market data, and more to predict</a:t>
            </a:r>
            <a:r>
              <a:rPr lang="en-US" sz="800" baseline="0" dirty="0" smtClean="0">
                <a:latin typeface="+mn-lt"/>
              </a:rPr>
              <a:t> pricing, safety, and quality of service</a:t>
            </a:r>
            <a:r>
              <a:rPr lang="en-US" sz="800" dirty="0" smtClean="0">
                <a:latin typeface="+mn-lt"/>
              </a:rPr>
              <a:t>. </a:t>
            </a:r>
            <a:endParaRPr lang="en-US" sz="800" dirty="0">
              <a:latin typeface="+mn-lt"/>
            </a:endParaRPr>
          </a:p>
          <a:p>
            <a:endParaRPr lang="en-US" sz="800" dirty="0" smtClean="0">
              <a:latin typeface="+mn-lt"/>
            </a:endParaRPr>
          </a:p>
          <a:p>
            <a:endParaRPr lang="en-US" sz="800" dirty="0" smtClean="0">
              <a:latin typeface="+mn-lt"/>
            </a:endParaRPr>
          </a:p>
          <a:p>
            <a:endParaRPr lang="en-US" sz="800" dirty="0" smtClean="0">
              <a:latin typeface="+mn-lt"/>
            </a:endParaRPr>
          </a:p>
          <a:p>
            <a:endParaRPr lang="en-US" sz="800" dirty="0">
              <a:latin typeface="+mn-lt"/>
            </a:endParaRPr>
          </a:p>
        </p:txBody>
      </p:sp>
    </p:spTree>
    <p:extLst>
      <p:ext uri="{BB962C8B-B14F-4D97-AF65-F5344CB8AC3E}">
        <p14:creationId xmlns:p14="http://schemas.microsoft.com/office/powerpoint/2010/main" val="2800797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685944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sz="1000" dirty="0" smtClean="0"/>
              <a:t>Given all the opportunities</a:t>
            </a:r>
            <a:r>
              <a:rPr lang="en-US" sz="1000" baseline="0" dirty="0" smtClean="0"/>
              <a:t> made available through Big Data, where can you as an organization start or focus?  </a:t>
            </a:r>
            <a:r>
              <a:rPr lang="en-US" sz="1000" dirty="0" smtClean="0"/>
              <a:t>These opportunities can be broken down into use cases.  This</a:t>
            </a:r>
            <a:r>
              <a:rPr lang="en-US" sz="1000" baseline="0" dirty="0" smtClean="0"/>
              <a:t> 2013 Gartner survey provides examples of how over 465 organizations worldwide are using Big Data:</a:t>
            </a:r>
          </a:p>
          <a:p>
            <a:pPr marL="171450" indent="-171450">
              <a:buFont typeface="Arial"/>
              <a:buChar char="•"/>
            </a:pPr>
            <a:r>
              <a:rPr lang="en-US" sz="1000" baseline="0" dirty="0" smtClean="0"/>
              <a:t>Understanding Customer Behavior is the top opportunity as 55% of respondents are using Big Data to enhance customer experience.</a:t>
            </a:r>
          </a:p>
          <a:p>
            <a:pPr marL="171450" indent="-171450">
              <a:buFont typeface="Arial"/>
              <a:buChar char="•"/>
            </a:pPr>
            <a:r>
              <a:rPr lang="en-US" sz="1000" baseline="0" dirty="0" smtClean="0"/>
              <a:t>Optimizing Operations is the second most important opportunity as 49% are using Big Data for Process Efficiency.</a:t>
            </a:r>
          </a:p>
          <a:p>
            <a:r>
              <a:rPr lang="en-US" sz="1000" b="0" i="0" u="none" strike="noStrike" kern="1200" baseline="0" dirty="0" smtClean="0">
                <a:solidFill>
                  <a:schemeClr val="tx1"/>
                </a:solidFill>
              </a:rPr>
              <a:t>Do any of these use cases resonate with you?</a:t>
            </a:r>
          </a:p>
          <a:p>
            <a:r>
              <a:rPr lang="en-US" sz="1000" b="0" i="0" u="none" strike="noStrike" kern="1200" baseline="0" dirty="0" smtClean="0">
                <a:solidFill>
                  <a:schemeClr val="tx1"/>
                </a:solidFill>
              </a:rPr>
              <a:t>Please note:  We have use cases broken down by industry.</a:t>
            </a:r>
          </a:p>
        </p:txBody>
      </p:sp>
    </p:spTree>
    <p:extLst>
      <p:ext uri="{BB962C8B-B14F-4D97-AF65-F5344CB8AC3E}">
        <p14:creationId xmlns:p14="http://schemas.microsoft.com/office/powerpoint/2010/main" val="604525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3740884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r>
              <a:rPr lang="en-US" dirty="0" smtClean="0"/>
              <a:t>Since Understanding</a:t>
            </a:r>
            <a:r>
              <a:rPr lang="en-US" baseline="0" dirty="0" smtClean="0"/>
              <a:t> Customer Behavior is the top opportunity, h</a:t>
            </a:r>
            <a:r>
              <a:rPr lang="en-US" dirty="0" smtClean="0"/>
              <a:t>ere are some examples</a:t>
            </a:r>
            <a:r>
              <a:rPr lang="en-US" baseline="0" dirty="0" smtClean="0"/>
              <a:t> of EMC customers that are using Big Data to gain real value:</a:t>
            </a:r>
          </a:p>
          <a:p>
            <a:r>
              <a:rPr lang="en-US" baseline="0" dirty="0" err="1" smtClean="0"/>
              <a:t>Easynet</a:t>
            </a:r>
            <a:r>
              <a:rPr lang="en-US" baseline="0" dirty="0" smtClean="0"/>
              <a:t> is an EMC DCA customer enhancing customer experience</a:t>
            </a:r>
          </a:p>
          <a:p>
            <a:r>
              <a:rPr lang="en-US" baseline="0" dirty="0" err="1" smtClean="0"/>
              <a:t>Knotice</a:t>
            </a:r>
            <a:r>
              <a:rPr lang="en-US" baseline="0" dirty="0" smtClean="0"/>
              <a:t> is an EMC DCA customer improving targeting marketing use case</a:t>
            </a:r>
          </a:p>
          <a:p>
            <a:r>
              <a:rPr lang="en-US" baseline="0" dirty="0" err="1" smtClean="0"/>
              <a:t>Havas</a:t>
            </a:r>
            <a:r>
              <a:rPr lang="en-US" baseline="0" dirty="0" smtClean="0"/>
              <a:t> is a Pivotal customer improving targeting marketing </a:t>
            </a:r>
            <a:endParaRPr lang="en-US" dirty="0"/>
          </a:p>
        </p:txBody>
      </p:sp>
    </p:spTree>
    <p:extLst>
      <p:ext uri="{BB962C8B-B14F-4D97-AF65-F5344CB8AC3E}">
        <p14:creationId xmlns:p14="http://schemas.microsoft.com/office/powerpoint/2010/main" val="4186385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pPr defTabSz="905713">
              <a:spcBef>
                <a:spcPts val="1189"/>
              </a:spcBef>
              <a:defRPr/>
            </a:pPr>
            <a:r>
              <a:rPr lang="en-US" sz="1000" b="0" dirty="0" smtClean="0">
                <a:latin typeface="Verdana" pitchFamily="34" charset="0"/>
                <a:cs typeface="Arial" pitchFamily="34" charset="0"/>
              </a:rPr>
              <a:t>Why Act</a:t>
            </a:r>
            <a:r>
              <a:rPr lang="en-US" sz="1000" b="0" baseline="0" dirty="0" smtClean="0">
                <a:latin typeface="Verdana" pitchFamily="34" charset="0"/>
                <a:cs typeface="Arial" pitchFamily="34" charset="0"/>
              </a:rPr>
              <a:t> Now?  </a:t>
            </a:r>
          </a:p>
          <a:p>
            <a:pPr defTabSz="905713">
              <a:spcBef>
                <a:spcPts val="1189"/>
              </a:spcBef>
              <a:defRPr/>
            </a:pPr>
            <a:r>
              <a:rPr lang="en-US" sz="1000" b="0" baseline="0" dirty="0" smtClean="0">
                <a:latin typeface="Verdana" pitchFamily="34" charset="0"/>
                <a:cs typeface="Arial" pitchFamily="34" charset="0"/>
              </a:rPr>
              <a:t>If you don’t leverage Big data you will be outperformed by your peers</a:t>
            </a:r>
          </a:p>
          <a:p>
            <a:pPr defTabSz="905713">
              <a:spcBef>
                <a:spcPts val="1189"/>
              </a:spcBef>
              <a:defRPr/>
            </a:pPr>
            <a:r>
              <a:rPr lang="en-US" sz="1000" b="0" baseline="0" dirty="0" smtClean="0">
                <a:latin typeface="Verdana" pitchFamily="34" charset="0"/>
                <a:cs typeface="Arial" pitchFamily="34" charset="0"/>
              </a:rPr>
              <a:t>But it’s not enough just to analyze data, the insight gained needs to be easily consumable through software or application delivery</a:t>
            </a:r>
          </a:p>
          <a:p>
            <a:pPr defTabSz="905713">
              <a:spcBef>
                <a:spcPts val="1189"/>
              </a:spcBef>
              <a:defRPr/>
            </a:pPr>
            <a:r>
              <a:rPr lang="en-US" sz="1000" b="0" baseline="0" dirty="0" smtClean="0">
                <a:latin typeface="Verdana" pitchFamily="34" charset="0"/>
                <a:cs typeface="Arial" pitchFamily="34" charset="0"/>
              </a:rPr>
              <a:t>And it is not just digital born companies that rely on software to run their company and have transformed industries such as </a:t>
            </a:r>
            <a:r>
              <a:rPr lang="en-US" sz="1000" dirty="0">
                <a:latin typeface="Verdana" pitchFamily="34" charset="0"/>
                <a:cs typeface="Arial" pitchFamily="34" charset="0"/>
              </a:rPr>
              <a:t>U</a:t>
            </a:r>
            <a:r>
              <a:rPr lang="en-US" sz="1000" b="0" baseline="0" dirty="0" smtClean="0">
                <a:latin typeface="Verdana" pitchFamily="34" charset="0"/>
                <a:cs typeface="Arial" pitchFamily="34" charset="0"/>
              </a:rPr>
              <a:t>ber, but also brick and mortar companies such as financial institutions or banks must leverage Big Data or will become extinct such as Blockbuster after Netflix transformed the movie rental business. </a:t>
            </a:r>
            <a:endParaRPr lang="en-US" sz="1000" b="1" dirty="0" smtClean="0">
              <a:latin typeface="Verdana" pitchFamily="34" charset="0"/>
              <a:cs typeface="Arial" pitchFamily="34" charset="0"/>
            </a:endParaRPr>
          </a:p>
          <a:p>
            <a:pPr defTabSz="905713">
              <a:spcBef>
                <a:spcPts val="1189"/>
              </a:spcBef>
              <a:defRPr/>
            </a:pPr>
            <a:r>
              <a:rPr lang="en-US" sz="1000" b="1" dirty="0" smtClean="0">
                <a:latin typeface="Verdana" pitchFamily="34" charset="0"/>
                <a:cs typeface="Arial" pitchFamily="34" charset="0"/>
              </a:rPr>
              <a:t>Source </a:t>
            </a:r>
            <a:r>
              <a:rPr lang="en-US" sz="1000" b="1" dirty="0">
                <a:latin typeface="Verdana" pitchFamily="34" charset="0"/>
                <a:cs typeface="Arial" pitchFamily="34" charset="0"/>
              </a:rPr>
              <a:t>1:</a:t>
            </a:r>
            <a:r>
              <a:rPr lang="en-US" sz="1000" dirty="0">
                <a:latin typeface="Verdana" pitchFamily="34" charset="0"/>
                <a:cs typeface="Arial" pitchFamily="34" charset="0"/>
              </a:rPr>
              <a:t> </a:t>
            </a:r>
            <a:r>
              <a:rPr lang="en-US" sz="1000" b="1" i="1" dirty="0" smtClean="0">
                <a:solidFill>
                  <a:schemeClr val="bg2"/>
                </a:solidFill>
              </a:rPr>
              <a:t>Gartner, Information Management in the 21st Century, September 2, 2011</a:t>
            </a:r>
            <a:endParaRPr lang="en-US" sz="1000" b="1" i="1" dirty="0" smtClean="0">
              <a:latin typeface="Verdana" pitchFamily="34" charset="0"/>
              <a:cs typeface="Arial" pitchFamily="34" charset="0"/>
            </a:endParaRPr>
          </a:p>
          <a:p>
            <a:pPr defTabSz="905713">
              <a:spcBef>
                <a:spcPts val="1189"/>
              </a:spcBef>
              <a:defRPr/>
            </a:pPr>
            <a:r>
              <a:rPr lang="en-US" sz="1000" b="1" i="1" dirty="0" smtClean="0">
                <a:latin typeface="Verdana" pitchFamily="34" charset="0"/>
                <a:cs typeface="Arial" pitchFamily="34" charset="0"/>
              </a:rPr>
              <a:t>Source </a:t>
            </a:r>
            <a:r>
              <a:rPr lang="en-US" sz="1000" b="1" i="1" dirty="0">
                <a:latin typeface="Verdana" pitchFamily="34" charset="0"/>
                <a:cs typeface="Arial" pitchFamily="34" charset="0"/>
              </a:rPr>
              <a:t>2: </a:t>
            </a:r>
            <a:r>
              <a:rPr lang="en-US" sz="1000" b="1" i="1" dirty="0" smtClean="0"/>
              <a:t>Platform: The Cloud Foundry Conference - Jonathan Murray </a:t>
            </a:r>
          </a:p>
          <a:p>
            <a:r>
              <a:rPr lang="en-US" sz="1000" dirty="0">
                <a:latin typeface="Verdana" pitchFamily="34" charset="0"/>
                <a:cs typeface="Arial" pitchFamily="34" charset="0"/>
              </a:rPr>
              <a:t>http://</a:t>
            </a:r>
            <a:r>
              <a:rPr lang="en-US" sz="1000" dirty="0" smtClean="0">
                <a:latin typeface="Verdana" pitchFamily="34" charset="0"/>
                <a:cs typeface="Arial" pitchFamily="34" charset="0"/>
              </a:rPr>
              <a:t>www.youtube.com/watch?v=LIg7TO0CaKA</a:t>
            </a:r>
            <a:endParaRPr lang="en-US" sz="1000" b="1" i="1" dirty="0" smtClean="0">
              <a:latin typeface="Verdana" pitchFamily="34" charset="0"/>
              <a:cs typeface="Arial" pitchFamily="34" charset="0"/>
            </a:endParaRPr>
          </a:p>
          <a:p>
            <a:r>
              <a:rPr lang="en-US" sz="1000" b="1" i="1" dirty="0" smtClean="0">
                <a:latin typeface="Verdana" pitchFamily="34" charset="0"/>
                <a:cs typeface="Arial" pitchFamily="34" charset="0"/>
              </a:rPr>
              <a:t>Source </a:t>
            </a:r>
            <a:r>
              <a:rPr lang="en-US" sz="1000" b="1" i="1" dirty="0">
                <a:latin typeface="Verdana" pitchFamily="34" charset="0"/>
                <a:cs typeface="Arial" pitchFamily="34" charset="0"/>
              </a:rPr>
              <a:t>3: Financial Times – Banks need to take on Amazon and Google or die – Francisco Gonzalez, Chief Executive BBA – </a:t>
            </a:r>
          </a:p>
          <a:p>
            <a:pPr defTabSz="905713">
              <a:spcBef>
                <a:spcPts val="1189"/>
              </a:spcBef>
              <a:defRPr/>
            </a:pPr>
            <a:r>
              <a:rPr lang="en-US" sz="1000" dirty="0" smtClean="0"/>
              <a:t>BBVA is the second largest bank in Spain, after </a:t>
            </a:r>
            <a:r>
              <a:rPr lang="en-US" sz="1000" dirty="0" smtClean="0">
                <a:hlinkClick r:id="rId3" tooltip="Santander Group"/>
              </a:rPr>
              <a:t>Santander</a:t>
            </a:r>
            <a:r>
              <a:rPr lang="en-US" sz="1000" dirty="0" smtClean="0"/>
              <a:t>. Since 2006 the bank has focused on overseas expansion, and now operates in 40 countries. </a:t>
            </a:r>
            <a:r>
              <a:rPr lang="en-US" sz="1000" b="1" dirty="0" smtClean="0"/>
              <a:t>€22 billion</a:t>
            </a:r>
            <a:r>
              <a:rPr lang="en-US" sz="1000" b="1" baseline="0" dirty="0" smtClean="0"/>
              <a:t> revenue in 2012.</a:t>
            </a:r>
            <a:endParaRPr lang="en-US" sz="1000" b="1" dirty="0">
              <a:latin typeface="Verdana" pitchFamily="34" charset="0"/>
              <a:cs typeface="Arial" pitchFamily="34" charset="0"/>
            </a:endParaRPr>
          </a:p>
          <a:p>
            <a:r>
              <a:rPr lang="en-US" sz="1000" i="1" dirty="0" smtClean="0"/>
              <a:t>Some bankers and analysts think that Google, Facebook, Amazon or the like will not fully enter a highly regulated, low-margin business such as </a:t>
            </a:r>
            <a:r>
              <a:rPr lang="en-US" sz="1000" i="1" dirty="0" smtClean="0">
                <a:hlinkClick r:id="rId4" tooltip="Banks news headlines - FT.com"/>
              </a:rPr>
              <a:t>banking</a:t>
            </a:r>
            <a:r>
              <a:rPr lang="en-US" sz="1000" i="1" dirty="0" smtClean="0"/>
              <a:t>. I disagree. What is more, I think banks that are not prepared for such new competitors face certain death.</a:t>
            </a:r>
          </a:p>
          <a:p>
            <a:r>
              <a:rPr lang="en-US" sz="1000" i="1" dirty="0" smtClean="0"/>
              <a:t>Technology has already transformed many industries. Next in line is banking. In two or three years, only 5 per cent of consumer interaction will be through branches. The rules have changed and a new league of competitors is emerging.</a:t>
            </a:r>
          </a:p>
          <a:p>
            <a:endParaRPr lang="en-US" sz="1000" b="1" dirty="0">
              <a:latin typeface="Verdana" pitchFamily="34" charset="0"/>
              <a:cs typeface="Arial" pitchFamily="34" charset="0"/>
            </a:endParaRPr>
          </a:p>
        </p:txBody>
      </p:sp>
    </p:spTree>
    <p:extLst>
      <p:ext uri="{BB962C8B-B14F-4D97-AF65-F5344CB8AC3E}">
        <p14:creationId xmlns:p14="http://schemas.microsoft.com/office/powerpoint/2010/main" val="3096797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a:xfrm>
            <a:off x="457200" y="3581400"/>
            <a:ext cx="6248400" cy="5265170"/>
          </a:xfrm>
        </p:spPr>
        <p:txBody>
          <a:bodyPr/>
          <a:lstStyle/>
          <a:p>
            <a:pPr marL="0" marR="0" indent="0" algn="l" defTabSz="457200" rtl="0" eaLnBrk="1" fontAlgn="auto" latinLnBrk="0" hangingPunct="1">
              <a:lnSpc>
                <a:spcPct val="100000"/>
              </a:lnSpc>
              <a:spcBef>
                <a:spcPts val="1200"/>
              </a:spcBef>
              <a:spcAft>
                <a:spcPts val="0"/>
              </a:spcAft>
              <a:buClrTx/>
              <a:buSzTx/>
              <a:buFontTx/>
              <a:buNone/>
              <a:tabLst/>
              <a:defRPr/>
            </a:pPr>
            <a:r>
              <a:rPr lang="en-US" sz="1000" dirty="0" smtClean="0"/>
              <a:t>So how can you gain the opportunities of Big Data and maximize them in order to transform into a data driven enterprise?  Sure you can start a few Big Data projects and gain incremental value, but the keys to success are</a:t>
            </a:r>
            <a:r>
              <a:rPr lang="en-US" sz="1000" baseline="0" dirty="0" smtClean="0"/>
              <a:t> to maximize opportunities through the transformation of people, processes, and technology from your current situation to a Data driven enterprise. </a:t>
            </a:r>
          </a:p>
          <a:p>
            <a:pPr marL="0" marR="0" indent="0" algn="l" defTabSz="457200" rtl="0" eaLnBrk="1" fontAlgn="auto" latinLnBrk="0" hangingPunct="1">
              <a:lnSpc>
                <a:spcPct val="100000"/>
              </a:lnSpc>
              <a:spcBef>
                <a:spcPts val="1200"/>
              </a:spcBef>
              <a:spcAft>
                <a:spcPts val="0"/>
              </a:spcAft>
              <a:buClrTx/>
              <a:buSzTx/>
              <a:buFontTx/>
              <a:buNone/>
              <a:tabLst/>
              <a:defRPr/>
            </a:pPr>
            <a:r>
              <a:rPr lang="en-US" sz="1000" baseline="0" dirty="0" smtClean="0"/>
              <a:t>So let’s take a look at the characteristics of an organization’s current situation and what’s needed to become data driven:</a:t>
            </a:r>
          </a:p>
          <a:p>
            <a:pPr marL="171450" indent="-171450">
              <a:buFont typeface="Arial"/>
              <a:buChar char="•"/>
            </a:pPr>
            <a:r>
              <a:rPr lang="en-US" sz="1000" baseline="0" dirty="0" smtClean="0"/>
              <a:t>An </a:t>
            </a:r>
            <a:r>
              <a:rPr lang="en-US" sz="1000" b="1" baseline="0" dirty="0" smtClean="0"/>
              <a:t>unclear business </a:t>
            </a:r>
            <a:r>
              <a:rPr lang="en-US" sz="1000" baseline="0" dirty="0" smtClean="0"/>
              <a:t>case may be a characteristic of your </a:t>
            </a:r>
            <a:r>
              <a:rPr lang="en-US" sz="1000" b="1" baseline="0" dirty="0" smtClean="0"/>
              <a:t>current situation</a:t>
            </a:r>
            <a:r>
              <a:rPr lang="en-US" sz="1000" baseline="0" dirty="0" smtClean="0"/>
              <a:t>.  The path to become data driven starts with a business case, or business driven process to use Big Data as a means to meet clear, tangible goals. Executives paint a vision that aligns with the organization’s business initiatives, and the line of business managers define metrics or tangible goals.  For example, if the vision is to leverage Big Data to boost sales in the Southwest, the specific metric or goal can be “increasing product sales by 10% in Arizona in the winter.</a:t>
            </a:r>
          </a:p>
          <a:p>
            <a:pPr marL="171450" indent="-171450">
              <a:buFont typeface="Arial"/>
              <a:buChar char="•"/>
            </a:pPr>
            <a:r>
              <a:rPr lang="en-US" sz="1000" baseline="0" dirty="0" smtClean="0"/>
              <a:t>The challenge here people or  </a:t>
            </a:r>
            <a:r>
              <a:rPr lang="en-US" sz="1000" b="1" baseline="0" dirty="0" smtClean="0"/>
              <a:t>lack of skills and and experience </a:t>
            </a:r>
            <a:r>
              <a:rPr lang="en-US" sz="1000" baseline="0" dirty="0" smtClean="0"/>
              <a:t>in order paint this vision and identify a use case that delivers value, as well as skills in the area of Hadoop and Data Science to execute on a Big Data project based on an identified and optimal use case. </a:t>
            </a:r>
          </a:p>
          <a:p>
            <a:pPr marL="171450" indent="-171450">
              <a:buFont typeface="Arial"/>
              <a:buChar char="•"/>
            </a:pPr>
            <a:r>
              <a:rPr lang="en-US" sz="1000" baseline="0" dirty="0" smtClean="0"/>
              <a:t>So the first step to </a:t>
            </a:r>
            <a:r>
              <a:rPr lang="en-US" sz="1000" b="1" baseline="0" dirty="0" smtClean="0"/>
              <a:t>becoming data driven </a:t>
            </a:r>
            <a:r>
              <a:rPr lang="en-US" sz="1000" baseline="0" dirty="0" smtClean="0"/>
              <a:t>is a </a:t>
            </a:r>
            <a:r>
              <a:rPr lang="en-US" sz="1000" b="1" baseline="0" dirty="0" smtClean="0"/>
              <a:t>well trained and experienced staff </a:t>
            </a:r>
            <a:r>
              <a:rPr lang="en-US" sz="1000" baseline="0" dirty="0" smtClean="0"/>
              <a:t>that can collaborate with the business and IT </a:t>
            </a:r>
            <a:r>
              <a:rPr lang="en-US" sz="1000" b="1" baseline="0" dirty="0" smtClean="0"/>
              <a:t>to uncover an optimal use case </a:t>
            </a:r>
            <a:r>
              <a:rPr lang="en-US" sz="1000" baseline="0" dirty="0" smtClean="0"/>
              <a:t>for business value.</a:t>
            </a:r>
          </a:p>
          <a:p>
            <a:pPr marL="171450" indent="-171450">
              <a:buFont typeface="Arial"/>
              <a:buChar char="•"/>
            </a:pPr>
            <a:r>
              <a:rPr lang="en-GB" sz="1000" kern="1200" dirty="0" smtClean="0">
                <a:solidFill>
                  <a:schemeClr val="tx1"/>
                </a:solidFill>
                <a:effectLst/>
              </a:rPr>
              <a:t>The more agile you are in capturing Big Data, deriving insight from it, and creating or updating applications to reflect newer insights, the more data-driven you</a:t>
            </a:r>
            <a:r>
              <a:rPr lang="en-GB" sz="1000" kern="1200" baseline="0" dirty="0" smtClean="0">
                <a:solidFill>
                  <a:schemeClr val="tx1"/>
                </a:solidFill>
                <a:effectLst/>
              </a:rPr>
              <a:t> </a:t>
            </a:r>
            <a:r>
              <a:rPr lang="en-GB" sz="1000" kern="1200" dirty="0" smtClean="0">
                <a:solidFill>
                  <a:schemeClr val="tx1"/>
                </a:solidFill>
                <a:effectLst/>
              </a:rPr>
              <a:t>will become. This is how you</a:t>
            </a:r>
            <a:r>
              <a:rPr lang="en-GB" sz="1000" kern="1200" baseline="0" dirty="0" smtClean="0">
                <a:solidFill>
                  <a:schemeClr val="tx1"/>
                </a:solidFill>
                <a:effectLst/>
              </a:rPr>
              <a:t> grow your business through rapid iteration or the ability to quickly add new features or application logic based on analytics. </a:t>
            </a:r>
            <a:r>
              <a:rPr lang="en-US" sz="1000" kern="1200" dirty="0" smtClean="0">
                <a:solidFill>
                  <a:schemeClr val="tx1"/>
                </a:solidFill>
                <a:effectLst/>
              </a:rPr>
              <a:t>The challenge here are the traditional</a:t>
            </a:r>
            <a:r>
              <a:rPr lang="en-US" sz="1000" kern="1200" baseline="0" dirty="0" smtClean="0">
                <a:solidFill>
                  <a:schemeClr val="tx1"/>
                </a:solidFill>
                <a:effectLst/>
              </a:rPr>
              <a:t> </a:t>
            </a:r>
            <a:r>
              <a:rPr lang="en-US" sz="1000" b="1" kern="1200" baseline="0" dirty="0" smtClean="0">
                <a:solidFill>
                  <a:schemeClr val="tx1"/>
                </a:solidFill>
                <a:effectLst/>
              </a:rPr>
              <a:t>application </a:t>
            </a:r>
            <a:r>
              <a:rPr lang="en-US" sz="1000" b="1" kern="1200" baseline="0" dirty="0" err="1" smtClean="0">
                <a:solidFill>
                  <a:schemeClr val="tx1"/>
                </a:solidFill>
                <a:effectLst/>
              </a:rPr>
              <a:t>dev</a:t>
            </a:r>
            <a:r>
              <a:rPr lang="en-US" sz="1000" b="1" kern="1200" baseline="0" dirty="0" smtClean="0">
                <a:solidFill>
                  <a:schemeClr val="tx1"/>
                </a:solidFill>
                <a:effectLst/>
              </a:rPr>
              <a:t> and deployment processes </a:t>
            </a:r>
            <a:r>
              <a:rPr lang="en-US" sz="1000" b="1" baseline="0" dirty="0" smtClean="0"/>
              <a:t>that are rigid </a:t>
            </a:r>
            <a:r>
              <a:rPr lang="en-US" sz="1000" baseline="0" dirty="0" smtClean="0"/>
              <a:t>and cannot quickly iterate. </a:t>
            </a:r>
            <a:r>
              <a:rPr lang="en-GB" sz="1000" kern="1200" dirty="0" smtClean="0">
                <a:solidFill>
                  <a:schemeClr val="tx1"/>
                </a:solidFill>
                <a:effectLst/>
              </a:rPr>
              <a:t>This requires</a:t>
            </a:r>
            <a:r>
              <a:rPr lang="en-GB" sz="1000" kern="1200" baseline="0" dirty="0" smtClean="0">
                <a:solidFill>
                  <a:schemeClr val="tx1"/>
                </a:solidFill>
                <a:effectLst/>
              </a:rPr>
              <a:t> new, agile processes and technologies such as </a:t>
            </a:r>
            <a:r>
              <a:rPr lang="en-GB" sz="1000" b="1" kern="1200" baseline="0" dirty="0" smtClean="0">
                <a:solidFill>
                  <a:schemeClr val="tx1"/>
                </a:solidFill>
                <a:effectLst/>
              </a:rPr>
              <a:t>PaaS</a:t>
            </a:r>
            <a:r>
              <a:rPr lang="en-GB" sz="1000" kern="1200" baseline="0" dirty="0" smtClean="0">
                <a:solidFill>
                  <a:schemeClr val="tx1"/>
                </a:solidFill>
                <a:effectLst/>
              </a:rPr>
              <a:t> to </a:t>
            </a:r>
            <a:r>
              <a:rPr lang="en-GB" sz="1000" kern="1200" dirty="0" smtClean="0">
                <a:solidFill>
                  <a:schemeClr val="tx1"/>
                </a:solidFill>
                <a:effectLst/>
              </a:rPr>
              <a:t>quickly operationalize insights</a:t>
            </a:r>
            <a:r>
              <a:rPr lang="en-US" sz="1000" kern="1200" dirty="0" smtClean="0">
                <a:solidFill>
                  <a:schemeClr val="tx1"/>
                </a:solidFill>
                <a:effectLst/>
              </a:rPr>
              <a:t>. </a:t>
            </a:r>
          </a:p>
          <a:p>
            <a:pPr marL="171450" indent="-171450">
              <a:buFont typeface="Arial"/>
              <a:buChar char="•"/>
            </a:pPr>
            <a:r>
              <a:rPr lang="en-US" sz="1000" kern="1200" dirty="0" smtClean="0">
                <a:solidFill>
                  <a:schemeClr val="tx1"/>
                </a:solidFill>
                <a:effectLst/>
              </a:rPr>
              <a:t>Because Big Data projects</a:t>
            </a:r>
            <a:r>
              <a:rPr lang="en-US" sz="1000" kern="1200" baseline="0" dirty="0" smtClean="0">
                <a:solidFill>
                  <a:schemeClr val="tx1"/>
                </a:solidFill>
                <a:effectLst/>
              </a:rPr>
              <a:t> are business driven, it is very common for </a:t>
            </a:r>
            <a:r>
              <a:rPr lang="en-US" sz="1000" kern="1200" dirty="0" smtClean="0">
                <a:solidFill>
                  <a:schemeClr val="tx1"/>
                </a:solidFill>
                <a:effectLst/>
              </a:rPr>
              <a:t>individual business departments to bypass</a:t>
            </a:r>
            <a:r>
              <a:rPr lang="en-US" sz="1000" kern="1200" baseline="0" dirty="0" smtClean="0">
                <a:solidFill>
                  <a:schemeClr val="tx1"/>
                </a:solidFill>
                <a:effectLst/>
              </a:rPr>
              <a:t> IT and use Big Data cloud services or </a:t>
            </a:r>
            <a:r>
              <a:rPr lang="en-US" sz="1000" kern="1200" baseline="0" dirty="0" err="1" smtClean="0">
                <a:solidFill>
                  <a:schemeClr val="tx1"/>
                </a:solidFill>
                <a:effectLst/>
              </a:rPr>
              <a:t>dept</a:t>
            </a:r>
            <a:r>
              <a:rPr lang="en-US" sz="1000" kern="1200" baseline="0" dirty="0" smtClean="0">
                <a:solidFill>
                  <a:schemeClr val="tx1"/>
                </a:solidFill>
                <a:effectLst/>
              </a:rPr>
              <a:t>-managed Hadoop enviro</a:t>
            </a:r>
            <a:r>
              <a:rPr lang="en-US" sz="1000" dirty="0"/>
              <a:t>n</a:t>
            </a:r>
            <a:r>
              <a:rPr lang="en-US" sz="1000" kern="1200" baseline="0" dirty="0" smtClean="0">
                <a:solidFill>
                  <a:schemeClr val="tx1"/>
                </a:solidFill>
                <a:effectLst/>
              </a:rPr>
              <a:t>ments - </a:t>
            </a:r>
            <a:r>
              <a:rPr lang="en-US" sz="1000" kern="1200" dirty="0" smtClean="0">
                <a:solidFill>
                  <a:schemeClr val="tx1"/>
                </a:solidFill>
                <a:effectLst/>
              </a:rPr>
              <a:t>introducing data silos and escalating data management costs due to these</a:t>
            </a:r>
            <a:r>
              <a:rPr lang="en-US" sz="1000" kern="1200" baseline="0" dirty="0" smtClean="0">
                <a:solidFill>
                  <a:schemeClr val="tx1"/>
                </a:solidFill>
                <a:effectLst/>
              </a:rPr>
              <a:t> silos and the sheer fact data is doubling every 2 years</a:t>
            </a:r>
            <a:r>
              <a:rPr lang="en-US" sz="1000" kern="1200" dirty="0" smtClean="0">
                <a:solidFill>
                  <a:schemeClr val="tx1"/>
                </a:solidFill>
                <a:effectLst/>
              </a:rPr>
              <a:t>. According to EMA: Operationalizing the Buzz, November 2013, an organization on average has 2.5 Big Data projects. To support these Big Data projects in a more efficient, cost-effective way, organizations can take control and move</a:t>
            </a:r>
            <a:r>
              <a:rPr lang="en-US" sz="1000" kern="1200" baseline="0" dirty="0" smtClean="0">
                <a:solidFill>
                  <a:schemeClr val="tx1"/>
                </a:solidFill>
                <a:effectLst/>
              </a:rPr>
              <a:t> </a:t>
            </a:r>
            <a:r>
              <a:rPr lang="en-US" sz="1000" kern="1200" dirty="0" smtClean="0">
                <a:solidFill>
                  <a:schemeClr val="tx1"/>
                </a:solidFill>
                <a:effectLst/>
              </a:rPr>
              <a:t>from </a:t>
            </a:r>
            <a:r>
              <a:rPr lang="en-US" sz="1000" kern="1200" dirty="0" err="1" smtClean="0">
                <a:solidFill>
                  <a:schemeClr val="tx1"/>
                </a:solidFill>
                <a:effectLst/>
              </a:rPr>
              <a:t>siloed</a:t>
            </a:r>
            <a:r>
              <a:rPr lang="en-US" sz="1000" kern="1200" dirty="0" smtClean="0">
                <a:solidFill>
                  <a:schemeClr val="tx1"/>
                </a:solidFill>
                <a:effectLst/>
              </a:rPr>
              <a:t> data architectures to an IT managed </a:t>
            </a:r>
            <a:r>
              <a:rPr lang="en-US" sz="1000" b="1" kern="1200" dirty="0" smtClean="0">
                <a:solidFill>
                  <a:schemeClr val="tx1"/>
                </a:solidFill>
                <a:effectLst/>
              </a:rPr>
              <a:t>Data Lake</a:t>
            </a:r>
            <a:r>
              <a:rPr lang="en-US" sz="1000" b="1" kern="1200" baseline="0" dirty="0" smtClean="0">
                <a:solidFill>
                  <a:schemeClr val="tx1"/>
                </a:solidFill>
                <a:effectLst/>
              </a:rPr>
              <a:t> </a:t>
            </a:r>
            <a:r>
              <a:rPr lang="en-US" sz="1000" kern="1200" baseline="0" dirty="0" smtClean="0">
                <a:solidFill>
                  <a:schemeClr val="tx1"/>
                </a:solidFill>
                <a:effectLst/>
              </a:rPr>
              <a:t>architecture</a:t>
            </a:r>
            <a:r>
              <a:rPr lang="en-US" sz="1000" kern="1200" dirty="0" smtClean="0">
                <a:solidFill>
                  <a:schemeClr val="tx1"/>
                </a:solidFill>
                <a:effectLst/>
              </a:rPr>
              <a:t>, where all enterprise data is managed in Hadoop and accessed and used equally by all business applications. </a:t>
            </a:r>
            <a:r>
              <a:rPr lang="en-US" sz="1000" b="1" kern="1200" dirty="0" smtClean="0">
                <a:solidFill>
                  <a:schemeClr val="tx1"/>
                </a:solidFill>
                <a:effectLst/>
              </a:rPr>
              <a:t>To simplify</a:t>
            </a:r>
            <a:r>
              <a:rPr lang="en-US" sz="1000" b="1" kern="1200" baseline="0" dirty="0" smtClean="0">
                <a:solidFill>
                  <a:schemeClr val="tx1"/>
                </a:solidFill>
                <a:effectLst/>
              </a:rPr>
              <a:t> management</a:t>
            </a:r>
            <a:r>
              <a:rPr lang="en-US" sz="1000" kern="1200" baseline="0" dirty="0" smtClean="0">
                <a:solidFill>
                  <a:schemeClr val="tx1"/>
                </a:solidFill>
                <a:effectLst/>
              </a:rPr>
              <a:t>, a</a:t>
            </a:r>
            <a:r>
              <a:rPr lang="en-US" sz="1000" kern="1200" dirty="0" smtClean="0">
                <a:solidFill>
                  <a:schemeClr val="tx1"/>
                </a:solidFill>
                <a:effectLst/>
              </a:rPr>
              <a:t>ll new applications will be built on the data lake, all applications will share data there, and data governance and security processes will be applied there; only a few legacy or specialized applications will stand alone.</a:t>
            </a:r>
          </a:p>
          <a:p>
            <a:pPr marL="171450" indent="-171450">
              <a:buFont typeface="Arial"/>
              <a:buChar char="•"/>
            </a:pPr>
            <a:endParaRPr lang="en-US" sz="1000" kern="1200" dirty="0" smtClean="0">
              <a:solidFill>
                <a:schemeClr val="tx1"/>
              </a:solidFill>
              <a:effectLst/>
            </a:endParaRPr>
          </a:p>
          <a:p>
            <a:pPr marL="171450" indent="-171450">
              <a:buFont typeface="Arial"/>
              <a:buChar char="•"/>
            </a:pPr>
            <a:endParaRPr lang="en-US" sz="1000" baseline="0" dirty="0" smtClean="0"/>
          </a:p>
        </p:txBody>
      </p:sp>
    </p:spTree>
    <p:extLst>
      <p:ext uri="{BB962C8B-B14F-4D97-AF65-F5344CB8AC3E}">
        <p14:creationId xmlns:p14="http://schemas.microsoft.com/office/powerpoint/2010/main" val="3528798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Layout 1">
    <p:spTree>
      <p:nvGrpSpPr>
        <p:cNvPr id="1" name=""/>
        <p:cNvGrpSpPr/>
        <p:nvPr/>
      </p:nvGrpSpPr>
      <p:grpSpPr>
        <a:xfrm>
          <a:off x="0" y="0"/>
          <a:ext cx="0" cy="0"/>
          <a:chOff x="0" y="0"/>
          <a:chExt cx="0" cy="0"/>
        </a:xfrm>
      </p:grpSpPr>
      <p:sp>
        <p:nvSpPr>
          <p:cNvPr id="7" name="Picture Placeholder 2"/>
          <p:cNvSpPr>
            <a:spLocks noGrp="1"/>
          </p:cNvSpPr>
          <p:nvPr>
            <p:ph type="pic" idx="11"/>
          </p:nvPr>
        </p:nvSpPr>
        <p:spPr>
          <a:xfrm>
            <a:off x="0" y="2379"/>
            <a:ext cx="9144000" cy="4987133"/>
          </a:xfrm>
          <a:prstGeom prst="rect">
            <a:avLst/>
          </a:prstGeom>
        </p:spPr>
        <p:txBody>
          <a:bodyPr/>
          <a:lstStyle>
            <a:lvl1pPr marL="0" indent="0">
              <a:buNone/>
              <a:defRPr sz="1800">
                <a:solidFill>
                  <a:schemeClr val="bg2"/>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2" name="Title 1"/>
          <p:cNvSpPr>
            <a:spLocks noGrp="1"/>
          </p:cNvSpPr>
          <p:nvPr>
            <p:ph type="ctrTitle"/>
          </p:nvPr>
        </p:nvSpPr>
        <p:spPr>
          <a:xfrm>
            <a:off x="523874" y="4095749"/>
            <a:ext cx="6738850" cy="413989"/>
          </a:xfrm>
          <a:prstGeom prst="rect">
            <a:avLst/>
          </a:prstGeom>
        </p:spPr>
        <p:txBody>
          <a:bodyPr lIns="0" tIns="0" rIns="0" bIns="0" anchor="t" anchorCtr="0"/>
          <a:lstStyle>
            <a:lvl1pPr algn="l">
              <a:lnSpc>
                <a:spcPct val="80000"/>
              </a:lnSpc>
              <a:defRPr sz="2800">
                <a:solidFill>
                  <a:schemeClr val="tx2"/>
                </a:solidFill>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523874" y="4516121"/>
            <a:ext cx="6738850" cy="269994"/>
          </a:xfrm>
          <a:prstGeom prst="rect">
            <a:avLst/>
          </a:prstGeom>
        </p:spPr>
        <p:txBody>
          <a:bodyPr lIns="0" tIns="0" rIns="0" bIns="0"/>
          <a:lstStyle>
            <a:lvl1pPr marL="0" indent="0" algn="l">
              <a:buNone/>
              <a:defRPr sz="160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4" name="Group 3"/>
          <p:cNvGrpSpPr/>
          <p:nvPr userDrawn="1"/>
        </p:nvGrpSpPr>
        <p:grpSpPr>
          <a:xfrm>
            <a:off x="7505596" y="4095749"/>
            <a:ext cx="951017" cy="1047751"/>
            <a:chOff x="7618413" y="4303992"/>
            <a:chExt cx="762000" cy="839508"/>
          </a:xfrm>
        </p:grpSpPr>
        <p:sp>
          <p:nvSpPr>
            <p:cNvPr id="8" name="Rectangle 7"/>
            <p:cNvSpPr/>
            <p:nvPr userDrawn="1"/>
          </p:nvSpPr>
          <p:spPr>
            <a:xfrm>
              <a:off x="7618413" y="4303992"/>
              <a:ext cx="762000" cy="839508"/>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EMC logo white_300d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28486" y="4429482"/>
              <a:ext cx="531651" cy="184909"/>
            </a:xfrm>
            <a:prstGeom prst="rect">
              <a:avLst/>
            </a:prstGeom>
          </p:spPr>
        </p:pic>
      </p:grpSp>
    </p:spTree>
    <p:extLst>
      <p:ext uri="{BB962C8B-B14F-4D97-AF65-F5344CB8AC3E}">
        <p14:creationId xmlns:p14="http://schemas.microsoft.com/office/powerpoint/2010/main" val="103237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Content with graphic area at left">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0"/>
            <a:ext cx="8458200" cy="457200"/>
          </a:xfrm>
          <a:prstGeom prst="rect">
            <a:avLst/>
          </a:prstGeom>
        </p:spPr>
        <p:txBody>
          <a:bodyPr lIns="0" tIns="0" rIns="0" bIns="0" anchor="t" anchorCtr="0"/>
          <a:lstStyle>
            <a:lvl1pPr algn="l">
              <a:lnSpc>
                <a:spcPct val="90000"/>
              </a:lnSpc>
              <a:defRPr sz="3200">
                <a:solidFill>
                  <a:schemeClr val="tx2"/>
                </a:solidFill>
                <a:latin typeface="+mj-lt"/>
              </a:defRPr>
            </a:lvl1pPr>
          </a:lstStyle>
          <a:p>
            <a:r>
              <a:rPr lang="en-US" smtClean="0"/>
              <a:t>Click to edit Master title style</a:t>
            </a:r>
            <a:endParaRPr lang="en-US" dirty="0"/>
          </a:p>
        </p:txBody>
      </p:sp>
      <p:sp>
        <p:nvSpPr>
          <p:cNvPr id="5" name="Content Placeholder 4"/>
          <p:cNvSpPr>
            <a:spLocks noGrp="1"/>
          </p:cNvSpPr>
          <p:nvPr>
            <p:ph sz="quarter" idx="10"/>
          </p:nvPr>
        </p:nvSpPr>
        <p:spPr>
          <a:xfrm>
            <a:off x="2743200" y="1295399"/>
            <a:ext cx="6096000" cy="3124200"/>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Picture Placeholder 2"/>
          <p:cNvSpPr>
            <a:spLocks noGrp="1"/>
          </p:cNvSpPr>
          <p:nvPr>
            <p:ph type="pic" idx="11"/>
          </p:nvPr>
        </p:nvSpPr>
        <p:spPr>
          <a:xfrm>
            <a:off x="381000" y="1295400"/>
            <a:ext cx="2133600" cy="3124200"/>
          </a:xfrm>
          <a:prstGeom prst="rect">
            <a:avLst/>
          </a:prstGeom>
        </p:spPr>
        <p:txBody>
          <a:bodyPr/>
          <a:lstStyle>
            <a:lvl1pPr marL="0" indent="0">
              <a:buNone/>
              <a:defRPr sz="18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7" name="Subtitle 2"/>
          <p:cNvSpPr>
            <a:spLocks noGrp="1"/>
          </p:cNvSpPr>
          <p:nvPr>
            <p:ph type="subTitle" idx="1"/>
          </p:nvPr>
        </p:nvSpPr>
        <p:spPr>
          <a:xfrm>
            <a:off x="379413" y="703000"/>
            <a:ext cx="8449733" cy="302417"/>
          </a:xfrm>
          <a:prstGeom prst="rect">
            <a:avLst/>
          </a:prstGeom>
        </p:spPr>
        <p:txBody>
          <a:bodyPr lIns="0" tIns="0" rIns="0" bIns="0"/>
          <a:lstStyle>
            <a:lvl1pPr marL="0" indent="0" algn="l">
              <a:buNone/>
              <a:defRPr sz="2000">
                <a:solidFill>
                  <a:srgbClr val="717074"/>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78535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1"/>
            <a:ext cx="8458200" cy="457200"/>
          </a:xfrm>
          <a:prstGeom prst="rect">
            <a:avLst/>
          </a:prstGeom>
        </p:spPr>
        <p:txBody>
          <a:bodyPr lIns="0" tIns="0" rIns="0" bIns="0" anchor="t" anchorCtr="0"/>
          <a:lstStyle>
            <a:lvl1pPr algn="l">
              <a:lnSpc>
                <a:spcPct val="90000"/>
              </a:lnSpc>
              <a:defRPr sz="3200">
                <a:solidFill>
                  <a:schemeClr val="tx2"/>
                </a:solidFill>
              </a:defRPr>
            </a:lvl1pPr>
          </a:lstStyle>
          <a:p>
            <a:r>
              <a:rPr lang="en-US" smtClean="0"/>
              <a:t>Click to edit Master title style</a:t>
            </a:r>
            <a:endParaRPr lang="en-US" dirty="0"/>
          </a:p>
        </p:txBody>
      </p:sp>
      <p:sp>
        <p:nvSpPr>
          <p:cNvPr id="5" name="Content Placeholder 4"/>
          <p:cNvSpPr>
            <a:spLocks noGrp="1"/>
          </p:cNvSpPr>
          <p:nvPr>
            <p:ph sz="quarter" idx="10"/>
          </p:nvPr>
        </p:nvSpPr>
        <p:spPr>
          <a:xfrm>
            <a:off x="379413" y="990600"/>
            <a:ext cx="4038600" cy="3429000"/>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4"/>
          <p:cNvSpPr>
            <a:spLocks noGrp="1"/>
          </p:cNvSpPr>
          <p:nvPr>
            <p:ph sz="quarter" idx="11"/>
          </p:nvPr>
        </p:nvSpPr>
        <p:spPr>
          <a:xfrm>
            <a:off x="4800600" y="990600"/>
            <a:ext cx="4038600" cy="3429000"/>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824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 column left">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0"/>
            <a:ext cx="8458200" cy="457200"/>
          </a:xfrm>
          <a:prstGeom prst="rect">
            <a:avLst/>
          </a:prstGeom>
        </p:spPr>
        <p:txBody>
          <a:bodyPr lIns="0" tIns="0" rIns="0" bIns="0" anchor="t" anchorCtr="0"/>
          <a:lstStyle>
            <a:lvl1pPr algn="l">
              <a:lnSpc>
                <a:spcPct val="90000"/>
              </a:lnSpc>
              <a:defRPr sz="3200">
                <a:solidFill>
                  <a:schemeClr val="tx2"/>
                </a:solidFill>
              </a:defRPr>
            </a:lvl1pPr>
          </a:lstStyle>
          <a:p>
            <a:r>
              <a:rPr lang="en-US" smtClean="0"/>
              <a:t>Click to edit Master title style</a:t>
            </a:r>
            <a:endParaRPr lang="en-US" dirty="0"/>
          </a:p>
        </p:txBody>
      </p:sp>
      <p:sp>
        <p:nvSpPr>
          <p:cNvPr id="5" name="Content Placeholder 4"/>
          <p:cNvSpPr>
            <a:spLocks noGrp="1"/>
          </p:cNvSpPr>
          <p:nvPr>
            <p:ph sz="quarter" idx="10"/>
          </p:nvPr>
        </p:nvSpPr>
        <p:spPr>
          <a:xfrm>
            <a:off x="379413" y="990600"/>
            <a:ext cx="4038600" cy="3429000"/>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576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 column right">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1"/>
            <a:ext cx="8458200" cy="457200"/>
          </a:xfrm>
          <a:prstGeom prst="rect">
            <a:avLst/>
          </a:prstGeom>
        </p:spPr>
        <p:txBody>
          <a:bodyPr lIns="0" tIns="0" rIns="0" bIns="0" anchor="t" anchorCtr="0"/>
          <a:lstStyle>
            <a:lvl1pPr algn="l">
              <a:lnSpc>
                <a:spcPct val="90000"/>
              </a:lnSpc>
              <a:defRPr sz="3200">
                <a:solidFill>
                  <a:schemeClr val="tx2"/>
                </a:solidFill>
                <a:latin typeface="+mj-lt"/>
              </a:defRPr>
            </a:lvl1pPr>
          </a:lstStyle>
          <a:p>
            <a:r>
              <a:rPr lang="en-US" smtClean="0"/>
              <a:t>Click to edit Master title style</a:t>
            </a:r>
            <a:endParaRPr lang="en-US" dirty="0"/>
          </a:p>
        </p:txBody>
      </p:sp>
      <p:sp>
        <p:nvSpPr>
          <p:cNvPr id="4" name="Content Placeholder 4"/>
          <p:cNvSpPr>
            <a:spLocks noGrp="1"/>
          </p:cNvSpPr>
          <p:nvPr>
            <p:ph sz="quarter" idx="11"/>
          </p:nvPr>
        </p:nvSpPr>
        <p:spPr>
          <a:xfrm>
            <a:off x="4800600" y="990600"/>
            <a:ext cx="4038600" cy="3429000"/>
          </a:xfrm>
          <a:prstGeom prst="rect">
            <a:avLst/>
          </a:prstGeom>
        </p:spPr>
        <p:txBody>
          <a:bodyPr vert="horz" lIns="0" tIns="0" rIns="0" bIns="0"/>
          <a:lstStyle>
            <a:lvl1pPr marL="228600" indent="-228600">
              <a:spcBef>
                <a:spcPts val="1200"/>
              </a:spcBef>
              <a:buClr>
                <a:schemeClr val="tx2"/>
              </a:buClr>
              <a:defRPr sz="2400">
                <a:solidFill>
                  <a:srgbClr val="717074"/>
                </a:solidFill>
                <a:latin typeface="+mn-lt"/>
              </a:defRPr>
            </a:lvl1pPr>
            <a:lvl2pPr>
              <a:spcBef>
                <a:spcPts val="300"/>
              </a:spcBef>
              <a:buClr>
                <a:schemeClr val="tx2"/>
              </a:buClr>
              <a:defRPr sz="2000">
                <a:solidFill>
                  <a:srgbClr val="717074"/>
                </a:solidFill>
                <a:latin typeface="+mn-lt"/>
              </a:defRPr>
            </a:lvl2pPr>
            <a:lvl3pPr marL="1084263" indent="-169863">
              <a:spcBef>
                <a:spcPts val="300"/>
              </a:spcBef>
              <a:buClr>
                <a:schemeClr val="tx2"/>
              </a:buClr>
              <a:defRPr sz="1600">
                <a:solidFill>
                  <a:srgbClr val="717074"/>
                </a:solidFill>
                <a:latin typeface="+mn-lt"/>
              </a:defRPr>
            </a:lvl3pPr>
            <a:lvl4pPr marL="1430338" indent="-168275">
              <a:spcBef>
                <a:spcPts val="300"/>
              </a:spcBef>
              <a:buClr>
                <a:schemeClr val="tx2"/>
              </a:buClr>
              <a:defRPr sz="1200">
                <a:solidFill>
                  <a:srgbClr val="717074"/>
                </a:solidFill>
                <a:latin typeface="+mn-lt"/>
              </a:defRPr>
            </a:lvl4pPr>
            <a:lvl5pPr marL="1770063" indent="-169863">
              <a:spcBef>
                <a:spcPts val="300"/>
              </a:spcBef>
              <a:buClr>
                <a:schemeClr val="tx2"/>
              </a:buClr>
              <a:buFont typeface="Arial"/>
              <a:buChar char="•"/>
              <a:defRPr sz="1100">
                <a:solidFill>
                  <a:srgbClr val="717074"/>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560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with subtitles">
    <p:spTree>
      <p:nvGrpSpPr>
        <p:cNvPr id="1" name=""/>
        <p:cNvGrpSpPr/>
        <p:nvPr/>
      </p:nvGrpSpPr>
      <p:grpSpPr>
        <a:xfrm>
          <a:off x="0" y="0"/>
          <a:ext cx="0" cy="0"/>
          <a:chOff x="0" y="0"/>
          <a:chExt cx="0" cy="0"/>
        </a:xfrm>
      </p:grpSpPr>
      <p:sp>
        <p:nvSpPr>
          <p:cNvPr id="2" name="Title 1"/>
          <p:cNvSpPr>
            <a:spLocks noGrp="1"/>
          </p:cNvSpPr>
          <p:nvPr>
            <p:ph type="ctrTitle"/>
          </p:nvPr>
        </p:nvSpPr>
        <p:spPr>
          <a:xfrm>
            <a:off x="374904" y="228601"/>
            <a:ext cx="8458200" cy="457200"/>
          </a:xfrm>
          <a:prstGeom prst="rect">
            <a:avLst/>
          </a:prstGeom>
        </p:spPr>
        <p:txBody>
          <a:bodyPr lIns="0" tIns="0" rIns="0" bIns="0" anchor="t" anchorCtr="0"/>
          <a:lstStyle>
            <a:lvl1pPr algn="l">
              <a:lnSpc>
                <a:spcPct val="90000"/>
              </a:lnSpc>
              <a:defRPr sz="3200">
                <a:solidFill>
                  <a:schemeClr val="tx2"/>
                </a:solidFill>
              </a:defRPr>
            </a:lvl1pPr>
          </a:lstStyle>
          <a:p>
            <a:r>
              <a:rPr lang="en-US" smtClean="0"/>
              <a:t>Click to edit Master title style</a:t>
            </a:r>
            <a:endParaRPr lang="en-US" dirty="0"/>
          </a:p>
        </p:txBody>
      </p:sp>
      <p:sp>
        <p:nvSpPr>
          <p:cNvPr id="5" name="Content Placeholder 4"/>
          <p:cNvSpPr>
            <a:spLocks noGrp="1"/>
          </p:cNvSpPr>
          <p:nvPr>
            <p:ph sz="quarter" idx="10" hasCustomPrompt="1"/>
          </p:nvPr>
        </p:nvSpPr>
        <p:spPr>
          <a:xfrm>
            <a:off x="374904" y="1011766"/>
            <a:ext cx="4038600" cy="3407833"/>
          </a:xfrm>
          <a:prstGeom prst="rect">
            <a:avLst/>
          </a:prstGeom>
        </p:spPr>
        <p:txBody>
          <a:bodyPr vert="horz" lIns="0" tIns="0" rIns="0" bIns="0"/>
          <a:lstStyle>
            <a:lvl1pPr marL="0" indent="0">
              <a:spcBef>
                <a:spcPts val="1200"/>
              </a:spcBef>
              <a:buClr>
                <a:schemeClr val="tx2"/>
              </a:buClr>
              <a:buNone/>
              <a:defRPr sz="2000">
                <a:solidFill>
                  <a:schemeClr val="tx2"/>
                </a:solidFill>
              </a:defRPr>
            </a:lvl1pPr>
            <a:lvl2pPr marL="169863" indent="-169863">
              <a:spcBef>
                <a:spcPts val="1200"/>
              </a:spcBef>
              <a:buClr>
                <a:schemeClr val="tx2"/>
              </a:buClr>
              <a:buFont typeface="Arial"/>
              <a:buChar char="•"/>
              <a:defRPr sz="1800">
                <a:solidFill>
                  <a:srgbClr val="717074"/>
                </a:solidFill>
              </a:defRPr>
            </a:lvl2pPr>
            <a:lvl3pPr marL="515938" indent="-168275">
              <a:spcBef>
                <a:spcPts val="300"/>
              </a:spcBef>
              <a:buClr>
                <a:schemeClr val="tx2"/>
              </a:buClr>
              <a:buFont typeface="Lucida Grande"/>
              <a:buChar char="­"/>
              <a:defRPr sz="1400">
                <a:solidFill>
                  <a:srgbClr val="717074"/>
                </a:solidFill>
              </a:defRPr>
            </a:lvl3pPr>
            <a:lvl4pPr marL="855663" indent="-169863">
              <a:spcBef>
                <a:spcPts val="300"/>
              </a:spcBef>
              <a:buClr>
                <a:schemeClr val="tx2"/>
              </a:buClr>
              <a:buFont typeface="Arial"/>
              <a:buChar char="•"/>
              <a:defRPr sz="1100">
                <a:solidFill>
                  <a:srgbClr val="717074"/>
                </a:solidFill>
              </a:defRPr>
            </a:lvl4pPr>
            <a:lvl5pPr marL="1201738" indent="-168275">
              <a:spcBef>
                <a:spcPts val="300"/>
              </a:spcBef>
              <a:buClr>
                <a:schemeClr val="tx2"/>
              </a:buClr>
              <a:buFont typeface="Arial"/>
              <a:buChar char="–"/>
              <a:defRPr sz="1050">
                <a:solidFill>
                  <a:srgbClr val="71707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4"/>
          <p:cNvSpPr>
            <a:spLocks noGrp="1"/>
          </p:cNvSpPr>
          <p:nvPr>
            <p:ph sz="quarter" idx="11" hasCustomPrompt="1"/>
          </p:nvPr>
        </p:nvSpPr>
        <p:spPr>
          <a:xfrm>
            <a:off x="4809067" y="1011766"/>
            <a:ext cx="4038600" cy="3407833"/>
          </a:xfrm>
          <a:prstGeom prst="rect">
            <a:avLst/>
          </a:prstGeom>
        </p:spPr>
        <p:txBody>
          <a:bodyPr vert="horz" lIns="0" tIns="0" rIns="0" bIns="0"/>
          <a:lstStyle>
            <a:lvl1pPr marL="0" indent="0">
              <a:spcBef>
                <a:spcPts val="1200"/>
              </a:spcBef>
              <a:buClr>
                <a:schemeClr val="tx2"/>
              </a:buClr>
              <a:buNone/>
              <a:defRPr sz="2000">
                <a:solidFill>
                  <a:schemeClr val="tx2"/>
                </a:solidFill>
              </a:defRPr>
            </a:lvl1pPr>
            <a:lvl2pPr marL="169863" indent="-169863">
              <a:spcBef>
                <a:spcPts val="1200"/>
              </a:spcBef>
              <a:buClr>
                <a:schemeClr val="tx2"/>
              </a:buClr>
              <a:buFont typeface="Arial"/>
              <a:buChar char="•"/>
              <a:defRPr sz="1800">
                <a:solidFill>
                  <a:srgbClr val="717074"/>
                </a:solidFill>
              </a:defRPr>
            </a:lvl2pPr>
            <a:lvl3pPr marL="515938" indent="-168275">
              <a:spcBef>
                <a:spcPts val="300"/>
              </a:spcBef>
              <a:buClr>
                <a:schemeClr val="tx2"/>
              </a:buClr>
              <a:buFont typeface="Lucida Grande"/>
              <a:buChar char="­"/>
              <a:defRPr sz="1400">
                <a:solidFill>
                  <a:srgbClr val="717074"/>
                </a:solidFill>
              </a:defRPr>
            </a:lvl3pPr>
            <a:lvl4pPr marL="855663" indent="-169863">
              <a:spcBef>
                <a:spcPts val="300"/>
              </a:spcBef>
              <a:buClr>
                <a:schemeClr val="tx2"/>
              </a:buClr>
              <a:buFont typeface="Arial"/>
              <a:buChar char="•"/>
              <a:defRPr sz="1100">
                <a:solidFill>
                  <a:srgbClr val="717074"/>
                </a:solidFill>
              </a:defRPr>
            </a:lvl4pPr>
            <a:lvl5pPr marL="1201738" indent="-168275">
              <a:spcBef>
                <a:spcPts val="300"/>
              </a:spcBef>
              <a:buClr>
                <a:schemeClr val="tx2"/>
              </a:buClr>
              <a:buFont typeface="Arial"/>
              <a:buChar char="–"/>
              <a:defRPr sz="1050">
                <a:solidFill>
                  <a:srgbClr val="71707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624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SA footer only">
    <p:spTree>
      <p:nvGrpSpPr>
        <p:cNvPr id="1" name=""/>
        <p:cNvGrpSpPr/>
        <p:nvPr/>
      </p:nvGrpSpPr>
      <p:grpSpPr>
        <a:xfrm>
          <a:off x="0" y="0"/>
          <a:ext cx="0" cy="0"/>
          <a:chOff x="0" y="0"/>
          <a:chExt cx="0" cy="0"/>
        </a:xfrm>
      </p:grpSpPr>
      <p:grpSp>
        <p:nvGrpSpPr>
          <p:cNvPr id="11" name="Group 10"/>
          <p:cNvGrpSpPr/>
          <p:nvPr userDrawn="1"/>
        </p:nvGrpSpPr>
        <p:grpSpPr>
          <a:xfrm>
            <a:off x="7859395" y="4629151"/>
            <a:ext cx="593222" cy="514350"/>
            <a:chOff x="7859395" y="4489938"/>
            <a:chExt cx="593222" cy="514350"/>
          </a:xfrm>
        </p:grpSpPr>
        <p:sp>
          <p:nvSpPr>
            <p:cNvPr id="12" name="Rectangle 11"/>
            <p:cNvSpPr/>
            <p:nvPr/>
          </p:nvSpPr>
          <p:spPr>
            <a:xfrm>
              <a:off x="7859395" y="4489938"/>
              <a:ext cx="593222" cy="51435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7984189" y="4586514"/>
              <a:ext cx="332840" cy="155812"/>
            </a:xfrm>
            <a:prstGeom prst="rect">
              <a:avLst/>
            </a:prstGeom>
          </p:spPr>
        </p:pic>
      </p:grpSp>
    </p:spTree>
    <p:extLst>
      <p:ext uri="{BB962C8B-B14F-4D97-AF65-F5344CB8AC3E}">
        <p14:creationId xmlns:p14="http://schemas.microsoft.com/office/powerpoint/2010/main" val="67296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SA Title">
    <p:spTree>
      <p:nvGrpSpPr>
        <p:cNvPr id="1" name=""/>
        <p:cNvGrpSpPr/>
        <p:nvPr/>
      </p:nvGrpSpPr>
      <p:grpSpPr>
        <a:xfrm>
          <a:off x="0" y="0"/>
          <a:ext cx="0" cy="0"/>
          <a:chOff x="0" y="0"/>
          <a:chExt cx="0" cy="0"/>
        </a:xfrm>
      </p:grpSpPr>
      <p:sp>
        <p:nvSpPr>
          <p:cNvPr id="2" name="Title 1"/>
          <p:cNvSpPr>
            <a:spLocks noGrp="1"/>
          </p:cNvSpPr>
          <p:nvPr>
            <p:ph type="ctrTitle"/>
          </p:nvPr>
        </p:nvSpPr>
        <p:spPr>
          <a:xfrm>
            <a:off x="375918" y="228601"/>
            <a:ext cx="8458200" cy="457200"/>
          </a:xfrm>
          <a:prstGeom prst="rect">
            <a:avLst/>
          </a:prstGeom>
        </p:spPr>
        <p:txBody>
          <a:bodyPr lIns="0" tIns="0" rIns="0" bIns="0" anchor="t" anchorCtr="0"/>
          <a:lstStyle>
            <a:lvl1pPr algn="l">
              <a:lnSpc>
                <a:spcPct val="90000"/>
              </a:lnSpc>
              <a:defRPr sz="3200">
                <a:solidFill>
                  <a:schemeClr val="accent6"/>
                </a:solidFill>
              </a:defRPr>
            </a:lvl1pPr>
          </a:lstStyle>
          <a:p>
            <a:r>
              <a:rPr lang="en-US" smtClean="0"/>
              <a:t>Click to edit Master title style</a:t>
            </a:r>
            <a:endParaRPr lang="en-US" dirty="0"/>
          </a:p>
        </p:txBody>
      </p:sp>
      <p:grpSp>
        <p:nvGrpSpPr>
          <p:cNvPr id="9" name="Group 8"/>
          <p:cNvGrpSpPr/>
          <p:nvPr userDrawn="1"/>
        </p:nvGrpSpPr>
        <p:grpSpPr>
          <a:xfrm>
            <a:off x="7859395" y="4629151"/>
            <a:ext cx="593222" cy="514350"/>
            <a:chOff x="7859395" y="4489938"/>
            <a:chExt cx="593222" cy="514350"/>
          </a:xfrm>
        </p:grpSpPr>
        <p:sp>
          <p:nvSpPr>
            <p:cNvPr id="10" name="Rectangle 9"/>
            <p:cNvSpPr/>
            <p:nvPr/>
          </p:nvSpPr>
          <p:spPr>
            <a:xfrm>
              <a:off x="7859395" y="4489938"/>
              <a:ext cx="593222" cy="51435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7984189" y="4586514"/>
              <a:ext cx="332840" cy="155812"/>
            </a:xfrm>
            <a:prstGeom prst="rect">
              <a:avLst/>
            </a:prstGeom>
          </p:spPr>
        </p:pic>
      </p:grpSp>
    </p:spTree>
    <p:extLst>
      <p:ext uri="{BB962C8B-B14F-4D97-AF65-F5344CB8AC3E}">
        <p14:creationId xmlns:p14="http://schemas.microsoft.com/office/powerpoint/2010/main" val="198637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SA Title and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1"/>
            <a:ext cx="8458200" cy="457200"/>
          </a:xfrm>
          <a:prstGeom prst="rect">
            <a:avLst/>
          </a:prstGeom>
        </p:spPr>
        <p:txBody>
          <a:bodyPr lIns="0" tIns="0" rIns="0" bIns="0" anchor="t" anchorCtr="0"/>
          <a:lstStyle>
            <a:lvl1pPr algn="l">
              <a:lnSpc>
                <a:spcPct val="90000"/>
              </a:lnSpc>
              <a:defRPr sz="3200">
                <a:solidFill>
                  <a:schemeClr val="accent6"/>
                </a:solidFill>
              </a:defRPr>
            </a:lvl1pPr>
          </a:lstStyle>
          <a:p>
            <a:r>
              <a:rPr lang="en-US" smtClean="0"/>
              <a:t>Click to edit Master title style</a:t>
            </a:r>
            <a:endParaRPr lang="en-US" dirty="0"/>
          </a:p>
        </p:txBody>
      </p:sp>
      <p:sp>
        <p:nvSpPr>
          <p:cNvPr id="6" name="Subtitle 2"/>
          <p:cNvSpPr>
            <a:spLocks noGrp="1"/>
          </p:cNvSpPr>
          <p:nvPr>
            <p:ph type="subTitle" idx="1"/>
          </p:nvPr>
        </p:nvSpPr>
        <p:spPr>
          <a:xfrm>
            <a:off x="379413" y="703000"/>
            <a:ext cx="8449733" cy="302417"/>
          </a:xfrm>
          <a:prstGeom prst="rect">
            <a:avLst/>
          </a:prstGeom>
        </p:spPr>
        <p:txBody>
          <a:bodyPr lIns="0" tIns="0" rIns="0" bIns="0"/>
          <a:lstStyle>
            <a:lvl1pPr marL="0" indent="0" algn="l">
              <a:buNone/>
              <a:defRPr sz="2000">
                <a:solidFill>
                  <a:srgbClr val="717074"/>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10" name="Group 9"/>
          <p:cNvGrpSpPr/>
          <p:nvPr userDrawn="1"/>
        </p:nvGrpSpPr>
        <p:grpSpPr>
          <a:xfrm>
            <a:off x="7859395" y="4629151"/>
            <a:ext cx="593222" cy="514350"/>
            <a:chOff x="7859395" y="4489938"/>
            <a:chExt cx="593222" cy="514350"/>
          </a:xfrm>
        </p:grpSpPr>
        <p:sp>
          <p:nvSpPr>
            <p:cNvPr id="11" name="Rectangle 10"/>
            <p:cNvSpPr/>
            <p:nvPr/>
          </p:nvSpPr>
          <p:spPr>
            <a:xfrm>
              <a:off x="7859395" y="4489938"/>
              <a:ext cx="593222" cy="51435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7984189" y="4586514"/>
              <a:ext cx="332840" cy="155812"/>
            </a:xfrm>
            <a:prstGeom prst="rect">
              <a:avLst/>
            </a:prstGeom>
          </p:spPr>
        </p:pic>
      </p:grpSp>
    </p:spTree>
    <p:extLst>
      <p:ext uri="{BB962C8B-B14F-4D97-AF65-F5344CB8AC3E}">
        <p14:creationId xmlns:p14="http://schemas.microsoft.com/office/powerpoint/2010/main" val="355965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SA title and content">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1"/>
            <a:ext cx="8458200" cy="457200"/>
          </a:xfrm>
          <a:prstGeom prst="rect">
            <a:avLst/>
          </a:prstGeom>
        </p:spPr>
        <p:txBody>
          <a:bodyPr lIns="0" tIns="0" rIns="0" bIns="0" anchor="t" anchorCtr="0"/>
          <a:lstStyle>
            <a:lvl1pPr algn="l">
              <a:lnSpc>
                <a:spcPct val="90000"/>
              </a:lnSpc>
              <a:defRPr sz="3200">
                <a:solidFill>
                  <a:schemeClr val="accent6"/>
                </a:solidFill>
              </a:defRPr>
            </a:lvl1pPr>
          </a:lstStyle>
          <a:p>
            <a:r>
              <a:rPr lang="en-US" smtClean="0"/>
              <a:t>Click to edit Master title style</a:t>
            </a:r>
            <a:endParaRPr lang="en-US" dirty="0"/>
          </a:p>
        </p:txBody>
      </p:sp>
      <p:sp>
        <p:nvSpPr>
          <p:cNvPr id="7" name="Content Placeholder 3"/>
          <p:cNvSpPr>
            <a:spLocks noGrp="1"/>
          </p:cNvSpPr>
          <p:nvPr>
            <p:ph sz="quarter" idx="10"/>
          </p:nvPr>
        </p:nvSpPr>
        <p:spPr bwMode="gray">
          <a:xfrm>
            <a:off x="379413" y="990600"/>
            <a:ext cx="8410575" cy="3467100"/>
          </a:xfrm>
          <a:prstGeom prst="rect">
            <a:avLst/>
          </a:prstGeom>
          <a:noFill/>
        </p:spPr>
        <p:txBody>
          <a:bodyPr lIns="0" tIns="0" rIns="0" bIns="0">
            <a:noAutofit/>
          </a:bodyPr>
          <a:lstStyle>
            <a:lvl1pPr marL="228600" indent="-228600">
              <a:spcBef>
                <a:spcPts val="1200"/>
              </a:spcBef>
              <a:buClr>
                <a:schemeClr val="accent6"/>
              </a:buClr>
              <a:buFont typeface="Arial"/>
              <a:buChar char="•"/>
              <a:defRPr sz="2400">
                <a:solidFill>
                  <a:srgbClr val="717074"/>
                </a:solidFill>
                <a:latin typeface="Verdana" pitchFamily="34" charset="0"/>
              </a:defRPr>
            </a:lvl1pPr>
            <a:lvl2pPr>
              <a:spcBef>
                <a:spcPts val="300"/>
              </a:spcBef>
              <a:buClr>
                <a:schemeClr val="accent6"/>
              </a:buClr>
              <a:buFont typeface="Verdana" pitchFamily="34" charset="0"/>
              <a:buChar char="–"/>
              <a:defRPr sz="2000">
                <a:solidFill>
                  <a:srgbClr val="717074"/>
                </a:solidFill>
                <a:latin typeface="Verdana" pitchFamily="34" charset="0"/>
              </a:defRPr>
            </a:lvl2pPr>
            <a:lvl3pPr>
              <a:spcBef>
                <a:spcPts val="300"/>
              </a:spcBef>
              <a:buClr>
                <a:schemeClr val="accent6"/>
              </a:buClr>
              <a:buFont typeface="Verdana" pitchFamily="34" charset="0"/>
              <a:buChar char="▪"/>
              <a:defRPr sz="1600">
                <a:solidFill>
                  <a:srgbClr val="717074"/>
                </a:solidFill>
                <a:latin typeface="Verdana" pitchFamily="34" charset="0"/>
              </a:defRPr>
            </a:lvl3pPr>
            <a:lvl4pPr marL="1658938" indent="-287338">
              <a:spcBef>
                <a:spcPts val="300"/>
              </a:spcBef>
              <a:buClr>
                <a:schemeClr val="accent6"/>
              </a:buClr>
              <a:buFont typeface="Verdana" pitchFamily="34" charset="0"/>
              <a:buChar char="—"/>
              <a:defRPr sz="1200">
                <a:solidFill>
                  <a:srgbClr val="717074"/>
                </a:solidFill>
                <a:latin typeface="Verdana" pitchFamily="34" charset="0"/>
              </a:defRPr>
            </a:lvl4pPr>
            <a:lvl5pPr marL="2000250" indent="-171450">
              <a:spcBef>
                <a:spcPts val="300"/>
              </a:spcBef>
              <a:buClr>
                <a:schemeClr val="accent6"/>
              </a:buClr>
              <a:buFont typeface="Arial"/>
              <a:buChar char="•"/>
              <a:defRPr sz="1100">
                <a:solidFill>
                  <a:srgbClr val="717074"/>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7859395" y="4629151"/>
            <a:ext cx="593222" cy="514350"/>
            <a:chOff x="7859395" y="4489938"/>
            <a:chExt cx="593222" cy="514350"/>
          </a:xfrm>
        </p:grpSpPr>
        <p:sp>
          <p:nvSpPr>
            <p:cNvPr id="12" name="Rectangle 11"/>
            <p:cNvSpPr/>
            <p:nvPr/>
          </p:nvSpPr>
          <p:spPr>
            <a:xfrm>
              <a:off x="7859395" y="4489938"/>
              <a:ext cx="593222" cy="51435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7984189" y="4586514"/>
              <a:ext cx="332840" cy="155812"/>
            </a:xfrm>
            <a:prstGeom prst="rect">
              <a:avLst/>
            </a:prstGeom>
          </p:spPr>
        </p:pic>
      </p:grpSp>
    </p:spTree>
    <p:extLst>
      <p:ext uri="{BB962C8B-B14F-4D97-AF65-F5344CB8AC3E}">
        <p14:creationId xmlns:p14="http://schemas.microsoft.com/office/powerpoint/2010/main" val="241699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RSA title and content">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1"/>
            <a:ext cx="8458200" cy="457200"/>
          </a:xfrm>
          <a:prstGeom prst="rect">
            <a:avLst/>
          </a:prstGeom>
        </p:spPr>
        <p:txBody>
          <a:bodyPr lIns="0" tIns="0" rIns="0" bIns="0" anchor="t" anchorCtr="0"/>
          <a:lstStyle>
            <a:lvl1pPr algn="l">
              <a:lnSpc>
                <a:spcPct val="90000"/>
              </a:lnSpc>
              <a:defRPr sz="3200">
                <a:solidFill>
                  <a:srgbClr val="CE3131"/>
                </a:solidFill>
              </a:defRPr>
            </a:lvl1pPr>
          </a:lstStyle>
          <a:p>
            <a:r>
              <a:rPr lang="en-US" smtClean="0"/>
              <a:t>Click to edit Master title style</a:t>
            </a:r>
            <a:endParaRPr lang="en-US" dirty="0"/>
          </a:p>
        </p:txBody>
      </p:sp>
      <p:sp>
        <p:nvSpPr>
          <p:cNvPr id="7" name="Content Placeholder 3"/>
          <p:cNvSpPr>
            <a:spLocks noGrp="1"/>
          </p:cNvSpPr>
          <p:nvPr>
            <p:ph sz="quarter" idx="10"/>
          </p:nvPr>
        </p:nvSpPr>
        <p:spPr bwMode="gray">
          <a:xfrm>
            <a:off x="379413" y="1296042"/>
            <a:ext cx="8410575" cy="3196167"/>
          </a:xfrm>
          <a:prstGeom prst="rect">
            <a:avLst/>
          </a:prstGeom>
          <a:noFill/>
        </p:spPr>
        <p:txBody>
          <a:bodyPr lIns="0" tIns="0" rIns="0" bIns="0">
            <a:noAutofit/>
          </a:bodyPr>
          <a:lstStyle>
            <a:lvl1pPr marL="228600" indent="-228600">
              <a:spcBef>
                <a:spcPts val="1200"/>
              </a:spcBef>
              <a:buClr>
                <a:schemeClr val="accent6"/>
              </a:buClr>
              <a:buFont typeface="Arial"/>
              <a:buChar char="•"/>
              <a:defRPr sz="2400">
                <a:solidFill>
                  <a:srgbClr val="717074"/>
                </a:solidFill>
                <a:latin typeface="Verdana" pitchFamily="34" charset="0"/>
              </a:defRPr>
            </a:lvl1pPr>
            <a:lvl2pPr>
              <a:spcBef>
                <a:spcPts val="300"/>
              </a:spcBef>
              <a:buClr>
                <a:schemeClr val="accent6"/>
              </a:buClr>
              <a:buFont typeface="Verdana" pitchFamily="34" charset="0"/>
              <a:buChar char="–"/>
              <a:defRPr sz="2000">
                <a:solidFill>
                  <a:srgbClr val="717074"/>
                </a:solidFill>
                <a:latin typeface="Verdana" pitchFamily="34" charset="0"/>
              </a:defRPr>
            </a:lvl2pPr>
            <a:lvl3pPr>
              <a:spcBef>
                <a:spcPts val="300"/>
              </a:spcBef>
              <a:buClr>
                <a:schemeClr val="accent6"/>
              </a:buClr>
              <a:buFont typeface="Verdana" pitchFamily="34" charset="0"/>
              <a:buChar char="▪"/>
              <a:defRPr sz="1600">
                <a:solidFill>
                  <a:srgbClr val="717074"/>
                </a:solidFill>
                <a:latin typeface="Verdana" pitchFamily="34" charset="0"/>
              </a:defRPr>
            </a:lvl3pPr>
            <a:lvl4pPr marL="1658938" indent="-287338">
              <a:spcBef>
                <a:spcPts val="300"/>
              </a:spcBef>
              <a:buClr>
                <a:schemeClr val="accent6"/>
              </a:buClr>
              <a:buFont typeface="Verdana" pitchFamily="34" charset="0"/>
              <a:buChar char="—"/>
              <a:defRPr sz="1200">
                <a:solidFill>
                  <a:srgbClr val="717074"/>
                </a:solidFill>
                <a:latin typeface="Verdana" pitchFamily="34" charset="0"/>
              </a:defRPr>
            </a:lvl4pPr>
            <a:lvl5pPr marL="2000250" indent="-171450">
              <a:spcBef>
                <a:spcPts val="300"/>
              </a:spcBef>
              <a:buClr>
                <a:schemeClr val="accent6"/>
              </a:buClr>
              <a:buFont typeface="Arial"/>
              <a:buChar char="•"/>
              <a:defRPr sz="1100">
                <a:solidFill>
                  <a:srgbClr val="717074"/>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ubtitle 2"/>
          <p:cNvSpPr>
            <a:spLocks noGrp="1"/>
          </p:cNvSpPr>
          <p:nvPr>
            <p:ph type="subTitle" idx="1"/>
          </p:nvPr>
        </p:nvSpPr>
        <p:spPr>
          <a:xfrm>
            <a:off x="379413" y="703000"/>
            <a:ext cx="8449733" cy="302417"/>
          </a:xfrm>
          <a:prstGeom prst="rect">
            <a:avLst/>
          </a:prstGeom>
        </p:spPr>
        <p:txBody>
          <a:bodyPr lIns="0" tIns="0" rIns="0" bIns="0"/>
          <a:lstStyle>
            <a:lvl1pPr marL="0" indent="0" algn="l">
              <a:buNone/>
              <a:defRPr sz="2000">
                <a:solidFill>
                  <a:srgbClr val="717074"/>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8" name="Group 7"/>
          <p:cNvGrpSpPr/>
          <p:nvPr userDrawn="1"/>
        </p:nvGrpSpPr>
        <p:grpSpPr>
          <a:xfrm>
            <a:off x="7859395" y="4629151"/>
            <a:ext cx="593222" cy="514350"/>
            <a:chOff x="7859395" y="4489938"/>
            <a:chExt cx="593222" cy="514350"/>
          </a:xfrm>
        </p:grpSpPr>
        <p:sp>
          <p:nvSpPr>
            <p:cNvPr id="9" name="Rectangle 8"/>
            <p:cNvSpPr/>
            <p:nvPr/>
          </p:nvSpPr>
          <p:spPr>
            <a:xfrm>
              <a:off x="7859395" y="4489938"/>
              <a:ext cx="593222" cy="51435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7984189" y="4586514"/>
              <a:ext cx="332840" cy="155812"/>
            </a:xfrm>
            <a:prstGeom prst="rect">
              <a:avLst/>
            </a:prstGeom>
          </p:spPr>
        </p:pic>
      </p:grpSp>
    </p:spTree>
    <p:extLst>
      <p:ext uri="{BB962C8B-B14F-4D97-AF65-F5344CB8AC3E}">
        <p14:creationId xmlns:p14="http://schemas.microsoft.com/office/powerpoint/2010/main" val="360495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Layout 2">
    <p:spTree>
      <p:nvGrpSpPr>
        <p:cNvPr id="1" name=""/>
        <p:cNvGrpSpPr/>
        <p:nvPr/>
      </p:nvGrpSpPr>
      <p:grpSpPr>
        <a:xfrm>
          <a:off x="0" y="0"/>
          <a:ext cx="0" cy="0"/>
          <a:chOff x="0" y="0"/>
          <a:chExt cx="0" cy="0"/>
        </a:xfrm>
      </p:grpSpPr>
      <p:sp>
        <p:nvSpPr>
          <p:cNvPr id="2" name="Title 1"/>
          <p:cNvSpPr>
            <a:spLocks noGrp="1"/>
          </p:cNvSpPr>
          <p:nvPr>
            <p:ph type="ctrTitle"/>
          </p:nvPr>
        </p:nvSpPr>
        <p:spPr>
          <a:xfrm>
            <a:off x="3663996" y="919861"/>
            <a:ext cx="5175204" cy="1194689"/>
          </a:xfrm>
          <a:prstGeom prst="rect">
            <a:avLst/>
          </a:prstGeom>
        </p:spPr>
        <p:txBody>
          <a:bodyPr lIns="0" tIns="0" rIns="0" bIns="0" anchor="b" anchorCtr="0"/>
          <a:lstStyle>
            <a:lvl1pPr algn="l">
              <a:lnSpc>
                <a:spcPct val="90000"/>
              </a:lnSpc>
              <a:defRPr>
                <a:solidFill>
                  <a:schemeClr val="tx2"/>
                </a:solidFill>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3663996" y="2440781"/>
            <a:ext cx="5175204" cy="816769"/>
          </a:xfrm>
          <a:prstGeom prst="rect">
            <a:avLst/>
          </a:prstGeom>
        </p:spPr>
        <p:txBody>
          <a:bodyPr lIns="0" tIns="0" rIns="0" bIns="0"/>
          <a:lstStyle>
            <a:lvl1pPr marL="0" indent="0" algn="l">
              <a:buNone/>
              <a:defRPr sz="2400">
                <a:solidFill>
                  <a:srgbClr val="71707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Picture Placeholder 2"/>
          <p:cNvSpPr>
            <a:spLocks noGrp="1"/>
          </p:cNvSpPr>
          <p:nvPr>
            <p:ph type="pic" idx="11"/>
          </p:nvPr>
        </p:nvSpPr>
        <p:spPr>
          <a:xfrm>
            <a:off x="0" y="2380"/>
            <a:ext cx="3276600" cy="5141120"/>
          </a:xfrm>
          <a:prstGeom prst="rect">
            <a:avLst/>
          </a:prstGeom>
        </p:spPr>
        <p:txBody>
          <a:bodyPr/>
          <a:lstStyle>
            <a:lvl1pPr marL="0" indent="0">
              <a:buNone/>
              <a:defRPr sz="1800">
                <a:solidFill>
                  <a:schemeClr val="bg2"/>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5" name="Content Placeholder 4"/>
          <p:cNvSpPr>
            <a:spLocks noGrp="1"/>
          </p:cNvSpPr>
          <p:nvPr>
            <p:ph sz="quarter" idx="10"/>
          </p:nvPr>
        </p:nvSpPr>
        <p:spPr>
          <a:xfrm>
            <a:off x="3663996" y="3332938"/>
            <a:ext cx="5175204" cy="357957"/>
          </a:xfrm>
          <a:prstGeom prst="rect">
            <a:avLst/>
          </a:prstGeom>
        </p:spPr>
        <p:txBody>
          <a:bodyPr vert="horz" lIns="0" tIns="0" rIns="0" bIns="0"/>
          <a:lstStyle>
            <a:lvl1pPr marL="0" indent="0">
              <a:spcBef>
                <a:spcPts val="1200"/>
              </a:spcBef>
              <a:buClr>
                <a:schemeClr val="tx2"/>
              </a:buClr>
              <a:buNone/>
              <a:defRPr sz="1800">
                <a:solidFill>
                  <a:srgbClr val="717074"/>
                </a:solidFill>
                <a:latin typeface="+mn-lt"/>
              </a:defRPr>
            </a:lvl1pPr>
            <a:lvl2pPr>
              <a:spcBef>
                <a:spcPts val="300"/>
              </a:spcBef>
              <a:buClr>
                <a:schemeClr val="tx2"/>
              </a:buClr>
              <a:defRPr sz="2000">
                <a:solidFill>
                  <a:srgbClr val="717074"/>
                </a:solidFill>
                <a:latin typeface="+mn-lt"/>
              </a:defRPr>
            </a:lvl2pPr>
            <a:lvl3pPr marL="1084263" indent="-169863">
              <a:spcBef>
                <a:spcPts val="300"/>
              </a:spcBef>
              <a:buClr>
                <a:schemeClr val="tx2"/>
              </a:buClr>
              <a:defRPr sz="1600">
                <a:solidFill>
                  <a:srgbClr val="717074"/>
                </a:solidFill>
                <a:latin typeface="+mn-lt"/>
              </a:defRPr>
            </a:lvl3pPr>
            <a:lvl4pPr marL="1430338" indent="-168275">
              <a:spcBef>
                <a:spcPts val="300"/>
              </a:spcBef>
              <a:buClr>
                <a:schemeClr val="tx2"/>
              </a:buClr>
              <a:defRPr sz="1200">
                <a:solidFill>
                  <a:srgbClr val="717074"/>
                </a:solidFill>
                <a:latin typeface="+mn-lt"/>
              </a:defRPr>
            </a:lvl4pPr>
            <a:lvl5pPr marL="1770063" indent="-169863">
              <a:spcBef>
                <a:spcPts val="300"/>
              </a:spcBef>
              <a:buClr>
                <a:schemeClr val="tx2"/>
              </a:buClr>
              <a:buFont typeface="Arial"/>
              <a:buChar char="•"/>
              <a:defRPr sz="1100">
                <a:solidFill>
                  <a:srgbClr val="717074"/>
                </a:solidFill>
                <a:latin typeface="+mn-lt"/>
              </a:defRPr>
            </a:lvl5pPr>
          </a:lstStyle>
          <a:p>
            <a:pPr lvl="0"/>
            <a:r>
              <a:rPr lang="en-US" smtClean="0"/>
              <a:t>Click to edit Master text styles</a:t>
            </a:r>
          </a:p>
        </p:txBody>
      </p:sp>
      <p:grpSp>
        <p:nvGrpSpPr>
          <p:cNvPr id="6" name="Group 5"/>
          <p:cNvGrpSpPr/>
          <p:nvPr userDrawn="1"/>
        </p:nvGrpSpPr>
        <p:grpSpPr>
          <a:xfrm>
            <a:off x="7505596" y="4095749"/>
            <a:ext cx="951017" cy="1047751"/>
            <a:chOff x="7618413" y="4303992"/>
            <a:chExt cx="762000" cy="839508"/>
          </a:xfrm>
        </p:grpSpPr>
        <p:sp>
          <p:nvSpPr>
            <p:cNvPr id="7" name="Rectangle 6"/>
            <p:cNvSpPr/>
            <p:nvPr userDrawn="1"/>
          </p:nvSpPr>
          <p:spPr>
            <a:xfrm>
              <a:off x="7618413" y="4303992"/>
              <a:ext cx="762000" cy="839508"/>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MC logo white_300d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28486" y="4429482"/>
              <a:ext cx="531651" cy="184909"/>
            </a:xfrm>
            <a:prstGeom prst="rect">
              <a:avLst/>
            </a:prstGeom>
          </p:spPr>
        </p:pic>
      </p:grpSp>
    </p:spTree>
    <p:extLst>
      <p:ext uri="{BB962C8B-B14F-4D97-AF65-F5344CB8AC3E}">
        <p14:creationId xmlns:p14="http://schemas.microsoft.com/office/powerpoint/2010/main" val="12018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votal">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9412" y="228600"/>
            <a:ext cx="8410575" cy="460375"/>
          </a:xfrm>
          <a:prstGeom prst="rect">
            <a:avLst/>
          </a:prstGeom>
          <a:noFill/>
        </p:spPr>
        <p:txBody>
          <a:bodyPr lIns="0" tIns="0" rIns="0" bIns="0" anchor="t" anchorCtr="0"/>
          <a:lstStyle>
            <a:lvl1pPr algn="l">
              <a:lnSpc>
                <a:spcPct val="90000"/>
              </a:lnSpc>
              <a:defRPr sz="3200">
                <a:solidFill>
                  <a:schemeClr val="accent5"/>
                </a:solidFill>
                <a:latin typeface="Verdana" pitchFamily="34" charset="0"/>
              </a:defRPr>
            </a:lvl1pPr>
          </a:lstStyle>
          <a:p>
            <a:r>
              <a:rPr lang="en-US" smtClean="0"/>
              <a:t>Click to edit Master title style</a:t>
            </a:r>
            <a:endParaRPr lang="en-US" dirty="0"/>
          </a:p>
        </p:txBody>
      </p:sp>
      <p:sp>
        <p:nvSpPr>
          <p:cNvPr id="4" name="Content Placeholder 3"/>
          <p:cNvSpPr>
            <a:spLocks noGrp="1"/>
          </p:cNvSpPr>
          <p:nvPr>
            <p:ph sz="quarter" idx="10"/>
          </p:nvPr>
        </p:nvSpPr>
        <p:spPr bwMode="gray">
          <a:xfrm>
            <a:off x="379413" y="990070"/>
            <a:ext cx="8410575" cy="3429529"/>
          </a:xfrm>
          <a:prstGeom prst="rect">
            <a:avLst/>
          </a:prstGeom>
          <a:noFill/>
        </p:spPr>
        <p:txBody>
          <a:bodyPr lIns="0" tIns="0" rIns="0" bIns="0">
            <a:noAutofit/>
          </a:bodyPr>
          <a:lstStyle>
            <a:lvl1pPr marL="228600" indent="-228600">
              <a:spcBef>
                <a:spcPts val="1200"/>
              </a:spcBef>
              <a:buClr>
                <a:schemeClr val="accent5"/>
              </a:buClr>
              <a:buFont typeface="Arial"/>
              <a:buChar char="•"/>
              <a:defRPr sz="2400">
                <a:solidFill>
                  <a:srgbClr val="717074"/>
                </a:solidFill>
                <a:latin typeface="Verdana" pitchFamily="34" charset="0"/>
              </a:defRPr>
            </a:lvl1pPr>
            <a:lvl2pPr>
              <a:spcBef>
                <a:spcPts val="300"/>
              </a:spcBef>
              <a:buClr>
                <a:schemeClr val="accent5"/>
              </a:buClr>
              <a:buFont typeface="Verdana" pitchFamily="34" charset="0"/>
              <a:buChar char="–"/>
              <a:defRPr sz="2000">
                <a:solidFill>
                  <a:srgbClr val="717074"/>
                </a:solidFill>
                <a:latin typeface="Verdana" pitchFamily="34" charset="0"/>
              </a:defRPr>
            </a:lvl2pPr>
            <a:lvl3pPr>
              <a:spcBef>
                <a:spcPts val="300"/>
              </a:spcBef>
              <a:buClr>
                <a:schemeClr val="accent5"/>
              </a:buClr>
              <a:buFont typeface="Verdana" pitchFamily="34" charset="0"/>
              <a:buChar char="▪"/>
              <a:defRPr sz="1600">
                <a:solidFill>
                  <a:srgbClr val="717074"/>
                </a:solidFill>
                <a:latin typeface="Verdana" pitchFamily="34" charset="0"/>
              </a:defRPr>
            </a:lvl3pPr>
            <a:lvl4pPr marL="1658938" indent="-287338">
              <a:spcBef>
                <a:spcPts val="300"/>
              </a:spcBef>
              <a:buClr>
                <a:schemeClr val="accent5"/>
              </a:buClr>
              <a:buFont typeface="Verdana" pitchFamily="34" charset="0"/>
              <a:buChar char="—"/>
              <a:defRPr sz="1200">
                <a:solidFill>
                  <a:srgbClr val="717074"/>
                </a:solidFill>
                <a:latin typeface="Verdana" pitchFamily="34" charset="0"/>
              </a:defRPr>
            </a:lvl4pPr>
            <a:lvl5pPr marL="2057400" indent="-228600">
              <a:spcBef>
                <a:spcPts val="300"/>
              </a:spcBef>
              <a:buClr>
                <a:schemeClr val="accent5"/>
              </a:buClr>
              <a:buFont typeface="Arial"/>
              <a:buChar char="•"/>
              <a:defRPr sz="1100">
                <a:solidFill>
                  <a:srgbClr val="717074"/>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7859395" y="4629151"/>
            <a:ext cx="593222" cy="514350"/>
            <a:chOff x="7859395" y="4489938"/>
            <a:chExt cx="593222" cy="514350"/>
          </a:xfrm>
        </p:grpSpPr>
        <p:sp>
          <p:nvSpPr>
            <p:cNvPr id="12" name="Rectangle 11"/>
            <p:cNvSpPr/>
            <p:nvPr/>
          </p:nvSpPr>
          <p:spPr>
            <a:xfrm>
              <a:off x="7859395" y="4489938"/>
              <a:ext cx="593222" cy="51435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Pivotal whit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26313" y="4605679"/>
              <a:ext cx="452587" cy="119715"/>
            </a:xfrm>
            <a:prstGeom prst="rect">
              <a:avLst/>
            </a:prstGeom>
          </p:spPr>
        </p:pic>
      </p:grpSp>
    </p:spTree>
    <p:extLst>
      <p:ext uri="{BB962C8B-B14F-4D97-AF65-F5344CB8AC3E}">
        <p14:creationId xmlns:p14="http://schemas.microsoft.com/office/powerpoint/2010/main" val="261061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ederatio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4904" y="228600"/>
            <a:ext cx="8410575" cy="460375"/>
          </a:xfrm>
          <a:prstGeom prst="rect">
            <a:avLst/>
          </a:prstGeom>
          <a:noFill/>
        </p:spPr>
        <p:txBody>
          <a:bodyPr lIns="0" tIns="0" rIns="0" bIns="0" anchor="t" anchorCtr="0"/>
          <a:lstStyle>
            <a:lvl1pPr algn="l">
              <a:lnSpc>
                <a:spcPct val="90000"/>
              </a:lnSpc>
              <a:defRPr sz="3200">
                <a:solidFill>
                  <a:schemeClr val="tx1"/>
                </a:solidFill>
                <a:latin typeface="Verdana" pitchFamily="34" charset="0"/>
              </a:defRPr>
            </a:lvl1pPr>
          </a:lstStyle>
          <a:p>
            <a:r>
              <a:rPr lang="en-US" smtClean="0"/>
              <a:t>Click to edit Master title style</a:t>
            </a:r>
            <a:endParaRPr lang="en-US" dirty="0"/>
          </a:p>
        </p:txBody>
      </p:sp>
      <p:sp>
        <p:nvSpPr>
          <p:cNvPr id="4" name="Content Placeholder 3"/>
          <p:cNvSpPr>
            <a:spLocks noGrp="1"/>
          </p:cNvSpPr>
          <p:nvPr>
            <p:ph sz="quarter" idx="10"/>
          </p:nvPr>
        </p:nvSpPr>
        <p:spPr bwMode="gray">
          <a:xfrm>
            <a:off x="374904" y="990600"/>
            <a:ext cx="8410575" cy="3429000"/>
          </a:xfrm>
          <a:prstGeom prst="rect">
            <a:avLst/>
          </a:prstGeom>
          <a:noFill/>
        </p:spPr>
        <p:txBody>
          <a:bodyPr lIns="0" tIns="0" rIns="0" bIns="0">
            <a:noAutofit/>
          </a:bodyPr>
          <a:lstStyle>
            <a:lvl1pPr marL="228600" indent="-228600">
              <a:spcBef>
                <a:spcPts val="1200"/>
              </a:spcBef>
              <a:buClr>
                <a:schemeClr val="tx1"/>
              </a:buClr>
              <a:buFont typeface="Arial"/>
              <a:buChar char="•"/>
              <a:defRPr sz="2400">
                <a:solidFill>
                  <a:schemeClr val="bg2"/>
                </a:solidFill>
                <a:latin typeface="Verdana" pitchFamily="34" charset="0"/>
              </a:defRPr>
            </a:lvl1pPr>
            <a:lvl2pPr>
              <a:spcBef>
                <a:spcPts val="300"/>
              </a:spcBef>
              <a:buClr>
                <a:schemeClr val="tx1"/>
              </a:buClr>
              <a:buFont typeface="Verdana" pitchFamily="34" charset="0"/>
              <a:buChar char="–"/>
              <a:defRPr sz="2000">
                <a:solidFill>
                  <a:schemeClr val="bg2"/>
                </a:solidFill>
                <a:latin typeface="Verdana" pitchFamily="34" charset="0"/>
              </a:defRPr>
            </a:lvl2pPr>
            <a:lvl3pPr>
              <a:spcBef>
                <a:spcPts val="300"/>
              </a:spcBef>
              <a:buClr>
                <a:schemeClr val="tx1"/>
              </a:buClr>
              <a:buFont typeface="Verdana" pitchFamily="34" charset="0"/>
              <a:buChar char="▪"/>
              <a:defRPr sz="1600">
                <a:solidFill>
                  <a:schemeClr val="bg2"/>
                </a:solidFill>
                <a:latin typeface="Verdana" pitchFamily="34" charset="0"/>
              </a:defRPr>
            </a:lvl3pPr>
            <a:lvl4pPr marL="1658938" indent="-287338">
              <a:spcBef>
                <a:spcPts val="300"/>
              </a:spcBef>
              <a:buClr>
                <a:schemeClr val="tx1"/>
              </a:buClr>
              <a:buFont typeface="Verdana" pitchFamily="34" charset="0"/>
              <a:buChar char="—"/>
              <a:defRPr sz="1200">
                <a:solidFill>
                  <a:schemeClr val="bg2"/>
                </a:solidFill>
                <a:latin typeface="Verdana" pitchFamily="34" charset="0"/>
              </a:defRPr>
            </a:lvl4pPr>
            <a:lvl5pPr marL="2057400" indent="-228600">
              <a:spcBef>
                <a:spcPts val="300"/>
              </a:spcBef>
              <a:buClr>
                <a:schemeClr val="tx1"/>
              </a:buClr>
              <a:buFont typeface="Arial"/>
              <a:buChar char="•"/>
              <a:defRPr sz="1100">
                <a:solidFill>
                  <a:schemeClr val="bg2"/>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7848600" y="4629150"/>
            <a:ext cx="608013" cy="514350"/>
            <a:chOff x="7618413" y="4114800"/>
            <a:chExt cx="762000" cy="644616"/>
          </a:xfrm>
        </p:grpSpPr>
        <p:sp>
          <p:nvSpPr>
            <p:cNvPr id="14" name="Rectangle 13"/>
            <p:cNvSpPr/>
            <p:nvPr/>
          </p:nvSpPr>
          <p:spPr>
            <a:xfrm>
              <a:off x="7618413" y="4114800"/>
              <a:ext cx="762000" cy="644616"/>
            </a:xfrm>
            <a:prstGeom prst="rect">
              <a:avLst/>
            </a:prstGeom>
            <a:solidFill>
              <a:srgbClr val="9D9FA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5" name="Picture 14" descr="Destination Federation 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5719" y="4199890"/>
              <a:ext cx="367389" cy="367898"/>
            </a:xfrm>
            <a:prstGeom prst="rect">
              <a:avLst/>
            </a:prstGeom>
          </p:spPr>
        </p:pic>
      </p:grpSp>
    </p:spTree>
    <p:extLst>
      <p:ext uri="{BB962C8B-B14F-4D97-AF65-F5344CB8AC3E}">
        <p14:creationId xmlns:p14="http://schemas.microsoft.com/office/powerpoint/2010/main" val="94586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VMwar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9412" y="228600"/>
            <a:ext cx="8410575" cy="460375"/>
          </a:xfrm>
          <a:prstGeom prst="rect">
            <a:avLst/>
          </a:prstGeom>
          <a:noFill/>
        </p:spPr>
        <p:txBody>
          <a:bodyPr lIns="0" tIns="0" rIns="0" bIns="0" anchor="t" anchorCtr="0"/>
          <a:lstStyle>
            <a:lvl1pPr algn="l">
              <a:lnSpc>
                <a:spcPct val="90000"/>
              </a:lnSpc>
              <a:defRPr sz="3200">
                <a:solidFill>
                  <a:schemeClr val="tx1"/>
                </a:solidFill>
                <a:latin typeface="Verdana" pitchFamily="34" charset="0"/>
              </a:defRPr>
            </a:lvl1pPr>
          </a:lstStyle>
          <a:p>
            <a:r>
              <a:rPr lang="en-US" smtClean="0"/>
              <a:t>Click to edit Master title style</a:t>
            </a:r>
            <a:endParaRPr lang="en-US" dirty="0"/>
          </a:p>
        </p:txBody>
      </p:sp>
      <p:sp>
        <p:nvSpPr>
          <p:cNvPr id="4" name="Content Placeholder 3"/>
          <p:cNvSpPr>
            <a:spLocks noGrp="1"/>
          </p:cNvSpPr>
          <p:nvPr>
            <p:ph sz="quarter" idx="10"/>
          </p:nvPr>
        </p:nvSpPr>
        <p:spPr bwMode="gray">
          <a:xfrm>
            <a:off x="379413" y="990600"/>
            <a:ext cx="8410575" cy="3429000"/>
          </a:xfrm>
          <a:prstGeom prst="rect">
            <a:avLst/>
          </a:prstGeom>
          <a:noFill/>
        </p:spPr>
        <p:txBody>
          <a:bodyPr lIns="0" tIns="0" rIns="0" bIns="0">
            <a:noAutofit/>
          </a:bodyPr>
          <a:lstStyle>
            <a:lvl1pPr marL="228600" indent="-228600">
              <a:spcBef>
                <a:spcPts val="1200"/>
              </a:spcBef>
              <a:buClr>
                <a:schemeClr val="tx1"/>
              </a:buClr>
              <a:buFont typeface="Arial"/>
              <a:buChar char="•"/>
              <a:defRPr sz="2400">
                <a:solidFill>
                  <a:srgbClr val="717074"/>
                </a:solidFill>
                <a:latin typeface="Verdana" pitchFamily="34" charset="0"/>
              </a:defRPr>
            </a:lvl1pPr>
            <a:lvl2pPr>
              <a:spcBef>
                <a:spcPts val="300"/>
              </a:spcBef>
              <a:buClr>
                <a:schemeClr val="tx1"/>
              </a:buClr>
              <a:buFont typeface="Verdana" pitchFamily="34" charset="0"/>
              <a:buChar char="–"/>
              <a:defRPr sz="2000">
                <a:solidFill>
                  <a:srgbClr val="717074"/>
                </a:solidFill>
                <a:latin typeface="Verdana" pitchFamily="34" charset="0"/>
              </a:defRPr>
            </a:lvl2pPr>
            <a:lvl3pPr>
              <a:spcBef>
                <a:spcPts val="300"/>
              </a:spcBef>
              <a:buClr>
                <a:schemeClr val="tx1"/>
              </a:buClr>
              <a:buFont typeface="Verdana" pitchFamily="34" charset="0"/>
              <a:buChar char="▪"/>
              <a:defRPr sz="1600">
                <a:solidFill>
                  <a:srgbClr val="717074"/>
                </a:solidFill>
                <a:latin typeface="Verdana" pitchFamily="34" charset="0"/>
              </a:defRPr>
            </a:lvl3pPr>
            <a:lvl4pPr marL="1658938" indent="-287338">
              <a:spcBef>
                <a:spcPts val="300"/>
              </a:spcBef>
              <a:buClr>
                <a:schemeClr val="tx1"/>
              </a:buClr>
              <a:buFont typeface="Verdana" pitchFamily="34" charset="0"/>
              <a:buChar char="—"/>
              <a:defRPr sz="1200">
                <a:solidFill>
                  <a:srgbClr val="717074"/>
                </a:solidFill>
                <a:latin typeface="Verdana" pitchFamily="34" charset="0"/>
              </a:defRPr>
            </a:lvl4pPr>
            <a:lvl5pPr marL="2057400" indent="-228600">
              <a:spcBef>
                <a:spcPts val="300"/>
              </a:spcBef>
              <a:buClr>
                <a:schemeClr val="tx1"/>
              </a:buClr>
              <a:buFont typeface="Arial"/>
              <a:buChar char="•"/>
              <a:defRPr sz="1100">
                <a:solidFill>
                  <a:srgbClr val="717074"/>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5" name="Group 4"/>
          <p:cNvGrpSpPr/>
          <p:nvPr userDrawn="1"/>
        </p:nvGrpSpPr>
        <p:grpSpPr>
          <a:xfrm>
            <a:off x="7848600" y="4629150"/>
            <a:ext cx="608013" cy="514350"/>
            <a:chOff x="7848600" y="4486637"/>
            <a:chExt cx="608013" cy="514350"/>
          </a:xfrm>
        </p:grpSpPr>
        <p:sp>
          <p:nvSpPr>
            <p:cNvPr id="15" name="Rectangle 14"/>
            <p:cNvSpPr/>
            <p:nvPr/>
          </p:nvSpPr>
          <p:spPr>
            <a:xfrm>
              <a:off x="7848600" y="4486637"/>
              <a:ext cx="608013" cy="51435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 name="Picture 2" descr="VMware logo 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05055" y="4629148"/>
              <a:ext cx="502918" cy="76081"/>
            </a:xfrm>
            <a:prstGeom prst="rect">
              <a:avLst/>
            </a:prstGeom>
          </p:spPr>
        </p:pic>
      </p:grpSp>
    </p:spTree>
    <p:extLst>
      <p:ext uri="{BB962C8B-B14F-4D97-AF65-F5344CB8AC3E}">
        <p14:creationId xmlns:p14="http://schemas.microsoft.com/office/powerpoint/2010/main" val="85289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CE">
    <p:spTree>
      <p:nvGrpSpPr>
        <p:cNvPr id="1" name=""/>
        <p:cNvGrpSpPr/>
        <p:nvPr/>
      </p:nvGrpSpPr>
      <p:grpSpPr>
        <a:xfrm>
          <a:off x="0" y="0"/>
          <a:ext cx="0" cy="0"/>
          <a:chOff x="0" y="0"/>
          <a:chExt cx="0" cy="0"/>
        </a:xfrm>
      </p:grpSpPr>
      <p:sp>
        <p:nvSpPr>
          <p:cNvPr id="4" name="Content Placeholder 3"/>
          <p:cNvSpPr>
            <a:spLocks noGrp="1"/>
          </p:cNvSpPr>
          <p:nvPr>
            <p:ph sz="quarter" idx="10"/>
          </p:nvPr>
        </p:nvSpPr>
        <p:spPr bwMode="gray">
          <a:xfrm>
            <a:off x="379413" y="990600"/>
            <a:ext cx="8410575" cy="3429000"/>
          </a:xfrm>
          <a:prstGeom prst="rect">
            <a:avLst/>
          </a:prstGeom>
          <a:noFill/>
        </p:spPr>
        <p:txBody>
          <a:bodyPr lIns="0" tIns="0" rIns="0" bIns="0">
            <a:noAutofit/>
          </a:bodyPr>
          <a:lstStyle>
            <a:lvl1pPr marL="228600" indent="-228600">
              <a:spcBef>
                <a:spcPts val="1200"/>
              </a:spcBef>
              <a:buClr>
                <a:schemeClr val="tx1"/>
              </a:buClr>
              <a:buFont typeface="Arial"/>
              <a:buChar char="•"/>
              <a:defRPr sz="2400">
                <a:solidFill>
                  <a:schemeClr val="bg2"/>
                </a:solidFill>
                <a:latin typeface="Verdana" pitchFamily="34" charset="0"/>
              </a:defRPr>
            </a:lvl1pPr>
            <a:lvl2pPr>
              <a:spcBef>
                <a:spcPts val="300"/>
              </a:spcBef>
              <a:buClr>
                <a:schemeClr val="tx1"/>
              </a:buClr>
              <a:buFont typeface="Verdana" pitchFamily="34" charset="0"/>
              <a:buChar char="–"/>
              <a:defRPr sz="2000">
                <a:solidFill>
                  <a:schemeClr val="bg2"/>
                </a:solidFill>
                <a:latin typeface="Verdana" pitchFamily="34" charset="0"/>
              </a:defRPr>
            </a:lvl2pPr>
            <a:lvl3pPr>
              <a:spcBef>
                <a:spcPts val="300"/>
              </a:spcBef>
              <a:buClr>
                <a:schemeClr val="tx1"/>
              </a:buClr>
              <a:buFont typeface="Verdana" pitchFamily="34" charset="0"/>
              <a:buChar char="▪"/>
              <a:defRPr sz="1600">
                <a:solidFill>
                  <a:schemeClr val="bg2"/>
                </a:solidFill>
                <a:latin typeface="Verdana" pitchFamily="34" charset="0"/>
              </a:defRPr>
            </a:lvl3pPr>
            <a:lvl4pPr marL="1658938" indent="-287338">
              <a:spcBef>
                <a:spcPts val="300"/>
              </a:spcBef>
              <a:buClr>
                <a:schemeClr val="tx1"/>
              </a:buClr>
              <a:buFont typeface="Verdana" pitchFamily="34" charset="0"/>
              <a:buChar char="—"/>
              <a:defRPr sz="1200">
                <a:solidFill>
                  <a:schemeClr val="bg2"/>
                </a:solidFill>
                <a:latin typeface="Verdana" pitchFamily="34" charset="0"/>
              </a:defRPr>
            </a:lvl4pPr>
            <a:lvl5pPr marL="2057400" indent="-228600">
              <a:spcBef>
                <a:spcPts val="300"/>
              </a:spcBef>
              <a:buClr>
                <a:schemeClr val="tx1"/>
              </a:buClr>
              <a:buFont typeface="Arial"/>
              <a:buChar char="•"/>
              <a:defRPr sz="1100">
                <a:solidFill>
                  <a:schemeClr val="bg2"/>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oup 9"/>
          <p:cNvGrpSpPr/>
          <p:nvPr userDrawn="1"/>
        </p:nvGrpSpPr>
        <p:grpSpPr>
          <a:xfrm>
            <a:off x="7859395" y="4629151"/>
            <a:ext cx="593222" cy="514350"/>
            <a:chOff x="7859395" y="4489938"/>
            <a:chExt cx="593222" cy="514350"/>
          </a:xfrm>
        </p:grpSpPr>
        <p:sp>
          <p:nvSpPr>
            <p:cNvPr id="11" name="Rectangle 10"/>
            <p:cNvSpPr/>
            <p:nvPr userDrawn="1"/>
          </p:nvSpPr>
          <p:spPr>
            <a:xfrm>
              <a:off x="7859395" y="4489938"/>
              <a:ext cx="593222" cy="51435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VC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08863" y="4574497"/>
              <a:ext cx="294287" cy="294287"/>
            </a:xfrm>
            <a:prstGeom prst="rect">
              <a:avLst/>
            </a:prstGeom>
          </p:spPr>
        </p:pic>
      </p:grpSp>
      <p:sp>
        <p:nvSpPr>
          <p:cNvPr id="7" name="Title 1"/>
          <p:cNvSpPr>
            <a:spLocks noGrp="1"/>
          </p:cNvSpPr>
          <p:nvPr>
            <p:ph type="title"/>
          </p:nvPr>
        </p:nvSpPr>
        <p:spPr bwMode="gray">
          <a:xfrm>
            <a:off x="379412" y="228600"/>
            <a:ext cx="8410575" cy="460375"/>
          </a:xfrm>
          <a:prstGeom prst="rect">
            <a:avLst/>
          </a:prstGeom>
          <a:noFill/>
        </p:spPr>
        <p:txBody>
          <a:bodyPr lIns="0" tIns="0" rIns="0" bIns="0" anchor="t" anchorCtr="0"/>
          <a:lstStyle>
            <a:lvl1pPr algn="l">
              <a:lnSpc>
                <a:spcPct val="90000"/>
              </a:lnSpc>
              <a:defRPr sz="3200">
                <a:solidFill>
                  <a:schemeClr val="tx1"/>
                </a:solidFill>
                <a:latin typeface="Verdan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37690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accent1"/>
        </a:solidFill>
        <a:effectLst/>
      </p:bgPr>
    </p:bg>
    <p:spTree>
      <p:nvGrpSpPr>
        <p:cNvPr id="1" name=""/>
        <p:cNvGrpSpPr/>
        <p:nvPr/>
      </p:nvGrpSpPr>
      <p:grpSpPr>
        <a:xfrm>
          <a:off x="0" y="0"/>
          <a:ext cx="0" cy="0"/>
          <a:chOff x="0" y="0"/>
          <a:chExt cx="0" cy="0"/>
        </a:xfrm>
      </p:grpSpPr>
      <p:pic>
        <p:nvPicPr>
          <p:cNvPr id="3" name="Picture 2" descr="EMC logo white_300d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02997" y="1657351"/>
            <a:ext cx="4899905" cy="1581470"/>
          </a:xfrm>
          <a:prstGeom prst="rect">
            <a:avLst/>
          </a:prstGeom>
        </p:spPr>
      </p:pic>
    </p:spTree>
    <p:extLst>
      <p:ext uri="{BB962C8B-B14F-4D97-AF65-F5344CB8AC3E}">
        <p14:creationId xmlns:p14="http://schemas.microsoft.com/office/powerpoint/2010/main" val="90387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Layout 1">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379413" y="3886200"/>
            <a:ext cx="8383588" cy="413989"/>
          </a:xfrm>
          <a:prstGeom prst="rect">
            <a:avLst/>
          </a:prstGeom>
        </p:spPr>
        <p:txBody>
          <a:bodyPr lIns="0" tIns="0" rIns="0" bIns="0" anchor="b" anchorCtr="0"/>
          <a:lstStyle>
            <a:lvl1pPr algn="l">
              <a:lnSpc>
                <a:spcPct val="100000"/>
              </a:lnSpc>
              <a:defRPr sz="3200">
                <a:solidFill>
                  <a:schemeClr val="tx2"/>
                </a:solidFill>
                <a:latin typeface="Architects Daughter"/>
                <a:cs typeface="Architects Daughter"/>
              </a:defRPr>
            </a:lvl1pPr>
          </a:lstStyle>
          <a:p>
            <a:r>
              <a:rPr lang="en-US" dirty="0" smtClean="0"/>
              <a:t>CLICK TO EDIT MASTER TITLE STYLE</a:t>
            </a:r>
            <a:endParaRPr lang="en-US" dirty="0"/>
          </a:p>
        </p:txBody>
      </p:sp>
      <p:sp>
        <p:nvSpPr>
          <p:cNvPr id="9" name="Subtitle 2"/>
          <p:cNvSpPr>
            <a:spLocks noGrp="1"/>
          </p:cNvSpPr>
          <p:nvPr>
            <p:ph type="subTitle" idx="1" hasCustomPrompt="1"/>
          </p:nvPr>
        </p:nvSpPr>
        <p:spPr>
          <a:xfrm>
            <a:off x="379412" y="4343400"/>
            <a:ext cx="8383587" cy="269994"/>
          </a:xfrm>
          <a:prstGeom prst="rect">
            <a:avLst/>
          </a:prstGeom>
        </p:spPr>
        <p:txBody>
          <a:bodyPr lIns="0" tIns="0" rIns="0" bIns="0"/>
          <a:lstStyle>
            <a:lvl1pPr marL="0" indent="0" algn="l">
              <a:lnSpc>
                <a:spcPct val="100000"/>
              </a:lnSpc>
              <a:buNone/>
              <a:defRPr sz="1600">
                <a:solidFill>
                  <a:schemeClr val="bg2"/>
                </a:solidFill>
                <a:latin typeface="Architects Daughter"/>
                <a:cs typeface="Architects Daughte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89223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Layout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63996" y="363539"/>
            <a:ext cx="5175204" cy="1751012"/>
          </a:xfrm>
          <a:prstGeom prst="rect">
            <a:avLst/>
          </a:prstGeom>
        </p:spPr>
        <p:txBody>
          <a:bodyPr lIns="0" tIns="0" rIns="0" bIns="0" anchor="b" anchorCtr="0"/>
          <a:lstStyle>
            <a:lvl1pPr algn="l">
              <a:lnSpc>
                <a:spcPct val="100000"/>
              </a:lnSpc>
              <a:defRPr sz="4000">
                <a:solidFill>
                  <a:schemeClr val="tx2"/>
                </a:solidFill>
                <a:latin typeface="Architects Daughter"/>
                <a:cs typeface="Architects Daughter"/>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663996" y="2440781"/>
            <a:ext cx="5175204" cy="816769"/>
          </a:xfrm>
          <a:prstGeom prst="rect">
            <a:avLst/>
          </a:prstGeom>
        </p:spPr>
        <p:txBody>
          <a:bodyPr lIns="0" tIns="0" rIns="0" bIns="0"/>
          <a:lstStyle>
            <a:lvl1pPr marL="0" indent="0" algn="l">
              <a:lnSpc>
                <a:spcPct val="100000"/>
              </a:lnSpc>
              <a:buNone/>
              <a:defRPr sz="2400">
                <a:solidFill>
                  <a:srgbClr val="717074"/>
                </a:solidFill>
                <a:latin typeface="Architects Daughter"/>
                <a:cs typeface="Architects Daughte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Picture Placeholder 2"/>
          <p:cNvSpPr>
            <a:spLocks noGrp="1"/>
          </p:cNvSpPr>
          <p:nvPr>
            <p:ph type="pic" idx="11"/>
          </p:nvPr>
        </p:nvSpPr>
        <p:spPr>
          <a:xfrm>
            <a:off x="0" y="2380"/>
            <a:ext cx="3276600" cy="5141120"/>
          </a:xfrm>
          <a:prstGeom prst="rect">
            <a:avLst/>
          </a:prstGeom>
        </p:spPr>
        <p:txBody>
          <a:bodyPr/>
          <a:lstStyle>
            <a:lvl1pPr marL="0" indent="0">
              <a:buNone/>
              <a:defRPr sz="1800">
                <a:solidFill>
                  <a:schemeClr val="bg2"/>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Content Placeholder 4"/>
          <p:cNvSpPr>
            <a:spLocks noGrp="1"/>
          </p:cNvSpPr>
          <p:nvPr>
            <p:ph sz="quarter" idx="10"/>
          </p:nvPr>
        </p:nvSpPr>
        <p:spPr>
          <a:xfrm>
            <a:off x="3663996" y="3332938"/>
            <a:ext cx="5175204" cy="357957"/>
          </a:xfrm>
          <a:prstGeom prst="rect">
            <a:avLst/>
          </a:prstGeom>
        </p:spPr>
        <p:txBody>
          <a:bodyPr vert="horz" lIns="0" tIns="0" rIns="0" bIns="0"/>
          <a:lstStyle>
            <a:lvl1pPr marL="0" indent="0">
              <a:lnSpc>
                <a:spcPct val="100000"/>
              </a:lnSpc>
              <a:spcBef>
                <a:spcPts val="1200"/>
              </a:spcBef>
              <a:buClr>
                <a:schemeClr val="tx2"/>
              </a:buClr>
              <a:buNone/>
              <a:defRPr sz="1800">
                <a:solidFill>
                  <a:srgbClr val="717074"/>
                </a:solidFill>
                <a:latin typeface="+mn-lt"/>
              </a:defRPr>
            </a:lvl1pPr>
            <a:lvl2pPr>
              <a:spcBef>
                <a:spcPts val="300"/>
              </a:spcBef>
              <a:buClr>
                <a:schemeClr val="tx2"/>
              </a:buClr>
              <a:defRPr sz="2000">
                <a:solidFill>
                  <a:srgbClr val="717074"/>
                </a:solidFill>
                <a:latin typeface="+mn-lt"/>
              </a:defRPr>
            </a:lvl2pPr>
            <a:lvl3pPr marL="1084263" indent="-169863">
              <a:spcBef>
                <a:spcPts val="300"/>
              </a:spcBef>
              <a:buClr>
                <a:schemeClr val="tx2"/>
              </a:buClr>
              <a:defRPr sz="1600">
                <a:solidFill>
                  <a:srgbClr val="717074"/>
                </a:solidFill>
                <a:latin typeface="+mn-lt"/>
              </a:defRPr>
            </a:lvl3pPr>
            <a:lvl4pPr marL="1430338" indent="-168275">
              <a:spcBef>
                <a:spcPts val="300"/>
              </a:spcBef>
              <a:buClr>
                <a:schemeClr val="tx2"/>
              </a:buClr>
              <a:defRPr sz="1200">
                <a:solidFill>
                  <a:srgbClr val="717074"/>
                </a:solidFill>
                <a:latin typeface="+mn-lt"/>
              </a:defRPr>
            </a:lvl4pPr>
            <a:lvl5pPr marL="1770063" indent="-169863">
              <a:spcBef>
                <a:spcPts val="300"/>
              </a:spcBef>
              <a:buClr>
                <a:schemeClr val="tx2"/>
              </a:buClr>
              <a:buFont typeface="Arial"/>
              <a:buChar char="•"/>
              <a:defRPr sz="1100">
                <a:solidFill>
                  <a:srgbClr val="717074"/>
                </a:solidFill>
                <a:latin typeface="+mn-lt"/>
              </a:defRPr>
            </a:lvl5pPr>
          </a:lstStyle>
          <a:p>
            <a:pPr lvl="0"/>
            <a:r>
              <a:rPr lang="en-US" smtClean="0"/>
              <a:t>Click to edit Master text styles</a:t>
            </a:r>
          </a:p>
        </p:txBody>
      </p:sp>
    </p:spTree>
    <p:extLst>
      <p:ext uri="{BB962C8B-B14F-4D97-AF65-F5344CB8AC3E}">
        <p14:creationId xmlns:p14="http://schemas.microsoft.com/office/powerpoint/2010/main" val="112755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69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79413" y="990600"/>
            <a:ext cx="8458200" cy="3429000"/>
          </a:xfrm>
          <a:prstGeom prst="rect">
            <a:avLst/>
          </a:prstGeom>
        </p:spPr>
        <p:txBody>
          <a:bodyPr vert="horz" lIns="0" tIns="0" rIns="0" bIns="0"/>
          <a:lstStyle>
            <a:lvl1pPr marL="228600" indent="-228600">
              <a:spcBef>
                <a:spcPts val="1200"/>
              </a:spcBef>
              <a:buClr>
                <a:schemeClr val="tx2"/>
              </a:buClr>
              <a:defRPr sz="2400">
                <a:solidFill>
                  <a:schemeClr val="bg2"/>
                </a:solidFill>
              </a:defRPr>
            </a:lvl1pPr>
            <a:lvl2pPr>
              <a:spcBef>
                <a:spcPts val="300"/>
              </a:spcBef>
              <a:buClr>
                <a:schemeClr val="tx2"/>
              </a:buClr>
              <a:defRPr sz="2000">
                <a:solidFill>
                  <a:schemeClr val="bg2"/>
                </a:solidFill>
              </a:defRPr>
            </a:lvl2pPr>
            <a:lvl3pPr marL="1084263" indent="-169863">
              <a:spcBef>
                <a:spcPts val="300"/>
              </a:spcBef>
              <a:buClr>
                <a:schemeClr val="tx2"/>
              </a:buClr>
              <a:defRPr sz="1600">
                <a:solidFill>
                  <a:schemeClr val="bg2"/>
                </a:solidFill>
              </a:defRPr>
            </a:lvl3pPr>
            <a:lvl4pPr marL="1430338" indent="-168275">
              <a:spcBef>
                <a:spcPts val="300"/>
              </a:spcBef>
              <a:buClr>
                <a:schemeClr val="tx2"/>
              </a:buClr>
              <a:defRPr sz="1200">
                <a:solidFill>
                  <a:schemeClr val="bg2"/>
                </a:solidFill>
              </a:defRPr>
            </a:lvl4pPr>
            <a:lvl5pPr marL="1770063" indent="-169863">
              <a:spcBef>
                <a:spcPts val="300"/>
              </a:spcBef>
              <a:buClr>
                <a:schemeClr val="tx2"/>
              </a:buClr>
              <a:buFont typeface="Arial"/>
              <a:buChar char="•"/>
              <a:defRPr sz="11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3587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0144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with text">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919861"/>
            <a:ext cx="6096000" cy="1194689"/>
          </a:xfrm>
          <a:prstGeom prst="rect">
            <a:avLst/>
          </a:prstGeom>
        </p:spPr>
        <p:txBody>
          <a:bodyPr lIns="0" tIns="0" rIns="0" bIns="0" anchor="b" anchorCtr="0"/>
          <a:lstStyle>
            <a:lvl1pPr algn="l">
              <a:lnSpc>
                <a:spcPct val="90000"/>
              </a:lnSpc>
              <a:defRPr>
                <a:solidFill>
                  <a:schemeClr val="tx2"/>
                </a:solidFill>
                <a:latin typeface="+mj-lt"/>
              </a:defRPr>
            </a:lvl1pPr>
          </a:lstStyle>
          <a:p>
            <a:r>
              <a:rPr lang="en-US" smtClean="0"/>
              <a:t>Click to edit Master title style</a:t>
            </a:r>
            <a:endParaRPr lang="en-US" dirty="0"/>
          </a:p>
        </p:txBody>
      </p:sp>
      <p:sp>
        <p:nvSpPr>
          <p:cNvPr id="5" name="Content Placeholder 4"/>
          <p:cNvSpPr>
            <a:spLocks noGrp="1"/>
          </p:cNvSpPr>
          <p:nvPr>
            <p:ph sz="quarter" idx="10"/>
          </p:nvPr>
        </p:nvSpPr>
        <p:spPr>
          <a:xfrm>
            <a:off x="2743200" y="2419350"/>
            <a:ext cx="6096000" cy="1905000"/>
          </a:xfrm>
          <a:prstGeom prst="rect">
            <a:avLst/>
          </a:prstGeom>
        </p:spPr>
        <p:txBody>
          <a:bodyPr vert="horz" lIns="0" tIns="0" rIns="0" bIns="0"/>
          <a:lstStyle>
            <a:lvl1pPr marL="228600" indent="-228600">
              <a:spcBef>
                <a:spcPts val="1200"/>
              </a:spcBef>
              <a:buClr>
                <a:schemeClr val="tx2"/>
              </a:buClr>
              <a:defRPr sz="2400">
                <a:solidFill>
                  <a:srgbClr val="717074"/>
                </a:solidFill>
                <a:latin typeface="+mn-lt"/>
              </a:defRPr>
            </a:lvl1pPr>
            <a:lvl2pPr>
              <a:spcBef>
                <a:spcPts val="300"/>
              </a:spcBef>
              <a:buClr>
                <a:schemeClr val="tx2"/>
              </a:buClr>
              <a:defRPr sz="2000">
                <a:solidFill>
                  <a:srgbClr val="717074"/>
                </a:solidFill>
                <a:latin typeface="+mn-lt"/>
              </a:defRPr>
            </a:lvl2pPr>
            <a:lvl3pPr marL="1084263" indent="-169863">
              <a:spcBef>
                <a:spcPts val="300"/>
              </a:spcBef>
              <a:buClr>
                <a:schemeClr val="tx2"/>
              </a:buClr>
              <a:defRPr sz="1600">
                <a:solidFill>
                  <a:srgbClr val="717074"/>
                </a:solidFill>
                <a:latin typeface="+mn-lt"/>
              </a:defRPr>
            </a:lvl3pPr>
            <a:lvl4pPr marL="1430338" indent="-168275">
              <a:spcBef>
                <a:spcPts val="300"/>
              </a:spcBef>
              <a:buClr>
                <a:schemeClr val="tx2"/>
              </a:buClr>
              <a:defRPr sz="1200">
                <a:solidFill>
                  <a:srgbClr val="717074"/>
                </a:solidFill>
                <a:latin typeface="+mn-lt"/>
              </a:defRPr>
            </a:lvl4pPr>
            <a:lvl5pPr marL="1770063" indent="-169863">
              <a:spcBef>
                <a:spcPts val="300"/>
              </a:spcBef>
              <a:buClr>
                <a:schemeClr val="tx2"/>
              </a:buClr>
              <a:buFont typeface="Arial"/>
              <a:buChar char="•"/>
              <a:defRPr sz="1100">
                <a:solidFill>
                  <a:srgbClr val="717074"/>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81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79413" y="703000"/>
            <a:ext cx="8449733" cy="302417"/>
          </a:xfrm>
          <a:prstGeom prst="rect">
            <a:avLst/>
          </a:prstGeom>
        </p:spPr>
        <p:txBody>
          <a:bodyPr lIns="0" tIns="0" rIns="0" bIns="0"/>
          <a:lstStyle>
            <a:lvl1pPr marL="0" indent="0" algn="l">
              <a:lnSpc>
                <a:spcPct val="100000"/>
              </a:lnSpc>
              <a:buNone/>
              <a:defRPr sz="1600">
                <a:solidFill>
                  <a:schemeClr val="bg2"/>
                </a:solidFill>
                <a:latin typeface="Architects Daughter"/>
                <a:cs typeface="Architects Daughte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0408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79413" y="1295399"/>
            <a:ext cx="8458200" cy="3235325"/>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smtClean="0"/>
              <a:t>CLICK TO EDIT MASTER TITLE STYLE</a:t>
            </a:r>
            <a:endParaRPr lang="en-US" dirty="0"/>
          </a:p>
        </p:txBody>
      </p:sp>
      <p:sp>
        <p:nvSpPr>
          <p:cNvPr id="8" name="Subtitle 2"/>
          <p:cNvSpPr>
            <a:spLocks noGrp="1"/>
          </p:cNvSpPr>
          <p:nvPr>
            <p:ph type="subTitle" idx="1" hasCustomPrompt="1"/>
          </p:nvPr>
        </p:nvSpPr>
        <p:spPr>
          <a:xfrm>
            <a:off x="379413" y="703000"/>
            <a:ext cx="8449733" cy="302417"/>
          </a:xfrm>
          <a:prstGeom prst="rect">
            <a:avLst/>
          </a:prstGeom>
        </p:spPr>
        <p:txBody>
          <a:bodyPr lIns="0" tIns="0" rIns="0" bIns="0"/>
          <a:lstStyle>
            <a:lvl1pPr marL="0" indent="0" algn="l">
              <a:lnSpc>
                <a:spcPct val="100000"/>
              </a:lnSpc>
              <a:buNone/>
              <a:defRPr sz="1600">
                <a:solidFill>
                  <a:schemeClr val="bg2"/>
                </a:solidFill>
                <a:latin typeface="Architects Daughter"/>
                <a:cs typeface="Architects Daughte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78405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graphic area on lef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743200" y="990599"/>
            <a:ext cx="6096000" cy="3548064"/>
          </a:xfrm>
          <a:prstGeom prst="rect">
            <a:avLst/>
          </a:prstGeom>
        </p:spPr>
        <p:txBody>
          <a:bodyPr vert="horz" lIns="0" tIns="0" rIns="0" bIns="0"/>
          <a:lstStyle>
            <a:lvl1pPr marL="228600" indent="-228600">
              <a:spcBef>
                <a:spcPts val="1200"/>
              </a:spcBef>
              <a:buClr>
                <a:schemeClr val="tx2"/>
              </a:buClr>
              <a:defRPr sz="2400">
                <a:solidFill>
                  <a:srgbClr val="717074"/>
                </a:solidFill>
                <a:latin typeface="+mn-lt"/>
              </a:defRPr>
            </a:lvl1pPr>
            <a:lvl2pPr>
              <a:spcBef>
                <a:spcPts val="300"/>
              </a:spcBef>
              <a:buClr>
                <a:schemeClr val="tx2"/>
              </a:buClr>
              <a:defRPr sz="2000">
                <a:solidFill>
                  <a:srgbClr val="717074"/>
                </a:solidFill>
                <a:latin typeface="+mn-lt"/>
              </a:defRPr>
            </a:lvl2pPr>
            <a:lvl3pPr marL="1084263" indent="-169863">
              <a:spcBef>
                <a:spcPts val="300"/>
              </a:spcBef>
              <a:buClr>
                <a:schemeClr val="tx2"/>
              </a:buClr>
              <a:defRPr sz="1600">
                <a:solidFill>
                  <a:srgbClr val="717074"/>
                </a:solidFill>
                <a:latin typeface="+mn-lt"/>
              </a:defRPr>
            </a:lvl3pPr>
            <a:lvl4pPr marL="1430338" indent="-168275">
              <a:spcBef>
                <a:spcPts val="300"/>
              </a:spcBef>
              <a:buClr>
                <a:schemeClr val="tx2"/>
              </a:buClr>
              <a:defRPr sz="1200">
                <a:solidFill>
                  <a:srgbClr val="717074"/>
                </a:solidFill>
                <a:latin typeface="+mn-lt"/>
              </a:defRPr>
            </a:lvl4pPr>
            <a:lvl5pPr marL="1770063" indent="-169863">
              <a:spcBef>
                <a:spcPts val="300"/>
              </a:spcBef>
              <a:buClr>
                <a:schemeClr val="tx2"/>
              </a:buClr>
              <a:buFont typeface="Arial"/>
              <a:buChar char="•"/>
              <a:defRPr sz="1100">
                <a:solidFill>
                  <a:srgbClr val="717074"/>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Picture Placeholder 2"/>
          <p:cNvSpPr>
            <a:spLocks noGrp="1"/>
          </p:cNvSpPr>
          <p:nvPr>
            <p:ph type="pic" idx="11"/>
          </p:nvPr>
        </p:nvSpPr>
        <p:spPr>
          <a:xfrm>
            <a:off x="381000" y="990600"/>
            <a:ext cx="2133600" cy="3548064"/>
          </a:xfrm>
          <a:prstGeom prst="rect">
            <a:avLst/>
          </a:prstGeom>
        </p:spPr>
        <p:txBody>
          <a:bodyPr/>
          <a:lstStyle>
            <a:lvl1pPr marL="0" indent="0">
              <a:buNone/>
              <a:defRPr sz="1800">
                <a:solidFill>
                  <a:schemeClr val="bg2"/>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6"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8977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nd Content with graphic area at lef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743200" y="1295399"/>
            <a:ext cx="6096000" cy="3243264"/>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Picture Placeholder 2"/>
          <p:cNvSpPr>
            <a:spLocks noGrp="1"/>
          </p:cNvSpPr>
          <p:nvPr>
            <p:ph type="pic" idx="11"/>
          </p:nvPr>
        </p:nvSpPr>
        <p:spPr>
          <a:xfrm>
            <a:off x="381000" y="1295400"/>
            <a:ext cx="2133600" cy="3243264"/>
          </a:xfrm>
          <a:prstGeom prst="rect">
            <a:avLst/>
          </a:prstGeom>
        </p:spPr>
        <p:txBody>
          <a:bodyPr/>
          <a:lstStyle>
            <a:lvl1pPr marL="0" indent="0">
              <a:buNone/>
              <a:defRPr sz="18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6"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smtClean="0"/>
              <a:t>CLICK TO EDIT MASTER TITLE STYLE</a:t>
            </a:r>
            <a:endParaRPr lang="en-US" dirty="0"/>
          </a:p>
        </p:txBody>
      </p:sp>
      <p:sp>
        <p:nvSpPr>
          <p:cNvPr id="8" name="Subtitle 2"/>
          <p:cNvSpPr>
            <a:spLocks noGrp="1"/>
          </p:cNvSpPr>
          <p:nvPr>
            <p:ph type="subTitle" idx="1" hasCustomPrompt="1"/>
          </p:nvPr>
        </p:nvSpPr>
        <p:spPr>
          <a:xfrm>
            <a:off x="379413" y="703000"/>
            <a:ext cx="8449733" cy="302417"/>
          </a:xfrm>
          <a:prstGeom prst="rect">
            <a:avLst/>
          </a:prstGeom>
        </p:spPr>
        <p:txBody>
          <a:bodyPr lIns="0" tIns="0" rIns="0" bIns="0"/>
          <a:lstStyle>
            <a:lvl1pPr marL="0" indent="0" algn="l">
              <a:lnSpc>
                <a:spcPct val="100000"/>
              </a:lnSpc>
              <a:buNone/>
              <a:defRPr sz="1600">
                <a:solidFill>
                  <a:schemeClr val="bg2"/>
                </a:solidFill>
                <a:latin typeface="Architects Daughter"/>
                <a:cs typeface="Architects Daughte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3455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79413" y="990599"/>
            <a:ext cx="4038600" cy="3548063"/>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4"/>
          <p:cNvSpPr>
            <a:spLocks noGrp="1"/>
          </p:cNvSpPr>
          <p:nvPr>
            <p:ph sz="quarter" idx="11"/>
          </p:nvPr>
        </p:nvSpPr>
        <p:spPr>
          <a:xfrm>
            <a:off x="4800600" y="990599"/>
            <a:ext cx="4038600" cy="3548063"/>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7225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s with subtitles">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374338" y="1011766"/>
            <a:ext cx="4038600" cy="3526897"/>
          </a:xfrm>
          <a:prstGeom prst="rect">
            <a:avLst/>
          </a:prstGeom>
        </p:spPr>
        <p:txBody>
          <a:bodyPr vert="horz" lIns="0" tIns="0" rIns="0" bIns="0"/>
          <a:lstStyle>
            <a:lvl1pPr marL="0" indent="0">
              <a:spcBef>
                <a:spcPts val="1200"/>
              </a:spcBef>
              <a:buClr>
                <a:schemeClr val="tx2"/>
              </a:buClr>
              <a:buNone/>
              <a:defRPr sz="2000">
                <a:solidFill>
                  <a:schemeClr val="tx2"/>
                </a:solidFill>
              </a:defRPr>
            </a:lvl1pPr>
            <a:lvl2pPr marL="169863" indent="-169863">
              <a:spcBef>
                <a:spcPts val="1200"/>
              </a:spcBef>
              <a:buClr>
                <a:schemeClr val="tx2"/>
              </a:buClr>
              <a:buFont typeface="Arial"/>
              <a:buChar char="•"/>
              <a:defRPr sz="1800">
                <a:solidFill>
                  <a:srgbClr val="717074"/>
                </a:solidFill>
              </a:defRPr>
            </a:lvl2pPr>
            <a:lvl3pPr marL="515938" indent="-168275">
              <a:spcBef>
                <a:spcPts val="300"/>
              </a:spcBef>
              <a:buClr>
                <a:schemeClr val="tx2"/>
              </a:buClr>
              <a:buFont typeface="Lucida Grande"/>
              <a:buChar char="­"/>
              <a:defRPr sz="1400">
                <a:solidFill>
                  <a:srgbClr val="717074"/>
                </a:solidFill>
              </a:defRPr>
            </a:lvl3pPr>
            <a:lvl4pPr marL="855663" indent="-169863">
              <a:spcBef>
                <a:spcPts val="300"/>
              </a:spcBef>
              <a:buClr>
                <a:schemeClr val="tx2"/>
              </a:buClr>
              <a:buFont typeface="Arial"/>
              <a:buChar char="•"/>
              <a:defRPr sz="1100">
                <a:solidFill>
                  <a:srgbClr val="717074"/>
                </a:solidFill>
              </a:defRPr>
            </a:lvl4pPr>
            <a:lvl5pPr marL="1201738" indent="-168275">
              <a:spcBef>
                <a:spcPts val="300"/>
              </a:spcBef>
              <a:buClr>
                <a:schemeClr val="tx2"/>
              </a:buClr>
              <a:buFont typeface="Arial"/>
              <a:buChar char="–"/>
              <a:defRPr sz="1050">
                <a:solidFill>
                  <a:srgbClr val="71707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4"/>
          <p:cNvSpPr>
            <a:spLocks noGrp="1"/>
          </p:cNvSpPr>
          <p:nvPr>
            <p:ph sz="quarter" idx="11" hasCustomPrompt="1"/>
          </p:nvPr>
        </p:nvSpPr>
        <p:spPr>
          <a:xfrm>
            <a:off x="4809067" y="1011766"/>
            <a:ext cx="4038600" cy="3526897"/>
          </a:xfrm>
          <a:prstGeom prst="rect">
            <a:avLst/>
          </a:prstGeom>
        </p:spPr>
        <p:txBody>
          <a:bodyPr vert="horz" lIns="0" tIns="0" rIns="0" bIns="0"/>
          <a:lstStyle>
            <a:lvl1pPr marL="0" indent="0">
              <a:spcBef>
                <a:spcPts val="1200"/>
              </a:spcBef>
              <a:buClr>
                <a:schemeClr val="tx2"/>
              </a:buClr>
              <a:buNone/>
              <a:defRPr sz="2000">
                <a:solidFill>
                  <a:schemeClr val="tx2"/>
                </a:solidFill>
              </a:defRPr>
            </a:lvl1pPr>
            <a:lvl2pPr marL="169863" indent="-169863">
              <a:spcBef>
                <a:spcPts val="1200"/>
              </a:spcBef>
              <a:buClr>
                <a:schemeClr val="tx2"/>
              </a:buClr>
              <a:buFont typeface="Arial"/>
              <a:buChar char="•"/>
              <a:defRPr sz="1800">
                <a:solidFill>
                  <a:srgbClr val="717074"/>
                </a:solidFill>
              </a:defRPr>
            </a:lvl2pPr>
            <a:lvl3pPr marL="515938" indent="-168275">
              <a:spcBef>
                <a:spcPts val="300"/>
              </a:spcBef>
              <a:buClr>
                <a:schemeClr val="tx2"/>
              </a:buClr>
              <a:buFont typeface="Lucida Grande"/>
              <a:buChar char="­"/>
              <a:defRPr sz="1400">
                <a:solidFill>
                  <a:srgbClr val="717074"/>
                </a:solidFill>
              </a:defRPr>
            </a:lvl3pPr>
            <a:lvl4pPr marL="855663" indent="-169863">
              <a:spcBef>
                <a:spcPts val="300"/>
              </a:spcBef>
              <a:buClr>
                <a:schemeClr val="tx2"/>
              </a:buClr>
              <a:buFont typeface="Arial"/>
              <a:buChar char="•"/>
              <a:defRPr sz="1100">
                <a:solidFill>
                  <a:srgbClr val="717074"/>
                </a:solidFill>
              </a:defRPr>
            </a:lvl4pPr>
            <a:lvl5pPr marL="1201738" indent="-168275">
              <a:spcBef>
                <a:spcPts val="300"/>
              </a:spcBef>
              <a:buClr>
                <a:schemeClr val="tx2"/>
              </a:buClr>
              <a:buFont typeface="Arial"/>
              <a:buChar char="–"/>
              <a:defRPr sz="1050">
                <a:solidFill>
                  <a:srgbClr val="71707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smtClean="0"/>
              <a:t>CLICK TO EDIT MASTER TITLE STYLE</a:t>
            </a:r>
            <a:endParaRPr lang="en-US" dirty="0"/>
          </a:p>
        </p:txBody>
      </p:sp>
    </p:spTree>
    <p:extLst>
      <p:ext uri="{BB962C8B-B14F-4D97-AF65-F5344CB8AC3E}">
        <p14:creationId xmlns:p14="http://schemas.microsoft.com/office/powerpoint/2010/main" val="96134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column lef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79413" y="990599"/>
            <a:ext cx="4038600" cy="3548063"/>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5293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olumn right">
    <p:spTree>
      <p:nvGrpSpPr>
        <p:cNvPr id="1" name=""/>
        <p:cNvGrpSpPr/>
        <p:nvPr/>
      </p:nvGrpSpPr>
      <p:grpSpPr>
        <a:xfrm>
          <a:off x="0" y="0"/>
          <a:ext cx="0" cy="0"/>
          <a:chOff x="0" y="0"/>
          <a:chExt cx="0" cy="0"/>
        </a:xfrm>
      </p:grpSpPr>
      <p:sp>
        <p:nvSpPr>
          <p:cNvPr id="4" name="Content Placeholder 4"/>
          <p:cNvSpPr>
            <a:spLocks noGrp="1"/>
          </p:cNvSpPr>
          <p:nvPr>
            <p:ph sz="quarter" idx="11"/>
          </p:nvPr>
        </p:nvSpPr>
        <p:spPr>
          <a:xfrm>
            <a:off x="4800600" y="990599"/>
            <a:ext cx="4038600" cy="3548063"/>
          </a:xfrm>
          <a:prstGeom prst="rect">
            <a:avLst/>
          </a:prstGeom>
        </p:spPr>
        <p:txBody>
          <a:bodyPr vert="horz" lIns="0" tIns="0" rIns="0" bIns="0"/>
          <a:lstStyle>
            <a:lvl1pPr marL="228600" indent="-228600">
              <a:spcBef>
                <a:spcPts val="1200"/>
              </a:spcBef>
              <a:buClr>
                <a:schemeClr val="tx2"/>
              </a:buClr>
              <a:defRPr sz="2400">
                <a:solidFill>
                  <a:srgbClr val="717074"/>
                </a:solidFill>
                <a:latin typeface="+mn-lt"/>
              </a:defRPr>
            </a:lvl1pPr>
            <a:lvl2pPr>
              <a:spcBef>
                <a:spcPts val="300"/>
              </a:spcBef>
              <a:buClr>
                <a:schemeClr val="tx2"/>
              </a:buClr>
              <a:defRPr sz="2000">
                <a:solidFill>
                  <a:srgbClr val="717074"/>
                </a:solidFill>
                <a:latin typeface="+mn-lt"/>
              </a:defRPr>
            </a:lvl2pPr>
            <a:lvl3pPr marL="1084263" indent="-169863">
              <a:spcBef>
                <a:spcPts val="300"/>
              </a:spcBef>
              <a:buClr>
                <a:schemeClr val="tx2"/>
              </a:buClr>
              <a:defRPr sz="1600">
                <a:solidFill>
                  <a:srgbClr val="717074"/>
                </a:solidFill>
                <a:latin typeface="+mn-lt"/>
              </a:defRPr>
            </a:lvl3pPr>
            <a:lvl4pPr marL="1430338" indent="-168275">
              <a:spcBef>
                <a:spcPts val="300"/>
              </a:spcBef>
              <a:buClr>
                <a:schemeClr val="tx2"/>
              </a:buClr>
              <a:defRPr sz="1200">
                <a:solidFill>
                  <a:srgbClr val="717074"/>
                </a:solidFill>
                <a:latin typeface="+mn-lt"/>
              </a:defRPr>
            </a:lvl4pPr>
            <a:lvl5pPr marL="1770063" indent="-169863">
              <a:spcBef>
                <a:spcPts val="300"/>
              </a:spcBef>
              <a:buClr>
                <a:schemeClr val="tx2"/>
              </a:buClr>
              <a:buFont typeface="Arial"/>
              <a:buChar char="•"/>
              <a:defRPr sz="1100">
                <a:solidFill>
                  <a:srgbClr val="717074"/>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6734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ederation co-branded">
    <p:spTree>
      <p:nvGrpSpPr>
        <p:cNvPr id="1" name=""/>
        <p:cNvGrpSpPr/>
        <p:nvPr/>
      </p:nvGrpSpPr>
      <p:grpSpPr>
        <a:xfrm>
          <a:off x="0" y="0"/>
          <a:ext cx="0" cy="0"/>
          <a:chOff x="0" y="0"/>
          <a:chExt cx="0" cy="0"/>
        </a:xfrm>
      </p:grpSpPr>
      <p:sp>
        <p:nvSpPr>
          <p:cNvPr id="18" name="Content Placeholder 4"/>
          <p:cNvSpPr>
            <a:spLocks noGrp="1"/>
          </p:cNvSpPr>
          <p:nvPr>
            <p:ph sz="quarter" idx="10"/>
          </p:nvPr>
        </p:nvSpPr>
        <p:spPr>
          <a:xfrm>
            <a:off x="379413" y="1295399"/>
            <a:ext cx="8458200" cy="3235325"/>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smtClean="0"/>
              <a:t>CLICK TO EDIT MASTER TITLE STYLE</a:t>
            </a:r>
            <a:endParaRPr lang="en-US" dirty="0"/>
          </a:p>
        </p:txBody>
      </p:sp>
      <p:sp>
        <p:nvSpPr>
          <p:cNvPr id="20" name="Subtitle 2"/>
          <p:cNvSpPr>
            <a:spLocks noGrp="1"/>
          </p:cNvSpPr>
          <p:nvPr>
            <p:ph type="subTitle" idx="1" hasCustomPrompt="1"/>
          </p:nvPr>
        </p:nvSpPr>
        <p:spPr>
          <a:xfrm>
            <a:off x="379413" y="703000"/>
            <a:ext cx="8449733" cy="302417"/>
          </a:xfrm>
          <a:prstGeom prst="rect">
            <a:avLst/>
          </a:prstGeom>
        </p:spPr>
        <p:txBody>
          <a:bodyPr lIns="0" tIns="0" rIns="0" bIns="0"/>
          <a:lstStyle>
            <a:lvl1pPr marL="0" indent="0" algn="l">
              <a:lnSpc>
                <a:spcPct val="100000"/>
              </a:lnSpc>
              <a:buNone/>
              <a:defRPr sz="1600">
                <a:solidFill>
                  <a:schemeClr val="bg2"/>
                </a:solidFill>
                <a:latin typeface="Architects Daughter"/>
                <a:cs typeface="Architects Daughte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2" name="Picture 1" descr="All Federation logos gray.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4839" y="4562622"/>
            <a:ext cx="4389120" cy="454982"/>
          </a:xfrm>
          <a:prstGeom prst="rect">
            <a:avLst/>
          </a:prstGeom>
        </p:spPr>
      </p:pic>
    </p:spTree>
    <p:extLst>
      <p:ext uri="{BB962C8B-B14F-4D97-AF65-F5344CB8AC3E}">
        <p14:creationId xmlns:p14="http://schemas.microsoft.com/office/powerpoint/2010/main" val="44418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SA co-branded">
    <p:spTree>
      <p:nvGrpSpPr>
        <p:cNvPr id="1" name=""/>
        <p:cNvGrpSpPr/>
        <p:nvPr/>
      </p:nvGrpSpPr>
      <p:grpSpPr>
        <a:xfrm>
          <a:off x="0" y="0"/>
          <a:ext cx="0" cy="0"/>
          <a:chOff x="0" y="0"/>
          <a:chExt cx="0" cy="0"/>
        </a:xfrm>
      </p:grpSpPr>
      <p:pic>
        <p:nvPicPr>
          <p:cNvPr id="16" name="Picture 15" descr="RS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6425" y="4629149"/>
            <a:ext cx="609600" cy="284608"/>
          </a:xfrm>
          <a:prstGeom prst="rect">
            <a:avLst/>
          </a:prstGeom>
        </p:spPr>
      </p:pic>
      <p:sp>
        <p:nvSpPr>
          <p:cNvPr id="19" name="Content Placeholder 4"/>
          <p:cNvSpPr>
            <a:spLocks noGrp="1"/>
          </p:cNvSpPr>
          <p:nvPr>
            <p:ph sz="quarter" idx="10"/>
          </p:nvPr>
        </p:nvSpPr>
        <p:spPr>
          <a:xfrm>
            <a:off x="379413" y="1295399"/>
            <a:ext cx="8458200" cy="3235325"/>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smtClean="0"/>
              <a:t>CLICK TO EDIT MASTER TITLE STYLE</a:t>
            </a:r>
            <a:endParaRPr lang="en-US" dirty="0"/>
          </a:p>
        </p:txBody>
      </p:sp>
      <p:sp>
        <p:nvSpPr>
          <p:cNvPr id="21" name="Subtitle 2"/>
          <p:cNvSpPr>
            <a:spLocks noGrp="1"/>
          </p:cNvSpPr>
          <p:nvPr>
            <p:ph type="subTitle" idx="1" hasCustomPrompt="1"/>
          </p:nvPr>
        </p:nvSpPr>
        <p:spPr>
          <a:xfrm>
            <a:off x="379413" y="703000"/>
            <a:ext cx="8449733" cy="302417"/>
          </a:xfrm>
          <a:prstGeom prst="rect">
            <a:avLst/>
          </a:prstGeom>
        </p:spPr>
        <p:txBody>
          <a:bodyPr lIns="0" tIns="0" rIns="0" bIns="0"/>
          <a:lstStyle>
            <a:lvl1pPr marL="0" indent="0" algn="l">
              <a:lnSpc>
                <a:spcPct val="100000"/>
              </a:lnSpc>
              <a:buNone/>
              <a:defRPr sz="1600">
                <a:solidFill>
                  <a:schemeClr val="bg2"/>
                </a:solidFill>
                <a:latin typeface="Architects Daughter"/>
                <a:cs typeface="Architects Daughte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3234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67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votal co-branded">
    <p:spTree>
      <p:nvGrpSpPr>
        <p:cNvPr id="1" name=""/>
        <p:cNvGrpSpPr/>
        <p:nvPr/>
      </p:nvGrpSpPr>
      <p:grpSpPr>
        <a:xfrm>
          <a:off x="0" y="0"/>
          <a:ext cx="0" cy="0"/>
          <a:chOff x="0" y="0"/>
          <a:chExt cx="0" cy="0"/>
        </a:xfrm>
      </p:grpSpPr>
      <p:sp>
        <p:nvSpPr>
          <p:cNvPr id="18" name="Content Placeholder 4"/>
          <p:cNvSpPr>
            <a:spLocks noGrp="1"/>
          </p:cNvSpPr>
          <p:nvPr>
            <p:ph sz="quarter" idx="10"/>
          </p:nvPr>
        </p:nvSpPr>
        <p:spPr>
          <a:xfrm>
            <a:off x="379413" y="1295399"/>
            <a:ext cx="8458200" cy="3235325"/>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smtClean="0"/>
              <a:t>CLICK TO EDIT MASTER TITLE STYLE</a:t>
            </a:r>
            <a:endParaRPr lang="en-US" dirty="0"/>
          </a:p>
        </p:txBody>
      </p:sp>
      <p:sp>
        <p:nvSpPr>
          <p:cNvPr id="20" name="Subtitle 2"/>
          <p:cNvSpPr>
            <a:spLocks noGrp="1"/>
          </p:cNvSpPr>
          <p:nvPr>
            <p:ph type="subTitle" idx="1" hasCustomPrompt="1"/>
          </p:nvPr>
        </p:nvSpPr>
        <p:spPr>
          <a:xfrm>
            <a:off x="379413" y="703000"/>
            <a:ext cx="8449733" cy="302417"/>
          </a:xfrm>
          <a:prstGeom prst="rect">
            <a:avLst/>
          </a:prstGeom>
        </p:spPr>
        <p:txBody>
          <a:bodyPr lIns="0" tIns="0" rIns="0" bIns="0"/>
          <a:lstStyle>
            <a:lvl1pPr marL="0" indent="0" algn="l">
              <a:lnSpc>
                <a:spcPct val="100000"/>
              </a:lnSpc>
              <a:buNone/>
              <a:defRPr sz="1600">
                <a:solidFill>
                  <a:schemeClr val="bg2"/>
                </a:solidFill>
                <a:latin typeface="Architects Daughter"/>
                <a:cs typeface="Architects Daughte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21" name="Picture 20" descr="Pivotal green.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6427" y="4629151"/>
            <a:ext cx="787466" cy="180528"/>
          </a:xfrm>
          <a:prstGeom prst="rect">
            <a:avLst/>
          </a:prstGeom>
        </p:spPr>
      </p:pic>
    </p:spTree>
    <p:extLst>
      <p:ext uri="{BB962C8B-B14F-4D97-AF65-F5344CB8AC3E}">
        <p14:creationId xmlns:p14="http://schemas.microsoft.com/office/powerpoint/2010/main" val="244509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Mware co-branded">
    <p:spTree>
      <p:nvGrpSpPr>
        <p:cNvPr id="1" name=""/>
        <p:cNvGrpSpPr/>
        <p:nvPr/>
      </p:nvGrpSpPr>
      <p:grpSpPr>
        <a:xfrm>
          <a:off x="0" y="0"/>
          <a:ext cx="0" cy="0"/>
          <a:chOff x="0" y="0"/>
          <a:chExt cx="0" cy="0"/>
        </a:xfrm>
      </p:grpSpPr>
      <p:pic>
        <p:nvPicPr>
          <p:cNvPr id="2" name="Picture 1" descr="VMware logo Gray.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6428" y="4629149"/>
            <a:ext cx="1045441" cy="158968"/>
          </a:xfrm>
          <a:prstGeom prst="rect">
            <a:avLst/>
          </a:prstGeom>
        </p:spPr>
      </p:pic>
      <p:sp>
        <p:nvSpPr>
          <p:cNvPr id="16" name="Content Placeholder 4"/>
          <p:cNvSpPr>
            <a:spLocks noGrp="1"/>
          </p:cNvSpPr>
          <p:nvPr>
            <p:ph sz="quarter" idx="10"/>
          </p:nvPr>
        </p:nvSpPr>
        <p:spPr>
          <a:xfrm>
            <a:off x="379413" y="1295399"/>
            <a:ext cx="8458200" cy="3235325"/>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smtClean="0"/>
              <a:t>CLICK TO EDIT MASTER TITLE STYLE</a:t>
            </a:r>
            <a:endParaRPr lang="en-US" dirty="0"/>
          </a:p>
        </p:txBody>
      </p:sp>
      <p:sp>
        <p:nvSpPr>
          <p:cNvPr id="18" name="Subtitle 2"/>
          <p:cNvSpPr>
            <a:spLocks noGrp="1"/>
          </p:cNvSpPr>
          <p:nvPr>
            <p:ph type="subTitle" idx="1" hasCustomPrompt="1"/>
          </p:nvPr>
        </p:nvSpPr>
        <p:spPr>
          <a:xfrm>
            <a:off x="379413" y="703000"/>
            <a:ext cx="8449733" cy="302417"/>
          </a:xfrm>
          <a:prstGeom prst="rect">
            <a:avLst/>
          </a:prstGeom>
        </p:spPr>
        <p:txBody>
          <a:bodyPr lIns="0" tIns="0" rIns="0" bIns="0"/>
          <a:lstStyle>
            <a:lvl1pPr marL="0" indent="0" algn="l">
              <a:lnSpc>
                <a:spcPct val="100000"/>
              </a:lnSpc>
              <a:buNone/>
              <a:defRPr sz="1600">
                <a:solidFill>
                  <a:schemeClr val="bg2"/>
                </a:solidFill>
                <a:latin typeface="Architects Daughter"/>
                <a:cs typeface="Architects Daughte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5464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CE co-branded">
    <p:spTree>
      <p:nvGrpSpPr>
        <p:cNvPr id="1" name=""/>
        <p:cNvGrpSpPr/>
        <p:nvPr/>
      </p:nvGrpSpPr>
      <p:grpSpPr>
        <a:xfrm>
          <a:off x="0" y="0"/>
          <a:ext cx="0" cy="0"/>
          <a:chOff x="0" y="0"/>
          <a:chExt cx="0" cy="0"/>
        </a:xfrm>
      </p:grpSpPr>
      <p:pic>
        <p:nvPicPr>
          <p:cNvPr id="2" name="Picture 1" descr="VC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6425" y="4622799"/>
            <a:ext cx="375707" cy="375707"/>
          </a:xfrm>
          <a:prstGeom prst="rect">
            <a:avLst/>
          </a:prstGeom>
        </p:spPr>
      </p:pic>
      <p:sp>
        <p:nvSpPr>
          <p:cNvPr id="19" name="Content Placeholder 4"/>
          <p:cNvSpPr>
            <a:spLocks noGrp="1"/>
          </p:cNvSpPr>
          <p:nvPr>
            <p:ph sz="quarter" idx="10"/>
          </p:nvPr>
        </p:nvSpPr>
        <p:spPr>
          <a:xfrm>
            <a:off x="379413" y="1295399"/>
            <a:ext cx="8458200" cy="3235325"/>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smtClean="0"/>
              <a:t>CLICK TO EDIT MASTER TITLE STYLE</a:t>
            </a:r>
            <a:endParaRPr lang="en-US" dirty="0"/>
          </a:p>
        </p:txBody>
      </p:sp>
      <p:sp>
        <p:nvSpPr>
          <p:cNvPr id="21" name="Subtitle 2"/>
          <p:cNvSpPr>
            <a:spLocks noGrp="1"/>
          </p:cNvSpPr>
          <p:nvPr>
            <p:ph type="subTitle" idx="1" hasCustomPrompt="1"/>
          </p:nvPr>
        </p:nvSpPr>
        <p:spPr>
          <a:xfrm>
            <a:off x="379413" y="703000"/>
            <a:ext cx="8449733" cy="302417"/>
          </a:xfrm>
          <a:prstGeom prst="rect">
            <a:avLst/>
          </a:prstGeom>
        </p:spPr>
        <p:txBody>
          <a:bodyPr lIns="0" tIns="0" rIns="0" bIns="0"/>
          <a:lstStyle>
            <a:lvl1pPr marL="0" indent="0" algn="l">
              <a:lnSpc>
                <a:spcPct val="100000"/>
              </a:lnSpc>
              <a:buNone/>
              <a:defRPr sz="1600">
                <a:solidFill>
                  <a:schemeClr val="bg2"/>
                </a:solidFill>
                <a:latin typeface="Architects Daughter"/>
                <a:cs typeface="Architects Daughte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082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accent1"/>
        </a:solidFill>
        <a:effectLst/>
      </p:bgPr>
    </p:bg>
    <p:spTree>
      <p:nvGrpSpPr>
        <p:cNvPr id="1" name=""/>
        <p:cNvGrpSpPr/>
        <p:nvPr/>
      </p:nvGrpSpPr>
      <p:grpSpPr>
        <a:xfrm>
          <a:off x="0" y="0"/>
          <a:ext cx="0" cy="0"/>
          <a:chOff x="0" y="0"/>
          <a:chExt cx="0" cy="0"/>
        </a:xfrm>
      </p:grpSpPr>
      <p:pic>
        <p:nvPicPr>
          <p:cNvPr id="3" name="Picture 2" descr="EMC logo white_300d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02997" y="1657351"/>
            <a:ext cx="4899905" cy="1581470"/>
          </a:xfrm>
          <a:prstGeom prst="rect">
            <a:avLst/>
          </a:prstGeom>
        </p:spPr>
      </p:pic>
    </p:spTree>
    <p:extLst>
      <p:ext uri="{BB962C8B-B14F-4D97-AF65-F5344CB8AC3E}">
        <p14:creationId xmlns:p14="http://schemas.microsoft.com/office/powerpoint/2010/main" val="419067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over Layout 1">
    <p:spTree>
      <p:nvGrpSpPr>
        <p:cNvPr id="1" name=""/>
        <p:cNvGrpSpPr/>
        <p:nvPr/>
      </p:nvGrpSpPr>
      <p:grpSpPr>
        <a:xfrm>
          <a:off x="0" y="0"/>
          <a:ext cx="0" cy="0"/>
          <a:chOff x="0" y="0"/>
          <a:chExt cx="0" cy="0"/>
        </a:xfrm>
      </p:grpSpPr>
      <p:sp>
        <p:nvSpPr>
          <p:cNvPr id="7" name="Picture Placeholder 2"/>
          <p:cNvSpPr>
            <a:spLocks noGrp="1"/>
          </p:cNvSpPr>
          <p:nvPr>
            <p:ph type="pic" idx="11"/>
          </p:nvPr>
        </p:nvSpPr>
        <p:spPr>
          <a:xfrm>
            <a:off x="0" y="2379"/>
            <a:ext cx="9144000" cy="4987133"/>
          </a:xfrm>
          <a:prstGeom prst="rect">
            <a:avLst/>
          </a:prstGeom>
        </p:spPr>
        <p:txBody>
          <a:bodyPr/>
          <a:lstStyle>
            <a:lvl1pPr marL="0" indent="0">
              <a:buNone/>
              <a:defRPr sz="1800">
                <a:solidFill>
                  <a:schemeClr val="bg2"/>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2" name="Title 1"/>
          <p:cNvSpPr>
            <a:spLocks noGrp="1"/>
          </p:cNvSpPr>
          <p:nvPr>
            <p:ph type="ctrTitle"/>
          </p:nvPr>
        </p:nvSpPr>
        <p:spPr>
          <a:xfrm>
            <a:off x="523874" y="4095749"/>
            <a:ext cx="6738850" cy="413989"/>
          </a:xfrm>
          <a:prstGeom prst="rect">
            <a:avLst/>
          </a:prstGeom>
        </p:spPr>
        <p:txBody>
          <a:bodyPr lIns="0" tIns="0" rIns="0" bIns="0" anchor="t" anchorCtr="0"/>
          <a:lstStyle>
            <a:lvl1pPr algn="l">
              <a:lnSpc>
                <a:spcPct val="80000"/>
              </a:lnSpc>
              <a:defRPr sz="2800">
                <a:solidFill>
                  <a:schemeClr val="tx2"/>
                </a:solidFill>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523874" y="4516121"/>
            <a:ext cx="6738850" cy="269994"/>
          </a:xfrm>
          <a:prstGeom prst="rect">
            <a:avLst/>
          </a:prstGeom>
        </p:spPr>
        <p:txBody>
          <a:bodyPr lIns="0" tIns="0" rIns="0" bIns="0"/>
          <a:lstStyle>
            <a:lvl1pPr marL="0" indent="0" algn="l">
              <a:buNone/>
              <a:defRPr sz="160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4" name="Group 3"/>
          <p:cNvGrpSpPr/>
          <p:nvPr userDrawn="1"/>
        </p:nvGrpSpPr>
        <p:grpSpPr>
          <a:xfrm>
            <a:off x="7505596" y="4095749"/>
            <a:ext cx="951017" cy="1047751"/>
            <a:chOff x="7618413" y="4303992"/>
            <a:chExt cx="762000" cy="839508"/>
          </a:xfrm>
        </p:grpSpPr>
        <p:sp>
          <p:nvSpPr>
            <p:cNvPr id="8" name="Rectangle 7"/>
            <p:cNvSpPr/>
            <p:nvPr userDrawn="1"/>
          </p:nvSpPr>
          <p:spPr>
            <a:xfrm>
              <a:off x="7618413" y="4303992"/>
              <a:ext cx="762000" cy="839508"/>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EMC logo white_300d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28486" y="4429482"/>
              <a:ext cx="531651" cy="184909"/>
            </a:xfrm>
            <a:prstGeom prst="rect">
              <a:avLst/>
            </a:prstGeom>
          </p:spPr>
        </p:pic>
      </p:grpSp>
    </p:spTree>
    <p:extLst>
      <p:ext uri="{BB962C8B-B14F-4D97-AF65-F5344CB8AC3E}">
        <p14:creationId xmlns:p14="http://schemas.microsoft.com/office/powerpoint/2010/main" val="4170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0"/>
            <a:ext cx="8458200" cy="457200"/>
          </a:xfrm>
          <a:prstGeom prst="rect">
            <a:avLst/>
          </a:prstGeom>
        </p:spPr>
        <p:txBody>
          <a:bodyPr lIns="0" tIns="0" rIns="0" bIns="0" anchor="t" anchorCtr="0"/>
          <a:lstStyle>
            <a:lvl1pPr algn="l">
              <a:lnSpc>
                <a:spcPct val="90000"/>
              </a:lnSpc>
              <a:defRPr sz="3200">
                <a:solidFill>
                  <a:schemeClr val="tx2"/>
                </a:solidFill>
              </a:defRPr>
            </a:lvl1pPr>
          </a:lstStyle>
          <a:p>
            <a:r>
              <a:rPr lang="en-US" smtClean="0"/>
              <a:t>Click to edit Master title style</a:t>
            </a:r>
            <a:endParaRPr lang="en-US" dirty="0"/>
          </a:p>
        </p:txBody>
      </p:sp>
      <p:sp>
        <p:nvSpPr>
          <p:cNvPr id="5" name="Content Placeholder 4"/>
          <p:cNvSpPr>
            <a:spLocks noGrp="1"/>
          </p:cNvSpPr>
          <p:nvPr>
            <p:ph sz="quarter" idx="10"/>
          </p:nvPr>
        </p:nvSpPr>
        <p:spPr>
          <a:xfrm>
            <a:off x="379413" y="990600"/>
            <a:ext cx="8458200" cy="3429000"/>
          </a:xfrm>
          <a:prstGeom prst="rect">
            <a:avLst/>
          </a:prstGeom>
        </p:spPr>
        <p:txBody>
          <a:bodyPr vert="horz" lIns="0" tIns="0" rIns="0" bIns="0"/>
          <a:lstStyle>
            <a:lvl1pPr marL="228600" indent="-228600">
              <a:spcBef>
                <a:spcPts val="1200"/>
              </a:spcBef>
              <a:buClr>
                <a:schemeClr val="tx2"/>
              </a:buClr>
              <a:defRPr sz="2400">
                <a:solidFill>
                  <a:schemeClr val="bg2"/>
                </a:solidFill>
              </a:defRPr>
            </a:lvl1pPr>
            <a:lvl2pPr>
              <a:spcBef>
                <a:spcPts val="300"/>
              </a:spcBef>
              <a:buClr>
                <a:schemeClr val="tx2"/>
              </a:buClr>
              <a:defRPr sz="2000">
                <a:solidFill>
                  <a:schemeClr val="bg2"/>
                </a:solidFill>
              </a:defRPr>
            </a:lvl2pPr>
            <a:lvl3pPr marL="1084263" indent="-169863">
              <a:spcBef>
                <a:spcPts val="300"/>
              </a:spcBef>
              <a:buClr>
                <a:schemeClr val="tx2"/>
              </a:buClr>
              <a:defRPr sz="1600">
                <a:solidFill>
                  <a:schemeClr val="bg2"/>
                </a:solidFill>
              </a:defRPr>
            </a:lvl3pPr>
            <a:lvl4pPr marL="1430338" indent="-168275">
              <a:spcBef>
                <a:spcPts val="300"/>
              </a:spcBef>
              <a:buClr>
                <a:schemeClr val="tx2"/>
              </a:buClr>
              <a:defRPr sz="1200">
                <a:solidFill>
                  <a:schemeClr val="bg2"/>
                </a:solidFill>
              </a:defRPr>
            </a:lvl4pPr>
            <a:lvl5pPr marL="1770063" indent="-169863">
              <a:spcBef>
                <a:spcPts val="300"/>
              </a:spcBef>
              <a:buClr>
                <a:schemeClr val="tx2"/>
              </a:buClr>
              <a:buFont typeface="Arial"/>
              <a:buChar char="•"/>
              <a:defRPr sz="11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1378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1"/>
            <a:ext cx="8458200" cy="457200"/>
          </a:xfrm>
          <a:prstGeom prst="rect">
            <a:avLst/>
          </a:prstGeom>
        </p:spPr>
        <p:txBody>
          <a:bodyPr lIns="0" tIns="0" rIns="0" bIns="0" anchor="t" anchorCtr="0"/>
          <a:lstStyle>
            <a:lvl1pPr algn="l">
              <a:lnSpc>
                <a:spcPct val="90000"/>
              </a:lnSpc>
              <a:defRPr sz="3200">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46621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1"/>
            <a:ext cx="8458200" cy="457200"/>
          </a:xfrm>
          <a:prstGeom prst="rect">
            <a:avLst/>
          </a:prstGeom>
        </p:spPr>
        <p:txBody>
          <a:bodyPr lIns="0" tIns="0" rIns="0" bIns="0" anchor="t" anchorCtr="0"/>
          <a:lstStyle>
            <a:lvl1pPr algn="l">
              <a:lnSpc>
                <a:spcPct val="90000"/>
              </a:lnSpc>
              <a:defRPr sz="3200">
                <a:solidFill>
                  <a:schemeClr val="tx2"/>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379413" y="703000"/>
            <a:ext cx="8458199" cy="302417"/>
          </a:xfrm>
          <a:prstGeom prst="rect">
            <a:avLst/>
          </a:prstGeom>
        </p:spPr>
        <p:txBody>
          <a:bodyPr lIns="0" tIns="0" rIns="0" bIns="0"/>
          <a:lstStyle>
            <a:lvl1pPr marL="0" indent="0" algn="l">
              <a:buNone/>
              <a:defRPr sz="20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83549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0"/>
            <a:ext cx="8458200" cy="457200"/>
          </a:xfrm>
          <a:prstGeom prst="rect">
            <a:avLst/>
          </a:prstGeom>
        </p:spPr>
        <p:txBody>
          <a:bodyPr lIns="0" tIns="0" rIns="0" bIns="0" anchor="t" anchorCtr="0"/>
          <a:lstStyle>
            <a:lvl1pPr algn="l">
              <a:lnSpc>
                <a:spcPct val="90000"/>
              </a:lnSpc>
              <a:defRPr sz="3200">
                <a:solidFill>
                  <a:schemeClr val="tx2"/>
                </a:solidFill>
                <a:latin typeface="+mj-lt"/>
              </a:defRPr>
            </a:lvl1pPr>
          </a:lstStyle>
          <a:p>
            <a:r>
              <a:rPr lang="en-US" smtClean="0"/>
              <a:t>Click to edit Master title style</a:t>
            </a:r>
            <a:endParaRPr lang="en-US" dirty="0"/>
          </a:p>
        </p:txBody>
      </p:sp>
      <p:sp>
        <p:nvSpPr>
          <p:cNvPr id="5" name="Content Placeholder 4"/>
          <p:cNvSpPr>
            <a:spLocks noGrp="1"/>
          </p:cNvSpPr>
          <p:nvPr>
            <p:ph sz="quarter" idx="10"/>
          </p:nvPr>
        </p:nvSpPr>
        <p:spPr>
          <a:xfrm>
            <a:off x="379413" y="1295400"/>
            <a:ext cx="8458200" cy="3124200"/>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ubtitle 2"/>
          <p:cNvSpPr>
            <a:spLocks noGrp="1"/>
          </p:cNvSpPr>
          <p:nvPr>
            <p:ph type="subTitle" idx="1"/>
          </p:nvPr>
        </p:nvSpPr>
        <p:spPr>
          <a:xfrm>
            <a:off x="379413" y="703000"/>
            <a:ext cx="8449733" cy="302417"/>
          </a:xfrm>
          <a:prstGeom prst="rect">
            <a:avLst/>
          </a:prstGeom>
        </p:spPr>
        <p:txBody>
          <a:bodyPr lIns="0" tIns="0" rIns="0" bIns="0"/>
          <a:lstStyle>
            <a:lvl1pPr marL="0" indent="0" algn="l">
              <a:buNone/>
              <a:defRPr sz="2000">
                <a:solidFill>
                  <a:srgbClr val="717074"/>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6414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Content, graphic area on left">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8601"/>
            <a:ext cx="8458200" cy="457200"/>
          </a:xfrm>
          <a:prstGeom prst="rect">
            <a:avLst/>
          </a:prstGeom>
        </p:spPr>
        <p:txBody>
          <a:bodyPr lIns="0" tIns="0" rIns="0" bIns="0" anchor="t" anchorCtr="0"/>
          <a:lstStyle>
            <a:lvl1pPr algn="l">
              <a:lnSpc>
                <a:spcPct val="90000"/>
              </a:lnSpc>
              <a:defRPr sz="3200">
                <a:solidFill>
                  <a:schemeClr val="tx2"/>
                </a:solidFill>
              </a:defRPr>
            </a:lvl1pPr>
          </a:lstStyle>
          <a:p>
            <a:r>
              <a:rPr lang="en-US" smtClean="0"/>
              <a:t>Click to edit Master title style</a:t>
            </a:r>
            <a:endParaRPr lang="en-US" dirty="0"/>
          </a:p>
        </p:txBody>
      </p:sp>
      <p:sp>
        <p:nvSpPr>
          <p:cNvPr id="5" name="Content Placeholder 4"/>
          <p:cNvSpPr>
            <a:spLocks noGrp="1"/>
          </p:cNvSpPr>
          <p:nvPr>
            <p:ph sz="quarter" idx="10"/>
          </p:nvPr>
        </p:nvSpPr>
        <p:spPr>
          <a:xfrm>
            <a:off x="2743200" y="990599"/>
            <a:ext cx="6096000" cy="3429000"/>
          </a:xfrm>
          <a:prstGeom prst="rect">
            <a:avLst/>
          </a:prstGeom>
        </p:spPr>
        <p:txBody>
          <a:bodyPr vert="horz" lIns="0" tIns="0" rIns="0" bIns="0"/>
          <a:lstStyle>
            <a:lvl1pPr marL="228600" indent="-228600">
              <a:spcBef>
                <a:spcPts val="1200"/>
              </a:spcBef>
              <a:buClr>
                <a:schemeClr val="tx2"/>
              </a:buClr>
              <a:defRPr sz="2400">
                <a:solidFill>
                  <a:srgbClr val="717074"/>
                </a:solidFill>
                <a:latin typeface="+mn-lt"/>
              </a:defRPr>
            </a:lvl1pPr>
            <a:lvl2pPr>
              <a:spcBef>
                <a:spcPts val="300"/>
              </a:spcBef>
              <a:buClr>
                <a:schemeClr val="tx2"/>
              </a:buClr>
              <a:defRPr sz="2000">
                <a:solidFill>
                  <a:srgbClr val="717074"/>
                </a:solidFill>
                <a:latin typeface="+mn-lt"/>
              </a:defRPr>
            </a:lvl2pPr>
            <a:lvl3pPr marL="1084263" indent="-169863">
              <a:spcBef>
                <a:spcPts val="300"/>
              </a:spcBef>
              <a:buClr>
                <a:schemeClr val="tx2"/>
              </a:buClr>
              <a:defRPr sz="1600">
                <a:solidFill>
                  <a:srgbClr val="717074"/>
                </a:solidFill>
                <a:latin typeface="+mn-lt"/>
              </a:defRPr>
            </a:lvl3pPr>
            <a:lvl4pPr marL="1430338" indent="-168275">
              <a:spcBef>
                <a:spcPts val="300"/>
              </a:spcBef>
              <a:buClr>
                <a:schemeClr val="tx2"/>
              </a:buClr>
              <a:defRPr sz="1200">
                <a:solidFill>
                  <a:srgbClr val="717074"/>
                </a:solidFill>
                <a:latin typeface="+mn-lt"/>
              </a:defRPr>
            </a:lvl4pPr>
            <a:lvl5pPr marL="1770063" indent="-169863">
              <a:spcBef>
                <a:spcPts val="300"/>
              </a:spcBef>
              <a:buClr>
                <a:schemeClr val="tx2"/>
              </a:buClr>
              <a:buFont typeface="Arial"/>
              <a:buChar char="•"/>
              <a:defRPr sz="1100">
                <a:solidFill>
                  <a:srgbClr val="717074"/>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Picture Placeholder 2"/>
          <p:cNvSpPr>
            <a:spLocks noGrp="1"/>
          </p:cNvSpPr>
          <p:nvPr>
            <p:ph type="pic" idx="11"/>
          </p:nvPr>
        </p:nvSpPr>
        <p:spPr>
          <a:xfrm>
            <a:off x="381000" y="990600"/>
            <a:ext cx="2133600" cy="3429000"/>
          </a:xfrm>
          <a:prstGeom prst="rect">
            <a:avLst/>
          </a:prstGeom>
        </p:spPr>
        <p:txBody>
          <a:bodyPr/>
          <a:lstStyle>
            <a:lvl1pPr marL="0" indent="0">
              <a:buNone/>
              <a:defRPr sz="1800">
                <a:solidFill>
                  <a:schemeClr val="bg2"/>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61586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2.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9.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8801100" y="5033041"/>
            <a:ext cx="285750" cy="92333"/>
          </a:xfrm>
          <a:prstGeom prst="rect">
            <a:avLst/>
          </a:prstGeom>
          <a:noFill/>
        </p:spPr>
        <p:txBody>
          <a:bodyPr wrap="square" lIns="0" tIns="0" rIns="0" bIns="0" rtlCol="0">
            <a:spAutoFit/>
          </a:bodyPr>
          <a:lstStyle>
            <a:defPPr>
              <a:defRPr lang="en-US"/>
            </a:defPPr>
            <a:lvl1pPr marR="0" indent="0" fontAlgn="auto">
              <a:lnSpc>
                <a:spcPct val="100000"/>
              </a:lnSpc>
              <a:spcBef>
                <a:spcPts val="0"/>
              </a:spcBef>
              <a:spcAft>
                <a:spcPts val="0"/>
              </a:spcAft>
              <a:buClrTx/>
              <a:buSzTx/>
              <a:buFontTx/>
              <a:buNone/>
              <a:tabLst/>
              <a:defRPr sz="600">
                <a:solidFill>
                  <a:schemeClr val="bg2"/>
                </a:solidFill>
              </a:defRPr>
            </a:lvl1pPr>
          </a:lstStyle>
          <a:p>
            <a:pPr lvl="0" algn="r"/>
            <a:fld id="{61F684CE-B7BB-4223-BA2B-B47808B845F1}" type="slidenum">
              <a:rPr lang="en-US" smtClean="0">
                <a:solidFill>
                  <a:schemeClr val="bg2"/>
                </a:solidFill>
              </a:rPr>
              <a:pPr lvl="0" algn="r"/>
              <a:t>‹#›</a:t>
            </a:fld>
            <a:endParaRPr lang="en-US" dirty="0" smtClean="0">
              <a:solidFill>
                <a:schemeClr val="bg2"/>
              </a:solidFill>
            </a:endParaRPr>
          </a:p>
        </p:txBody>
      </p:sp>
      <p:grpSp>
        <p:nvGrpSpPr>
          <p:cNvPr id="8" name="Group 7"/>
          <p:cNvGrpSpPr/>
          <p:nvPr/>
        </p:nvGrpSpPr>
        <p:grpSpPr>
          <a:xfrm>
            <a:off x="7859395" y="4629150"/>
            <a:ext cx="593222" cy="514350"/>
            <a:chOff x="7618413" y="4303994"/>
            <a:chExt cx="762000" cy="660688"/>
          </a:xfrm>
        </p:grpSpPr>
        <p:sp>
          <p:nvSpPr>
            <p:cNvPr id="9" name="Rectangle 8"/>
            <p:cNvSpPr/>
            <p:nvPr/>
          </p:nvSpPr>
          <p:spPr>
            <a:xfrm>
              <a:off x="7618413" y="4303994"/>
              <a:ext cx="762000" cy="660688"/>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EMC logo white_300dpi.png"/>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728486" y="4429482"/>
              <a:ext cx="531651" cy="184909"/>
            </a:xfrm>
            <a:prstGeom prst="rect">
              <a:avLst/>
            </a:prstGeom>
          </p:spPr>
        </p:pic>
      </p:grpSp>
      <p:sp>
        <p:nvSpPr>
          <p:cNvPr id="17" name="TextBox 16"/>
          <p:cNvSpPr txBox="1"/>
          <p:nvPr/>
        </p:nvSpPr>
        <p:spPr bwMode="gray">
          <a:xfrm>
            <a:off x="366714" y="5033041"/>
            <a:ext cx="2164054" cy="92333"/>
          </a:xfrm>
          <a:prstGeom prst="rect">
            <a:avLst/>
          </a:prstGeom>
          <a:noFill/>
        </p:spPr>
        <p:txBody>
          <a:bodyPr wrap="non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chemeClr val="bg2"/>
                </a:solidFill>
                <a:latin typeface="+mn-lt"/>
              </a:rPr>
              <a:t>© Copyright 2014 EMC Corporation. All rights reserved.</a:t>
            </a:r>
          </a:p>
        </p:txBody>
      </p:sp>
      <p:sp>
        <p:nvSpPr>
          <p:cNvPr id="18" name="TextBox 17"/>
          <p:cNvSpPr txBox="1"/>
          <p:nvPr/>
        </p:nvSpPr>
        <p:spPr bwMode="gray">
          <a:xfrm>
            <a:off x="366714" y="5033041"/>
            <a:ext cx="2164054" cy="92333"/>
          </a:xfrm>
          <a:prstGeom prst="rect">
            <a:avLst/>
          </a:prstGeom>
          <a:noFill/>
        </p:spPr>
        <p:txBody>
          <a:bodyPr wrap="non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chemeClr val="bg2"/>
                </a:solidFill>
                <a:latin typeface="+mn-lt"/>
              </a:rPr>
              <a:t>© Copyright 2014 EMC Corporation. All rights reserved.</a:t>
            </a:r>
          </a:p>
        </p:txBody>
      </p:sp>
    </p:spTree>
    <p:extLst>
      <p:ext uri="{BB962C8B-B14F-4D97-AF65-F5344CB8AC3E}">
        <p14:creationId xmlns:p14="http://schemas.microsoft.com/office/powerpoint/2010/main" val="58738952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8801100" y="5033041"/>
            <a:ext cx="285750" cy="92333"/>
          </a:xfrm>
          <a:prstGeom prst="rect">
            <a:avLst/>
          </a:prstGeom>
          <a:noFill/>
        </p:spPr>
        <p:txBody>
          <a:bodyPr wrap="square" lIns="0" tIns="0" rIns="0" bIns="0" rtlCol="0">
            <a:spAutoFit/>
          </a:bodyPr>
          <a:lstStyle>
            <a:defPPr>
              <a:defRPr lang="en-US"/>
            </a:defPPr>
            <a:lvl1pPr marR="0" indent="0" fontAlgn="auto">
              <a:lnSpc>
                <a:spcPct val="100000"/>
              </a:lnSpc>
              <a:spcBef>
                <a:spcPts val="0"/>
              </a:spcBef>
              <a:spcAft>
                <a:spcPts val="0"/>
              </a:spcAft>
              <a:buClrTx/>
              <a:buSzTx/>
              <a:buFontTx/>
              <a:buNone/>
              <a:tabLst/>
              <a:defRPr sz="600">
                <a:solidFill>
                  <a:schemeClr val="bg2"/>
                </a:solidFill>
              </a:defRPr>
            </a:lvl1pPr>
          </a:lstStyle>
          <a:p>
            <a:pPr algn="r"/>
            <a:fld id="{61F684CE-B7BB-4223-BA2B-B47808B845F1}" type="slidenum">
              <a:rPr lang="en-US" smtClean="0">
                <a:solidFill>
                  <a:srgbClr val="717074"/>
                </a:solidFill>
              </a:rPr>
              <a:pPr algn="r"/>
              <a:t>‹#›</a:t>
            </a:fld>
            <a:endParaRPr lang="en-US" dirty="0" smtClean="0">
              <a:solidFill>
                <a:srgbClr val="717074"/>
              </a:solidFill>
            </a:endParaRPr>
          </a:p>
        </p:txBody>
      </p:sp>
      <p:sp>
        <p:nvSpPr>
          <p:cNvPr id="17" name="TextBox 16"/>
          <p:cNvSpPr txBox="1"/>
          <p:nvPr/>
        </p:nvSpPr>
        <p:spPr bwMode="gray">
          <a:xfrm>
            <a:off x="366714" y="5033041"/>
            <a:ext cx="2213008" cy="92333"/>
          </a:xfrm>
          <a:prstGeom prst="rect">
            <a:avLst/>
          </a:prstGeom>
          <a:noFill/>
        </p:spPr>
        <p:txBody>
          <a:bodyPr wrap="none" lIns="0" tIns="0" rIns="0" bIns="0" rtlCol="0">
            <a:spAutoFit/>
          </a:bodyPr>
          <a:lstStyle/>
          <a:p>
            <a:pPr defTabSz="914400">
              <a:defRPr/>
            </a:pPr>
            <a:r>
              <a:rPr lang="en-US" sz="600" dirty="0" smtClean="0">
                <a:solidFill>
                  <a:srgbClr val="717074"/>
                </a:solidFill>
              </a:rPr>
              <a:t>© Copyright 2015 EMC Corporation. All rights reserved.</a:t>
            </a:r>
          </a:p>
        </p:txBody>
      </p:sp>
      <p:pic>
        <p:nvPicPr>
          <p:cNvPr id="2" name="Picture 1" descr="EMC-Tab-RGB.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847013" y="4616846"/>
            <a:ext cx="612648" cy="533004"/>
          </a:xfrm>
          <a:prstGeom prst="rect">
            <a:avLst/>
          </a:prstGeom>
        </p:spPr>
      </p:pic>
    </p:spTree>
    <p:extLst>
      <p:ext uri="{BB962C8B-B14F-4D97-AF65-F5344CB8AC3E}">
        <p14:creationId xmlns:p14="http://schemas.microsoft.com/office/powerpoint/2010/main" val="113310794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jpe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70.png"/><Relationship Id="rId9" Type="http://schemas.openxmlformats.org/officeDocument/2006/relationships/image" Target="../media/image7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emf"/><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s>
</file>

<file path=ppt/slides/_rels/slide1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diagramColors" Target="../diagrams/colors1.xml"/><Relationship Id="rId11" Type="http://schemas.openxmlformats.org/officeDocument/2006/relationships/image" Target="../media/image92.png"/><Relationship Id="rId5" Type="http://schemas.openxmlformats.org/officeDocument/2006/relationships/diagramQuickStyle" Target="../diagrams/quickStyle1.xml"/><Relationship Id="rId10" Type="http://schemas.openxmlformats.org/officeDocument/2006/relationships/image" Target="../media/image91.jpeg"/><Relationship Id="rId4" Type="http://schemas.openxmlformats.org/officeDocument/2006/relationships/diagramLayout" Target="../diagrams/layout1.xml"/><Relationship Id="rId9" Type="http://schemas.openxmlformats.org/officeDocument/2006/relationships/image" Target="../media/image90.jpeg"/><Relationship Id="rId14" Type="http://schemas.openxmlformats.org/officeDocument/2006/relationships/image" Target="../media/image95.png"/></Relationships>
</file>

<file path=ppt/slides/_rels/slide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08.png"/><Relationship Id="rId3" Type="http://schemas.openxmlformats.org/officeDocument/2006/relationships/image" Target="../media/image61.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7.png"/><Relationship Id="rId2" Type="http://schemas.openxmlformats.org/officeDocument/2006/relationships/notesSlide" Target="../notesSlides/notesSlide19.xml"/><Relationship Id="rId16" Type="http://schemas.openxmlformats.org/officeDocument/2006/relationships/image" Target="../media/image60.png"/><Relationship Id="rId1" Type="http://schemas.openxmlformats.org/officeDocument/2006/relationships/slideLayout" Target="../slideLayouts/slideLayout30.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jpeg"/><Relationship Id="rId15" Type="http://schemas.openxmlformats.org/officeDocument/2006/relationships/image" Target="../media/image106.png"/><Relationship Id="rId10" Type="http://schemas.openxmlformats.org/officeDocument/2006/relationships/image" Target="../media/image102.png"/><Relationship Id="rId4" Type="http://schemas.microsoft.com/office/2007/relationships/hdphoto" Target="../media/hdphoto1.wdp"/><Relationship Id="rId9" Type="http://schemas.openxmlformats.org/officeDocument/2006/relationships/image" Target="../media/image101.png"/><Relationship Id="rId1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notesSlide" Target="../notesSlides/notesSlide2.xml"/><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29.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05.png"/><Relationship Id="rId12" Type="http://schemas.microsoft.com/office/2007/relationships/hdphoto" Target="../media/hdphoto4.wdp"/><Relationship Id="rId2" Type="http://schemas.openxmlformats.org/officeDocument/2006/relationships/notesSlide" Target="../notesSlides/notesSlide22.xml"/><Relationship Id="rId16" Type="http://schemas.openxmlformats.org/officeDocument/2006/relationships/image" Target="../media/image113.png"/><Relationship Id="rId1" Type="http://schemas.openxmlformats.org/officeDocument/2006/relationships/slideLayout" Target="../slideLayouts/slideLayout31.xml"/><Relationship Id="rId6" Type="http://schemas.openxmlformats.org/officeDocument/2006/relationships/image" Target="../media/image116.jpeg"/><Relationship Id="rId11" Type="http://schemas.openxmlformats.org/officeDocument/2006/relationships/image" Target="../media/image118.png"/><Relationship Id="rId5" Type="http://schemas.microsoft.com/office/2007/relationships/hdphoto" Target="../media/hdphoto3.wdp"/><Relationship Id="rId1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5.png"/><Relationship Id="rId9" Type="http://schemas.openxmlformats.org/officeDocument/2006/relationships/image" Target="../media/image106.png"/><Relationship Id="rId14" Type="http://schemas.openxmlformats.org/officeDocument/2006/relationships/image" Target="../media/image1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124.png"/><Relationship Id="rId11" Type="http://schemas.openxmlformats.org/officeDocument/2006/relationships/image" Target="../media/image129.jpeg"/><Relationship Id="rId5" Type="http://schemas.openxmlformats.org/officeDocument/2006/relationships/image" Target="../media/image123.png"/><Relationship Id="rId10" Type="http://schemas.openxmlformats.org/officeDocument/2006/relationships/image" Target="../media/image128.jpeg"/><Relationship Id="rId4" Type="http://schemas.openxmlformats.org/officeDocument/2006/relationships/image" Target="../media/image122.png"/><Relationship Id="rId9" Type="http://schemas.openxmlformats.org/officeDocument/2006/relationships/image" Target="../media/image127.png"/></Relationships>
</file>

<file path=ppt/slides/_rels/slide2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132.png"/></Relationships>
</file>

<file path=ppt/slides/_rels/slide26.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jpeg"/><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image" Target="../media/image136.png"/><Relationship Id="rId5" Type="http://schemas.openxmlformats.org/officeDocument/2006/relationships/image" Target="../media/image135.jpeg"/><Relationship Id="rId4" Type="http://schemas.openxmlformats.org/officeDocument/2006/relationships/image" Target="../media/image134.png"/></Relationships>
</file>

<file path=ppt/slides/_rels/slide27.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44.png"/><Relationship Id="rId12"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42.png"/><Relationship Id="rId11" Type="http://schemas.openxmlformats.org/officeDocument/2006/relationships/image" Target="../media/image49.png"/><Relationship Id="rId5" Type="http://schemas.openxmlformats.org/officeDocument/2006/relationships/image" Target="../media/image41.png"/><Relationship Id="rId15" Type="http://schemas.openxmlformats.org/officeDocument/2006/relationships/image" Target="../media/image53.png"/><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image" Target="../media/image43.png"/><Relationship Id="rId14" Type="http://schemas.openxmlformats.org/officeDocument/2006/relationships/image" Target="../media/image52.png"/></Relationships>
</file>

<file path=ppt/slides/_rels/slide30.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42.emf"/><Relationship Id="rId4" Type="http://schemas.openxmlformats.org/officeDocument/2006/relationships/image" Target="../media/image141.emf"/></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54.jpg"/><Relationship Id="rId21" Type="http://schemas.openxmlformats.org/officeDocument/2006/relationships/image" Target="../media/image45.png"/><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media/image27.png"/><Relationship Id="rId25" Type="http://schemas.microsoft.com/office/2007/relationships/hdphoto" Target="../media/hdphoto1.wdp"/><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42.png"/><Relationship Id="rId1" Type="http://schemas.openxmlformats.org/officeDocument/2006/relationships/slideLayout" Target="../slideLayouts/slideLayout29.xml"/><Relationship Id="rId6" Type="http://schemas.openxmlformats.org/officeDocument/2006/relationships/image" Target="../media/image57.jpg"/><Relationship Id="rId11" Type="http://schemas.openxmlformats.org/officeDocument/2006/relationships/image" Target="../media/image21.png"/><Relationship Id="rId24" Type="http://schemas.openxmlformats.org/officeDocument/2006/relationships/image" Target="../media/image61.png"/><Relationship Id="rId5" Type="http://schemas.openxmlformats.org/officeDocument/2006/relationships/image" Target="../media/image56.jpg"/><Relationship Id="rId15" Type="http://schemas.openxmlformats.org/officeDocument/2006/relationships/image" Target="../media/image25.png"/><Relationship Id="rId23" Type="http://schemas.openxmlformats.org/officeDocument/2006/relationships/image" Target="../media/image60.png"/><Relationship Id="rId10" Type="http://schemas.openxmlformats.org/officeDocument/2006/relationships/image" Target="../media/image59.png"/><Relationship Id="rId19" Type="http://schemas.openxmlformats.org/officeDocument/2006/relationships/image" Target="../media/image41.png"/><Relationship Id="rId4" Type="http://schemas.openxmlformats.org/officeDocument/2006/relationships/image" Target="../media/image55.png"/><Relationship Id="rId9" Type="http://schemas.openxmlformats.org/officeDocument/2006/relationships/image" Target="../media/image58.png"/><Relationship Id="rId14" Type="http://schemas.openxmlformats.org/officeDocument/2006/relationships/image" Target="../media/image24.png"/><Relationship Id="rId22" Type="http://schemas.openxmlformats.org/officeDocument/2006/relationships/image" Target="../media/image43.png"/></Relationships>
</file>

<file path=ppt/slides/_rels/slide4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65.jpeg"/><Relationship Id="rId4" Type="http://schemas.openxmlformats.org/officeDocument/2006/relationships/image" Target="../media/image64.jpeg"/></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68.jpe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259" r="-277" b="41322"/>
          <a:stretch/>
        </p:blipFill>
        <p:spPr>
          <a:xfrm>
            <a:off x="-14068" y="0"/>
            <a:ext cx="9186203" cy="4045939"/>
          </a:xfrm>
          <a:prstGeom prst="rect">
            <a:avLst/>
          </a:prstGeom>
        </p:spPr>
      </p:pic>
      <p:grpSp>
        <p:nvGrpSpPr>
          <p:cNvPr id="12" name="Group 11"/>
          <p:cNvGrpSpPr/>
          <p:nvPr/>
        </p:nvGrpSpPr>
        <p:grpSpPr>
          <a:xfrm>
            <a:off x="7505596" y="4095749"/>
            <a:ext cx="951017" cy="1047751"/>
            <a:chOff x="7618413" y="4303992"/>
            <a:chExt cx="762000" cy="839508"/>
          </a:xfrm>
        </p:grpSpPr>
        <p:sp>
          <p:nvSpPr>
            <p:cNvPr id="13" name="Rectangle 12"/>
            <p:cNvSpPr/>
            <p:nvPr userDrawn="1"/>
          </p:nvSpPr>
          <p:spPr>
            <a:xfrm>
              <a:off x="7618413" y="4303992"/>
              <a:ext cx="762000" cy="839508"/>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EMC logo white_300dpi.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728486" y="4429482"/>
              <a:ext cx="531651" cy="184909"/>
            </a:xfrm>
            <a:prstGeom prst="rect">
              <a:avLst/>
            </a:prstGeom>
          </p:spPr>
        </p:pic>
      </p:grpSp>
      <p:sp>
        <p:nvSpPr>
          <p:cNvPr id="9" name="Title 3"/>
          <p:cNvSpPr>
            <a:spLocks noGrp="1"/>
          </p:cNvSpPr>
          <p:nvPr>
            <p:ph type="ctrTitle"/>
          </p:nvPr>
        </p:nvSpPr>
        <p:spPr>
          <a:xfrm>
            <a:off x="477866" y="4095749"/>
            <a:ext cx="6738850" cy="413989"/>
          </a:xfrm>
        </p:spPr>
        <p:txBody>
          <a:bodyPr/>
          <a:lstStyle/>
          <a:p>
            <a:r>
              <a:rPr lang="ru-RU" dirty="0"/>
              <a:t>Решения EMC для </a:t>
            </a:r>
            <a:r>
              <a:rPr lang="ru-RU" dirty="0" smtClean="0"/>
              <a:t>Больших </a:t>
            </a:r>
            <a:r>
              <a:rPr lang="ru-RU" dirty="0"/>
              <a:t>Д</a:t>
            </a:r>
            <a:r>
              <a:rPr lang="ru-RU" dirty="0" smtClean="0"/>
              <a:t>анных</a:t>
            </a:r>
            <a:endParaRPr lang="en-US" dirty="0"/>
          </a:p>
        </p:txBody>
      </p:sp>
      <p:sp>
        <p:nvSpPr>
          <p:cNvPr id="7" name="Subtitle 6"/>
          <p:cNvSpPr>
            <a:spLocks noGrp="1"/>
          </p:cNvSpPr>
          <p:nvPr>
            <p:ph type="subTitle" idx="1"/>
          </p:nvPr>
        </p:nvSpPr>
        <p:spPr>
          <a:xfrm>
            <a:off x="523874" y="4458611"/>
            <a:ext cx="6738850" cy="269994"/>
          </a:xfrm>
        </p:spPr>
        <p:txBody>
          <a:bodyPr/>
          <a:lstStyle/>
          <a:p>
            <a:r>
              <a:rPr lang="ru-RU" dirty="0" smtClean="0">
                <a:solidFill>
                  <a:srgbClr val="717074"/>
                </a:solidFill>
              </a:rPr>
              <a:t>Управляйте на основе Данных</a:t>
            </a:r>
            <a:endParaRPr lang="en-US" dirty="0">
              <a:solidFill>
                <a:srgbClr val="717074"/>
              </a:solidFill>
            </a:endParaRPr>
          </a:p>
          <a:p>
            <a:endParaRPr lang="en-US" dirty="0"/>
          </a:p>
        </p:txBody>
      </p:sp>
      <p:sp>
        <p:nvSpPr>
          <p:cNvPr id="15" name="Rectangle 14"/>
          <p:cNvSpPr/>
          <p:nvPr/>
        </p:nvSpPr>
        <p:spPr bwMode="gray">
          <a:xfrm>
            <a:off x="-1" y="2898314"/>
            <a:ext cx="9142414" cy="1155819"/>
          </a:xfrm>
          <a:prstGeom prst="rect">
            <a:avLst/>
          </a:prstGeom>
          <a:gradFill flip="none" rotWithShape="1">
            <a:gsLst>
              <a:gs pos="100000">
                <a:schemeClr val="bg1"/>
              </a:gs>
              <a:gs pos="1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Rectangle 1"/>
          <p:cNvSpPr/>
          <p:nvPr/>
        </p:nvSpPr>
        <p:spPr>
          <a:xfrm>
            <a:off x="436815" y="4730223"/>
            <a:ext cx="7017022" cy="276999"/>
          </a:xfrm>
          <a:prstGeom prst="rect">
            <a:avLst/>
          </a:prstGeom>
        </p:spPr>
        <p:txBody>
          <a:bodyPr wrap="square">
            <a:spAutoFit/>
          </a:bodyPr>
          <a:lstStyle/>
          <a:p>
            <a:r>
              <a:rPr lang="ru-RU" sz="1200" dirty="0"/>
              <a:t>Саяпин Виталий, Директор по исследованиям и разработкам EMC в Казахстане.</a:t>
            </a:r>
          </a:p>
        </p:txBody>
      </p:sp>
    </p:spTree>
    <p:extLst>
      <p:ext uri="{BB962C8B-B14F-4D97-AF65-F5344CB8AC3E}">
        <p14:creationId xmlns:p14="http://schemas.microsoft.com/office/powerpoint/2010/main" val="209983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u-RU" dirty="0">
                <a:cs typeface="Verdana"/>
              </a:rPr>
              <a:t>Ключи к Успеху</a:t>
            </a:r>
            <a:r>
              <a:rPr lang="en-US" dirty="0" smtClean="0">
                <a:latin typeface="Verdana"/>
                <a:cs typeface="Verdana"/>
              </a:rPr>
              <a:t>: </a:t>
            </a:r>
            <a:r>
              <a:rPr lang="ru-RU" dirty="0" smtClean="0">
                <a:latin typeface="Verdana"/>
                <a:cs typeface="Verdana"/>
              </a:rPr>
              <a:t>Люди</a:t>
            </a:r>
            <a:r>
              <a:rPr lang="en-US" dirty="0" smtClean="0">
                <a:latin typeface="Verdana"/>
                <a:cs typeface="Verdana"/>
              </a:rPr>
              <a:t>	</a:t>
            </a:r>
            <a:endParaRPr lang="en-US" dirty="0">
              <a:latin typeface="Verdana"/>
              <a:cs typeface="Verdana"/>
            </a:endParaRPr>
          </a:p>
        </p:txBody>
      </p:sp>
      <p:sp>
        <p:nvSpPr>
          <p:cNvPr id="19" name="Pentagon 18"/>
          <p:cNvSpPr/>
          <p:nvPr/>
        </p:nvSpPr>
        <p:spPr>
          <a:xfrm>
            <a:off x="5484222" y="1019267"/>
            <a:ext cx="3657600" cy="3429000"/>
          </a:xfrm>
          <a:prstGeom prst="homePlate">
            <a:avLst>
              <a:gd name="adj" fmla="val 24497"/>
            </a:avLst>
          </a:prstGeom>
          <a:gradFill flip="none" rotWithShape="1">
            <a:gsLst>
              <a:gs pos="100000">
                <a:schemeClr val="accent1">
                  <a:alpha val="50000"/>
                </a:schemeClr>
              </a:gs>
              <a:gs pos="15000">
                <a:srgbClr val="FFFFFF"/>
              </a:gs>
            </a:gsLst>
            <a:lin ang="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Pentagon 19"/>
          <p:cNvSpPr/>
          <p:nvPr/>
        </p:nvSpPr>
        <p:spPr>
          <a:xfrm>
            <a:off x="3309169" y="2101215"/>
            <a:ext cx="2187391" cy="386080"/>
          </a:xfrm>
          <a:prstGeom prst="homePlate">
            <a:avLst>
              <a:gd name="adj" fmla="val 28947"/>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1" name="Rectangle 20"/>
          <p:cNvSpPr/>
          <p:nvPr/>
        </p:nvSpPr>
        <p:spPr bwMode="gray">
          <a:xfrm>
            <a:off x="3589011" y="2112645"/>
            <a:ext cx="1648469" cy="369332"/>
          </a:xfrm>
          <a:prstGeom prst="rect">
            <a:avLst/>
          </a:prstGeom>
        </p:spPr>
        <p:txBody>
          <a:bodyPr wrap="square" anchor="ctr">
            <a:spAutoFit/>
          </a:bodyPr>
          <a:lstStyle/>
          <a:p>
            <a:pPr algn="ctr"/>
            <a:r>
              <a:rPr lang="ru-RU" b="1" dirty="0">
                <a:solidFill>
                  <a:schemeClr val="bg1"/>
                </a:solidFill>
              </a:rPr>
              <a:t>Люди</a:t>
            </a:r>
            <a:endParaRPr lang="en-US" b="1" dirty="0">
              <a:solidFill>
                <a:schemeClr val="bg1"/>
              </a:solidFill>
            </a:endParaRPr>
          </a:p>
        </p:txBody>
      </p:sp>
      <p:sp>
        <p:nvSpPr>
          <p:cNvPr id="22" name="Pentagon 21"/>
          <p:cNvSpPr/>
          <p:nvPr/>
        </p:nvSpPr>
        <p:spPr>
          <a:xfrm>
            <a:off x="3320143" y="2527935"/>
            <a:ext cx="2164079" cy="386080"/>
          </a:xfrm>
          <a:prstGeom prst="homePlate">
            <a:avLst>
              <a:gd name="adj" fmla="val 28947"/>
            </a:avLst>
          </a:prstGeom>
          <a:solidFill>
            <a:schemeClr val="accent4"/>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3" name="Pentagon 22"/>
          <p:cNvSpPr/>
          <p:nvPr/>
        </p:nvSpPr>
        <p:spPr>
          <a:xfrm>
            <a:off x="3320143" y="2954655"/>
            <a:ext cx="2166257" cy="386080"/>
          </a:xfrm>
          <a:prstGeom prst="homePlate">
            <a:avLst>
              <a:gd name="adj" fmla="val 28947"/>
            </a:avLst>
          </a:prstGeom>
          <a:solidFill>
            <a:schemeClr val="accent4"/>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4" name="Rectangle 23"/>
          <p:cNvSpPr/>
          <p:nvPr/>
        </p:nvSpPr>
        <p:spPr bwMode="gray">
          <a:xfrm>
            <a:off x="3550602" y="2529205"/>
            <a:ext cx="1722438" cy="369332"/>
          </a:xfrm>
          <a:prstGeom prst="rect">
            <a:avLst/>
          </a:prstGeom>
        </p:spPr>
        <p:txBody>
          <a:bodyPr wrap="square" anchor="ctr">
            <a:spAutoFit/>
          </a:bodyPr>
          <a:lstStyle/>
          <a:p>
            <a:pPr algn="ctr"/>
            <a:r>
              <a:rPr lang="ru-RU" b="1" dirty="0">
                <a:solidFill>
                  <a:schemeClr val="bg1"/>
                </a:solidFill>
              </a:rPr>
              <a:t>Процессы</a:t>
            </a:r>
          </a:p>
        </p:txBody>
      </p:sp>
      <p:sp>
        <p:nvSpPr>
          <p:cNvPr id="25" name="Rectangle 24"/>
          <p:cNvSpPr/>
          <p:nvPr/>
        </p:nvSpPr>
        <p:spPr bwMode="gray">
          <a:xfrm>
            <a:off x="3550602" y="2971165"/>
            <a:ext cx="1804062" cy="369332"/>
          </a:xfrm>
          <a:prstGeom prst="rect">
            <a:avLst/>
          </a:prstGeom>
        </p:spPr>
        <p:txBody>
          <a:bodyPr wrap="square" anchor="ctr">
            <a:spAutoFit/>
          </a:bodyPr>
          <a:lstStyle/>
          <a:p>
            <a:pPr algn="ctr"/>
            <a:r>
              <a:rPr lang="ru-RU" b="1" dirty="0">
                <a:solidFill>
                  <a:schemeClr val="bg1"/>
                </a:solidFill>
              </a:rPr>
              <a:t>Технология</a:t>
            </a:r>
          </a:p>
        </p:txBody>
      </p:sp>
      <p:sp>
        <p:nvSpPr>
          <p:cNvPr id="26" name="Pentagon 25"/>
          <p:cNvSpPr/>
          <p:nvPr/>
        </p:nvSpPr>
        <p:spPr>
          <a:xfrm>
            <a:off x="0" y="1019267"/>
            <a:ext cx="3657600" cy="3429000"/>
          </a:xfrm>
          <a:prstGeom prst="homePlate">
            <a:avLst>
              <a:gd name="adj" fmla="val 24497"/>
            </a:avLst>
          </a:prstGeom>
          <a:gradFill flip="none" rotWithShape="1">
            <a:gsLst>
              <a:gs pos="100000">
                <a:schemeClr val="tx2">
                  <a:lumMod val="60000"/>
                  <a:lumOff val="40000"/>
                </a:schemeClr>
              </a:gs>
              <a:gs pos="15000">
                <a:srgbClr val="FFFFFF"/>
              </a:gs>
            </a:gsLst>
            <a:lin ang="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Content Placeholder 2"/>
          <p:cNvSpPr txBox="1">
            <a:spLocks/>
          </p:cNvSpPr>
          <p:nvPr/>
        </p:nvSpPr>
        <p:spPr>
          <a:xfrm>
            <a:off x="269240" y="1466130"/>
            <a:ext cx="3469640" cy="2477044"/>
          </a:xfrm>
          <a:prstGeom prst="rect">
            <a:avLst/>
          </a:prstGeom>
        </p:spPr>
        <p:txBody>
          <a:bodyPr vert="horz" lIns="91440" tIns="45720" rIns="91440" bIns="45720"/>
          <a:lstStyle>
            <a:lvl1pPr marL="228600" indent="-228600" algn="l" defTabSz="457200" rtl="0" eaLnBrk="1" latinLnBrk="0" hangingPunct="1">
              <a:spcBef>
                <a:spcPts val="1200"/>
              </a:spcBef>
              <a:buClr>
                <a:schemeClr val="tx2"/>
              </a:buClr>
              <a:buFont typeface="Arial"/>
              <a:buChar char="•"/>
              <a:defRPr sz="2400" kern="1200">
                <a:solidFill>
                  <a:schemeClr val="bg2"/>
                </a:solidFill>
                <a:latin typeface="+mn-lt"/>
                <a:ea typeface="+mn-ea"/>
                <a:cs typeface="+mn-cs"/>
              </a:defRPr>
            </a:lvl1pPr>
            <a:lvl2pPr marL="742950" indent="-285750" algn="l" defTabSz="457200" rtl="0" eaLnBrk="1" latinLnBrk="0" hangingPunct="1">
              <a:spcBef>
                <a:spcPts val="300"/>
              </a:spcBef>
              <a:buClr>
                <a:schemeClr val="tx2"/>
              </a:buClr>
              <a:buFont typeface="Arial"/>
              <a:buChar char="–"/>
              <a:defRPr sz="2000" kern="1200">
                <a:solidFill>
                  <a:schemeClr val="bg2"/>
                </a:solidFill>
                <a:latin typeface="+mn-lt"/>
                <a:ea typeface="+mn-ea"/>
                <a:cs typeface="+mn-cs"/>
              </a:defRPr>
            </a:lvl2pPr>
            <a:lvl3pPr marL="1084263" indent="-169863" algn="l" defTabSz="457200" rtl="0" eaLnBrk="1" latinLnBrk="0" hangingPunct="1">
              <a:spcBef>
                <a:spcPts val="300"/>
              </a:spcBef>
              <a:buClr>
                <a:schemeClr val="tx2"/>
              </a:buClr>
              <a:buFont typeface="Arial"/>
              <a:buChar char="•"/>
              <a:defRPr sz="1600" kern="1200">
                <a:solidFill>
                  <a:schemeClr val="bg2"/>
                </a:solidFill>
                <a:latin typeface="+mn-lt"/>
                <a:ea typeface="+mn-ea"/>
                <a:cs typeface="+mn-cs"/>
              </a:defRPr>
            </a:lvl3pPr>
            <a:lvl4pPr marL="1430338" indent="-168275" algn="l" defTabSz="457200" rtl="0" eaLnBrk="1" latinLnBrk="0" hangingPunct="1">
              <a:spcBef>
                <a:spcPts val="300"/>
              </a:spcBef>
              <a:buClr>
                <a:schemeClr val="tx2"/>
              </a:buClr>
              <a:buFont typeface="Arial"/>
              <a:buChar char="–"/>
              <a:defRPr sz="1200" kern="1200">
                <a:solidFill>
                  <a:schemeClr val="bg2"/>
                </a:solidFill>
                <a:latin typeface="+mn-lt"/>
                <a:ea typeface="+mn-ea"/>
                <a:cs typeface="+mn-cs"/>
              </a:defRPr>
            </a:lvl4pPr>
            <a:lvl5pPr marL="1770063" indent="-169863" algn="l" defTabSz="457200" rtl="0" eaLnBrk="1" latinLnBrk="0" hangingPunct="1">
              <a:spcBef>
                <a:spcPts val="300"/>
              </a:spcBef>
              <a:buClr>
                <a:schemeClr val="tx2"/>
              </a:buClr>
              <a:buFont typeface="Arial"/>
              <a:buChar char="•"/>
              <a:defRPr sz="11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7013" indent="-227013">
              <a:lnSpc>
                <a:spcPct val="120000"/>
              </a:lnSpc>
              <a:spcBef>
                <a:spcPts val="0"/>
              </a:spcBef>
            </a:pPr>
            <a:r>
              <a:rPr lang="ru-RU" sz="1600" dirty="0"/>
              <a:t>Дефицит навыков</a:t>
            </a:r>
          </a:p>
          <a:p>
            <a:pPr marL="227013" indent="-227013">
              <a:lnSpc>
                <a:spcPct val="120000"/>
              </a:lnSpc>
              <a:spcBef>
                <a:spcPts val="0"/>
              </a:spcBef>
            </a:pPr>
            <a:r>
              <a:rPr lang="ru-RU" sz="1600" dirty="0"/>
              <a:t>Недостаток опыта</a:t>
            </a:r>
          </a:p>
          <a:p>
            <a:pPr marL="227013" indent="-227013">
              <a:lnSpc>
                <a:spcPct val="120000"/>
              </a:lnSpc>
              <a:spcBef>
                <a:spcPts val="0"/>
              </a:spcBef>
            </a:pPr>
            <a:r>
              <a:rPr lang="ru-RU" sz="1600" dirty="0" smtClean="0"/>
              <a:t>Недостаток соответствующих экспертных знаний</a:t>
            </a:r>
            <a:endParaRPr lang="en-US" sz="1600" dirty="0"/>
          </a:p>
        </p:txBody>
      </p:sp>
      <p:sp>
        <p:nvSpPr>
          <p:cNvPr id="28" name="TextBox 27"/>
          <p:cNvSpPr txBox="1"/>
          <p:nvPr/>
        </p:nvSpPr>
        <p:spPr>
          <a:xfrm flipH="1">
            <a:off x="269240" y="1127576"/>
            <a:ext cx="2971801" cy="338554"/>
          </a:xfrm>
          <a:prstGeom prst="rect">
            <a:avLst/>
          </a:prstGeom>
          <a:noFill/>
        </p:spPr>
        <p:txBody>
          <a:bodyPr wrap="square" lIns="91440" tIns="45720" rIns="91440" bIns="45720" rtlCol="0">
            <a:spAutoFit/>
          </a:bodyPr>
          <a:lstStyle/>
          <a:p>
            <a:r>
              <a:rPr lang="ru-RU" sz="1600" b="1" dirty="0">
                <a:solidFill>
                  <a:schemeClr val="bg2"/>
                </a:solidFill>
              </a:rPr>
              <a:t>Текущая Ситуация</a:t>
            </a:r>
          </a:p>
        </p:txBody>
      </p:sp>
      <p:sp>
        <p:nvSpPr>
          <p:cNvPr id="29" name="TextBox 28"/>
          <p:cNvSpPr txBox="1"/>
          <p:nvPr/>
        </p:nvSpPr>
        <p:spPr>
          <a:xfrm flipH="1">
            <a:off x="5484222" y="1127576"/>
            <a:ext cx="3205480" cy="338554"/>
          </a:xfrm>
          <a:prstGeom prst="rect">
            <a:avLst/>
          </a:prstGeom>
          <a:noFill/>
        </p:spPr>
        <p:txBody>
          <a:bodyPr wrap="square" lIns="91440" tIns="45720" rIns="91440" bIns="45720" rtlCol="0">
            <a:spAutoFit/>
          </a:bodyPr>
          <a:lstStyle/>
          <a:p>
            <a:r>
              <a:rPr lang="ru-RU" sz="1600" b="1" dirty="0" smtClean="0">
                <a:solidFill>
                  <a:schemeClr val="bg2"/>
                </a:solidFill>
              </a:rPr>
              <a:t>Решения </a:t>
            </a:r>
            <a:r>
              <a:rPr lang="en-US" sz="1600" b="1" dirty="0">
                <a:solidFill>
                  <a:schemeClr val="bg2"/>
                </a:solidFill>
              </a:rPr>
              <a:t>EMC </a:t>
            </a:r>
          </a:p>
        </p:txBody>
      </p:sp>
      <p:sp>
        <p:nvSpPr>
          <p:cNvPr id="30" name="Content Placeholder 2"/>
          <p:cNvSpPr txBox="1">
            <a:spLocks/>
          </p:cNvSpPr>
          <p:nvPr/>
        </p:nvSpPr>
        <p:spPr>
          <a:xfrm>
            <a:off x="5484222" y="1466130"/>
            <a:ext cx="3439160" cy="1932759"/>
          </a:xfrm>
          <a:prstGeom prst="rect">
            <a:avLst/>
          </a:prstGeom>
        </p:spPr>
        <p:txBody>
          <a:bodyPr vert="horz" lIns="91440" tIns="45720" rIns="91440" bIns="45720"/>
          <a:lstStyle>
            <a:lvl1pPr marL="228600" indent="-228600" algn="l" defTabSz="457200" rtl="0" eaLnBrk="1" latinLnBrk="0" hangingPunct="1">
              <a:spcBef>
                <a:spcPts val="1200"/>
              </a:spcBef>
              <a:buClr>
                <a:schemeClr val="tx2"/>
              </a:buClr>
              <a:buFont typeface="Arial"/>
              <a:buChar char="•"/>
              <a:defRPr sz="2400" kern="1200">
                <a:solidFill>
                  <a:schemeClr val="bg2"/>
                </a:solidFill>
                <a:latin typeface="+mn-lt"/>
                <a:ea typeface="+mn-ea"/>
                <a:cs typeface="+mn-cs"/>
              </a:defRPr>
            </a:lvl1pPr>
            <a:lvl2pPr marL="742950" indent="-285750" algn="l" defTabSz="457200" rtl="0" eaLnBrk="1" latinLnBrk="0" hangingPunct="1">
              <a:spcBef>
                <a:spcPts val="300"/>
              </a:spcBef>
              <a:buClr>
                <a:schemeClr val="tx2"/>
              </a:buClr>
              <a:buFont typeface="Arial"/>
              <a:buChar char="–"/>
              <a:defRPr sz="2000" kern="1200">
                <a:solidFill>
                  <a:schemeClr val="bg2"/>
                </a:solidFill>
                <a:latin typeface="+mn-lt"/>
                <a:ea typeface="+mn-ea"/>
                <a:cs typeface="+mn-cs"/>
              </a:defRPr>
            </a:lvl2pPr>
            <a:lvl3pPr marL="1084263" indent="-169863" algn="l" defTabSz="457200" rtl="0" eaLnBrk="1" latinLnBrk="0" hangingPunct="1">
              <a:spcBef>
                <a:spcPts val="300"/>
              </a:spcBef>
              <a:buClr>
                <a:schemeClr val="tx2"/>
              </a:buClr>
              <a:buFont typeface="Arial"/>
              <a:buChar char="•"/>
              <a:defRPr sz="1600" kern="1200">
                <a:solidFill>
                  <a:schemeClr val="bg2"/>
                </a:solidFill>
                <a:latin typeface="+mn-lt"/>
                <a:ea typeface="+mn-ea"/>
                <a:cs typeface="+mn-cs"/>
              </a:defRPr>
            </a:lvl3pPr>
            <a:lvl4pPr marL="1430338" indent="-168275" algn="l" defTabSz="457200" rtl="0" eaLnBrk="1" latinLnBrk="0" hangingPunct="1">
              <a:spcBef>
                <a:spcPts val="300"/>
              </a:spcBef>
              <a:buClr>
                <a:schemeClr val="tx2"/>
              </a:buClr>
              <a:buFont typeface="Arial"/>
              <a:buChar char="–"/>
              <a:defRPr sz="1200" kern="1200">
                <a:solidFill>
                  <a:schemeClr val="bg2"/>
                </a:solidFill>
                <a:latin typeface="+mn-lt"/>
                <a:ea typeface="+mn-ea"/>
                <a:cs typeface="+mn-cs"/>
              </a:defRPr>
            </a:lvl4pPr>
            <a:lvl5pPr marL="1770063" indent="-169863" algn="l" defTabSz="457200" rtl="0" eaLnBrk="1" latinLnBrk="0" hangingPunct="1">
              <a:spcBef>
                <a:spcPts val="300"/>
              </a:spcBef>
              <a:buClr>
                <a:schemeClr val="tx2"/>
              </a:buClr>
              <a:buFont typeface="Arial"/>
              <a:buChar char="•"/>
              <a:defRPr sz="11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pPr>
            <a:r>
              <a:rPr lang="ru-RU" sz="1600" dirty="0"/>
              <a:t>Учебная программа </a:t>
            </a:r>
            <a:r>
              <a:rPr lang="ru-RU" sz="1600" dirty="0" smtClean="0"/>
              <a:t>EMC</a:t>
            </a:r>
          </a:p>
          <a:p>
            <a:pPr marL="0" indent="0">
              <a:lnSpc>
                <a:spcPct val="120000"/>
              </a:lnSpc>
              <a:spcBef>
                <a:spcPts val="0"/>
              </a:spcBef>
              <a:buNone/>
            </a:pPr>
            <a:r>
              <a:rPr lang="ru-RU" sz="1600" dirty="0" smtClean="0"/>
              <a:t>    по Большим Данным</a:t>
            </a:r>
          </a:p>
          <a:p>
            <a:pPr>
              <a:lnSpc>
                <a:spcPct val="120000"/>
              </a:lnSpc>
              <a:spcBef>
                <a:spcPts val="0"/>
              </a:spcBef>
            </a:pPr>
            <a:r>
              <a:rPr lang="en-US" sz="1600" dirty="0" smtClean="0"/>
              <a:t>Pivotal </a:t>
            </a:r>
            <a:r>
              <a:rPr lang="en-US" sz="1600" dirty="0"/>
              <a:t>Data </a:t>
            </a:r>
            <a:r>
              <a:rPr lang="en-US" sz="1600" dirty="0" smtClean="0"/>
              <a:t>Labs</a:t>
            </a:r>
            <a:endParaRPr lang="en-US" sz="1600" dirty="0"/>
          </a:p>
        </p:txBody>
      </p:sp>
    </p:spTree>
    <p:extLst>
      <p:ext uri="{BB962C8B-B14F-4D97-AF65-F5344CB8AC3E}">
        <p14:creationId xmlns:p14="http://schemas.microsoft.com/office/powerpoint/2010/main" val="262218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u-RU" dirty="0" smtClean="0"/>
              <a:t>Учебная программа </a:t>
            </a:r>
            <a:r>
              <a:rPr lang="en-US" dirty="0" smtClean="0"/>
              <a:t>EMC Big Data</a:t>
            </a:r>
            <a:endParaRPr lang="en-US" dirty="0"/>
          </a:p>
        </p:txBody>
      </p:sp>
      <p:sp>
        <p:nvSpPr>
          <p:cNvPr id="3" name="Subtitle 2"/>
          <p:cNvSpPr>
            <a:spLocks noGrp="1"/>
          </p:cNvSpPr>
          <p:nvPr>
            <p:ph type="subTitle" idx="1"/>
          </p:nvPr>
        </p:nvSpPr>
        <p:spPr/>
        <p:txBody>
          <a:bodyPr/>
          <a:lstStyle/>
          <a:p>
            <a:r>
              <a:rPr lang="ru-RU" dirty="0"/>
              <a:t>Получите навыки для немедленного </a:t>
            </a:r>
            <a:r>
              <a:rPr lang="ru-RU" dirty="0" smtClean="0"/>
              <a:t>и </a:t>
            </a:r>
            <a:r>
              <a:rPr lang="ru-RU" dirty="0"/>
              <a:t>эффективного участия в </a:t>
            </a:r>
            <a:r>
              <a:rPr lang="ru-RU" dirty="0" smtClean="0"/>
              <a:t>проектах по </a:t>
            </a:r>
            <a:r>
              <a:rPr lang="ru-RU" dirty="0"/>
              <a:t>Б</a:t>
            </a:r>
            <a:r>
              <a:rPr lang="ru-RU" dirty="0" smtClean="0"/>
              <a:t>ольшим Данным</a:t>
            </a:r>
            <a:endParaRPr lang="en-US" dirty="0"/>
          </a:p>
        </p:txBody>
      </p:sp>
      <p:grpSp>
        <p:nvGrpSpPr>
          <p:cNvPr id="20" name="Group 19"/>
          <p:cNvGrpSpPr/>
          <p:nvPr/>
        </p:nvGrpSpPr>
        <p:grpSpPr>
          <a:xfrm>
            <a:off x="3381601" y="2454910"/>
            <a:ext cx="4226557" cy="767746"/>
            <a:chOff x="3496422" y="2489804"/>
            <a:chExt cx="4226557" cy="767746"/>
          </a:xfrm>
        </p:grpSpPr>
        <p:pic>
          <p:nvPicPr>
            <p:cNvPr id="21" name="Picture 20"/>
            <p:cNvPicPr>
              <a:picLocks noChangeAspect="1" noChangeArrowheads="1"/>
            </p:cNvPicPr>
            <p:nvPr/>
          </p:nvPicPr>
          <p:blipFill>
            <a:blip r:embed="rId3"/>
            <a:srcRect/>
            <a:stretch>
              <a:fillRect/>
            </a:stretch>
          </p:blipFill>
          <p:spPr bwMode="auto">
            <a:xfrm>
              <a:off x="6955233" y="2489804"/>
              <a:ext cx="767746" cy="767746"/>
            </a:xfrm>
            <a:prstGeom prst="rect">
              <a:avLst/>
            </a:prstGeom>
            <a:noFill/>
            <a:ln w="9525">
              <a:noFill/>
              <a:miter lim="800000"/>
              <a:headEnd/>
              <a:tailEnd/>
            </a:ln>
          </p:spPr>
        </p:pic>
        <p:pic>
          <p:nvPicPr>
            <p:cNvPr id="22" name="Picture 2"/>
            <p:cNvPicPr>
              <a:picLocks noChangeAspect="1" noChangeArrowheads="1"/>
            </p:cNvPicPr>
            <p:nvPr/>
          </p:nvPicPr>
          <p:blipFill>
            <a:blip r:embed="rId4"/>
            <a:srcRect/>
            <a:stretch>
              <a:fillRect/>
            </a:stretch>
          </p:blipFill>
          <p:spPr bwMode="auto">
            <a:xfrm>
              <a:off x="6090531" y="2489804"/>
              <a:ext cx="767746" cy="767746"/>
            </a:xfrm>
            <a:prstGeom prst="rect">
              <a:avLst/>
            </a:prstGeom>
            <a:noFill/>
            <a:ln w="9525">
              <a:noFill/>
              <a:miter lim="800000"/>
              <a:headEnd/>
              <a:tailEnd/>
            </a:ln>
          </p:spPr>
        </p:pic>
        <p:pic>
          <p:nvPicPr>
            <p:cNvPr id="23" name="Picture 2"/>
            <p:cNvPicPr>
              <a:picLocks noChangeAspect="1" noChangeArrowheads="1"/>
            </p:cNvPicPr>
            <p:nvPr/>
          </p:nvPicPr>
          <p:blipFill>
            <a:blip r:embed="rId5"/>
            <a:srcRect/>
            <a:stretch>
              <a:fillRect/>
            </a:stretch>
          </p:blipFill>
          <p:spPr bwMode="auto">
            <a:xfrm>
              <a:off x="5225828" y="2489804"/>
              <a:ext cx="767746" cy="767746"/>
            </a:xfrm>
            <a:prstGeom prst="rect">
              <a:avLst/>
            </a:prstGeom>
            <a:noFill/>
            <a:ln w="9525">
              <a:noFill/>
              <a:miter lim="800000"/>
              <a:headEnd/>
              <a:tailEnd/>
            </a:ln>
          </p:spPr>
        </p:pic>
        <p:pic>
          <p:nvPicPr>
            <p:cNvPr id="24" name="Picture 23"/>
            <p:cNvPicPr>
              <a:picLocks noChangeAspect="1" noChangeArrowheads="1"/>
            </p:cNvPicPr>
            <p:nvPr/>
          </p:nvPicPr>
          <p:blipFill>
            <a:blip r:embed="rId6" cstate="print"/>
            <a:srcRect/>
            <a:stretch>
              <a:fillRect/>
            </a:stretch>
          </p:blipFill>
          <p:spPr bwMode="auto">
            <a:xfrm>
              <a:off x="4361125" y="2489804"/>
              <a:ext cx="767746" cy="767746"/>
            </a:xfrm>
            <a:prstGeom prst="rect">
              <a:avLst/>
            </a:prstGeom>
            <a:noFill/>
            <a:ln w="9525">
              <a:noFill/>
              <a:miter lim="800000"/>
              <a:headEnd/>
              <a:tailEnd/>
            </a:ln>
          </p:spPr>
        </p:pic>
        <p:pic>
          <p:nvPicPr>
            <p:cNvPr id="25" name="Picture 4"/>
            <p:cNvPicPr>
              <a:picLocks noChangeAspect="1" noChangeArrowheads="1"/>
            </p:cNvPicPr>
            <p:nvPr/>
          </p:nvPicPr>
          <p:blipFill>
            <a:blip r:embed="rId7"/>
            <a:srcRect/>
            <a:stretch>
              <a:fillRect/>
            </a:stretch>
          </p:blipFill>
          <p:spPr bwMode="auto">
            <a:xfrm>
              <a:off x="3496422" y="2489804"/>
              <a:ext cx="767746" cy="767746"/>
            </a:xfrm>
            <a:prstGeom prst="rect">
              <a:avLst/>
            </a:prstGeom>
            <a:noFill/>
            <a:ln w="9525">
              <a:noFill/>
              <a:miter lim="800000"/>
              <a:headEnd/>
              <a:tailEnd/>
            </a:ln>
          </p:spPr>
        </p:pic>
      </p:grpSp>
      <p:grpSp>
        <p:nvGrpSpPr>
          <p:cNvPr id="26" name="Group 25"/>
          <p:cNvGrpSpPr/>
          <p:nvPr/>
        </p:nvGrpSpPr>
        <p:grpSpPr>
          <a:xfrm>
            <a:off x="3381601" y="3674110"/>
            <a:ext cx="5076599" cy="732247"/>
            <a:chOff x="3496422" y="3528687"/>
            <a:chExt cx="5076599" cy="732247"/>
          </a:xfrm>
        </p:grpSpPr>
        <p:pic>
          <p:nvPicPr>
            <p:cNvPr id="27" name="Picture 26" descr="\\Maho3fp3a\tec_dev\TEC Dev Projects\249-Data Science and Big Data Analytics\3470_MR-1CP-DSBDA\Content\ICONS\lab_icon.jpg"/>
            <p:cNvPicPr>
              <a:picLocks noChangeAspect="1" noChangeArrowheads="1"/>
            </p:cNvPicPr>
            <p:nvPr/>
          </p:nvPicPr>
          <p:blipFill>
            <a:blip r:embed="rId8" cstate="print"/>
            <a:srcRect/>
            <a:stretch>
              <a:fillRect/>
            </a:stretch>
          </p:blipFill>
          <p:spPr bwMode="auto">
            <a:xfrm>
              <a:off x="7804925" y="3528687"/>
              <a:ext cx="768096" cy="732247"/>
            </a:xfrm>
            <a:prstGeom prst="rect">
              <a:avLst/>
            </a:prstGeom>
            <a:noFill/>
          </p:spPr>
        </p:pic>
        <p:pic>
          <p:nvPicPr>
            <p:cNvPr id="28" name="Picture 6" descr="\\Maho3fp3a\tec_dev\TEC Dev Projects\249-Data Science and Big Data Analytics\3470_MR-1CP-DSBDA\Content\ICONS\tools_icon.jpg"/>
            <p:cNvPicPr>
              <a:picLocks noChangeAspect="1" noChangeArrowheads="1"/>
            </p:cNvPicPr>
            <p:nvPr/>
          </p:nvPicPr>
          <p:blipFill>
            <a:blip r:embed="rId9" cstate="print"/>
            <a:srcRect/>
            <a:stretch>
              <a:fillRect/>
            </a:stretch>
          </p:blipFill>
          <p:spPr bwMode="auto">
            <a:xfrm>
              <a:off x="6954883" y="3528687"/>
              <a:ext cx="768096" cy="732247"/>
            </a:xfrm>
            <a:prstGeom prst="rect">
              <a:avLst/>
            </a:prstGeom>
            <a:noFill/>
          </p:spPr>
        </p:pic>
        <p:pic>
          <p:nvPicPr>
            <p:cNvPr id="29" name="Picture 5" descr="\\Maho3fp3a\tec_dev\TEC Dev Projects\249-Data Science and Big Data Analytics\3470_MR-1CP-DSBDA\Content\ICONS\advanced_methods_icon.jpg"/>
            <p:cNvPicPr>
              <a:picLocks noChangeAspect="1" noChangeArrowheads="1"/>
            </p:cNvPicPr>
            <p:nvPr/>
          </p:nvPicPr>
          <p:blipFill>
            <a:blip r:embed="rId10" cstate="print"/>
            <a:srcRect/>
            <a:stretch>
              <a:fillRect/>
            </a:stretch>
          </p:blipFill>
          <p:spPr bwMode="auto">
            <a:xfrm>
              <a:off x="6092346" y="3528687"/>
              <a:ext cx="768096" cy="732247"/>
            </a:xfrm>
            <a:prstGeom prst="rect">
              <a:avLst/>
            </a:prstGeom>
            <a:noFill/>
          </p:spPr>
        </p:pic>
        <p:pic>
          <p:nvPicPr>
            <p:cNvPr id="30" name="Picture 4" descr="\\Maho3fp3a\tec_dev\TEC Dev Projects\249-Data Science and Big Data Analytics\3470_MR-1CP-DSBDA\Content\ICONS\basic_methods_icon.jpg"/>
            <p:cNvPicPr>
              <a:picLocks noChangeAspect="1" noChangeArrowheads="1"/>
            </p:cNvPicPr>
            <p:nvPr/>
          </p:nvPicPr>
          <p:blipFill>
            <a:blip r:embed="rId11" cstate="print"/>
            <a:srcRect/>
            <a:stretch>
              <a:fillRect/>
            </a:stretch>
          </p:blipFill>
          <p:spPr bwMode="auto">
            <a:xfrm>
              <a:off x="5229810" y="3528687"/>
              <a:ext cx="768096" cy="732247"/>
            </a:xfrm>
            <a:prstGeom prst="rect">
              <a:avLst/>
            </a:prstGeom>
            <a:noFill/>
          </p:spPr>
        </p:pic>
        <p:pic>
          <p:nvPicPr>
            <p:cNvPr id="31" name="Picture 3" descr="\\Maho3fp3a\tec_dev\TEC Dev Projects\249-Data Science and Big Data Analytics\3470_MR-1CP-DSBDA\Content\ICONS\analytics_lifecycle_icon.jpg"/>
            <p:cNvPicPr>
              <a:picLocks noChangeAspect="1" noChangeArrowheads="1"/>
            </p:cNvPicPr>
            <p:nvPr/>
          </p:nvPicPr>
          <p:blipFill>
            <a:blip r:embed="rId12" cstate="print"/>
            <a:srcRect/>
            <a:stretch>
              <a:fillRect/>
            </a:stretch>
          </p:blipFill>
          <p:spPr bwMode="auto">
            <a:xfrm>
              <a:off x="4361125" y="3528687"/>
              <a:ext cx="768096" cy="732247"/>
            </a:xfrm>
            <a:prstGeom prst="rect">
              <a:avLst/>
            </a:prstGeom>
            <a:noFill/>
          </p:spPr>
        </p:pic>
        <p:pic>
          <p:nvPicPr>
            <p:cNvPr id="32" name="Picture 2" descr="\\Maho3fp3a\tec_dev\TEC Dev Projects\249-Data Science and Big Data Analytics\3470_MR-1CP-DSBDA\Content\ICONS\introduction_icon.jpg"/>
            <p:cNvPicPr>
              <a:picLocks noChangeAspect="1" noChangeArrowheads="1"/>
            </p:cNvPicPr>
            <p:nvPr/>
          </p:nvPicPr>
          <p:blipFill>
            <a:blip r:embed="rId13" cstate="print"/>
            <a:srcRect/>
            <a:stretch>
              <a:fillRect/>
            </a:stretch>
          </p:blipFill>
          <p:spPr bwMode="auto">
            <a:xfrm>
              <a:off x="3496422" y="3528687"/>
              <a:ext cx="768096" cy="732247"/>
            </a:xfrm>
            <a:prstGeom prst="rect">
              <a:avLst/>
            </a:prstGeom>
            <a:noFill/>
          </p:spPr>
        </p:pic>
      </p:grpSp>
      <p:grpSp>
        <p:nvGrpSpPr>
          <p:cNvPr id="33" name="Group 32"/>
          <p:cNvGrpSpPr/>
          <p:nvPr/>
        </p:nvGrpSpPr>
        <p:grpSpPr>
          <a:xfrm>
            <a:off x="3381601" y="1288543"/>
            <a:ext cx="1632449" cy="767746"/>
            <a:chOff x="3496422" y="1346804"/>
            <a:chExt cx="1632449" cy="767746"/>
          </a:xfrm>
        </p:grpSpPr>
        <p:pic>
          <p:nvPicPr>
            <p:cNvPr id="34" name="Picture 33"/>
            <p:cNvPicPr>
              <a:picLocks noChangeAspect="1" noChangeArrowheads="1"/>
            </p:cNvPicPr>
            <p:nvPr/>
          </p:nvPicPr>
          <p:blipFill>
            <a:blip r:embed="rId6" cstate="print"/>
            <a:srcRect/>
            <a:stretch>
              <a:fillRect/>
            </a:stretch>
          </p:blipFill>
          <p:spPr bwMode="auto">
            <a:xfrm>
              <a:off x="4361125" y="1346804"/>
              <a:ext cx="767746" cy="767746"/>
            </a:xfrm>
            <a:prstGeom prst="rect">
              <a:avLst/>
            </a:prstGeom>
            <a:noFill/>
            <a:ln w="9525">
              <a:noFill/>
              <a:miter lim="800000"/>
              <a:headEnd/>
              <a:tailEnd/>
            </a:ln>
          </p:spPr>
        </p:pic>
        <p:pic>
          <p:nvPicPr>
            <p:cNvPr id="35" name="Picture 4"/>
            <p:cNvPicPr>
              <a:picLocks noChangeAspect="1" noChangeArrowheads="1"/>
            </p:cNvPicPr>
            <p:nvPr/>
          </p:nvPicPr>
          <p:blipFill>
            <a:blip r:embed="rId7"/>
            <a:srcRect/>
            <a:stretch>
              <a:fillRect/>
            </a:stretch>
          </p:blipFill>
          <p:spPr bwMode="auto">
            <a:xfrm>
              <a:off x="3496422" y="1346804"/>
              <a:ext cx="767746" cy="767746"/>
            </a:xfrm>
            <a:prstGeom prst="rect">
              <a:avLst/>
            </a:prstGeom>
            <a:noFill/>
            <a:ln w="9525">
              <a:noFill/>
              <a:miter lim="800000"/>
              <a:headEnd/>
              <a:tailEnd/>
            </a:ln>
          </p:spPr>
        </p:pic>
      </p:grpSp>
      <p:sp>
        <p:nvSpPr>
          <p:cNvPr id="36" name="TextBox 35"/>
          <p:cNvSpPr txBox="1"/>
          <p:nvPr/>
        </p:nvSpPr>
        <p:spPr>
          <a:xfrm>
            <a:off x="2207984" y="1568311"/>
            <a:ext cx="1371600" cy="307777"/>
          </a:xfrm>
          <a:prstGeom prst="rect">
            <a:avLst/>
          </a:prstGeom>
          <a:noFill/>
        </p:spPr>
        <p:txBody>
          <a:bodyPr wrap="square" rtlCol="0">
            <a:spAutoFit/>
          </a:bodyPr>
          <a:lstStyle/>
          <a:p>
            <a:pPr algn="ctr"/>
            <a:r>
              <a:rPr lang="ru-RU" sz="1400" b="1" dirty="0" smtClean="0">
                <a:solidFill>
                  <a:schemeClr val="tx2"/>
                </a:solidFill>
              </a:rPr>
              <a:t> </a:t>
            </a:r>
            <a:r>
              <a:rPr lang="en-US" sz="1400" b="1" dirty="0" smtClean="0">
                <a:solidFill>
                  <a:schemeClr val="tx2"/>
                </a:solidFill>
              </a:rPr>
              <a:t>90 </a:t>
            </a:r>
            <a:r>
              <a:rPr lang="ru-RU" sz="1400" b="1" dirty="0" smtClean="0">
                <a:solidFill>
                  <a:schemeClr val="tx2"/>
                </a:solidFill>
              </a:rPr>
              <a:t>мин.</a:t>
            </a:r>
            <a:endParaRPr lang="en-US" sz="1400" b="1" dirty="0" smtClean="0">
              <a:solidFill>
                <a:schemeClr val="tx2"/>
              </a:solidFill>
            </a:endParaRPr>
          </a:p>
        </p:txBody>
      </p:sp>
      <p:sp>
        <p:nvSpPr>
          <p:cNvPr id="37" name="TextBox 36"/>
          <p:cNvSpPr txBox="1"/>
          <p:nvPr/>
        </p:nvSpPr>
        <p:spPr>
          <a:xfrm>
            <a:off x="2207984" y="2759878"/>
            <a:ext cx="1371600" cy="307777"/>
          </a:xfrm>
          <a:prstGeom prst="rect">
            <a:avLst/>
          </a:prstGeom>
          <a:noFill/>
        </p:spPr>
        <p:txBody>
          <a:bodyPr wrap="square" rtlCol="0">
            <a:spAutoFit/>
          </a:bodyPr>
          <a:lstStyle/>
          <a:p>
            <a:pPr algn="ctr"/>
            <a:r>
              <a:rPr lang="en-US" sz="1400" b="1" dirty="0" smtClean="0">
                <a:solidFill>
                  <a:schemeClr val="tx2"/>
                </a:solidFill>
              </a:rPr>
              <a:t>1 </a:t>
            </a:r>
            <a:r>
              <a:rPr lang="ru-RU" sz="1400" b="1" dirty="0" smtClean="0">
                <a:solidFill>
                  <a:schemeClr val="tx2"/>
                </a:solidFill>
              </a:rPr>
              <a:t>день</a:t>
            </a:r>
            <a:endParaRPr lang="en-US" sz="1400" b="1" dirty="0" smtClean="0">
              <a:solidFill>
                <a:schemeClr val="tx2"/>
              </a:solidFill>
            </a:endParaRPr>
          </a:p>
        </p:txBody>
      </p:sp>
      <p:sp>
        <p:nvSpPr>
          <p:cNvPr id="38" name="TextBox 37"/>
          <p:cNvSpPr txBox="1"/>
          <p:nvPr/>
        </p:nvSpPr>
        <p:spPr>
          <a:xfrm>
            <a:off x="2207984" y="3860173"/>
            <a:ext cx="1371600" cy="307777"/>
          </a:xfrm>
          <a:prstGeom prst="rect">
            <a:avLst/>
          </a:prstGeom>
          <a:noFill/>
        </p:spPr>
        <p:txBody>
          <a:bodyPr wrap="square" rtlCol="0">
            <a:spAutoFit/>
          </a:bodyPr>
          <a:lstStyle/>
          <a:p>
            <a:pPr algn="ctr"/>
            <a:r>
              <a:rPr lang="en-US" sz="1400" b="1" dirty="0">
                <a:solidFill>
                  <a:schemeClr val="tx2"/>
                </a:solidFill>
              </a:rPr>
              <a:t>5</a:t>
            </a:r>
            <a:r>
              <a:rPr lang="en-US" sz="1400" b="1" dirty="0" smtClean="0">
                <a:solidFill>
                  <a:schemeClr val="tx2"/>
                </a:solidFill>
              </a:rPr>
              <a:t> </a:t>
            </a:r>
            <a:r>
              <a:rPr lang="ru-RU" sz="1400" b="1" dirty="0" smtClean="0">
                <a:solidFill>
                  <a:schemeClr val="tx2"/>
                </a:solidFill>
              </a:rPr>
              <a:t>дней</a:t>
            </a:r>
            <a:endParaRPr lang="en-US" sz="1400" b="1" dirty="0" smtClean="0">
              <a:solidFill>
                <a:schemeClr val="tx2"/>
              </a:solidFill>
            </a:endParaRPr>
          </a:p>
        </p:txBody>
      </p:sp>
      <p:sp>
        <p:nvSpPr>
          <p:cNvPr id="42" name="Rectangle 41"/>
          <p:cNvSpPr/>
          <p:nvPr/>
        </p:nvSpPr>
        <p:spPr>
          <a:xfrm>
            <a:off x="3298074" y="4436110"/>
            <a:ext cx="3648756" cy="261610"/>
          </a:xfrm>
          <a:prstGeom prst="rect">
            <a:avLst/>
          </a:prstGeom>
        </p:spPr>
        <p:txBody>
          <a:bodyPr wrap="none">
            <a:spAutoFit/>
          </a:bodyPr>
          <a:lstStyle/>
          <a:p>
            <a:r>
              <a:rPr lang="ru-RU" sz="1100" dirty="0">
                <a:solidFill>
                  <a:schemeClr val="bg2"/>
                </a:solidFill>
              </a:rPr>
              <a:t>Наука о данных и аналитика больших данных </a:t>
            </a:r>
            <a:endParaRPr lang="en-US" sz="1100" dirty="0">
              <a:solidFill>
                <a:schemeClr val="bg2"/>
              </a:solidFill>
            </a:endParaRPr>
          </a:p>
        </p:txBody>
      </p:sp>
      <p:sp>
        <p:nvSpPr>
          <p:cNvPr id="43" name="Rectangle 42"/>
          <p:cNvSpPr/>
          <p:nvPr/>
        </p:nvSpPr>
        <p:spPr>
          <a:xfrm>
            <a:off x="3300497" y="3226229"/>
            <a:ext cx="5801938" cy="261610"/>
          </a:xfrm>
          <a:prstGeom prst="rect">
            <a:avLst/>
          </a:prstGeom>
        </p:spPr>
        <p:txBody>
          <a:bodyPr wrap="square">
            <a:spAutoFit/>
          </a:bodyPr>
          <a:lstStyle/>
          <a:p>
            <a:r>
              <a:rPr lang="ru-RU" sz="1100" dirty="0">
                <a:solidFill>
                  <a:schemeClr val="bg2"/>
                </a:solidFill>
              </a:rPr>
              <a:t>Наука о данных и </a:t>
            </a:r>
            <a:r>
              <a:rPr lang="ru-RU" sz="1100" dirty="0" smtClean="0">
                <a:solidFill>
                  <a:schemeClr val="bg2"/>
                </a:solidFill>
              </a:rPr>
              <a:t>аналитика </a:t>
            </a:r>
            <a:r>
              <a:rPr lang="ru-RU" sz="1100" dirty="0">
                <a:solidFill>
                  <a:schemeClr val="bg2"/>
                </a:solidFill>
              </a:rPr>
              <a:t>больших данных для трансформации бизнеса </a:t>
            </a:r>
            <a:endParaRPr lang="en-US" sz="1100" dirty="0">
              <a:solidFill>
                <a:schemeClr val="bg2"/>
              </a:solidFill>
            </a:endParaRPr>
          </a:p>
        </p:txBody>
      </p:sp>
      <p:sp>
        <p:nvSpPr>
          <p:cNvPr id="44" name="Rectangle 43"/>
          <p:cNvSpPr/>
          <p:nvPr/>
        </p:nvSpPr>
        <p:spPr>
          <a:xfrm>
            <a:off x="3314700" y="2006411"/>
            <a:ext cx="5715000" cy="430887"/>
          </a:xfrm>
          <a:prstGeom prst="rect">
            <a:avLst/>
          </a:prstGeom>
        </p:spPr>
        <p:txBody>
          <a:bodyPr wrap="square">
            <a:spAutoFit/>
          </a:bodyPr>
          <a:lstStyle/>
          <a:p>
            <a:r>
              <a:rPr lang="ru-RU" sz="1100" dirty="0">
                <a:solidFill>
                  <a:schemeClr val="bg2"/>
                </a:solidFill>
              </a:rPr>
              <a:t>Представляем </a:t>
            </a:r>
            <a:r>
              <a:rPr lang="ru-RU" sz="1100" dirty="0" smtClean="0">
                <a:solidFill>
                  <a:schemeClr val="bg2"/>
                </a:solidFill>
              </a:rPr>
              <a:t>науку </a:t>
            </a:r>
            <a:r>
              <a:rPr lang="ru-RU" sz="1100" dirty="0">
                <a:solidFill>
                  <a:schemeClr val="bg2"/>
                </a:solidFill>
              </a:rPr>
              <a:t>о данных и </a:t>
            </a:r>
            <a:r>
              <a:rPr lang="ru-RU" sz="1100" dirty="0" smtClean="0">
                <a:solidFill>
                  <a:schemeClr val="bg2"/>
                </a:solidFill>
              </a:rPr>
              <a:t>аналитику </a:t>
            </a:r>
            <a:r>
              <a:rPr lang="ru-RU" sz="1100" dirty="0">
                <a:solidFill>
                  <a:schemeClr val="bg2"/>
                </a:solidFill>
              </a:rPr>
              <a:t>больших данных для трансформации бизнеса </a:t>
            </a:r>
            <a:endParaRPr lang="en-US" sz="1100" dirty="0">
              <a:solidFill>
                <a:schemeClr val="bg2"/>
              </a:solidFill>
            </a:endParaRPr>
          </a:p>
        </p:txBody>
      </p:sp>
      <p:sp>
        <p:nvSpPr>
          <p:cNvPr id="45" name="Chevron 44"/>
          <p:cNvSpPr/>
          <p:nvPr/>
        </p:nvSpPr>
        <p:spPr>
          <a:xfrm>
            <a:off x="314959" y="1443950"/>
            <a:ext cx="2212259" cy="557570"/>
          </a:xfrm>
          <a:prstGeom prst="chevron">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lvl="0" algn="ctr">
              <a:tabLst>
                <a:tab pos="4291013" algn="l"/>
              </a:tabLst>
            </a:pPr>
            <a:r>
              <a:rPr lang="ru-RU" sz="1400" b="1" dirty="0">
                <a:gradFill>
                  <a:gsLst>
                    <a:gs pos="0">
                      <a:srgbClr val="FFFFFF"/>
                    </a:gs>
                    <a:gs pos="100000">
                      <a:srgbClr val="FFFFFF"/>
                    </a:gs>
                  </a:gsLst>
                  <a:lin ang="5400000" scaled="1"/>
                </a:gradFill>
              </a:rPr>
              <a:t>Руководители</a:t>
            </a:r>
            <a:endParaRPr lang="en-US" sz="1400" b="1" dirty="0">
              <a:gradFill>
                <a:gsLst>
                  <a:gs pos="0">
                    <a:srgbClr val="FFFFFF"/>
                  </a:gs>
                  <a:gs pos="100000">
                    <a:srgbClr val="FFFFFF"/>
                  </a:gs>
                </a:gsLst>
                <a:lin ang="5400000" scaled="1"/>
              </a:gradFill>
            </a:endParaRPr>
          </a:p>
        </p:txBody>
      </p:sp>
      <p:sp>
        <p:nvSpPr>
          <p:cNvPr id="46" name="Chevron 45"/>
          <p:cNvSpPr/>
          <p:nvPr/>
        </p:nvSpPr>
        <p:spPr>
          <a:xfrm>
            <a:off x="314959" y="2622510"/>
            <a:ext cx="2212259" cy="557570"/>
          </a:xfrm>
          <a:prstGeom prst="chevron">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lvl="0" algn="ctr">
              <a:tabLst>
                <a:tab pos="4291013" algn="l"/>
              </a:tabLst>
            </a:pPr>
            <a:r>
              <a:rPr lang="ru-RU" sz="1200" b="1" dirty="0" smtClean="0">
                <a:gradFill>
                  <a:gsLst>
                    <a:gs pos="0">
                      <a:srgbClr val="FFFFFF"/>
                    </a:gs>
                    <a:gs pos="100000">
                      <a:srgbClr val="FFFFFF"/>
                    </a:gs>
                  </a:gsLst>
                  <a:lin ang="5400000" scaled="1"/>
                </a:gradFill>
              </a:rPr>
              <a:t>Бизнес Лидеры</a:t>
            </a:r>
            <a:endParaRPr lang="en-US" sz="1200" b="1" dirty="0">
              <a:gradFill>
                <a:gsLst>
                  <a:gs pos="0">
                    <a:srgbClr val="FFFFFF"/>
                  </a:gs>
                  <a:gs pos="100000">
                    <a:srgbClr val="FFFFFF"/>
                  </a:gs>
                </a:gsLst>
                <a:lin ang="5400000" scaled="1"/>
              </a:gradFill>
            </a:endParaRPr>
          </a:p>
        </p:txBody>
      </p:sp>
      <p:sp>
        <p:nvSpPr>
          <p:cNvPr id="47" name="Chevron 46"/>
          <p:cNvSpPr/>
          <p:nvPr/>
        </p:nvSpPr>
        <p:spPr>
          <a:xfrm>
            <a:off x="314959" y="3719790"/>
            <a:ext cx="2212259" cy="557570"/>
          </a:xfrm>
          <a:prstGeom prst="chevron">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lvl="0" algn="ctr">
              <a:tabLst>
                <a:tab pos="4291013" algn="l"/>
              </a:tabLst>
            </a:pPr>
            <a:r>
              <a:rPr lang="ru-RU" sz="1200" b="1" dirty="0">
                <a:gradFill>
                  <a:gsLst>
                    <a:gs pos="0">
                      <a:srgbClr val="FFFFFF"/>
                    </a:gs>
                    <a:gs pos="100000">
                      <a:srgbClr val="FFFFFF"/>
                    </a:gs>
                  </a:gsLst>
                  <a:lin ang="5400000" scaled="1"/>
                </a:gradFill>
              </a:rPr>
              <a:t>Специалисты по анализу данных</a:t>
            </a:r>
            <a:endParaRPr lang="en-US" sz="1200" b="1" dirty="0">
              <a:gradFill>
                <a:gsLst>
                  <a:gs pos="0">
                    <a:srgbClr val="FFFFFF"/>
                  </a:gs>
                  <a:gs pos="100000">
                    <a:srgbClr val="FFFFFF"/>
                  </a:gs>
                </a:gsLst>
                <a:lin ang="5400000" scaled="1"/>
              </a:gradFill>
            </a:endParaRPr>
          </a:p>
        </p:txBody>
      </p:sp>
    </p:spTree>
    <p:extLst>
      <p:ext uri="{BB962C8B-B14F-4D97-AF65-F5344CB8AC3E}">
        <p14:creationId xmlns:p14="http://schemas.microsoft.com/office/powerpoint/2010/main" val="229523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Pivotal Data Labs</a:t>
            </a:r>
            <a:endParaRPr lang="en-US" dirty="0"/>
          </a:p>
        </p:txBody>
      </p:sp>
      <p:sp>
        <p:nvSpPr>
          <p:cNvPr id="3" name="Subtitle 2"/>
          <p:cNvSpPr>
            <a:spLocks noGrp="1"/>
          </p:cNvSpPr>
          <p:nvPr>
            <p:ph type="subTitle" idx="1"/>
          </p:nvPr>
        </p:nvSpPr>
        <p:spPr/>
        <p:txBody>
          <a:bodyPr/>
          <a:lstStyle/>
          <a:p>
            <a:r>
              <a:rPr lang="ru-RU" dirty="0" smtClean="0"/>
              <a:t>Получите опыт через</a:t>
            </a:r>
            <a:r>
              <a:rPr lang="en-US" dirty="0" smtClean="0"/>
              <a:t> </a:t>
            </a:r>
            <a:r>
              <a:rPr lang="ru-RU" dirty="0" smtClean="0"/>
              <a:t>Проекты в области Больших Данных под руководством Экспертов в Науке о Данных</a:t>
            </a:r>
            <a:endParaRPr lang="en-US" dirty="0"/>
          </a:p>
        </p:txBody>
      </p:sp>
      <p:sp>
        <p:nvSpPr>
          <p:cNvPr id="18" name="Chevron 17"/>
          <p:cNvSpPr/>
          <p:nvPr/>
        </p:nvSpPr>
        <p:spPr>
          <a:xfrm>
            <a:off x="6122003" y="3811230"/>
            <a:ext cx="2948256" cy="760770"/>
          </a:xfrm>
          <a:prstGeom prst="chevron">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lvl="0" algn="ctr">
              <a:tabLst>
                <a:tab pos="4291013" algn="l"/>
              </a:tabLst>
            </a:pPr>
            <a:r>
              <a:rPr lang="ru-RU" sz="1400" dirty="0" smtClean="0">
                <a:gradFill>
                  <a:gsLst>
                    <a:gs pos="0">
                      <a:srgbClr val="FFFFFF"/>
                    </a:gs>
                    <a:gs pos="100000">
                      <a:srgbClr val="FFFFFF"/>
                    </a:gs>
                  </a:gsLst>
                  <a:lin ang="5400000" scaled="1"/>
                </a:gradFill>
              </a:rPr>
              <a:t>Документация кода</a:t>
            </a:r>
            <a:r>
              <a:rPr lang="en-US" sz="1400" dirty="0" smtClean="0">
                <a:gradFill>
                  <a:gsLst>
                    <a:gs pos="0">
                      <a:srgbClr val="FFFFFF"/>
                    </a:gs>
                    <a:gs pos="100000">
                      <a:srgbClr val="FFFFFF"/>
                    </a:gs>
                  </a:gsLst>
                  <a:lin ang="5400000" scaled="1"/>
                </a:gradFill>
              </a:rPr>
              <a:t> </a:t>
            </a:r>
            <a:br>
              <a:rPr lang="en-US" sz="1400" dirty="0" smtClean="0">
                <a:gradFill>
                  <a:gsLst>
                    <a:gs pos="0">
                      <a:srgbClr val="FFFFFF"/>
                    </a:gs>
                    <a:gs pos="100000">
                      <a:srgbClr val="FFFFFF"/>
                    </a:gs>
                  </a:gsLst>
                  <a:lin ang="5400000" scaled="1"/>
                </a:gradFill>
              </a:rPr>
            </a:br>
            <a:r>
              <a:rPr lang="ru-RU" sz="1400" dirty="0" smtClean="0">
                <a:gradFill>
                  <a:gsLst>
                    <a:gs pos="0">
                      <a:srgbClr val="FFFFFF"/>
                    </a:gs>
                    <a:gs pos="100000">
                      <a:srgbClr val="FFFFFF"/>
                    </a:gs>
                  </a:gsLst>
                  <a:lin ang="5400000" scaled="1"/>
                </a:gradFill>
              </a:rPr>
              <a:t>и обмен знаниями</a:t>
            </a:r>
            <a:endParaRPr lang="en-US" sz="1400" dirty="0">
              <a:gradFill>
                <a:gsLst>
                  <a:gs pos="0">
                    <a:srgbClr val="FFFFFF"/>
                  </a:gs>
                  <a:gs pos="100000">
                    <a:srgbClr val="FFFFFF"/>
                  </a:gs>
                </a:gsLst>
                <a:lin ang="5400000" scaled="1"/>
              </a:gradFill>
            </a:endParaRPr>
          </a:p>
        </p:txBody>
      </p:sp>
      <p:sp>
        <p:nvSpPr>
          <p:cNvPr id="19" name="Chevron 18"/>
          <p:cNvSpPr/>
          <p:nvPr/>
        </p:nvSpPr>
        <p:spPr>
          <a:xfrm>
            <a:off x="2780428" y="3811230"/>
            <a:ext cx="3585281" cy="760770"/>
          </a:xfrm>
          <a:prstGeom prst="chevron">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lvl="0" algn="ctr">
              <a:tabLst>
                <a:tab pos="4291013" algn="l"/>
              </a:tabLst>
            </a:pPr>
            <a:r>
              <a:rPr lang="ru-RU" sz="1400" dirty="0">
                <a:gradFill>
                  <a:gsLst>
                    <a:gs pos="0">
                      <a:srgbClr val="FFFFFF"/>
                    </a:gs>
                    <a:gs pos="100000">
                      <a:srgbClr val="FFFFFF"/>
                    </a:gs>
                  </a:gsLst>
                  <a:lin ang="5400000" scaled="1"/>
                </a:gradFill>
              </a:rPr>
              <a:t>Сочетание </a:t>
            </a:r>
            <a:r>
              <a:rPr lang="ru-RU" sz="1400" dirty="0" smtClean="0">
                <a:gradFill>
                  <a:gsLst>
                    <a:gs pos="0">
                      <a:srgbClr val="FFFFFF"/>
                    </a:gs>
                    <a:gs pos="100000">
                      <a:srgbClr val="FFFFFF"/>
                    </a:gs>
                  </a:gsLst>
                  <a:lin ang="5400000" scaled="1"/>
                </a:gradFill>
              </a:rPr>
              <a:t>области </a:t>
            </a:r>
            <a:r>
              <a:rPr lang="ru-RU" sz="1400" dirty="0">
                <a:gradFill>
                  <a:gsLst>
                    <a:gs pos="0">
                      <a:srgbClr val="FFFFFF"/>
                    </a:gs>
                    <a:gs pos="100000">
                      <a:srgbClr val="FFFFFF"/>
                    </a:gs>
                  </a:gsLst>
                  <a:lin ang="5400000" scaled="1"/>
                </a:gradFill>
              </a:rPr>
              <a:t>знаний и науки о данных для прогнозного моделирования</a:t>
            </a:r>
            <a:endParaRPr lang="en-US" sz="1400" dirty="0">
              <a:gradFill>
                <a:gsLst>
                  <a:gs pos="0">
                    <a:srgbClr val="FFFFFF"/>
                  </a:gs>
                  <a:gs pos="100000">
                    <a:srgbClr val="FFFFFF"/>
                  </a:gs>
                </a:gsLst>
                <a:lin ang="5400000" scaled="1"/>
              </a:gradFill>
            </a:endParaRPr>
          </a:p>
        </p:txBody>
      </p:sp>
      <p:sp>
        <p:nvSpPr>
          <p:cNvPr id="21" name="Rectangle 20"/>
          <p:cNvSpPr/>
          <p:nvPr/>
        </p:nvSpPr>
        <p:spPr>
          <a:xfrm>
            <a:off x="191266" y="1472559"/>
            <a:ext cx="2743200" cy="1775012"/>
          </a:xfrm>
          <a:prstGeom prst="rect">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anchor="b"/>
          <a:lstStyle/>
          <a:p>
            <a:pPr algn="ctr"/>
            <a:r>
              <a:rPr lang="ru-RU" b="1" dirty="0" smtClean="0">
                <a:solidFill>
                  <a:schemeClr val="tx2"/>
                </a:solidFill>
              </a:rPr>
              <a:t>Ознакомление</a:t>
            </a:r>
            <a:endParaRPr lang="en-US" b="1" dirty="0">
              <a:solidFill>
                <a:schemeClr val="tx2"/>
              </a:solidFill>
            </a:endParaRPr>
          </a:p>
        </p:txBody>
      </p:sp>
      <p:grpSp>
        <p:nvGrpSpPr>
          <p:cNvPr id="22" name="Group 21"/>
          <p:cNvGrpSpPr/>
          <p:nvPr/>
        </p:nvGrpSpPr>
        <p:grpSpPr>
          <a:xfrm>
            <a:off x="792722" y="1518461"/>
            <a:ext cx="1540288" cy="1371600"/>
            <a:chOff x="636730" y="1046566"/>
            <a:chExt cx="1912167" cy="1446318"/>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30" y="1046566"/>
              <a:ext cx="1197194" cy="119719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697" y="1273684"/>
              <a:ext cx="1219200" cy="1219200"/>
            </a:xfrm>
            <a:prstGeom prst="rect">
              <a:avLst/>
            </a:prstGeom>
          </p:spPr>
        </p:pic>
      </p:grpSp>
      <p:sp>
        <p:nvSpPr>
          <p:cNvPr id="26" name="Rectangle 25"/>
          <p:cNvSpPr/>
          <p:nvPr/>
        </p:nvSpPr>
        <p:spPr>
          <a:xfrm>
            <a:off x="3201468" y="1472559"/>
            <a:ext cx="2743200" cy="1775012"/>
          </a:xfrm>
          <a:prstGeom prst="rect">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anchor="b"/>
          <a:lstStyle/>
          <a:p>
            <a:pPr algn="ctr"/>
            <a:r>
              <a:rPr lang="ru-RU" b="1" dirty="0" smtClean="0">
                <a:solidFill>
                  <a:schemeClr val="tx2"/>
                </a:solidFill>
              </a:rPr>
              <a:t>Новые идеи</a:t>
            </a:r>
            <a:endParaRPr lang="en-US" b="1" dirty="0">
              <a:solidFill>
                <a:schemeClr val="tx2"/>
              </a:solidFill>
            </a:endParaRP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7268" y="1518461"/>
            <a:ext cx="1371600" cy="1371600"/>
          </a:xfrm>
          <a:prstGeom prst="rect">
            <a:avLst/>
          </a:prstGeom>
        </p:spPr>
      </p:pic>
      <p:sp>
        <p:nvSpPr>
          <p:cNvPr id="29" name="Rectangle 28"/>
          <p:cNvSpPr/>
          <p:nvPr/>
        </p:nvSpPr>
        <p:spPr>
          <a:xfrm>
            <a:off x="6224531" y="1472559"/>
            <a:ext cx="2743200" cy="1775012"/>
          </a:xfrm>
          <a:prstGeom prst="rect">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anchor="b"/>
          <a:lstStyle/>
          <a:p>
            <a:pPr algn="ctr"/>
            <a:r>
              <a:rPr lang="ru-RU" b="1" dirty="0" smtClean="0">
                <a:solidFill>
                  <a:schemeClr val="tx2"/>
                </a:solidFill>
              </a:rPr>
              <a:t>Результаты</a:t>
            </a:r>
            <a:endParaRPr lang="en-US" b="1" dirty="0">
              <a:solidFill>
                <a:schemeClr val="tx2"/>
              </a:solidFill>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691" y="1518461"/>
            <a:ext cx="1314881" cy="1371600"/>
          </a:xfrm>
          <a:prstGeom prst="rect">
            <a:avLst/>
          </a:prstGeom>
        </p:spPr>
      </p:pic>
      <p:sp>
        <p:nvSpPr>
          <p:cNvPr id="31" name="Chevron 30"/>
          <p:cNvSpPr/>
          <p:nvPr/>
        </p:nvSpPr>
        <p:spPr>
          <a:xfrm>
            <a:off x="110618" y="3323594"/>
            <a:ext cx="8959641" cy="433542"/>
          </a:xfrm>
          <a:prstGeom prst="chevron">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lvl="0" algn="ctr">
              <a:tabLst>
                <a:tab pos="4291013" algn="l"/>
              </a:tabLst>
            </a:pPr>
            <a:r>
              <a:rPr lang="ru-RU" sz="1400" dirty="0" smtClean="0">
                <a:gradFill>
                  <a:gsLst>
                    <a:gs pos="0">
                      <a:srgbClr val="FFFFFF"/>
                    </a:gs>
                    <a:gs pos="100000">
                      <a:srgbClr val="FFFFFF"/>
                    </a:gs>
                  </a:gsLst>
                  <a:lin ang="5400000" scaled="1"/>
                </a:gradFill>
              </a:rPr>
              <a:t>Обязательст</a:t>
            </a:r>
            <a:r>
              <a:rPr lang="ru-RU" sz="1400" dirty="0">
                <a:gradFill>
                  <a:gsLst>
                    <a:gs pos="0">
                      <a:srgbClr val="FFFFFF"/>
                    </a:gs>
                    <a:gs pos="100000">
                      <a:srgbClr val="FFFFFF"/>
                    </a:gs>
                  </a:gsLst>
                  <a:lin ang="5400000" scaled="1"/>
                </a:gradFill>
              </a:rPr>
              <a:t>в</a:t>
            </a:r>
            <a:r>
              <a:rPr lang="ru-RU" sz="1400" dirty="0" smtClean="0">
                <a:gradFill>
                  <a:gsLst>
                    <a:gs pos="0">
                      <a:srgbClr val="FFFFFF"/>
                    </a:gs>
                    <a:gs pos="100000">
                      <a:srgbClr val="FFFFFF"/>
                    </a:gs>
                  </a:gsLst>
                  <a:lin ang="5400000" scaled="1"/>
                </a:gradFill>
              </a:rPr>
              <a:t>а</a:t>
            </a:r>
            <a:r>
              <a:rPr lang="en-US" sz="1400" dirty="0" smtClean="0">
                <a:gradFill>
                  <a:gsLst>
                    <a:gs pos="0">
                      <a:srgbClr val="FFFFFF"/>
                    </a:gs>
                    <a:gs pos="100000">
                      <a:srgbClr val="FFFFFF"/>
                    </a:gs>
                  </a:gsLst>
                  <a:lin ang="5400000" scaled="1"/>
                </a:gradFill>
              </a:rPr>
              <a:t>: Pivotal </a:t>
            </a:r>
            <a:r>
              <a:rPr lang="ru-RU" sz="1400" dirty="0" smtClean="0">
                <a:gradFill>
                  <a:gsLst>
                    <a:gs pos="0">
                      <a:srgbClr val="FFFFFF"/>
                    </a:gs>
                    <a:gs pos="100000">
                      <a:srgbClr val="FFFFFF"/>
                    </a:gs>
                  </a:gsLst>
                  <a:lin ang="5400000" scaled="1"/>
                </a:gradFill>
              </a:rPr>
              <a:t>ведет</a:t>
            </a:r>
            <a:r>
              <a:rPr lang="en-US" sz="1400" dirty="0" smtClean="0">
                <a:gradFill>
                  <a:gsLst>
                    <a:gs pos="0">
                      <a:srgbClr val="FFFFFF"/>
                    </a:gs>
                    <a:gs pos="100000">
                      <a:srgbClr val="FFFFFF"/>
                    </a:gs>
                  </a:gsLst>
                  <a:lin ang="5400000" scaled="1"/>
                </a:gradFill>
              </a:rPr>
              <a:t> </a:t>
            </a:r>
            <a:r>
              <a:rPr lang="ru-RU" sz="1400" dirty="0" smtClean="0">
                <a:gradFill>
                  <a:gsLst>
                    <a:gs pos="0">
                      <a:srgbClr val="FFFFFF"/>
                    </a:gs>
                    <a:gs pos="100000">
                      <a:srgbClr val="FFFFFF"/>
                    </a:gs>
                  </a:gsLst>
                  <a:lin ang="5400000" scaled="1"/>
                </a:gradFill>
              </a:rPr>
              <a:t>Бизнес</a:t>
            </a:r>
            <a:r>
              <a:rPr lang="en-US" sz="1400" dirty="0" smtClean="0">
                <a:gradFill>
                  <a:gsLst>
                    <a:gs pos="0">
                      <a:srgbClr val="FFFFFF"/>
                    </a:gs>
                    <a:gs pos="100000">
                      <a:srgbClr val="FFFFFF"/>
                    </a:gs>
                  </a:gsLst>
                  <a:lin ang="5400000" scaled="1"/>
                </a:gradFill>
              </a:rPr>
              <a:t> </a:t>
            </a:r>
            <a:r>
              <a:rPr lang="ru-RU" sz="1400" dirty="0" smtClean="0">
                <a:gradFill>
                  <a:gsLst>
                    <a:gs pos="0">
                      <a:srgbClr val="FFFFFF"/>
                    </a:gs>
                    <a:gs pos="100000">
                      <a:srgbClr val="FFFFFF"/>
                    </a:gs>
                  </a:gsLst>
                  <a:lin ang="5400000" scaled="1"/>
                </a:gradFill>
              </a:rPr>
              <a:t>и</a:t>
            </a:r>
            <a:r>
              <a:rPr lang="en-US" sz="1400" dirty="0" smtClean="0">
                <a:gradFill>
                  <a:gsLst>
                    <a:gs pos="0">
                      <a:srgbClr val="FFFFFF"/>
                    </a:gs>
                    <a:gs pos="100000">
                      <a:srgbClr val="FFFFFF"/>
                    </a:gs>
                  </a:gsLst>
                  <a:lin ang="5400000" scaled="1"/>
                </a:gradFill>
              </a:rPr>
              <a:t> </a:t>
            </a:r>
            <a:r>
              <a:rPr lang="ru-RU" sz="1400" dirty="0" smtClean="0">
                <a:gradFill>
                  <a:gsLst>
                    <a:gs pos="0">
                      <a:srgbClr val="FFFFFF"/>
                    </a:gs>
                    <a:gs pos="100000">
                      <a:srgbClr val="FFFFFF"/>
                    </a:gs>
                  </a:gsLst>
                  <a:lin ang="5400000" scaled="1"/>
                </a:gradFill>
              </a:rPr>
              <a:t>Техническое</a:t>
            </a:r>
            <a:r>
              <a:rPr lang="en-US" sz="1400" dirty="0" smtClean="0">
                <a:gradFill>
                  <a:gsLst>
                    <a:gs pos="0">
                      <a:srgbClr val="FFFFFF"/>
                    </a:gs>
                    <a:gs pos="100000">
                      <a:srgbClr val="FFFFFF"/>
                    </a:gs>
                  </a:gsLst>
                  <a:lin ang="5400000" scaled="1"/>
                </a:gradFill>
              </a:rPr>
              <a:t> </a:t>
            </a:r>
            <a:r>
              <a:rPr lang="ru-RU" sz="1400" dirty="0" smtClean="0">
                <a:gradFill>
                  <a:gsLst>
                    <a:gs pos="0">
                      <a:srgbClr val="FFFFFF"/>
                    </a:gs>
                    <a:gs pos="100000">
                      <a:srgbClr val="FFFFFF"/>
                    </a:gs>
                  </a:gsLst>
                  <a:lin ang="5400000" scaled="1"/>
                </a:gradFill>
              </a:rPr>
              <a:t>Согласование с Заказчиком</a:t>
            </a:r>
            <a:endParaRPr lang="en-US" sz="1400" dirty="0">
              <a:gradFill>
                <a:gsLst>
                  <a:gs pos="0">
                    <a:srgbClr val="FFFFFF"/>
                  </a:gs>
                  <a:gs pos="100000">
                    <a:srgbClr val="FFFFFF"/>
                  </a:gs>
                </a:gsLst>
                <a:lin ang="5400000" scaled="1"/>
              </a:gradFill>
            </a:endParaRPr>
          </a:p>
        </p:txBody>
      </p:sp>
      <p:sp>
        <p:nvSpPr>
          <p:cNvPr id="32" name="Chevron 31"/>
          <p:cNvSpPr/>
          <p:nvPr/>
        </p:nvSpPr>
        <p:spPr>
          <a:xfrm>
            <a:off x="1" y="3811230"/>
            <a:ext cx="3019624" cy="760770"/>
          </a:xfrm>
          <a:prstGeom prst="chevron">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lvl="0" algn="ctr">
              <a:tabLst>
                <a:tab pos="4291013" algn="l"/>
              </a:tabLst>
            </a:pPr>
            <a:r>
              <a:rPr lang="ru-RU" sz="1400" dirty="0">
                <a:gradFill>
                  <a:gsLst>
                    <a:gs pos="0">
                      <a:srgbClr val="FFFFFF"/>
                    </a:gs>
                    <a:gs pos="100000">
                      <a:srgbClr val="FFFFFF"/>
                    </a:gs>
                  </a:gsLst>
                  <a:lin ang="5400000" scaled="1"/>
                </a:gradFill>
              </a:rPr>
              <a:t>Исследование данных, оценка готовности и </a:t>
            </a:r>
            <a:r>
              <a:rPr lang="ru-RU" sz="1400" dirty="0" smtClean="0">
                <a:gradFill>
                  <a:gsLst>
                    <a:gs pos="0">
                      <a:srgbClr val="FFFFFF"/>
                    </a:gs>
                    <a:gs pos="100000">
                      <a:srgbClr val="FFFFFF"/>
                    </a:gs>
                  </a:gsLst>
                  <a:lin ang="5400000" scaled="1"/>
                </a:gradFill>
              </a:rPr>
              <a:t>подготовка </a:t>
            </a:r>
            <a:endParaRPr lang="en-US" sz="1400" dirty="0">
              <a:gradFill>
                <a:gsLst>
                  <a:gs pos="0">
                    <a:srgbClr val="FFFFFF"/>
                  </a:gs>
                  <a:gs pos="100000">
                    <a:srgbClr val="FFFFFF"/>
                  </a:gs>
                </a:gsLst>
                <a:lin ang="5400000" scaled="1"/>
              </a:gradFill>
            </a:endParaRPr>
          </a:p>
        </p:txBody>
      </p:sp>
      <p:sp>
        <p:nvSpPr>
          <p:cNvPr id="33" name="TextBox 32"/>
          <p:cNvSpPr txBox="1"/>
          <p:nvPr/>
        </p:nvSpPr>
        <p:spPr>
          <a:xfrm>
            <a:off x="985520" y="4571020"/>
            <a:ext cx="6858000" cy="338554"/>
          </a:xfrm>
          <a:prstGeom prst="rect">
            <a:avLst/>
          </a:prstGeom>
          <a:noFill/>
        </p:spPr>
        <p:txBody>
          <a:bodyPr wrap="square" rtlCol="0">
            <a:spAutoFit/>
          </a:bodyPr>
          <a:lstStyle/>
          <a:p>
            <a:pPr algn="ctr"/>
            <a:r>
              <a:rPr lang="ru-RU" sz="1600" b="1" dirty="0" smtClean="0">
                <a:solidFill>
                  <a:schemeClr val="tx2"/>
                </a:solidFill>
              </a:rPr>
              <a:t>Продолжительность взаимодействия </a:t>
            </a:r>
            <a:r>
              <a:rPr lang="en-US" sz="1600" b="1" dirty="0" smtClean="0">
                <a:solidFill>
                  <a:schemeClr val="tx2"/>
                </a:solidFill>
              </a:rPr>
              <a:t>1-12 </a:t>
            </a:r>
            <a:r>
              <a:rPr lang="ru-RU" sz="1600" b="1" dirty="0" smtClean="0">
                <a:solidFill>
                  <a:schemeClr val="tx2"/>
                </a:solidFill>
              </a:rPr>
              <a:t>недель</a:t>
            </a:r>
            <a:endParaRPr lang="en-US" sz="1600" b="1" dirty="0" smtClean="0">
              <a:solidFill>
                <a:schemeClr val="tx2"/>
              </a:solidFill>
            </a:endParaRPr>
          </a:p>
        </p:txBody>
      </p:sp>
    </p:spTree>
    <p:extLst>
      <p:ext uri="{BB962C8B-B14F-4D97-AF65-F5344CB8AC3E}">
        <p14:creationId xmlns:p14="http://schemas.microsoft.com/office/powerpoint/2010/main" val="272463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6"/>
          <p:cNvSpPr txBox="1">
            <a:spLocks/>
          </p:cNvSpPr>
          <p:nvPr/>
        </p:nvSpPr>
        <p:spPr bwMode="gray">
          <a:xfrm>
            <a:off x="379413" y="3562350"/>
            <a:ext cx="5011785" cy="1220066"/>
          </a:xfrm>
          <a:prstGeom prst="roundRect">
            <a:avLst>
              <a:gd name="adj" fmla="val 2380"/>
            </a:avLst>
          </a:prstGeom>
          <a:gradFill flip="none" rotWithShape="1">
            <a:gsLst>
              <a:gs pos="0">
                <a:schemeClr val="bg2">
                  <a:lumMod val="20000"/>
                  <a:lumOff val="80000"/>
                </a:schemeClr>
              </a:gs>
              <a:gs pos="100000">
                <a:schemeClr val="bg1">
                  <a:alpha val="0"/>
                </a:schemeClr>
              </a:gs>
            </a:gsLst>
            <a:lin ang="10800000" scaled="1"/>
            <a:tileRect/>
          </a:gradFill>
          <a:ln w="12700" cap="flat" cmpd="sng" algn="ctr">
            <a:gradFill>
              <a:gsLst>
                <a:gs pos="0">
                  <a:schemeClr val="bg2">
                    <a:lumMod val="40000"/>
                    <a:lumOff val="60000"/>
                  </a:schemeClr>
                </a:gs>
                <a:gs pos="100000">
                  <a:schemeClr val="bg1">
                    <a:alpha val="0"/>
                  </a:schemeClr>
                </a:gs>
              </a:gsLst>
              <a:lin ang="10800000" scaled="0"/>
            </a:gradFill>
            <a:prstDash val="solid"/>
          </a:ln>
          <a:effectLst/>
        </p:spPr>
        <p:txBody>
          <a:bodyPr lIns="0" tIns="0" rIns="91440" bIns="0" anchor="ctr" anchorCtr="0"/>
          <a:lstStyle/>
          <a:p>
            <a:pPr>
              <a:spcBef>
                <a:spcPts val="200"/>
              </a:spcBef>
              <a:buClr>
                <a:srgbClr val="3892D0"/>
              </a:buClr>
              <a:buFont typeface="Arial" pitchFamily="34" charset="0"/>
              <a:buNone/>
              <a:defRPr/>
            </a:pPr>
            <a:r>
              <a:rPr lang="ru-RU" dirty="0" smtClean="0">
                <a:solidFill>
                  <a:srgbClr val="3892D0"/>
                </a:solidFill>
              </a:rPr>
              <a:t>Результаты</a:t>
            </a:r>
            <a:endParaRPr lang="en-US" dirty="0" smtClean="0">
              <a:solidFill>
                <a:srgbClr val="3892D0"/>
              </a:solidFill>
            </a:endParaRPr>
          </a:p>
          <a:p>
            <a:pPr marL="227013" lvl="1" indent="-227013">
              <a:spcBef>
                <a:spcPts val="200"/>
              </a:spcBef>
              <a:buClr>
                <a:srgbClr val="3892D0"/>
              </a:buClr>
              <a:buFont typeface="Wingdings" pitchFamily="2" charset="2"/>
              <a:buChar char=""/>
              <a:defRPr/>
            </a:pPr>
            <a:r>
              <a:rPr lang="ru-RU" sz="1200" dirty="0">
                <a:solidFill>
                  <a:schemeClr val="bg2"/>
                </a:solidFill>
              </a:rPr>
              <a:t>Улучшение удержания клиентов благодаря более быстрому выявлению </a:t>
            </a:r>
            <a:r>
              <a:rPr lang="ru-RU" sz="1200" dirty="0" smtClean="0">
                <a:solidFill>
                  <a:schemeClr val="bg2"/>
                </a:solidFill>
              </a:rPr>
              <a:t>подверженных риску клиентов</a:t>
            </a:r>
          </a:p>
          <a:p>
            <a:pPr marL="227013" lvl="1" indent="-227013">
              <a:spcBef>
                <a:spcPts val="200"/>
              </a:spcBef>
              <a:buClr>
                <a:srgbClr val="3892D0"/>
              </a:buClr>
              <a:buFont typeface="Wingdings" pitchFamily="2" charset="2"/>
              <a:buChar char=""/>
              <a:defRPr/>
            </a:pPr>
            <a:r>
              <a:rPr lang="ru-RU" sz="1200" dirty="0">
                <a:solidFill>
                  <a:schemeClr val="bg2"/>
                </a:solidFill>
              </a:rPr>
              <a:t>Легко </a:t>
            </a:r>
            <a:r>
              <a:rPr lang="ru-RU" sz="1200" dirty="0" smtClean="0">
                <a:solidFill>
                  <a:schemeClr val="bg2"/>
                </a:solidFill>
              </a:rPr>
              <a:t>масштабируется - от </a:t>
            </a:r>
            <a:r>
              <a:rPr lang="ru-RU" sz="1200" dirty="0">
                <a:solidFill>
                  <a:schemeClr val="bg2"/>
                </a:solidFill>
              </a:rPr>
              <a:t>6 до 11 ТБ данных</a:t>
            </a:r>
            <a:endParaRPr lang="en-US" sz="1200" dirty="0">
              <a:solidFill>
                <a:schemeClr val="bg2"/>
              </a:solidFill>
            </a:endParaRPr>
          </a:p>
        </p:txBody>
      </p:sp>
      <p:sp>
        <p:nvSpPr>
          <p:cNvPr id="24" name="Content Placeholder 6"/>
          <p:cNvSpPr txBox="1">
            <a:spLocks/>
          </p:cNvSpPr>
          <p:nvPr/>
        </p:nvSpPr>
        <p:spPr bwMode="gray">
          <a:xfrm>
            <a:off x="379413" y="970684"/>
            <a:ext cx="5011785" cy="1220066"/>
          </a:xfrm>
          <a:prstGeom prst="roundRect">
            <a:avLst>
              <a:gd name="adj" fmla="val 2380"/>
            </a:avLst>
          </a:prstGeom>
          <a:gradFill flip="none" rotWithShape="1">
            <a:gsLst>
              <a:gs pos="0">
                <a:schemeClr val="bg2">
                  <a:lumMod val="20000"/>
                  <a:lumOff val="80000"/>
                </a:schemeClr>
              </a:gs>
              <a:gs pos="100000">
                <a:schemeClr val="bg1">
                  <a:alpha val="0"/>
                </a:schemeClr>
              </a:gs>
            </a:gsLst>
            <a:lin ang="10800000" scaled="1"/>
            <a:tileRect/>
          </a:gradFill>
          <a:ln w="12700" cap="flat" cmpd="sng" algn="ctr">
            <a:gradFill>
              <a:gsLst>
                <a:gs pos="0">
                  <a:schemeClr val="bg2">
                    <a:lumMod val="40000"/>
                    <a:lumOff val="60000"/>
                  </a:schemeClr>
                </a:gs>
                <a:gs pos="100000">
                  <a:schemeClr val="bg1">
                    <a:alpha val="0"/>
                  </a:schemeClr>
                </a:gs>
              </a:gsLst>
              <a:lin ang="10800000" scaled="0"/>
            </a:gradFill>
            <a:prstDash val="solid"/>
          </a:ln>
          <a:effectLst/>
        </p:spPr>
        <p:txBody>
          <a:bodyPr lIns="0" tIns="0" rIns="91440" bIns="0" anchor="ctr" anchorCtr="0"/>
          <a:lstStyle/>
          <a:p>
            <a:pPr>
              <a:spcBef>
                <a:spcPts val="200"/>
              </a:spcBef>
              <a:buClr>
                <a:srgbClr val="3892D0"/>
              </a:buClr>
              <a:buFont typeface="Arial" pitchFamily="34" charset="0"/>
              <a:buNone/>
              <a:defRPr/>
            </a:pPr>
            <a:r>
              <a:rPr lang="ru-RU" dirty="0" smtClean="0">
                <a:solidFill>
                  <a:srgbClr val="3892D0"/>
                </a:solidFill>
              </a:rPr>
              <a:t>Цели</a:t>
            </a:r>
            <a:endParaRPr lang="en-US" dirty="0" smtClean="0">
              <a:solidFill>
                <a:srgbClr val="3892D0"/>
              </a:solidFill>
            </a:endParaRPr>
          </a:p>
          <a:p>
            <a:pPr marL="227013" lvl="1" indent="-227013">
              <a:spcBef>
                <a:spcPts val="200"/>
              </a:spcBef>
              <a:buClr>
                <a:srgbClr val="3892D0"/>
              </a:buClr>
              <a:buFont typeface="Wingdings" pitchFamily="2" charset="2"/>
              <a:buChar char=""/>
              <a:defRPr/>
            </a:pPr>
            <a:r>
              <a:rPr lang="ru-RU" sz="1200" dirty="0">
                <a:solidFill>
                  <a:schemeClr val="bg2"/>
                </a:solidFill>
              </a:rPr>
              <a:t>Лучше понимать и обслуживать </a:t>
            </a:r>
            <a:r>
              <a:rPr lang="ru-RU" sz="1200" dirty="0" smtClean="0">
                <a:solidFill>
                  <a:schemeClr val="bg2"/>
                </a:solidFill>
              </a:rPr>
              <a:t>заказчиков, используя </a:t>
            </a:r>
            <a:r>
              <a:rPr lang="ru-RU" sz="1200" dirty="0">
                <a:solidFill>
                  <a:schemeClr val="bg2"/>
                </a:solidFill>
              </a:rPr>
              <a:t>новые наборы данных большого </a:t>
            </a:r>
            <a:r>
              <a:rPr lang="ru-RU" sz="1200" dirty="0" smtClean="0">
                <a:solidFill>
                  <a:schemeClr val="bg2"/>
                </a:solidFill>
              </a:rPr>
              <a:t>объема</a:t>
            </a:r>
          </a:p>
          <a:p>
            <a:pPr marL="227013" lvl="1" indent="-227013">
              <a:spcBef>
                <a:spcPts val="200"/>
              </a:spcBef>
              <a:buClr>
                <a:srgbClr val="3892D0"/>
              </a:buClr>
              <a:buFont typeface="Wingdings" pitchFamily="2" charset="2"/>
              <a:buChar char=""/>
              <a:defRPr/>
            </a:pPr>
            <a:r>
              <a:rPr lang="ru-RU" sz="1200" dirty="0">
                <a:solidFill>
                  <a:schemeClr val="bg2"/>
                </a:solidFill>
              </a:rPr>
              <a:t>Экономичные средства </a:t>
            </a:r>
            <a:r>
              <a:rPr lang="ru-RU" sz="1200" dirty="0" smtClean="0">
                <a:solidFill>
                  <a:schemeClr val="bg2"/>
                </a:solidFill>
              </a:rPr>
              <a:t>для </a:t>
            </a:r>
            <a:r>
              <a:rPr lang="ru-RU" sz="1200" dirty="0">
                <a:solidFill>
                  <a:schemeClr val="bg2"/>
                </a:solidFill>
              </a:rPr>
              <a:t>роста базы данных и сложного анализа данных</a:t>
            </a:r>
            <a:endParaRPr lang="en-US" sz="1200" dirty="0">
              <a:solidFill>
                <a:schemeClr val="bg2"/>
              </a:solidFill>
            </a:endParaRPr>
          </a:p>
        </p:txBody>
      </p:sp>
      <p:sp>
        <p:nvSpPr>
          <p:cNvPr id="25" name="Content Placeholder 6"/>
          <p:cNvSpPr txBox="1">
            <a:spLocks/>
          </p:cNvSpPr>
          <p:nvPr/>
        </p:nvSpPr>
        <p:spPr bwMode="gray">
          <a:xfrm>
            <a:off x="379413" y="2266517"/>
            <a:ext cx="5011785" cy="1220066"/>
          </a:xfrm>
          <a:prstGeom prst="roundRect">
            <a:avLst>
              <a:gd name="adj" fmla="val 2380"/>
            </a:avLst>
          </a:prstGeom>
          <a:gradFill flip="none" rotWithShape="1">
            <a:gsLst>
              <a:gs pos="0">
                <a:schemeClr val="bg2">
                  <a:lumMod val="20000"/>
                  <a:lumOff val="80000"/>
                </a:schemeClr>
              </a:gs>
              <a:gs pos="100000">
                <a:schemeClr val="bg1">
                  <a:alpha val="0"/>
                </a:schemeClr>
              </a:gs>
            </a:gsLst>
            <a:lin ang="10800000" scaled="1"/>
            <a:tileRect/>
          </a:gradFill>
          <a:ln w="12700" cap="flat" cmpd="sng" algn="ctr">
            <a:gradFill>
              <a:gsLst>
                <a:gs pos="0">
                  <a:schemeClr val="bg2">
                    <a:lumMod val="40000"/>
                    <a:lumOff val="60000"/>
                  </a:schemeClr>
                </a:gs>
                <a:gs pos="100000">
                  <a:schemeClr val="bg1">
                    <a:alpha val="0"/>
                  </a:schemeClr>
                </a:gs>
              </a:gsLst>
              <a:lin ang="10800000" scaled="0"/>
            </a:gradFill>
            <a:prstDash val="solid"/>
          </a:ln>
          <a:effectLst/>
        </p:spPr>
        <p:txBody>
          <a:bodyPr lIns="0" tIns="0" rIns="91440" bIns="0" anchor="ctr" anchorCtr="0"/>
          <a:lstStyle/>
          <a:p>
            <a:pPr>
              <a:spcBef>
                <a:spcPts val="200"/>
              </a:spcBef>
              <a:buClr>
                <a:srgbClr val="3892D0"/>
              </a:buClr>
              <a:buFont typeface="Arial" pitchFamily="34" charset="0"/>
              <a:buNone/>
              <a:defRPr/>
            </a:pPr>
            <a:r>
              <a:rPr lang="ru-RU" dirty="0" smtClean="0">
                <a:solidFill>
                  <a:srgbClr val="3892D0"/>
                </a:solidFill>
              </a:rPr>
              <a:t>Решения</a:t>
            </a:r>
            <a:endParaRPr lang="en-US" dirty="0" smtClean="0">
              <a:solidFill>
                <a:srgbClr val="3892D0"/>
              </a:solidFill>
            </a:endParaRPr>
          </a:p>
          <a:p>
            <a:pPr marL="227013" lvl="1" indent="-227013">
              <a:spcBef>
                <a:spcPts val="200"/>
              </a:spcBef>
              <a:buClr>
                <a:srgbClr val="3892D0"/>
              </a:buClr>
              <a:buFont typeface="Wingdings" pitchFamily="2" charset="2"/>
              <a:buChar char=""/>
              <a:defRPr/>
            </a:pPr>
            <a:r>
              <a:rPr lang="en-US" sz="1200" dirty="0">
                <a:solidFill>
                  <a:schemeClr val="bg2"/>
                </a:solidFill>
              </a:rPr>
              <a:t>EMC Data Computing Appliance </a:t>
            </a:r>
            <a:r>
              <a:rPr lang="en-US" sz="1200" dirty="0" smtClean="0">
                <a:solidFill>
                  <a:schemeClr val="bg2"/>
                </a:solidFill>
              </a:rPr>
              <a:t>(DCA)</a:t>
            </a:r>
          </a:p>
          <a:p>
            <a:pPr marL="227013" lvl="1" indent="-227013">
              <a:spcBef>
                <a:spcPts val="200"/>
              </a:spcBef>
              <a:buClr>
                <a:srgbClr val="3892D0"/>
              </a:buClr>
              <a:buFont typeface="Wingdings" pitchFamily="2" charset="2"/>
              <a:buChar char=""/>
              <a:defRPr/>
            </a:pPr>
            <a:r>
              <a:rPr lang="ru-RU" sz="1200" dirty="0" smtClean="0">
                <a:solidFill>
                  <a:schemeClr val="bg2"/>
                </a:solidFill>
              </a:rPr>
              <a:t>Сервисы </a:t>
            </a:r>
            <a:r>
              <a:rPr lang="en-US" sz="1200" dirty="0" smtClean="0">
                <a:solidFill>
                  <a:schemeClr val="bg2"/>
                </a:solidFill>
              </a:rPr>
              <a:t>Pivotal </a:t>
            </a:r>
            <a:r>
              <a:rPr lang="en-US" sz="1200" dirty="0">
                <a:solidFill>
                  <a:schemeClr val="bg2"/>
                </a:solidFill>
              </a:rPr>
              <a:t>Data </a:t>
            </a:r>
            <a:r>
              <a:rPr lang="en-US" sz="1200" dirty="0" smtClean="0">
                <a:solidFill>
                  <a:schemeClr val="bg2"/>
                </a:solidFill>
              </a:rPr>
              <a:t>Labs</a:t>
            </a:r>
            <a:endParaRPr lang="en-US" sz="1200" dirty="0">
              <a:solidFill>
                <a:schemeClr val="bg2"/>
              </a:solidFill>
            </a:endParaRPr>
          </a:p>
        </p:txBody>
      </p:sp>
      <p:sp>
        <p:nvSpPr>
          <p:cNvPr id="10" name="Title 9"/>
          <p:cNvSpPr>
            <a:spLocks noGrp="1"/>
          </p:cNvSpPr>
          <p:nvPr>
            <p:ph type="ctrTitle"/>
          </p:nvPr>
        </p:nvSpPr>
        <p:spPr>
          <a:xfrm>
            <a:off x="0" y="228601"/>
            <a:ext cx="9143999" cy="457200"/>
          </a:xfrm>
        </p:spPr>
        <p:txBody>
          <a:bodyPr/>
          <a:lstStyle/>
          <a:p>
            <a:pPr algn="ctr"/>
            <a:r>
              <a:rPr lang="ru-RU" dirty="0"/>
              <a:t>Пример заказчика: Обучение персонала</a:t>
            </a:r>
            <a:r>
              <a:rPr lang="en-US" dirty="0" smtClean="0"/>
              <a:t/>
            </a:r>
            <a:br>
              <a:rPr lang="en-US" dirty="0" smtClean="0"/>
            </a:b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155" y="2061225"/>
            <a:ext cx="2458720" cy="1589972"/>
          </a:xfrm>
          <a:prstGeom prst="rect">
            <a:avLst/>
          </a:prstGeom>
        </p:spPr>
      </p:pic>
    </p:spTree>
    <p:extLst>
      <p:ext uri="{BB962C8B-B14F-4D97-AF65-F5344CB8AC3E}">
        <p14:creationId xmlns:p14="http://schemas.microsoft.com/office/powerpoint/2010/main" val="100195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u-RU" dirty="0"/>
              <a:t>Ключи к успеху: процессы</a:t>
            </a:r>
            <a:endParaRPr lang="en-US" dirty="0"/>
          </a:p>
        </p:txBody>
      </p:sp>
      <p:sp>
        <p:nvSpPr>
          <p:cNvPr id="46" name="Pentagon 45"/>
          <p:cNvSpPr/>
          <p:nvPr/>
        </p:nvSpPr>
        <p:spPr>
          <a:xfrm>
            <a:off x="5484222" y="1019267"/>
            <a:ext cx="3657600" cy="3429000"/>
          </a:xfrm>
          <a:prstGeom prst="homePlate">
            <a:avLst>
              <a:gd name="adj" fmla="val 24497"/>
            </a:avLst>
          </a:prstGeom>
          <a:gradFill flip="none" rotWithShape="1">
            <a:gsLst>
              <a:gs pos="100000">
                <a:schemeClr val="accent1">
                  <a:alpha val="50000"/>
                </a:schemeClr>
              </a:gs>
              <a:gs pos="15000">
                <a:srgbClr val="FFFFFF"/>
              </a:gs>
            </a:gsLst>
            <a:lin ang="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Pentagon 46"/>
          <p:cNvSpPr/>
          <p:nvPr/>
        </p:nvSpPr>
        <p:spPr>
          <a:xfrm>
            <a:off x="3309169" y="2101215"/>
            <a:ext cx="2187391" cy="386080"/>
          </a:xfrm>
          <a:prstGeom prst="homePlate">
            <a:avLst>
              <a:gd name="adj" fmla="val 28947"/>
            </a:avLst>
          </a:prstGeom>
          <a:solidFill>
            <a:schemeClr val="accent4"/>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48" name="Rectangle 47"/>
          <p:cNvSpPr/>
          <p:nvPr/>
        </p:nvSpPr>
        <p:spPr bwMode="gray">
          <a:xfrm>
            <a:off x="3589011" y="2112645"/>
            <a:ext cx="1648469" cy="369332"/>
          </a:xfrm>
          <a:prstGeom prst="rect">
            <a:avLst/>
          </a:prstGeom>
        </p:spPr>
        <p:txBody>
          <a:bodyPr wrap="square" anchor="ctr">
            <a:spAutoFit/>
          </a:bodyPr>
          <a:lstStyle/>
          <a:p>
            <a:pPr algn="ctr"/>
            <a:r>
              <a:rPr lang="ru-RU" b="1" dirty="0" smtClean="0">
                <a:solidFill>
                  <a:schemeClr val="bg1"/>
                </a:solidFill>
              </a:rPr>
              <a:t>Люди</a:t>
            </a:r>
            <a:endParaRPr lang="en-US" b="1" dirty="0">
              <a:solidFill>
                <a:schemeClr val="bg1"/>
              </a:solidFill>
            </a:endParaRPr>
          </a:p>
        </p:txBody>
      </p:sp>
      <p:sp>
        <p:nvSpPr>
          <p:cNvPr id="49" name="Pentagon 48"/>
          <p:cNvSpPr/>
          <p:nvPr/>
        </p:nvSpPr>
        <p:spPr>
          <a:xfrm>
            <a:off x="3320143" y="2527935"/>
            <a:ext cx="2164079" cy="386080"/>
          </a:xfrm>
          <a:prstGeom prst="homePlate">
            <a:avLst>
              <a:gd name="adj" fmla="val 28947"/>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50" name="Pentagon 49"/>
          <p:cNvSpPr/>
          <p:nvPr/>
        </p:nvSpPr>
        <p:spPr>
          <a:xfrm>
            <a:off x="3320143" y="2954655"/>
            <a:ext cx="2166257" cy="386080"/>
          </a:xfrm>
          <a:prstGeom prst="homePlate">
            <a:avLst>
              <a:gd name="adj" fmla="val 28947"/>
            </a:avLst>
          </a:prstGeom>
          <a:solidFill>
            <a:schemeClr val="accent4"/>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51" name="Rectangle 50"/>
          <p:cNvSpPr/>
          <p:nvPr/>
        </p:nvSpPr>
        <p:spPr bwMode="gray">
          <a:xfrm>
            <a:off x="3550602" y="2529205"/>
            <a:ext cx="1722438" cy="369332"/>
          </a:xfrm>
          <a:prstGeom prst="rect">
            <a:avLst/>
          </a:prstGeom>
        </p:spPr>
        <p:txBody>
          <a:bodyPr wrap="square" anchor="ctr">
            <a:spAutoFit/>
          </a:bodyPr>
          <a:lstStyle/>
          <a:p>
            <a:pPr algn="ctr"/>
            <a:r>
              <a:rPr lang="ru-RU" b="1" dirty="0" smtClean="0">
                <a:solidFill>
                  <a:schemeClr val="bg1"/>
                </a:solidFill>
              </a:rPr>
              <a:t>Процессы</a:t>
            </a:r>
            <a:endParaRPr lang="en-US" b="1" dirty="0">
              <a:solidFill>
                <a:schemeClr val="bg1"/>
              </a:solidFill>
            </a:endParaRPr>
          </a:p>
        </p:txBody>
      </p:sp>
      <p:sp>
        <p:nvSpPr>
          <p:cNvPr id="52" name="Rectangle 51"/>
          <p:cNvSpPr/>
          <p:nvPr/>
        </p:nvSpPr>
        <p:spPr bwMode="gray">
          <a:xfrm>
            <a:off x="3550601" y="2971165"/>
            <a:ext cx="1852671" cy="369332"/>
          </a:xfrm>
          <a:prstGeom prst="rect">
            <a:avLst/>
          </a:prstGeom>
        </p:spPr>
        <p:txBody>
          <a:bodyPr wrap="square" anchor="ctr">
            <a:spAutoFit/>
          </a:bodyPr>
          <a:lstStyle/>
          <a:p>
            <a:pPr algn="ctr"/>
            <a:r>
              <a:rPr lang="ru-RU" b="1" dirty="0" smtClean="0">
                <a:solidFill>
                  <a:schemeClr val="bg1"/>
                </a:solidFill>
              </a:rPr>
              <a:t>Технология</a:t>
            </a:r>
            <a:endParaRPr lang="en-US" b="1" dirty="0">
              <a:solidFill>
                <a:schemeClr val="bg1"/>
              </a:solidFill>
            </a:endParaRPr>
          </a:p>
        </p:txBody>
      </p:sp>
      <p:sp>
        <p:nvSpPr>
          <p:cNvPr id="53" name="Pentagon 52"/>
          <p:cNvSpPr/>
          <p:nvPr/>
        </p:nvSpPr>
        <p:spPr>
          <a:xfrm>
            <a:off x="0" y="1019267"/>
            <a:ext cx="3657600" cy="3429000"/>
          </a:xfrm>
          <a:prstGeom prst="homePlate">
            <a:avLst>
              <a:gd name="adj" fmla="val 24497"/>
            </a:avLst>
          </a:prstGeom>
          <a:gradFill flip="none" rotWithShape="1">
            <a:gsLst>
              <a:gs pos="100000">
                <a:schemeClr val="tx2">
                  <a:lumMod val="60000"/>
                  <a:lumOff val="40000"/>
                </a:schemeClr>
              </a:gs>
              <a:gs pos="15000">
                <a:srgbClr val="FFFFFF"/>
              </a:gs>
            </a:gsLst>
            <a:lin ang="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Content Placeholder 2"/>
          <p:cNvSpPr txBox="1">
            <a:spLocks/>
          </p:cNvSpPr>
          <p:nvPr/>
        </p:nvSpPr>
        <p:spPr>
          <a:xfrm>
            <a:off x="269240" y="1466130"/>
            <a:ext cx="3469640" cy="2477044"/>
          </a:xfrm>
          <a:prstGeom prst="rect">
            <a:avLst/>
          </a:prstGeom>
        </p:spPr>
        <p:txBody>
          <a:bodyPr vert="horz" lIns="91440" tIns="45720" rIns="91440" bIns="45720"/>
          <a:lstStyle>
            <a:lvl1pPr marL="228600" indent="-228600" algn="l" defTabSz="457200" rtl="0" eaLnBrk="1" latinLnBrk="0" hangingPunct="1">
              <a:spcBef>
                <a:spcPts val="1200"/>
              </a:spcBef>
              <a:buClr>
                <a:schemeClr val="tx2"/>
              </a:buClr>
              <a:buFont typeface="Arial"/>
              <a:buChar char="•"/>
              <a:defRPr sz="2400" kern="1200">
                <a:solidFill>
                  <a:schemeClr val="bg2"/>
                </a:solidFill>
                <a:latin typeface="+mn-lt"/>
                <a:ea typeface="+mn-ea"/>
                <a:cs typeface="+mn-cs"/>
              </a:defRPr>
            </a:lvl1pPr>
            <a:lvl2pPr marL="742950" indent="-285750" algn="l" defTabSz="457200" rtl="0" eaLnBrk="1" latinLnBrk="0" hangingPunct="1">
              <a:spcBef>
                <a:spcPts val="300"/>
              </a:spcBef>
              <a:buClr>
                <a:schemeClr val="tx2"/>
              </a:buClr>
              <a:buFont typeface="Arial"/>
              <a:buChar char="–"/>
              <a:defRPr sz="2000" kern="1200">
                <a:solidFill>
                  <a:schemeClr val="bg2"/>
                </a:solidFill>
                <a:latin typeface="+mn-lt"/>
                <a:ea typeface="+mn-ea"/>
                <a:cs typeface="+mn-cs"/>
              </a:defRPr>
            </a:lvl2pPr>
            <a:lvl3pPr marL="1084263" indent="-169863" algn="l" defTabSz="457200" rtl="0" eaLnBrk="1" latinLnBrk="0" hangingPunct="1">
              <a:spcBef>
                <a:spcPts val="300"/>
              </a:spcBef>
              <a:buClr>
                <a:schemeClr val="tx2"/>
              </a:buClr>
              <a:buFont typeface="Arial"/>
              <a:buChar char="•"/>
              <a:defRPr sz="1600" kern="1200">
                <a:solidFill>
                  <a:schemeClr val="bg2"/>
                </a:solidFill>
                <a:latin typeface="+mn-lt"/>
                <a:ea typeface="+mn-ea"/>
                <a:cs typeface="+mn-cs"/>
              </a:defRPr>
            </a:lvl3pPr>
            <a:lvl4pPr marL="1430338" indent="-168275" algn="l" defTabSz="457200" rtl="0" eaLnBrk="1" latinLnBrk="0" hangingPunct="1">
              <a:spcBef>
                <a:spcPts val="300"/>
              </a:spcBef>
              <a:buClr>
                <a:schemeClr val="tx2"/>
              </a:buClr>
              <a:buFont typeface="Arial"/>
              <a:buChar char="–"/>
              <a:defRPr sz="1200" kern="1200">
                <a:solidFill>
                  <a:schemeClr val="bg2"/>
                </a:solidFill>
                <a:latin typeface="+mn-lt"/>
                <a:ea typeface="+mn-ea"/>
                <a:cs typeface="+mn-cs"/>
              </a:defRPr>
            </a:lvl4pPr>
            <a:lvl5pPr marL="1770063" indent="-169863" algn="l" defTabSz="457200" rtl="0" eaLnBrk="1" latinLnBrk="0" hangingPunct="1">
              <a:spcBef>
                <a:spcPts val="300"/>
              </a:spcBef>
              <a:buClr>
                <a:schemeClr val="tx2"/>
              </a:buClr>
              <a:buFont typeface="Arial"/>
              <a:buChar char="•"/>
              <a:defRPr sz="11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7013" indent="-227013">
              <a:lnSpc>
                <a:spcPct val="120000"/>
              </a:lnSpc>
              <a:spcBef>
                <a:spcPts val="0"/>
              </a:spcBef>
            </a:pPr>
            <a:r>
              <a:rPr lang="ru-RU" sz="1600" dirty="0"/>
              <a:t>Неясные бизнес-кейсы</a:t>
            </a:r>
          </a:p>
          <a:p>
            <a:pPr marL="227013" indent="-227013">
              <a:lnSpc>
                <a:spcPct val="120000"/>
              </a:lnSpc>
              <a:spcBef>
                <a:spcPts val="0"/>
              </a:spcBef>
            </a:pPr>
            <a:r>
              <a:rPr lang="ru-RU" sz="1600" dirty="0"/>
              <a:t>Жесткие процедуры разработки </a:t>
            </a:r>
            <a:r>
              <a:rPr lang="ru-RU" sz="1600" dirty="0" smtClean="0"/>
              <a:t>приложений</a:t>
            </a:r>
            <a:endParaRPr lang="ru-RU" sz="1600" dirty="0"/>
          </a:p>
        </p:txBody>
      </p:sp>
      <p:sp>
        <p:nvSpPr>
          <p:cNvPr id="55" name="TextBox 54"/>
          <p:cNvSpPr txBox="1"/>
          <p:nvPr/>
        </p:nvSpPr>
        <p:spPr>
          <a:xfrm flipH="1">
            <a:off x="269240" y="1127576"/>
            <a:ext cx="2971801" cy="338554"/>
          </a:xfrm>
          <a:prstGeom prst="rect">
            <a:avLst/>
          </a:prstGeom>
          <a:noFill/>
        </p:spPr>
        <p:txBody>
          <a:bodyPr wrap="square" lIns="91440" tIns="45720" rIns="91440" bIns="45720" rtlCol="0">
            <a:spAutoFit/>
          </a:bodyPr>
          <a:lstStyle/>
          <a:p>
            <a:r>
              <a:rPr lang="ru-RU" sz="1600" b="1" dirty="0" smtClean="0">
                <a:solidFill>
                  <a:schemeClr val="bg2"/>
                </a:solidFill>
              </a:rPr>
              <a:t>Текущая ситуация</a:t>
            </a:r>
            <a:endParaRPr lang="en-US" sz="1600" b="1" dirty="0" smtClean="0">
              <a:solidFill>
                <a:schemeClr val="bg2"/>
              </a:solidFill>
            </a:endParaRPr>
          </a:p>
        </p:txBody>
      </p:sp>
      <p:sp>
        <p:nvSpPr>
          <p:cNvPr id="56" name="TextBox 55"/>
          <p:cNvSpPr txBox="1"/>
          <p:nvPr/>
        </p:nvSpPr>
        <p:spPr>
          <a:xfrm flipH="1">
            <a:off x="5484222" y="1127576"/>
            <a:ext cx="3205480" cy="338554"/>
          </a:xfrm>
          <a:prstGeom prst="rect">
            <a:avLst/>
          </a:prstGeom>
          <a:noFill/>
        </p:spPr>
        <p:txBody>
          <a:bodyPr wrap="square" lIns="91440" tIns="45720" rIns="91440" bIns="45720" rtlCol="0">
            <a:spAutoFit/>
          </a:bodyPr>
          <a:lstStyle/>
          <a:p>
            <a:pPr algn="ctr"/>
            <a:r>
              <a:rPr lang="ru-RU" sz="1600" b="1" dirty="0" smtClean="0">
                <a:solidFill>
                  <a:schemeClr val="bg2"/>
                </a:solidFill>
              </a:rPr>
              <a:t>Решения </a:t>
            </a:r>
            <a:r>
              <a:rPr lang="en-US" sz="1600" b="1" dirty="0" smtClean="0">
                <a:solidFill>
                  <a:schemeClr val="bg2"/>
                </a:solidFill>
              </a:rPr>
              <a:t>EMC</a:t>
            </a:r>
            <a:endParaRPr lang="en-US" sz="1600" b="1" dirty="0">
              <a:solidFill>
                <a:schemeClr val="bg2"/>
              </a:solidFill>
            </a:endParaRPr>
          </a:p>
        </p:txBody>
      </p:sp>
      <p:sp>
        <p:nvSpPr>
          <p:cNvPr id="57" name="Content Placeholder 2"/>
          <p:cNvSpPr txBox="1">
            <a:spLocks/>
          </p:cNvSpPr>
          <p:nvPr/>
        </p:nvSpPr>
        <p:spPr>
          <a:xfrm>
            <a:off x="5484222" y="1466130"/>
            <a:ext cx="3439160" cy="1932759"/>
          </a:xfrm>
          <a:prstGeom prst="rect">
            <a:avLst/>
          </a:prstGeom>
        </p:spPr>
        <p:txBody>
          <a:bodyPr vert="horz" lIns="91440" tIns="45720" rIns="91440" bIns="45720"/>
          <a:lstStyle>
            <a:lvl1pPr marL="228600" indent="-228600" algn="l" defTabSz="457200" rtl="0" eaLnBrk="1" latinLnBrk="0" hangingPunct="1">
              <a:spcBef>
                <a:spcPts val="1200"/>
              </a:spcBef>
              <a:buClr>
                <a:schemeClr val="tx2"/>
              </a:buClr>
              <a:buFont typeface="Arial"/>
              <a:buChar char="•"/>
              <a:defRPr sz="2400" kern="1200">
                <a:solidFill>
                  <a:schemeClr val="bg2"/>
                </a:solidFill>
                <a:latin typeface="+mn-lt"/>
                <a:ea typeface="+mn-ea"/>
                <a:cs typeface="+mn-cs"/>
              </a:defRPr>
            </a:lvl1pPr>
            <a:lvl2pPr marL="742950" indent="-285750" algn="l" defTabSz="457200" rtl="0" eaLnBrk="1" latinLnBrk="0" hangingPunct="1">
              <a:spcBef>
                <a:spcPts val="300"/>
              </a:spcBef>
              <a:buClr>
                <a:schemeClr val="tx2"/>
              </a:buClr>
              <a:buFont typeface="Arial"/>
              <a:buChar char="–"/>
              <a:defRPr sz="2000" kern="1200">
                <a:solidFill>
                  <a:schemeClr val="bg2"/>
                </a:solidFill>
                <a:latin typeface="+mn-lt"/>
                <a:ea typeface="+mn-ea"/>
                <a:cs typeface="+mn-cs"/>
              </a:defRPr>
            </a:lvl2pPr>
            <a:lvl3pPr marL="1084263" indent="-169863" algn="l" defTabSz="457200" rtl="0" eaLnBrk="1" latinLnBrk="0" hangingPunct="1">
              <a:spcBef>
                <a:spcPts val="300"/>
              </a:spcBef>
              <a:buClr>
                <a:schemeClr val="tx2"/>
              </a:buClr>
              <a:buFont typeface="Arial"/>
              <a:buChar char="•"/>
              <a:defRPr sz="1600" kern="1200">
                <a:solidFill>
                  <a:schemeClr val="bg2"/>
                </a:solidFill>
                <a:latin typeface="+mn-lt"/>
                <a:ea typeface="+mn-ea"/>
                <a:cs typeface="+mn-cs"/>
              </a:defRPr>
            </a:lvl3pPr>
            <a:lvl4pPr marL="1430338" indent="-168275" algn="l" defTabSz="457200" rtl="0" eaLnBrk="1" latinLnBrk="0" hangingPunct="1">
              <a:spcBef>
                <a:spcPts val="300"/>
              </a:spcBef>
              <a:buClr>
                <a:schemeClr val="tx2"/>
              </a:buClr>
              <a:buFont typeface="Arial"/>
              <a:buChar char="–"/>
              <a:defRPr sz="1200" kern="1200">
                <a:solidFill>
                  <a:schemeClr val="bg2"/>
                </a:solidFill>
                <a:latin typeface="+mn-lt"/>
                <a:ea typeface="+mn-ea"/>
                <a:cs typeface="+mn-cs"/>
              </a:defRPr>
            </a:lvl4pPr>
            <a:lvl5pPr marL="1770063" indent="-169863" algn="l" defTabSz="457200" rtl="0" eaLnBrk="1" latinLnBrk="0" hangingPunct="1">
              <a:spcBef>
                <a:spcPts val="300"/>
              </a:spcBef>
              <a:buClr>
                <a:schemeClr val="tx2"/>
              </a:buClr>
              <a:buFont typeface="Arial"/>
              <a:buChar char="•"/>
              <a:defRPr sz="11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pPr>
            <a:r>
              <a:rPr lang="ru-RU" sz="1600" dirty="0" smtClean="0"/>
              <a:t>Семинар </a:t>
            </a:r>
            <a:r>
              <a:rPr lang="en-US" sz="1600" dirty="0" smtClean="0"/>
              <a:t>EMC </a:t>
            </a:r>
            <a:r>
              <a:rPr lang="en-US" sz="1600" dirty="0"/>
              <a:t>Big Data </a:t>
            </a:r>
            <a:r>
              <a:rPr lang="en-US" sz="1600" dirty="0" smtClean="0"/>
              <a:t>Vision</a:t>
            </a:r>
            <a:endParaRPr lang="ru-RU" sz="1600" dirty="0" smtClean="0"/>
          </a:p>
          <a:p>
            <a:pPr>
              <a:lnSpc>
                <a:spcPct val="120000"/>
              </a:lnSpc>
              <a:spcBef>
                <a:spcPts val="0"/>
              </a:spcBef>
            </a:pPr>
            <a:r>
              <a:rPr lang="en-US" sz="1600" dirty="0" smtClean="0"/>
              <a:t>Pivotal </a:t>
            </a:r>
            <a:r>
              <a:rPr lang="en-US" sz="1600" dirty="0"/>
              <a:t>Labs</a:t>
            </a:r>
          </a:p>
        </p:txBody>
      </p:sp>
    </p:spTree>
    <p:extLst>
      <p:ext uri="{BB962C8B-B14F-4D97-AF65-F5344CB8AC3E}">
        <p14:creationId xmlns:p14="http://schemas.microsoft.com/office/powerpoint/2010/main" val="346253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386549" y="1324429"/>
            <a:ext cx="1676171" cy="2931813"/>
          </a:xfrm>
          <a:prstGeom prst="rect">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bIns="548640" anchor="ctr"/>
          <a:lstStyle/>
          <a:p>
            <a:pPr algn="ctr"/>
            <a:r>
              <a:rPr lang="ru-RU" b="1" dirty="0" smtClean="0">
                <a:solidFill>
                  <a:schemeClr val="tx2"/>
                </a:solidFill>
              </a:rPr>
              <a:t>Документ</a:t>
            </a:r>
            <a:endParaRPr lang="en-US" b="1" dirty="0">
              <a:solidFill>
                <a:schemeClr val="tx2"/>
              </a:solidFill>
            </a:endParaRPr>
          </a:p>
        </p:txBody>
      </p:sp>
      <p:sp>
        <p:nvSpPr>
          <p:cNvPr id="22" name="TextBox 21"/>
          <p:cNvSpPr txBox="1"/>
          <p:nvPr/>
        </p:nvSpPr>
        <p:spPr>
          <a:xfrm>
            <a:off x="7297364" y="2794304"/>
            <a:ext cx="1846636" cy="1461939"/>
          </a:xfrm>
          <a:prstGeom prst="rect">
            <a:avLst/>
          </a:prstGeom>
          <a:noFill/>
        </p:spPr>
        <p:txBody>
          <a:bodyPr wrap="square" rtlCol="0">
            <a:spAutoFit/>
          </a:bodyPr>
          <a:lstStyle/>
          <a:p>
            <a:pPr marL="227013" indent="-227013">
              <a:spcAft>
                <a:spcPts val="600"/>
              </a:spcAft>
              <a:buClr>
                <a:schemeClr val="tx2"/>
              </a:buClr>
              <a:buFont typeface="Arial"/>
              <a:buChar char="•"/>
            </a:pPr>
            <a:r>
              <a:rPr lang="ru-RU" sz="1400" dirty="0" smtClean="0">
                <a:gradFill>
                  <a:gsLst>
                    <a:gs pos="0">
                      <a:schemeClr val="bg2"/>
                    </a:gs>
                    <a:gs pos="100000">
                      <a:schemeClr val="bg2"/>
                    </a:gs>
                  </a:gsLst>
                  <a:lin ang="5400000" scaled="1"/>
                </a:gradFill>
              </a:rPr>
              <a:t>Отражение возможностей</a:t>
            </a:r>
            <a:r>
              <a:rPr lang="en-US" sz="1400" dirty="0" smtClean="0">
                <a:gradFill>
                  <a:gsLst>
                    <a:gs pos="0">
                      <a:schemeClr val="bg2"/>
                    </a:gs>
                    <a:gs pos="100000">
                      <a:schemeClr val="bg2"/>
                    </a:gs>
                  </a:gsLst>
                  <a:lin ang="5400000" scaled="1"/>
                </a:gradFill>
              </a:rPr>
              <a:t> </a:t>
            </a:r>
            <a:r>
              <a:rPr lang="ru-RU" sz="1400" dirty="0" smtClean="0">
                <a:gradFill>
                  <a:gsLst>
                    <a:gs pos="0">
                      <a:schemeClr val="bg2"/>
                    </a:gs>
                    <a:gs pos="100000">
                      <a:schemeClr val="bg2"/>
                    </a:gs>
                  </a:gsLst>
                  <a:lin ang="5400000" scaled="1"/>
                </a:gradFill>
              </a:rPr>
              <a:t>аналитики</a:t>
            </a:r>
            <a:endParaRPr lang="en-US" sz="1400" dirty="0">
              <a:gradFill>
                <a:gsLst>
                  <a:gs pos="0">
                    <a:schemeClr val="bg2"/>
                  </a:gs>
                  <a:gs pos="100000">
                    <a:schemeClr val="bg2"/>
                  </a:gs>
                </a:gsLst>
                <a:lin ang="5400000" scaled="1"/>
              </a:gradFill>
            </a:endParaRPr>
          </a:p>
          <a:p>
            <a:pPr marL="227013" indent="-227013">
              <a:spcAft>
                <a:spcPts val="600"/>
              </a:spcAft>
              <a:buClr>
                <a:schemeClr val="tx2"/>
              </a:buClr>
              <a:buFont typeface="Arial"/>
              <a:buChar char="•"/>
            </a:pPr>
            <a:r>
              <a:rPr lang="ru-RU" sz="1400" dirty="0" smtClean="0">
                <a:gradFill>
                  <a:gsLst>
                    <a:gs pos="0">
                      <a:schemeClr val="bg2"/>
                    </a:gs>
                    <a:gs pos="100000">
                      <a:schemeClr val="bg2"/>
                    </a:gs>
                  </a:gsLst>
                  <a:lin ang="5400000" scaled="1"/>
                </a:gradFill>
              </a:rPr>
              <a:t>Рекомендация</a:t>
            </a:r>
            <a:r>
              <a:rPr lang="en-US" sz="1400" dirty="0" smtClean="0">
                <a:gradFill>
                  <a:gsLst>
                    <a:gs pos="0">
                      <a:schemeClr val="bg2"/>
                    </a:gs>
                    <a:gs pos="100000">
                      <a:schemeClr val="bg2"/>
                    </a:gs>
                  </a:gsLst>
                  <a:lin ang="5400000" scaled="1"/>
                </a:gradFill>
              </a:rPr>
              <a:t> </a:t>
            </a:r>
            <a:r>
              <a:rPr lang="ru-RU" sz="1400" dirty="0" smtClean="0">
                <a:gradFill>
                  <a:gsLst>
                    <a:gs pos="0">
                      <a:schemeClr val="bg2"/>
                    </a:gs>
                    <a:gs pos="100000">
                      <a:schemeClr val="bg2"/>
                    </a:gs>
                  </a:gsLst>
                  <a:lin ang="5400000" scaled="1"/>
                </a:gradFill>
              </a:rPr>
              <a:t>следующих шагов</a:t>
            </a:r>
            <a:endParaRPr lang="en-US" sz="1400" dirty="0">
              <a:gradFill>
                <a:gsLst>
                  <a:gs pos="0">
                    <a:schemeClr val="bg2"/>
                  </a:gs>
                  <a:gs pos="100000">
                    <a:schemeClr val="bg2"/>
                  </a:gs>
                </a:gsLst>
                <a:lin ang="5400000" scaled="1"/>
              </a:gradFill>
            </a:endParaRPr>
          </a:p>
        </p:txBody>
      </p:sp>
      <p:sp>
        <p:nvSpPr>
          <p:cNvPr id="24" name="Rectangle 23"/>
          <p:cNvSpPr/>
          <p:nvPr/>
        </p:nvSpPr>
        <p:spPr>
          <a:xfrm>
            <a:off x="5539912" y="1324429"/>
            <a:ext cx="1757451" cy="2931813"/>
          </a:xfrm>
          <a:prstGeom prst="rect">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bIns="548640" anchor="ctr"/>
          <a:lstStyle/>
          <a:p>
            <a:pPr algn="ctr"/>
            <a:r>
              <a:rPr lang="ru-RU" b="1" dirty="0" smtClean="0">
                <a:solidFill>
                  <a:schemeClr val="tx2"/>
                </a:solidFill>
              </a:rPr>
              <a:t>Приоритет</a:t>
            </a:r>
            <a:endParaRPr lang="en-US" b="1" dirty="0">
              <a:solidFill>
                <a:schemeClr val="tx2"/>
              </a:solidFill>
            </a:endParaRPr>
          </a:p>
        </p:txBody>
      </p:sp>
      <p:sp>
        <p:nvSpPr>
          <p:cNvPr id="25" name="TextBox 24"/>
          <p:cNvSpPr txBox="1"/>
          <p:nvPr/>
        </p:nvSpPr>
        <p:spPr>
          <a:xfrm>
            <a:off x="5539912" y="2794304"/>
            <a:ext cx="1846636" cy="1031051"/>
          </a:xfrm>
          <a:prstGeom prst="rect">
            <a:avLst/>
          </a:prstGeom>
          <a:noFill/>
        </p:spPr>
        <p:txBody>
          <a:bodyPr wrap="square" rtlCol="0">
            <a:spAutoFit/>
          </a:bodyPr>
          <a:lstStyle/>
          <a:p>
            <a:pPr marL="227013" indent="-227013">
              <a:spcAft>
                <a:spcPts val="600"/>
              </a:spcAft>
              <a:buClr>
                <a:schemeClr val="tx2"/>
              </a:buClr>
              <a:buFont typeface="Arial"/>
              <a:buChar char="•"/>
            </a:pPr>
            <a:r>
              <a:rPr lang="ru-RU" sz="1400" dirty="0" smtClean="0">
                <a:gradFill>
                  <a:gsLst>
                    <a:gs pos="0">
                      <a:schemeClr val="bg2"/>
                    </a:gs>
                    <a:gs pos="100000">
                      <a:schemeClr val="bg2"/>
                    </a:gs>
                  </a:gsLst>
                  <a:lin ang="5400000" scaled="1"/>
                </a:gradFill>
              </a:rPr>
              <a:t>Приоритезация</a:t>
            </a:r>
            <a:r>
              <a:rPr lang="en-US" sz="1400" dirty="0" smtClean="0">
                <a:gradFill>
                  <a:gsLst>
                    <a:gs pos="0">
                      <a:schemeClr val="bg2"/>
                    </a:gs>
                    <a:gs pos="100000">
                      <a:schemeClr val="bg2"/>
                    </a:gs>
                  </a:gsLst>
                  <a:lin ang="5400000" scaled="1"/>
                </a:gradFill>
              </a:rPr>
              <a:t> </a:t>
            </a:r>
            <a:r>
              <a:rPr lang="ru-RU" sz="1400" dirty="0" smtClean="0">
                <a:gradFill>
                  <a:gsLst>
                    <a:gs pos="0">
                      <a:schemeClr val="bg2"/>
                    </a:gs>
                    <a:gs pos="100000">
                      <a:schemeClr val="bg2"/>
                    </a:gs>
                  </a:gsLst>
                  <a:lin ang="5400000" scaled="1"/>
                </a:gradFill>
              </a:rPr>
              <a:t>возможностей</a:t>
            </a:r>
            <a:endParaRPr lang="en-US" sz="1400" dirty="0">
              <a:gradFill>
                <a:gsLst>
                  <a:gs pos="0">
                    <a:schemeClr val="bg2"/>
                  </a:gs>
                  <a:gs pos="100000">
                    <a:schemeClr val="bg2"/>
                  </a:gs>
                </a:gsLst>
                <a:lin ang="5400000" scaled="1"/>
              </a:gradFill>
            </a:endParaRPr>
          </a:p>
          <a:p>
            <a:pPr marL="227013" indent="-227013">
              <a:spcAft>
                <a:spcPts val="600"/>
              </a:spcAft>
              <a:buClr>
                <a:schemeClr val="tx2"/>
              </a:buClr>
              <a:buFont typeface="Arial"/>
              <a:buChar char="•"/>
            </a:pPr>
            <a:r>
              <a:rPr lang="ru-RU" sz="1400" dirty="0" smtClean="0">
                <a:gradFill>
                  <a:gsLst>
                    <a:gs pos="0">
                      <a:schemeClr val="bg2"/>
                    </a:gs>
                    <a:gs pos="100000">
                      <a:schemeClr val="bg2"/>
                    </a:gs>
                  </a:gsLst>
                  <a:lin ang="5400000" scaled="1"/>
                </a:gradFill>
              </a:rPr>
              <a:t>Определение препятствий</a:t>
            </a:r>
            <a:endParaRPr lang="en-US" sz="1400" dirty="0">
              <a:gradFill>
                <a:gsLst>
                  <a:gs pos="0">
                    <a:schemeClr val="bg2"/>
                  </a:gs>
                  <a:gs pos="100000">
                    <a:schemeClr val="bg2"/>
                  </a:gs>
                </a:gsLst>
                <a:lin ang="5400000" scaled="1"/>
              </a:gradFill>
            </a:endParaRPr>
          </a:p>
        </p:txBody>
      </p:sp>
      <p:sp>
        <p:nvSpPr>
          <p:cNvPr id="27" name="Rectangle 26"/>
          <p:cNvSpPr/>
          <p:nvPr/>
        </p:nvSpPr>
        <p:spPr>
          <a:xfrm>
            <a:off x="3693275" y="1324429"/>
            <a:ext cx="1757451" cy="2931813"/>
          </a:xfrm>
          <a:prstGeom prst="rect">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bIns="548640" anchor="ctr"/>
          <a:lstStyle/>
          <a:p>
            <a:pPr algn="ctr"/>
            <a:r>
              <a:rPr lang="ru-RU" b="1" dirty="0" smtClean="0">
                <a:solidFill>
                  <a:schemeClr val="tx2"/>
                </a:solidFill>
              </a:rPr>
              <a:t>Идеи</a:t>
            </a:r>
            <a:endParaRPr lang="en-US" b="1" dirty="0">
              <a:solidFill>
                <a:schemeClr val="tx2"/>
              </a:solidFill>
            </a:endParaRPr>
          </a:p>
        </p:txBody>
      </p:sp>
      <p:sp>
        <p:nvSpPr>
          <p:cNvPr id="28" name="TextBox 27"/>
          <p:cNvSpPr txBox="1"/>
          <p:nvPr/>
        </p:nvSpPr>
        <p:spPr>
          <a:xfrm>
            <a:off x="3690080" y="2794304"/>
            <a:ext cx="1849832" cy="1384995"/>
          </a:xfrm>
          <a:prstGeom prst="rect">
            <a:avLst/>
          </a:prstGeom>
          <a:noFill/>
        </p:spPr>
        <p:txBody>
          <a:bodyPr wrap="square" rtlCol="0">
            <a:spAutoFit/>
          </a:bodyPr>
          <a:lstStyle/>
          <a:p>
            <a:pPr marL="227013" indent="-227013">
              <a:spcAft>
                <a:spcPts val="600"/>
              </a:spcAft>
              <a:buClr>
                <a:schemeClr val="tx2"/>
              </a:buClr>
              <a:buFont typeface="Arial"/>
              <a:buChar char="•"/>
            </a:pPr>
            <a:r>
              <a:rPr lang="ru-RU" sz="1400" dirty="0" smtClean="0">
                <a:gradFill>
                  <a:gsLst>
                    <a:gs pos="0">
                      <a:schemeClr val="bg2"/>
                    </a:gs>
                    <a:gs pos="100000">
                      <a:schemeClr val="bg2"/>
                    </a:gs>
                  </a:gsLst>
                  <a:lin ang="5400000" scaled="1"/>
                </a:gradFill>
              </a:rPr>
              <a:t>Представление потенциала</a:t>
            </a:r>
            <a:r>
              <a:rPr lang="en-US" sz="1400" dirty="0" smtClean="0">
                <a:gradFill>
                  <a:gsLst>
                    <a:gs pos="0">
                      <a:schemeClr val="bg2"/>
                    </a:gs>
                    <a:gs pos="100000">
                      <a:schemeClr val="bg2"/>
                    </a:gs>
                  </a:gsLst>
                  <a:lin ang="5400000" scaled="1"/>
                </a:gradFill>
              </a:rPr>
              <a:t> </a:t>
            </a:r>
            <a:br>
              <a:rPr lang="en-US" sz="1400" dirty="0" smtClean="0">
                <a:gradFill>
                  <a:gsLst>
                    <a:gs pos="0">
                      <a:schemeClr val="bg2"/>
                    </a:gs>
                    <a:gs pos="100000">
                      <a:schemeClr val="bg2"/>
                    </a:gs>
                  </a:gsLst>
                  <a:lin ang="5400000" scaled="1"/>
                </a:gradFill>
              </a:rPr>
            </a:br>
            <a:r>
              <a:rPr lang="ru-RU" sz="1400" dirty="0" smtClean="0">
                <a:gradFill>
                  <a:gsLst>
                    <a:gs pos="0">
                      <a:schemeClr val="bg2"/>
                    </a:gs>
                    <a:gs pos="100000">
                      <a:schemeClr val="bg2"/>
                    </a:gs>
                  </a:gsLst>
                  <a:lin ang="5400000" scaled="1"/>
                </a:gradFill>
              </a:rPr>
              <a:t>больших данных для бизнес инициатив</a:t>
            </a:r>
            <a:endParaRPr lang="en-US" sz="1400" dirty="0">
              <a:gradFill>
                <a:gsLst>
                  <a:gs pos="0">
                    <a:schemeClr val="bg2"/>
                  </a:gs>
                  <a:gs pos="100000">
                    <a:schemeClr val="bg2"/>
                  </a:gs>
                </a:gsLst>
                <a:lin ang="5400000" scaled="1"/>
              </a:gradFill>
            </a:endParaRPr>
          </a:p>
        </p:txBody>
      </p:sp>
      <p:sp>
        <p:nvSpPr>
          <p:cNvPr id="30" name="Rectangle 29"/>
          <p:cNvSpPr/>
          <p:nvPr/>
        </p:nvSpPr>
        <p:spPr>
          <a:xfrm>
            <a:off x="1846638" y="1324429"/>
            <a:ext cx="1757451" cy="2931813"/>
          </a:xfrm>
          <a:prstGeom prst="rect">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bIns="548640" anchor="ctr"/>
          <a:lstStyle/>
          <a:p>
            <a:pPr algn="ctr"/>
            <a:r>
              <a:rPr lang="ru-RU" b="1" dirty="0" smtClean="0">
                <a:solidFill>
                  <a:schemeClr val="tx2"/>
                </a:solidFill>
              </a:rPr>
              <a:t>Анализ</a:t>
            </a:r>
            <a:endParaRPr lang="en-US" b="1" dirty="0">
              <a:solidFill>
                <a:schemeClr val="tx2"/>
              </a:solidFill>
            </a:endParaRPr>
          </a:p>
        </p:txBody>
      </p:sp>
      <p:sp>
        <p:nvSpPr>
          <p:cNvPr id="31" name="TextBox 30"/>
          <p:cNvSpPr txBox="1"/>
          <p:nvPr/>
        </p:nvSpPr>
        <p:spPr>
          <a:xfrm>
            <a:off x="1757453" y="2794304"/>
            <a:ext cx="1846636" cy="1461939"/>
          </a:xfrm>
          <a:prstGeom prst="rect">
            <a:avLst/>
          </a:prstGeom>
          <a:noFill/>
        </p:spPr>
        <p:txBody>
          <a:bodyPr wrap="square" rtlCol="0">
            <a:spAutoFit/>
          </a:bodyPr>
          <a:lstStyle/>
          <a:p>
            <a:pPr marL="227013" indent="-227013">
              <a:spcAft>
                <a:spcPts val="600"/>
              </a:spcAft>
              <a:buClr>
                <a:schemeClr val="tx2"/>
              </a:buClr>
              <a:buFont typeface="Arial"/>
              <a:buChar char="•"/>
            </a:pPr>
            <a:r>
              <a:rPr lang="ru-RU" sz="1200" dirty="0">
                <a:gradFill>
                  <a:gsLst>
                    <a:gs pos="0">
                      <a:schemeClr val="bg2"/>
                    </a:gs>
                    <a:gs pos="100000">
                      <a:schemeClr val="bg2"/>
                    </a:gs>
                  </a:gsLst>
                  <a:lin ang="5400000" scaled="1"/>
                </a:gradFill>
              </a:rPr>
              <a:t>Подготовка </a:t>
            </a:r>
            <a:r>
              <a:rPr lang="ru-RU" sz="1200" dirty="0" smtClean="0">
                <a:gradFill>
                  <a:gsLst>
                    <a:gs pos="0">
                      <a:schemeClr val="bg2"/>
                    </a:gs>
                    <a:gs pos="100000">
                      <a:schemeClr val="bg2"/>
                    </a:gs>
                  </a:gsLst>
                  <a:lin ang="5400000" scaled="1"/>
                </a:gradFill>
              </a:rPr>
              <a:t>примеров клиентских данных</a:t>
            </a:r>
          </a:p>
          <a:p>
            <a:pPr marL="227013" indent="-227013">
              <a:spcAft>
                <a:spcPts val="600"/>
              </a:spcAft>
              <a:buClr>
                <a:schemeClr val="tx2"/>
              </a:buClr>
              <a:buFont typeface="Arial"/>
              <a:buChar char="•"/>
            </a:pPr>
            <a:r>
              <a:rPr lang="ru-RU" sz="1200" dirty="0" smtClean="0">
                <a:gradFill>
                  <a:gsLst>
                    <a:gs pos="0">
                      <a:schemeClr val="bg2"/>
                    </a:gs>
                    <a:gs pos="100000">
                      <a:schemeClr val="bg2"/>
                    </a:gs>
                  </a:gsLst>
                  <a:lin ang="5400000" scaled="1"/>
                </a:gradFill>
              </a:rPr>
              <a:t>Выбор новых спецефических идей для клиента</a:t>
            </a:r>
            <a:endParaRPr lang="en-US" sz="1200" dirty="0">
              <a:gradFill>
                <a:gsLst>
                  <a:gs pos="0">
                    <a:schemeClr val="bg2"/>
                  </a:gs>
                  <a:gs pos="100000">
                    <a:schemeClr val="bg2"/>
                  </a:gs>
                </a:gsLst>
                <a:lin ang="5400000" scaled="1"/>
              </a:gradFill>
            </a:endParaRPr>
          </a:p>
        </p:txBody>
      </p:sp>
      <p:sp>
        <p:nvSpPr>
          <p:cNvPr id="49" name="Rectangle 48"/>
          <p:cNvSpPr/>
          <p:nvPr/>
        </p:nvSpPr>
        <p:spPr>
          <a:xfrm>
            <a:off x="81280" y="1324429"/>
            <a:ext cx="1676172" cy="2931814"/>
          </a:xfrm>
          <a:prstGeom prst="rect">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bIns="548640" anchor="ctr"/>
          <a:lstStyle/>
          <a:p>
            <a:pPr algn="ctr"/>
            <a:r>
              <a:rPr lang="ru-RU" b="1" dirty="0" smtClean="0">
                <a:solidFill>
                  <a:schemeClr val="tx2"/>
                </a:solidFill>
              </a:rPr>
              <a:t>Изучение</a:t>
            </a:r>
            <a:endParaRPr lang="en-US" b="1" dirty="0">
              <a:solidFill>
                <a:schemeClr val="tx2"/>
              </a:solidFill>
            </a:endParaRPr>
          </a:p>
        </p:txBody>
      </p:sp>
      <p:sp>
        <p:nvSpPr>
          <p:cNvPr id="50" name="TextBox 49"/>
          <p:cNvSpPr txBox="1"/>
          <p:nvPr/>
        </p:nvSpPr>
        <p:spPr>
          <a:xfrm>
            <a:off x="0" y="2794304"/>
            <a:ext cx="1757452" cy="1384995"/>
          </a:xfrm>
          <a:prstGeom prst="rect">
            <a:avLst/>
          </a:prstGeom>
          <a:noFill/>
        </p:spPr>
        <p:txBody>
          <a:bodyPr wrap="square" rtlCol="0">
            <a:spAutoFit/>
          </a:bodyPr>
          <a:lstStyle/>
          <a:p>
            <a:pPr marL="227013" indent="-227013">
              <a:spcAft>
                <a:spcPts val="600"/>
              </a:spcAft>
              <a:buClr>
                <a:schemeClr val="tx2"/>
              </a:buClr>
              <a:buFont typeface="Arial"/>
              <a:buChar char="•"/>
            </a:pPr>
            <a:r>
              <a:rPr lang="ru-RU" sz="1200" dirty="0" smtClean="0">
                <a:gradFill>
                  <a:gsLst>
                    <a:gs pos="0">
                      <a:schemeClr val="bg2"/>
                    </a:gs>
                    <a:gs pos="100000">
                      <a:schemeClr val="bg2"/>
                    </a:gs>
                  </a:gsLst>
                  <a:lin ang="5400000" scaled="1"/>
                </a:gradFill>
              </a:rPr>
              <a:t>Определение ключевых бизнес-инициатив, целей </a:t>
            </a:r>
            <a:r>
              <a:rPr lang="ru-RU" sz="1200" dirty="0">
                <a:gradFill>
                  <a:gsLst>
                    <a:gs pos="0">
                      <a:schemeClr val="bg2"/>
                    </a:gs>
                    <a:gs pos="100000">
                      <a:schemeClr val="bg2"/>
                    </a:gs>
                  </a:gsLst>
                  <a:lin ang="5400000" scaled="1"/>
                </a:gradFill>
              </a:rPr>
              <a:t>и </a:t>
            </a:r>
            <a:r>
              <a:rPr lang="ru-RU" sz="1200" dirty="0" smtClean="0">
                <a:gradFill>
                  <a:gsLst>
                    <a:gs pos="0">
                      <a:schemeClr val="bg2"/>
                    </a:gs>
                    <a:gs pos="100000">
                      <a:schemeClr val="bg2"/>
                    </a:gs>
                  </a:gsLst>
                  <a:lin ang="5400000" scaled="1"/>
                </a:gradFill>
              </a:rPr>
              <a:t>временного периода</a:t>
            </a:r>
            <a:endParaRPr lang="en-US" sz="1200" dirty="0">
              <a:gradFill>
                <a:gsLst>
                  <a:gs pos="0">
                    <a:schemeClr val="bg2"/>
                  </a:gs>
                  <a:gs pos="100000">
                    <a:schemeClr val="bg2"/>
                  </a:gs>
                </a:gsLst>
                <a:lin ang="5400000" scaled="1"/>
              </a:gradFill>
            </a:endParaRPr>
          </a:p>
        </p:txBody>
      </p:sp>
      <p:pic>
        <p:nvPicPr>
          <p:cNvPr id="51" name="Picture 2"/>
          <p:cNvPicPr>
            <a:picLocks noChangeAspect="1" noChangeArrowheads="1"/>
          </p:cNvPicPr>
          <p:nvPr/>
        </p:nvPicPr>
        <p:blipFill>
          <a:blip r:embed="rId3" cstate="print"/>
          <a:srcRect/>
          <a:stretch>
            <a:fillRect/>
          </a:stretch>
        </p:blipFill>
        <p:spPr bwMode="auto">
          <a:xfrm>
            <a:off x="7493478" y="1512624"/>
            <a:ext cx="1463040" cy="699851"/>
          </a:xfrm>
          <a:prstGeom prst="rect">
            <a:avLst/>
          </a:prstGeom>
          <a:noFill/>
          <a:ln w="3175" cmpd="sng">
            <a:solidFill>
              <a:schemeClr val="accent4"/>
            </a:solidFill>
            <a:miter lim="800000"/>
            <a:headEnd/>
            <a:tailEnd/>
          </a:ln>
        </p:spPr>
      </p:pic>
      <p:pic>
        <p:nvPicPr>
          <p:cNvPr id="52" name="Picture 51"/>
          <p:cNvPicPr>
            <a:picLocks noChangeAspect="1"/>
          </p:cNvPicPr>
          <p:nvPr/>
        </p:nvPicPr>
        <p:blipFill>
          <a:blip r:embed="rId4"/>
          <a:stretch>
            <a:fillRect/>
          </a:stretch>
        </p:blipFill>
        <p:spPr>
          <a:xfrm>
            <a:off x="5686252" y="1582445"/>
            <a:ext cx="1463040" cy="526107"/>
          </a:xfrm>
          <a:prstGeom prst="rect">
            <a:avLst/>
          </a:prstGeom>
          <a:noFill/>
          <a:ln w="3175" cmpd="sng">
            <a:solidFill>
              <a:schemeClr val="accent4"/>
            </a:solidFill>
            <a:miter lim="800000"/>
            <a:headEnd/>
            <a:tailEnd/>
          </a:ln>
        </p:spPr>
      </p:pic>
      <p:pic>
        <p:nvPicPr>
          <p:cNvPr id="53" name="Picture 52"/>
          <p:cNvPicPr>
            <a:picLocks noChangeAspect="1"/>
          </p:cNvPicPr>
          <p:nvPr/>
        </p:nvPicPr>
        <p:blipFill>
          <a:blip r:embed="rId5"/>
          <a:stretch>
            <a:fillRect/>
          </a:stretch>
        </p:blipFill>
        <p:spPr>
          <a:xfrm>
            <a:off x="3842657" y="1475140"/>
            <a:ext cx="1463040" cy="710458"/>
          </a:xfrm>
          <a:prstGeom prst="rect">
            <a:avLst/>
          </a:prstGeom>
          <a:solidFill>
            <a:srgbClr val="FFFFFF"/>
          </a:solidFill>
          <a:ln w="3175" cmpd="sng">
            <a:solidFill>
              <a:schemeClr val="accent4"/>
            </a:solidFill>
          </a:ln>
        </p:spPr>
      </p:pic>
      <p:pic>
        <p:nvPicPr>
          <p:cNvPr id="54" name="Picture 53"/>
          <p:cNvPicPr>
            <a:picLocks noChangeAspect="1"/>
          </p:cNvPicPr>
          <p:nvPr/>
        </p:nvPicPr>
        <p:blipFill>
          <a:blip r:embed="rId6"/>
          <a:stretch>
            <a:fillRect/>
          </a:stretch>
        </p:blipFill>
        <p:spPr>
          <a:xfrm>
            <a:off x="1983031" y="1432560"/>
            <a:ext cx="1463040" cy="759144"/>
          </a:xfrm>
          <a:prstGeom prst="rect">
            <a:avLst/>
          </a:prstGeom>
          <a:solidFill>
            <a:srgbClr val="FFFFFF"/>
          </a:solidFill>
          <a:ln w="3175" cmpd="sng">
            <a:solidFill>
              <a:schemeClr val="accent4"/>
            </a:solidFill>
          </a:ln>
        </p:spPr>
      </p:pic>
      <p:pic>
        <p:nvPicPr>
          <p:cNvPr id="55" name="Picture 54"/>
          <p:cNvPicPr>
            <a:picLocks noChangeAspect="1"/>
          </p:cNvPicPr>
          <p:nvPr/>
        </p:nvPicPr>
        <p:blipFill>
          <a:blip r:embed="rId7"/>
          <a:stretch>
            <a:fillRect/>
          </a:stretch>
        </p:blipFill>
        <p:spPr>
          <a:xfrm>
            <a:off x="187960" y="1543662"/>
            <a:ext cx="1463040" cy="526129"/>
          </a:xfrm>
          <a:prstGeom prst="rect">
            <a:avLst/>
          </a:prstGeom>
          <a:solidFill>
            <a:schemeClr val="bg1"/>
          </a:solidFill>
          <a:ln w="3175" cmpd="sng">
            <a:solidFill>
              <a:schemeClr val="accent4"/>
            </a:solidFill>
          </a:ln>
        </p:spPr>
      </p:pic>
      <p:sp>
        <p:nvSpPr>
          <p:cNvPr id="56" name="TextBox 55"/>
          <p:cNvSpPr txBox="1"/>
          <p:nvPr/>
        </p:nvSpPr>
        <p:spPr>
          <a:xfrm>
            <a:off x="1040674" y="4336605"/>
            <a:ext cx="7051040" cy="338554"/>
          </a:xfrm>
          <a:prstGeom prst="rect">
            <a:avLst/>
          </a:prstGeom>
          <a:noFill/>
        </p:spPr>
        <p:txBody>
          <a:bodyPr wrap="square" rtlCol="0">
            <a:spAutoFit/>
          </a:bodyPr>
          <a:lstStyle/>
          <a:p>
            <a:pPr algn="ctr"/>
            <a:r>
              <a:rPr lang="en-US" sz="1600" b="1" dirty="0" smtClean="0">
                <a:solidFill>
                  <a:schemeClr val="tx2"/>
                </a:solidFill>
              </a:rPr>
              <a:t>1 </a:t>
            </a:r>
            <a:r>
              <a:rPr lang="ru-RU" sz="1600" b="1" dirty="0" smtClean="0">
                <a:solidFill>
                  <a:schemeClr val="tx2"/>
                </a:solidFill>
              </a:rPr>
              <a:t>день</a:t>
            </a:r>
            <a:r>
              <a:rPr lang="en-US" sz="1600" b="1" dirty="0" smtClean="0">
                <a:solidFill>
                  <a:schemeClr val="tx2"/>
                </a:solidFill>
              </a:rPr>
              <a:t> </a:t>
            </a:r>
            <a:r>
              <a:rPr lang="ru-RU" sz="1600" b="1" dirty="0" smtClean="0">
                <a:solidFill>
                  <a:schemeClr val="tx2"/>
                </a:solidFill>
              </a:rPr>
              <a:t>семинар</a:t>
            </a:r>
            <a:r>
              <a:rPr lang="en-US" sz="1600" b="1" dirty="0" smtClean="0">
                <a:solidFill>
                  <a:schemeClr val="tx2"/>
                </a:solidFill>
              </a:rPr>
              <a:t> (2 </a:t>
            </a:r>
            <a:r>
              <a:rPr lang="ru-RU" sz="1600" b="1" dirty="0" smtClean="0">
                <a:solidFill>
                  <a:schemeClr val="tx2"/>
                </a:solidFill>
              </a:rPr>
              <a:t>недели</a:t>
            </a:r>
            <a:r>
              <a:rPr lang="en-US" sz="1600" b="1" dirty="0" smtClean="0">
                <a:solidFill>
                  <a:schemeClr val="tx2"/>
                </a:solidFill>
              </a:rPr>
              <a:t> </a:t>
            </a:r>
            <a:r>
              <a:rPr lang="ru-RU" sz="1600" b="1" dirty="0" smtClean="0">
                <a:solidFill>
                  <a:schemeClr val="tx2"/>
                </a:solidFill>
              </a:rPr>
              <a:t>взаимодействия</a:t>
            </a:r>
            <a:r>
              <a:rPr lang="en-US" sz="1600" b="1" dirty="0" smtClean="0">
                <a:solidFill>
                  <a:schemeClr val="tx2"/>
                </a:solidFill>
              </a:rPr>
              <a:t>)</a:t>
            </a:r>
          </a:p>
        </p:txBody>
      </p:sp>
      <p:sp>
        <p:nvSpPr>
          <p:cNvPr id="7" name="Title 6"/>
          <p:cNvSpPr>
            <a:spLocks noGrp="1"/>
          </p:cNvSpPr>
          <p:nvPr>
            <p:ph type="ctrTitle"/>
          </p:nvPr>
        </p:nvSpPr>
        <p:spPr/>
        <p:txBody>
          <a:bodyPr/>
          <a:lstStyle/>
          <a:p>
            <a:r>
              <a:rPr lang="ru-RU" dirty="0" smtClean="0"/>
              <a:t>Семинар </a:t>
            </a:r>
            <a:r>
              <a:rPr lang="en-US" dirty="0" smtClean="0"/>
              <a:t>EMC Big Data Vision</a:t>
            </a:r>
            <a:br>
              <a:rPr lang="en-US" dirty="0" smtClean="0"/>
            </a:br>
            <a:endParaRPr lang="en-US" dirty="0"/>
          </a:p>
        </p:txBody>
      </p:sp>
      <p:sp>
        <p:nvSpPr>
          <p:cNvPr id="15" name="Subtitle 14"/>
          <p:cNvSpPr>
            <a:spLocks noGrp="1"/>
          </p:cNvSpPr>
          <p:nvPr>
            <p:ph type="subTitle" idx="1"/>
          </p:nvPr>
        </p:nvSpPr>
        <p:spPr/>
        <p:txBody>
          <a:bodyPr/>
          <a:lstStyle/>
          <a:p>
            <a:r>
              <a:rPr lang="ru-RU" dirty="0"/>
              <a:t>Процесс совместной работы для выявления </a:t>
            </a:r>
            <a:r>
              <a:rPr lang="ru-RU" dirty="0" smtClean="0"/>
              <a:t>оптимальных сценариев </a:t>
            </a:r>
            <a:r>
              <a:rPr lang="ru-RU" dirty="0"/>
              <a:t>использования больших </a:t>
            </a:r>
            <a:r>
              <a:rPr lang="ru-RU" dirty="0" smtClean="0"/>
              <a:t>данных</a:t>
            </a:r>
            <a:endParaRPr lang="en-US" dirty="0"/>
          </a:p>
        </p:txBody>
      </p:sp>
    </p:spTree>
    <p:extLst>
      <p:ext uri="{BB962C8B-B14F-4D97-AF65-F5344CB8AC3E}">
        <p14:creationId xmlns:p14="http://schemas.microsoft.com/office/powerpoint/2010/main" val="356196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79413" y="3592285"/>
            <a:ext cx="4074657" cy="1325789"/>
          </a:xfrm>
          <a:prstGeom prst="rect">
            <a:avLst/>
          </a:prstGeom>
          <a:solidFill>
            <a:schemeClr val="bg1"/>
          </a:solidFill>
          <a:ln w="12700">
            <a:solidFill>
              <a:schemeClr val="bg1">
                <a:lumMod val="85000"/>
              </a:schemeClr>
            </a:solidFill>
          </a:ln>
          <a:effectLst>
            <a:innerShdw blurRad="304800">
              <a:schemeClr val="bg2">
                <a:lumMod val="40000"/>
                <a:lumOff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tIns="182880" bIns="1554480" rtlCol="0" anchor="b"/>
          <a:lstStyle/>
          <a:p>
            <a:pPr algn="ctr"/>
            <a:endParaRPr lang="en-US" sz="2000" b="1" dirty="0">
              <a:gradFill>
                <a:gsLst>
                  <a:gs pos="0">
                    <a:schemeClr val="tx2"/>
                  </a:gs>
                  <a:gs pos="100000">
                    <a:schemeClr val="tx2"/>
                  </a:gs>
                </a:gsLst>
                <a:lin ang="5400000" scaled="1"/>
              </a:gradFill>
            </a:endParaRPr>
          </a:p>
        </p:txBody>
      </p:sp>
      <p:sp>
        <p:nvSpPr>
          <p:cNvPr id="2" name="Title 1"/>
          <p:cNvSpPr>
            <a:spLocks noGrp="1"/>
          </p:cNvSpPr>
          <p:nvPr>
            <p:ph type="ctrTitle"/>
          </p:nvPr>
        </p:nvSpPr>
        <p:spPr/>
        <p:txBody>
          <a:bodyPr/>
          <a:lstStyle/>
          <a:p>
            <a:r>
              <a:rPr lang="en-US" smtClean="0"/>
              <a:t>Pivotal Labs</a:t>
            </a:r>
            <a:endParaRPr lang="en-US" dirty="0"/>
          </a:p>
        </p:txBody>
      </p:sp>
      <p:sp>
        <p:nvSpPr>
          <p:cNvPr id="4" name="Content Placeholder 3"/>
          <p:cNvSpPr>
            <a:spLocks noGrp="1"/>
          </p:cNvSpPr>
          <p:nvPr>
            <p:ph sz="quarter" idx="10"/>
          </p:nvPr>
        </p:nvSpPr>
        <p:spPr>
          <a:xfrm>
            <a:off x="379413" y="1295400"/>
            <a:ext cx="4656975" cy="3124200"/>
          </a:xfrm>
        </p:spPr>
        <p:txBody>
          <a:bodyPr/>
          <a:lstStyle/>
          <a:p>
            <a:r>
              <a:rPr lang="ru-RU" sz="1600" dirty="0" smtClean="0"/>
              <a:t>Гибкие</a:t>
            </a:r>
            <a:r>
              <a:rPr lang="en-US" sz="1600" dirty="0" smtClean="0"/>
              <a:t> </a:t>
            </a:r>
            <a:r>
              <a:rPr lang="ru-RU" sz="1600" dirty="0" smtClean="0"/>
              <a:t>практики разработки обеспечивают быстрый отклик</a:t>
            </a:r>
            <a:r>
              <a:rPr lang="en-US" sz="1600" dirty="0" smtClean="0"/>
              <a:t> </a:t>
            </a:r>
            <a:r>
              <a:rPr lang="ru-RU" sz="1600" dirty="0" smtClean="0"/>
              <a:t>на рыночные изменения</a:t>
            </a:r>
            <a:endParaRPr lang="en-US" sz="1600" dirty="0" smtClean="0"/>
          </a:p>
          <a:p>
            <a:r>
              <a:rPr lang="en-US" sz="1600" dirty="0" smtClean="0"/>
              <a:t>Pivotal Tracker </a:t>
            </a:r>
            <a:r>
              <a:rPr lang="ru-RU" sz="1600" dirty="0"/>
              <a:t>обеспечивает полный контроль над </a:t>
            </a:r>
            <a:r>
              <a:rPr lang="ru-RU" sz="1600" dirty="0" smtClean="0"/>
              <a:t>проектами</a:t>
            </a:r>
          </a:p>
          <a:p>
            <a:r>
              <a:rPr lang="ru-RU" sz="1600" dirty="0" smtClean="0"/>
              <a:t>Подход совместного парного программирования </a:t>
            </a:r>
            <a:r>
              <a:rPr lang="ru-RU" sz="1600" dirty="0"/>
              <a:t>обеспечивает </a:t>
            </a:r>
            <a:r>
              <a:rPr lang="ru-RU" sz="1600" dirty="0" smtClean="0"/>
              <a:t>лучшие продукты </a:t>
            </a:r>
            <a:r>
              <a:rPr lang="ru-RU" sz="1600" dirty="0"/>
              <a:t>за меньшее время</a:t>
            </a:r>
            <a:endParaRPr lang="en-US" sz="1600" dirty="0"/>
          </a:p>
        </p:txBody>
      </p:sp>
      <p:sp>
        <p:nvSpPr>
          <p:cNvPr id="3" name="Subtitle 2"/>
          <p:cNvSpPr>
            <a:spLocks noGrp="1"/>
          </p:cNvSpPr>
          <p:nvPr>
            <p:ph type="subTitle" idx="1"/>
          </p:nvPr>
        </p:nvSpPr>
        <p:spPr/>
        <p:txBody>
          <a:bodyPr/>
          <a:lstStyle/>
          <a:p>
            <a:r>
              <a:rPr lang="en-US" dirty="0" smtClean="0"/>
              <a:t>Agile </a:t>
            </a:r>
            <a:r>
              <a:rPr lang="ru-RU" smtClean="0"/>
              <a:t>Методология</a:t>
            </a:r>
            <a:r>
              <a:rPr lang="en-US" dirty="0" smtClean="0"/>
              <a:t> </a:t>
            </a:r>
            <a:r>
              <a:rPr lang="ru-RU" dirty="0" smtClean="0"/>
              <a:t>Укорачивает</a:t>
            </a:r>
            <a:r>
              <a:rPr lang="en-US" dirty="0" smtClean="0"/>
              <a:t> </a:t>
            </a:r>
            <a:r>
              <a:rPr lang="ru-RU" dirty="0" smtClean="0"/>
              <a:t>Цикл Разработки</a:t>
            </a:r>
            <a:endParaRPr lang="en-US" dirty="0"/>
          </a:p>
        </p:txBody>
      </p:sp>
      <p:graphicFrame>
        <p:nvGraphicFramePr>
          <p:cNvPr id="9" name="Diagram 8"/>
          <p:cNvGraphicFramePr/>
          <p:nvPr>
            <p:extLst>
              <p:ext uri="{D42A27DB-BD31-4B8C-83A1-F6EECF244321}">
                <p14:modId xmlns:p14="http://schemas.microsoft.com/office/powerpoint/2010/main" val="1593669152"/>
              </p:ext>
            </p:extLst>
          </p:nvPr>
        </p:nvGraphicFramePr>
        <p:xfrm>
          <a:off x="3355337" y="1102541"/>
          <a:ext cx="7429503" cy="3401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storyview.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45536" y="2199821"/>
            <a:ext cx="2281195" cy="1333099"/>
          </a:xfrm>
          <a:prstGeom prst="rect">
            <a:avLst/>
          </a:prstGeom>
          <a:effectLst>
            <a:outerShdw blurRad="152400" dir="2700000">
              <a:srgbClr val="000000">
                <a:alpha val="66000"/>
              </a:srgbClr>
            </a:outerShdw>
          </a:effectLst>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228" y="3697406"/>
            <a:ext cx="950768" cy="542405"/>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24435" y="3791253"/>
            <a:ext cx="1013460" cy="354711"/>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8090" y="4409741"/>
            <a:ext cx="746150" cy="3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8" name="Picture 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15151" y="3790808"/>
            <a:ext cx="4191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9" name="Picture 4" descr="Best Buy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34234" y="4373269"/>
            <a:ext cx="579120" cy="3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RM The World's Favorite Customer Relationship Management - Salesforce.com"/>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5759" y="4284750"/>
            <a:ext cx="726440" cy="56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60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ru-RU" dirty="0"/>
              <a:t>Пример заказчика: </a:t>
            </a:r>
            <a:r>
              <a:rPr lang="en-US" dirty="0" smtClean="0"/>
              <a:t>Agile </a:t>
            </a:r>
            <a:r>
              <a:rPr lang="ru-RU" dirty="0" smtClean="0"/>
              <a:t>Разработка Приложений</a:t>
            </a:r>
            <a:endParaRPr lang="en-US" dirty="0"/>
          </a:p>
        </p:txBody>
      </p:sp>
      <p:pic>
        <p:nvPicPr>
          <p:cNvPr id="2" name="Picture 1" descr="Gnip-logo-hi-r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7954" y="2059962"/>
            <a:ext cx="1981418" cy="1426622"/>
          </a:xfrm>
          <a:prstGeom prst="rect">
            <a:avLst/>
          </a:prstGeom>
        </p:spPr>
      </p:pic>
      <p:sp>
        <p:nvSpPr>
          <p:cNvPr id="7" name="Content Placeholder 6"/>
          <p:cNvSpPr txBox="1">
            <a:spLocks/>
          </p:cNvSpPr>
          <p:nvPr/>
        </p:nvSpPr>
        <p:spPr bwMode="gray">
          <a:xfrm>
            <a:off x="379413" y="3562350"/>
            <a:ext cx="6460444" cy="1220066"/>
          </a:xfrm>
          <a:prstGeom prst="roundRect">
            <a:avLst>
              <a:gd name="adj" fmla="val 2380"/>
            </a:avLst>
          </a:prstGeom>
          <a:gradFill flip="none" rotWithShape="1">
            <a:gsLst>
              <a:gs pos="0">
                <a:schemeClr val="bg2">
                  <a:lumMod val="20000"/>
                  <a:lumOff val="80000"/>
                </a:schemeClr>
              </a:gs>
              <a:gs pos="100000">
                <a:schemeClr val="bg1">
                  <a:alpha val="0"/>
                </a:schemeClr>
              </a:gs>
            </a:gsLst>
            <a:lin ang="10800000" scaled="1"/>
            <a:tileRect/>
          </a:gradFill>
          <a:ln w="12700" cap="flat" cmpd="sng" algn="ctr">
            <a:gradFill>
              <a:gsLst>
                <a:gs pos="0">
                  <a:schemeClr val="bg2">
                    <a:lumMod val="40000"/>
                    <a:lumOff val="60000"/>
                  </a:schemeClr>
                </a:gs>
                <a:gs pos="100000">
                  <a:schemeClr val="bg1">
                    <a:alpha val="0"/>
                  </a:schemeClr>
                </a:gs>
              </a:gsLst>
              <a:lin ang="10800000" scaled="0"/>
            </a:gradFill>
            <a:prstDash val="solid"/>
          </a:ln>
          <a:effectLst/>
        </p:spPr>
        <p:txBody>
          <a:bodyPr lIns="0" tIns="0" rIns="91440" bIns="0" anchor="ctr" anchorCtr="0"/>
          <a:lstStyle/>
          <a:p>
            <a:pPr>
              <a:spcBef>
                <a:spcPts val="200"/>
              </a:spcBef>
              <a:buClr>
                <a:srgbClr val="3892D0"/>
              </a:buClr>
              <a:buFont typeface="Arial" pitchFamily="34" charset="0"/>
              <a:buNone/>
              <a:defRPr/>
            </a:pPr>
            <a:r>
              <a:rPr lang="ru-RU" dirty="0" smtClean="0">
                <a:solidFill>
                  <a:srgbClr val="3892D0"/>
                </a:solidFill>
              </a:rPr>
              <a:t>Результаты</a:t>
            </a:r>
            <a:endParaRPr lang="en-US" dirty="0" smtClean="0">
              <a:solidFill>
                <a:srgbClr val="3892D0"/>
              </a:solidFill>
            </a:endParaRPr>
          </a:p>
          <a:p>
            <a:pPr marL="227013" lvl="1" indent="-227013">
              <a:spcBef>
                <a:spcPts val="200"/>
              </a:spcBef>
              <a:buClr>
                <a:srgbClr val="3892D0"/>
              </a:buClr>
              <a:buFont typeface="Wingdings" pitchFamily="2" charset="2"/>
              <a:buChar char=""/>
              <a:defRPr/>
            </a:pPr>
            <a:r>
              <a:rPr lang="ru-RU" sz="1200" dirty="0" smtClean="0">
                <a:solidFill>
                  <a:schemeClr val="bg2"/>
                </a:solidFill>
              </a:rPr>
              <a:t>Помогли запустить сервис и дали рекомендации </a:t>
            </a:r>
            <a:r>
              <a:rPr lang="ru-RU" sz="1200" dirty="0">
                <a:solidFill>
                  <a:schemeClr val="bg2"/>
                </a:solidFill>
              </a:rPr>
              <a:t>по </a:t>
            </a:r>
            <a:r>
              <a:rPr lang="ru-RU" sz="1200" dirty="0" smtClean="0">
                <a:solidFill>
                  <a:schemeClr val="bg2"/>
                </a:solidFill>
              </a:rPr>
              <a:t>разработке</a:t>
            </a:r>
          </a:p>
          <a:p>
            <a:pPr marL="227013" lvl="1" indent="-227013">
              <a:spcBef>
                <a:spcPts val="200"/>
              </a:spcBef>
              <a:buClr>
                <a:srgbClr val="3892D0"/>
              </a:buClr>
              <a:buFont typeface="Wingdings" pitchFamily="2" charset="2"/>
              <a:buChar char=""/>
              <a:defRPr/>
            </a:pPr>
            <a:r>
              <a:rPr lang="ru-RU" sz="1200" dirty="0">
                <a:solidFill>
                  <a:schemeClr val="bg2"/>
                </a:solidFill>
              </a:rPr>
              <a:t>GNIP </a:t>
            </a:r>
            <a:r>
              <a:rPr lang="ru-RU" sz="1200" dirty="0" smtClean="0">
                <a:solidFill>
                  <a:schemeClr val="bg2"/>
                </a:solidFill>
              </a:rPr>
              <a:t>способен управлять экосистемой публичных </a:t>
            </a:r>
            <a:r>
              <a:rPr lang="ru-RU" sz="1200" dirty="0">
                <a:solidFill>
                  <a:schemeClr val="bg2"/>
                </a:solidFill>
              </a:rPr>
              <a:t>социальных данных по всему </a:t>
            </a:r>
            <a:r>
              <a:rPr lang="ru-RU" sz="1200" dirty="0" smtClean="0">
                <a:solidFill>
                  <a:schemeClr val="bg2"/>
                </a:solidFill>
              </a:rPr>
              <a:t>миру</a:t>
            </a:r>
          </a:p>
          <a:p>
            <a:pPr marL="227013" lvl="1" indent="-227013">
              <a:spcBef>
                <a:spcPts val="200"/>
              </a:spcBef>
              <a:buClr>
                <a:srgbClr val="3892D0"/>
              </a:buClr>
              <a:buFont typeface="Wingdings" pitchFamily="2" charset="2"/>
              <a:buChar char=""/>
              <a:defRPr/>
            </a:pPr>
            <a:r>
              <a:rPr lang="ru-RU" sz="1200" dirty="0" smtClean="0">
                <a:solidFill>
                  <a:schemeClr val="bg2"/>
                </a:solidFill>
              </a:rPr>
              <a:t>Охватили </a:t>
            </a:r>
            <a:r>
              <a:rPr lang="en-US" sz="1200" dirty="0" smtClean="0">
                <a:solidFill>
                  <a:schemeClr val="bg2"/>
                </a:solidFill>
              </a:rPr>
              <a:t>90</a:t>
            </a:r>
            <a:r>
              <a:rPr lang="en-US" sz="1200" dirty="0">
                <a:solidFill>
                  <a:schemeClr val="bg2"/>
                </a:solidFill>
              </a:rPr>
              <a:t>% </a:t>
            </a:r>
            <a:r>
              <a:rPr lang="ru-RU" sz="1200" dirty="0" smtClean="0">
                <a:solidFill>
                  <a:schemeClr val="bg2"/>
                </a:solidFill>
              </a:rPr>
              <a:t>бизнеса из </a:t>
            </a:r>
            <a:r>
              <a:rPr lang="en-US" sz="1200" dirty="0" smtClean="0">
                <a:solidFill>
                  <a:schemeClr val="bg2"/>
                </a:solidFill>
              </a:rPr>
              <a:t>Fortune </a:t>
            </a:r>
            <a:r>
              <a:rPr lang="en-US" sz="1200" dirty="0">
                <a:solidFill>
                  <a:schemeClr val="bg2"/>
                </a:solidFill>
              </a:rPr>
              <a:t>500</a:t>
            </a:r>
          </a:p>
        </p:txBody>
      </p:sp>
      <p:sp>
        <p:nvSpPr>
          <p:cNvPr id="8" name="Content Placeholder 6"/>
          <p:cNvSpPr txBox="1">
            <a:spLocks/>
          </p:cNvSpPr>
          <p:nvPr/>
        </p:nvSpPr>
        <p:spPr bwMode="gray">
          <a:xfrm>
            <a:off x="379413" y="970684"/>
            <a:ext cx="6460444" cy="1220066"/>
          </a:xfrm>
          <a:prstGeom prst="roundRect">
            <a:avLst>
              <a:gd name="adj" fmla="val 2380"/>
            </a:avLst>
          </a:prstGeom>
          <a:gradFill flip="none" rotWithShape="1">
            <a:gsLst>
              <a:gs pos="0">
                <a:schemeClr val="bg2">
                  <a:lumMod val="20000"/>
                  <a:lumOff val="80000"/>
                </a:schemeClr>
              </a:gs>
              <a:gs pos="100000">
                <a:schemeClr val="bg1">
                  <a:alpha val="0"/>
                </a:schemeClr>
              </a:gs>
            </a:gsLst>
            <a:lin ang="10800000" scaled="1"/>
            <a:tileRect/>
          </a:gradFill>
          <a:ln w="12700" cap="flat" cmpd="sng" algn="ctr">
            <a:gradFill>
              <a:gsLst>
                <a:gs pos="0">
                  <a:schemeClr val="bg2">
                    <a:lumMod val="40000"/>
                    <a:lumOff val="60000"/>
                  </a:schemeClr>
                </a:gs>
                <a:gs pos="100000">
                  <a:schemeClr val="bg1">
                    <a:alpha val="0"/>
                  </a:schemeClr>
                </a:gs>
              </a:gsLst>
              <a:lin ang="10800000" scaled="0"/>
            </a:gradFill>
            <a:prstDash val="solid"/>
          </a:ln>
          <a:effectLst/>
        </p:spPr>
        <p:txBody>
          <a:bodyPr lIns="0" tIns="0" rIns="91440" bIns="0" anchor="ctr" anchorCtr="0"/>
          <a:lstStyle/>
          <a:p>
            <a:pPr>
              <a:spcBef>
                <a:spcPts val="200"/>
              </a:spcBef>
              <a:buClr>
                <a:srgbClr val="3892D0"/>
              </a:buClr>
              <a:buFont typeface="Arial" pitchFamily="34" charset="0"/>
              <a:buNone/>
              <a:defRPr/>
            </a:pPr>
            <a:r>
              <a:rPr lang="ru-RU" dirty="0" smtClean="0">
                <a:solidFill>
                  <a:srgbClr val="3892D0"/>
                </a:solidFill>
              </a:rPr>
              <a:t>Цели</a:t>
            </a:r>
            <a:endParaRPr lang="en-US" dirty="0" smtClean="0">
              <a:solidFill>
                <a:srgbClr val="3892D0"/>
              </a:solidFill>
            </a:endParaRPr>
          </a:p>
          <a:p>
            <a:pPr marL="227013" lvl="1" indent="-227013">
              <a:spcBef>
                <a:spcPts val="200"/>
              </a:spcBef>
              <a:buClr>
                <a:srgbClr val="3892D0"/>
              </a:buClr>
              <a:buFont typeface="Wingdings" pitchFamily="2" charset="2"/>
              <a:buChar char=""/>
              <a:defRPr/>
            </a:pPr>
            <a:r>
              <a:rPr lang="ru-RU" sz="1200" dirty="0">
                <a:solidFill>
                  <a:schemeClr val="bg2"/>
                </a:solidFill>
              </a:rPr>
              <a:t>Создать решение SaaS с широкими возможностями </a:t>
            </a:r>
            <a:r>
              <a:rPr lang="ru-RU" sz="1200" dirty="0" smtClean="0">
                <a:solidFill>
                  <a:schemeClr val="bg2"/>
                </a:solidFill>
              </a:rPr>
              <a:t>для постоянно расширяющейся </a:t>
            </a:r>
            <a:r>
              <a:rPr lang="ru-RU" sz="1200" dirty="0">
                <a:solidFill>
                  <a:schemeClr val="bg2"/>
                </a:solidFill>
              </a:rPr>
              <a:t>вселенной данных социальных </a:t>
            </a:r>
            <a:r>
              <a:rPr lang="ru-RU" sz="1200" dirty="0" smtClean="0">
                <a:solidFill>
                  <a:schemeClr val="bg2"/>
                </a:solidFill>
              </a:rPr>
              <a:t>сетей</a:t>
            </a:r>
          </a:p>
          <a:p>
            <a:pPr marL="227013" lvl="1" indent="-227013">
              <a:spcBef>
                <a:spcPts val="200"/>
              </a:spcBef>
              <a:buClr>
                <a:srgbClr val="3892D0"/>
              </a:buClr>
              <a:buFont typeface="Wingdings" pitchFamily="2" charset="2"/>
              <a:buChar char=""/>
              <a:defRPr/>
            </a:pPr>
            <a:r>
              <a:rPr lang="ru-RU" sz="1200" dirty="0" smtClean="0">
                <a:solidFill>
                  <a:schemeClr val="bg2"/>
                </a:solidFill>
              </a:rPr>
              <a:t>Обеспечить согласованную </a:t>
            </a:r>
            <a:r>
              <a:rPr lang="ru-RU" sz="1200" dirty="0">
                <a:solidFill>
                  <a:schemeClr val="bg2"/>
                </a:solidFill>
              </a:rPr>
              <a:t>и </a:t>
            </a:r>
            <a:r>
              <a:rPr lang="ru-RU" sz="1200" dirty="0" smtClean="0">
                <a:solidFill>
                  <a:schemeClr val="bg2"/>
                </a:solidFill>
              </a:rPr>
              <a:t>надежную архитектуру </a:t>
            </a:r>
            <a:r>
              <a:rPr lang="ru-RU" sz="1200" dirty="0">
                <a:solidFill>
                  <a:schemeClr val="bg2"/>
                </a:solidFill>
              </a:rPr>
              <a:t>для получения аналитической информации в режиме реального </a:t>
            </a:r>
            <a:r>
              <a:rPr lang="ru-RU" sz="1200" dirty="0" smtClean="0">
                <a:solidFill>
                  <a:schemeClr val="bg2"/>
                </a:solidFill>
              </a:rPr>
              <a:t>времени от </a:t>
            </a:r>
            <a:r>
              <a:rPr lang="ru-RU" sz="1200" dirty="0">
                <a:solidFill>
                  <a:schemeClr val="bg2"/>
                </a:solidFill>
              </a:rPr>
              <a:t>данных </a:t>
            </a:r>
            <a:r>
              <a:rPr lang="ru-RU" sz="1200" dirty="0" smtClean="0">
                <a:solidFill>
                  <a:schemeClr val="bg2"/>
                </a:solidFill>
              </a:rPr>
              <a:t>из </a:t>
            </a:r>
            <a:r>
              <a:rPr lang="ru-RU" sz="1200" dirty="0">
                <a:solidFill>
                  <a:schemeClr val="bg2"/>
                </a:solidFill>
              </a:rPr>
              <a:t>Twitter, Facebook, Tumblr, WordPress, Instagram и </a:t>
            </a:r>
            <a:r>
              <a:rPr lang="ru-RU" sz="1200" dirty="0" smtClean="0">
                <a:solidFill>
                  <a:schemeClr val="bg2"/>
                </a:solidFill>
              </a:rPr>
              <a:t>многих других источников</a:t>
            </a:r>
          </a:p>
        </p:txBody>
      </p:sp>
      <p:sp>
        <p:nvSpPr>
          <p:cNvPr id="9" name="Content Placeholder 6"/>
          <p:cNvSpPr txBox="1">
            <a:spLocks/>
          </p:cNvSpPr>
          <p:nvPr/>
        </p:nvSpPr>
        <p:spPr bwMode="gray">
          <a:xfrm>
            <a:off x="379413" y="2266517"/>
            <a:ext cx="6460444" cy="1220066"/>
          </a:xfrm>
          <a:prstGeom prst="roundRect">
            <a:avLst>
              <a:gd name="adj" fmla="val 2380"/>
            </a:avLst>
          </a:prstGeom>
          <a:gradFill flip="none" rotWithShape="1">
            <a:gsLst>
              <a:gs pos="0">
                <a:schemeClr val="bg2">
                  <a:lumMod val="20000"/>
                  <a:lumOff val="80000"/>
                </a:schemeClr>
              </a:gs>
              <a:gs pos="100000">
                <a:schemeClr val="bg1">
                  <a:alpha val="0"/>
                </a:schemeClr>
              </a:gs>
            </a:gsLst>
            <a:lin ang="10800000" scaled="1"/>
            <a:tileRect/>
          </a:gradFill>
          <a:ln w="12700" cap="flat" cmpd="sng" algn="ctr">
            <a:gradFill>
              <a:gsLst>
                <a:gs pos="0">
                  <a:schemeClr val="bg2">
                    <a:lumMod val="40000"/>
                    <a:lumOff val="60000"/>
                  </a:schemeClr>
                </a:gs>
                <a:gs pos="100000">
                  <a:schemeClr val="bg1">
                    <a:alpha val="0"/>
                  </a:schemeClr>
                </a:gs>
              </a:gsLst>
              <a:lin ang="10800000" scaled="0"/>
            </a:gradFill>
            <a:prstDash val="solid"/>
          </a:ln>
          <a:effectLst/>
        </p:spPr>
        <p:txBody>
          <a:bodyPr lIns="0" tIns="0" rIns="91440" bIns="0" anchor="ctr" anchorCtr="0"/>
          <a:lstStyle/>
          <a:p>
            <a:pPr>
              <a:spcBef>
                <a:spcPts val="200"/>
              </a:spcBef>
              <a:buClr>
                <a:srgbClr val="3892D0"/>
              </a:buClr>
              <a:buFont typeface="Arial" pitchFamily="34" charset="0"/>
              <a:buNone/>
              <a:defRPr/>
            </a:pPr>
            <a:r>
              <a:rPr lang="ru-RU" dirty="0" smtClean="0">
                <a:solidFill>
                  <a:srgbClr val="3892D0"/>
                </a:solidFill>
              </a:rPr>
              <a:t>Решения</a:t>
            </a:r>
            <a:endParaRPr lang="en-US" dirty="0" smtClean="0">
              <a:solidFill>
                <a:srgbClr val="3892D0"/>
              </a:solidFill>
            </a:endParaRPr>
          </a:p>
          <a:p>
            <a:pPr marL="227013" lvl="1" indent="-227013">
              <a:spcBef>
                <a:spcPts val="200"/>
              </a:spcBef>
              <a:buClr>
                <a:srgbClr val="3892D0"/>
              </a:buClr>
              <a:buFont typeface="Wingdings" pitchFamily="2" charset="2"/>
              <a:buChar char=""/>
              <a:defRPr/>
            </a:pPr>
            <a:r>
              <a:rPr lang="en-US" sz="1200" dirty="0">
                <a:solidFill>
                  <a:schemeClr val="bg2"/>
                </a:solidFill>
              </a:rPr>
              <a:t>Pivotal Labs </a:t>
            </a:r>
            <a:r>
              <a:rPr lang="en-US" sz="1200" dirty="0" smtClean="0">
                <a:solidFill>
                  <a:schemeClr val="bg2"/>
                </a:solidFill>
              </a:rPr>
              <a:t>(</a:t>
            </a:r>
            <a:r>
              <a:rPr lang="ru-RU" sz="1200" dirty="0" smtClean="0">
                <a:solidFill>
                  <a:schemeClr val="bg2"/>
                </a:solidFill>
              </a:rPr>
              <a:t>Практики </a:t>
            </a:r>
            <a:r>
              <a:rPr lang="en-US" sz="1200" dirty="0" smtClean="0">
                <a:solidFill>
                  <a:schemeClr val="bg2"/>
                </a:solidFill>
              </a:rPr>
              <a:t>Agile </a:t>
            </a:r>
            <a:r>
              <a:rPr lang="ru-RU" sz="1200" dirty="0" smtClean="0">
                <a:solidFill>
                  <a:schemeClr val="bg2"/>
                </a:solidFill>
              </a:rPr>
              <a:t>разработки</a:t>
            </a:r>
            <a:r>
              <a:rPr lang="en-US" sz="1200" dirty="0" smtClean="0">
                <a:solidFill>
                  <a:schemeClr val="bg2"/>
                </a:solidFill>
              </a:rPr>
              <a:t>)</a:t>
            </a:r>
            <a:endParaRPr lang="en-US" sz="1200" dirty="0">
              <a:solidFill>
                <a:schemeClr val="bg2"/>
              </a:solidFill>
            </a:endParaRPr>
          </a:p>
          <a:p>
            <a:pPr marL="227013" lvl="1" indent="-227013">
              <a:spcBef>
                <a:spcPts val="200"/>
              </a:spcBef>
              <a:buClr>
                <a:srgbClr val="3892D0"/>
              </a:buClr>
              <a:buFont typeface="Wingdings" pitchFamily="2" charset="2"/>
              <a:buChar char=""/>
              <a:defRPr/>
            </a:pPr>
            <a:r>
              <a:rPr lang="en-US" sz="1200" dirty="0">
                <a:solidFill>
                  <a:schemeClr val="bg2"/>
                </a:solidFill>
              </a:rPr>
              <a:t>Pivotal Tracker </a:t>
            </a:r>
            <a:r>
              <a:rPr lang="en-US" sz="1200" dirty="0" smtClean="0">
                <a:solidFill>
                  <a:schemeClr val="bg2"/>
                </a:solidFill>
              </a:rPr>
              <a:t>(</a:t>
            </a:r>
            <a:r>
              <a:rPr lang="ru-RU" sz="1200" dirty="0" smtClean="0">
                <a:solidFill>
                  <a:schemeClr val="bg2"/>
                </a:solidFill>
              </a:rPr>
              <a:t>Управление проектами и</a:t>
            </a:r>
            <a:r>
              <a:rPr lang="en-US" sz="1200" dirty="0" smtClean="0">
                <a:solidFill>
                  <a:schemeClr val="bg2"/>
                </a:solidFill>
              </a:rPr>
              <a:t> </a:t>
            </a:r>
            <a:r>
              <a:rPr lang="ru-RU" sz="1200" dirty="0" smtClean="0">
                <a:solidFill>
                  <a:schemeClr val="bg2"/>
                </a:solidFill>
              </a:rPr>
              <a:t>сотрудничество</a:t>
            </a:r>
            <a:r>
              <a:rPr lang="en-US" sz="1200" dirty="0" smtClean="0">
                <a:solidFill>
                  <a:schemeClr val="bg2"/>
                </a:solidFill>
              </a:rPr>
              <a:t>)</a:t>
            </a:r>
            <a:endParaRPr lang="en-US" sz="1200" dirty="0">
              <a:solidFill>
                <a:schemeClr val="bg2"/>
              </a:solidFill>
            </a:endParaRPr>
          </a:p>
        </p:txBody>
      </p:sp>
    </p:spTree>
    <p:extLst>
      <p:ext uri="{BB962C8B-B14F-4D97-AF65-F5344CB8AC3E}">
        <p14:creationId xmlns:p14="http://schemas.microsoft.com/office/powerpoint/2010/main" val="332014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u-RU" dirty="0" smtClean="0">
                <a:latin typeface="Verdana"/>
                <a:cs typeface="Verdana"/>
              </a:rPr>
              <a:t>Ключи к успеху</a:t>
            </a:r>
            <a:r>
              <a:rPr lang="en-US" dirty="0" smtClean="0">
                <a:latin typeface="Verdana"/>
                <a:cs typeface="Verdana"/>
              </a:rPr>
              <a:t>: </a:t>
            </a:r>
            <a:r>
              <a:rPr lang="ru-RU" dirty="0" smtClean="0">
                <a:latin typeface="Verdana"/>
                <a:cs typeface="Verdana"/>
              </a:rPr>
              <a:t>Технология</a:t>
            </a:r>
            <a:r>
              <a:rPr lang="en-US" dirty="0" smtClean="0">
                <a:latin typeface="Verdana"/>
                <a:cs typeface="Verdana"/>
              </a:rPr>
              <a:t>	</a:t>
            </a:r>
            <a:endParaRPr lang="en-US" dirty="0">
              <a:latin typeface="Verdana"/>
              <a:cs typeface="Verdana"/>
            </a:endParaRPr>
          </a:p>
        </p:txBody>
      </p:sp>
      <p:sp>
        <p:nvSpPr>
          <p:cNvPr id="19" name="Pentagon 18"/>
          <p:cNvSpPr/>
          <p:nvPr/>
        </p:nvSpPr>
        <p:spPr>
          <a:xfrm>
            <a:off x="5484222" y="1019267"/>
            <a:ext cx="3657600" cy="3429000"/>
          </a:xfrm>
          <a:prstGeom prst="homePlate">
            <a:avLst>
              <a:gd name="adj" fmla="val 24497"/>
            </a:avLst>
          </a:prstGeom>
          <a:gradFill flip="none" rotWithShape="1">
            <a:gsLst>
              <a:gs pos="100000">
                <a:schemeClr val="accent1">
                  <a:alpha val="50000"/>
                </a:schemeClr>
              </a:gs>
              <a:gs pos="15000">
                <a:srgbClr val="FFFFFF"/>
              </a:gs>
            </a:gsLst>
            <a:lin ang="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Pentagon 21"/>
          <p:cNvSpPr/>
          <p:nvPr/>
        </p:nvSpPr>
        <p:spPr>
          <a:xfrm>
            <a:off x="3309169" y="2101215"/>
            <a:ext cx="2187391" cy="386080"/>
          </a:xfrm>
          <a:prstGeom prst="homePlate">
            <a:avLst>
              <a:gd name="adj" fmla="val 28947"/>
            </a:avLst>
          </a:prstGeom>
          <a:solidFill>
            <a:schemeClr val="accent4"/>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3" name="Rectangle 22"/>
          <p:cNvSpPr/>
          <p:nvPr/>
        </p:nvSpPr>
        <p:spPr bwMode="gray">
          <a:xfrm>
            <a:off x="3589011" y="2112645"/>
            <a:ext cx="1648469" cy="369332"/>
          </a:xfrm>
          <a:prstGeom prst="rect">
            <a:avLst/>
          </a:prstGeom>
        </p:spPr>
        <p:txBody>
          <a:bodyPr wrap="square" anchor="ctr">
            <a:spAutoFit/>
          </a:bodyPr>
          <a:lstStyle/>
          <a:p>
            <a:pPr algn="ctr"/>
            <a:r>
              <a:rPr lang="ru-RU" b="1" dirty="0" smtClean="0">
                <a:solidFill>
                  <a:schemeClr val="bg1"/>
                </a:solidFill>
              </a:rPr>
              <a:t>Люди</a:t>
            </a:r>
            <a:endParaRPr lang="en-US" b="1" dirty="0">
              <a:solidFill>
                <a:schemeClr val="bg1"/>
              </a:solidFill>
            </a:endParaRPr>
          </a:p>
        </p:txBody>
      </p:sp>
      <p:sp>
        <p:nvSpPr>
          <p:cNvPr id="24" name="Pentagon 23"/>
          <p:cNvSpPr/>
          <p:nvPr/>
        </p:nvSpPr>
        <p:spPr>
          <a:xfrm>
            <a:off x="3320143" y="2527935"/>
            <a:ext cx="2164079" cy="386080"/>
          </a:xfrm>
          <a:prstGeom prst="homePlate">
            <a:avLst>
              <a:gd name="adj" fmla="val 28947"/>
            </a:avLst>
          </a:prstGeom>
          <a:solidFill>
            <a:schemeClr val="accent4"/>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5" name="Pentagon 24"/>
          <p:cNvSpPr/>
          <p:nvPr/>
        </p:nvSpPr>
        <p:spPr>
          <a:xfrm>
            <a:off x="3320143" y="2954655"/>
            <a:ext cx="2166257" cy="386080"/>
          </a:xfrm>
          <a:prstGeom prst="homePlate">
            <a:avLst>
              <a:gd name="adj" fmla="val 28947"/>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6" name="Rectangle 25"/>
          <p:cNvSpPr/>
          <p:nvPr/>
        </p:nvSpPr>
        <p:spPr bwMode="gray">
          <a:xfrm>
            <a:off x="3550602" y="2529205"/>
            <a:ext cx="1722438" cy="369332"/>
          </a:xfrm>
          <a:prstGeom prst="rect">
            <a:avLst/>
          </a:prstGeom>
        </p:spPr>
        <p:txBody>
          <a:bodyPr wrap="square" anchor="ctr">
            <a:spAutoFit/>
          </a:bodyPr>
          <a:lstStyle/>
          <a:p>
            <a:pPr algn="ctr"/>
            <a:r>
              <a:rPr lang="ru-RU" b="1" dirty="0" smtClean="0">
                <a:solidFill>
                  <a:schemeClr val="bg1"/>
                </a:solidFill>
              </a:rPr>
              <a:t>Процесс</a:t>
            </a:r>
            <a:endParaRPr lang="en-US" b="1" dirty="0">
              <a:solidFill>
                <a:schemeClr val="bg1"/>
              </a:solidFill>
            </a:endParaRPr>
          </a:p>
        </p:txBody>
      </p:sp>
      <p:sp>
        <p:nvSpPr>
          <p:cNvPr id="27" name="Rectangle 26"/>
          <p:cNvSpPr/>
          <p:nvPr/>
        </p:nvSpPr>
        <p:spPr bwMode="gray">
          <a:xfrm>
            <a:off x="3550601" y="2971165"/>
            <a:ext cx="1786273" cy="369332"/>
          </a:xfrm>
          <a:prstGeom prst="rect">
            <a:avLst/>
          </a:prstGeom>
        </p:spPr>
        <p:txBody>
          <a:bodyPr wrap="square" anchor="ctr">
            <a:spAutoFit/>
          </a:bodyPr>
          <a:lstStyle/>
          <a:p>
            <a:pPr algn="ctr"/>
            <a:r>
              <a:rPr lang="ru-RU" b="1" dirty="0" smtClean="0">
                <a:solidFill>
                  <a:schemeClr val="bg1"/>
                </a:solidFill>
              </a:rPr>
              <a:t>Технология</a:t>
            </a:r>
            <a:endParaRPr lang="en-US" b="1" dirty="0">
              <a:solidFill>
                <a:schemeClr val="bg1"/>
              </a:solidFill>
            </a:endParaRPr>
          </a:p>
        </p:txBody>
      </p:sp>
      <p:sp>
        <p:nvSpPr>
          <p:cNvPr id="28" name="Pentagon 27"/>
          <p:cNvSpPr/>
          <p:nvPr/>
        </p:nvSpPr>
        <p:spPr>
          <a:xfrm>
            <a:off x="0" y="1019267"/>
            <a:ext cx="3657600" cy="3429000"/>
          </a:xfrm>
          <a:prstGeom prst="homePlate">
            <a:avLst>
              <a:gd name="adj" fmla="val 24497"/>
            </a:avLst>
          </a:prstGeom>
          <a:gradFill flip="none" rotWithShape="1">
            <a:gsLst>
              <a:gs pos="100000">
                <a:schemeClr val="tx2">
                  <a:lumMod val="60000"/>
                  <a:lumOff val="40000"/>
                </a:schemeClr>
              </a:gs>
              <a:gs pos="15000">
                <a:srgbClr val="FFFFFF"/>
              </a:gs>
            </a:gsLst>
            <a:lin ang="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Content Placeholder 2"/>
          <p:cNvSpPr txBox="1">
            <a:spLocks/>
          </p:cNvSpPr>
          <p:nvPr/>
        </p:nvSpPr>
        <p:spPr>
          <a:xfrm>
            <a:off x="269240" y="1466130"/>
            <a:ext cx="3469640" cy="2477044"/>
          </a:xfrm>
          <a:prstGeom prst="rect">
            <a:avLst/>
          </a:prstGeom>
        </p:spPr>
        <p:txBody>
          <a:bodyPr vert="horz" lIns="91440" tIns="45720" rIns="91440" bIns="45720"/>
          <a:lstStyle>
            <a:lvl1pPr marL="228600" indent="-228600" algn="l" defTabSz="457200" rtl="0" eaLnBrk="1" latinLnBrk="0" hangingPunct="1">
              <a:spcBef>
                <a:spcPts val="1200"/>
              </a:spcBef>
              <a:buClr>
                <a:schemeClr val="tx2"/>
              </a:buClr>
              <a:buFont typeface="Arial"/>
              <a:buChar char="•"/>
              <a:defRPr sz="2400" kern="1200">
                <a:solidFill>
                  <a:schemeClr val="bg2"/>
                </a:solidFill>
                <a:latin typeface="+mn-lt"/>
                <a:ea typeface="+mn-ea"/>
                <a:cs typeface="+mn-cs"/>
              </a:defRPr>
            </a:lvl1pPr>
            <a:lvl2pPr marL="742950" indent="-285750" algn="l" defTabSz="457200" rtl="0" eaLnBrk="1" latinLnBrk="0" hangingPunct="1">
              <a:spcBef>
                <a:spcPts val="300"/>
              </a:spcBef>
              <a:buClr>
                <a:schemeClr val="tx2"/>
              </a:buClr>
              <a:buFont typeface="Arial"/>
              <a:buChar char="–"/>
              <a:defRPr sz="2000" kern="1200">
                <a:solidFill>
                  <a:schemeClr val="bg2"/>
                </a:solidFill>
                <a:latin typeface="+mn-lt"/>
                <a:ea typeface="+mn-ea"/>
                <a:cs typeface="+mn-cs"/>
              </a:defRPr>
            </a:lvl2pPr>
            <a:lvl3pPr marL="1084263" indent="-169863" algn="l" defTabSz="457200" rtl="0" eaLnBrk="1" latinLnBrk="0" hangingPunct="1">
              <a:spcBef>
                <a:spcPts val="300"/>
              </a:spcBef>
              <a:buClr>
                <a:schemeClr val="tx2"/>
              </a:buClr>
              <a:buFont typeface="Arial"/>
              <a:buChar char="•"/>
              <a:defRPr sz="1600" kern="1200">
                <a:solidFill>
                  <a:schemeClr val="bg2"/>
                </a:solidFill>
                <a:latin typeface="+mn-lt"/>
                <a:ea typeface="+mn-ea"/>
                <a:cs typeface="+mn-cs"/>
              </a:defRPr>
            </a:lvl3pPr>
            <a:lvl4pPr marL="1430338" indent="-168275" algn="l" defTabSz="457200" rtl="0" eaLnBrk="1" latinLnBrk="0" hangingPunct="1">
              <a:spcBef>
                <a:spcPts val="300"/>
              </a:spcBef>
              <a:buClr>
                <a:schemeClr val="tx2"/>
              </a:buClr>
              <a:buFont typeface="Arial"/>
              <a:buChar char="–"/>
              <a:defRPr sz="1200" kern="1200">
                <a:solidFill>
                  <a:schemeClr val="bg2"/>
                </a:solidFill>
                <a:latin typeface="+mn-lt"/>
                <a:ea typeface="+mn-ea"/>
                <a:cs typeface="+mn-cs"/>
              </a:defRPr>
            </a:lvl4pPr>
            <a:lvl5pPr marL="1770063" indent="-169863" algn="l" defTabSz="457200" rtl="0" eaLnBrk="1" latinLnBrk="0" hangingPunct="1">
              <a:spcBef>
                <a:spcPts val="300"/>
              </a:spcBef>
              <a:buClr>
                <a:schemeClr val="tx2"/>
              </a:buClr>
              <a:buFont typeface="Arial"/>
              <a:buChar char="•"/>
              <a:defRPr sz="11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7013" indent="-227013">
              <a:lnSpc>
                <a:spcPct val="120000"/>
              </a:lnSpc>
              <a:spcBef>
                <a:spcPts val="0"/>
              </a:spcBef>
            </a:pPr>
            <a:r>
              <a:rPr lang="ru-RU" sz="1600" dirty="0" smtClean="0"/>
              <a:t>Изолированные</a:t>
            </a:r>
          </a:p>
          <a:p>
            <a:pPr marL="0" indent="0">
              <a:lnSpc>
                <a:spcPct val="120000"/>
              </a:lnSpc>
              <a:spcBef>
                <a:spcPts val="0"/>
              </a:spcBef>
              <a:buNone/>
            </a:pPr>
            <a:r>
              <a:rPr lang="ru-RU" sz="1600" dirty="0" smtClean="0"/>
              <a:t>    хранилища данных</a:t>
            </a:r>
          </a:p>
          <a:p>
            <a:pPr marL="227013" indent="-227013">
              <a:lnSpc>
                <a:spcPct val="120000"/>
              </a:lnSpc>
              <a:spcBef>
                <a:spcPts val="0"/>
              </a:spcBef>
            </a:pPr>
            <a:r>
              <a:rPr lang="ru-RU" sz="1600" dirty="0"/>
              <a:t>Рост затрат </a:t>
            </a:r>
            <a:r>
              <a:rPr lang="ru-RU" sz="1600" dirty="0" smtClean="0"/>
              <a:t>на</a:t>
            </a:r>
          </a:p>
          <a:p>
            <a:pPr marL="0" indent="0">
              <a:lnSpc>
                <a:spcPct val="120000"/>
              </a:lnSpc>
              <a:spcBef>
                <a:spcPts val="0"/>
              </a:spcBef>
              <a:buNone/>
            </a:pPr>
            <a:r>
              <a:rPr lang="ru-RU" sz="1600" dirty="0"/>
              <a:t> </a:t>
            </a:r>
            <a:r>
              <a:rPr lang="ru-RU" sz="1600" dirty="0" smtClean="0"/>
              <a:t>   управление данными</a:t>
            </a:r>
          </a:p>
          <a:p>
            <a:pPr marL="227013" indent="-227013">
              <a:lnSpc>
                <a:spcPct val="120000"/>
              </a:lnSpc>
              <a:spcBef>
                <a:spcPts val="0"/>
              </a:spcBef>
            </a:pPr>
            <a:r>
              <a:rPr lang="ru-RU" sz="1600" dirty="0" smtClean="0"/>
              <a:t>Сложное </a:t>
            </a:r>
            <a:r>
              <a:rPr lang="ru-RU" sz="1600" dirty="0"/>
              <a:t>р</a:t>
            </a:r>
            <a:r>
              <a:rPr lang="ru-RU" sz="1600" dirty="0" smtClean="0"/>
              <a:t>азвертывание приложений</a:t>
            </a:r>
            <a:endParaRPr lang="en-US" sz="1600" dirty="0"/>
          </a:p>
        </p:txBody>
      </p:sp>
      <p:sp>
        <p:nvSpPr>
          <p:cNvPr id="30" name="TextBox 29"/>
          <p:cNvSpPr txBox="1"/>
          <p:nvPr/>
        </p:nvSpPr>
        <p:spPr>
          <a:xfrm flipH="1">
            <a:off x="269240" y="1127576"/>
            <a:ext cx="2971801" cy="338554"/>
          </a:xfrm>
          <a:prstGeom prst="rect">
            <a:avLst/>
          </a:prstGeom>
          <a:noFill/>
        </p:spPr>
        <p:txBody>
          <a:bodyPr wrap="square" lIns="91440" tIns="45720" rIns="91440" bIns="45720" rtlCol="0">
            <a:spAutoFit/>
          </a:bodyPr>
          <a:lstStyle/>
          <a:p>
            <a:r>
              <a:rPr lang="ru-RU" sz="1600" b="1" dirty="0" smtClean="0">
                <a:solidFill>
                  <a:schemeClr val="bg2"/>
                </a:solidFill>
              </a:rPr>
              <a:t>Текущая ситуация</a:t>
            </a:r>
            <a:endParaRPr lang="en-US" sz="1600" b="1" dirty="0" smtClean="0">
              <a:solidFill>
                <a:schemeClr val="bg2"/>
              </a:solidFill>
            </a:endParaRPr>
          </a:p>
        </p:txBody>
      </p:sp>
      <p:sp>
        <p:nvSpPr>
          <p:cNvPr id="31" name="TextBox 30"/>
          <p:cNvSpPr txBox="1"/>
          <p:nvPr/>
        </p:nvSpPr>
        <p:spPr>
          <a:xfrm flipH="1">
            <a:off x="5484222" y="1127576"/>
            <a:ext cx="3205480" cy="338554"/>
          </a:xfrm>
          <a:prstGeom prst="rect">
            <a:avLst/>
          </a:prstGeom>
          <a:noFill/>
        </p:spPr>
        <p:txBody>
          <a:bodyPr wrap="square" lIns="91440" tIns="45720" rIns="91440" bIns="45720" rtlCol="0">
            <a:spAutoFit/>
          </a:bodyPr>
          <a:lstStyle/>
          <a:p>
            <a:r>
              <a:rPr lang="ru-RU" sz="1600" b="1" dirty="0" smtClean="0">
                <a:solidFill>
                  <a:schemeClr val="bg2"/>
                </a:solidFill>
              </a:rPr>
              <a:t>Решения </a:t>
            </a:r>
            <a:r>
              <a:rPr lang="en-US" sz="1600" b="1" dirty="0" smtClean="0">
                <a:solidFill>
                  <a:schemeClr val="bg2"/>
                </a:solidFill>
              </a:rPr>
              <a:t>EMC</a:t>
            </a:r>
            <a:endParaRPr lang="en-US" sz="1600" b="1" dirty="0">
              <a:solidFill>
                <a:schemeClr val="bg2"/>
              </a:solidFill>
            </a:endParaRPr>
          </a:p>
        </p:txBody>
      </p:sp>
      <p:sp>
        <p:nvSpPr>
          <p:cNvPr id="32" name="Content Placeholder 2"/>
          <p:cNvSpPr txBox="1">
            <a:spLocks/>
          </p:cNvSpPr>
          <p:nvPr/>
        </p:nvSpPr>
        <p:spPr>
          <a:xfrm>
            <a:off x="5484222" y="1466130"/>
            <a:ext cx="3439160" cy="1932759"/>
          </a:xfrm>
          <a:prstGeom prst="rect">
            <a:avLst/>
          </a:prstGeom>
        </p:spPr>
        <p:txBody>
          <a:bodyPr vert="horz" lIns="91440" tIns="45720" rIns="91440" bIns="45720"/>
          <a:lstStyle>
            <a:lvl1pPr marL="228600" indent="-228600" algn="l" defTabSz="457200" rtl="0" eaLnBrk="1" latinLnBrk="0" hangingPunct="1">
              <a:spcBef>
                <a:spcPts val="1200"/>
              </a:spcBef>
              <a:buClr>
                <a:schemeClr val="tx2"/>
              </a:buClr>
              <a:buFont typeface="Arial"/>
              <a:buChar char="•"/>
              <a:defRPr sz="2400" kern="1200">
                <a:solidFill>
                  <a:schemeClr val="bg2"/>
                </a:solidFill>
                <a:latin typeface="+mn-lt"/>
                <a:ea typeface="+mn-ea"/>
                <a:cs typeface="+mn-cs"/>
              </a:defRPr>
            </a:lvl1pPr>
            <a:lvl2pPr marL="742950" indent="-285750" algn="l" defTabSz="457200" rtl="0" eaLnBrk="1" latinLnBrk="0" hangingPunct="1">
              <a:spcBef>
                <a:spcPts val="300"/>
              </a:spcBef>
              <a:buClr>
                <a:schemeClr val="tx2"/>
              </a:buClr>
              <a:buFont typeface="Arial"/>
              <a:buChar char="–"/>
              <a:defRPr sz="2000" kern="1200">
                <a:solidFill>
                  <a:schemeClr val="bg2"/>
                </a:solidFill>
                <a:latin typeface="+mn-lt"/>
                <a:ea typeface="+mn-ea"/>
                <a:cs typeface="+mn-cs"/>
              </a:defRPr>
            </a:lvl2pPr>
            <a:lvl3pPr marL="1084263" indent="-169863" algn="l" defTabSz="457200" rtl="0" eaLnBrk="1" latinLnBrk="0" hangingPunct="1">
              <a:spcBef>
                <a:spcPts val="300"/>
              </a:spcBef>
              <a:buClr>
                <a:schemeClr val="tx2"/>
              </a:buClr>
              <a:buFont typeface="Arial"/>
              <a:buChar char="•"/>
              <a:defRPr sz="1600" kern="1200">
                <a:solidFill>
                  <a:schemeClr val="bg2"/>
                </a:solidFill>
                <a:latin typeface="+mn-lt"/>
                <a:ea typeface="+mn-ea"/>
                <a:cs typeface="+mn-cs"/>
              </a:defRPr>
            </a:lvl3pPr>
            <a:lvl4pPr marL="1430338" indent="-168275" algn="l" defTabSz="457200" rtl="0" eaLnBrk="1" latinLnBrk="0" hangingPunct="1">
              <a:spcBef>
                <a:spcPts val="300"/>
              </a:spcBef>
              <a:buClr>
                <a:schemeClr val="tx2"/>
              </a:buClr>
              <a:buFont typeface="Arial"/>
              <a:buChar char="–"/>
              <a:defRPr sz="1200" kern="1200">
                <a:solidFill>
                  <a:schemeClr val="bg2"/>
                </a:solidFill>
                <a:latin typeface="+mn-lt"/>
                <a:ea typeface="+mn-ea"/>
                <a:cs typeface="+mn-cs"/>
              </a:defRPr>
            </a:lvl4pPr>
            <a:lvl5pPr marL="1770063" indent="-169863" algn="l" defTabSz="457200" rtl="0" eaLnBrk="1" latinLnBrk="0" hangingPunct="1">
              <a:spcBef>
                <a:spcPts val="300"/>
              </a:spcBef>
              <a:buClr>
                <a:schemeClr val="tx2"/>
              </a:buClr>
              <a:buFont typeface="Arial"/>
              <a:buChar char="•"/>
              <a:defRPr sz="11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pPr>
            <a:r>
              <a:rPr lang="en-US" sz="1600" dirty="0"/>
              <a:t>EVP Data Lake </a:t>
            </a:r>
          </a:p>
          <a:p>
            <a:pPr>
              <a:lnSpc>
                <a:spcPct val="120000"/>
              </a:lnSpc>
              <a:spcBef>
                <a:spcPts val="0"/>
              </a:spcBef>
            </a:pPr>
            <a:r>
              <a:rPr lang="en-US" sz="1600" dirty="0"/>
              <a:t>Pivotal CF</a:t>
            </a:r>
          </a:p>
        </p:txBody>
      </p:sp>
    </p:spTree>
    <p:extLst>
      <p:ext uri="{BB962C8B-B14F-4D97-AF65-F5344CB8AC3E}">
        <p14:creationId xmlns:p14="http://schemas.microsoft.com/office/powerpoint/2010/main" val="288663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162"/>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3896" b="24632"/>
          <a:stretch/>
        </p:blipFill>
        <p:spPr>
          <a:xfrm>
            <a:off x="5156200" y="3873873"/>
            <a:ext cx="1099740" cy="583828"/>
          </a:xfrm>
          <a:prstGeom prst="rect">
            <a:avLst/>
          </a:prstGeom>
          <a:effectLst/>
        </p:spPr>
      </p:pic>
      <p:sp>
        <p:nvSpPr>
          <p:cNvPr id="2" name="Title 1"/>
          <p:cNvSpPr>
            <a:spLocks noGrp="1"/>
          </p:cNvSpPr>
          <p:nvPr>
            <p:ph type="ctrTitle"/>
          </p:nvPr>
        </p:nvSpPr>
        <p:spPr/>
        <p:txBody>
          <a:bodyPr/>
          <a:lstStyle/>
          <a:p>
            <a:r>
              <a:rPr lang="ru-RU" smtClean="0">
                <a:latin typeface="+mn-lt"/>
              </a:rPr>
              <a:t>Аналитическа</a:t>
            </a:r>
            <a:r>
              <a:rPr lang="ru-RU">
                <a:latin typeface="+mn-lt"/>
              </a:rPr>
              <a:t>я</a:t>
            </a:r>
            <a:r>
              <a:rPr lang="ru-RU" smtClean="0">
                <a:latin typeface="+mn-lt"/>
              </a:rPr>
              <a:t> </a:t>
            </a:r>
            <a:r>
              <a:rPr lang="ru-RU" dirty="0" smtClean="0">
                <a:latin typeface="+mn-lt"/>
              </a:rPr>
              <a:t>среда сегодня</a:t>
            </a:r>
            <a:endParaRPr lang="en-US" dirty="0">
              <a:latin typeface="+mn-lt"/>
            </a:endParaRPr>
          </a:p>
        </p:txBody>
      </p:sp>
      <p:sp>
        <p:nvSpPr>
          <p:cNvPr id="3" name="Subtitle 2"/>
          <p:cNvSpPr>
            <a:spLocks noGrp="1"/>
          </p:cNvSpPr>
          <p:nvPr>
            <p:ph type="subTitle" idx="1"/>
          </p:nvPr>
        </p:nvSpPr>
        <p:spPr/>
        <p:txBody>
          <a:bodyPr/>
          <a:lstStyle/>
          <a:p>
            <a:r>
              <a:rPr lang="ru-RU" dirty="0" smtClean="0">
                <a:latin typeface="+mn-lt"/>
              </a:rPr>
              <a:t>Разрозненная </a:t>
            </a:r>
            <a:r>
              <a:rPr lang="ru-RU" dirty="0">
                <a:latin typeface="+mn-lt"/>
              </a:rPr>
              <a:t>и </a:t>
            </a:r>
            <a:r>
              <a:rPr lang="ru-RU" dirty="0" smtClean="0">
                <a:latin typeface="+mn-lt"/>
              </a:rPr>
              <a:t>дорогостоящая</a:t>
            </a:r>
            <a:endParaRPr lang="ru-RU" dirty="0">
              <a:latin typeface="+mn-lt"/>
            </a:endParaRPr>
          </a:p>
          <a:p>
            <a:endParaRPr lang="en-US" dirty="0">
              <a:latin typeface="+mn-lt"/>
            </a:endParaRPr>
          </a:p>
        </p:txBody>
      </p:sp>
      <p:sp>
        <p:nvSpPr>
          <p:cNvPr id="7" name="Rounded Rectangle 6"/>
          <p:cNvSpPr/>
          <p:nvPr/>
        </p:nvSpPr>
        <p:spPr bwMode="auto">
          <a:xfrm>
            <a:off x="544438" y="1071044"/>
            <a:ext cx="1441275" cy="3643405"/>
          </a:xfrm>
          <a:prstGeom prst="roundRect">
            <a:avLst>
              <a:gd name="adj" fmla="val 10715"/>
            </a:avLst>
          </a:prstGeom>
          <a:solidFill>
            <a:srgbClr val="2C95DD"/>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dirty="0">
              <a:ea typeface="ＭＳ Ｐゴシック" pitchFamily="34" charset="-128"/>
              <a:cs typeface="ＭＳ Ｐゴシック" pitchFamily="-65" charset="-128"/>
            </a:endParaRPr>
          </a:p>
        </p:txBody>
      </p:sp>
      <p:sp>
        <p:nvSpPr>
          <p:cNvPr id="8" name="Rounded Rectangle 7"/>
          <p:cNvSpPr/>
          <p:nvPr/>
        </p:nvSpPr>
        <p:spPr>
          <a:xfrm>
            <a:off x="4306418" y="1229771"/>
            <a:ext cx="1560996" cy="1225563"/>
          </a:xfrm>
          <a:prstGeom prst="roundRect">
            <a:avLst>
              <a:gd name="adj" fmla="val 6265"/>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cxnSp>
        <p:nvCxnSpPr>
          <p:cNvPr id="17" name="Elbow Connector 16"/>
          <p:cNvCxnSpPr>
            <a:endCxn id="30" idx="2"/>
          </p:cNvCxnSpPr>
          <p:nvPr/>
        </p:nvCxnSpPr>
        <p:spPr>
          <a:xfrm>
            <a:off x="1985713" y="1754096"/>
            <a:ext cx="377033" cy="33867"/>
          </a:xfrm>
          <a:prstGeom prst="bentConnector3">
            <a:avLst>
              <a:gd name="adj1" fmla="val 50000"/>
            </a:avLst>
          </a:prstGeom>
          <a:ln w="12700" cap="flat" cmpd="sng" algn="ctr">
            <a:solidFill>
              <a:schemeClr val="accent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4370070" y="1251290"/>
            <a:ext cx="1433692" cy="39971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000" dirty="0">
                <a:solidFill>
                  <a:srgbClr val="5F5F5F"/>
                </a:solidFill>
              </a:rPr>
              <a:t>Корпоративные приложения</a:t>
            </a:r>
            <a:endParaRPr lang="en-US" sz="1000" dirty="0">
              <a:solidFill>
                <a:srgbClr val="5F5F5F"/>
              </a:solidFill>
            </a:endParaRPr>
          </a:p>
        </p:txBody>
      </p:sp>
      <p:sp>
        <p:nvSpPr>
          <p:cNvPr id="19" name="Rounded Rectangle 18"/>
          <p:cNvSpPr/>
          <p:nvPr/>
        </p:nvSpPr>
        <p:spPr>
          <a:xfrm>
            <a:off x="4370070" y="2054694"/>
            <a:ext cx="1433692" cy="366774"/>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000" dirty="0">
                <a:solidFill>
                  <a:srgbClr val="5F5F5F"/>
                </a:solidFill>
              </a:rPr>
              <a:t>Создание отчетов</a:t>
            </a:r>
            <a:endParaRPr lang="en-US" sz="1000" dirty="0">
              <a:solidFill>
                <a:srgbClr val="5F5F5F"/>
              </a:solidFill>
            </a:endParaRPr>
          </a:p>
        </p:txBody>
      </p:sp>
      <p:sp>
        <p:nvSpPr>
          <p:cNvPr id="25" name="TextBox 129"/>
          <p:cNvSpPr txBox="1">
            <a:spLocks noChangeArrowheads="1"/>
          </p:cNvSpPr>
          <p:nvPr/>
        </p:nvSpPr>
        <p:spPr bwMode="auto">
          <a:xfrm>
            <a:off x="2741184" y="2953437"/>
            <a:ext cx="1144633" cy="400110"/>
          </a:xfrm>
          <a:prstGeom prst="rect">
            <a:avLst/>
          </a:prstGeom>
          <a:noFill/>
          <a:ln w="9525">
            <a:noFill/>
            <a:miter lim="800000"/>
            <a:headEnd/>
            <a:tailEnd/>
          </a:ln>
        </p:spPr>
        <p:txBody>
          <a:bodyPr wrap="square">
            <a:prstTxWarp prst="textNoShape">
              <a:avLst/>
            </a:prstTxWarp>
            <a:spAutoFit/>
          </a:bodyPr>
          <a:lstStyle/>
          <a:p>
            <a:pPr algn="ctr"/>
            <a:r>
              <a:rPr lang="ru-RU" sz="1000" b="1" dirty="0">
                <a:solidFill>
                  <a:srgbClr val="5F5F5F"/>
                </a:solidFill>
                <a:cs typeface="Arial"/>
              </a:rPr>
              <a:t>Витрины данных</a:t>
            </a:r>
            <a:endParaRPr lang="en-US" sz="1000" b="1" dirty="0">
              <a:solidFill>
                <a:srgbClr val="5F5F5F"/>
              </a:solidFill>
              <a:cs typeface="Arial"/>
            </a:endParaRPr>
          </a:p>
        </p:txBody>
      </p:sp>
      <p:sp>
        <p:nvSpPr>
          <p:cNvPr id="26" name="TextBox 129"/>
          <p:cNvSpPr txBox="1">
            <a:spLocks noChangeArrowheads="1"/>
          </p:cNvSpPr>
          <p:nvPr/>
        </p:nvSpPr>
        <p:spPr bwMode="auto">
          <a:xfrm>
            <a:off x="4190387" y="1667555"/>
            <a:ext cx="1782140" cy="338554"/>
          </a:xfrm>
          <a:prstGeom prst="rect">
            <a:avLst/>
          </a:prstGeom>
          <a:noFill/>
          <a:ln w="9525">
            <a:noFill/>
            <a:miter lim="800000"/>
            <a:headEnd/>
            <a:tailEnd/>
          </a:ln>
        </p:spPr>
        <p:txBody>
          <a:bodyPr wrap="square">
            <a:prstTxWarp prst="textNoShape">
              <a:avLst/>
            </a:prstTxWarp>
            <a:spAutoFit/>
          </a:bodyPr>
          <a:lstStyle/>
          <a:p>
            <a:pPr algn="ctr"/>
            <a:r>
              <a:rPr lang="ru-RU" sz="800" b="1" dirty="0" smtClean="0">
                <a:solidFill>
                  <a:srgbClr val="FFFFFF"/>
                </a:solidFill>
                <a:cs typeface="Arial"/>
              </a:rPr>
              <a:t>Приоритезированные</a:t>
            </a:r>
            <a:r>
              <a:rPr lang="en-US" sz="800" b="1" dirty="0" smtClean="0">
                <a:solidFill>
                  <a:srgbClr val="FFFFFF"/>
                </a:solidFill>
                <a:cs typeface="Arial"/>
              </a:rPr>
              <a:t/>
            </a:r>
            <a:br>
              <a:rPr lang="en-US" sz="800" b="1" dirty="0" smtClean="0">
                <a:solidFill>
                  <a:srgbClr val="FFFFFF"/>
                </a:solidFill>
                <a:cs typeface="Arial"/>
              </a:rPr>
            </a:br>
            <a:r>
              <a:rPr lang="ru-RU" sz="800" b="1" dirty="0" smtClean="0">
                <a:solidFill>
                  <a:srgbClr val="FFFFFF"/>
                </a:solidFill>
                <a:cs typeface="Arial"/>
              </a:rPr>
              <a:t>Операционные процессы</a:t>
            </a:r>
            <a:r>
              <a:rPr lang="en-US" sz="800" b="1" dirty="0" smtClean="0">
                <a:solidFill>
                  <a:srgbClr val="FFFFFF"/>
                </a:solidFill>
                <a:cs typeface="Arial"/>
              </a:rPr>
              <a:t> </a:t>
            </a:r>
            <a:endParaRPr lang="en-US" sz="800" b="1" dirty="0">
              <a:solidFill>
                <a:srgbClr val="FFFFFF"/>
              </a:solidFill>
              <a:cs typeface="Arial"/>
            </a:endParaRPr>
          </a:p>
        </p:txBody>
      </p:sp>
      <p:grpSp>
        <p:nvGrpSpPr>
          <p:cNvPr id="98" name="Group 97"/>
          <p:cNvGrpSpPr/>
          <p:nvPr/>
        </p:nvGrpSpPr>
        <p:grpSpPr>
          <a:xfrm>
            <a:off x="2362746" y="1311261"/>
            <a:ext cx="1295147" cy="953403"/>
            <a:chOff x="2464346" y="1997061"/>
            <a:chExt cx="1295147" cy="953403"/>
          </a:xfrm>
        </p:grpSpPr>
        <p:pic>
          <p:nvPicPr>
            <p:cNvPr id="29" name="Picture 2" descr="http://gometadata.com/ZMETADATA_chap_1_v4_files/image009.jpg"/>
            <p:cNvPicPr>
              <a:picLocks noChangeAspect="1" noChangeArrowheads="1"/>
            </p:cNvPicPr>
            <p:nvPr/>
          </p:nvPicPr>
          <p:blipFill>
            <a:blip r:embed="rId5">
              <a:alphaModFix amt="40000"/>
            </a:blip>
            <a:srcRect/>
            <a:stretch>
              <a:fillRect/>
            </a:stretch>
          </p:blipFill>
          <p:spPr bwMode="auto">
            <a:xfrm>
              <a:off x="2489112" y="2262309"/>
              <a:ext cx="1247071" cy="552180"/>
            </a:xfrm>
            <a:prstGeom prst="rect">
              <a:avLst/>
            </a:prstGeom>
            <a:noFill/>
            <a:ln w="9525">
              <a:noFill/>
              <a:miter lim="800000"/>
              <a:headEnd/>
              <a:tailEnd/>
            </a:ln>
          </p:spPr>
        </p:pic>
        <p:sp>
          <p:nvSpPr>
            <p:cNvPr id="30" name="Can 29"/>
            <p:cNvSpPr/>
            <p:nvPr/>
          </p:nvSpPr>
          <p:spPr bwMode="auto">
            <a:xfrm>
              <a:off x="2464346" y="1997061"/>
              <a:ext cx="1295147" cy="953403"/>
            </a:xfrm>
            <a:prstGeom prst="can">
              <a:avLst/>
            </a:prstGeom>
            <a:solidFill>
              <a:srgbClr val="2C95DD"/>
            </a:solidFill>
            <a:ln w="19050" cap="flat" cmpd="sng" algn="ctr">
              <a:solidFill>
                <a:schemeClr val="accent1"/>
              </a:solidFill>
              <a:prstDash val="solid"/>
              <a:round/>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a:defRPr/>
              </a:pPr>
              <a:r>
                <a:rPr lang="ru-RU" sz="1100" b="1" dirty="0" smtClean="0">
                  <a:solidFill>
                    <a:srgbClr val="FFFFFF"/>
                  </a:solidFill>
                  <a:ea typeface="ＭＳ Ｐゴシック" pitchFamily="34" charset="-128"/>
                  <a:cs typeface="ＭＳ Ｐゴシック" pitchFamily="-65" charset="-128"/>
                </a:rPr>
                <a:t>Хранилище</a:t>
              </a:r>
            </a:p>
            <a:p>
              <a:pPr algn="ctr">
                <a:defRPr/>
              </a:pPr>
              <a:r>
                <a:rPr lang="ru-RU" sz="1100" b="1" dirty="0" smtClean="0">
                  <a:solidFill>
                    <a:srgbClr val="FFFFFF"/>
                  </a:solidFill>
                  <a:ea typeface="ＭＳ Ｐゴシック" pitchFamily="34" charset="-128"/>
                  <a:cs typeface="ＭＳ Ｐゴシック" pitchFamily="-65" charset="-128"/>
                </a:rPr>
                <a:t>данных</a:t>
              </a:r>
              <a:endParaRPr lang="en-US" sz="1100" b="1" dirty="0">
                <a:solidFill>
                  <a:srgbClr val="FFFFFF"/>
                </a:solidFill>
                <a:ea typeface="ＭＳ Ｐゴシック" pitchFamily="34" charset="-128"/>
                <a:cs typeface="ＭＳ Ｐゴシック" pitchFamily="-65" charset="-128"/>
              </a:endParaRPr>
            </a:p>
          </p:txBody>
        </p:sp>
      </p:grpSp>
      <p:sp>
        <p:nvSpPr>
          <p:cNvPr id="35" name="TextBox 129"/>
          <p:cNvSpPr txBox="1">
            <a:spLocks noChangeArrowheads="1"/>
          </p:cNvSpPr>
          <p:nvPr/>
        </p:nvSpPr>
        <p:spPr bwMode="auto">
          <a:xfrm>
            <a:off x="544439" y="1144832"/>
            <a:ext cx="14412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ru-RU" sz="1100" b="1" dirty="0" smtClean="0">
                <a:solidFill>
                  <a:srgbClr val="FFFFFF"/>
                </a:solidFill>
                <a:latin typeface="+mn-lt"/>
                <a:cs typeface="Arial" charset="0"/>
              </a:rPr>
              <a:t>Источники Данных</a:t>
            </a:r>
            <a:endParaRPr lang="en-US" sz="1100" b="1" dirty="0">
              <a:solidFill>
                <a:srgbClr val="FFFFFF"/>
              </a:solidFill>
              <a:latin typeface="+mn-lt"/>
              <a:cs typeface="Arial" charset="0"/>
            </a:endParaRPr>
          </a:p>
        </p:txBody>
      </p:sp>
      <p:grpSp>
        <p:nvGrpSpPr>
          <p:cNvPr id="36" name="Group 105"/>
          <p:cNvGrpSpPr/>
          <p:nvPr/>
        </p:nvGrpSpPr>
        <p:grpSpPr>
          <a:xfrm>
            <a:off x="877105" y="1589690"/>
            <a:ext cx="793826" cy="793830"/>
            <a:chOff x="859901" y="4952999"/>
            <a:chExt cx="968899" cy="968905"/>
          </a:xfrm>
        </p:grpSpPr>
        <p:pic>
          <p:nvPicPr>
            <p:cNvPr id="37" name="Picture 84"/>
            <p:cNvPicPr>
              <a:picLocks noChangeAspect="1"/>
            </p:cNvPicPr>
            <p:nvPr/>
          </p:nvPicPr>
          <p:blipFill>
            <a:blip r:embed="rId6"/>
            <a:stretch>
              <a:fillRect/>
            </a:stretch>
          </p:blipFill>
          <p:spPr bwMode="auto">
            <a:xfrm>
              <a:off x="859901" y="4952999"/>
              <a:ext cx="581339" cy="58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5"/>
            <p:cNvPicPr>
              <a:picLocks noChangeAspect="1"/>
            </p:cNvPicPr>
            <p:nvPr/>
          </p:nvPicPr>
          <p:blipFill>
            <a:blip r:embed="rId7"/>
            <a:stretch>
              <a:fillRect/>
            </a:stretch>
          </p:blipFill>
          <p:spPr bwMode="auto">
            <a:xfrm>
              <a:off x="1053681" y="5146780"/>
              <a:ext cx="581339" cy="58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86"/>
            <p:cNvPicPr>
              <a:picLocks noChangeAspect="1"/>
            </p:cNvPicPr>
            <p:nvPr/>
          </p:nvPicPr>
          <p:blipFill>
            <a:blip r:embed="rId8"/>
            <a:stretch>
              <a:fillRect/>
            </a:stretch>
          </p:blipFill>
          <p:spPr bwMode="auto">
            <a:xfrm>
              <a:off x="1247461" y="5340565"/>
              <a:ext cx="581339" cy="58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113"/>
          <p:cNvGrpSpPr/>
          <p:nvPr/>
        </p:nvGrpSpPr>
        <p:grpSpPr>
          <a:xfrm>
            <a:off x="4391303" y="2999397"/>
            <a:ext cx="679144" cy="679147"/>
            <a:chOff x="609600" y="1828800"/>
            <a:chExt cx="568159" cy="568161"/>
          </a:xfrm>
        </p:grpSpPr>
        <p:pic>
          <p:nvPicPr>
            <p:cNvPr id="41" name="Picture 40" descr="avatars_exec.png"/>
            <p:cNvPicPr>
              <a:picLocks noChangeAspect="1"/>
            </p:cNvPicPr>
            <p:nvPr/>
          </p:nvPicPr>
          <p:blipFill>
            <a:blip r:embed="rId9"/>
            <a:stretch>
              <a:fillRect/>
            </a:stretch>
          </p:blipFill>
          <p:spPr>
            <a:xfrm>
              <a:off x="609600" y="1828800"/>
              <a:ext cx="263359" cy="263361"/>
            </a:xfrm>
            <a:prstGeom prst="rect">
              <a:avLst/>
            </a:prstGeom>
          </p:spPr>
        </p:pic>
        <p:pic>
          <p:nvPicPr>
            <p:cNvPr id="42" name="Picture 41" descr="avatars_itmgr.png"/>
            <p:cNvPicPr>
              <a:picLocks noChangeAspect="1"/>
            </p:cNvPicPr>
            <p:nvPr/>
          </p:nvPicPr>
          <p:blipFill>
            <a:blip r:embed="rId10"/>
            <a:stretch>
              <a:fillRect/>
            </a:stretch>
          </p:blipFill>
          <p:spPr>
            <a:xfrm>
              <a:off x="762000" y="1981200"/>
              <a:ext cx="263359" cy="263361"/>
            </a:xfrm>
            <a:prstGeom prst="rect">
              <a:avLst/>
            </a:prstGeom>
          </p:spPr>
        </p:pic>
        <p:pic>
          <p:nvPicPr>
            <p:cNvPr id="43" name="Picture 42" descr="avatars_male.png"/>
            <p:cNvPicPr>
              <a:picLocks noChangeAspect="1"/>
            </p:cNvPicPr>
            <p:nvPr/>
          </p:nvPicPr>
          <p:blipFill>
            <a:blip r:embed="rId11"/>
            <a:stretch>
              <a:fillRect/>
            </a:stretch>
          </p:blipFill>
          <p:spPr>
            <a:xfrm>
              <a:off x="914400" y="2133600"/>
              <a:ext cx="263359" cy="263361"/>
            </a:xfrm>
            <a:prstGeom prst="rect">
              <a:avLst/>
            </a:prstGeom>
          </p:spPr>
        </p:pic>
      </p:grpSp>
      <p:grpSp>
        <p:nvGrpSpPr>
          <p:cNvPr id="44" name="Group 114"/>
          <p:cNvGrpSpPr/>
          <p:nvPr/>
        </p:nvGrpSpPr>
        <p:grpSpPr>
          <a:xfrm>
            <a:off x="2003706" y="2756732"/>
            <a:ext cx="679144" cy="679147"/>
            <a:chOff x="609600" y="1828800"/>
            <a:chExt cx="568159" cy="568161"/>
          </a:xfrm>
        </p:grpSpPr>
        <p:pic>
          <p:nvPicPr>
            <p:cNvPr id="45" name="Picture 44" descr="avatars_exec.png"/>
            <p:cNvPicPr>
              <a:picLocks noChangeAspect="1"/>
            </p:cNvPicPr>
            <p:nvPr/>
          </p:nvPicPr>
          <p:blipFill>
            <a:blip r:embed="rId9"/>
            <a:stretch>
              <a:fillRect/>
            </a:stretch>
          </p:blipFill>
          <p:spPr>
            <a:xfrm>
              <a:off x="609600" y="1828800"/>
              <a:ext cx="263359" cy="263361"/>
            </a:xfrm>
            <a:prstGeom prst="rect">
              <a:avLst/>
            </a:prstGeom>
          </p:spPr>
        </p:pic>
        <p:pic>
          <p:nvPicPr>
            <p:cNvPr id="46" name="Picture 45" descr="avatars_itmgr.png"/>
            <p:cNvPicPr>
              <a:picLocks noChangeAspect="1"/>
            </p:cNvPicPr>
            <p:nvPr/>
          </p:nvPicPr>
          <p:blipFill>
            <a:blip r:embed="rId10"/>
            <a:stretch>
              <a:fillRect/>
            </a:stretch>
          </p:blipFill>
          <p:spPr>
            <a:xfrm>
              <a:off x="762000" y="1981200"/>
              <a:ext cx="263359" cy="263361"/>
            </a:xfrm>
            <a:prstGeom prst="rect">
              <a:avLst/>
            </a:prstGeom>
          </p:spPr>
        </p:pic>
        <p:pic>
          <p:nvPicPr>
            <p:cNvPr id="47" name="Picture 46" descr="avatars_male.png"/>
            <p:cNvPicPr>
              <a:picLocks noChangeAspect="1"/>
            </p:cNvPicPr>
            <p:nvPr/>
          </p:nvPicPr>
          <p:blipFill>
            <a:blip r:embed="rId11"/>
            <a:stretch>
              <a:fillRect/>
            </a:stretch>
          </p:blipFill>
          <p:spPr>
            <a:xfrm>
              <a:off x="914400" y="2133600"/>
              <a:ext cx="263359" cy="263361"/>
            </a:xfrm>
            <a:prstGeom prst="rect">
              <a:avLst/>
            </a:prstGeom>
          </p:spPr>
        </p:pic>
      </p:grpSp>
      <p:grpSp>
        <p:nvGrpSpPr>
          <p:cNvPr id="64" name="Group 105"/>
          <p:cNvGrpSpPr/>
          <p:nvPr/>
        </p:nvGrpSpPr>
        <p:grpSpPr>
          <a:xfrm>
            <a:off x="877105" y="2405828"/>
            <a:ext cx="793826" cy="793830"/>
            <a:chOff x="859901" y="4952999"/>
            <a:chExt cx="968899" cy="968905"/>
          </a:xfrm>
        </p:grpSpPr>
        <p:pic>
          <p:nvPicPr>
            <p:cNvPr id="65" name="Picture 84"/>
            <p:cNvPicPr>
              <a:picLocks noChangeAspect="1"/>
            </p:cNvPicPr>
            <p:nvPr/>
          </p:nvPicPr>
          <p:blipFill>
            <a:blip r:embed="rId6"/>
            <a:stretch>
              <a:fillRect/>
            </a:stretch>
          </p:blipFill>
          <p:spPr bwMode="auto">
            <a:xfrm>
              <a:off x="859901" y="4952999"/>
              <a:ext cx="581339" cy="58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85"/>
            <p:cNvPicPr>
              <a:picLocks noChangeAspect="1"/>
            </p:cNvPicPr>
            <p:nvPr/>
          </p:nvPicPr>
          <p:blipFill>
            <a:blip r:embed="rId7"/>
            <a:stretch>
              <a:fillRect/>
            </a:stretch>
          </p:blipFill>
          <p:spPr bwMode="auto">
            <a:xfrm>
              <a:off x="1053681" y="5146780"/>
              <a:ext cx="581339" cy="58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86"/>
            <p:cNvPicPr>
              <a:picLocks noChangeAspect="1"/>
            </p:cNvPicPr>
            <p:nvPr/>
          </p:nvPicPr>
          <p:blipFill>
            <a:blip r:embed="rId8"/>
            <a:stretch>
              <a:fillRect/>
            </a:stretch>
          </p:blipFill>
          <p:spPr bwMode="auto">
            <a:xfrm>
              <a:off x="1247461" y="5340565"/>
              <a:ext cx="581339" cy="58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9" name="Picture 78" descr="Generic Database.png"/>
          <p:cNvPicPr>
            <a:picLocks noChangeAspect="1"/>
          </p:cNvPicPr>
          <p:nvPr/>
        </p:nvPicPr>
        <p:blipFill>
          <a:blip r:embed="rId12"/>
          <a:stretch>
            <a:fillRect/>
          </a:stretch>
        </p:blipFill>
        <p:spPr>
          <a:xfrm>
            <a:off x="2291967" y="2403474"/>
            <a:ext cx="577595" cy="568440"/>
          </a:xfrm>
          <a:prstGeom prst="rect">
            <a:avLst/>
          </a:prstGeom>
        </p:spPr>
      </p:pic>
      <p:cxnSp>
        <p:nvCxnSpPr>
          <p:cNvPr id="96" name="Elbow Connector 95"/>
          <p:cNvCxnSpPr>
            <a:endCxn id="79" idx="1"/>
          </p:cNvCxnSpPr>
          <p:nvPr/>
        </p:nvCxnSpPr>
        <p:spPr>
          <a:xfrm>
            <a:off x="1985713" y="2612301"/>
            <a:ext cx="306254" cy="75393"/>
          </a:xfrm>
          <a:prstGeom prst="bentConnector3">
            <a:avLst>
              <a:gd name="adj1" fmla="val 50000"/>
            </a:avLst>
          </a:prstGeom>
          <a:ln w="12700" cap="flat" cmpd="sng" algn="ctr">
            <a:solidFill>
              <a:schemeClr val="accent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9" name="Elbow Connector 98"/>
          <p:cNvCxnSpPr>
            <a:stCxn id="30" idx="4"/>
          </p:cNvCxnSpPr>
          <p:nvPr/>
        </p:nvCxnSpPr>
        <p:spPr>
          <a:xfrm>
            <a:off x="3657893" y="1787963"/>
            <a:ext cx="663119" cy="47546"/>
          </a:xfrm>
          <a:prstGeom prst="bentConnector3">
            <a:avLst>
              <a:gd name="adj1" fmla="val 50000"/>
            </a:avLst>
          </a:prstGeom>
          <a:ln w="12700" cap="flat" cmpd="sng" algn="ctr">
            <a:solidFill>
              <a:schemeClr val="accent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100" name="Picture 99" descr="Generic Database.png"/>
          <p:cNvPicPr>
            <a:picLocks noChangeAspect="1"/>
          </p:cNvPicPr>
          <p:nvPr/>
        </p:nvPicPr>
        <p:blipFill>
          <a:blip r:embed="rId12"/>
          <a:stretch>
            <a:fillRect/>
          </a:stretch>
        </p:blipFill>
        <p:spPr>
          <a:xfrm>
            <a:off x="4089015" y="3228459"/>
            <a:ext cx="336295" cy="424929"/>
          </a:xfrm>
          <a:prstGeom prst="rect">
            <a:avLst/>
          </a:prstGeom>
        </p:spPr>
      </p:pic>
      <p:pic>
        <p:nvPicPr>
          <p:cNvPr id="101" name="Picture 100" descr="Generic Database.png"/>
          <p:cNvPicPr>
            <a:picLocks noChangeAspect="1"/>
          </p:cNvPicPr>
          <p:nvPr/>
        </p:nvPicPr>
        <p:blipFill>
          <a:blip r:embed="rId12"/>
          <a:stretch>
            <a:fillRect/>
          </a:stretch>
        </p:blipFill>
        <p:spPr>
          <a:xfrm>
            <a:off x="3885817" y="2720457"/>
            <a:ext cx="336295" cy="424929"/>
          </a:xfrm>
          <a:prstGeom prst="rect">
            <a:avLst/>
          </a:prstGeom>
        </p:spPr>
      </p:pic>
      <p:cxnSp>
        <p:nvCxnSpPr>
          <p:cNvPr id="112" name="Elbow Connector 111"/>
          <p:cNvCxnSpPr>
            <a:stCxn id="30" idx="3"/>
          </p:cNvCxnSpPr>
          <p:nvPr/>
        </p:nvCxnSpPr>
        <p:spPr>
          <a:xfrm rot="16200000" flipH="1">
            <a:off x="3170078" y="2104905"/>
            <a:ext cx="587609" cy="907125"/>
          </a:xfrm>
          <a:prstGeom prst="bentConnector2">
            <a:avLst/>
          </a:prstGeom>
          <a:ln w="12700" cap="flat" cmpd="sng" algn="ctr">
            <a:solidFill>
              <a:schemeClr val="accent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5887" y="4452156"/>
            <a:ext cx="2268570" cy="430887"/>
          </a:xfrm>
          <a:prstGeom prst="rect">
            <a:avLst/>
          </a:prstGeom>
        </p:spPr>
        <p:txBody>
          <a:bodyPr wrap="none">
            <a:spAutoFit/>
          </a:bodyPr>
          <a:lstStyle/>
          <a:p>
            <a:pPr algn="ctr"/>
            <a:r>
              <a:rPr lang="ru-RU" sz="1100" b="1" dirty="0" smtClean="0">
                <a:solidFill>
                  <a:srgbClr val="5F5F5F"/>
                </a:solidFill>
              </a:rPr>
              <a:t> Не приоритезированное</a:t>
            </a:r>
            <a:r>
              <a:rPr lang="en-US" sz="1100" b="1" dirty="0" smtClean="0">
                <a:solidFill>
                  <a:srgbClr val="5F5F5F"/>
                </a:solidFill>
              </a:rPr>
              <a:t> </a:t>
            </a:r>
          </a:p>
          <a:p>
            <a:pPr algn="ctr"/>
            <a:r>
              <a:rPr lang="ru-RU" sz="1100" b="1" dirty="0" smtClean="0">
                <a:solidFill>
                  <a:srgbClr val="5F5F5F"/>
                </a:solidFill>
              </a:rPr>
              <a:t>Предоставление данных</a:t>
            </a:r>
            <a:endParaRPr lang="en-US" sz="1100" b="1" dirty="0">
              <a:solidFill>
                <a:srgbClr val="5F5F5F"/>
              </a:solidFill>
            </a:endParaRPr>
          </a:p>
        </p:txBody>
      </p:sp>
      <p:pic>
        <p:nvPicPr>
          <p:cNvPr id="126" name="Picture 125"/>
          <p:cNvPicPr>
            <a:picLocks noChangeAspect="1"/>
          </p:cNvPicPr>
          <p:nvPr/>
        </p:nvPicPr>
        <p:blipFill>
          <a:blip r:embed="rId13" cstate="print">
            <a:duotone>
              <a:prstClr val="black"/>
              <a:schemeClr val="accent4">
                <a:tint val="45000"/>
                <a:satMod val="400000"/>
              </a:schemeClr>
            </a:duotone>
            <a:extLst>
              <a:ext uri="{BEBA8EAE-BF5A-486C-A8C5-ECC9F3942E4B}">
                <a14:imgProps xmlns:a14="http://schemas.microsoft.com/office/drawing/2010/main">
                  <a14:imgLayer r:embed="rId14">
                    <a14:imgEffect>
                      <a14:brightnessContrast bright="-6000" contrast="33000"/>
                    </a14:imgEffect>
                  </a14:imgLayer>
                </a14:imgProps>
              </a:ext>
              <a:ext uri="{28A0092B-C50C-407E-A947-70E740481C1C}">
                <a14:useLocalDpi xmlns:a14="http://schemas.microsoft.com/office/drawing/2010/main" val="0"/>
              </a:ext>
            </a:extLst>
          </a:blip>
          <a:stretch>
            <a:fillRect/>
          </a:stretch>
        </p:blipFill>
        <p:spPr>
          <a:xfrm>
            <a:off x="891930" y="3698634"/>
            <a:ext cx="344665" cy="490374"/>
          </a:xfrm>
          <a:prstGeom prst="rect">
            <a:avLst/>
          </a:prstGeom>
        </p:spPr>
      </p:pic>
      <p:pic>
        <p:nvPicPr>
          <p:cNvPr id="127" name="Picture 2" descr="C:\Users\lhartley\Desktop\sync.png"/>
          <p:cNvPicPr>
            <a:picLocks noChangeAspect="1" noChangeArrowheads="1"/>
          </p:cNvPicPr>
          <p:nvPr/>
        </p:nvPicPr>
        <p:blipFill>
          <a:blip r:embed="rId15" cstate="print">
            <a:clrChange>
              <a:clrFrom>
                <a:srgbClr val="FFFFFF"/>
              </a:clrFrom>
              <a:clrTo>
                <a:srgbClr val="FFFFFF">
                  <a:alpha val="0"/>
                </a:srgbClr>
              </a:clrTo>
            </a:clrChange>
          </a:blip>
          <a:srcRect b="5882"/>
          <a:stretch>
            <a:fillRect/>
          </a:stretch>
        </p:blipFill>
        <p:spPr bwMode="auto">
          <a:xfrm>
            <a:off x="802178" y="3255597"/>
            <a:ext cx="670423" cy="482178"/>
          </a:xfrm>
          <a:prstGeom prst="rect">
            <a:avLst/>
          </a:prstGeom>
          <a:noFill/>
          <a:effectLst>
            <a:outerShdw blurRad="76200" dir="13200000" sy="23000" kx="1200000" algn="br" rotWithShape="0">
              <a:prstClr val="black">
                <a:alpha val="20000"/>
              </a:prstClr>
            </a:outerShdw>
          </a:effectLst>
        </p:spPr>
      </p:pic>
      <p:cxnSp>
        <p:nvCxnSpPr>
          <p:cNvPr id="129" name="Straight Connector 128"/>
          <p:cNvCxnSpPr/>
          <p:nvPr/>
        </p:nvCxnSpPr>
        <p:spPr>
          <a:xfrm>
            <a:off x="1828800" y="3826933"/>
            <a:ext cx="4919133" cy="0"/>
          </a:xfrm>
          <a:prstGeom prst="line">
            <a:avLst/>
          </a:prstGeom>
          <a:ln w="12700" cmpd="sng">
            <a:solidFill>
              <a:schemeClr val="tx2"/>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1752600" y="4428067"/>
            <a:ext cx="2980267" cy="16933"/>
          </a:xfrm>
          <a:prstGeom prst="line">
            <a:avLst/>
          </a:prstGeom>
          <a:ln w="12700" cmpd="sng">
            <a:solidFill>
              <a:schemeClr val="tx2"/>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34" name="Picture 133" descr="_hadoopelephant_rgb1.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56174" y="2472056"/>
            <a:ext cx="1317360" cy="302157"/>
          </a:xfrm>
          <a:prstGeom prst="rect">
            <a:avLst/>
          </a:prstGeom>
        </p:spPr>
      </p:pic>
      <p:pic>
        <p:nvPicPr>
          <p:cNvPr id="135" name="Picture 13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59932" y="3819966"/>
            <a:ext cx="583269" cy="583269"/>
          </a:xfrm>
          <a:prstGeom prst="rect">
            <a:avLst/>
          </a:prstGeom>
        </p:spPr>
      </p:pic>
      <p:pic>
        <p:nvPicPr>
          <p:cNvPr id="141" name="Picture 14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62507" y="3098378"/>
            <a:ext cx="490577" cy="490578"/>
          </a:xfrm>
          <a:prstGeom prst="rect">
            <a:avLst/>
          </a:prstGeom>
        </p:spPr>
      </p:pic>
      <p:pic>
        <p:nvPicPr>
          <p:cNvPr id="157" name="Picture 15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47374" y="3123778"/>
            <a:ext cx="490577" cy="490578"/>
          </a:xfrm>
          <a:prstGeom prst="rect">
            <a:avLst/>
          </a:prstGeom>
        </p:spPr>
      </p:pic>
      <p:pic>
        <p:nvPicPr>
          <p:cNvPr id="158" name="Picture 15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16040" y="3606378"/>
            <a:ext cx="490577" cy="490578"/>
          </a:xfrm>
          <a:prstGeom prst="rect">
            <a:avLst/>
          </a:prstGeom>
        </p:spPr>
      </p:pic>
      <p:pic>
        <p:nvPicPr>
          <p:cNvPr id="161" name="Picture 160"/>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3896" b="24632"/>
          <a:stretch/>
        </p:blipFill>
        <p:spPr>
          <a:xfrm>
            <a:off x="4724401" y="4436533"/>
            <a:ext cx="1281717" cy="658485"/>
          </a:xfrm>
          <a:prstGeom prst="rect">
            <a:avLst/>
          </a:prstGeom>
          <a:effectLst/>
        </p:spPr>
      </p:pic>
      <p:pic>
        <p:nvPicPr>
          <p:cNvPr id="166" name="Picture 165"/>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3896" b="24632"/>
          <a:stretch/>
        </p:blipFill>
        <p:spPr>
          <a:xfrm>
            <a:off x="6019799" y="4390339"/>
            <a:ext cx="1099740" cy="583828"/>
          </a:xfrm>
          <a:prstGeom prst="rect">
            <a:avLst/>
          </a:prstGeom>
          <a:effectLst/>
        </p:spPr>
      </p:pic>
      <p:grpSp>
        <p:nvGrpSpPr>
          <p:cNvPr id="167" name="Group 113"/>
          <p:cNvGrpSpPr/>
          <p:nvPr/>
        </p:nvGrpSpPr>
        <p:grpSpPr>
          <a:xfrm>
            <a:off x="8345237" y="2728462"/>
            <a:ext cx="679144" cy="679147"/>
            <a:chOff x="609600" y="1828800"/>
            <a:chExt cx="568159" cy="568161"/>
          </a:xfrm>
        </p:grpSpPr>
        <p:pic>
          <p:nvPicPr>
            <p:cNvPr id="168" name="Picture 167" descr="avatars_exec.png"/>
            <p:cNvPicPr>
              <a:picLocks noChangeAspect="1"/>
            </p:cNvPicPr>
            <p:nvPr/>
          </p:nvPicPr>
          <p:blipFill>
            <a:blip r:embed="rId9"/>
            <a:stretch>
              <a:fillRect/>
            </a:stretch>
          </p:blipFill>
          <p:spPr>
            <a:xfrm>
              <a:off x="609600" y="1828800"/>
              <a:ext cx="263359" cy="263361"/>
            </a:xfrm>
            <a:prstGeom prst="rect">
              <a:avLst/>
            </a:prstGeom>
          </p:spPr>
        </p:pic>
        <p:pic>
          <p:nvPicPr>
            <p:cNvPr id="169" name="Picture 168" descr="avatars_itmgr.png"/>
            <p:cNvPicPr>
              <a:picLocks noChangeAspect="1"/>
            </p:cNvPicPr>
            <p:nvPr/>
          </p:nvPicPr>
          <p:blipFill>
            <a:blip r:embed="rId10"/>
            <a:stretch>
              <a:fillRect/>
            </a:stretch>
          </p:blipFill>
          <p:spPr>
            <a:xfrm>
              <a:off x="762000" y="1981200"/>
              <a:ext cx="263359" cy="263361"/>
            </a:xfrm>
            <a:prstGeom prst="rect">
              <a:avLst/>
            </a:prstGeom>
          </p:spPr>
        </p:pic>
        <p:pic>
          <p:nvPicPr>
            <p:cNvPr id="170" name="Picture 169" descr="avatars_male.png"/>
            <p:cNvPicPr>
              <a:picLocks noChangeAspect="1"/>
            </p:cNvPicPr>
            <p:nvPr/>
          </p:nvPicPr>
          <p:blipFill>
            <a:blip r:embed="rId11"/>
            <a:stretch>
              <a:fillRect/>
            </a:stretch>
          </p:blipFill>
          <p:spPr>
            <a:xfrm>
              <a:off x="914400" y="2133600"/>
              <a:ext cx="263359" cy="263361"/>
            </a:xfrm>
            <a:prstGeom prst="rect">
              <a:avLst/>
            </a:prstGeom>
          </p:spPr>
        </p:pic>
      </p:grpSp>
      <p:grpSp>
        <p:nvGrpSpPr>
          <p:cNvPr id="171" name="Group 113"/>
          <p:cNvGrpSpPr/>
          <p:nvPr/>
        </p:nvGrpSpPr>
        <p:grpSpPr>
          <a:xfrm>
            <a:off x="6601104" y="2643795"/>
            <a:ext cx="679144" cy="679147"/>
            <a:chOff x="609600" y="1828800"/>
            <a:chExt cx="568159" cy="568161"/>
          </a:xfrm>
        </p:grpSpPr>
        <p:pic>
          <p:nvPicPr>
            <p:cNvPr id="172" name="Picture 171" descr="avatars_exec.png"/>
            <p:cNvPicPr>
              <a:picLocks noChangeAspect="1"/>
            </p:cNvPicPr>
            <p:nvPr/>
          </p:nvPicPr>
          <p:blipFill>
            <a:blip r:embed="rId9"/>
            <a:stretch>
              <a:fillRect/>
            </a:stretch>
          </p:blipFill>
          <p:spPr>
            <a:xfrm>
              <a:off x="609600" y="1828800"/>
              <a:ext cx="263359" cy="263361"/>
            </a:xfrm>
            <a:prstGeom prst="rect">
              <a:avLst/>
            </a:prstGeom>
          </p:spPr>
        </p:pic>
        <p:pic>
          <p:nvPicPr>
            <p:cNvPr id="173" name="Picture 172" descr="avatars_itmgr.png"/>
            <p:cNvPicPr>
              <a:picLocks noChangeAspect="1"/>
            </p:cNvPicPr>
            <p:nvPr/>
          </p:nvPicPr>
          <p:blipFill>
            <a:blip r:embed="rId10"/>
            <a:stretch>
              <a:fillRect/>
            </a:stretch>
          </p:blipFill>
          <p:spPr>
            <a:xfrm>
              <a:off x="762000" y="1981200"/>
              <a:ext cx="263359" cy="263361"/>
            </a:xfrm>
            <a:prstGeom prst="rect">
              <a:avLst/>
            </a:prstGeom>
          </p:spPr>
        </p:pic>
        <p:pic>
          <p:nvPicPr>
            <p:cNvPr id="174" name="Picture 173" descr="avatars_male.png"/>
            <p:cNvPicPr>
              <a:picLocks noChangeAspect="1"/>
            </p:cNvPicPr>
            <p:nvPr/>
          </p:nvPicPr>
          <p:blipFill>
            <a:blip r:embed="rId11"/>
            <a:stretch>
              <a:fillRect/>
            </a:stretch>
          </p:blipFill>
          <p:spPr>
            <a:xfrm>
              <a:off x="914400" y="2133600"/>
              <a:ext cx="263359" cy="263361"/>
            </a:xfrm>
            <a:prstGeom prst="rect">
              <a:avLst/>
            </a:prstGeom>
          </p:spPr>
        </p:pic>
      </p:grpSp>
      <p:grpSp>
        <p:nvGrpSpPr>
          <p:cNvPr id="175" name="Group 113"/>
          <p:cNvGrpSpPr/>
          <p:nvPr/>
        </p:nvGrpSpPr>
        <p:grpSpPr>
          <a:xfrm>
            <a:off x="7491189" y="3405796"/>
            <a:ext cx="679144" cy="679147"/>
            <a:chOff x="609600" y="1828800"/>
            <a:chExt cx="568159" cy="568161"/>
          </a:xfrm>
        </p:grpSpPr>
        <p:pic>
          <p:nvPicPr>
            <p:cNvPr id="176" name="Picture 175" descr="avatars_exec.png"/>
            <p:cNvPicPr>
              <a:picLocks noChangeAspect="1"/>
            </p:cNvPicPr>
            <p:nvPr/>
          </p:nvPicPr>
          <p:blipFill>
            <a:blip r:embed="rId9"/>
            <a:stretch>
              <a:fillRect/>
            </a:stretch>
          </p:blipFill>
          <p:spPr>
            <a:xfrm>
              <a:off x="609600" y="1828800"/>
              <a:ext cx="263359" cy="263361"/>
            </a:xfrm>
            <a:prstGeom prst="rect">
              <a:avLst/>
            </a:prstGeom>
          </p:spPr>
        </p:pic>
        <p:pic>
          <p:nvPicPr>
            <p:cNvPr id="177" name="Picture 176" descr="avatars_itmgr.png"/>
            <p:cNvPicPr>
              <a:picLocks noChangeAspect="1"/>
            </p:cNvPicPr>
            <p:nvPr/>
          </p:nvPicPr>
          <p:blipFill>
            <a:blip r:embed="rId10"/>
            <a:stretch>
              <a:fillRect/>
            </a:stretch>
          </p:blipFill>
          <p:spPr>
            <a:xfrm>
              <a:off x="762000" y="1981200"/>
              <a:ext cx="263359" cy="263361"/>
            </a:xfrm>
            <a:prstGeom prst="rect">
              <a:avLst/>
            </a:prstGeom>
          </p:spPr>
        </p:pic>
        <p:pic>
          <p:nvPicPr>
            <p:cNvPr id="178" name="Picture 177" descr="avatars_male.png"/>
            <p:cNvPicPr>
              <a:picLocks noChangeAspect="1"/>
            </p:cNvPicPr>
            <p:nvPr/>
          </p:nvPicPr>
          <p:blipFill>
            <a:blip r:embed="rId11"/>
            <a:stretch>
              <a:fillRect/>
            </a:stretch>
          </p:blipFill>
          <p:spPr>
            <a:xfrm>
              <a:off x="914400" y="2133600"/>
              <a:ext cx="263359" cy="263361"/>
            </a:xfrm>
            <a:prstGeom prst="rect">
              <a:avLst/>
            </a:prstGeom>
          </p:spPr>
        </p:pic>
      </p:grpSp>
      <p:grpSp>
        <p:nvGrpSpPr>
          <p:cNvPr id="179" name="Group 113"/>
          <p:cNvGrpSpPr/>
          <p:nvPr/>
        </p:nvGrpSpPr>
        <p:grpSpPr>
          <a:xfrm>
            <a:off x="6331255" y="4260929"/>
            <a:ext cx="679144" cy="679147"/>
            <a:chOff x="609600" y="1828800"/>
            <a:chExt cx="568159" cy="568161"/>
          </a:xfrm>
        </p:grpSpPr>
        <p:pic>
          <p:nvPicPr>
            <p:cNvPr id="180" name="Picture 179" descr="avatars_exec.png"/>
            <p:cNvPicPr>
              <a:picLocks noChangeAspect="1"/>
            </p:cNvPicPr>
            <p:nvPr/>
          </p:nvPicPr>
          <p:blipFill>
            <a:blip r:embed="rId9"/>
            <a:stretch>
              <a:fillRect/>
            </a:stretch>
          </p:blipFill>
          <p:spPr>
            <a:xfrm>
              <a:off x="609600" y="1828800"/>
              <a:ext cx="263359" cy="263361"/>
            </a:xfrm>
            <a:prstGeom prst="rect">
              <a:avLst/>
            </a:prstGeom>
          </p:spPr>
        </p:pic>
        <p:pic>
          <p:nvPicPr>
            <p:cNvPr id="181" name="Picture 180" descr="avatars_itmgr.png"/>
            <p:cNvPicPr>
              <a:picLocks noChangeAspect="1"/>
            </p:cNvPicPr>
            <p:nvPr/>
          </p:nvPicPr>
          <p:blipFill>
            <a:blip r:embed="rId10"/>
            <a:stretch>
              <a:fillRect/>
            </a:stretch>
          </p:blipFill>
          <p:spPr>
            <a:xfrm>
              <a:off x="762000" y="1981200"/>
              <a:ext cx="263359" cy="263361"/>
            </a:xfrm>
            <a:prstGeom prst="rect">
              <a:avLst/>
            </a:prstGeom>
          </p:spPr>
        </p:pic>
        <p:pic>
          <p:nvPicPr>
            <p:cNvPr id="182" name="Picture 181" descr="avatars_male.png"/>
            <p:cNvPicPr>
              <a:picLocks noChangeAspect="1"/>
            </p:cNvPicPr>
            <p:nvPr/>
          </p:nvPicPr>
          <p:blipFill>
            <a:blip r:embed="rId11"/>
            <a:stretch>
              <a:fillRect/>
            </a:stretch>
          </p:blipFill>
          <p:spPr>
            <a:xfrm>
              <a:off x="914400" y="2133600"/>
              <a:ext cx="263359" cy="263361"/>
            </a:xfrm>
            <a:prstGeom prst="rect">
              <a:avLst/>
            </a:prstGeom>
          </p:spPr>
        </p:pic>
      </p:grpSp>
      <p:grpSp>
        <p:nvGrpSpPr>
          <p:cNvPr id="183" name="Group 113"/>
          <p:cNvGrpSpPr/>
          <p:nvPr/>
        </p:nvGrpSpPr>
        <p:grpSpPr>
          <a:xfrm>
            <a:off x="5306788" y="3862996"/>
            <a:ext cx="679144" cy="679147"/>
            <a:chOff x="609600" y="1828800"/>
            <a:chExt cx="568159" cy="568161"/>
          </a:xfrm>
        </p:grpSpPr>
        <p:pic>
          <p:nvPicPr>
            <p:cNvPr id="184" name="Picture 183" descr="avatars_exec.png"/>
            <p:cNvPicPr>
              <a:picLocks noChangeAspect="1"/>
            </p:cNvPicPr>
            <p:nvPr/>
          </p:nvPicPr>
          <p:blipFill>
            <a:blip r:embed="rId9"/>
            <a:stretch>
              <a:fillRect/>
            </a:stretch>
          </p:blipFill>
          <p:spPr>
            <a:xfrm>
              <a:off x="609600" y="1828800"/>
              <a:ext cx="263359" cy="263361"/>
            </a:xfrm>
            <a:prstGeom prst="rect">
              <a:avLst/>
            </a:prstGeom>
          </p:spPr>
        </p:pic>
        <p:pic>
          <p:nvPicPr>
            <p:cNvPr id="185" name="Picture 184" descr="avatars_itmgr.png"/>
            <p:cNvPicPr>
              <a:picLocks noChangeAspect="1"/>
            </p:cNvPicPr>
            <p:nvPr/>
          </p:nvPicPr>
          <p:blipFill>
            <a:blip r:embed="rId10"/>
            <a:stretch>
              <a:fillRect/>
            </a:stretch>
          </p:blipFill>
          <p:spPr>
            <a:xfrm>
              <a:off x="762000" y="1981200"/>
              <a:ext cx="263359" cy="263361"/>
            </a:xfrm>
            <a:prstGeom prst="rect">
              <a:avLst/>
            </a:prstGeom>
          </p:spPr>
        </p:pic>
        <p:pic>
          <p:nvPicPr>
            <p:cNvPr id="186" name="Picture 185" descr="avatars_male.png"/>
            <p:cNvPicPr>
              <a:picLocks noChangeAspect="1"/>
            </p:cNvPicPr>
            <p:nvPr/>
          </p:nvPicPr>
          <p:blipFill>
            <a:blip r:embed="rId11"/>
            <a:stretch>
              <a:fillRect/>
            </a:stretch>
          </p:blipFill>
          <p:spPr>
            <a:xfrm>
              <a:off x="914400" y="2133600"/>
              <a:ext cx="263359" cy="263361"/>
            </a:xfrm>
            <a:prstGeom prst="rect">
              <a:avLst/>
            </a:prstGeom>
          </p:spPr>
        </p:pic>
      </p:grpSp>
      <p:grpSp>
        <p:nvGrpSpPr>
          <p:cNvPr id="187" name="Group 113"/>
          <p:cNvGrpSpPr/>
          <p:nvPr/>
        </p:nvGrpSpPr>
        <p:grpSpPr>
          <a:xfrm>
            <a:off x="4934256" y="4371220"/>
            <a:ext cx="679144" cy="679147"/>
            <a:chOff x="609600" y="1828800"/>
            <a:chExt cx="568159" cy="568161"/>
          </a:xfrm>
        </p:grpSpPr>
        <p:pic>
          <p:nvPicPr>
            <p:cNvPr id="188" name="Picture 187" descr="avatars_exec.png"/>
            <p:cNvPicPr>
              <a:picLocks noChangeAspect="1"/>
            </p:cNvPicPr>
            <p:nvPr/>
          </p:nvPicPr>
          <p:blipFill>
            <a:blip r:embed="rId9"/>
            <a:stretch>
              <a:fillRect/>
            </a:stretch>
          </p:blipFill>
          <p:spPr>
            <a:xfrm>
              <a:off x="609600" y="1828800"/>
              <a:ext cx="263359" cy="263361"/>
            </a:xfrm>
            <a:prstGeom prst="rect">
              <a:avLst/>
            </a:prstGeom>
          </p:spPr>
        </p:pic>
        <p:pic>
          <p:nvPicPr>
            <p:cNvPr id="189" name="Picture 188" descr="avatars_itmgr.png"/>
            <p:cNvPicPr>
              <a:picLocks noChangeAspect="1"/>
            </p:cNvPicPr>
            <p:nvPr/>
          </p:nvPicPr>
          <p:blipFill>
            <a:blip r:embed="rId10"/>
            <a:stretch>
              <a:fillRect/>
            </a:stretch>
          </p:blipFill>
          <p:spPr>
            <a:xfrm>
              <a:off x="762000" y="1981200"/>
              <a:ext cx="263359" cy="263361"/>
            </a:xfrm>
            <a:prstGeom prst="rect">
              <a:avLst/>
            </a:prstGeom>
          </p:spPr>
        </p:pic>
        <p:pic>
          <p:nvPicPr>
            <p:cNvPr id="190" name="Picture 189" descr="avatars_male.png"/>
            <p:cNvPicPr>
              <a:picLocks noChangeAspect="1"/>
            </p:cNvPicPr>
            <p:nvPr/>
          </p:nvPicPr>
          <p:blipFill>
            <a:blip r:embed="rId11"/>
            <a:stretch>
              <a:fillRect/>
            </a:stretch>
          </p:blipFill>
          <p:spPr>
            <a:xfrm>
              <a:off x="914400" y="2133600"/>
              <a:ext cx="263359" cy="263361"/>
            </a:xfrm>
            <a:prstGeom prst="rect">
              <a:avLst/>
            </a:prstGeom>
          </p:spPr>
        </p:pic>
      </p:grpSp>
      <p:sp>
        <p:nvSpPr>
          <p:cNvPr id="191" name="TextBox 129"/>
          <p:cNvSpPr txBox="1">
            <a:spLocks noChangeArrowheads="1"/>
          </p:cNvSpPr>
          <p:nvPr/>
        </p:nvSpPr>
        <p:spPr bwMode="auto">
          <a:xfrm>
            <a:off x="6004059" y="3849903"/>
            <a:ext cx="1144633" cy="400110"/>
          </a:xfrm>
          <a:prstGeom prst="rect">
            <a:avLst/>
          </a:prstGeom>
          <a:noFill/>
          <a:ln w="9525">
            <a:noFill/>
            <a:miter lim="800000"/>
            <a:headEnd/>
            <a:tailEnd/>
          </a:ln>
        </p:spPr>
        <p:txBody>
          <a:bodyPr wrap="square">
            <a:prstTxWarp prst="textNoShape">
              <a:avLst/>
            </a:prstTxWarp>
            <a:spAutoFit/>
          </a:bodyPr>
          <a:lstStyle/>
          <a:p>
            <a:pPr algn="ctr"/>
            <a:r>
              <a:rPr lang="ru-RU" sz="1000" b="1" dirty="0" smtClean="0">
                <a:solidFill>
                  <a:srgbClr val="5F5F5F"/>
                </a:solidFill>
                <a:cs typeface="Arial"/>
              </a:rPr>
              <a:t>Облачные</a:t>
            </a:r>
          </a:p>
          <a:p>
            <a:pPr algn="ctr"/>
            <a:r>
              <a:rPr lang="ru-RU" sz="1000" b="1" dirty="0" smtClean="0">
                <a:solidFill>
                  <a:srgbClr val="5F5F5F"/>
                </a:solidFill>
                <a:cs typeface="Arial"/>
              </a:rPr>
              <a:t>сервисы</a:t>
            </a:r>
            <a:endParaRPr lang="en-US" sz="1000" b="1" dirty="0">
              <a:solidFill>
                <a:srgbClr val="5F5F5F"/>
              </a:solidFill>
              <a:cs typeface="Arial"/>
            </a:endParaRPr>
          </a:p>
        </p:txBody>
      </p:sp>
      <p:grpSp>
        <p:nvGrpSpPr>
          <p:cNvPr id="193" name="Group 113"/>
          <p:cNvGrpSpPr/>
          <p:nvPr/>
        </p:nvGrpSpPr>
        <p:grpSpPr>
          <a:xfrm>
            <a:off x="3824038" y="2279730"/>
            <a:ext cx="679144" cy="717470"/>
            <a:chOff x="609600" y="1828800"/>
            <a:chExt cx="568159" cy="568161"/>
          </a:xfrm>
        </p:grpSpPr>
        <p:pic>
          <p:nvPicPr>
            <p:cNvPr id="194" name="Picture 193" descr="avatars_exec.png"/>
            <p:cNvPicPr>
              <a:picLocks noChangeAspect="1"/>
            </p:cNvPicPr>
            <p:nvPr/>
          </p:nvPicPr>
          <p:blipFill>
            <a:blip r:embed="rId9"/>
            <a:stretch>
              <a:fillRect/>
            </a:stretch>
          </p:blipFill>
          <p:spPr>
            <a:xfrm>
              <a:off x="609600" y="1828800"/>
              <a:ext cx="263359" cy="263361"/>
            </a:xfrm>
            <a:prstGeom prst="rect">
              <a:avLst/>
            </a:prstGeom>
          </p:spPr>
        </p:pic>
        <p:pic>
          <p:nvPicPr>
            <p:cNvPr id="195" name="Picture 194" descr="avatars_itmgr.png"/>
            <p:cNvPicPr>
              <a:picLocks noChangeAspect="1"/>
            </p:cNvPicPr>
            <p:nvPr/>
          </p:nvPicPr>
          <p:blipFill>
            <a:blip r:embed="rId10"/>
            <a:stretch>
              <a:fillRect/>
            </a:stretch>
          </p:blipFill>
          <p:spPr>
            <a:xfrm>
              <a:off x="762000" y="1981200"/>
              <a:ext cx="263359" cy="263361"/>
            </a:xfrm>
            <a:prstGeom prst="rect">
              <a:avLst/>
            </a:prstGeom>
          </p:spPr>
        </p:pic>
        <p:pic>
          <p:nvPicPr>
            <p:cNvPr id="196" name="Picture 195" descr="avatars_male.png"/>
            <p:cNvPicPr>
              <a:picLocks noChangeAspect="1"/>
            </p:cNvPicPr>
            <p:nvPr/>
          </p:nvPicPr>
          <p:blipFill>
            <a:blip r:embed="rId11"/>
            <a:stretch>
              <a:fillRect/>
            </a:stretch>
          </p:blipFill>
          <p:spPr>
            <a:xfrm>
              <a:off x="914400" y="2133600"/>
              <a:ext cx="263359" cy="263361"/>
            </a:xfrm>
            <a:prstGeom prst="rect">
              <a:avLst/>
            </a:prstGeom>
          </p:spPr>
        </p:pic>
      </p:grpSp>
    </p:spTree>
    <p:extLst>
      <p:ext uri="{BB962C8B-B14F-4D97-AF65-F5344CB8AC3E}">
        <p14:creationId xmlns:p14="http://schemas.microsoft.com/office/powerpoint/2010/main" val="302877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ounded Rectangle 72"/>
          <p:cNvSpPr/>
          <p:nvPr/>
        </p:nvSpPr>
        <p:spPr bwMode="gray">
          <a:xfrm>
            <a:off x="364067" y="880224"/>
            <a:ext cx="4014893" cy="3484554"/>
          </a:xfrm>
          <a:prstGeom prst="roundRect">
            <a:avLst>
              <a:gd name="adj" fmla="val 0"/>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anchor="ctr"/>
          <a:lstStyle/>
          <a:p>
            <a:pPr marL="2281238" lvl="2" indent="-82296"/>
            <a:endParaRPr lang="en-US" sz="1200" dirty="0">
              <a:solidFill>
                <a:srgbClr val="717074"/>
              </a:solidFill>
            </a:endParaRPr>
          </a:p>
        </p:txBody>
      </p:sp>
      <p:sp>
        <p:nvSpPr>
          <p:cNvPr id="74" name="Rounded Rectangle 73"/>
          <p:cNvSpPr/>
          <p:nvPr/>
        </p:nvSpPr>
        <p:spPr bwMode="gray">
          <a:xfrm>
            <a:off x="4605739" y="880224"/>
            <a:ext cx="4294421" cy="3484554"/>
          </a:xfrm>
          <a:prstGeom prst="roundRect">
            <a:avLst>
              <a:gd name="adj" fmla="val 0"/>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anchor="ctr"/>
          <a:lstStyle/>
          <a:p>
            <a:pPr marL="2281238" lvl="2" indent="-82296"/>
            <a:endParaRPr lang="en-US" sz="1200" dirty="0">
              <a:solidFill>
                <a:srgbClr val="717074"/>
              </a:solidFill>
            </a:endParaRPr>
          </a:p>
        </p:txBody>
      </p:sp>
      <p:sp>
        <p:nvSpPr>
          <p:cNvPr id="35" name="TextBox 34"/>
          <p:cNvSpPr txBox="1"/>
          <p:nvPr/>
        </p:nvSpPr>
        <p:spPr>
          <a:xfrm rot="16200000">
            <a:off x="2156070" y="-911778"/>
            <a:ext cx="430887" cy="4014893"/>
          </a:xfrm>
          <a:prstGeom prst="rect">
            <a:avLst/>
          </a:prstGeom>
          <a:solidFill>
            <a:schemeClr val="tx2"/>
          </a:solidFill>
        </p:spPr>
        <p:txBody>
          <a:bodyPr vert="vert" wrap="square" rtlCol="0" anchor="ctr" anchorCtr="0">
            <a:spAutoFit/>
          </a:bodyPr>
          <a:lstStyle/>
          <a:p>
            <a:pPr algn="ctr"/>
            <a:r>
              <a:rPr lang="ru-RU" sz="1600" b="1" dirty="0" smtClean="0">
                <a:solidFill>
                  <a:schemeClr val="bg1"/>
                </a:solidFill>
                <a:latin typeface="Verdana"/>
              </a:rPr>
              <a:t>Предприятие</a:t>
            </a:r>
            <a:endParaRPr lang="en-US" sz="1600" b="1" dirty="0" smtClean="0">
              <a:solidFill>
                <a:schemeClr val="bg1"/>
              </a:solidFill>
              <a:latin typeface="Verdana"/>
            </a:endParaRPr>
          </a:p>
        </p:txBody>
      </p:sp>
      <p:grpSp>
        <p:nvGrpSpPr>
          <p:cNvPr id="48" name="Group 47"/>
          <p:cNvGrpSpPr/>
          <p:nvPr/>
        </p:nvGrpSpPr>
        <p:grpSpPr>
          <a:xfrm>
            <a:off x="379413" y="1426614"/>
            <a:ext cx="1804229" cy="1629108"/>
            <a:chOff x="276513" y="1443750"/>
            <a:chExt cx="1804229" cy="1629108"/>
          </a:xfrm>
        </p:grpSpPr>
        <p:sp>
          <p:nvSpPr>
            <p:cNvPr id="69" name="TextBox 68"/>
            <p:cNvSpPr txBox="1"/>
            <p:nvPr/>
          </p:nvSpPr>
          <p:spPr>
            <a:xfrm>
              <a:off x="276513" y="2611193"/>
              <a:ext cx="1804229" cy="461665"/>
            </a:xfrm>
            <a:prstGeom prst="rect">
              <a:avLst/>
            </a:prstGeom>
            <a:noFill/>
          </p:spPr>
          <p:txBody>
            <a:bodyPr wrap="square" rtlCol="0">
              <a:spAutoFit/>
            </a:bodyPr>
            <a:lstStyle/>
            <a:p>
              <a:pPr algn="ctr"/>
              <a:r>
                <a:rPr lang="ru-RU" sz="1200" dirty="0" smtClean="0">
                  <a:gradFill>
                    <a:gsLst>
                      <a:gs pos="0">
                        <a:schemeClr val="bg2"/>
                      </a:gs>
                      <a:gs pos="100000">
                        <a:schemeClr val="bg2"/>
                      </a:gs>
                    </a:gsLst>
                    <a:lin ang="5400000" scaled="1"/>
                  </a:gradFill>
                  <a:latin typeface="Verdana"/>
                </a:rPr>
                <a:t>Структурированные Данные</a:t>
              </a:r>
              <a:endParaRPr lang="en-US" sz="1200" dirty="0" smtClean="0">
                <a:gradFill>
                  <a:gsLst>
                    <a:gs pos="0">
                      <a:schemeClr val="bg2"/>
                    </a:gs>
                    <a:gs pos="100000">
                      <a:schemeClr val="bg2"/>
                    </a:gs>
                  </a:gsLst>
                  <a:lin ang="5400000" scaled="1"/>
                </a:gradFill>
                <a:latin typeface="Verdana"/>
              </a:endParaRPr>
            </a:p>
          </p:txBody>
        </p:sp>
        <p:grpSp>
          <p:nvGrpSpPr>
            <p:cNvPr id="70" name="Group 69"/>
            <p:cNvGrpSpPr/>
            <p:nvPr/>
          </p:nvGrpSpPr>
          <p:grpSpPr>
            <a:xfrm>
              <a:off x="416098" y="1443750"/>
              <a:ext cx="1600685" cy="1144363"/>
              <a:chOff x="435680" y="1443750"/>
              <a:chExt cx="1600685" cy="1144363"/>
            </a:xfrm>
          </p:grpSpPr>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80" y="2029373"/>
                <a:ext cx="669207" cy="85085"/>
              </a:xfrm>
              <a:prstGeom prst="rect">
                <a:avLst/>
              </a:prstGeom>
            </p:spPr>
          </p:pic>
          <p:pic>
            <p:nvPicPr>
              <p:cNvPr id="76" name="Picture 75"/>
              <p:cNvPicPr>
                <a:picLocks noChangeAspect="1"/>
              </p:cNvPicPr>
              <p:nvPr/>
            </p:nvPicPr>
            <p:blipFill>
              <a:blip r:embed="rId4" cstate="print"/>
              <a:stretch>
                <a:fillRect/>
              </a:stretch>
            </p:blipFill>
            <p:spPr>
              <a:xfrm>
                <a:off x="491567" y="1443750"/>
                <a:ext cx="505354" cy="415344"/>
              </a:xfrm>
              <a:prstGeom prst="rect">
                <a:avLst/>
              </a:prstGeom>
            </p:spPr>
          </p:pic>
          <p:pic>
            <p:nvPicPr>
              <p:cNvPr id="77" name="Picture 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080" y="2276114"/>
                <a:ext cx="311999" cy="311999"/>
              </a:xfrm>
              <a:prstGeom prst="rect">
                <a:avLst/>
              </a:prstGeom>
            </p:spPr>
          </p:pic>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691" y="1600578"/>
                <a:ext cx="942674" cy="942674"/>
              </a:xfrm>
              <a:prstGeom prst="rect">
                <a:avLst/>
              </a:prstGeom>
            </p:spPr>
          </p:pic>
        </p:grpSp>
      </p:grpSp>
      <p:grpSp>
        <p:nvGrpSpPr>
          <p:cNvPr id="49" name="Group 48"/>
          <p:cNvGrpSpPr/>
          <p:nvPr/>
        </p:nvGrpSpPr>
        <p:grpSpPr>
          <a:xfrm>
            <a:off x="2265530" y="1442125"/>
            <a:ext cx="2003851" cy="1627245"/>
            <a:chOff x="1924416" y="1459261"/>
            <a:chExt cx="2003851" cy="1627245"/>
          </a:xfrm>
        </p:grpSpPr>
        <p:sp>
          <p:nvSpPr>
            <p:cNvPr id="56" name="TextBox 55"/>
            <p:cNvSpPr txBox="1"/>
            <p:nvPr/>
          </p:nvSpPr>
          <p:spPr>
            <a:xfrm>
              <a:off x="1924416" y="2624841"/>
              <a:ext cx="2003851" cy="461665"/>
            </a:xfrm>
            <a:prstGeom prst="rect">
              <a:avLst/>
            </a:prstGeom>
            <a:noFill/>
          </p:spPr>
          <p:txBody>
            <a:bodyPr wrap="square" rtlCol="0">
              <a:spAutoFit/>
            </a:bodyPr>
            <a:lstStyle/>
            <a:p>
              <a:pPr algn="ctr"/>
              <a:r>
                <a:rPr lang="ru-RU" sz="1200" dirty="0" smtClean="0">
                  <a:gradFill>
                    <a:gsLst>
                      <a:gs pos="0">
                        <a:schemeClr val="bg2"/>
                      </a:gs>
                      <a:gs pos="100000">
                        <a:schemeClr val="bg2"/>
                      </a:gs>
                    </a:gsLst>
                    <a:lin ang="5400000" scaled="1"/>
                  </a:gradFill>
                  <a:latin typeface="Verdana"/>
                </a:rPr>
                <a:t>Неструктурированные Данные</a:t>
              </a:r>
              <a:endParaRPr lang="en-US" sz="1200" dirty="0" smtClean="0">
                <a:gradFill>
                  <a:gsLst>
                    <a:gs pos="0">
                      <a:schemeClr val="bg2"/>
                    </a:gs>
                    <a:gs pos="100000">
                      <a:schemeClr val="bg2"/>
                    </a:gs>
                  </a:gsLst>
                  <a:lin ang="5400000" scaled="1"/>
                </a:gradFill>
                <a:latin typeface="Verdana"/>
              </a:endParaRPr>
            </a:p>
          </p:txBody>
        </p:sp>
        <p:grpSp>
          <p:nvGrpSpPr>
            <p:cNvPr id="57" name="Group 56"/>
            <p:cNvGrpSpPr/>
            <p:nvPr/>
          </p:nvGrpSpPr>
          <p:grpSpPr>
            <a:xfrm>
              <a:off x="1996151" y="1459261"/>
              <a:ext cx="1921217" cy="1281591"/>
              <a:chOff x="2057170" y="1459261"/>
              <a:chExt cx="1921217" cy="1281591"/>
            </a:xfrm>
          </p:grpSpPr>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7170" y="1597736"/>
                <a:ext cx="377009" cy="377009"/>
              </a:xfrm>
              <a:prstGeom prst="rect">
                <a:avLst/>
              </a:prstGeom>
            </p:spPr>
          </p:pic>
          <p:pic>
            <p:nvPicPr>
              <p:cNvPr id="60" name="Picture 5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9732" y="1502581"/>
                <a:ext cx="647070" cy="647070"/>
              </a:xfrm>
              <a:prstGeom prst="rect">
                <a:avLst/>
              </a:prstGeom>
            </p:spPr>
          </p:pic>
          <p:pic>
            <p:nvPicPr>
              <p:cNvPr id="61" name="Picture 6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94241" y="1818284"/>
                <a:ext cx="575252" cy="575252"/>
              </a:xfrm>
              <a:prstGeom prst="rect">
                <a:avLst/>
              </a:prstGeom>
            </p:spPr>
          </p:pic>
          <p:pic>
            <p:nvPicPr>
              <p:cNvPr id="62" name="Picture 6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31941" y="2090717"/>
                <a:ext cx="650135" cy="650135"/>
              </a:xfrm>
              <a:prstGeom prst="rect">
                <a:avLst/>
              </a:prstGeom>
            </p:spPr>
          </p:pic>
          <p:pic>
            <p:nvPicPr>
              <p:cNvPr id="63" name="Picture 6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53170" y="1459261"/>
                <a:ext cx="473258" cy="473258"/>
              </a:xfrm>
              <a:prstGeom prst="rect">
                <a:avLst/>
              </a:prstGeom>
            </p:spPr>
          </p:pic>
          <p:pic>
            <p:nvPicPr>
              <p:cNvPr id="64" name="Picture 6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51120" y="1651422"/>
                <a:ext cx="427267" cy="427267"/>
              </a:xfrm>
              <a:prstGeom prst="rect">
                <a:avLst/>
              </a:prstGeom>
            </p:spPr>
          </p:pic>
          <p:pic>
            <p:nvPicPr>
              <p:cNvPr id="65" name="Picture 6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61057" y="2188645"/>
                <a:ext cx="377009" cy="377009"/>
              </a:xfrm>
              <a:prstGeom prst="rect">
                <a:avLst/>
              </a:prstGeom>
            </p:spPr>
          </p:pic>
          <p:pic>
            <p:nvPicPr>
              <p:cNvPr id="66" name="Picture 6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8808" y="2252137"/>
                <a:ext cx="418791" cy="418791"/>
              </a:xfrm>
              <a:prstGeom prst="rect">
                <a:avLst/>
              </a:prstGeom>
            </p:spPr>
          </p:pic>
          <p:pic>
            <p:nvPicPr>
              <p:cNvPr id="67" name="Picture 6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53816" y="1997356"/>
                <a:ext cx="479061" cy="479061"/>
              </a:xfrm>
              <a:prstGeom prst="rect">
                <a:avLst/>
              </a:prstGeom>
            </p:spPr>
          </p:pic>
          <p:pic>
            <p:nvPicPr>
              <p:cNvPr id="68" name="Picture 6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18149" y="1753598"/>
                <a:ext cx="487516" cy="487516"/>
              </a:xfrm>
              <a:prstGeom prst="rect">
                <a:avLst/>
              </a:prstGeom>
            </p:spPr>
          </p:pic>
        </p:grpSp>
      </p:grpSp>
      <p:grpSp>
        <p:nvGrpSpPr>
          <p:cNvPr id="50" name="Group 49"/>
          <p:cNvGrpSpPr/>
          <p:nvPr/>
        </p:nvGrpSpPr>
        <p:grpSpPr>
          <a:xfrm>
            <a:off x="1341771" y="3035986"/>
            <a:ext cx="1931593" cy="1328792"/>
            <a:chOff x="1402731" y="3289500"/>
            <a:chExt cx="1931593" cy="1328792"/>
          </a:xfrm>
        </p:grpSpPr>
        <p:sp>
          <p:nvSpPr>
            <p:cNvPr id="51" name="TextBox 50"/>
            <p:cNvSpPr txBox="1"/>
            <p:nvPr/>
          </p:nvSpPr>
          <p:spPr>
            <a:xfrm>
              <a:off x="1402732" y="4341293"/>
              <a:ext cx="1931592" cy="276999"/>
            </a:xfrm>
            <a:prstGeom prst="rect">
              <a:avLst/>
            </a:prstGeom>
            <a:noFill/>
          </p:spPr>
          <p:txBody>
            <a:bodyPr wrap="square" rtlCol="0">
              <a:spAutoFit/>
            </a:bodyPr>
            <a:lstStyle/>
            <a:p>
              <a:pPr algn="ctr"/>
              <a:r>
                <a:rPr lang="ru-RU" sz="1200" dirty="0" smtClean="0">
                  <a:gradFill>
                    <a:gsLst>
                      <a:gs pos="0">
                        <a:schemeClr val="bg2"/>
                      </a:gs>
                      <a:gs pos="100000">
                        <a:schemeClr val="bg2"/>
                      </a:gs>
                    </a:gsLst>
                    <a:lin ang="5400000" scaled="1"/>
                  </a:gradFill>
                  <a:latin typeface="Verdana"/>
                </a:rPr>
                <a:t>Темные Данные</a:t>
              </a:r>
              <a:endParaRPr lang="en-US" sz="1200" dirty="0" smtClean="0">
                <a:gradFill>
                  <a:gsLst>
                    <a:gs pos="0">
                      <a:schemeClr val="bg2"/>
                    </a:gs>
                    <a:gs pos="100000">
                      <a:schemeClr val="bg2"/>
                    </a:gs>
                  </a:gsLst>
                  <a:lin ang="5400000" scaled="1"/>
                </a:gradFill>
                <a:latin typeface="Verdana"/>
              </a:endParaRPr>
            </a:p>
          </p:txBody>
        </p:sp>
        <p:pic>
          <p:nvPicPr>
            <p:cNvPr id="55" name="Picture 54" descr="log-1024x543.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02731" y="3289500"/>
              <a:ext cx="1931593" cy="1024272"/>
            </a:xfrm>
            <a:prstGeom prst="rect">
              <a:avLst/>
            </a:prstGeom>
          </p:spPr>
        </p:pic>
      </p:grpSp>
      <p:grpSp>
        <p:nvGrpSpPr>
          <p:cNvPr id="80" name="Group 79"/>
          <p:cNvGrpSpPr/>
          <p:nvPr/>
        </p:nvGrpSpPr>
        <p:grpSpPr>
          <a:xfrm>
            <a:off x="4742597" y="1446126"/>
            <a:ext cx="4038253" cy="2871239"/>
            <a:chOff x="4671477" y="1697377"/>
            <a:chExt cx="4038253" cy="2871239"/>
          </a:xfrm>
        </p:grpSpPr>
        <p:grpSp>
          <p:nvGrpSpPr>
            <p:cNvPr id="82" name="Group 81"/>
            <p:cNvGrpSpPr/>
            <p:nvPr/>
          </p:nvGrpSpPr>
          <p:grpSpPr>
            <a:xfrm>
              <a:off x="4671477" y="1786717"/>
              <a:ext cx="2047717" cy="1353367"/>
              <a:chOff x="4400938" y="1663725"/>
              <a:chExt cx="2047717" cy="1353367"/>
            </a:xfrm>
          </p:grpSpPr>
          <p:sp>
            <p:nvSpPr>
              <p:cNvPr id="111" name="TextBox 110"/>
              <p:cNvSpPr txBox="1"/>
              <p:nvPr/>
            </p:nvSpPr>
            <p:spPr>
              <a:xfrm>
                <a:off x="4400938" y="2740093"/>
                <a:ext cx="2047717" cy="276999"/>
              </a:xfrm>
              <a:prstGeom prst="rect">
                <a:avLst/>
              </a:prstGeom>
              <a:noFill/>
            </p:spPr>
            <p:txBody>
              <a:bodyPr wrap="square" rtlCol="0">
                <a:spAutoFit/>
              </a:bodyPr>
              <a:lstStyle>
                <a:defPPr>
                  <a:defRPr lang="en-US"/>
                </a:defPPr>
                <a:lvl1pPr algn="ctr">
                  <a:defRPr sz="1200">
                    <a:gradFill>
                      <a:gsLst>
                        <a:gs pos="0">
                          <a:schemeClr val="bg2"/>
                        </a:gs>
                        <a:gs pos="100000">
                          <a:schemeClr val="bg2"/>
                        </a:gs>
                      </a:gsLst>
                      <a:lin ang="5400000" scaled="1"/>
                    </a:gradFill>
                    <a:latin typeface="Verdana"/>
                  </a:defRPr>
                </a:lvl1pPr>
              </a:lstStyle>
              <a:p>
                <a:r>
                  <a:rPr lang="ru-RU" dirty="0" smtClean="0"/>
                  <a:t>Публичные записи</a:t>
                </a:r>
                <a:endParaRPr lang="en-US" dirty="0"/>
              </a:p>
            </p:txBody>
          </p:sp>
          <p:pic>
            <p:nvPicPr>
              <p:cNvPr id="112" name="Picture 1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20719" y="1663725"/>
                <a:ext cx="988217" cy="988217"/>
              </a:xfrm>
              <a:prstGeom prst="rect">
                <a:avLst/>
              </a:prstGeom>
            </p:spPr>
          </p:pic>
        </p:grpSp>
        <p:grpSp>
          <p:nvGrpSpPr>
            <p:cNvPr id="83" name="Group 82"/>
            <p:cNvGrpSpPr/>
            <p:nvPr/>
          </p:nvGrpSpPr>
          <p:grpSpPr>
            <a:xfrm>
              <a:off x="6891656" y="1697377"/>
              <a:ext cx="1657856" cy="1521872"/>
              <a:chOff x="6891656" y="1582977"/>
              <a:chExt cx="1657856" cy="1521872"/>
            </a:xfrm>
          </p:grpSpPr>
          <p:sp>
            <p:nvSpPr>
              <p:cNvPr id="109" name="TextBox 108"/>
              <p:cNvSpPr txBox="1"/>
              <p:nvPr/>
            </p:nvSpPr>
            <p:spPr>
              <a:xfrm>
                <a:off x="6891656" y="2643184"/>
                <a:ext cx="1657856" cy="461665"/>
              </a:xfrm>
              <a:prstGeom prst="rect">
                <a:avLst/>
              </a:prstGeom>
              <a:noFill/>
            </p:spPr>
            <p:txBody>
              <a:bodyPr wrap="square" rtlCol="0">
                <a:spAutoFit/>
              </a:bodyPr>
              <a:lstStyle>
                <a:defPPr>
                  <a:defRPr lang="en-US"/>
                </a:defPPr>
                <a:lvl1pPr algn="ctr">
                  <a:defRPr sz="1200">
                    <a:gradFill>
                      <a:gsLst>
                        <a:gs pos="0">
                          <a:schemeClr val="bg2"/>
                        </a:gs>
                        <a:gs pos="100000">
                          <a:schemeClr val="bg2"/>
                        </a:gs>
                      </a:gsLst>
                      <a:lin ang="5400000" scaled="1"/>
                    </a:gradFill>
                    <a:latin typeface="Verdana"/>
                  </a:defRPr>
                </a:lvl1pPr>
              </a:lstStyle>
              <a:p>
                <a:r>
                  <a:rPr lang="ru-RU" dirty="0"/>
                  <a:t>Данные о местоположении</a:t>
                </a:r>
              </a:p>
            </p:txBody>
          </p:sp>
          <p:pic>
            <p:nvPicPr>
              <p:cNvPr id="110" name="Picture 10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53306" y="1582977"/>
                <a:ext cx="1166895" cy="1166895"/>
              </a:xfrm>
              <a:prstGeom prst="rect">
                <a:avLst/>
              </a:prstGeom>
            </p:spPr>
          </p:pic>
        </p:grpSp>
        <p:grpSp>
          <p:nvGrpSpPr>
            <p:cNvPr id="84" name="Group 83"/>
            <p:cNvGrpSpPr/>
            <p:nvPr/>
          </p:nvGrpSpPr>
          <p:grpSpPr>
            <a:xfrm>
              <a:off x="6578766" y="3289500"/>
              <a:ext cx="2130964" cy="1279116"/>
              <a:chOff x="6578766" y="3289500"/>
              <a:chExt cx="2130964" cy="1279116"/>
            </a:xfrm>
          </p:grpSpPr>
          <p:sp>
            <p:nvSpPr>
              <p:cNvPr id="92" name="TextBox 91"/>
              <p:cNvSpPr txBox="1"/>
              <p:nvPr/>
            </p:nvSpPr>
            <p:spPr>
              <a:xfrm>
                <a:off x="6578766" y="4153118"/>
                <a:ext cx="2130964" cy="415498"/>
              </a:xfrm>
              <a:prstGeom prst="rect">
                <a:avLst/>
              </a:prstGeom>
              <a:noFill/>
            </p:spPr>
            <p:txBody>
              <a:bodyPr wrap="square" rtlCol="0">
                <a:spAutoFit/>
              </a:bodyPr>
              <a:lstStyle>
                <a:defPPr>
                  <a:defRPr lang="en-US"/>
                </a:defPPr>
                <a:lvl1pPr algn="ctr">
                  <a:defRPr sz="1200">
                    <a:gradFill>
                      <a:gsLst>
                        <a:gs pos="0">
                          <a:schemeClr val="bg2"/>
                        </a:gs>
                        <a:gs pos="100000">
                          <a:schemeClr val="bg2"/>
                        </a:gs>
                      </a:gsLst>
                      <a:lin ang="5400000" scaled="1"/>
                    </a:gradFill>
                    <a:latin typeface="Verdana"/>
                  </a:defRPr>
                </a:lvl1pPr>
              </a:lstStyle>
              <a:p>
                <a:r>
                  <a:rPr lang="ru-RU" dirty="0" smtClean="0"/>
                  <a:t>Социальные сети</a:t>
                </a:r>
                <a:r>
                  <a:rPr lang="en-US" dirty="0" smtClean="0"/>
                  <a:t>, </a:t>
                </a:r>
                <a:r>
                  <a:rPr lang="ru-RU" sz="900" dirty="0"/>
                  <a:t>ПОЛЬЗОВАТЕЛЬСКИЙ КОНТЕНТ</a:t>
                </a:r>
                <a:endParaRPr lang="en-US" sz="900" dirty="0"/>
              </a:p>
            </p:txBody>
          </p:sp>
          <p:grpSp>
            <p:nvGrpSpPr>
              <p:cNvPr id="93" name="Group 92"/>
              <p:cNvGrpSpPr/>
              <p:nvPr/>
            </p:nvGrpSpPr>
            <p:grpSpPr>
              <a:xfrm>
                <a:off x="7698407" y="3294003"/>
                <a:ext cx="426821" cy="426821"/>
                <a:chOff x="7698407" y="3294003"/>
                <a:chExt cx="426821" cy="426821"/>
              </a:xfrm>
            </p:grpSpPr>
            <p:pic>
              <p:nvPicPr>
                <p:cNvPr id="107" name="Picture 10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98407" y="3294003"/>
                  <a:ext cx="426821" cy="426821"/>
                </a:xfrm>
                <a:prstGeom prst="rect">
                  <a:avLst/>
                </a:prstGeom>
              </p:spPr>
            </p:pic>
            <p:pic>
              <p:nvPicPr>
                <p:cNvPr id="108" name="Picture 107"/>
                <p:cNvPicPr>
                  <a:picLocks noChangeAspect="1"/>
                </p:cNvPicPr>
                <p:nvPr/>
              </p:nvPicPr>
              <p:blipFill>
                <a:blip r:embed="rId21">
                  <a:lum bright="-13000"/>
                  <a:extLst>
                    <a:ext uri="{28A0092B-C50C-407E-A947-70E740481C1C}">
                      <a14:useLocalDpi xmlns:a14="http://schemas.microsoft.com/office/drawing/2010/main" val="0"/>
                    </a:ext>
                  </a:extLst>
                </a:blip>
                <a:stretch>
                  <a:fillRect/>
                </a:stretch>
              </p:blipFill>
              <p:spPr>
                <a:xfrm>
                  <a:off x="7756293" y="3337980"/>
                  <a:ext cx="307918" cy="307918"/>
                </a:xfrm>
                <a:prstGeom prst="rect">
                  <a:avLst/>
                </a:prstGeom>
                <a:effectLst>
                  <a:glow rad="25400">
                    <a:schemeClr val="bg1">
                      <a:alpha val="29000"/>
                    </a:schemeClr>
                  </a:glow>
                </a:effectLst>
              </p:spPr>
            </p:pic>
          </p:grpSp>
          <p:pic>
            <p:nvPicPr>
              <p:cNvPr id="94" name="Picture 9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678245" y="3294005"/>
                <a:ext cx="426821" cy="426821"/>
              </a:xfrm>
              <a:prstGeom prst="rect">
                <a:avLst/>
              </a:prstGeom>
            </p:spPr>
          </p:pic>
          <p:pic>
            <p:nvPicPr>
              <p:cNvPr id="95" name="Picture 9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678245" y="3790437"/>
                <a:ext cx="426821" cy="426821"/>
              </a:xfrm>
              <a:prstGeom prst="rect">
                <a:avLst/>
              </a:prstGeom>
            </p:spPr>
          </p:pic>
          <p:pic>
            <p:nvPicPr>
              <p:cNvPr id="96" name="Picture 9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188326" y="3294005"/>
                <a:ext cx="426821" cy="426821"/>
              </a:xfrm>
              <a:prstGeom prst="rect">
                <a:avLst/>
              </a:prstGeom>
            </p:spPr>
          </p:pic>
          <p:grpSp>
            <p:nvGrpSpPr>
              <p:cNvPr id="97" name="Group 96"/>
              <p:cNvGrpSpPr/>
              <p:nvPr/>
            </p:nvGrpSpPr>
            <p:grpSpPr>
              <a:xfrm>
                <a:off x="7188326" y="3790439"/>
                <a:ext cx="426821" cy="426821"/>
                <a:chOff x="6321892" y="3867488"/>
                <a:chExt cx="359910" cy="359910"/>
              </a:xfrm>
            </p:grpSpPr>
            <p:pic>
              <p:nvPicPr>
                <p:cNvPr id="105" name="Picture 10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321892" y="3867488"/>
                  <a:ext cx="359910" cy="359910"/>
                </a:xfrm>
                <a:prstGeom prst="rect">
                  <a:avLst/>
                </a:prstGeom>
              </p:spPr>
            </p:pic>
            <p:pic>
              <p:nvPicPr>
                <p:cNvPr id="106" name="Picture 105"/>
                <p:cNvPicPr>
                  <a:picLocks noChangeAspect="1"/>
                </p:cNvPicPr>
                <p:nvPr/>
              </p:nvPicPr>
              <p:blipFill>
                <a:blip r:embed="rId25">
                  <a:lum bright="16000"/>
                  <a:extLst>
                    <a:ext uri="{28A0092B-C50C-407E-A947-70E740481C1C}">
                      <a14:useLocalDpi xmlns:a14="http://schemas.microsoft.com/office/drawing/2010/main" val="0"/>
                    </a:ext>
                  </a:extLst>
                </a:blip>
                <a:stretch>
                  <a:fillRect/>
                </a:stretch>
              </p:blipFill>
              <p:spPr>
                <a:xfrm>
                  <a:off x="6397040" y="3914675"/>
                  <a:ext cx="209614" cy="209614"/>
                </a:xfrm>
                <a:prstGeom prst="rect">
                  <a:avLst/>
                </a:prstGeom>
                <a:effectLst>
                  <a:glow rad="25400">
                    <a:schemeClr val="bg1">
                      <a:alpha val="29000"/>
                    </a:schemeClr>
                  </a:glow>
                </a:effectLst>
              </p:spPr>
            </p:pic>
          </p:grpSp>
          <p:grpSp>
            <p:nvGrpSpPr>
              <p:cNvPr id="98" name="Group 97"/>
              <p:cNvGrpSpPr/>
              <p:nvPr/>
            </p:nvGrpSpPr>
            <p:grpSpPr>
              <a:xfrm>
                <a:off x="7696841" y="3785125"/>
                <a:ext cx="426821" cy="426821"/>
                <a:chOff x="7696841" y="3785125"/>
                <a:chExt cx="426821" cy="426821"/>
              </a:xfrm>
            </p:grpSpPr>
            <p:pic>
              <p:nvPicPr>
                <p:cNvPr id="103" name="Picture 10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96841" y="3785125"/>
                  <a:ext cx="426821" cy="426821"/>
                </a:xfrm>
                <a:prstGeom prst="rect">
                  <a:avLst/>
                </a:prstGeom>
              </p:spPr>
            </p:pic>
            <p:pic>
              <p:nvPicPr>
                <p:cNvPr id="104" name="Picture 103"/>
                <p:cNvPicPr>
                  <a:picLocks noChangeAspect="1"/>
                </p:cNvPicPr>
                <p:nvPr/>
              </p:nvPicPr>
              <p:blipFill>
                <a:blip r:embed="rId26">
                  <a:lum bright="16000"/>
                  <a:extLst>
                    <a:ext uri="{28A0092B-C50C-407E-A947-70E740481C1C}">
                      <a14:useLocalDpi xmlns:a14="http://schemas.microsoft.com/office/drawing/2010/main" val="0"/>
                    </a:ext>
                  </a:extLst>
                </a:blip>
                <a:stretch>
                  <a:fillRect/>
                </a:stretch>
              </p:blipFill>
              <p:spPr>
                <a:xfrm>
                  <a:off x="7801734" y="3874226"/>
                  <a:ext cx="220755" cy="220755"/>
                </a:xfrm>
                <a:prstGeom prst="rect">
                  <a:avLst/>
                </a:prstGeom>
                <a:effectLst>
                  <a:glow rad="25400">
                    <a:schemeClr val="bg1">
                      <a:alpha val="29000"/>
                    </a:schemeClr>
                  </a:glow>
                </a:effectLst>
              </p:spPr>
            </p:pic>
          </p:grpSp>
          <p:pic>
            <p:nvPicPr>
              <p:cNvPr id="99" name="Picture 9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203790" y="3289500"/>
                <a:ext cx="426932" cy="426932"/>
              </a:xfrm>
              <a:prstGeom prst="rect">
                <a:avLst/>
              </a:prstGeom>
            </p:spPr>
          </p:pic>
          <p:grpSp>
            <p:nvGrpSpPr>
              <p:cNvPr id="100" name="Group 99"/>
              <p:cNvGrpSpPr/>
              <p:nvPr/>
            </p:nvGrpSpPr>
            <p:grpSpPr>
              <a:xfrm>
                <a:off x="8203790" y="3785125"/>
                <a:ext cx="426821" cy="426821"/>
                <a:chOff x="8203790" y="3785125"/>
                <a:chExt cx="426821" cy="426821"/>
              </a:xfrm>
            </p:grpSpPr>
            <p:pic>
              <p:nvPicPr>
                <p:cNvPr id="101" name="Picture 10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03790" y="3785125"/>
                  <a:ext cx="426821" cy="426821"/>
                </a:xfrm>
                <a:prstGeom prst="rect">
                  <a:avLst/>
                </a:prstGeom>
              </p:spPr>
            </p:pic>
            <p:pic>
              <p:nvPicPr>
                <p:cNvPr id="102" name="Picture 101"/>
                <p:cNvPicPr>
                  <a:picLocks noChangeAspect="1"/>
                </p:cNvPicPr>
                <p:nvPr/>
              </p:nvPicPr>
              <p:blipFill>
                <a:blip r:embed="rId2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84887" y="3846318"/>
                  <a:ext cx="264625" cy="264625"/>
                </a:xfrm>
                <a:prstGeom prst="rect">
                  <a:avLst/>
                </a:prstGeom>
                <a:effectLst>
                  <a:glow rad="25400">
                    <a:schemeClr val="bg1">
                      <a:alpha val="29000"/>
                    </a:schemeClr>
                  </a:glow>
                </a:effectLst>
              </p:spPr>
            </p:pic>
          </p:grpSp>
        </p:grpSp>
        <p:grpSp>
          <p:nvGrpSpPr>
            <p:cNvPr id="85" name="Group 84"/>
            <p:cNvGrpSpPr/>
            <p:nvPr/>
          </p:nvGrpSpPr>
          <p:grpSpPr>
            <a:xfrm>
              <a:off x="4720705" y="3090194"/>
              <a:ext cx="1998489" cy="1462756"/>
              <a:chOff x="4720705" y="3090194"/>
              <a:chExt cx="1998489" cy="1462756"/>
            </a:xfrm>
          </p:grpSpPr>
          <p:sp>
            <p:nvSpPr>
              <p:cNvPr id="86" name="TextBox 85"/>
              <p:cNvSpPr txBox="1"/>
              <p:nvPr/>
            </p:nvSpPr>
            <p:spPr>
              <a:xfrm>
                <a:off x="4773886" y="4275951"/>
                <a:ext cx="1638857" cy="276999"/>
              </a:xfrm>
              <a:prstGeom prst="rect">
                <a:avLst/>
              </a:prstGeom>
              <a:noFill/>
            </p:spPr>
            <p:txBody>
              <a:bodyPr wrap="square" rtlCol="0">
                <a:spAutoFit/>
              </a:bodyPr>
              <a:lstStyle>
                <a:defPPr>
                  <a:defRPr lang="en-US"/>
                </a:defPPr>
                <a:lvl1pPr algn="ctr">
                  <a:defRPr sz="1200">
                    <a:gradFill>
                      <a:gsLst>
                        <a:gs pos="0">
                          <a:schemeClr val="bg2"/>
                        </a:gs>
                        <a:gs pos="100000">
                          <a:schemeClr val="bg2"/>
                        </a:gs>
                      </a:gsLst>
                      <a:lin ang="5400000" scaled="1"/>
                    </a:gradFill>
                    <a:latin typeface="Verdana"/>
                  </a:defRPr>
                </a:lvl1pPr>
              </a:lstStyle>
              <a:p>
                <a:r>
                  <a:rPr lang="ru-RU" dirty="0" smtClean="0"/>
                  <a:t>Интернет Вещей</a:t>
                </a:r>
                <a:endParaRPr lang="en-US" dirty="0"/>
              </a:p>
            </p:txBody>
          </p:sp>
          <p:pic>
            <p:nvPicPr>
              <p:cNvPr id="87" name="Picture 8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334195" y="3090194"/>
                <a:ext cx="1072473" cy="1072473"/>
              </a:xfrm>
              <a:prstGeom prst="rect">
                <a:avLst/>
              </a:prstGeom>
            </p:spPr>
          </p:pic>
          <p:pic>
            <p:nvPicPr>
              <p:cNvPr id="88" name="Picture 8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35102" y="3429680"/>
                <a:ext cx="884092" cy="884092"/>
              </a:xfrm>
              <a:prstGeom prst="rect">
                <a:avLst/>
              </a:prstGeom>
            </p:spPr>
          </p:pic>
          <p:pic>
            <p:nvPicPr>
              <p:cNvPr id="89" name="Picture 8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223502" y="3668454"/>
                <a:ext cx="636706" cy="636706"/>
              </a:xfrm>
              <a:prstGeom prst="rect">
                <a:avLst/>
              </a:prstGeom>
            </p:spPr>
          </p:pic>
          <p:pic>
            <p:nvPicPr>
              <p:cNvPr id="90" name="Picture 8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745040" y="3302725"/>
                <a:ext cx="570331" cy="570331"/>
              </a:xfrm>
              <a:prstGeom prst="rect">
                <a:avLst/>
              </a:prstGeom>
            </p:spPr>
          </p:pic>
          <p:pic>
            <p:nvPicPr>
              <p:cNvPr id="91" name="Picture 90"/>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720705" y="3711732"/>
                <a:ext cx="572189" cy="584589"/>
              </a:xfrm>
              <a:prstGeom prst="rect">
                <a:avLst/>
              </a:prstGeom>
            </p:spPr>
          </p:pic>
        </p:grpSp>
      </p:grpSp>
      <p:sp>
        <p:nvSpPr>
          <p:cNvPr id="113" name="TextBox 112"/>
          <p:cNvSpPr txBox="1"/>
          <p:nvPr/>
        </p:nvSpPr>
        <p:spPr>
          <a:xfrm rot="16200000">
            <a:off x="6537506" y="-1051543"/>
            <a:ext cx="430887" cy="4294421"/>
          </a:xfrm>
          <a:prstGeom prst="rect">
            <a:avLst/>
          </a:prstGeom>
          <a:solidFill>
            <a:schemeClr val="tx2"/>
          </a:solidFill>
        </p:spPr>
        <p:txBody>
          <a:bodyPr vert="vert" wrap="square" rtlCol="0" anchor="ctr" anchorCtr="0">
            <a:spAutoFit/>
          </a:bodyPr>
          <a:lstStyle/>
          <a:p>
            <a:pPr algn="ctr"/>
            <a:r>
              <a:rPr lang="ru-RU" sz="1600" b="1" dirty="0" smtClean="0">
                <a:solidFill>
                  <a:schemeClr val="bg1"/>
                </a:solidFill>
                <a:latin typeface="Verdana"/>
              </a:rPr>
              <a:t>Интернет</a:t>
            </a:r>
            <a:endParaRPr lang="en-US" sz="1600" b="1" dirty="0" smtClean="0">
              <a:solidFill>
                <a:schemeClr val="bg1"/>
              </a:solidFill>
              <a:latin typeface="Verdana"/>
            </a:endParaRPr>
          </a:p>
        </p:txBody>
      </p:sp>
      <p:sp>
        <p:nvSpPr>
          <p:cNvPr id="2" name="Title 1"/>
          <p:cNvSpPr>
            <a:spLocks noGrp="1"/>
          </p:cNvSpPr>
          <p:nvPr>
            <p:ph type="ctrTitle"/>
          </p:nvPr>
        </p:nvSpPr>
        <p:spPr/>
        <p:txBody>
          <a:bodyPr/>
          <a:lstStyle/>
          <a:p>
            <a:r>
              <a:rPr lang="ru-RU" dirty="0" smtClean="0"/>
              <a:t>Что такое большие данные</a:t>
            </a:r>
            <a:r>
              <a:rPr lang="en-US" dirty="0" smtClean="0"/>
              <a:t>?</a:t>
            </a:r>
            <a:br>
              <a:rPr lang="en-US" dirty="0" smtClean="0"/>
            </a:br>
            <a:endParaRPr lang="en-US" dirty="0"/>
          </a:p>
        </p:txBody>
      </p:sp>
    </p:spTree>
    <p:extLst>
      <p:ext uri="{BB962C8B-B14F-4D97-AF65-F5344CB8AC3E}">
        <p14:creationId xmlns:p14="http://schemas.microsoft.com/office/powerpoint/2010/main" val="3430514310"/>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366713" y="2165850"/>
            <a:ext cx="8410575" cy="838200"/>
          </a:xfrm>
          <a:prstGeom prst="rightArrow">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t"/>
          <a:lstStyle/>
          <a:p>
            <a:pPr algn="ctr"/>
            <a:endParaRPr lang="en-US" sz="1050">
              <a:solidFill>
                <a:srgbClr val="4D4D4D"/>
              </a:solidFill>
              <a:latin typeface="Verdana"/>
            </a:endParaRPr>
          </a:p>
        </p:txBody>
      </p:sp>
      <p:sp>
        <p:nvSpPr>
          <p:cNvPr id="2" name="Title 1"/>
          <p:cNvSpPr>
            <a:spLocks noGrp="1"/>
          </p:cNvSpPr>
          <p:nvPr>
            <p:ph type="ctrTitle"/>
          </p:nvPr>
        </p:nvSpPr>
        <p:spPr/>
        <p:txBody>
          <a:bodyPr/>
          <a:lstStyle/>
          <a:p>
            <a:r>
              <a:rPr lang="ru-RU" dirty="0" smtClean="0"/>
              <a:t>Архитектура </a:t>
            </a:r>
            <a:r>
              <a:rPr lang="ru-RU" dirty="0"/>
              <a:t>для «Озера данных»</a:t>
            </a:r>
            <a:endParaRPr lang="en-US" dirty="0"/>
          </a:p>
        </p:txBody>
      </p:sp>
      <p:sp>
        <p:nvSpPr>
          <p:cNvPr id="3" name="Subtitle 2"/>
          <p:cNvSpPr>
            <a:spLocks noGrp="1"/>
          </p:cNvSpPr>
          <p:nvPr>
            <p:ph type="subTitle" idx="1"/>
          </p:nvPr>
        </p:nvSpPr>
        <p:spPr/>
        <p:txBody>
          <a:bodyPr/>
          <a:lstStyle/>
          <a:p>
            <a:r>
              <a:rPr lang="ru-RU" dirty="0"/>
              <a:t>Централизация системы хранения данных, обработки и служб приложений</a:t>
            </a:r>
            <a:endParaRPr lang="en-US" dirty="0"/>
          </a:p>
        </p:txBody>
      </p:sp>
      <p:sp>
        <p:nvSpPr>
          <p:cNvPr id="7" name="Text Box 6"/>
          <p:cNvSpPr txBox="1">
            <a:spLocks noChangeArrowheads="1"/>
          </p:cNvSpPr>
          <p:nvPr/>
        </p:nvSpPr>
        <p:spPr bwMode="gray">
          <a:xfrm>
            <a:off x="3926274" y="3582936"/>
            <a:ext cx="989053" cy="492443"/>
          </a:xfrm>
          <a:prstGeom prst="rect">
            <a:avLst/>
          </a:prstGeom>
          <a:noFill/>
          <a:ln w="9525">
            <a:noFill/>
            <a:miter lim="800000"/>
            <a:headEnd/>
            <a:tailEnd/>
          </a:ln>
        </p:spPr>
        <p:txBody>
          <a:bodyPr wrap="none" lIns="0" tIns="0" rIns="0" bIns="0" anchor="ctr">
            <a:spAutoFit/>
          </a:bodyPr>
          <a:lstStyle/>
          <a:p>
            <a:pPr algn="ctr"/>
            <a:r>
              <a:rPr lang="en-US" sz="1600" b="1" dirty="0" smtClean="0">
                <a:gradFill>
                  <a:gsLst>
                    <a:gs pos="23000">
                      <a:schemeClr val="bg1"/>
                    </a:gs>
                    <a:gs pos="68000">
                      <a:schemeClr val="bg1"/>
                    </a:gs>
                  </a:gsLst>
                  <a:lin ang="1200000" scaled="0"/>
                </a:gradFill>
                <a:cs typeface="Verdana"/>
              </a:rPr>
              <a:t>CLOUD</a:t>
            </a:r>
            <a:br>
              <a:rPr lang="en-US" sz="1600" b="1" dirty="0" smtClean="0">
                <a:gradFill>
                  <a:gsLst>
                    <a:gs pos="23000">
                      <a:schemeClr val="bg1"/>
                    </a:gs>
                    <a:gs pos="68000">
                      <a:schemeClr val="bg1"/>
                    </a:gs>
                  </a:gsLst>
                  <a:lin ang="1200000" scaled="0"/>
                </a:gradFill>
                <a:cs typeface="Verdana"/>
              </a:rPr>
            </a:br>
            <a:r>
              <a:rPr lang="en-US" sz="1600" b="1" dirty="0" smtClean="0">
                <a:gradFill>
                  <a:gsLst>
                    <a:gs pos="23000">
                      <a:schemeClr val="bg1"/>
                    </a:gs>
                    <a:gs pos="68000">
                      <a:schemeClr val="bg1"/>
                    </a:gs>
                  </a:gsLst>
                  <a:lin ang="1200000" scaled="0"/>
                </a:gradFill>
                <a:cs typeface="Verdana"/>
              </a:rPr>
              <a:t>SEVICES</a:t>
            </a:r>
            <a:endParaRPr lang="en-US" sz="1600" b="1" dirty="0">
              <a:gradFill>
                <a:gsLst>
                  <a:gs pos="23000">
                    <a:schemeClr val="bg1"/>
                  </a:gs>
                  <a:gs pos="68000">
                    <a:schemeClr val="bg1"/>
                  </a:gs>
                </a:gsLst>
                <a:lin ang="1200000" scaled="0"/>
              </a:gradFill>
              <a:cs typeface="Verdana"/>
            </a:endParaRPr>
          </a:p>
        </p:txBody>
      </p:sp>
      <p:sp>
        <p:nvSpPr>
          <p:cNvPr id="13" name="Snip Single Corner Rectangle 12"/>
          <p:cNvSpPr/>
          <p:nvPr/>
        </p:nvSpPr>
        <p:spPr>
          <a:xfrm>
            <a:off x="914400" y="1504950"/>
            <a:ext cx="1219200" cy="1295400"/>
          </a:xfrm>
          <a:prstGeom prst="snip1Rect">
            <a:avLst/>
          </a:prstGeom>
          <a:gradFill flip="none" rotWithShape="1">
            <a:gsLst>
              <a:gs pos="0">
                <a:schemeClr val="tx2"/>
              </a:gs>
              <a:gs pos="100000">
                <a:srgbClr val="FFFFFF"/>
              </a:gs>
            </a:gsLst>
            <a:lin ang="5400000" scaled="0"/>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46800" rIns="0" rtlCol="0" anchor="t"/>
          <a:lstStyle/>
          <a:p>
            <a:pPr algn="ctr"/>
            <a:r>
              <a:rPr lang="ru-RU" dirty="0" smtClean="0">
                <a:solidFill>
                  <a:srgbClr val="FFFFFF"/>
                </a:solidFill>
                <a:latin typeface="Verdana"/>
              </a:rPr>
              <a:t>Загрузка</a:t>
            </a:r>
            <a:endParaRPr lang="en-US" dirty="0">
              <a:solidFill>
                <a:srgbClr val="FFFFFF"/>
              </a:solidFill>
              <a:latin typeface="Verdana"/>
            </a:endParaRPr>
          </a:p>
        </p:txBody>
      </p:sp>
      <p:sp>
        <p:nvSpPr>
          <p:cNvPr id="14" name="Snip Single Corner Rectangle 13"/>
          <p:cNvSpPr/>
          <p:nvPr/>
        </p:nvSpPr>
        <p:spPr>
          <a:xfrm>
            <a:off x="2362200" y="1504950"/>
            <a:ext cx="1219200" cy="1295400"/>
          </a:xfrm>
          <a:prstGeom prst="snip1Rect">
            <a:avLst/>
          </a:prstGeom>
          <a:gradFill flip="none" rotWithShape="1">
            <a:gsLst>
              <a:gs pos="0">
                <a:schemeClr val="tx2"/>
              </a:gs>
              <a:gs pos="100000">
                <a:srgbClr val="FFFFFF"/>
              </a:gs>
            </a:gsLst>
            <a:lin ang="5400000" scaled="0"/>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46800" rIns="0" rtlCol="0" anchor="t"/>
          <a:lstStyle/>
          <a:p>
            <a:pPr algn="ctr"/>
            <a:r>
              <a:rPr lang="ru-RU" dirty="0" smtClean="0">
                <a:solidFill>
                  <a:srgbClr val="FFFFFF"/>
                </a:solidFill>
                <a:latin typeface="Verdana"/>
              </a:rPr>
              <a:t> Хранение</a:t>
            </a:r>
            <a:endParaRPr lang="en-US" dirty="0">
              <a:solidFill>
                <a:srgbClr val="FFFFFF"/>
              </a:solidFill>
              <a:latin typeface="Verdana"/>
            </a:endParaRPr>
          </a:p>
        </p:txBody>
      </p:sp>
      <p:sp>
        <p:nvSpPr>
          <p:cNvPr id="15" name="Snip Single Corner Rectangle 14"/>
          <p:cNvSpPr/>
          <p:nvPr/>
        </p:nvSpPr>
        <p:spPr>
          <a:xfrm>
            <a:off x="3886200" y="1504950"/>
            <a:ext cx="1219200" cy="1295400"/>
          </a:xfrm>
          <a:prstGeom prst="snip1Rect">
            <a:avLst/>
          </a:prstGeom>
          <a:gradFill flip="none" rotWithShape="1">
            <a:gsLst>
              <a:gs pos="0">
                <a:schemeClr val="tx2"/>
              </a:gs>
              <a:gs pos="100000">
                <a:srgbClr val="FFFFFF"/>
              </a:gs>
            </a:gsLst>
            <a:lin ang="5400000" scaled="0"/>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46800" rIns="0" rtlCol="0" anchor="t"/>
          <a:lstStyle/>
          <a:p>
            <a:pPr algn="ctr"/>
            <a:r>
              <a:rPr lang="ru-RU" dirty="0" smtClean="0">
                <a:solidFill>
                  <a:srgbClr val="FFFFFF"/>
                </a:solidFill>
                <a:latin typeface="Verdana"/>
              </a:rPr>
              <a:t>Анализ</a:t>
            </a:r>
            <a:endParaRPr lang="en-US" dirty="0">
              <a:solidFill>
                <a:srgbClr val="FFFFFF"/>
              </a:solidFill>
              <a:latin typeface="Verdana"/>
            </a:endParaRPr>
          </a:p>
        </p:txBody>
      </p:sp>
      <p:sp>
        <p:nvSpPr>
          <p:cNvPr id="16" name="Snip Single Corner Rectangle 15"/>
          <p:cNvSpPr/>
          <p:nvPr/>
        </p:nvSpPr>
        <p:spPr>
          <a:xfrm>
            <a:off x="5349240" y="1504950"/>
            <a:ext cx="1280160" cy="1295400"/>
          </a:xfrm>
          <a:prstGeom prst="snip1Rect">
            <a:avLst/>
          </a:prstGeom>
          <a:gradFill flip="none" rotWithShape="1">
            <a:gsLst>
              <a:gs pos="0">
                <a:schemeClr val="tx2"/>
              </a:gs>
              <a:gs pos="100000">
                <a:srgbClr val="FFFFFF"/>
              </a:gs>
            </a:gsLst>
            <a:lin ang="5400000" scaled="0"/>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46800" rIns="0" rtlCol="0" anchor="t"/>
          <a:lstStyle/>
          <a:p>
            <a:pPr algn="ctr"/>
            <a:r>
              <a:rPr lang="ru-RU" dirty="0" smtClean="0">
                <a:solidFill>
                  <a:srgbClr val="FFFFFF"/>
                </a:solidFill>
                <a:latin typeface="Verdana"/>
              </a:rPr>
              <a:t> Раскрытие</a:t>
            </a:r>
            <a:endParaRPr lang="en-US" dirty="0">
              <a:solidFill>
                <a:srgbClr val="FFFFFF"/>
              </a:solidFill>
              <a:latin typeface="Verdana"/>
            </a:endParaRPr>
          </a:p>
        </p:txBody>
      </p:sp>
      <p:sp>
        <p:nvSpPr>
          <p:cNvPr id="17" name="Snip Single Corner Rectangle 16"/>
          <p:cNvSpPr/>
          <p:nvPr/>
        </p:nvSpPr>
        <p:spPr>
          <a:xfrm>
            <a:off x="6858000" y="1504950"/>
            <a:ext cx="1219200" cy="1295400"/>
          </a:xfrm>
          <a:prstGeom prst="snip1Rect">
            <a:avLst/>
          </a:prstGeom>
          <a:gradFill flip="none" rotWithShape="1">
            <a:gsLst>
              <a:gs pos="0">
                <a:schemeClr val="tx2"/>
              </a:gs>
              <a:gs pos="100000">
                <a:srgbClr val="FFFFFF"/>
              </a:gs>
            </a:gsLst>
            <a:lin ang="5400000" scaled="0"/>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46800" rIns="0" rtlCol="0" anchor="t"/>
          <a:lstStyle/>
          <a:p>
            <a:pPr algn="ctr"/>
            <a:r>
              <a:rPr lang="ru-RU" dirty="0" smtClean="0">
                <a:solidFill>
                  <a:srgbClr val="FFFFFF"/>
                </a:solidFill>
                <a:latin typeface="Verdana"/>
              </a:rPr>
              <a:t> Действие</a:t>
            </a:r>
            <a:endParaRPr lang="en-US" dirty="0">
              <a:solidFill>
                <a:srgbClr val="FFFFFF"/>
              </a:solidFill>
              <a:latin typeface="Verdana"/>
            </a:endParaRPr>
          </a:p>
        </p:txBody>
      </p:sp>
      <p:sp>
        <p:nvSpPr>
          <p:cNvPr id="18" name="Rectangle 17"/>
          <p:cNvSpPr/>
          <p:nvPr/>
        </p:nvSpPr>
        <p:spPr>
          <a:xfrm>
            <a:off x="853440" y="3181351"/>
            <a:ext cx="1341120" cy="114299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lstStyle/>
          <a:p>
            <a:pPr algn="ctr"/>
            <a:r>
              <a:rPr lang="ru-RU" sz="1050" dirty="0" smtClean="0">
                <a:solidFill>
                  <a:schemeClr val="bg2"/>
                </a:solidFill>
              </a:rPr>
              <a:t>Извлечение </a:t>
            </a:r>
            <a:r>
              <a:rPr lang="ru-RU" sz="1050" dirty="0">
                <a:solidFill>
                  <a:schemeClr val="bg2"/>
                </a:solidFill>
              </a:rPr>
              <a:t>данных из различных источников, </a:t>
            </a:r>
            <a:r>
              <a:rPr lang="ru-RU" sz="1050" dirty="0" smtClean="0">
                <a:solidFill>
                  <a:schemeClr val="bg2"/>
                </a:solidFill>
              </a:rPr>
              <a:t> </a:t>
            </a:r>
            <a:r>
              <a:rPr lang="ru-RU" sz="1050" dirty="0">
                <a:solidFill>
                  <a:schemeClr val="bg2"/>
                </a:solidFill>
              </a:rPr>
              <a:t>традиционных и новых.</a:t>
            </a:r>
            <a:endParaRPr lang="en-US" sz="1050" dirty="0">
              <a:solidFill>
                <a:schemeClr val="bg2"/>
              </a:solidFill>
            </a:endParaRPr>
          </a:p>
        </p:txBody>
      </p:sp>
      <p:sp>
        <p:nvSpPr>
          <p:cNvPr id="19" name="Rectangle 18"/>
          <p:cNvSpPr/>
          <p:nvPr/>
        </p:nvSpPr>
        <p:spPr>
          <a:xfrm>
            <a:off x="2301240" y="3181351"/>
            <a:ext cx="1341120" cy="114299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lstStyle/>
          <a:p>
            <a:pPr algn="ctr"/>
            <a:r>
              <a:rPr lang="ru-RU" sz="1050" dirty="0" smtClean="0">
                <a:solidFill>
                  <a:schemeClr val="bg2"/>
                </a:solidFill>
              </a:rPr>
              <a:t>Хранение всего </a:t>
            </a:r>
            <a:r>
              <a:rPr lang="ru-RU" sz="1050" dirty="0">
                <a:solidFill>
                  <a:schemeClr val="bg2"/>
                </a:solidFill>
              </a:rPr>
              <a:t>в одной среде для перекрестного анализа </a:t>
            </a:r>
            <a:r>
              <a:rPr lang="ru-RU" sz="1050" dirty="0" smtClean="0">
                <a:solidFill>
                  <a:schemeClr val="bg2"/>
                </a:solidFill>
              </a:rPr>
              <a:t>наборов </a:t>
            </a:r>
            <a:r>
              <a:rPr lang="ru-RU" sz="1050" dirty="0">
                <a:solidFill>
                  <a:schemeClr val="bg2"/>
                </a:solidFill>
              </a:rPr>
              <a:t>данных.</a:t>
            </a:r>
            <a:endParaRPr lang="en-US" sz="1050" dirty="0">
              <a:solidFill>
                <a:schemeClr val="bg2"/>
              </a:solidFill>
            </a:endParaRPr>
          </a:p>
        </p:txBody>
      </p:sp>
      <p:sp>
        <p:nvSpPr>
          <p:cNvPr id="20" name="Rectangle 19"/>
          <p:cNvSpPr/>
          <p:nvPr/>
        </p:nvSpPr>
        <p:spPr>
          <a:xfrm>
            <a:off x="3825240" y="3181351"/>
            <a:ext cx="1341120" cy="114299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lstStyle/>
          <a:p>
            <a:pPr algn="ctr"/>
            <a:r>
              <a:rPr lang="ru-RU" sz="1050" dirty="0">
                <a:solidFill>
                  <a:schemeClr val="bg2"/>
                </a:solidFill>
              </a:rPr>
              <a:t>Применение современных алгоритмов для обнаружения новых схем прогнозной аналитики.</a:t>
            </a:r>
          </a:p>
        </p:txBody>
      </p:sp>
      <p:sp>
        <p:nvSpPr>
          <p:cNvPr id="21" name="Rectangle 20"/>
          <p:cNvSpPr/>
          <p:nvPr/>
        </p:nvSpPr>
        <p:spPr>
          <a:xfrm>
            <a:off x="5349240" y="3181351"/>
            <a:ext cx="1341120" cy="114299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lstStyle/>
          <a:p>
            <a:pPr algn="ctr"/>
            <a:r>
              <a:rPr lang="ru-RU" sz="1050" dirty="0" smtClean="0">
                <a:solidFill>
                  <a:schemeClr val="bg2"/>
                </a:solidFill>
              </a:rPr>
              <a:t>Совместное использование информации </a:t>
            </a:r>
            <a:r>
              <a:rPr lang="ru-RU" sz="1050" dirty="0">
                <a:solidFill>
                  <a:schemeClr val="bg2"/>
                </a:solidFill>
              </a:rPr>
              <a:t>с экспертами </a:t>
            </a:r>
            <a:r>
              <a:rPr lang="ru-RU" sz="1050" dirty="0" smtClean="0">
                <a:solidFill>
                  <a:schemeClr val="bg2"/>
                </a:solidFill>
              </a:rPr>
              <a:t>из бизнес области.</a:t>
            </a:r>
            <a:endParaRPr lang="ru-RU" sz="1050" dirty="0">
              <a:solidFill>
                <a:schemeClr val="bg2"/>
              </a:solidFill>
            </a:endParaRPr>
          </a:p>
        </p:txBody>
      </p:sp>
      <p:sp>
        <p:nvSpPr>
          <p:cNvPr id="22" name="Rectangle 21"/>
          <p:cNvSpPr/>
          <p:nvPr/>
        </p:nvSpPr>
        <p:spPr>
          <a:xfrm>
            <a:off x="6797040" y="3181351"/>
            <a:ext cx="1341120" cy="119511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lstStyle/>
          <a:p>
            <a:pPr algn="ctr"/>
            <a:r>
              <a:rPr lang="ru-RU" sz="1050" dirty="0">
                <a:solidFill>
                  <a:schemeClr val="bg2"/>
                </a:solidFill>
              </a:rPr>
              <a:t>Создание </a:t>
            </a:r>
            <a:r>
              <a:rPr lang="ru-RU" sz="1050" dirty="0" smtClean="0">
                <a:solidFill>
                  <a:schemeClr val="bg2"/>
                </a:solidFill>
              </a:rPr>
              <a:t>приложений соответствующих </a:t>
            </a:r>
            <a:r>
              <a:rPr lang="ru-RU" sz="1050" dirty="0">
                <a:solidFill>
                  <a:schemeClr val="bg2"/>
                </a:solidFill>
              </a:rPr>
              <a:t>потребностям бизнеса на основе данных</a:t>
            </a:r>
          </a:p>
        </p:txBody>
      </p:sp>
      <p:pic>
        <p:nvPicPr>
          <p:cNvPr id="23" name="Picture 22" descr="96131610l.png"/>
          <p:cNvPicPr>
            <a:picLocks noChangeAspect="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1019619" y="2016752"/>
            <a:ext cx="1037997" cy="1092031"/>
          </a:xfrm>
          <a:prstGeom prst="rect">
            <a:avLst/>
          </a:prstGeom>
        </p:spPr>
      </p:pic>
      <p:pic>
        <p:nvPicPr>
          <p:cNvPr id="24" name="Picture 23" descr="cloud upload.png"/>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2323292" y="2038350"/>
            <a:ext cx="1276160" cy="1090876"/>
          </a:xfrm>
          <a:prstGeom prst="rect">
            <a:avLst/>
          </a:prstGeom>
        </p:spPr>
      </p:pic>
      <p:pic>
        <p:nvPicPr>
          <p:cNvPr id="25" name="Picture 24" descr="abacus.png"/>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4106618" y="2026439"/>
            <a:ext cx="784556" cy="1090807"/>
          </a:xfrm>
          <a:prstGeom prst="rect">
            <a:avLst/>
          </a:prstGeom>
        </p:spPr>
      </p:pic>
      <p:pic>
        <p:nvPicPr>
          <p:cNvPr id="26" name="Picture 25" descr="global staff.png"/>
          <p:cNvPicPr>
            <a:picLocks noChangeAspect="1"/>
          </p:cNvPicPr>
          <p:nvPr/>
        </p:nvPicPr>
        <p:blipFill>
          <a:blip r:embed="rId6"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5495476" y="2059296"/>
            <a:ext cx="1009944" cy="1046075"/>
          </a:xfrm>
          <a:prstGeom prst="rect">
            <a:avLst/>
          </a:prstGeom>
        </p:spPr>
      </p:pic>
      <p:pic>
        <p:nvPicPr>
          <p:cNvPr id="27" name="Picture 26" descr="around world.png"/>
          <p:cNvPicPr>
            <a:picLocks noChangeAspect="1"/>
          </p:cNvPicPr>
          <p:nvPr/>
        </p:nvPicPr>
        <p:blipFill>
          <a:blip r:embed="rId7"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899736" y="2027526"/>
            <a:ext cx="1153705" cy="1095768"/>
          </a:xfrm>
          <a:prstGeom prst="rect">
            <a:avLst/>
          </a:prstGeom>
        </p:spPr>
      </p:pic>
    </p:spTree>
    <p:extLst>
      <p:ext uri="{BB962C8B-B14F-4D97-AF65-F5344CB8AC3E}">
        <p14:creationId xmlns:p14="http://schemas.microsoft.com/office/powerpoint/2010/main" val="391601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EVP Data Lake</a:t>
            </a:r>
            <a:endParaRPr lang="en-US" dirty="0"/>
          </a:p>
        </p:txBody>
      </p:sp>
      <p:sp>
        <p:nvSpPr>
          <p:cNvPr id="3" name="Subtitle 2"/>
          <p:cNvSpPr>
            <a:spLocks noGrp="1"/>
          </p:cNvSpPr>
          <p:nvPr>
            <p:ph type="subTitle" idx="1"/>
          </p:nvPr>
        </p:nvSpPr>
        <p:spPr>
          <a:xfrm>
            <a:off x="379413" y="703000"/>
            <a:ext cx="8494153" cy="302417"/>
          </a:xfrm>
        </p:spPr>
        <p:txBody>
          <a:bodyPr/>
          <a:lstStyle/>
          <a:p>
            <a:r>
              <a:rPr lang="ru-RU" dirty="0"/>
              <a:t>Минимизация </a:t>
            </a:r>
            <a:r>
              <a:rPr lang="ru-RU" dirty="0" smtClean="0"/>
              <a:t>разрозненных хранилищ через поддержку требований </a:t>
            </a:r>
            <a:r>
              <a:rPr lang="ru-RU" dirty="0"/>
              <a:t>различных приложений</a:t>
            </a:r>
            <a:endParaRPr lang="en-US" dirty="0"/>
          </a:p>
        </p:txBody>
      </p:sp>
      <p:sp>
        <p:nvSpPr>
          <p:cNvPr id="20" name="AutoShape 7"/>
          <p:cNvSpPr>
            <a:spLocks noChangeAspect="1" noChangeArrowheads="1" noTextEdit="1"/>
          </p:cNvSpPr>
          <p:nvPr/>
        </p:nvSpPr>
        <p:spPr bwMode="auto">
          <a:xfrm>
            <a:off x="1111706" y="593586"/>
            <a:ext cx="13620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7" name="Group 86"/>
          <p:cNvGrpSpPr/>
          <p:nvPr/>
        </p:nvGrpSpPr>
        <p:grpSpPr>
          <a:xfrm>
            <a:off x="3046087" y="1533953"/>
            <a:ext cx="4325110" cy="2932489"/>
            <a:chOff x="2814337" y="1370662"/>
            <a:chExt cx="4325110" cy="2932489"/>
          </a:xfrm>
        </p:grpSpPr>
        <p:sp>
          <p:nvSpPr>
            <p:cNvPr id="88" name="Rounded Rectangle 87"/>
            <p:cNvSpPr/>
            <p:nvPr/>
          </p:nvSpPr>
          <p:spPr>
            <a:xfrm>
              <a:off x="2814337" y="1370662"/>
              <a:ext cx="4325110" cy="2914796"/>
            </a:xfrm>
            <a:prstGeom prst="roundRect">
              <a:avLst>
                <a:gd name="adj" fmla="val 0"/>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rIns="137160" anchor="ctr"/>
            <a:lstStyle/>
            <a:p>
              <a:endParaRPr lang="en-US" dirty="0"/>
            </a:p>
          </p:txBody>
        </p:sp>
        <p:sp>
          <p:nvSpPr>
            <p:cNvPr id="89" name="TextBox 88"/>
            <p:cNvSpPr txBox="1"/>
            <p:nvPr/>
          </p:nvSpPr>
          <p:spPr>
            <a:xfrm>
              <a:off x="3616414" y="4056930"/>
              <a:ext cx="2995141" cy="246221"/>
            </a:xfrm>
            <a:prstGeom prst="rect">
              <a:avLst/>
            </a:prstGeom>
            <a:noFill/>
          </p:spPr>
          <p:txBody>
            <a:bodyPr wrap="square" rtlCol="0">
              <a:spAutoFit/>
            </a:bodyPr>
            <a:lstStyle/>
            <a:p>
              <a:pPr algn="ctr"/>
              <a:r>
                <a:rPr lang="en-US" sz="1000" b="1" spc="1250" dirty="0" smtClean="0">
                  <a:solidFill>
                    <a:schemeClr val="accent1"/>
                  </a:solidFill>
                </a:rPr>
                <a:t>DATA    LAKE</a:t>
              </a:r>
              <a:endParaRPr lang="en-US" sz="1000" b="1" spc="1250" dirty="0">
                <a:solidFill>
                  <a:schemeClr val="accent1"/>
                </a:solidFill>
              </a:endParaRPr>
            </a:p>
          </p:txBody>
        </p:sp>
      </p:grpSp>
      <p:grpSp>
        <p:nvGrpSpPr>
          <p:cNvPr id="90" name="Group 89"/>
          <p:cNvGrpSpPr/>
          <p:nvPr/>
        </p:nvGrpSpPr>
        <p:grpSpPr>
          <a:xfrm>
            <a:off x="3186711" y="3333819"/>
            <a:ext cx="1882327" cy="954428"/>
            <a:chOff x="2930607" y="3337540"/>
            <a:chExt cx="1919889" cy="1071541"/>
          </a:xfrm>
        </p:grpSpPr>
        <p:sp>
          <p:nvSpPr>
            <p:cNvPr id="91" name="Right Arrow 90"/>
            <p:cNvSpPr/>
            <p:nvPr/>
          </p:nvSpPr>
          <p:spPr>
            <a:xfrm>
              <a:off x="2930607" y="3337540"/>
              <a:ext cx="1417653" cy="1071541"/>
            </a:xfrm>
            <a:prstGeom prst="rightArrow">
              <a:avLst>
                <a:gd name="adj1" fmla="val 85070"/>
                <a:gd name="adj2" fmla="val 16406"/>
              </a:avLst>
            </a:prstGeom>
            <a:solidFill>
              <a:srgbClr val="33993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ru-RU" sz="1400" dirty="0" smtClean="0"/>
                <a:t>ОБЪЕМ</a:t>
              </a:r>
              <a:endParaRPr lang="en-US" sz="1400" dirty="0"/>
            </a:p>
          </p:txBody>
        </p:sp>
        <p:sp>
          <p:nvSpPr>
            <p:cNvPr id="92" name="Freeform 17"/>
            <p:cNvSpPr>
              <a:spLocks noEditPoints="1"/>
            </p:cNvSpPr>
            <p:nvPr/>
          </p:nvSpPr>
          <p:spPr bwMode="auto">
            <a:xfrm>
              <a:off x="3450627" y="4022707"/>
              <a:ext cx="137816" cy="224432"/>
            </a:xfrm>
            <a:custGeom>
              <a:avLst/>
              <a:gdLst>
                <a:gd name="T0" fmla="*/ 224 w 224"/>
                <a:gd name="T1" fmla="*/ 91 h 400"/>
                <a:gd name="T2" fmla="*/ 224 w 224"/>
                <a:gd name="T3" fmla="*/ 44 h 400"/>
                <a:gd name="T4" fmla="*/ 112 w 224"/>
                <a:gd name="T5" fmla="*/ 0 h 400"/>
                <a:gd name="T6" fmla="*/ 0 w 224"/>
                <a:gd name="T7" fmla="*/ 44 h 400"/>
                <a:gd name="T8" fmla="*/ 0 w 224"/>
                <a:gd name="T9" fmla="*/ 91 h 400"/>
                <a:gd name="T10" fmla="*/ 77 w 224"/>
                <a:gd name="T11" fmla="*/ 200 h 400"/>
                <a:gd name="T12" fmla="*/ 0 w 224"/>
                <a:gd name="T13" fmla="*/ 308 h 400"/>
                <a:gd name="T14" fmla="*/ 0 w 224"/>
                <a:gd name="T15" fmla="*/ 355 h 400"/>
                <a:gd name="T16" fmla="*/ 112 w 224"/>
                <a:gd name="T17" fmla="*/ 400 h 400"/>
                <a:gd name="T18" fmla="*/ 224 w 224"/>
                <a:gd name="T19" fmla="*/ 355 h 400"/>
                <a:gd name="T20" fmla="*/ 224 w 224"/>
                <a:gd name="T21" fmla="*/ 308 h 400"/>
                <a:gd name="T22" fmla="*/ 146 w 224"/>
                <a:gd name="T23" fmla="*/ 200 h 400"/>
                <a:gd name="T24" fmla="*/ 224 w 224"/>
                <a:gd name="T25" fmla="*/ 91 h 400"/>
                <a:gd name="T26" fmla="*/ 31 w 224"/>
                <a:gd name="T27" fmla="*/ 46 h 400"/>
                <a:gd name="T28" fmla="*/ 113 w 224"/>
                <a:gd name="T29" fmla="*/ 25 h 400"/>
                <a:gd name="T30" fmla="*/ 193 w 224"/>
                <a:gd name="T31" fmla="*/ 46 h 400"/>
                <a:gd name="T32" fmla="*/ 199 w 224"/>
                <a:gd name="T33" fmla="*/ 59 h 400"/>
                <a:gd name="T34" fmla="*/ 112 w 224"/>
                <a:gd name="T35" fmla="*/ 79 h 400"/>
                <a:gd name="T36" fmla="*/ 25 w 224"/>
                <a:gd name="T37" fmla="*/ 58 h 400"/>
                <a:gd name="T38" fmla="*/ 31 w 224"/>
                <a:gd name="T39" fmla="*/ 46 h 400"/>
                <a:gd name="T40" fmla="*/ 122 w 224"/>
                <a:gd name="T41" fmla="*/ 200 h 400"/>
                <a:gd name="T42" fmla="*/ 163 w 224"/>
                <a:gd name="T43" fmla="*/ 260 h 400"/>
                <a:gd name="T44" fmla="*/ 199 w 224"/>
                <a:gd name="T45" fmla="*/ 308 h 400"/>
                <a:gd name="T46" fmla="*/ 199 w 224"/>
                <a:gd name="T47" fmla="*/ 335 h 400"/>
                <a:gd name="T48" fmla="*/ 122 w 224"/>
                <a:gd name="T49" fmla="*/ 285 h 400"/>
                <a:gd name="T50" fmla="*/ 102 w 224"/>
                <a:gd name="T51" fmla="*/ 285 h 400"/>
                <a:gd name="T52" fmla="*/ 24 w 224"/>
                <a:gd name="T53" fmla="*/ 335 h 400"/>
                <a:gd name="T54" fmla="*/ 24 w 224"/>
                <a:gd name="T55" fmla="*/ 308 h 400"/>
                <a:gd name="T56" fmla="*/ 61 w 224"/>
                <a:gd name="T57" fmla="*/ 260 h 400"/>
                <a:gd name="T58" fmla="*/ 102 w 224"/>
                <a:gd name="T59" fmla="*/ 200 h 400"/>
                <a:gd name="T60" fmla="*/ 61 w 224"/>
                <a:gd name="T61" fmla="*/ 140 h 400"/>
                <a:gd name="T62" fmla="*/ 24 w 224"/>
                <a:gd name="T63" fmla="*/ 91 h 400"/>
                <a:gd name="T64" fmla="*/ 23 w 224"/>
                <a:gd name="T65" fmla="*/ 71 h 400"/>
                <a:gd name="T66" fmla="*/ 112 w 224"/>
                <a:gd name="T67" fmla="*/ 93 h 400"/>
                <a:gd name="T68" fmla="*/ 200 w 224"/>
                <a:gd name="T69" fmla="*/ 71 h 400"/>
                <a:gd name="T70" fmla="*/ 199 w 224"/>
                <a:gd name="T71" fmla="*/ 91 h 400"/>
                <a:gd name="T72" fmla="*/ 163 w 224"/>
                <a:gd name="T73" fmla="*/ 140 h 400"/>
                <a:gd name="T74" fmla="*/ 122 w 224"/>
                <a:gd name="T75" fmla="*/ 2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4" h="400">
                  <a:moveTo>
                    <a:pt x="224" y="91"/>
                  </a:moveTo>
                  <a:cubicBezTo>
                    <a:pt x="224" y="49"/>
                    <a:pt x="224" y="44"/>
                    <a:pt x="224" y="44"/>
                  </a:cubicBezTo>
                  <a:cubicBezTo>
                    <a:pt x="224" y="29"/>
                    <a:pt x="174" y="0"/>
                    <a:pt x="112" y="0"/>
                  </a:cubicBezTo>
                  <a:cubicBezTo>
                    <a:pt x="50" y="0"/>
                    <a:pt x="0" y="29"/>
                    <a:pt x="0" y="44"/>
                  </a:cubicBezTo>
                  <a:cubicBezTo>
                    <a:pt x="0" y="44"/>
                    <a:pt x="0" y="49"/>
                    <a:pt x="0" y="91"/>
                  </a:cubicBezTo>
                  <a:cubicBezTo>
                    <a:pt x="0" y="134"/>
                    <a:pt x="77" y="170"/>
                    <a:pt x="77" y="200"/>
                  </a:cubicBezTo>
                  <a:cubicBezTo>
                    <a:pt x="77" y="230"/>
                    <a:pt x="0" y="266"/>
                    <a:pt x="0" y="308"/>
                  </a:cubicBezTo>
                  <a:cubicBezTo>
                    <a:pt x="0" y="351"/>
                    <a:pt x="0" y="355"/>
                    <a:pt x="0" y="355"/>
                  </a:cubicBezTo>
                  <a:cubicBezTo>
                    <a:pt x="0" y="371"/>
                    <a:pt x="50" y="400"/>
                    <a:pt x="112" y="400"/>
                  </a:cubicBezTo>
                  <a:cubicBezTo>
                    <a:pt x="174" y="400"/>
                    <a:pt x="224" y="371"/>
                    <a:pt x="224" y="355"/>
                  </a:cubicBezTo>
                  <a:cubicBezTo>
                    <a:pt x="224" y="355"/>
                    <a:pt x="224" y="351"/>
                    <a:pt x="224" y="308"/>
                  </a:cubicBezTo>
                  <a:cubicBezTo>
                    <a:pt x="224" y="266"/>
                    <a:pt x="146" y="230"/>
                    <a:pt x="146" y="200"/>
                  </a:cubicBezTo>
                  <a:cubicBezTo>
                    <a:pt x="146" y="170"/>
                    <a:pt x="224" y="134"/>
                    <a:pt x="224" y="91"/>
                  </a:cubicBezTo>
                  <a:close/>
                  <a:moveTo>
                    <a:pt x="31" y="46"/>
                  </a:moveTo>
                  <a:cubicBezTo>
                    <a:pt x="44" y="38"/>
                    <a:pt x="71" y="25"/>
                    <a:pt x="113" y="25"/>
                  </a:cubicBezTo>
                  <a:cubicBezTo>
                    <a:pt x="155" y="25"/>
                    <a:pt x="193" y="46"/>
                    <a:pt x="193" y="46"/>
                  </a:cubicBezTo>
                  <a:cubicBezTo>
                    <a:pt x="196" y="48"/>
                    <a:pt x="207" y="54"/>
                    <a:pt x="199" y="59"/>
                  </a:cubicBezTo>
                  <a:cubicBezTo>
                    <a:pt x="183" y="69"/>
                    <a:pt x="150" y="79"/>
                    <a:pt x="112" y="79"/>
                  </a:cubicBezTo>
                  <a:cubicBezTo>
                    <a:pt x="74" y="79"/>
                    <a:pt x="42" y="68"/>
                    <a:pt x="25" y="58"/>
                  </a:cubicBezTo>
                  <a:cubicBezTo>
                    <a:pt x="18" y="53"/>
                    <a:pt x="31" y="46"/>
                    <a:pt x="31" y="46"/>
                  </a:cubicBezTo>
                  <a:close/>
                  <a:moveTo>
                    <a:pt x="122" y="200"/>
                  </a:moveTo>
                  <a:cubicBezTo>
                    <a:pt x="122" y="224"/>
                    <a:pt x="142" y="239"/>
                    <a:pt x="163" y="260"/>
                  </a:cubicBezTo>
                  <a:cubicBezTo>
                    <a:pt x="178" y="275"/>
                    <a:pt x="199" y="295"/>
                    <a:pt x="199" y="308"/>
                  </a:cubicBezTo>
                  <a:cubicBezTo>
                    <a:pt x="199" y="335"/>
                    <a:pt x="199" y="335"/>
                    <a:pt x="199" y="335"/>
                  </a:cubicBezTo>
                  <a:cubicBezTo>
                    <a:pt x="180" y="325"/>
                    <a:pt x="122" y="316"/>
                    <a:pt x="122" y="285"/>
                  </a:cubicBezTo>
                  <a:cubicBezTo>
                    <a:pt x="122" y="269"/>
                    <a:pt x="102" y="269"/>
                    <a:pt x="102" y="285"/>
                  </a:cubicBezTo>
                  <a:cubicBezTo>
                    <a:pt x="102" y="316"/>
                    <a:pt x="44" y="325"/>
                    <a:pt x="24" y="335"/>
                  </a:cubicBezTo>
                  <a:cubicBezTo>
                    <a:pt x="24" y="308"/>
                    <a:pt x="24" y="308"/>
                    <a:pt x="24" y="308"/>
                  </a:cubicBezTo>
                  <a:cubicBezTo>
                    <a:pt x="24" y="295"/>
                    <a:pt x="45" y="275"/>
                    <a:pt x="61" y="260"/>
                  </a:cubicBezTo>
                  <a:cubicBezTo>
                    <a:pt x="82" y="239"/>
                    <a:pt x="102" y="224"/>
                    <a:pt x="102" y="200"/>
                  </a:cubicBezTo>
                  <a:cubicBezTo>
                    <a:pt x="102" y="176"/>
                    <a:pt x="82" y="161"/>
                    <a:pt x="61" y="140"/>
                  </a:cubicBezTo>
                  <a:cubicBezTo>
                    <a:pt x="45" y="125"/>
                    <a:pt x="24" y="105"/>
                    <a:pt x="24" y="91"/>
                  </a:cubicBezTo>
                  <a:cubicBezTo>
                    <a:pt x="23" y="71"/>
                    <a:pt x="23" y="71"/>
                    <a:pt x="23" y="71"/>
                  </a:cubicBezTo>
                  <a:cubicBezTo>
                    <a:pt x="44" y="83"/>
                    <a:pt x="76" y="93"/>
                    <a:pt x="112" y="93"/>
                  </a:cubicBezTo>
                  <a:cubicBezTo>
                    <a:pt x="147" y="93"/>
                    <a:pt x="180" y="83"/>
                    <a:pt x="200" y="71"/>
                  </a:cubicBezTo>
                  <a:cubicBezTo>
                    <a:pt x="199" y="91"/>
                    <a:pt x="199" y="91"/>
                    <a:pt x="199" y="91"/>
                  </a:cubicBezTo>
                  <a:cubicBezTo>
                    <a:pt x="199" y="105"/>
                    <a:pt x="178" y="125"/>
                    <a:pt x="163" y="140"/>
                  </a:cubicBezTo>
                  <a:cubicBezTo>
                    <a:pt x="142" y="161"/>
                    <a:pt x="122" y="176"/>
                    <a:pt x="122" y="2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21"/>
            <p:cNvSpPr>
              <a:spLocks noEditPoints="1"/>
            </p:cNvSpPr>
            <p:nvPr/>
          </p:nvSpPr>
          <p:spPr bwMode="auto">
            <a:xfrm>
              <a:off x="3013889" y="3781041"/>
              <a:ext cx="240600" cy="157314"/>
            </a:xfrm>
            <a:custGeom>
              <a:avLst/>
              <a:gdLst>
                <a:gd name="T0" fmla="*/ 392 w 392"/>
                <a:gd name="T1" fmla="*/ 40 h 280"/>
                <a:gd name="T2" fmla="*/ 392 w 392"/>
                <a:gd name="T3" fmla="*/ 16 h 280"/>
                <a:gd name="T4" fmla="*/ 376 w 392"/>
                <a:gd name="T5" fmla="*/ 0 h 280"/>
                <a:gd name="T6" fmla="*/ 16 w 392"/>
                <a:gd name="T7" fmla="*/ 0 h 280"/>
                <a:gd name="T8" fmla="*/ 0 w 392"/>
                <a:gd name="T9" fmla="*/ 16 h 280"/>
                <a:gd name="T10" fmla="*/ 0 w 392"/>
                <a:gd name="T11" fmla="*/ 40 h 280"/>
                <a:gd name="T12" fmla="*/ 40 w 392"/>
                <a:gd name="T13" fmla="*/ 40 h 280"/>
                <a:gd name="T14" fmla="*/ 40 w 392"/>
                <a:gd name="T15" fmla="*/ 80 h 280"/>
                <a:gd name="T16" fmla="*/ 0 w 392"/>
                <a:gd name="T17" fmla="*/ 80 h 280"/>
                <a:gd name="T18" fmla="*/ 0 w 392"/>
                <a:gd name="T19" fmla="*/ 120 h 280"/>
                <a:gd name="T20" fmla="*/ 40 w 392"/>
                <a:gd name="T21" fmla="*/ 120 h 280"/>
                <a:gd name="T22" fmla="*/ 40 w 392"/>
                <a:gd name="T23" fmla="*/ 160 h 280"/>
                <a:gd name="T24" fmla="*/ 0 w 392"/>
                <a:gd name="T25" fmla="*/ 160 h 280"/>
                <a:gd name="T26" fmla="*/ 0 w 392"/>
                <a:gd name="T27" fmla="*/ 200 h 280"/>
                <a:gd name="T28" fmla="*/ 40 w 392"/>
                <a:gd name="T29" fmla="*/ 200 h 280"/>
                <a:gd name="T30" fmla="*/ 40 w 392"/>
                <a:gd name="T31" fmla="*/ 240 h 280"/>
                <a:gd name="T32" fmla="*/ 0 w 392"/>
                <a:gd name="T33" fmla="*/ 240 h 280"/>
                <a:gd name="T34" fmla="*/ 0 w 392"/>
                <a:gd name="T35" fmla="*/ 264 h 280"/>
                <a:gd name="T36" fmla="*/ 16 w 392"/>
                <a:gd name="T37" fmla="*/ 280 h 280"/>
                <a:gd name="T38" fmla="*/ 376 w 392"/>
                <a:gd name="T39" fmla="*/ 280 h 280"/>
                <a:gd name="T40" fmla="*/ 392 w 392"/>
                <a:gd name="T41" fmla="*/ 264 h 280"/>
                <a:gd name="T42" fmla="*/ 392 w 392"/>
                <a:gd name="T43" fmla="*/ 240 h 280"/>
                <a:gd name="T44" fmla="*/ 352 w 392"/>
                <a:gd name="T45" fmla="*/ 240 h 280"/>
                <a:gd name="T46" fmla="*/ 352 w 392"/>
                <a:gd name="T47" fmla="*/ 200 h 280"/>
                <a:gd name="T48" fmla="*/ 392 w 392"/>
                <a:gd name="T49" fmla="*/ 200 h 280"/>
                <a:gd name="T50" fmla="*/ 392 w 392"/>
                <a:gd name="T51" fmla="*/ 160 h 280"/>
                <a:gd name="T52" fmla="*/ 352 w 392"/>
                <a:gd name="T53" fmla="*/ 160 h 280"/>
                <a:gd name="T54" fmla="*/ 352 w 392"/>
                <a:gd name="T55" fmla="*/ 120 h 280"/>
                <a:gd name="T56" fmla="*/ 392 w 392"/>
                <a:gd name="T57" fmla="*/ 120 h 280"/>
                <a:gd name="T58" fmla="*/ 392 w 392"/>
                <a:gd name="T59" fmla="*/ 80 h 280"/>
                <a:gd name="T60" fmla="*/ 352 w 392"/>
                <a:gd name="T61" fmla="*/ 80 h 280"/>
                <a:gd name="T62" fmla="*/ 352 w 392"/>
                <a:gd name="T63" fmla="*/ 40 h 280"/>
                <a:gd name="T64" fmla="*/ 392 w 392"/>
                <a:gd name="T65" fmla="*/ 40 h 280"/>
                <a:gd name="T66" fmla="*/ 152 w 392"/>
                <a:gd name="T67" fmla="*/ 200 h 280"/>
                <a:gd name="T68" fmla="*/ 152 w 392"/>
                <a:gd name="T69" fmla="*/ 80 h 280"/>
                <a:gd name="T70" fmla="*/ 252 w 392"/>
                <a:gd name="T71" fmla="*/ 140 h 280"/>
                <a:gd name="T72" fmla="*/ 152 w 392"/>
                <a:gd name="T73" fmla="*/ 20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2" h="280">
                  <a:moveTo>
                    <a:pt x="392" y="40"/>
                  </a:moveTo>
                  <a:cubicBezTo>
                    <a:pt x="392" y="16"/>
                    <a:pt x="392" y="16"/>
                    <a:pt x="392" y="16"/>
                  </a:cubicBezTo>
                  <a:cubicBezTo>
                    <a:pt x="392" y="7"/>
                    <a:pt x="385" y="0"/>
                    <a:pt x="376" y="0"/>
                  </a:cubicBezTo>
                  <a:cubicBezTo>
                    <a:pt x="16" y="0"/>
                    <a:pt x="16" y="0"/>
                    <a:pt x="16" y="0"/>
                  </a:cubicBezTo>
                  <a:cubicBezTo>
                    <a:pt x="7" y="0"/>
                    <a:pt x="0" y="7"/>
                    <a:pt x="0" y="16"/>
                  </a:cubicBezTo>
                  <a:cubicBezTo>
                    <a:pt x="0" y="40"/>
                    <a:pt x="0" y="40"/>
                    <a:pt x="0" y="40"/>
                  </a:cubicBezTo>
                  <a:cubicBezTo>
                    <a:pt x="40" y="40"/>
                    <a:pt x="40" y="40"/>
                    <a:pt x="40" y="40"/>
                  </a:cubicBezTo>
                  <a:cubicBezTo>
                    <a:pt x="40" y="80"/>
                    <a:pt x="40" y="80"/>
                    <a:pt x="40" y="80"/>
                  </a:cubicBezTo>
                  <a:cubicBezTo>
                    <a:pt x="0" y="80"/>
                    <a:pt x="0" y="80"/>
                    <a:pt x="0" y="80"/>
                  </a:cubicBezTo>
                  <a:cubicBezTo>
                    <a:pt x="0" y="120"/>
                    <a:pt x="0" y="120"/>
                    <a:pt x="0" y="120"/>
                  </a:cubicBezTo>
                  <a:cubicBezTo>
                    <a:pt x="40" y="120"/>
                    <a:pt x="40" y="120"/>
                    <a:pt x="40" y="120"/>
                  </a:cubicBezTo>
                  <a:cubicBezTo>
                    <a:pt x="40" y="160"/>
                    <a:pt x="40" y="160"/>
                    <a:pt x="40" y="160"/>
                  </a:cubicBezTo>
                  <a:cubicBezTo>
                    <a:pt x="0" y="160"/>
                    <a:pt x="0" y="160"/>
                    <a:pt x="0" y="160"/>
                  </a:cubicBezTo>
                  <a:cubicBezTo>
                    <a:pt x="0" y="200"/>
                    <a:pt x="0" y="200"/>
                    <a:pt x="0" y="200"/>
                  </a:cubicBezTo>
                  <a:cubicBezTo>
                    <a:pt x="40" y="200"/>
                    <a:pt x="40" y="200"/>
                    <a:pt x="40" y="200"/>
                  </a:cubicBezTo>
                  <a:cubicBezTo>
                    <a:pt x="40" y="240"/>
                    <a:pt x="40" y="240"/>
                    <a:pt x="40" y="240"/>
                  </a:cubicBezTo>
                  <a:cubicBezTo>
                    <a:pt x="0" y="240"/>
                    <a:pt x="0" y="240"/>
                    <a:pt x="0" y="240"/>
                  </a:cubicBezTo>
                  <a:cubicBezTo>
                    <a:pt x="0" y="264"/>
                    <a:pt x="0" y="264"/>
                    <a:pt x="0" y="264"/>
                  </a:cubicBezTo>
                  <a:cubicBezTo>
                    <a:pt x="0" y="273"/>
                    <a:pt x="7" y="280"/>
                    <a:pt x="16" y="280"/>
                  </a:cubicBezTo>
                  <a:cubicBezTo>
                    <a:pt x="376" y="280"/>
                    <a:pt x="376" y="280"/>
                    <a:pt x="376" y="280"/>
                  </a:cubicBezTo>
                  <a:cubicBezTo>
                    <a:pt x="385" y="280"/>
                    <a:pt x="392" y="273"/>
                    <a:pt x="392" y="264"/>
                  </a:cubicBezTo>
                  <a:cubicBezTo>
                    <a:pt x="392" y="240"/>
                    <a:pt x="392" y="240"/>
                    <a:pt x="392" y="240"/>
                  </a:cubicBezTo>
                  <a:cubicBezTo>
                    <a:pt x="352" y="240"/>
                    <a:pt x="352" y="240"/>
                    <a:pt x="352" y="240"/>
                  </a:cubicBezTo>
                  <a:cubicBezTo>
                    <a:pt x="352" y="200"/>
                    <a:pt x="352" y="200"/>
                    <a:pt x="352" y="200"/>
                  </a:cubicBezTo>
                  <a:cubicBezTo>
                    <a:pt x="392" y="200"/>
                    <a:pt x="392" y="200"/>
                    <a:pt x="392" y="200"/>
                  </a:cubicBezTo>
                  <a:cubicBezTo>
                    <a:pt x="392" y="160"/>
                    <a:pt x="392" y="160"/>
                    <a:pt x="392" y="160"/>
                  </a:cubicBezTo>
                  <a:cubicBezTo>
                    <a:pt x="352" y="160"/>
                    <a:pt x="352" y="160"/>
                    <a:pt x="352" y="160"/>
                  </a:cubicBezTo>
                  <a:cubicBezTo>
                    <a:pt x="352" y="120"/>
                    <a:pt x="352" y="120"/>
                    <a:pt x="352" y="120"/>
                  </a:cubicBezTo>
                  <a:cubicBezTo>
                    <a:pt x="392" y="120"/>
                    <a:pt x="392" y="120"/>
                    <a:pt x="392" y="120"/>
                  </a:cubicBezTo>
                  <a:cubicBezTo>
                    <a:pt x="392" y="80"/>
                    <a:pt x="392" y="80"/>
                    <a:pt x="392" y="80"/>
                  </a:cubicBezTo>
                  <a:cubicBezTo>
                    <a:pt x="352" y="80"/>
                    <a:pt x="352" y="80"/>
                    <a:pt x="352" y="80"/>
                  </a:cubicBezTo>
                  <a:cubicBezTo>
                    <a:pt x="352" y="40"/>
                    <a:pt x="352" y="40"/>
                    <a:pt x="352" y="40"/>
                  </a:cubicBezTo>
                  <a:lnTo>
                    <a:pt x="392" y="40"/>
                  </a:lnTo>
                  <a:close/>
                  <a:moveTo>
                    <a:pt x="152" y="200"/>
                  </a:moveTo>
                  <a:cubicBezTo>
                    <a:pt x="152" y="80"/>
                    <a:pt x="152" y="80"/>
                    <a:pt x="152" y="80"/>
                  </a:cubicBezTo>
                  <a:cubicBezTo>
                    <a:pt x="252" y="140"/>
                    <a:pt x="252" y="140"/>
                    <a:pt x="252" y="140"/>
                  </a:cubicBezTo>
                  <a:lnTo>
                    <a:pt x="152" y="2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25"/>
            <p:cNvSpPr>
              <a:spLocks noEditPoints="1"/>
            </p:cNvSpPr>
            <p:nvPr/>
          </p:nvSpPr>
          <p:spPr bwMode="auto">
            <a:xfrm>
              <a:off x="3011442" y="4059415"/>
              <a:ext cx="245495" cy="179686"/>
            </a:xfrm>
            <a:custGeom>
              <a:avLst/>
              <a:gdLst>
                <a:gd name="T0" fmla="*/ 200 w 400"/>
                <a:gd name="T1" fmla="*/ 120 h 320"/>
                <a:gd name="T2" fmla="*/ 140 w 400"/>
                <a:gd name="T3" fmla="*/ 180 h 320"/>
                <a:gd name="T4" fmla="*/ 200 w 400"/>
                <a:gd name="T5" fmla="*/ 240 h 320"/>
                <a:gd name="T6" fmla="*/ 260 w 400"/>
                <a:gd name="T7" fmla="*/ 180 h 320"/>
                <a:gd name="T8" fmla="*/ 200 w 400"/>
                <a:gd name="T9" fmla="*/ 120 h 320"/>
                <a:gd name="T10" fmla="*/ 360 w 400"/>
                <a:gd name="T11" fmla="*/ 60 h 320"/>
                <a:gd name="T12" fmla="*/ 312 w 400"/>
                <a:gd name="T13" fmla="*/ 60 h 320"/>
                <a:gd name="T14" fmla="*/ 296 w 400"/>
                <a:gd name="T15" fmla="*/ 49 h 320"/>
                <a:gd name="T16" fmla="*/ 284 w 400"/>
                <a:gd name="T17" fmla="*/ 11 h 320"/>
                <a:gd name="T18" fmla="*/ 268 w 400"/>
                <a:gd name="T19" fmla="*/ 0 h 320"/>
                <a:gd name="T20" fmla="*/ 132 w 400"/>
                <a:gd name="T21" fmla="*/ 0 h 320"/>
                <a:gd name="T22" fmla="*/ 116 w 400"/>
                <a:gd name="T23" fmla="*/ 11 h 320"/>
                <a:gd name="T24" fmla="*/ 104 w 400"/>
                <a:gd name="T25" fmla="*/ 49 h 320"/>
                <a:gd name="T26" fmla="*/ 88 w 400"/>
                <a:gd name="T27" fmla="*/ 60 h 320"/>
                <a:gd name="T28" fmla="*/ 40 w 400"/>
                <a:gd name="T29" fmla="*/ 60 h 320"/>
                <a:gd name="T30" fmla="*/ 0 w 400"/>
                <a:gd name="T31" fmla="*/ 100 h 320"/>
                <a:gd name="T32" fmla="*/ 0 w 400"/>
                <a:gd name="T33" fmla="*/ 280 h 320"/>
                <a:gd name="T34" fmla="*/ 40 w 400"/>
                <a:gd name="T35" fmla="*/ 320 h 320"/>
                <a:gd name="T36" fmla="*/ 360 w 400"/>
                <a:gd name="T37" fmla="*/ 320 h 320"/>
                <a:gd name="T38" fmla="*/ 400 w 400"/>
                <a:gd name="T39" fmla="*/ 280 h 320"/>
                <a:gd name="T40" fmla="*/ 400 w 400"/>
                <a:gd name="T41" fmla="*/ 100 h 320"/>
                <a:gd name="T42" fmla="*/ 360 w 400"/>
                <a:gd name="T43" fmla="*/ 60 h 320"/>
                <a:gd name="T44" fmla="*/ 200 w 400"/>
                <a:gd name="T45" fmla="*/ 280 h 320"/>
                <a:gd name="T46" fmla="*/ 100 w 400"/>
                <a:gd name="T47" fmla="*/ 180 h 320"/>
                <a:gd name="T48" fmla="*/ 200 w 400"/>
                <a:gd name="T49" fmla="*/ 80 h 320"/>
                <a:gd name="T50" fmla="*/ 300 w 400"/>
                <a:gd name="T51" fmla="*/ 180 h 320"/>
                <a:gd name="T52" fmla="*/ 200 w 400"/>
                <a:gd name="T53" fmla="*/ 280 h 320"/>
                <a:gd name="T54" fmla="*/ 346 w 400"/>
                <a:gd name="T55" fmla="*/ 128 h 320"/>
                <a:gd name="T56" fmla="*/ 332 w 400"/>
                <a:gd name="T57" fmla="*/ 114 h 320"/>
                <a:gd name="T58" fmla="*/ 346 w 400"/>
                <a:gd name="T59" fmla="*/ 100 h 320"/>
                <a:gd name="T60" fmla="*/ 360 w 400"/>
                <a:gd name="T61" fmla="*/ 114 h 320"/>
                <a:gd name="T62" fmla="*/ 346 w 400"/>
                <a:gd name="T63" fmla="*/ 12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320">
                  <a:moveTo>
                    <a:pt x="200" y="120"/>
                  </a:moveTo>
                  <a:cubicBezTo>
                    <a:pt x="167" y="120"/>
                    <a:pt x="140" y="147"/>
                    <a:pt x="140" y="180"/>
                  </a:cubicBezTo>
                  <a:cubicBezTo>
                    <a:pt x="140" y="213"/>
                    <a:pt x="167" y="240"/>
                    <a:pt x="200" y="240"/>
                  </a:cubicBezTo>
                  <a:cubicBezTo>
                    <a:pt x="233" y="240"/>
                    <a:pt x="260" y="213"/>
                    <a:pt x="260" y="180"/>
                  </a:cubicBezTo>
                  <a:cubicBezTo>
                    <a:pt x="260" y="147"/>
                    <a:pt x="233" y="120"/>
                    <a:pt x="200" y="120"/>
                  </a:cubicBezTo>
                  <a:close/>
                  <a:moveTo>
                    <a:pt x="360" y="60"/>
                  </a:moveTo>
                  <a:cubicBezTo>
                    <a:pt x="312" y="60"/>
                    <a:pt x="312" y="60"/>
                    <a:pt x="312" y="60"/>
                  </a:cubicBezTo>
                  <a:cubicBezTo>
                    <a:pt x="305" y="60"/>
                    <a:pt x="298" y="55"/>
                    <a:pt x="296" y="49"/>
                  </a:cubicBezTo>
                  <a:cubicBezTo>
                    <a:pt x="284" y="11"/>
                    <a:pt x="284" y="11"/>
                    <a:pt x="284" y="11"/>
                  </a:cubicBezTo>
                  <a:cubicBezTo>
                    <a:pt x="281" y="5"/>
                    <a:pt x="274" y="0"/>
                    <a:pt x="268" y="0"/>
                  </a:cubicBezTo>
                  <a:cubicBezTo>
                    <a:pt x="132" y="0"/>
                    <a:pt x="132" y="0"/>
                    <a:pt x="132" y="0"/>
                  </a:cubicBezTo>
                  <a:cubicBezTo>
                    <a:pt x="125" y="0"/>
                    <a:pt x="118" y="5"/>
                    <a:pt x="116" y="11"/>
                  </a:cubicBezTo>
                  <a:cubicBezTo>
                    <a:pt x="104" y="49"/>
                    <a:pt x="104" y="49"/>
                    <a:pt x="104" y="49"/>
                  </a:cubicBezTo>
                  <a:cubicBezTo>
                    <a:pt x="101" y="55"/>
                    <a:pt x="94" y="60"/>
                    <a:pt x="88" y="60"/>
                  </a:cubicBezTo>
                  <a:cubicBezTo>
                    <a:pt x="40" y="60"/>
                    <a:pt x="40" y="60"/>
                    <a:pt x="40" y="60"/>
                  </a:cubicBezTo>
                  <a:cubicBezTo>
                    <a:pt x="18" y="60"/>
                    <a:pt x="0" y="78"/>
                    <a:pt x="0" y="100"/>
                  </a:cubicBezTo>
                  <a:cubicBezTo>
                    <a:pt x="0" y="280"/>
                    <a:pt x="0" y="280"/>
                    <a:pt x="0" y="280"/>
                  </a:cubicBezTo>
                  <a:cubicBezTo>
                    <a:pt x="0" y="302"/>
                    <a:pt x="18" y="320"/>
                    <a:pt x="40" y="320"/>
                  </a:cubicBezTo>
                  <a:cubicBezTo>
                    <a:pt x="360" y="320"/>
                    <a:pt x="360" y="320"/>
                    <a:pt x="360" y="320"/>
                  </a:cubicBezTo>
                  <a:cubicBezTo>
                    <a:pt x="382" y="320"/>
                    <a:pt x="400" y="302"/>
                    <a:pt x="400" y="280"/>
                  </a:cubicBezTo>
                  <a:cubicBezTo>
                    <a:pt x="400" y="100"/>
                    <a:pt x="400" y="100"/>
                    <a:pt x="400" y="100"/>
                  </a:cubicBezTo>
                  <a:cubicBezTo>
                    <a:pt x="400" y="78"/>
                    <a:pt x="382" y="60"/>
                    <a:pt x="360" y="60"/>
                  </a:cubicBezTo>
                  <a:close/>
                  <a:moveTo>
                    <a:pt x="200" y="280"/>
                  </a:moveTo>
                  <a:cubicBezTo>
                    <a:pt x="145" y="280"/>
                    <a:pt x="100" y="235"/>
                    <a:pt x="100" y="180"/>
                  </a:cubicBezTo>
                  <a:cubicBezTo>
                    <a:pt x="100" y="125"/>
                    <a:pt x="145" y="80"/>
                    <a:pt x="200" y="80"/>
                  </a:cubicBezTo>
                  <a:cubicBezTo>
                    <a:pt x="255" y="80"/>
                    <a:pt x="300" y="125"/>
                    <a:pt x="300" y="180"/>
                  </a:cubicBezTo>
                  <a:cubicBezTo>
                    <a:pt x="300" y="235"/>
                    <a:pt x="255" y="280"/>
                    <a:pt x="200" y="280"/>
                  </a:cubicBezTo>
                  <a:close/>
                  <a:moveTo>
                    <a:pt x="346" y="128"/>
                  </a:moveTo>
                  <a:cubicBezTo>
                    <a:pt x="338" y="128"/>
                    <a:pt x="332" y="122"/>
                    <a:pt x="332" y="114"/>
                  </a:cubicBezTo>
                  <a:cubicBezTo>
                    <a:pt x="332" y="106"/>
                    <a:pt x="338" y="100"/>
                    <a:pt x="346" y="100"/>
                  </a:cubicBezTo>
                  <a:cubicBezTo>
                    <a:pt x="354" y="100"/>
                    <a:pt x="360" y="106"/>
                    <a:pt x="360" y="114"/>
                  </a:cubicBezTo>
                  <a:cubicBezTo>
                    <a:pt x="360" y="122"/>
                    <a:pt x="354" y="128"/>
                    <a:pt x="346" y="1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29"/>
            <p:cNvSpPr>
              <a:spLocks noEditPoints="1"/>
            </p:cNvSpPr>
            <p:nvPr/>
          </p:nvSpPr>
          <p:spPr bwMode="auto">
            <a:xfrm>
              <a:off x="3433368" y="3789173"/>
              <a:ext cx="172335" cy="202058"/>
            </a:xfrm>
            <a:custGeom>
              <a:avLst/>
              <a:gdLst>
                <a:gd name="T0" fmla="*/ 240 w 280"/>
                <a:gd name="T1" fmla="*/ 0 h 360"/>
                <a:gd name="T2" fmla="*/ 40 w 280"/>
                <a:gd name="T3" fmla="*/ 0 h 360"/>
                <a:gd name="T4" fmla="*/ 0 w 280"/>
                <a:gd name="T5" fmla="*/ 40 h 360"/>
                <a:gd name="T6" fmla="*/ 0 w 280"/>
                <a:gd name="T7" fmla="*/ 320 h 360"/>
                <a:gd name="T8" fmla="*/ 40 w 280"/>
                <a:gd name="T9" fmla="*/ 360 h 360"/>
                <a:gd name="T10" fmla="*/ 240 w 280"/>
                <a:gd name="T11" fmla="*/ 360 h 360"/>
                <a:gd name="T12" fmla="*/ 280 w 280"/>
                <a:gd name="T13" fmla="*/ 320 h 360"/>
                <a:gd name="T14" fmla="*/ 280 w 280"/>
                <a:gd name="T15" fmla="*/ 40 h 360"/>
                <a:gd name="T16" fmla="*/ 240 w 280"/>
                <a:gd name="T17" fmla="*/ 0 h 360"/>
                <a:gd name="T18" fmla="*/ 196 w 280"/>
                <a:gd name="T19" fmla="*/ 190 h 360"/>
                <a:gd name="T20" fmla="*/ 190 w 280"/>
                <a:gd name="T21" fmla="*/ 190 h 360"/>
                <a:gd name="T22" fmla="*/ 162 w 280"/>
                <a:gd name="T23" fmla="*/ 140 h 360"/>
                <a:gd name="T24" fmla="*/ 162 w 280"/>
                <a:gd name="T25" fmla="*/ 245 h 360"/>
                <a:gd name="T26" fmla="*/ 127 w 280"/>
                <a:gd name="T27" fmla="*/ 284 h 360"/>
                <a:gd name="T28" fmla="*/ 72 w 280"/>
                <a:gd name="T29" fmla="*/ 267 h 360"/>
                <a:gd name="T30" fmla="*/ 102 w 280"/>
                <a:gd name="T31" fmla="*/ 222 h 360"/>
                <a:gd name="T32" fmla="*/ 138 w 280"/>
                <a:gd name="T33" fmla="*/ 221 h 360"/>
                <a:gd name="T34" fmla="*/ 138 w 280"/>
                <a:gd name="T35" fmla="*/ 74 h 360"/>
                <a:gd name="T36" fmla="*/ 162 w 280"/>
                <a:gd name="T37" fmla="*/ 74 h 360"/>
                <a:gd name="T38" fmla="*/ 196 w 280"/>
                <a:gd name="T39" fmla="*/ 19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360">
                  <a:moveTo>
                    <a:pt x="240" y="0"/>
                  </a:moveTo>
                  <a:cubicBezTo>
                    <a:pt x="40" y="0"/>
                    <a:pt x="40" y="0"/>
                    <a:pt x="40" y="0"/>
                  </a:cubicBezTo>
                  <a:cubicBezTo>
                    <a:pt x="18" y="0"/>
                    <a:pt x="0" y="18"/>
                    <a:pt x="0" y="40"/>
                  </a:cubicBezTo>
                  <a:cubicBezTo>
                    <a:pt x="0" y="320"/>
                    <a:pt x="0" y="320"/>
                    <a:pt x="0" y="320"/>
                  </a:cubicBezTo>
                  <a:cubicBezTo>
                    <a:pt x="0" y="342"/>
                    <a:pt x="18" y="360"/>
                    <a:pt x="40" y="360"/>
                  </a:cubicBezTo>
                  <a:cubicBezTo>
                    <a:pt x="240" y="360"/>
                    <a:pt x="240" y="360"/>
                    <a:pt x="240" y="360"/>
                  </a:cubicBezTo>
                  <a:cubicBezTo>
                    <a:pt x="262" y="360"/>
                    <a:pt x="280" y="342"/>
                    <a:pt x="280" y="320"/>
                  </a:cubicBezTo>
                  <a:cubicBezTo>
                    <a:pt x="280" y="40"/>
                    <a:pt x="280" y="40"/>
                    <a:pt x="280" y="40"/>
                  </a:cubicBezTo>
                  <a:cubicBezTo>
                    <a:pt x="280" y="18"/>
                    <a:pt x="262" y="0"/>
                    <a:pt x="240" y="0"/>
                  </a:cubicBezTo>
                  <a:close/>
                  <a:moveTo>
                    <a:pt x="196" y="190"/>
                  </a:moveTo>
                  <a:cubicBezTo>
                    <a:pt x="191" y="198"/>
                    <a:pt x="188" y="195"/>
                    <a:pt x="190" y="190"/>
                  </a:cubicBezTo>
                  <a:cubicBezTo>
                    <a:pt x="194" y="179"/>
                    <a:pt x="193" y="145"/>
                    <a:pt x="162" y="140"/>
                  </a:cubicBezTo>
                  <a:cubicBezTo>
                    <a:pt x="162" y="245"/>
                    <a:pt x="162" y="245"/>
                    <a:pt x="162" y="245"/>
                  </a:cubicBezTo>
                  <a:cubicBezTo>
                    <a:pt x="162" y="264"/>
                    <a:pt x="151" y="276"/>
                    <a:pt x="127" y="284"/>
                  </a:cubicBezTo>
                  <a:cubicBezTo>
                    <a:pt x="104" y="291"/>
                    <a:pt x="78" y="284"/>
                    <a:pt x="72" y="267"/>
                  </a:cubicBezTo>
                  <a:cubicBezTo>
                    <a:pt x="66" y="250"/>
                    <a:pt x="80" y="230"/>
                    <a:pt x="102" y="222"/>
                  </a:cubicBezTo>
                  <a:cubicBezTo>
                    <a:pt x="115" y="217"/>
                    <a:pt x="128" y="217"/>
                    <a:pt x="138" y="221"/>
                  </a:cubicBezTo>
                  <a:cubicBezTo>
                    <a:pt x="138" y="74"/>
                    <a:pt x="138" y="74"/>
                    <a:pt x="138" y="74"/>
                  </a:cubicBezTo>
                  <a:cubicBezTo>
                    <a:pt x="162" y="74"/>
                    <a:pt x="162" y="74"/>
                    <a:pt x="162" y="74"/>
                  </a:cubicBezTo>
                  <a:cubicBezTo>
                    <a:pt x="162" y="99"/>
                    <a:pt x="230" y="138"/>
                    <a:pt x="196" y="19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TextBox 95"/>
            <p:cNvSpPr txBox="1"/>
            <p:nvPr/>
          </p:nvSpPr>
          <p:spPr>
            <a:xfrm>
              <a:off x="3758757" y="3592530"/>
              <a:ext cx="1091739" cy="241880"/>
            </a:xfrm>
            <a:prstGeom prst="rect">
              <a:avLst/>
            </a:prstGeom>
            <a:noFill/>
          </p:spPr>
          <p:txBody>
            <a:bodyPr wrap="square" rtlCol="0">
              <a:spAutoFit/>
            </a:bodyPr>
            <a:lstStyle/>
            <a:p>
              <a:r>
                <a:rPr lang="en-US" sz="800" dirty="0" smtClean="0">
                  <a:solidFill>
                    <a:schemeClr val="bg1"/>
                  </a:solidFill>
                </a:rPr>
                <a:t>NFS</a:t>
              </a:r>
            </a:p>
          </p:txBody>
        </p:sp>
        <p:sp>
          <p:nvSpPr>
            <p:cNvPr id="97" name="TextBox 96"/>
            <p:cNvSpPr txBox="1"/>
            <p:nvPr/>
          </p:nvSpPr>
          <p:spPr>
            <a:xfrm>
              <a:off x="3758757" y="3803152"/>
              <a:ext cx="1091739" cy="518314"/>
            </a:xfrm>
            <a:prstGeom prst="rect">
              <a:avLst/>
            </a:prstGeom>
            <a:noFill/>
          </p:spPr>
          <p:txBody>
            <a:bodyPr wrap="square" rtlCol="0">
              <a:spAutoFit/>
            </a:bodyPr>
            <a:lstStyle/>
            <a:p>
              <a:r>
                <a:rPr lang="en-US" sz="800" dirty="0" smtClean="0">
                  <a:solidFill>
                    <a:schemeClr val="bg1"/>
                  </a:solidFill>
                </a:rPr>
                <a:t>S3</a:t>
              </a:r>
            </a:p>
            <a:p>
              <a:r>
                <a:rPr lang="en-US" sz="800" dirty="0" smtClean="0">
                  <a:solidFill>
                    <a:schemeClr val="bg1"/>
                  </a:solidFill>
                </a:rPr>
                <a:t>SWIFT</a:t>
              </a:r>
            </a:p>
            <a:p>
              <a:r>
                <a:rPr lang="en-US" sz="800" dirty="0" smtClean="0">
                  <a:solidFill>
                    <a:schemeClr val="bg1"/>
                  </a:solidFill>
                </a:rPr>
                <a:t>ATMOS</a:t>
              </a:r>
            </a:p>
          </p:txBody>
        </p:sp>
      </p:grpSp>
      <p:grpSp>
        <p:nvGrpSpPr>
          <p:cNvPr id="98" name="Group 97"/>
          <p:cNvGrpSpPr/>
          <p:nvPr/>
        </p:nvGrpSpPr>
        <p:grpSpPr>
          <a:xfrm>
            <a:off x="3186711" y="2330083"/>
            <a:ext cx="1882327" cy="950451"/>
            <a:chOff x="2930607" y="2247063"/>
            <a:chExt cx="1919889" cy="1071541"/>
          </a:xfrm>
        </p:grpSpPr>
        <p:sp>
          <p:nvSpPr>
            <p:cNvPr id="99" name="Right Arrow 98"/>
            <p:cNvSpPr/>
            <p:nvPr/>
          </p:nvSpPr>
          <p:spPr>
            <a:xfrm>
              <a:off x="2930607" y="2247063"/>
              <a:ext cx="1417653" cy="1071541"/>
            </a:xfrm>
            <a:prstGeom prst="rightArrow">
              <a:avLst>
                <a:gd name="adj1" fmla="val 86730"/>
                <a:gd name="adj2" fmla="val 15576"/>
              </a:avLst>
            </a:prstGeom>
            <a:solidFill>
              <a:srgbClr val="33993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ru-RU" sz="1000" dirty="0" smtClean="0"/>
                <a:t>РАЗНООБРАЗИЕ</a:t>
              </a:r>
              <a:endParaRPr lang="en-US" sz="1050" dirty="0"/>
            </a:p>
          </p:txBody>
        </p:sp>
        <p:sp>
          <p:nvSpPr>
            <p:cNvPr id="100" name="Freeform 13"/>
            <p:cNvSpPr>
              <a:spLocks noEditPoints="1"/>
            </p:cNvSpPr>
            <p:nvPr/>
          </p:nvSpPr>
          <p:spPr bwMode="auto">
            <a:xfrm>
              <a:off x="3019428" y="2690368"/>
              <a:ext cx="229523" cy="130466"/>
            </a:xfrm>
            <a:custGeom>
              <a:avLst/>
              <a:gdLst>
                <a:gd name="T0" fmla="*/ 19 w 374"/>
                <a:gd name="T1" fmla="*/ 22 h 232"/>
                <a:gd name="T2" fmla="*/ 169 w 374"/>
                <a:gd name="T3" fmla="*/ 102 h 232"/>
                <a:gd name="T4" fmla="*/ 187 w 374"/>
                <a:gd name="T5" fmla="*/ 106 h 232"/>
                <a:gd name="T6" fmla="*/ 205 w 374"/>
                <a:gd name="T7" fmla="*/ 102 h 232"/>
                <a:gd name="T8" fmla="*/ 355 w 374"/>
                <a:gd name="T9" fmla="*/ 22 h 232"/>
                <a:gd name="T10" fmla="*/ 356 w 374"/>
                <a:gd name="T11" fmla="*/ 0 h 232"/>
                <a:gd name="T12" fmla="*/ 18 w 374"/>
                <a:gd name="T13" fmla="*/ 0 h 232"/>
                <a:gd name="T14" fmla="*/ 19 w 374"/>
                <a:gd name="T15" fmla="*/ 22 h 232"/>
                <a:gd name="T16" fmla="*/ 359 w 374"/>
                <a:gd name="T17" fmla="*/ 62 h 232"/>
                <a:gd name="T18" fmla="*/ 205 w 374"/>
                <a:gd name="T19" fmla="*/ 142 h 232"/>
                <a:gd name="T20" fmla="*/ 187 w 374"/>
                <a:gd name="T21" fmla="*/ 146 h 232"/>
                <a:gd name="T22" fmla="*/ 169 w 374"/>
                <a:gd name="T23" fmla="*/ 142 h 232"/>
                <a:gd name="T24" fmla="*/ 15 w 374"/>
                <a:gd name="T25" fmla="*/ 62 h 232"/>
                <a:gd name="T26" fmla="*/ 7 w 374"/>
                <a:gd name="T27" fmla="*/ 66 h 232"/>
                <a:gd name="T28" fmla="*/ 7 w 374"/>
                <a:gd name="T29" fmla="*/ 213 h 232"/>
                <a:gd name="T30" fmla="*/ 27 w 374"/>
                <a:gd name="T31" fmla="*/ 232 h 232"/>
                <a:gd name="T32" fmla="*/ 347 w 374"/>
                <a:gd name="T33" fmla="*/ 232 h 232"/>
                <a:gd name="T34" fmla="*/ 367 w 374"/>
                <a:gd name="T35" fmla="*/ 213 h 232"/>
                <a:gd name="T36" fmla="*/ 367 w 374"/>
                <a:gd name="T37" fmla="*/ 66 h 232"/>
                <a:gd name="T38" fmla="*/ 359 w 374"/>
                <a:gd name="T39" fmla="*/ 6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4" h="232">
                  <a:moveTo>
                    <a:pt x="19" y="22"/>
                  </a:moveTo>
                  <a:cubicBezTo>
                    <a:pt x="28" y="27"/>
                    <a:pt x="164" y="99"/>
                    <a:pt x="169" y="102"/>
                  </a:cubicBezTo>
                  <a:cubicBezTo>
                    <a:pt x="174" y="105"/>
                    <a:pt x="180" y="106"/>
                    <a:pt x="187" y="106"/>
                  </a:cubicBezTo>
                  <a:cubicBezTo>
                    <a:pt x="193" y="106"/>
                    <a:pt x="200" y="105"/>
                    <a:pt x="205" y="102"/>
                  </a:cubicBezTo>
                  <a:cubicBezTo>
                    <a:pt x="210" y="99"/>
                    <a:pt x="345" y="27"/>
                    <a:pt x="355" y="22"/>
                  </a:cubicBezTo>
                  <a:cubicBezTo>
                    <a:pt x="365" y="16"/>
                    <a:pt x="374" y="0"/>
                    <a:pt x="356" y="0"/>
                  </a:cubicBezTo>
                  <a:cubicBezTo>
                    <a:pt x="18" y="0"/>
                    <a:pt x="18" y="0"/>
                    <a:pt x="18" y="0"/>
                  </a:cubicBezTo>
                  <a:cubicBezTo>
                    <a:pt x="0" y="0"/>
                    <a:pt x="9" y="16"/>
                    <a:pt x="19" y="22"/>
                  </a:cubicBezTo>
                  <a:close/>
                  <a:moveTo>
                    <a:pt x="359" y="62"/>
                  </a:moveTo>
                  <a:cubicBezTo>
                    <a:pt x="348" y="67"/>
                    <a:pt x="212" y="139"/>
                    <a:pt x="205" y="142"/>
                  </a:cubicBezTo>
                  <a:cubicBezTo>
                    <a:pt x="198" y="146"/>
                    <a:pt x="193" y="146"/>
                    <a:pt x="187" y="146"/>
                  </a:cubicBezTo>
                  <a:cubicBezTo>
                    <a:pt x="180" y="146"/>
                    <a:pt x="175" y="146"/>
                    <a:pt x="169" y="142"/>
                  </a:cubicBezTo>
                  <a:cubicBezTo>
                    <a:pt x="162" y="139"/>
                    <a:pt x="26" y="67"/>
                    <a:pt x="15" y="62"/>
                  </a:cubicBezTo>
                  <a:cubicBezTo>
                    <a:pt x="7" y="58"/>
                    <a:pt x="7" y="62"/>
                    <a:pt x="7" y="66"/>
                  </a:cubicBezTo>
                  <a:cubicBezTo>
                    <a:pt x="7" y="70"/>
                    <a:pt x="7" y="213"/>
                    <a:pt x="7" y="213"/>
                  </a:cubicBezTo>
                  <a:cubicBezTo>
                    <a:pt x="7" y="221"/>
                    <a:pt x="18" y="232"/>
                    <a:pt x="27" y="232"/>
                  </a:cubicBezTo>
                  <a:cubicBezTo>
                    <a:pt x="347" y="232"/>
                    <a:pt x="347" y="232"/>
                    <a:pt x="347" y="232"/>
                  </a:cubicBezTo>
                  <a:cubicBezTo>
                    <a:pt x="356" y="232"/>
                    <a:pt x="367" y="221"/>
                    <a:pt x="367" y="213"/>
                  </a:cubicBezTo>
                  <a:cubicBezTo>
                    <a:pt x="367" y="213"/>
                    <a:pt x="367" y="70"/>
                    <a:pt x="367" y="66"/>
                  </a:cubicBezTo>
                  <a:cubicBezTo>
                    <a:pt x="367" y="62"/>
                    <a:pt x="367" y="58"/>
                    <a:pt x="359" y="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33"/>
            <p:cNvSpPr>
              <a:spLocks noEditPoints="1"/>
            </p:cNvSpPr>
            <p:nvPr/>
          </p:nvSpPr>
          <p:spPr bwMode="auto">
            <a:xfrm>
              <a:off x="3433496" y="2908775"/>
              <a:ext cx="172078" cy="224196"/>
            </a:xfrm>
            <a:custGeom>
              <a:avLst/>
              <a:gdLst>
                <a:gd name="T0" fmla="*/ 252 w 280"/>
                <a:gd name="T1" fmla="*/ 40 h 400"/>
                <a:gd name="T2" fmla="*/ 228 w 280"/>
                <a:gd name="T3" fmla="*/ 100 h 400"/>
                <a:gd name="T4" fmla="*/ 52 w 280"/>
                <a:gd name="T5" fmla="*/ 100 h 400"/>
                <a:gd name="T6" fmla="*/ 28 w 280"/>
                <a:gd name="T7" fmla="*/ 40 h 400"/>
                <a:gd name="T8" fmla="*/ 0 w 280"/>
                <a:gd name="T9" fmla="*/ 68 h 400"/>
                <a:gd name="T10" fmla="*/ 0 w 280"/>
                <a:gd name="T11" fmla="*/ 372 h 400"/>
                <a:gd name="T12" fmla="*/ 28 w 280"/>
                <a:gd name="T13" fmla="*/ 400 h 400"/>
                <a:gd name="T14" fmla="*/ 252 w 280"/>
                <a:gd name="T15" fmla="*/ 400 h 400"/>
                <a:gd name="T16" fmla="*/ 280 w 280"/>
                <a:gd name="T17" fmla="*/ 372 h 400"/>
                <a:gd name="T18" fmla="*/ 280 w 280"/>
                <a:gd name="T19" fmla="*/ 68 h 400"/>
                <a:gd name="T20" fmla="*/ 252 w 280"/>
                <a:gd name="T21" fmla="*/ 40 h 400"/>
                <a:gd name="T22" fmla="*/ 212 w 280"/>
                <a:gd name="T23" fmla="*/ 80 h 400"/>
                <a:gd name="T24" fmla="*/ 230 w 280"/>
                <a:gd name="T25" fmla="*/ 40 h 400"/>
                <a:gd name="T26" fmla="*/ 186 w 280"/>
                <a:gd name="T27" fmla="*/ 40 h 400"/>
                <a:gd name="T28" fmla="*/ 172 w 280"/>
                <a:gd name="T29" fmla="*/ 0 h 400"/>
                <a:gd name="T30" fmla="*/ 108 w 280"/>
                <a:gd name="T31" fmla="*/ 0 h 400"/>
                <a:gd name="T32" fmla="*/ 93 w 280"/>
                <a:gd name="T33" fmla="*/ 40 h 400"/>
                <a:gd name="T34" fmla="*/ 50 w 280"/>
                <a:gd name="T35" fmla="*/ 40 h 400"/>
                <a:gd name="T36" fmla="*/ 68 w 280"/>
                <a:gd name="T37" fmla="*/ 80 h 400"/>
                <a:gd name="T38" fmla="*/ 212 w 280"/>
                <a:gd name="T39" fmla="*/ 8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400">
                  <a:moveTo>
                    <a:pt x="252" y="40"/>
                  </a:moveTo>
                  <a:cubicBezTo>
                    <a:pt x="228" y="100"/>
                    <a:pt x="228" y="100"/>
                    <a:pt x="228" y="100"/>
                  </a:cubicBezTo>
                  <a:cubicBezTo>
                    <a:pt x="52" y="100"/>
                    <a:pt x="52" y="100"/>
                    <a:pt x="52" y="100"/>
                  </a:cubicBezTo>
                  <a:cubicBezTo>
                    <a:pt x="28" y="40"/>
                    <a:pt x="28" y="40"/>
                    <a:pt x="28" y="40"/>
                  </a:cubicBezTo>
                  <a:cubicBezTo>
                    <a:pt x="12" y="40"/>
                    <a:pt x="0" y="52"/>
                    <a:pt x="0" y="68"/>
                  </a:cubicBezTo>
                  <a:cubicBezTo>
                    <a:pt x="0" y="372"/>
                    <a:pt x="0" y="372"/>
                    <a:pt x="0" y="372"/>
                  </a:cubicBezTo>
                  <a:cubicBezTo>
                    <a:pt x="0" y="387"/>
                    <a:pt x="12" y="400"/>
                    <a:pt x="28" y="400"/>
                  </a:cubicBezTo>
                  <a:cubicBezTo>
                    <a:pt x="252" y="400"/>
                    <a:pt x="252" y="400"/>
                    <a:pt x="252" y="400"/>
                  </a:cubicBezTo>
                  <a:cubicBezTo>
                    <a:pt x="267" y="400"/>
                    <a:pt x="280" y="387"/>
                    <a:pt x="280" y="372"/>
                  </a:cubicBezTo>
                  <a:cubicBezTo>
                    <a:pt x="280" y="68"/>
                    <a:pt x="280" y="68"/>
                    <a:pt x="280" y="68"/>
                  </a:cubicBezTo>
                  <a:cubicBezTo>
                    <a:pt x="280" y="52"/>
                    <a:pt x="267" y="40"/>
                    <a:pt x="252" y="40"/>
                  </a:cubicBezTo>
                  <a:close/>
                  <a:moveTo>
                    <a:pt x="212" y="80"/>
                  </a:moveTo>
                  <a:cubicBezTo>
                    <a:pt x="230" y="40"/>
                    <a:pt x="230" y="40"/>
                    <a:pt x="230" y="40"/>
                  </a:cubicBezTo>
                  <a:cubicBezTo>
                    <a:pt x="186" y="40"/>
                    <a:pt x="186" y="40"/>
                    <a:pt x="186" y="40"/>
                  </a:cubicBezTo>
                  <a:cubicBezTo>
                    <a:pt x="172" y="0"/>
                    <a:pt x="172" y="0"/>
                    <a:pt x="172" y="0"/>
                  </a:cubicBezTo>
                  <a:cubicBezTo>
                    <a:pt x="108" y="0"/>
                    <a:pt x="108" y="0"/>
                    <a:pt x="108" y="0"/>
                  </a:cubicBezTo>
                  <a:cubicBezTo>
                    <a:pt x="93" y="40"/>
                    <a:pt x="93" y="40"/>
                    <a:pt x="93" y="40"/>
                  </a:cubicBezTo>
                  <a:cubicBezTo>
                    <a:pt x="50" y="40"/>
                    <a:pt x="50" y="40"/>
                    <a:pt x="50" y="40"/>
                  </a:cubicBezTo>
                  <a:cubicBezTo>
                    <a:pt x="68" y="80"/>
                    <a:pt x="68" y="80"/>
                    <a:pt x="68" y="80"/>
                  </a:cubicBezTo>
                  <a:lnTo>
                    <a:pt x="212" y="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37"/>
            <p:cNvSpPr>
              <a:spLocks noEditPoints="1"/>
            </p:cNvSpPr>
            <p:nvPr/>
          </p:nvSpPr>
          <p:spPr bwMode="auto">
            <a:xfrm>
              <a:off x="3059485" y="2907480"/>
              <a:ext cx="149409" cy="230790"/>
            </a:xfrm>
            <a:custGeom>
              <a:avLst/>
              <a:gdLst>
                <a:gd name="T0" fmla="*/ 227 w 242"/>
                <a:gd name="T1" fmla="*/ 290 h 412"/>
                <a:gd name="T2" fmla="*/ 174 w 242"/>
                <a:gd name="T3" fmla="*/ 139 h 412"/>
                <a:gd name="T4" fmla="*/ 72 w 242"/>
                <a:gd name="T5" fmla="*/ 86 h 412"/>
                <a:gd name="T6" fmla="*/ 33 w 242"/>
                <a:gd name="T7" fmla="*/ 9 h 412"/>
                <a:gd name="T8" fmla="*/ 14 w 242"/>
                <a:gd name="T9" fmla="*/ 4 h 412"/>
                <a:gd name="T10" fmla="*/ 8 w 242"/>
                <a:gd name="T11" fmla="*/ 23 h 412"/>
                <a:gd name="T12" fmla="*/ 47 w 242"/>
                <a:gd name="T13" fmla="*/ 98 h 412"/>
                <a:gd name="T14" fmla="*/ 10 w 242"/>
                <a:gd name="T15" fmla="*/ 193 h 412"/>
                <a:gd name="T16" fmla="*/ 53 w 242"/>
                <a:gd name="T17" fmla="*/ 347 h 412"/>
                <a:gd name="T18" fmla="*/ 165 w 242"/>
                <a:gd name="T19" fmla="*/ 397 h 412"/>
                <a:gd name="T20" fmla="*/ 227 w 242"/>
                <a:gd name="T21" fmla="*/ 290 h 412"/>
                <a:gd name="T22" fmla="*/ 97 w 242"/>
                <a:gd name="T23" fmla="*/ 180 h 412"/>
                <a:gd name="T24" fmla="*/ 62 w 242"/>
                <a:gd name="T25" fmla="*/ 162 h 412"/>
                <a:gd name="T26" fmla="*/ 80 w 242"/>
                <a:gd name="T27" fmla="*/ 126 h 412"/>
                <a:gd name="T28" fmla="*/ 115 w 242"/>
                <a:gd name="T29" fmla="*/ 145 h 412"/>
                <a:gd name="T30" fmla="*/ 97 w 242"/>
                <a:gd name="T31" fmla="*/ 18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2" h="412">
                  <a:moveTo>
                    <a:pt x="227" y="290"/>
                  </a:moveTo>
                  <a:cubicBezTo>
                    <a:pt x="174" y="139"/>
                    <a:pt x="174" y="139"/>
                    <a:pt x="174" y="139"/>
                  </a:cubicBezTo>
                  <a:cubicBezTo>
                    <a:pt x="160" y="98"/>
                    <a:pt x="115" y="75"/>
                    <a:pt x="72" y="86"/>
                  </a:cubicBezTo>
                  <a:cubicBezTo>
                    <a:pt x="33" y="9"/>
                    <a:pt x="33" y="9"/>
                    <a:pt x="33" y="9"/>
                  </a:cubicBezTo>
                  <a:cubicBezTo>
                    <a:pt x="29" y="3"/>
                    <a:pt x="21" y="0"/>
                    <a:pt x="14" y="4"/>
                  </a:cubicBezTo>
                  <a:cubicBezTo>
                    <a:pt x="7" y="7"/>
                    <a:pt x="5" y="16"/>
                    <a:pt x="8" y="23"/>
                  </a:cubicBezTo>
                  <a:cubicBezTo>
                    <a:pt x="47" y="98"/>
                    <a:pt x="47" y="98"/>
                    <a:pt x="47" y="98"/>
                  </a:cubicBezTo>
                  <a:cubicBezTo>
                    <a:pt x="16" y="118"/>
                    <a:pt x="0" y="157"/>
                    <a:pt x="10" y="193"/>
                  </a:cubicBezTo>
                  <a:cubicBezTo>
                    <a:pt x="53" y="347"/>
                    <a:pt x="53" y="347"/>
                    <a:pt x="53" y="347"/>
                  </a:cubicBezTo>
                  <a:cubicBezTo>
                    <a:pt x="65" y="390"/>
                    <a:pt x="115" y="412"/>
                    <a:pt x="165" y="397"/>
                  </a:cubicBezTo>
                  <a:cubicBezTo>
                    <a:pt x="214" y="380"/>
                    <a:pt x="242" y="332"/>
                    <a:pt x="227" y="290"/>
                  </a:cubicBezTo>
                  <a:close/>
                  <a:moveTo>
                    <a:pt x="97" y="180"/>
                  </a:moveTo>
                  <a:cubicBezTo>
                    <a:pt x="82" y="185"/>
                    <a:pt x="67" y="177"/>
                    <a:pt x="62" y="162"/>
                  </a:cubicBezTo>
                  <a:cubicBezTo>
                    <a:pt x="57" y="147"/>
                    <a:pt x="65" y="131"/>
                    <a:pt x="80" y="126"/>
                  </a:cubicBezTo>
                  <a:cubicBezTo>
                    <a:pt x="94" y="121"/>
                    <a:pt x="110" y="130"/>
                    <a:pt x="115" y="145"/>
                  </a:cubicBezTo>
                  <a:cubicBezTo>
                    <a:pt x="119" y="160"/>
                    <a:pt x="111" y="176"/>
                    <a:pt x="97" y="1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20" name="Group 40"/>
            <p:cNvGrpSpPr>
              <a:grpSpLocks noChangeAspect="1"/>
            </p:cNvGrpSpPr>
            <p:nvPr/>
          </p:nvGrpSpPr>
          <p:grpSpPr bwMode="auto">
            <a:xfrm>
              <a:off x="3433810" y="2654011"/>
              <a:ext cx="171450" cy="203181"/>
              <a:chOff x="2267" y="1709"/>
              <a:chExt cx="108" cy="140"/>
            </a:xfrm>
          </p:grpSpPr>
          <p:sp>
            <p:nvSpPr>
              <p:cNvPr id="123" name="AutoShape 39"/>
              <p:cNvSpPr>
                <a:spLocks noChangeAspect="1" noChangeArrowheads="1" noTextEdit="1"/>
              </p:cNvSpPr>
              <p:nvPr/>
            </p:nvSpPr>
            <p:spPr bwMode="auto">
              <a:xfrm>
                <a:off x="2267" y="1709"/>
                <a:ext cx="108"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41"/>
              <p:cNvSpPr>
                <a:spLocks noEditPoints="1"/>
              </p:cNvSpPr>
              <p:nvPr/>
            </p:nvSpPr>
            <p:spPr bwMode="auto">
              <a:xfrm>
                <a:off x="2267" y="1709"/>
                <a:ext cx="108" cy="140"/>
              </a:xfrm>
              <a:custGeom>
                <a:avLst/>
                <a:gdLst>
                  <a:gd name="T0" fmla="*/ 84 w 280"/>
                  <a:gd name="T1" fmla="*/ 197 h 360"/>
                  <a:gd name="T2" fmla="*/ 196 w 280"/>
                  <a:gd name="T3" fmla="*/ 197 h 360"/>
                  <a:gd name="T4" fmla="*/ 196 w 280"/>
                  <a:gd name="T5" fmla="*/ 161 h 360"/>
                  <a:gd name="T6" fmla="*/ 84 w 280"/>
                  <a:gd name="T7" fmla="*/ 161 h 360"/>
                  <a:gd name="T8" fmla="*/ 84 w 280"/>
                  <a:gd name="T9" fmla="*/ 197 h 360"/>
                  <a:gd name="T10" fmla="*/ 240 w 280"/>
                  <a:gd name="T11" fmla="*/ 0 h 360"/>
                  <a:gd name="T12" fmla="*/ 40 w 280"/>
                  <a:gd name="T13" fmla="*/ 0 h 360"/>
                  <a:gd name="T14" fmla="*/ 0 w 280"/>
                  <a:gd name="T15" fmla="*/ 40 h 360"/>
                  <a:gd name="T16" fmla="*/ 0 w 280"/>
                  <a:gd name="T17" fmla="*/ 320 h 360"/>
                  <a:gd name="T18" fmla="*/ 40 w 280"/>
                  <a:gd name="T19" fmla="*/ 360 h 360"/>
                  <a:gd name="T20" fmla="*/ 240 w 280"/>
                  <a:gd name="T21" fmla="*/ 360 h 360"/>
                  <a:gd name="T22" fmla="*/ 280 w 280"/>
                  <a:gd name="T23" fmla="*/ 320 h 360"/>
                  <a:gd name="T24" fmla="*/ 280 w 280"/>
                  <a:gd name="T25" fmla="*/ 40 h 360"/>
                  <a:gd name="T26" fmla="*/ 240 w 280"/>
                  <a:gd name="T27" fmla="*/ 0 h 360"/>
                  <a:gd name="T28" fmla="*/ 240 w 280"/>
                  <a:gd name="T29" fmla="*/ 320 h 360"/>
                  <a:gd name="T30" fmla="*/ 40 w 280"/>
                  <a:gd name="T31" fmla="*/ 320 h 360"/>
                  <a:gd name="T32" fmla="*/ 40 w 280"/>
                  <a:gd name="T33" fmla="*/ 40 h 360"/>
                  <a:gd name="T34" fmla="*/ 240 w 280"/>
                  <a:gd name="T35" fmla="*/ 40 h 360"/>
                  <a:gd name="T36" fmla="*/ 240 w 280"/>
                  <a:gd name="T37" fmla="*/ 320 h 360"/>
                  <a:gd name="T38" fmla="*/ 196 w 280"/>
                  <a:gd name="T39" fmla="*/ 83 h 360"/>
                  <a:gd name="T40" fmla="*/ 84 w 280"/>
                  <a:gd name="T41" fmla="*/ 83 h 360"/>
                  <a:gd name="T42" fmla="*/ 84 w 280"/>
                  <a:gd name="T43" fmla="*/ 118 h 360"/>
                  <a:gd name="T44" fmla="*/ 196 w 280"/>
                  <a:gd name="T45" fmla="*/ 118 h 360"/>
                  <a:gd name="T46" fmla="*/ 196 w 280"/>
                  <a:gd name="T47" fmla="*/ 83 h 360"/>
                  <a:gd name="T48" fmla="*/ 196 w 280"/>
                  <a:gd name="T49" fmla="*/ 240 h 360"/>
                  <a:gd name="T50" fmla="*/ 84 w 280"/>
                  <a:gd name="T51" fmla="*/ 240 h 360"/>
                  <a:gd name="T52" fmla="*/ 84 w 280"/>
                  <a:gd name="T53" fmla="*/ 275 h 360"/>
                  <a:gd name="T54" fmla="*/ 196 w 280"/>
                  <a:gd name="T55" fmla="*/ 275 h 360"/>
                  <a:gd name="T56" fmla="*/ 196 w 280"/>
                  <a:gd name="T57" fmla="*/ 2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0" h="360">
                    <a:moveTo>
                      <a:pt x="84" y="197"/>
                    </a:moveTo>
                    <a:cubicBezTo>
                      <a:pt x="196" y="197"/>
                      <a:pt x="196" y="197"/>
                      <a:pt x="196" y="197"/>
                    </a:cubicBezTo>
                    <a:cubicBezTo>
                      <a:pt x="196" y="161"/>
                      <a:pt x="196" y="161"/>
                      <a:pt x="196" y="161"/>
                    </a:cubicBezTo>
                    <a:cubicBezTo>
                      <a:pt x="84" y="161"/>
                      <a:pt x="84" y="161"/>
                      <a:pt x="84" y="161"/>
                    </a:cubicBezTo>
                    <a:lnTo>
                      <a:pt x="84" y="197"/>
                    </a:lnTo>
                    <a:close/>
                    <a:moveTo>
                      <a:pt x="240" y="0"/>
                    </a:moveTo>
                    <a:cubicBezTo>
                      <a:pt x="40" y="0"/>
                      <a:pt x="40" y="0"/>
                      <a:pt x="40" y="0"/>
                    </a:cubicBezTo>
                    <a:cubicBezTo>
                      <a:pt x="18" y="0"/>
                      <a:pt x="0" y="18"/>
                      <a:pt x="0" y="40"/>
                    </a:cubicBezTo>
                    <a:cubicBezTo>
                      <a:pt x="0" y="320"/>
                      <a:pt x="0" y="320"/>
                      <a:pt x="0" y="320"/>
                    </a:cubicBezTo>
                    <a:cubicBezTo>
                      <a:pt x="0" y="342"/>
                      <a:pt x="18" y="360"/>
                      <a:pt x="40" y="360"/>
                    </a:cubicBezTo>
                    <a:cubicBezTo>
                      <a:pt x="240" y="360"/>
                      <a:pt x="240" y="360"/>
                      <a:pt x="240" y="360"/>
                    </a:cubicBezTo>
                    <a:cubicBezTo>
                      <a:pt x="262" y="360"/>
                      <a:pt x="280" y="342"/>
                      <a:pt x="280" y="320"/>
                    </a:cubicBezTo>
                    <a:cubicBezTo>
                      <a:pt x="280" y="40"/>
                      <a:pt x="280" y="40"/>
                      <a:pt x="280" y="40"/>
                    </a:cubicBezTo>
                    <a:cubicBezTo>
                      <a:pt x="280" y="18"/>
                      <a:pt x="262" y="0"/>
                      <a:pt x="240" y="0"/>
                    </a:cubicBezTo>
                    <a:close/>
                    <a:moveTo>
                      <a:pt x="240" y="320"/>
                    </a:moveTo>
                    <a:cubicBezTo>
                      <a:pt x="40" y="320"/>
                      <a:pt x="40" y="320"/>
                      <a:pt x="40" y="320"/>
                    </a:cubicBezTo>
                    <a:cubicBezTo>
                      <a:pt x="40" y="40"/>
                      <a:pt x="40" y="40"/>
                      <a:pt x="40" y="40"/>
                    </a:cubicBezTo>
                    <a:cubicBezTo>
                      <a:pt x="240" y="40"/>
                      <a:pt x="240" y="40"/>
                      <a:pt x="240" y="40"/>
                    </a:cubicBezTo>
                    <a:lnTo>
                      <a:pt x="240" y="320"/>
                    </a:lnTo>
                    <a:close/>
                    <a:moveTo>
                      <a:pt x="196" y="83"/>
                    </a:moveTo>
                    <a:cubicBezTo>
                      <a:pt x="84" y="83"/>
                      <a:pt x="84" y="83"/>
                      <a:pt x="84" y="83"/>
                    </a:cubicBezTo>
                    <a:cubicBezTo>
                      <a:pt x="84" y="118"/>
                      <a:pt x="84" y="118"/>
                      <a:pt x="84" y="118"/>
                    </a:cubicBezTo>
                    <a:cubicBezTo>
                      <a:pt x="196" y="118"/>
                      <a:pt x="196" y="118"/>
                      <a:pt x="196" y="118"/>
                    </a:cubicBezTo>
                    <a:lnTo>
                      <a:pt x="196" y="83"/>
                    </a:lnTo>
                    <a:close/>
                    <a:moveTo>
                      <a:pt x="196" y="240"/>
                    </a:moveTo>
                    <a:cubicBezTo>
                      <a:pt x="84" y="240"/>
                      <a:pt x="84" y="240"/>
                      <a:pt x="84" y="240"/>
                    </a:cubicBezTo>
                    <a:cubicBezTo>
                      <a:pt x="84" y="275"/>
                      <a:pt x="84" y="275"/>
                      <a:pt x="84" y="275"/>
                    </a:cubicBezTo>
                    <a:cubicBezTo>
                      <a:pt x="196" y="275"/>
                      <a:pt x="196" y="275"/>
                      <a:pt x="196" y="275"/>
                    </a:cubicBezTo>
                    <a:lnTo>
                      <a:pt x="196"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1" name="TextBox 120"/>
            <p:cNvSpPr txBox="1"/>
            <p:nvPr/>
          </p:nvSpPr>
          <p:spPr>
            <a:xfrm>
              <a:off x="3758757" y="2644193"/>
              <a:ext cx="1091739" cy="242892"/>
            </a:xfrm>
            <a:prstGeom prst="rect">
              <a:avLst/>
            </a:prstGeom>
            <a:noFill/>
          </p:spPr>
          <p:txBody>
            <a:bodyPr wrap="square" rtlCol="0">
              <a:spAutoFit/>
            </a:bodyPr>
            <a:lstStyle/>
            <a:p>
              <a:r>
                <a:rPr lang="en-US" sz="800" dirty="0" smtClean="0">
                  <a:solidFill>
                    <a:schemeClr val="bg1"/>
                  </a:solidFill>
                </a:rPr>
                <a:t>NFS</a:t>
              </a:r>
            </a:p>
          </p:txBody>
        </p:sp>
        <p:sp>
          <p:nvSpPr>
            <p:cNvPr id="122" name="TextBox 121"/>
            <p:cNvSpPr txBox="1"/>
            <p:nvPr/>
          </p:nvSpPr>
          <p:spPr>
            <a:xfrm>
              <a:off x="3758757" y="2849345"/>
              <a:ext cx="1091739" cy="242892"/>
            </a:xfrm>
            <a:prstGeom prst="rect">
              <a:avLst/>
            </a:prstGeom>
            <a:noFill/>
          </p:spPr>
          <p:txBody>
            <a:bodyPr wrap="square" rtlCol="0">
              <a:spAutoFit/>
            </a:bodyPr>
            <a:lstStyle/>
            <a:p>
              <a:r>
                <a:rPr lang="en-US" sz="800" dirty="0" smtClean="0">
                  <a:solidFill>
                    <a:schemeClr val="bg1"/>
                  </a:solidFill>
                </a:rPr>
                <a:t>SMB</a:t>
              </a:r>
            </a:p>
          </p:txBody>
        </p:sp>
      </p:grpSp>
      <p:grpSp>
        <p:nvGrpSpPr>
          <p:cNvPr id="132" name="Group 131"/>
          <p:cNvGrpSpPr/>
          <p:nvPr/>
        </p:nvGrpSpPr>
        <p:grpSpPr>
          <a:xfrm>
            <a:off x="3186711" y="1551403"/>
            <a:ext cx="1882327" cy="722426"/>
            <a:chOff x="2930607" y="1433811"/>
            <a:chExt cx="1919889" cy="736841"/>
          </a:xfrm>
        </p:grpSpPr>
        <p:sp>
          <p:nvSpPr>
            <p:cNvPr id="133" name="Right Arrow 132"/>
            <p:cNvSpPr/>
            <p:nvPr/>
          </p:nvSpPr>
          <p:spPr>
            <a:xfrm>
              <a:off x="2930607" y="1433811"/>
              <a:ext cx="1417653" cy="736841"/>
            </a:xfrm>
            <a:prstGeom prst="rightArrow">
              <a:avLst>
                <a:gd name="adj1" fmla="val 82352"/>
                <a:gd name="adj2" fmla="val 26365"/>
              </a:avLst>
            </a:prstGeom>
            <a:solidFill>
              <a:srgbClr val="33993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ru-RU" sz="1400" dirty="0" smtClean="0"/>
                <a:t>СКОРОСТЬ</a:t>
              </a:r>
              <a:endParaRPr lang="en-US" sz="1400" dirty="0"/>
            </a:p>
          </p:txBody>
        </p:sp>
        <p:sp>
          <p:nvSpPr>
            <p:cNvPr id="137" name="Freeform 5"/>
            <p:cNvSpPr>
              <a:spLocks noEditPoints="1"/>
            </p:cNvSpPr>
            <p:nvPr/>
          </p:nvSpPr>
          <p:spPr bwMode="auto">
            <a:xfrm>
              <a:off x="3425918" y="1858932"/>
              <a:ext cx="187234" cy="170972"/>
            </a:xfrm>
            <a:custGeom>
              <a:avLst/>
              <a:gdLst>
                <a:gd name="T0" fmla="*/ 0 w 304"/>
                <a:gd name="T1" fmla="*/ 0 h 304"/>
                <a:gd name="T2" fmla="*/ 0 w 304"/>
                <a:gd name="T3" fmla="*/ 47 h 304"/>
                <a:gd name="T4" fmla="*/ 256 w 304"/>
                <a:gd name="T5" fmla="*/ 304 h 304"/>
                <a:gd name="T6" fmla="*/ 304 w 304"/>
                <a:gd name="T7" fmla="*/ 304 h 304"/>
                <a:gd name="T8" fmla="*/ 0 w 304"/>
                <a:gd name="T9" fmla="*/ 0 h 304"/>
                <a:gd name="T10" fmla="*/ 0 w 304"/>
                <a:gd name="T11" fmla="*/ 95 h 304"/>
                <a:gd name="T12" fmla="*/ 0 w 304"/>
                <a:gd name="T13" fmla="*/ 142 h 304"/>
                <a:gd name="T14" fmla="*/ 162 w 304"/>
                <a:gd name="T15" fmla="*/ 304 h 304"/>
                <a:gd name="T16" fmla="*/ 209 w 304"/>
                <a:gd name="T17" fmla="*/ 304 h 304"/>
                <a:gd name="T18" fmla="*/ 0 w 304"/>
                <a:gd name="T19" fmla="*/ 95 h 304"/>
                <a:gd name="T20" fmla="*/ 45 w 304"/>
                <a:gd name="T21" fmla="*/ 213 h 304"/>
                <a:gd name="T22" fmla="*/ 0 w 304"/>
                <a:gd name="T23" fmla="*/ 258 h 304"/>
                <a:gd name="T24" fmla="*/ 45 w 304"/>
                <a:gd name="T25" fmla="*/ 304 h 304"/>
                <a:gd name="T26" fmla="*/ 91 w 304"/>
                <a:gd name="T27" fmla="*/ 258 h 304"/>
                <a:gd name="T28" fmla="*/ 45 w 304"/>
                <a:gd name="T29" fmla="*/ 21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4" h="304">
                  <a:moveTo>
                    <a:pt x="0" y="0"/>
                  </a:moveTo>
                  <a:cubicBezTo>
                    <a:pt x="0" y="47"/>
                    <a:pt x="0" y="47"/>
                    <a:pt x="0" y="47"/>
                  </a:cubicBezTo>
                  <a:cubicBezTo>
                    <a:pt x="141" y="47"/>
                    <a:pt x="256" y="162"/>
                    <a:pt x="256" y="304"/>
                  </a:cubicBezTo>
                  <a:cubicBezTo>
                    <a:pt x="304" y="304"/>
                    <a:pt x="304" y="304"/>
                    <a:pt x="304" y="304"/>
                  </a:cubicBezTo>
                  <a:cubicBezTo>
                    <a:pt x="304" y="136"/>
                    <a:pt x="168" y="0"/>
                    <a:pt x="0" y="0"/>
                  </a:cubicBezTo>
                  <a:close/>
                  <a:moveTo>
                    <a:pt x="0" y="95"/>
                  </a:moveTo>
                  <a:cubicBezTo>
                    <a:pt x="0" y="142"/>
                    <a:pt x="0" y="142"/>
                    <a:pt x="0" y="142"/>
                  </a:cubicBezTo>
                  <a:cubicBezTo>
                    <a:pt x="89" y="142"/>
                    <a:pt x="162" y="214"/>
                    <a:pt x="162" y="304"/>
                  </a:cubicBezTo>
                  <a:cubicBezTo>
                    <a:pt x="209" y="304"/>
                    <a:pt x="209" y="304"/>
                    <a:pt x="209" y="304"/>
                  </a:cubicBezTo>
                  <a:cubicBezTo>
                    <a:pt x="209" y="188"/>
                    <a:pt x="115" y="95"/>
                    <a:pt x="0" y="95"/>
                  </a:cubicBezTo>
                  <a:close/>
                  <a:moveTo>
                    <a:pt x="45" y="213"/>
                  </a:moveTo>
                  <a:cubicBezTo>
                    <a:pt x="20" y="213"/>
                    <a:pt x="0" y="233"/>
                    <a:pt x="0" y="258"/>
                  </a:cubicBezTo>
                  <a:cubicBezTo>
                    <a:pt x="0" y="284"/>
                    <a:pt x="20" y="304"/>
                    <a:pt x="45" y="304"/>
                  </a:cubicBezTo>
                  <a:cubicBezTo>
                    <a:pt x="70" y="304"/>
                    <a:pt x="91" y="284"/>
                    <a:pt x="91" y="258"/>
                  </a:cubicBezTo>
                  <a:cubicBezTo>
                    <a:pt x="91" y="233"/>
                    <a:pt x="70" y="213"/>
                    <a:pt x="45" y="2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9"/>
            <p:cNvSpPr>
              <a:spLocks noEditPoints="1"/>
            </p:cNvSpPr>
            <p:nvPr/>
          </p:nvSpPr>
          <p:spPr bwMode="auto">
            <a:xfrm>
              <a:off x="3023551" y="1844274"/>
              <a:ext cx="221276" cy="202057"/>
            </a:xfrm>
            <a:custGeom>
              <a:avLst/>
              <a:gdLst>
                <a:gd name="T0" fmla="*/ 60 w 360"/>
                <a:gd name="T1" fmla="*/ 320 h 360"/>
                <a:gd name="T2" fmla="*/ 100 w 360"/>
                <a:gd name="T3" fmla="*/ 360 h 360"/>
                <a:gd name="T4" fmla="*/ 140 w 360"/>
                <a:gd name="T5" fmla="*/ 320 h 360"/>
                <a:gd name="T6" fmla="*/ 100 w 360"/>
                <a:gd name="T7" fmla="*/ 280 h 360"/>
                <a:gd name="T8" fmla="*/ 60 w 360"/>
                <a:gd name="T9" fmla="*/ 320 h 360"/>
                <a:gd name="T10" fmla="*/ 260 w 360"/>
                <a:gd name="T11" fmla="*/ 320 h 360"/>
                <a:gd name="T12" fmla="*/ 300 w 360"/>
                <a:gd name="T13" fmla="*/ 360 h 360"/>
                <a:gd name="T14" fmla="*/ 340 w 360"/>
                <a:gd name="T15" fmla="*/ 320 h 360"/>
                <a:gd name="T16" fmla="*/ 300 w 360"/>
                <a:gd name="T17" fmla="*/ 280 h 360"/>
                <a:gd name="T18" fmla="*/ 260 w 360"/>
                <a:gd name="T19" fmla="*/ 320 h 360"/>
                <a:gd name="T20" fmla="*/ 131 w 360"/>
                <a:gd name="T21" fmla="*/ 225 h 360"/>
                <a:gd name="T22" fmla="*/ 352 w 360"/>
                <a:gd name="T23" fmla="*/ 162 h 360"/>
                <a:gd name="T24" fmla="*/ 360 w 360"/>
                <a:gd name="T25" fmla="*/ 152 h 360"/>
                <a:gd name="T26" fmla="*/ 360 w 360"/>
                <a:gd name="T27" fmla="*/ 42 h 360"/>
                <a:gd name="T28" fmla="*/ 78 w 360"/>
                <a:gd name="T29" fmla="*/ 42 h 360"/>
                <a:gd name="T30" fmla="*/ 78 w 360"/>
                <a:gd name="T31" fmla="*/ 8 h 360"/>
                <a:gd name="T32" fmla="*/ 70 w 360"/>
                <a:gd name="T33" fmla="*/ 0 h 360"/>
                <a:gd name="T34" fmla="*/ 8 w 360"/>
                <a:gd name="T35" fmla="*/ 0 h 360"/>
                <a:gd name="T36" fmla="*/ 0 w 360"/>
                <a:gd name="T37" fmla="*/ 8 h 360"/>
                <a:gd name="T38" fmla="*/ 0 w 360"/>
                <a:gd name="T39" fmla="*/ 40 h 360"/>
                <a:gd name="T40" fmla="*/ 39 w 360"/>
                <a:gd name="T41" fmla="*/ 40 h 360"/>
                <a:gd name="T42" fmla="*/ 78 w 360"/>
                <a:gd name="T43" fmla="*/ 221 h 360"/>
                <a:gd name="T44" fmla="*/ 82 w 360"/>
                <a:gd name="T45" fmla="*/ 240 h 360"/>
                <a:gd name="T46" fmla="*/ 82 w 360"/>
                <a:gd name="T47" fmla="*/ 270 h 360"/>
                <a:gd name="T48" fmla="*/ 90 w 360"/>
                <a:gd name="T49" fmla="*/ 278 h 360"/>
                <a:gd name="T50" fmla="*/ 100 w 360"/>
                <a:gd name="T51" fmla="*/ 278 h 360"/>
                <a:gd name="T52" fmla="*/ 300 w 360"/>
                <a:gd name="T53" fmla="*/ 278 h 360"/>
                <a:gd name="T54" fmla="*/ 352 w 360"/>
                <a:gd name="T55" fmla="*/ 278 h 360"/>
                <a:gd name="T56" fmla="*/ 360 w 360"/>
                <a:gd name="T57" fmla="*/ 270 h 360"/>
                <a:gd name="T58" fmla="*/ 360 w 360"/>
                <a:gd name="T59" fmla="*/ 240 h 360"/>
                <a:gd name="T60" fmla="*/ 135 w 360"/>
                <a:gd name="T61" fmla="*/ 240 h 360"/>
                <a:gd name="T62" fmla="*/ 131 w 360"/>
                <a:gd name="T63" fmla="*/ 225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0" h="360">
                  <a:moveTo>
                    <a:pt x="60" y="320"/>
                  </a:moveTo>
                  <a:cubicBezTo>
                    <a:pt x="60" y="342"/>
                    <a:pt x="78" y="360"/>
                    <a:pt x="100" y="360"/>
                  </a:cubicBezTo>
                  <a:cubicBezTo>
                    <a:pt x="122" y="360"/>
                    <a:pt x="140" y="342"/>
                    <a:pt x="140" y="320"/>
                  </a:cubicBezTo>
                  <a:cubicBezTo>
                    <a:pt x="140" y="298"/>
                    <a:pt x="122" y="280"/>
                    <a:pt x="100" y="280"/>
                  </a:cubicBezTo>
                  <a:cubicBezTo>
                    <a:pt x="78" y="280"/>
                    <a:pt x="60" y="298"/>
                    <a:pt x="60" y="320"/>
                  </a:cubicBezTo>
                  <a:close/>
                  <a:moveTo>
                    <a:pt x="260" y="320"/>
                  </a:moveTo>
                  <a:cubicBezTo>
                    <a:pt x="260" y="342"/>
                    <a:pt x="278" y="360"/>
                    <a:pt x="300" y="360"/>
                  </a:cubicBezTo>
                  <a:cubicBezTo>
                    <a:pt x="322" y="360"/>
                    <a:pt x="340" y="342"/>
                    <a:pt x="340" y="320"/>
                  </a:cubicBezTo>
                  <a:cubicBezTo>
                    <a:pt x="340" y="298"/>
                    <a:pt x="322" y="280"/>
                    <a:pt x="300" y="280"/>
                  </a:cubicBezTo>
                  <a:cubicBezTo>
                    <a:pt x="278" y="280"/>
                    <a:pt x="260" y="298"/>
                    <a:pt x="260" y="320"/>
                  </a:cubicBezTo>
                  <a:close/>
                  <a:moveTo>
                    <a:pt x="131" y="225"/>
                  </a:moveTo>
                  <a:cubicBezTo>
                    <a:pt x="352" y="162"/>
                    <a:pt x="352" y="162"/>
                    <a:pt x="352" y="162"/>
                  </a:cubicBezTo>
                  <a:cubicBezTo>
                    <a:pt x="356" y="161"/>
                    <a:pt x="360" y="156"/>
                    <a:pt x="360" y="152"/>
                  </a:cubicBezTo>
                  <a:cubicBezTo>
                    <a:pt x="360" y="42"/>
                    <a:pt x="360" y="42"/>
                    <a:pt x="360" y="42"/>
                  </a:cubicBezTo>
                  <a:cubicBezTo>
                    <a:pt x="78" y="42"/>
                    <a:pt x="78" y="42"/>
                    <a:pt x="78" y="42"/>
                  </a:cubicBezTo>
                  <a:cubicBezTo>
                    <a:pt x="78" y="8"/>
                    <a:pt x="78" y="8"/>
                    <a:pt x="78" y="8"/>
                  </a:cubicBezTo>
                  <a:cubicBezTo>
                    <a:pt x="78" y="3"/>
                    <a:pt x="74" y="0"/>
                    <a:pt x="70" y="0"/>
                  </a:cubicBezTo>
                  <a:cubicBezTo>
                    <a:pt x="8" y="0"/>
                    <a:pt x="8" y="0"/>
                    <a:pt x="8" y="0"/>
                  </a:cubicBezTo>
                  <a:cubicBezTo>
                    <a:pt x="3" y="0"/>
                    <a:pt x="0" y="3"/>
                    <a:pt x="0" y="8"/>
                  </a:cubicBezTo>
                  <a:cubicBezTo>
                    <a:pt x="0" y="40"/>
                    <a:pt x="0" y="40"/>
                    <a:pt x="0" y="40"/>
                  </a:cubicBezTo>
                  <a:cubicBezTo>
                    <a:pt x="39" y="40"/>
                    <a:pt x="39" y="40"/>
                    <a:pt x="39" y="40"/>
                  </a:cubicBezTo>
                  <a:cubicBezTo>
                    <a:pt x="78" y="221"/>
                    <a:pt x="78" y="221"/>
                    <a:pt x="78" y="221"/>
                  </a:cubicBezTo>
                  <a:cubicBezTo>
                    <a:pt x="82" y="240"/>
                    <a:pt x="82" y="240"/>
                    <a:pt x="82" y="240"/>
                  </a:cubicBezTo>
                  <a:cubicBezTo>
                    <a:pt x="82" y="270"/>
                    <a:pt x="82" y="270"/>
                    <a:pt x="82" y="270"/>
                  </a:cubicBezTo>
                  <a:cubicBezTo>
                    <a:pt x="82" y="274"/>
                    <a:pt x="85" y="278"/>
                    <a:pt x="90" y="278"/>
                  </a:cubicBezTo>
                  <a:cubicBezTo>
                    <a:pt x="100" y="278"/>
                    <a:pt x="100" y="278"/>
                    <a:pt x="100" y="278"/>
                  </a:cubicBezTo>
                  <a:cubicBezTo>
                    <a:pt x="300" y="278"/>
                    <a:pt x="300" y="278"/>
                    <a:pt x="300" y="278"/>
                  </a:cubicBezTo>
                  <a:cubicBezTo>
                    <a:pt x="352" y="278"/>
                    <a:pt x="352" y="278"/>
                    <a:pt x="352" y="278"/>
                  </a:cubicBezTo>
                  <a:cubicBezTo>
                    <a:pt x="356" y="278"/>
                    <a:pt x="360" y="274"/>
                    <a:pt x="360" y="270"/>
                  </a:cubicBezTo>
                  <a:cubicBezTo>
                    <a:pt x="360" y="240"/>
                    <a:pt x="360" y="240"/>
                    <a:pt x="360" y="240"/>
                  </a:cubicBezTo>
                  <a:cubicBezTo>
                    <a:pt x="135" y="240"/>
                    <a:pt x="135" y="240"/>
                    <a:pt x="135" y="240"/>
                  </a:cubicBezTo>
                  <a:cubicBezTo>
                    <a:pt x="112" y="240"/>
                    <a:pt x="111" y="231"/>
                    <a:pt x="131" y="2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TextBox 147"/>
            <p:cNvSpPr txBox="1"/>
            <p:nvPr/>
          </p:nvSpPr>
          <p:spPr>
            <a:xfrm>
              <a:off x="3758757" y="1700051"/>
              <a:ext cx="1091739" cy="219743"/>
            </a:xfrm>
            <a:prstGeom prst="rect">
              <a:avLst/>
            </a:prstGeom>
            <a:noFill/>
          </p:spPr>
          <p:txBody>
            <a:bodyPr wrap="square" rtlCol="0">
              <a:spAutoFit/>
            </a:bodyPr>
            <a:lstStyle/>
            <a:p>
              <a:r>
                <a:rPr lang="en-US" sz="800" dirty="0" smtClean="0">
                  <a:solidFill>
                    <a:schemeClr val="bg1"/>
                  </a:solidFill>
                </a:rPr>
                <a:t>NoSQL</a:t>
              </a:r>
            </a:p>
          </p:txBody>
        </p:sp>
      </p:grpSp>
      <p:sp>
        <p:nvSpPr>
          <p:cNvPr id="149" name="Content Placeholder 2"/>
          <p:cNvSpPr txBox="1">
            <a:spLocks/>
          </p:cNvSpPr>
          <p:nvPr/>
        </p:nvSpPr>
        <p:spPr>
          <a:xfrm>
            <a:off x="379412" y="4112013"/>
            <a:ext cx="2616829" cy="842852"/>
          </a:xfrm>
          <a:prstGeom prst="rect">
            <a:avLst/>
          </a:prstGeom>
        </p:spPr>
        <p:txBody>
          <a:bodyPr vert="horz" lIns="0" tIns="0" rIns="0" bIns="0"/>
          <a:lstStyle>
            <a:lvl1pPr marL="228600" indent="-228600">
              <a:spcBef>
                <a:spcPts val="1200"/>
              </a:spcBef>
              <a:buClr>
                <a:schemeClr val="tx2"/>
              </a:buClr>
              <a:buFont typeface="Arial"/>
              <a:buChar char="•"/>
              <a:defRPr sz="2400">
                <a:solidFill>
                  <a:srgbClr val="717074"/>
                </a:solidFill>
              </a:defRPr>
            </a:lvl1pPr>
            <a:lvl2pPr marL="742950" indent="-285750">
              <a:spcBef>
                <a:spcPts val="300"/>
              </a:spcBef>
              <a:buClr>
                <a:schemeClr val="tx2"/>
              </a:buClr>
              <a:buFont typeface="Arial"/>
              <a:buChar char="–"/>
              <a:defRPr sz="2000">
                <a:solidFill>
                  <a:srgbClr val="717074"/>
                </a:solidFill>
              </a:defRPr>
            </a:lvl2pPr>
            <a:lvl3pPr marL="1084263" indent="-169863">
              <a:spcBef>
                <a:spcPts val="300"/>
              </a:spcBef>
              <a:buClr>
                <a:schemeClr val="tx2"/>
              </a:buClr>
              <a:buFont typeface="Arial"/>
              <a:buChar char="•"/>
              <a:defRPr sz="1600">
                <a:solidFill>
                  <a:srgbClr val="717074"/>
                </a:solidFill>
              </a:defRPr>
            </a:lvl3pPr>
            <a:lvl4pPr marL="1430338" indent="-168275">
              <a:spcBef>
                <a:spcPts val="300"/>
              </a:spcBef>
              <a:buClr>
                <a:schemeClr val="tx2"/>
              </a:buClr>
              <a:buFont typeface="Arial"/>
              <a:buChar cha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nSpc>
                <a:spcPct val="90000"/>
              </a:lnSpc>
            </a:pPr>
            <a:r>
              <a:rPr lang="ru-RU" sz="1400" dirty="0"/>
              <a:t>Модульная архитектура позволяет использовать некоторые или все компоненты</a:t>
            </a:r>
          </a:p>
        </p:txBody>
      </p:sp>
      <p:sp>
        <p:nvSpPr>
          <p:cNvPr id="153" name="AutoShape 19"/>
          <p:cNvSpPr>
            <a:spLocks noChangeAspect="1" noChangeArrowheads="1" noTextEdit="1"/>
          </p:cNvSpPr>
          <p:nvPr/>
        </p:nvSpPr>
        <p:spPr bwMode="auto">
          <a:xfrm>
            <a:off x="3363945" y="4167501"/>
            <a:ext cx="241115" cy="1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AutoShape 23"/>
          <p:cNvSpPr>
            <a:spLocks noChangeAspect="1" noChangeArrowheads="1" noTextEdit="1"/>
          </p:cNvSpPr>
          <p:nvPr/>
        </p:nvSpPr>
        <p:spPr bwMode="auto">
          <a:xfrm>
            <a:off x="3359413" y="4429975"/>
            <a:ext cx="246525" cy="19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AutoShape 27"/>
          <p:cNvSpPr>
            <a:spLocks noChangeAspect="1" noChangeArrowheads="1" noTextEdit="1"/>
          </p:cNvSpPr>
          <p:nvPr/>
        </p:nvSpPr>
        <p:spPr bwMode="auto">
          <a:xfrm>
            <a:off x="3905787" y="4176912"/>
            <a:ext cx="173623" cy="22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AutoShape 31"/>
          <p:cNvSpPr>
            <a:spLocks noChangeAspect="1" noChangeArrowheads="1" noTextEdit="1"/>
          </p:cNvSpPr>
          <p:nvPr/>
        </p:nvSpPr>
        <p:spPr bwMode="auto">
          <a:xfrm>
            <a:off x="3838671" y="3154488"/>
            <a:ext cx="171563" cy="24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AutoShape 35"/>
          <p:cNvSpPr>
            <a:spLocks noChangeAspect="1" noChangeArrowheads="1" noTextEdit="1"/>
          </p:cNvSpPr>
          <p:nvPr/>
        </p:nvSpPr>
        <p:spPr bwMode="auto">
          <a:xfrm>
            <a:off x="3466198" y="3155389"/>
            <a:ext cx="137044" cy="24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6" name="Group 165"/>
          <p:cNvGrpSpPr/>
          <p:nvPr/>
        </p:nvGrpSpPr>
        <p:grpSpPr>
          <a:xfrm>
            <a:off x="4479985" y="1266916"/>
            <a:ext cx="1006415" cy="2891081"/>
            <a:chOff x="4248235" y="1161933"/>
            <a:chExt cx="1006415" cy="3126065"/>
          </a:xfrm>
        </p:grpSpPr>
        <p:sp>
          <p:nvSpPr>
            <p:cNvPr id="167" name="TextBox 166"/>
            <p:cNvSpPr txBox="1"/>
            <p:nvPr/>
          </p:nvSpPr>
          <p:spPr>
            <a:xfrm>
              <a:off x="4248235" y="1161933"/>
              <a:ext cx="1006415" cy="299513"/>
            </a:xfrm>
            <a:prstGeom prst="rect">
              <a:avLst/>
            </a:prstGeom>
            <a:noFill/>
          </p:spPr>
          <p:txBody>
            <a:bodyPr wrap="square" rtlCol="0">
              <a:spAutoFit/>
            </a:bodyPr>
            <a:lstStyle>
              <a:defPPr>
                <a:defRPr lang="en-US"/>
              </a:defPPr>
              <a:lvl1pPr algn="ctr">
                <a:defRPr sz="1200" b="1">
                  <a:solidFill>
                    <a:schemeClr val="accent1"/>
                  </a:solidFill>
                </a:defRPr>
              </a:lvl1pPr>
            </a:lstStyle>
            <a:p>
              <a:r>
                <a:rPr lang="ru-RU" dirty="0" smtClean="0"/>
                <a:t>ДАННЫЕ</a:t>
              </a:r>
              <a:endParaRPr lang="en-US" dirty="0"/>
            </a:p>
          </p:txBody>
        </p:sp>
        <p:grpSp>
          <p:nvGrpSpPr>
            <p:cNvPr id="168" name="Group 167"/>
            <p:cNvGrpSpPr/>
            <p:nvPr/>
          </p:nvGrpSpPr>
          <p:grpSpPr>
            <a:xfrm>
              <a:off x="4372165" y="1549912"/>
              <a:ext cx="779330" cy="2738086"/>
              <a:chOff x="4376092" y="1541737"/>
              <a:chExt cx="794882" cy="2792722"/>
            </a:xfrm>
          </p:grpSpPr>
          <p:sp>
            <p:nvSpPr>
              <p:cNvPr id="169" name="Rectangle 168"/>
              <p:cNvSpPr/>
              <p:nvPr/>
            </p:nvSpPr>
            <p:spPr>
              <a:xfrm>
                <a:off x="4387416" y="1541737"/>
                <a:ext cx="773426" cy="534589"/>
              </a:xfrm>
              <a:prstGeom prst="rect">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a:solidFill>
                      <a:schemeClr val="bg1"/>
                    </a:solidFill>
                  </a:rPr>
                  <a:t>DSSD</a:t>
                </a:r>
                <a:endParaRPr lang="en-US" sz="800" dirty="0">
                  <a:solidFill>
                    <a:schemeClr val="bg1"/>
                  </a:solidFill>
                </a:endParaRPr>
              </a:p>
            </p:txBody>
          </p:sp>
          <p:sp>
            <p:nvSpPr>
              <p:cNvPr id="170" name="Rectangle 169"/>
              <p:cNvSpPr/>
              <p:nvPr/>
            </p:nvSpPr>
            <p:spPr>
              <a:xfrm>
                <a:off x="4383293" y="3065241"/>
                <a:ext cx="776414" cy="528474"/>
              </a:xfrm>
              <a:prstGeom prst="rect">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a:solidFill>
                      <a:schemeClr val="bg1"/>
                    </a:solidFill>
                  </a:rPr>
                  <a:t>ISILON</a:t>
                </a:r>
              </a:p>
            </p:txBody>
          </p:sp>
          <p:sp>
            <p:nvSpPr>
              <p:cNvPr id="171" name="Rectangle 170"/>
              <p:cNvSpPr/>
              <p:nvPr/>
            </p:nvSpPr>
            <p:spPr>
              <a:xfrm>
                <a:off x="4394560" y="3799870"/>
                <a:ext cx="776414" cy="534589"/>
              </a:xfrm>
              <a:prstGeom prst="rect">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a:solidFill>
                      <a:schemeClr val="bg1"/>
                    </a:solidFill>
                  </a:rPr>
                  <a:t>ViPR</a:t>
                </a:r>
              </a:p>
              <a:p>
                <a:r>
                  <a:rPr lang="en-US" sz="800" dirty="0">
                    <a:solidFill>
                      <a:schemeClr val="bg1"/>
                    </a:solidFill>
                  </a:rPr>
                  <a:t>ECS</a:t>
                </a:r>
              </a:p>
              <a:p>
                <a:r>
                  <a:rPr lang="en-US" sz="800" dirty="0">
                    <a:solidFill>
                      <a:schemeClr val="bg1"/>
                    </a:solidFill>
                  </a:rPr>
                  <a:t>APPLIANCE</a:t>
                </a:r>
              </a:p>
            </p:txBody>
          </p:sp>
          <p:sp>
            <p:nvSpPr>
              <p:cNvPr id="172" name="Rectangle 171"/>
              <p:cNvSpPr/>
              <p:nvPr/>
            </p:nvSpPr>
            <p:spPr>
              <a:xfrm>
                <a:off x="4376092" y="2218746"/>
                <a:ext cx="430980" cy="236925"/>
              </a:xfrm>
              <a:prstGeom prst="rect">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lIns="18288" tIns="18288" rIns="18288" bIns="18288" rtlCol="0" anchor="ctr"/>
              <a:lstStyle/>
              <a:p>
                <a:pPr algn="ctr"/>
                <a:r>
                  <a:rPr lang="en-US" sz="800" dirty="0" smtClean="0">
                    <a:solidFill>
                      <a:schemeClr val="bg1"/>
                    </a:solidFill>
                  </a:rPr>
                  <a:t>VNX</a:t>
                </a:r>
                <a:endParaRPr lang="en-US" sz="800" dirty="0">
                  <a:solidFill>
                    <a:schemeClr val="bg1"/>
                  </a:solidFill>
                </a:endParaRPr>
              </a:p>
            </p:txBody>
          </p:sp>
          <p:sp>
            <p:nvSpPr>
              <p:cNvPr id="173" name="Rectangle 172"/>
              <p:cNvSpPr/>
              <p:nvPr/>
            </p:nvSpPr>
            <p:spPr>
              <a:xfrm>
                <a:off x="4376093" y="2523323"/>
                <a:ext cx="430980" cy="245717"/>
              </a:xfrm>
              <a:prstGeom prst="rect">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lIns="18288" tIns="18288" rIns="18288" bIns="18288" rtlCol="0" anchor="ctr"/>
              <a:lstStyle/>
              <a:p>
                <a:pPr algn="ctr"/>
                <a:r>
                  <a:rPr lang="en-US" sz="800" dirty="0" smtClean="0">
                    <a:solidFill>
                      <a:schemeClr val="bg1"/>
                    </a:solidFill>
                  </a:rPr>
                  <a:t>OTHER</a:t>
                </a:r>
                <a:endParaRPr lang="en-US" sz="800" dirty="0">
                  <a:solidFill>
                    <a:schemeClr val="bg1"/>
                  </a:solidFill>
                </a:endParaRPr>
              </a:p>
            </p:txBody>
          </p:sp>
          <p:sp>
            <p:nvSpPr>
              <p:cNvPr id="174" name="Rectangle 173"/>
              <p:cNvSpPr/>
              <p:nvPr/>
            </p:nvSpPr>
            <p:spPr>
              <a:xfrm>
                <a:off x="4872680" y="2218747"/>
                <a:ext cx="298293" cy="550294"/>
              </a:xfrm>
              <a:prstGeom prst="rect">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lIns="18288" tIns="18288" rIns="18288" bIns="18288" rtlCol="0" anchor="ctr"/>
              <a:lstStyle/>
              <a:p>
                <a:r>
                  <a:rPr lang="en-US" sz="800" dirty="0" smtClean="0">
                    <a:solidFill>
                      <a:schemeClr val="bg1"/>
                    </a:solidFill>
                  </a:rPr>
                  <a:t>ViPR</a:t>
                </a:r>
                <a:endParaRPr lang="en-US" sz="800" dirty="0">
                  <a:solidFill>
                    <a:schemeClr val="bg1"/>
                  </a:solidFill>
                </a:endParaRPr>
              </a:p>
            </p:txBody>
          </p:sp>
        </p:grpSp>
      </p:grpSp>
      <p:grpSp>
        <p:nvGrpSpPr>
          <p:cNvPr id="175" name="Group 174"/>
          <p:cNvGrpSpPr/>
          <p:nvPr/>
        </p:nvGrpSpPr>
        <p:grpSpPr>
          <a:xfrm>
            <a:off x="5791200" y="1262173"/>
            <a:ext cx="1279776" cy="2975351"/>
            <a:chOff x="5559450" y="1201523"/>
            <a:chExt cx="1279776" cy="2975351"/>
          </a:xfrm>
        </p:grpSpPr>
        <p:sp>
          <p:nvSpPr>
            <p:cNvPr id="176" name="TextBox 175"/>
            <p:cNvSpPr txBox="1"/>
            <p:nvPr/>
          </p:nvSpPr>
          <p:spPr>
            <a:xfrm>
              <a:off x="5559450" y="1201523"/>
              <a:ext cx="1279776" cy="276999"/>
            </a:xfrm>
            <a:prstGeom prst="rect">
              <a:avLst/>
            </a:prstGeom>
            <a:noFill/>
          </p:spPr>
          <p:txBody>
            <a:bodyPr wrap="square" rtlCol="0">
              <a:spAutoFit/>
            </a:bodyPr>
            <a:lstStyle>
              <a:defPPr>
                <a:defRPr lang="en-US"/>
              </a:defPPr>
              <a:lvl1pPr algn="ctr">
                <a:defRPr sz="1200" b="1">
                  <a:solidFill>
                    <a:schemeClr val="accent1"/>
                  </a:solidFill>
                </a:defRPr>
              </a:lvl1pPr>
            </a:lstStyle>
            <a:p>
              <a:r>
                <a:rPr lang="ru-RU" dirty="0" smtClean="0"/>
                <a:t>АНАЛИТИКА</a:t>
              </a:r>
              <a:endParaRPr lang="en-US" dirty="0"/>
            </a:p>
          </p:txBody>
        </p:sp>
        <p:grpSp>
          <p:nvGrpSpPr>
            <p:cNvPr id="177" name="Group 176"/>
            <p:cNvGrpSpPr/>
            <p:nvPr/>
          </p:nvGrpSpPr>
          <p:grpSpPr>
            <a:xfrm>
              <a:off x="5691571" y="1547600"/>
              <a:ext cx="1070375" cy="2629274"/>
              <a:chOff x="6064208" y="1500057"/>
              <a:chExt cx="1091739" cy="2754299"/>
            </a:xfrm>
          </p:grpSpPr>
          <p:sp>
            <p:nvSpPr>
              <p:cNvPr id="178" name="Rectangle 177"/>
              <p:cNvSpPr/>
              <p:nvPr/>
            </p:nvSpPr>
            <p:spPr>
              <a:xfrm>
                <a:off x="6124530" y="1500057"/>
                <a:ext cx="979821" cy="2754299"/>
              </a:xfrm>
              <a:prstGeom prst="rect">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800" dirty="0">
                  <a:solidFill>
                    <a:schemeClr val="bg1"/>
                  </a:solidFill>
                </a:endParaRPr>
              </a:p>
            </p:txBody>
          </p:sp>
          <p:sp>
            <p:nvSpPr>
              <p:cNvPr id="179" name="Rectangle 178"/>
              <p:cNvSpPr/>
              <p:nvPr/>
            </p:nvSpPr>
            <p:spPr>
              <a:xfrm>
                <a:off x="6235940" y="1583899"/>
                <a:ext cx="777426" cy="534589"/>
              </a:xfrm>
              <a:prstGeom prst="rect">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lIns="18288" tIns="18288" rIns="18288" bIns="18288" rtlCol="0" anchor="ctr"/>
              <a:lstStyle/>
              <a:p>
                <a:r>
                  <a:rPr lang="en-US" sz="800" dirty="0" smtClean="0">
                    <a:solidFill>
                      <a:schemeClr val="bg1"/>
                    </a:solidFill>
                  </a:rPr>
                  <a:t>GEMFIRE XD</a:t>
                </a:r>
                <a:endParaRPr lang="en-US" sz="800" dirty="0">
                  <a:solidFill>
                    <a:schemeClr val="bg1"/>
                  </a:solidFill>
                </a:endParaRPr>
              </a:p>
            </p:txBody>
          </p:sp>
          <p:sp>
            <p:nvSpPr>
              <p:cNvPr id="180" name="Rectangle 179"/>
              <p:cNvSpPr/>
              <p:nvPr/>
            </p:nvSpPr>
            <p:spPr>
              <a:xfrm>
                <a:off x="6228299" y="2287865"/>
                <a:ext cx="785067" cy="534589"/>
              </a:xfrm>
              <a:prstGeom prst="rect">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lIns="18288" tIns="18288" rIns="18288" bIns="18288" rtlCol="0" anchor="ctr"/>
              <a:lstStyle/>
              <a:p>
                <a:r>
                  <a:rPr lang="en-US" sz="800" dirty="0" smtClean="0">
                    <a:solidFill>
                      <a:schemeClr val="bg1"/>
                    </a:solidFill>
                  </a:rPr>
                  <a:t>HAWQ</a:t>
                </a:r>
                <a:endParaRPr lang="en-US" sz="800" dirty="0">
                  <a:solidFill>
                    <a:schemeClr val="bg1"/>
                  </a:solidFill>
                </a:endParaRPr>
              </a:p>
            </p:txBody>
          </p:sp>
          <p:sp>
            <p:nvSpPr>
              <p:cNvPr id="181" name="Rectangle 180"/>
              <p:cNvSpPr/>
              <p:nvPr/>
            </p:nvSpPr>
            <p:spPr>
              <a:xfrm>
                <a:off x="6228299" y="2991831"/>
                <a:ext cx="785067" cy="534589"/>
              </a:xfrm>
              <a:prstGeom prst="rect">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lIns="18288" tIns="18288" rIns="18288" bIns="18288" rtlCol="0" anchor="ctr"/>
              <a:lstStyle/>
              <a:p>
                <a:r>
                  <a:rPr lang="en-US" sz="800" dirty="0" smtClean="0">
                    <a:solidFill>
                      <a:schemeClr val="bg1"/>
                    </a:solidFill>
                  </a:rPr>
                  <a:t>PIVOTAL HD</a:t>
                </a:r>
                <a:endParaRPr lang="en-US" sz="800" dirty="0">
                  <a:solidFill>
                    <a:schemeClr val="bg1"/>
                  </a:solidFill>
                </a:endParaRPr>
              </a:p>
            </p:txBody>
          </p:sp>
          <p:sp>
            <p:nvSpPr>
              <p:cNvPr id="182" name="TextBox 181"/>
              <p:cNvSpPr txBox="1"/>
              <p:nvPr/>
            </p:nvSpPr>
            <p:spPr>
              <a:xfrm>
                <a:off x="6064208" y="4018481"/>
                <a:ext cx="1091739" cy="225689"/>
              </a:xfrm>
              <a:prstGeom prst="rect">
                <a:avLst/>
              </a:prstGeom>
              <a:noFill/>
            </p:spPr>
            <p:txBody>
              <a:bodyPr wrap="square" rtlCol="0">
                <a:spAutoFit/>
              </a:bodyPr>
              <a:lstStyle/>
              <a:p>
                <a:pPr algn="ctr"/>
                <a:r>
                  <a:rPr lang="en-US" sz="800" dirty="0" smtClean="0">
                    <a:solidFill>
                      <a:schemeClr val="bg1"/>
                    </a:solidFill>
                  </a:rPr>
                  <a:t>DCA</a:t>
                </a:r>
              </a:p>
            </p:txBody>
          </p:sp>
        </p:grpSp>
      </p:grpSp>
      <p:grpSp>
        <p:nvGrpSpPr>
          <p:cNvPr id="183" name="Group 182"/>
          <p:cNvGrpSpPr/>
          <p:nvPr/>
        </p:nvGrpSpPr>
        <p:grpSpPr>
          <a:xfrm>
            <a:off x="5401011" y="1788387"/>
            <a:ext cx="557131" cy="2320703"/>
            <a:chOff x="5189094" y="1618421"/>
            <a:chExt cx="568249" cy="2367010"/>
          </a:xfrm>
          <a:solidFill>
            <a:schemeClr val="bg2"/>
          </a:solidFill>
        </p:grpSpPr>
        <p:sp>
          <p:nvSpPr>
            <p:cNvPr id="184" name="Left-Right Arrow 183"/>
            <p:cNvSpPr/>
            <p:nvPr/>
          </p:nvSpPr>
          <p:spPr>
            <a:xfrm>
              <a:off x="5189094" y="1618421"/>
              <a:ext cx="563225" cy="341465"/>
            </a:xfrm>
            <a:prstGeom prst="leftRightArrow">
              <a:avLst>
                <a:gd name="adj1" fmla="val 78299"/>
                <a:gd name="adj2" fmla="val 22988"/>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lIns="18288" tIns="18288" rIns="18288" bIns="18288" rtlCol="0" anchor="ctr"/>
            <a:lstStyle/>
            <a:p>
              <a:pPr algn="ctr"/>
              <a:r>
                <a:rPr lang="en-US" sz="800" dirty="0" smtClean="0"/>
                <a:t>HDFS</a:t>
              </a:r>
              <a:endParaRPr lang="en-US" sz="800" dirty="0"/>
            </a:p>
          </p:txBody>
        </p:sp>
        <p:sp>
          <p:nvSpPr>
            <p:cNvPr id="185" name="Left-Right Arrow 184"/>
            <p:cNvSpPr/>
            <p:nvPr/>
          </p:nvSpPr>
          <p:spPr>
            <a:xfrm>
              <a:off x="5194118" y="2293602"/>
              <a:ext cx="563225" cy="341465"/>
            </a:xfrm>
            <a:prstGeom prst="leftRightArrow">
              <a:avLst>
                <a:gd name="adj1" fmla="val 78299"/>
                <a:gd name="adj2" fmla="val 22988"/>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lIns="18288" tIns="18288" rIns="18288" bIns="18288" rtlCol="0" anchor="ctr"/>
            <a:lstStyle/>
            <a:p>
              <a:pPr algn="ctr"/>
              <a:r>
                <a:rPr lang="en-US" sz="800" dirty="0" smtClean="0"/>
                <a:t>HDFS</a:t>
              </a:r>
              <a:endParaRPr lang="en-US" sz="800" dirty="0"/>
            </a:p>
          </p:txBody>
        </p:sp>
        <p:sp>
          <p:nvSpPr>
            <p:cNvPr id="186" name="Left-Right Arrow 185"/>
            <p:cNvSpPr/>
            <p:nvPr/>
          </p:nvSpPr>
          <p:spPr>
            <a:xfrm>
              <a:off x="5189094" y="2968783"/>
              <a:ext cx="563225" cy="341465"/>
            </a:xfrm>
            <a:prstGeom prst="leftRightArrow">
              <a:avLst>
                <a:gd name="adj1" fmla="val 78299"/>
                <a:gd name="adj2" fmla="val 22988"/>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lIns="18288" tIns="18288" rIns="18288" bIns="18288" rtlCol="0" anchor="ctr"/>
            <a:lstStyle/>
            <a:p>
              <a:pPr algn="ctr"/>
              <a:r>
                <a:rPr lang="en-US" sz="800" dirty="0" smtClean="0"/>
                <a:t>HDFS</a:t>
              </a:r>
              <a:endParaRPr lang="en-US" sz="800" dirty="0"/>
            </a:p>
          </p:txBody>
        </p:sp>
        <p:sp>
          <p:nvSpPr>
            <p:cNvPr id="187" name="Left-Right Arrow 186"/>
            <p:cNvSpPr/>
            <p:nvPr/>
          </p:nvSpPr>
          <p:spPr>
            <a:xfrm>
              <a:off x="5194118" y="3643964"/>
              <a:ext cx="563225" cy="341467"/>
            </a:xfrm>
            <a:prstGeom prst="leftRightArrow">
              <a:avLst>
                <a:gd name="adj1" fmla="val 78299"/>
                <a:gd name="adj2" fmla="val 22988"/>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lIns="18288" tIns="18288" rIns="18288" bIns="18288" rtlCol="0" anchor="ctr"/>
            <a:lstStyle/>
            <a:p>
              <a:pPr algn="ctr"/>
              <a:r>
                <a:rPr lang="en-US" sz="800" dirty="0" smtClean="0"/>
                <a:t>HDFS</a:t>
              </a:r>
              <a:endParaRPr lang="en-US" sz="800" dirty="0"/>
            </a:p>
          </p:txBody>
        </p:sp>
      </p:grpSp>
      <p:grpSp>
        <p:nvGrpSpPr>
          <p:cNvPr id="188" name="Group 187"/>
          <p:cNvGrpSpPr/>
          <p:nvPr/>
        </p:nvGrpSpPr>
        <p:grpSpPr>
          <a:xfrm>
            <a:off x="7528252" y="1260881"/>
            <a:ext cx="1615748" cy="3187868"/>
            <a:chOff x="7296502" y="1100090"/>
            <a:chExt cx="1615748" cy="3363658"/>
          </a:xfrm>
        </p:grpSpPr>
        <p:sp>
          <p:nvSpPr>
            <p:cNvPr id="189" name="TextBox 188"/>
            <p:cNvSpPr txBox="1"/>
            <p:nvPr/>
          </p:nvSpPr>
          <p:spPr>
            <a:xfrm>
              <a:off x="7296502" y="1100090"/>
              <a:ext cx="1615748" cy="292274"/>
            </a:xfrm>
            <a:prstGeom prst="rect">
              <a:avLst/>
            </a:prstGeom>
            <a:noFill/>
          </p:spPr>
          <p:txBody>
            <a:bodyPr wrap="square" rtlCol="0">
              <a:spAutoFit/>
            </a:bodyPr>
            <a:lstStyle/>
            <a:p>
              <a:pPr algn="ctr"/>
              <a:r>
                <a:rPr lang="ru-RU" sz="1200" b="1" dirty="0" smtClean="0">
                  <a:solidFill>
                    <a:schemeClr val="accent1"/>
                  </a:solidFill>
                </a:rPr>
                <a:t>ПРИЛОЖЕНИЯ</a:t>
              </a:r>
              <a:endParaRPr lang="en-US" sz="1200" b="1" dirty="0" smtClean="0">
                <a:solidFill>
                  <a:schemeClr val="accent1"/>
                </a:solidFill>
              </a:endParaRPr>
            </a:p>
          </p:txBody>
        </p:sp>
        <p:grpSp>
          <p:nvGrpSpPr>
            <p:cNvPr id="190" name="Group 189"/>
            <p:cNvGrpSpPr/>
            <p:nvPr/>
          </p:nvGrpSpPr>
          <p:grpSpPr>
            <a:xfrm>
              <a:off x="7559486" y="1370662"/>
              <a:ext cx="1138802" cy="3093086"/>
              <a:chOff x="7728596" y="1358910"/>
              <a:chExt cx="1161529" cy="3154806"/>
            </a:xfrm>
          </p:grpSpPr>
          <p:grpSp>
            <p:nvGrpSpPr>
              <p:cNvPr id="191" name="Group 190"/>
              <p:cNvGrpSpPr/>
              <p:nvPr/>
            </p:nvGrpSpPr>
            <p:grpSpPr>
              <a:xfrm>
                <a:off x="7728596" y="1358910"/>
                <a:ext cx="1161529" cy="3154806"/>
                <a:chOff x="7905298" y="1314705"/>
                <a:chExt cx="1177230" cy="3154806"/>
              </a:xfrm>
            </p:grpSpPr>
            <p:sp>
              <p:nvSpPr>
                <p:cNvPr id="193" name="Rectangle 192"/>
                <p:cNvSpPr/>
                <p:nvPr/>
              </p:nvSpPr>
              <p:spPr>
                <a:xfrm>
                  <a:off x="7905298" y="1314705"/>
                  <a:ext cx="1177230" cy="3154806"/>
                </a:xfrm>
                <a:prstGeom prst="rect">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800" dirty="0">
                    <a:solidFill>
                      <a:schemeClr val="bg1"/>
                    </a:solidFill>
                  </a:endParaRPr>
                </a:p>
              </p:txBody>
            </p:sp>
            <p:sp>
              <p:nvSpPr>
                <p:cNvPr id="194" name="Rectangle 193"/>
                <p:cNvSpPr/>
                <p:nvPr/>
              </p:nvSpPr>
              <p:spPr>
                <a:xfrm>
                  <a:off x="8041787" y="2287865"/>
                  <a:ext cx="916090" cy="534589"/>
                </a:xfrm>
                <a:prstGeom prst="rect">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bg1"/>
                      </a:solidFill>
                    </a:rPr>
                    <a:t>INTERACTIVE</a:t>
                  </a:r>
                  <a:endParaRPr lang="en-US" sz="800" dirty="0">
                    <a:solidFill>
                      <a:schemeClr val="bg1"/>
                    </a:solidFill>
                  </a:endParaRPr>
                </a:p>
              </p:txBody>
            </p:sp>
            <p:sp>
              <p:nvSpPr>
                <p:cNvPr id="195" name="Rectangle 194"/>
                <p:cNvSpPr/>
                <p:nvPr/>
              </p:nvSpPr>
              <p:spPr>
                <a:xfrm>
                  <a:off x="8041787" y="2991831"/>
                  <a:ext cx="916090" cy="534589"/>
                </a:xfrm>
                <a:prstGeom prst="rect">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bg1"/>
                      </a:solidFill>
                    </a:rPr>
                    <a:t>BATCH</a:t>
                  </a:r>
                  <a:endParaRPr lang="en-US" sz="800" dirty="0">
                    <a:solidFill>
                      <a:schemeClr val="bg1"/>
                    </a:solidFill>
                  </a:endParaRPr>
                </a:p>
              </p:txBody>
            </p:sp>
            <p:sp>
              <p:nvSpPr>
                <p:cNvPr id="196" name="TextBox 195"/>
                <p:cNvSpPr txBox="1"/>
                <p:nvPr/>
              </p:nvSpPr>
              <p:spPr>
                <a:xfrm>
                  <a:off x="7937825" y="4072218"/>
                  <a:ext cx="1091739" cy="231860"/>
                </a:xfrm>
                <a:prstGeom prst="rect">
                  <a:avLst/>
                </a:prstGeom>
                <a:noFill/>
              </p:spPr>
              <p:txBody>
                <a:bodyPr wrap="square" rtlCol="0">
                  <a:spAutoFit/>
                </a:bodyPr>
                <a:lstStyle/>
                <a:p>
                  <a:pPr algn="ctr"/>
                  <a:r>
                    <a:rPr lang="en-US" sz="800" dirty="0" smtClean="0">
                      <a:solidFill>
                        <a:schemeClr val="bg1"/>
                      </a:solidFill>
                    </a:rPr>
                    <a:t>VMWARE</a:t>
                  </a:r>
                </a:p>
              </p:txBody>
            </p:sp>
            <p:grpSp>
              <p:nvGrpSpPr>
                <p:cNvPr id="197" name="Group 196"/>
                <p:cNvGrpSpPr/>
                <p:nvPr/>
              </p:nvGrpSpPr>
              <p:grpSpPr>
                <a:xfrm>
                  <a:off x="7953681" y="1358325"/>
                  <a:ext cx="1092300" cy="1092238"/>
                  <a:chOff x="6074126" y="1408830"/>
                  <a:chExt cx="1226244" cy="2850472"/>
                </a:xfrm>
              </p:grpSpPr>
              <p:sp>
                <p:nvSpPr>
                  <p:cNvPr id="198" name="Rectangle 197"/>
                  <p:cNvSpPr/>
                  <p:nvPr/>
                </p:nvSpPr>
                <p:spPr>
                  <a:xfrm>
                    <a:off x="6098633" y="1408830"/>
                    <a:ext cx="1177230" cy="2850472"/>
                  </a:xfrm>
                  <a:prstGeom prst="rect">
                    <a:avLst/>
                  </a:prstGeom>
                  <a:solidFill>
                    <a:schemeClr val="bg1">
                      <a:alpha val="3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chemeClr val="bg1"/>
                      </a:solidFill>
                    </a:endParaRPr>
                  </a:p>
                </p:txBody>
              </p:sp>
              <p:sp>
                <p:nvSpPr>
                  <p:cNvPr id="199" name="TextBox 198"/>
                  <p:cNvSpPr txBox="1"/>
                  <p:nvPr/>
                </p:nvSpPr>
                <p:spPr>
                  <a:xfrm>
                    <a:off x="6074126" y="1432926"/>
                    <a:ext cx="1226244" cy="562256"/>
                  </a:xfrm>
                  <a:prstGeom prst="rect">
                    <a:avLst/>
                  </a:prstGeom>
                  <a:noFill/>
                </p:spPr>
                <p:txBody>
                  <a:bodyPr wrap="square" rtlCol="0">
                    <a:spAutoFit/>
                  </a:bodyPr>
                  <a:lstStyle/>
                  <a:p>
                    <a:pPr algn="ctr"/>
                    <a:r>
                      <a:rPr lang="en-US" sz="800" dirty="0" smtClean="0">
                        <a:solidFill>
                          <a:schemeClr val="bg1"/>
                        </a:solidFill>
                      </a:rPr>
                      <a:t>CLOUDFOUNDRY</a:t>
                    </a:r>
                  </a:p>
                </p:txBody>
              </p:sp>
            </p:grpSp>
          </p:grpSp>
          <p:sp>
            <p:nvSpPr>
              <p:cNvPr id="192" name="Rectangle 191"/>
              <p:cNvSpPr/>
              <p:nvPr/>
            </p:nvSpPr>
            <p:spPr>
              <a:xfrm>
                <a:off x="7857126" y="1595151"/>
                <a:ext cx="916090" cy="534589"/>
              </a:xfrm>
              <a:prstGeom prst="rect">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bg1"/>
                    </a:solidFill>
                  </a:rPr>
                  <a:t>REALTIME</a:t>
                </a:r>
                <a:endParaRPr lang="en-US" sz="800" dirty="0">
                  <a:solidFill>
                    <a:schemeClr val="bg1"/>
                  </a:solidFill>
                </a:endParaRPr>
              </a:p>
            </p:txBody>
          </p:sp>
        </p:grpSp>
      </p:grpSp>
      <p:grpSp>
        <p:nvGrpSpPr>
          <p:cNvPr id="200" name="Group 199"/>
          <p:cNvGrpSpPr/>
          <p:nvPr/>
        </p:nvGrpSpPr>
        <p:grpSpPr>
          <a:xfrm>
            <a:off x="6955077" y="1751063"/>
            <a:ext cx="813163" cy="2376664"/>
            <a:chOff x="6774171" y="1618421"/>
            <a:chExt cx="829390" cy="2424093"/>
          </a:xfrm>
          <a:solidFill>
            <a:schemeClr val="bg2"/>
          </a:solidFill>
        </p:grpSpPr>
        <p:sp>
          <p:nvSpPr>
            <p:cNvPr id="201" name="Left-Right Arrow 200"/>
            <p:cNvSpPr/>
            <p:nvPr/>
          </p:nvSpPr>
          <p:spPr>
            <a:xfrm>
              <a:off x="6774171" y="2140912"/>
              <a:ext cx="829390" cy="334133"/>
            </a:xfrm>
            <a:prstGeom prst="leftRightArrow">
              <a:avLst>
                <a:gd name="adj1" fmla="val 78299"/>
                <a:gd name="adj2" fmla="val 22988"/>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lIns="18288" tIns="18288" rIns="18288" bIns="18288" rtlCol="0" anchor="ctr"/>
            <a:lstStyle/>
            <a:p>
              <a:pPr algn="ctr"/>
              <a:r>
                <a:rPr lang="en-US" sz="800" dirty="0" smtClean="0"/>
                <a:t>IN-MEMORY</a:t>
              </a:r>
            </a:p>
            <a:p>
              <a:pPr algn="ctr"/>
              <a:r>
                <a:rPr lang="en-US" sz="800" dirty="0" smtClean="0"/>
                <a:t>SQL</a:t>
              </a:r>
              <a:endParaRPr lang="en-US" sz="800" dirty="0"/>
            </a:p>
          </p:txBody>
        </p:sp>
        <p:sp>
          <p:nvSpPr>
            <p:cNvPr id="202" name="Left-Right Arrow 201"/>
            <p:cNvSpPr/>
            <p:nvPr/>
          </p:nvSpPr>
          <p:spPr>
            <a:xfrm>
              <a:off x="6774171" y="2663403"/>
              <a:ext cx="829390" cy="334133"/>
            </a:xfrm>
            <a:prstGeom prst="leftRightArrow">
              <a:avLst>
                <a:gd name="adj1" fmla="val 78299"/>
                <a:gd name="adj2" fmla="val 22988"/>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lIns="18288" tIns="18288" rIns="18288" bIns="18288" rtlCol="0" anchor="ctr"/>
            <a:lstStyle/>
            <a:p>
              <a:pPr algn="ctr"/>
              <a:r>
                <a:rPr lang="en-US" sz="800" dirty="0"/>
                <a:t>SQL</a:t>
              </a:r>
            </a:p>
          </p:txBody>
        </p:sp>
        <p:sp>
          <p:nvSpPr>
            <p:cNvPr id="203" name="Left-Right Arrow 202"/>
            <p:cNvSpPr/>
            <p:nvPr/>
          </p:nvSpPr>
          <p:spPr>
            <a:xfrm>
              <a:off x="6774171" y="3185894"/>
              <a:ext cx="829390" cy="334133"/>
            </a:xfrm>
            <a:prstGeom prst="leftRightArrow">
              <a:avLst>
                <a:gd name="adj1" fmla="val 78299"/>
                <a:gd name="adj2" fmla="val 22988"/>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lIns="18288" tIns="18288" rIns="18288" bIns="18288" rtlCol="0" anchor="ctr"/>
            <a:lstStyle/>
            <a:p>
              <a:pPr algn="ctr"/>
              <a:r>
                <a:rPr lang="en-US" sz="800" dirty="0"/>
                <a:t>MR</a:t>
              </a:r>
            </a:p>
          </p:txBody>
        </p:sp>
        <p:sp>
          <p:nvSpPr>
            <p:cNvPr id="204" name="Left-Right Arrow 203"/>
            <p:cNvSpPr/>
            <p:nvPr/>
          </p:nvSpPr>
          <p:spPr>
            <a:xfrm>
              <a:off x="6774171" y="3708382"/>
              <a:ext cx="829390" cy="334132"/>
            </a:xfrm>
            <a:prstGeom prst="leftRightArrow">
              <a:avLst>
                <a:gd name="adj1" fmla="val 78299"/>
                <a:gd name="adj2" fmla="val 22988"/>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lIns="18288" tIns="18288" rIns="18288" bIns="18288" rtlCol="0" anchor="ctr"/>
            <a:lstStyle/>
            <a:p>
              <a:pPr algn="ctr"/>
              <a:r>
                <a:rPr lang="en-US" sz="800" dirty="0"/>
                <a:t>HDFS</a:t>
              </a:r>
            </a:p>
          </p:txBody>
        </p:sp>
        <p:sp>
          <p:nvSpPr>
            <p:cNvPr id="205" name="Left-Right Arrow 204"/>
            <p:cNvSpPr/>
            <p:nvPr/>
          </p:nvSpPr>
          <p:spPr>
            <a:xfrm>
              <a:off x="6774171" y="1618421"/>
              <a:ext cx="829390" cy="334133"/>
            </a:xfrm>
            <a:prstGeom prst="leftRightArrow">
              <a:avLst>
                <a:gd name="adj1" fmla="val 78299"/>
                <a:gd name="adj2" fmla="val 22988"/>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lIns="18288" tIns="18288" rIns="18288" bIns="18288" rtlCol="0" anchor="ctr"/>
            <a:lstStyle/>
            <a:p>
              <a:pPr algn="ctr"/>
              <a:r>
                <a:rPr lang="en-US" sz="800" dirty="0"/>
                <a:t>NoSQL</a:t>
              </a:r>
            </a:p>
          </p:txBody>
        </p:sp>
      </p:grpSp>
      <p:sp>
        <p:nvSpPr>
          <p:cNvPr id="206" name="Content Placeholder 2"/>
          <p:cNvSpPr txBox="1">
            <a:spLocks/>
          </p:cNvSpPr>
          <p:nvPr/>
        </p:nvSpPr>
        <p:spPr>
          <a:xfrm>
            <a:off x="379413" y="2391667"/>
            <a:ext cx="2575548" cy="842852"/>
          </a:xfrm>
          <a:prstGeom prst="rect">
            <a:avLst/>
          </a:prstGeom>
        </p:spPr>
        <p:txBody>
          <a:bodyPr vert="horz" lIns="0" tIns="0" rIns="0" bIns="0"/>
          <a:lstStyle>
            <a:lvl1pPr marL="228600" indent="-228600">
              <a:spcBef>
                <a:spcPts val="1200"/>
              </a:spcBef>
              <a:buClr>
                <a:schemeClr val="tx2"/>
              </a:buClr>
              <a:buFont typeface="Arial"/>
              <a:buChar char="•"/>
              <a:defRPr sz="2400">
                <a:solidFill>
                  <a:srgbClr val="717074"/>
                </a:solidFill>
              </a:defRPr>
            </a:lvl1pPr>
            <a:lvl2pPr marL="742950" indent="-285750">
              <a:spcBef>
                <a:spcPts val="300"/>
              </a:spcBef>
              <a:buClr>
                <a:schemeClr val="tx2"/>
              </a:buClr>
              <a:buFont typeface="Arial"/>
              <a:buChar char="–"/>
              <a:defRPr sz="2000">
                <a:solidFill>
                  <a:srgbClr val="717074"/>
                </a:solidFill>
              </a:defRPr>
            </a:lvl2pPr>
            <a:lvl3pPr marL="1084263" indent="-169863">
              <a:spcBef>
                <a:spcPts val="300"/>
              </a:spcBef>
              <a:buClr>
                <a:schemeClr val="tx2"/>
              </a:buClr>
              <a:buFont typeface="Arial"/>
              <a:buChar char="•"/>
              <a:defRPr sz="1600">
                <a:solidFill>
                  <a:srgbClr val="717074"/>
                </a:solidFill>
              </a:defRPr>
            </a:lvl3pPr>
            <a:lvl4pPr marL="1430338" indent="-168275">
              <a:spcBef>
                <a:spcPts val="300"/>
              </a:spcBef>
              <a:buClr>
                <a:schemeClr val="tx2"/>
              </a:buClr>
              <a:buFont typeface="Arial"/>
              <a:buChar cha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nSpc>
                <a:spcPct val="90000"/>
              </a:lnSpc>
            </a:pPr>
            <a:r>
              <a:rPr lang="ru-RU" sz="1400" dirty="0"/>
              <a:t>Существующие данные, </a:t>
            </a:r>
            <a:r>
              <a:rPr lang="ru-RU" sz="1400" dirty="0" smtClean="0"/>
              <a:t>доступны </a:t>
            </a:r>
            <a:r>
              <a:rPr lang="ru-RU" sz="1400" dirty="0"/>
              <a:t>для аналитики, используя HDFS</a:t>
            </a:r>
            <a:endParaRPr lang="en-US" sz="1400" dirty="0"/>
          </a:p>
        </p:txBody>
      </p:sp>
      <p:sp>
        <p:nvSpPr>
          <p:cNvPr id="207" name="Content Placeholder 2"/>
          <p:cNvSpPr txBox="1">
            <a:spLocks/>
          </p:cNvSpPr>
          <p:nvPr/>
        </p:nvSpPr>
        <p:spPr>
          <a:xfrm>
            <a:off x="379413" y="1531494"/>
            <a:ext cx="2666674" cy="842852"/>
          </a:xfrm>
          <a:prstGeom prst="rect">
            <a:avLst/>
          </a:prstGeom>
        </p:spPr>
        <p:txBody>
          <a:bodyPr vert="horz" lIns="0" tIns="0" rIns="0" bIns="0"/>
          <a:lstStyle>
            <a:lvl1pPr marL="228600" indent="-228600">
              <a:spcBef>
                <a:spcPts val="1200"/>
              </a:spcBef>
              <a:buClr>
                <a:schemeClr val="tx2"/>
              </a:buClr>
              <a:buFont typeface="Arial"/>
              <a:buChar char="•"/>
              <a:defRPr sz="2400">
                <a:solidFill>
                  <a:srgbClr val="717074"/>
                </a:solidFill>
              </a:defRPr>
            </a:lvl1pPr>
            <a:lvl2pPr marL="742950" indent="-285750">
              <a:spcBef>
                <a:spcPts val="300"/>
              </a:spcBef>
              <a:buClr>
                <a:schemeClr val="tx2"/>
              </a:buClr>
              <a:buFont typeface="Arial"/>
              <a:buChar char="–"/>
              <a:defRPr sz="2000">
                <a:solidFill>
                  <a:srgbClr val="717074"/>
                </a:solidFill>
              </a:defRPr>
            </a:lvl2pPr>
            <a:lvl3pPr marL="1084263" indent="-169863">
              <a:spcBef>
                <a:spcPts val="300"/>
              </a:spcBef>
              <a:buClr>
                <a:schemeClr val="tx2"/>
              </a:buClr>
              <a:buFont typeface="Arial"/>
              <a:buChar char="•"/>
              <a:defRPr sz="1600">
                <a:solidFill>
                  <a:srgbClr val="717074"/>
                </a:solidFill>
              </a:defRPr>
            </a:lvl3pPr>
            <a:lvl4pPr marL="1430338" indent="-168275">
              <a:spcBef>
                <a:spcPts val="300"/>
              </a:spcBef>
              <a:buClr>
                <a:schemeClr val="tx2"/>
              </a:buClr>
              <a:buFont typeface="Arial"/>
              <a:buChar cha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nSpc>
                <a:spcPct val="90000"/>
              </a:lnSpc>
            </a:pPr>
            <a:r>
              <a:rPr lang="ru-RU" sz="1400" dirty="0"/>
              <a:t>Поддержка нескольких протоколов позволяет использовать устаревшие приложения</a:t>
            </a:r>
          </a:p>
        </p:txBody>
      </p:sp>
      <p:sp>
        <p:nvSpPr>
          <p:cNvPr id="208" name="Content Placeholder 2"/>
          <p:cNvSpPr txBox="1">
            <a:spLocks/>
          </p:cNvSpPr>
          <p:nvPr/>
        </p:nvSpPr>
        <p:spPr>
          <a:xfrm>
            <a:off x="379413" y="3251840"/>
            <a:ext cx="2575548" cy="842852"/>
          </a:xfrm>
          <a:prstGeom prst="rect">
            <a:avLst/>
          </a:prstGeom>
        </p:spPr>
        <p:txBody>
          <a:bodyPr vert="horz" lIns="0" tIns="0" rIns="0" bIns="0"/>
          <a:lstStyle>
            <a:lvl1pPr marL="228600" indent="-228600">
              <a:spcBef>
                <a:spcPts val="1200"/>
              </a:spcBef>
              <a:buClr>
                <a:schemeClr val="tx2"/>
              </a:buClr>
              <a:buFont typeface="Arial"/>
              <a:buChar char="•"/>
              <a:defRPr sz="2400">
                <a:solidFill>
                  <a:srgbClr val="717074"/>
                </a:solidFill>
              </a:defRPr>
            </a:lvl1pPr>
            <a:lvl2pPr marL="742950" indent="-285750">
              <a:spcBef>
                <a:spcPts val="300"/>
              </a:spcBef>
              <a:buClr>
                <a:schemeClr val="tx2"/>
              </a:buClr>
              <a:buFont typeface="Arial"/>
              <a:buChar char="–"/>
              <a:defRPr sz="2000">
                <a:solidFill>
                  <a:srgbClr val="717074"/>
                </a:solidFill>
              </a:defRPr>
            </a:lvl2pPr>
            <a:lvl3pPr marL="1084263" indent="-169863">
              <a:spcBef>
                <a:spcPts val="300"/>
              </a:spcBef>
              <a:buClr>
                <a:schemeClr val="tx2"/>
              </a:buClr>
              <a:buFont typeface="Arial"/>
              <a:buChar char="•"/>
              <a:defRPr sz="1600">
                <a:solidFill>
                  <a:srgbClr val="717074"/>
                </a:solidFill>
              </a:defRPr>
            </a:lvl3pPr>
            <a:lvl4pPr marL="1430338" indent="-168275">
              <a:spcBef>
                <a:spcPts val="300"/>
              </a:spcBef>
              <a:buClr>
                <a:schemeClr val="tx2"/>
              </a:buClr>
              <a:buFont typeface="Arial"/>
              <a:buChar cha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nSpc>
                <a:spcPct val="90000"/>
              </a:lnSpc>
            </a:pPr>
            <a:r>
              <a:rPr lang="ru-RU" sz="1400" dirty="0"/>
              <a:t>Позволяет удовлетворить потребности в обработке различных данных</a:t>
            </a:r>
          </a:p>
        </p:txBody>
      </p:sp>
    </p:spTree>
    <p:extLst>
      <p:ext uri="{BB962C8B-B14F-4D97-AF65-F5344CB8AC3E}">
        <p14:creationId xmlns:p14="http://schemas.microsoft.com/office/powerpoint/2010/main" val="29912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1000" fill="hold"/>
                                        <p:tgtEl>
                                          <p:spTgt spid="132"/>
                                        </p:tgtEl>
                                        <p:attrNameLst>
                                          <p:attrName>ppt_x</p:attrName>
                                        </p:attrNameLst>
                                      </p:cBhvr>
                                      <p:tavLst>
                                        <p:tav tm="0">
                                          <p:val>
                                            <p:strVal val="0-#ppt_w/2"/>
                                          </p:val>
                                        </p:tav>
                                        <p:tav tm="100000">
                                          <p:val>
                                            <p:strVal val="#ppt_x"/>
                                          </p:val>
                                        </p:tav>
                                      </p:tavLst>
                                    </p:anim>
                                    <p:anim calcmode="lin" valueType="num">
                                      <p:cBhvr additive="base">
                                        <p:cTn id="8" dur="1000" fill="hold"/>
                                        <p:tgtEl>
                                          <p:spTgt spid="13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07">
                                            <p:txEl>
                                              <p:pRg st="0" end="0"/>
                                            </p:txEl>
                                          </p:spTgt>
                                        </p:tgtEl>
                                        <p:attrNameLst>
                                          <p:attrName>style.visibility</p:attrName>
                                        </p:attrNameLst>
                                      </p:cBhvr>
                                      <p:to>
                                        <p:strVal val="visible"/>
                                      </p:to>
                                    </p:set>
                                    <p:animEffect transition="in" filter="fade">
                                      <p:cBhvr>
                                        <p:cTn id="11" dur="500"/>
                                        <p:tgtEl>
                                          <p:spTgt spid="207">
                                            <p:txEl>
                                              <p:pRg st="0" end="0"/>
                                            </p:txEl>
                                          </p:spTgt>
                                        </p:tgtEl>
                                      </p:cBhvr>
                                    </p:animEffect>
                                  </p:childTnLst>
                                </p:cTn>
                              </p:par>
                              <p:par>
                                <p:cTn id="12" presetID="2" presetClass="entr" presetSubtype="8" decel="100000" fill="hold" nodeType="withEffect">
                                  <p:stCondLst>
                                    <p:cond delay="250"/>
                                  </p:stCondLst>
                                  <p:childTnLst>
                                    <p:set>
                                      <p:cBhvr>
                                        <p:cTn id="13" dur="1" fill="hold">
                                          <p:stCondLst>
                                            <p:cond delay="0"/>
                                          </p:stCondLst>
                                        </p:cTn>
                                        <p:tgtEl>
                                          <p:spTgt spid="98"/>
                                        </p:tgtEl>
                                        <p:attrNameLst>
                                          <p:attrName>style.visibility</p:attrName>
                                        </p:attrNameLst>
                                      </p:cBhvr>
                                      <p:to>
                                        <p:strVal val="visible"/>
                                      </p:to>
                                    </p:set>
                                    <p:anim calcmode="lin" valueType="num">
                                      <p:cBhvr additive="base">
                                        <p:cTn id="14" dur="1000" fill="hold"/>
                                        <p:tgtEl>
                                          <p:spTgt spid="98"/>
                                        </p:tgtEl>
                                        <p:attrNameLst>
                                          <p:attrName>ppt_x</p:attrName>
                                        </p:attrNameLst>
                                      </p:cBhvr>
                                      <p:tavLst>
                                        <p:tav tm="0">
                                          <p:val>
                                            <p:strVal val="0-#ppt_w/2"/>
                                          </p:val>
                                        </p:tav>
                                        <p:tav tm="100000">
                                          <p:val>
                                            <p:strVal val="#ppt_x"/>
                                          </p:val>
                                        </p:tav>
                                      </p:tavLst>
                                    </p:anim>
                                    <p:anim calcmode="lin" valueType="num">
                                      <p:cBhvr additive="base">
                                        <p:cTn id="15" dur="1000" fill="hold"/>
                                        <p:tgtEl>
                                          <p:spTgt spid="98"/>
                                        </p:tgtEl>
                                        <p:attrNameLst>
                                          <p:attrName>ppt_y</p:attrName>
                                        </p:attrNameLst>
                                      </p:cBhvr>
                                      <p:tavLst>
                                        <p:tav tm="0">
                                          <p:val>
                                            <p:strVal val="#ppt_y"/>
                                          </p:val>
                                        </p:tav>
                                        <p:tav tm="100000">
                                          <p:val>
                                            <p:strVal val="#ppt_y"/>
                                          </p:val>
                                        </p:tav>
                                      </p:tavLst>
                                    </p:anim>
                                  </p:childTnLst>
                                </p:cTn>
                              </p:par>
                              <p:par>
                                <p:cTn id="16" presetID="2" presetClass="entr" presetSubtype="8" decel="100000" fill="hold" nodeType="withEffect">
                                  <p:stCondLst>
                                    <p:cond delay="500"/>
                                  </p:stCondLst>
                                  <p:childTnLst>
                                    <p:set>
                                      <p:cBhvr>
                                        <p:cTn id="17" dur="1" fill="hold">
                                          <p:stCondLst>
                                            <p:cond delay="0"/>
                                          </p:stCondLst>
                                        </p:cTn>
                                        <p:tgtEl>
                                          <p:spTgt spid="90"/>
                                        </p:tgtEl>
                                        <p:attrNameLst>
                                          <p:attrName>style.visibility</p:attrName>
                                        </p:attrNameLst>
                                      </p:cBhvr>
                                      <p:to>
                                        <p:strVal val="visible"/>
                                      </p:to>
                                    </p:set>
                                    <p:anim calcmode="lin" valueType="num">
                                      <p:cBhvr additive="base">
                                        <p:cTn id="18" dur="1000" fill="hold"/>
                                        <p:tgtEl>
                                          <p:spTgt spid="90"/>
                                        </p:tgtEl>
                                        <p:attrNameLst>
                                          <p:attrName>ppt_x</p:attrName>
                                        </p:attrNameLst>
                                      </p:cBhvr>
                                      <p:tavLst>
                                        <p:tav tm="0">
                                          <p:val>
                                            <p:strVal val="0-#ppt_w/2"/>
                                          </p:val>
                                        </p:tav>
                                        <p:tav tm="100000">
                                          <p:val>
                                            <p:strVal val="#ppt_x"/>
                                          </p:val>
                                        </p:tav>
                                      </p:tavLst>
                                    </p:anim>
                                    <p:anim calcmode="lin" valueType="num">
                                      <p:cBhvr additive="base">
                                        <p:cTn id="19" dur="1000" fill="hold"/>
                                        <p:tgtEl>
                                          <p:spTgt spid="90"/>
                                        </p:tgtEl>
                                        <p:attrNameLst>
                                          <p:attrName>ppt_y</p:attrName>
                                        </p:attrNameLst>
                                      </p:cBhvr>
                                      <p:tavLst>
                                        <p:tav tm="0">
                                          <p:val>
                                            <p:strVal val="#ppt_y"/>
                                          </p:val>
                                        </p:tav>
                                        <p:tav tm="100000">
                                          <p:val>
                                            <p:strVal val="#ppt_y"/>
                                          </p:val>
                                        </p:tav>
                                      </p:tavLst>
                                    </p:anim>
                                  </p:childTnLst>
                                </p:cTn>
                              </p:par>
                              <p:par>
                                <p:cTn id="20" presetID="22" presetClass="entr" presetSubtype="1" fill="hold" nodeType="withEffect">
                                  <p:stCondLst>
                                    <p:cond delay="500"/>
                                  </p:stCondLst>
                                  <p:childTnLst>
                                    <p:set>
                                      <p:cBhvr>
                                        <p:cTn id="21" dur="1" fill="hold">
                                          <p:stCondLst>
                                            <p:cond delay="0"/>
                                          </p:stCondLst>
                                        </p:cTn>
                                        <p:tgtEl>
                                          <p:spTgt spid="166"/>
                                        </p:tgtEl>
                                        <p:attrNameLst>
                                          <p:attrName>style.visibility</p:attrName>
                                        </p:attrNameLst>
                                      </p:cBhvr>
                                      <p:to>
                                        <p:strVal val="visible"/>
                                      </p:to>
                                    </p:set>
                                    <p:animEffect transition="in" filter="wipe(up)">
                                      <p:cBhvr>
                                        <p:cTn id="22" dur="1500"/>
                                        <p:tgtEl>
                                          <p:spTgt spid="16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83"/>
                                        </p:tgtEl>
                                        <p:attrNameLst>
                                          <p:attrName>style.visibility</p:attrName>
                                        </p:attrNameLst>
                                      </p:cBhvr>
                                      <p:to>
                                        <p:strVal val="visible"/>
                                      </p:to>
                                    </p:set>
                                    <p:animEffect transition="in" filter="barn(outVertical)">
                                      <p:cBhvr>
                                        <p:cTn id="27" dur="500"/>
                                        <p:tgtEl>
                                          <p:spTgt spid="18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6">
                                            <p:txEl>
                                              <p:pRg st="0" end="0"/>
                                            </p:txEl>
                                          </p:spTgt>
                                        </p:tgtEl>
                                        <p:attrNameLst>
                                          <p:attrName>style.visibility</p:attrName>
                                        </p:attrNameLst>
                                      </p:cBhvr>
                                      <p:to>
                                        <p:strVal val="visible"/>
                                      </p:to>
                                    </p:set>
                                    <p:animEffect transition="in" filter="fade">
                                      <p:cBhvr>
                                        <p:cTn id="30" dur="500"/>
                                        <p:tgtEl>
                                          <p:spTgt spid="206">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75"/>
                                        </p:tgtEl>
                                        <p:attrNameLst>
                                          <p:attrName>style.visibility</p:attrName>
                                        </p:attrNameLst>
                                      </p:cBhvr>
                                      <p:to>
                                        <p:strVal val="visible"/>
                                      </p:to>
                                    </p:set>
                                    <p:animEffect transition="in" filter="fade">
                                      <p:cBhvr>
                                        <p:cTn id="33" dur="500"/>
                                        <p:tgtEl>
                                          <p:spTgt spid="17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1500"/>
                                        <p:tgtEl>
                                          <p:spTgt spid="8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8">
                                            <p:txEl>
                                              <p:pRg st="0" end="0"/>
                                            </p:txEl>
                                          </p:spTgt>
                                        </p:tgtEl>
                                        <p:attrNameLst>
                                          <p:attrName>style.visibility</p:attrName>
                                        </p:attrNameLst>
                                      </p:cBhvr>
                                      <p:to>
                                        <p:strVal val="visible"/>
                                      </p:to>
                                    </p:set>
                                    <p:animEffect transition="in" filter="fade">
                                      <p:cBhvr>
                                        <p:cTn id="41" dur="500"/>
                                        <p:tgtEl>
                                          <p:spTgt spid="20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500"/>
                                  </p:stCondLst>
                                  <p:childTnLst>
                                    <p:set>
                                      <p:cBhvr>
                                        <p:cTn id="45" dur="1" fill="hold">
                                          <p:stCondLst>
                                            <p:cond delay="0"/>
                                          </p:stCondLst>
                                        </p:cTn>
                                        <p:tgtEl>
                                          <p:spTgt spid="188"/>
                                        </p:tgtEl>
                                        <p:attrNameLst>
                                          <p:attrName>style.visibility</p:attrName>
                                        </p:attrNameLst>
                                      </p:cBhvr>
                                      <p:to>
                                        <p:strVal val="visible"/>
                                      </p:to>
                                    </p:set>
                                    <p:animEffect transition="in" filter="fade">
                                      <p:cBhvr>
                                        <p:cTn id="46" dur="500"/>
                                        <p:tgtEl>
                                          <p:spTgt spid="188"/>
                                        </p:tgtEl>
                                      </p:cBhvr>
                                    </p:animEffect>
                                  </p:childTnLst>
                                </p:cTn>
                              </p:par>
                              <p:par>
                                <p:cTn id="47" presetID="16" presetClass="entr" presetSubtype="37" fill="hold" nodeType="withEffect">
                                  <p:stCondLst>
                                    <p:cond delay="0"/>
                                  </p:stCondLst>
                                  <p:childTnLst>
                                    <p:set>
                                      <p:cBhvr>
                                        <p:cTn id="48" dur="1" fill="hold">
                                          <p:stCondLst>
                                            <p:cond delay="0"/>
                                          </p:stCondLst>
                                        </p:cTn>
                                        <p:tgtEl>
                                          <p:spTgt spid="200"/>
                                        </p:tgtEl>
                                        <p:attrNameLst>
                                          <p:attrName>style.visibility</p:attrName>
                                        </p:attrNameLst>
                                      </p:cBhvr>
                                      <p:to>
                                        <p:strVal val="visible"/>
                                      </p:to>
                                    </p:set>
                                    <p:animEffect transition="in" filter="barn(outVertical)">
                                      <p:cBhvr>
                                        <p:cTn id="49" dur="500"/>
                                        <p:tgtEl>
                                          <p:spTgt spid="20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9">
                                            <p:txEl>
                                              <p:pRg st="0" end="0"/>
                                            </p:txEl>
                                          </p:spTgt>
                                        </p:tgtEl>
                                        <p:attrNameLst>
                                          <p:attrName>style.visibility</p:attrName>
                                        </p:attrNameLst>
                                      </p:cBhvr>
                                      <p:to>
                                        <p:strVal val="visible"/>
                                      </p:to>
                                    </p:set>
                                    <p:animEffect transition="in" filter="fade">
                                      <p:cBhvr>
                                        <p:cTn id="54" dur="500"/>
                                        <p:tgtEl>
                                          <p:spTgt spid="1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build="p"/>
      <p:bldP spid="206" grpId="0" build="p"/>
      <p:bldP spid="207" grpId="0" build="p"/>
      <p:bldP spid="20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EMC Isilon HDFS-Enabled Storage</a:t>
            </a:r>
            <a:endParaRPr lang="en-US" dirty="0"/>
          </a:p>
        </p:txBody>
      </p:sp>
      <p:sp>
        <p:nvSpPr>
          <p:cNvPr id="3" name="Content Placeholder 2"/>
          <p:cNvSpPr>
            <a:spLocks noGrp="1"/>
          </p:cNvSpPr>
          <p:nvPr>
            <p:ph sz="quarter" idx="10"/>
          </p:nvPr>
        </p:nvSpPr>
        <p:spPr>
          <a:xfrm>
            <a:off x="379413" y="1295400"/>
            <a:ext cx="3852862" cy="3124200"/>
          </a:xfrm>
        </p:spPr>
        <p:txBody>
          <a:bodyPr/>
          <a:lstStyle/>
          <a:p>
            <a:r>
              <a:rPr lang="ru-RU" sz="1800" dirty="0"/>
              <a:t>Раздельное масштабирование </a:t>
            </a:r>
            <a:r>
              <a:rPr lang="ru-RU" sz="1800" dirty="0" smtClean="0"/>
              <a:t>вычислений и </a:t>
            </a:r>
            <a:r>
              <a:rPr lang="ru-RU" sz="1800" dirty="0"/>
              <a:t>хранения </a:t>
            </a:r>
            <a:r>
              <a:rPr lang="ru-RU" sz="1800" dirty="0" smtClean="0"/>
              <a:t>данных</a:t>
            </a:r>
          </a:p>
          <a:p>
            <a:r>
              <a:rPr lang="en-US" sz="1800" dirty="0" smtClean="0"/>
              <a:t>HDFS</a:t>
            </a:r>
            <a:r>
              <a:rPr lang="ru-RU" sz="1800" dirty="0" smtClean="0"/>
              <a:t> поддержка</a:t>
            </a:r>
            <a:r>
              <a:rPr lang="en-US" sz="1800" dirty="0" smtClean="0"/>
              <a:t> </a:t>
            </a:r>
            <a:r>
              <a:rPr lang="ru-RU" sz="1800" dirty="0" smtClean="0"/>
              <a:t>существующих</a:t>
            </a:r>
            <a:r>
              <a:rPr lang="en-US" sz="1800" dirty="0" smtClean="0"/>
              <a:t> </a:t>
            </a:r>
            <a:r>
              <a:rPr lang="ru-RU" sz="1800" dirty="0" smtClean="0"/>
              <a:t>данных</a:t>
            </a:r>
            <a:r>
              <a:rPr lang="en-US" sz="1800" dirty="0" smtClean="0"/>
              <a:t>: </a:t>
            </a:r>
            <a:br>
              <a:rPr lang="en-US" sz="1800" dirty="0" smtClean="0"/>
            </a:br>
            <a:r>
              <a:rPr lang="ru-RU" sz="1800" dirty="0" smtClean="0"/>
              <a:t>обработка не нужна</a:t>
            </a:r>
            <a:endParaRPr lang="en-US" sz="1800" dirty="0" smtClean="0"/>
          </a:p>
          <a:p>
            <a:r>
              <a:rPr lang="ru-RU" sz="1800" dirty="0" smtClean="0"/>
              <a:t>Легкий</a:t>
            </a:r>
            <a:r>
              <a:rPr lang="en-US" sz="1800" dirty="0" smtClean="0"/>
              <a:t> </a:t>
            </a:r>
            <a:r>
              <a:rPr lang="ru-RU" sz="1800" dirty="0" smtClean="0"/>
              <a:t>импорт</a:t>
            </a:r>
            <a:r>
              <a:rPr lang="en-US" sz="1800" dirty="0" smtClean="0"/>
              <a:t> </a:t>
            </a:r>
            <a:r>
              <a:rPr lang="ru-RU" sz="1800" dirty="0" smtClean="0"/>
              <a:t>и экспорт</a:t>
            </a:r>
            <a:r>
              <a:rPr lang="en-US" sz="1800" dirty="0" smtClean="0"/>
              <a:t> </a:t>
            </a:r>
            <a:r>
              <a:rPr lang="ru-RU" sz="1800" dirty="0" smtClean="0"/>
              <a:t>через </a:t>
            </a:r>
            <a:r>
              <a:rPr lang="ru-RU" sz="1800" dirty="0"/>
              <a:t>коммуникации следующего поколения</a:t>
            </a:r>
            <a:r>
              <a:rPr lang="en-US" sz="1800" dirty="0" smtClean="0"/>
              <a:t>: HDFS, NFS, SMB, HTTP, FTP</a:t>
            </a:r>
          </a:p>
          <a:p>
            <a:r>
              <a:rPr lang="ru-RU" sz="1800" dirty="0" smtClean="0"/>
              <a:t>Полноценная защита данных от сбоев</a:t>
            </a:r>
            <a:endParaRPr lang="en-US" sz="1800" dirty="0" smtClean="0"/>
          </a:p>
        </p:txBody>
      </p:sp>
      <p:sp>
        <p:nvSpPr>
          <p:cNvPr id="2" name="Subtitle 1"/>
          <p:cNvSpPr>
            <a:spLocks noGrp="1"/>
          </p:cNvSpPr>
          <p:nvPr>
            <p:ph type="subTitle" idx="1"/>
          </p:nvPr>
        </p:nvSpPr>
        <p:spPr/>
        <p:txBody>
          <a:bodyPr/>
          <a:lstStyle/>
          <a:p>
            <a:r>
              <a:rPr lang="ru-RU" sz="1600" dirty="0"/>
              <a:t>Консолидация системы хранения данных через многопротокольный доступ</a:t>
            </a:r>
            <a:endParaRPr lang="en-US" sz="1600" dirty="0"/>
          </a:p>
        </p:txBody>
      </p:sp>
      <p:grpSp>
        <p:nvGrpSpPr>
          <p:cNvPr id="6" name="Group 5"/>
          <p:cNvGrpSpPr/>
          <p:nvPr/>
        </p:nvGrpSpPr>
        <p:grpSpPr>
          <a:xfrm>
            <a:off x="3791453" y="1139860"/>
            <a:ext cx="5358998" cy="3656893"/>
            <a:chOff x="269465" y="177624"/>
            <a:chExt cx="7571349" cy="5087917"/>
          </a:xfrm>
        </p:grpSpPr>
        <p:grpSp>
          <p:nvGrpSpPr>
            <p:cNvPr id="7" name="Group 6"/>
            <p:cNvGrpSpPr/>
            <p:nvPr/>
          </p:nvGrpSpPr>
          <p:grpSpPr>
            <a:xfrm>
              <a:off x="1450468" y="177624"/>
              <a:ext cx="5228404" cy="5087917"/>
              <a:chOff x="1159566" y="252976"/>
              <a:chExt cx="5228404" cy="5087917"/>
            </a:xfrm>
          </p:grpSpPr>
          <p:sp>
            <p:nvSpPr>
              <p:cNvPr id="19" name="Freeform 18"/>
              <p:cNvSpPr/>
              <p:nvPr/>
            </p:nvSpPr>
            <p:spPr>
              <a:xfrm>
                <a:off x="1879602" y="742971"/>
                <a:ext cx="4075176" cy="4075176"/>
              </a:xfrm>
              <a:custGeom>
                <a:avLst/>
                <a:gdLst>
                  <a:gd name="connsiteX0" fmla="*/ 272985 w 4075176"/>
                  <a:gd name="connsiteY0" fmla="*/ 3056382 h 4075176"/>
                  <a:gd name="connsiteX1" fmla="*/ 272985 w 4075176"/>
                  <a:gd name="connsiteY1" fmla="*/ 1018794 h 4075176"/>
                  <a:gd name="connsiteX2" fmla="*/ 2037588 w 4075176"/>
                  <a:gd name="connsiteY2" fmla="*/ 0 h 4075176"/>
                  <a:gd name="connsiteX3" fmla="*/ 2037588 w 4075176"/>
                  <a:gd name="connsiteY3" fmla="*/ 2037588 h 4075176"/>
                  <a:gd name="connsiteX4" fmla="*/ 272985 w 4075176"/>
                  <a:gd name="connsiteY4" fmla="*/ 3056382 h 4075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176" h="4075176">
                    <a:moveTo>
                      <a:pt x="272985" y="3056382"/>
                    </a:moveTo>
                    <a:cubicBezTo>
                      <a:pt x="-90995" y="2425950"/>
                      <a:pt x="-90995" y="1649226"/>
                      <a:pt x="272985" y="1018794"/>
                    </a:cubicBezTo>
                    <a:cubicBezTo>
                      <a:pt x="636965" y="388362"/>
                      <a:pt x="1309628" y="0"/>
                      <a:pt x="2037588" y="0"/>
                    </a:cubicBezTo>
                    <a:lnTo>
                      <a:pt x="2037588" y="2037588"/>
                    </a:lnTo>
                    <a:lnTo>
                      <a:pt x="272985" y="3056382"/>
                    </a:lnTo>
                    <a:close/>
                  </a:path>
                </a:pathLst>
              </a:custGeom>
              <a:gradFill flip="none" rotWithShape="1">
                <a:gsLst>
                  <a:gs pos="0">
                    <a:schemeClr val="tx2">
                      <a:lumMod val="40000"/>
                      <a:lumOff val="60000"/>
                    </a:schemeClr>
                  </a:gs>
                  <a:gs pos="46000">
                    <a:srgbClr val="F1F8FD"/>
                  </a:gs>
                  <a:gs pos="100000">
                    <a:schemeClr val="tx2">
                      <a:lumMod val="20000"/>
                      <a:lumOff val="80000"/>
                    </a:schemeClr>
                  </a:gs>
                </a:gsLst>
                <a:lin ang="2700000" scaled="1"/>
                <a:tileRect/>
              </a:gradFill>
              <a:ln/>
              <a:effectLst/>
            </p:spPr>
            <p:style>
              <a:lnRef idx="1">
                <a:schemeClr val="accent3"/>
              </a:lnRef>
              <a:fillRef idx="2">
                <a:schemeClr val="accent3"/>
              </a:fillRef>
              <a:effectRef idx="1">
                <a:schemeClr val="accent3"/>
              </a:effectRef>
              <a:fontRef idx="minor">
                <a:schemeClr val="dk1"/>
              </a:fontRef>
            </p:style>
            <p:txBody>
              <a:bodyPr vert="vert270" rtlCol="0" anchor="ctr"/>
              <a:lstStyle/>
              <a:p>
                <a:pPr algn="ctr"/>
                <a:endParaRPr lang="en-US" sz="900" dirty="0">
                  <a:solidFill>
                    <a:schemeClr val="tx2">
                      <a:lumMod val="50000"/>
                    </a:schemeClr>
                  </a:solidFill>
                </a:endParaRPr>
              </a:p>
            </p:txBody>
          </p:sp>
          <p:sp>
            <p:nvSpPr>
              <p:cNvPr id="20" name="Freeform 19"/>
              <p:cNvSpPr/>
              <p:nvPr/>
            </p:nvSpPr>
            <p:spPr>
              <a:xfrm>
                <a:off x="1879602" y="748691"/>
                <a:ext cx="4075176" cy="4075176"/>
              </a:xfrm>
              <a:custGeom>
                <a:avLst/>
                <a:gdLst>
                  <a:gd name="connsiteX0" fmla="*/ 2037588 w 4075176"/>
                  <a:gd name="connsiteY0" fmla="*/ 0 h 4075176"/>
                  <a:gd name="connsiteX1" fmla="*/ 3802191 w 4075176"/>
                  <a:gd name="connsiteY1" fmla="*/ 1018794 h 4075176"/>
                  <a:gd name="connsiteX2" fmla="*/ 3802191 w 4075176"/>
                  <a:gd name="connsiteY2" fmla="*/ 3056382 h 4075176"/>
                  <a:gd name="connsiteX3" fmla="*/ 2037588 w 4075176"/>
                  <a:gd name="connsiteY3" fmla="*/ 2037588 h 4075176"/>
                  <a:gd name="connsiteX4" fmla="*/ 2037588 w 4075176"/>
                  <a:gd name="connsiteY4" fmla="*/ 0 h 4075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176" h="4075176">
                    <a:moveTo>
                      <a:pt x="2037588" y="0"/>
                    </a:moveTo>
                    <a:cubicBezTo>
                      <a:pt x="2765548" y="0"/>
                      <a:pt x="3438211" y="388362"/>
                      <a:pt x="3802191" y="1018794"/>
                    </a:cubicBezTo>
                    <a:cubicBezTo>
                      <a:pt x="4166171" y="1649226"/>
                      <a:pt x="4166171" y="2425950"/>
                      <a:pt x="3802191" y="3056382"/>
                    </a:cubicBezTo>
                    <a:lnTo>
                      <a:pt x="2037588" y="2037588"/>
                    </a:lnTo>
                    <a:lnTo>
                      <a:pt x="2037588" y="0"/>
                    </a:lnTo>
                    <a:close/>
                  </a:path>
                </a:pathLst>
              </a:custGeom>
              <a:gradFill flip="none" rotWithShape="1">
                <a:gsLst>
                  <a:gs pos="0">
                    <a:schemeClr val="tx2">
                      <a:lumMod val="40000"/>
                      <a:lumOff val="60000"/>
                    </a:schemeClr>
                  </a:gs>
                  <a:gs pos="46000">
                    <a:srgbClr val="F1F8FD"/>
                  </a:gs>
                  <a:gs pos="100000">
                    <a:schemeClr val="tx2">
                      <a:lumMod val="20000"/>
                      <a:lumOff val="80000"/>
                    </a:schemeClr>
                  </a:gs>
                </a:gsLst>
                <a:lin ang="8100000" scaled="1"/>
                <a:tileRect/>
              </a:gradFill>
              <a:ln/>
              <a:effectLst/>
            </p:spPr>
            <p:style>
              <a:lnRef idx="1">
                <a:schemeClr val="accent3"/>
              </a:lnRef>
              <a:fillRef idx="2">
                <a:schemeClr val="accent3"/>
              </a:fillRef>
              <a:effectRef idx="1">
                <a:schemeClr val="accent3"/>
              </a:effectRef>
              <a:fontRef idx="minor">
                <a:schemeClr val="dk1"/>
              </a:fontRef>
            </p:style>
            <p:txBody>
              <a:bodyPr vert="vert270" rtlCol="0" anchor="ctr"/>
              <a:lstStyle/>
              <a:p>
                <a:pPr algn="ctr"/>
                <a:r>
                  <a:rPr lang="en-US" sz="900" dirty="0">
                    <a:solidFill>
                      <a:schemeClr val="tx2">
                        <a:lumMod val="50000"/>
                      </a:schemeClr>
                    </a:solidFill>
                  </a:rPr>
                  <a:t>Real time</a:t>
                </a:r>
              </a:p>
            </p:txBody>
          </p:sp>
          <p:sp>
            <p:nvSpPr>
              <p:cNvPr id="21" name="Freeform 20"/>
              <p:cNvSpPr/>
              <p:nvPr/>
            </p:nvSpPr>
            <p:spPr>
              <a:xfrm>
                <a:off x="1879602" y="742971"/>
                <a:ext cx="4075176" cy="4075176"/>
              </a:xfrm>
              <a:custGeom>
                <a:avLst/>
                <a:gdLst>
                  <a:gd name="connsiteX0" fmla="*/ 3802191 w 4075176"/>
                  <a:gd name="connsiteY0" fmla="*/ 3056382 h 4075176"/>
                  <a:gd name="connsiteX1" fmla="*/ 2037588 w 4075176"/>
                  <a:gd name="connsiteY1" fmla="*/ 4075176 h 4075176"/>
                  <a:gd name="connsiteX2" fmla="*/ 272985 w 4075176"/>
                  <a:gd name="connsiteY2" fmla="*/ 3056382 h 4075176"/>
                  <a:gd name="connsiteX3" fmla="*/ 2037588 w 4075176"/>
                  <a:gd name="connsiteY3" fmla="*/ 2037588 h 4075176"/>
                  <a:gd name="connsiteX4" fmla="*/ 3802191 w 4075176"/>
                  <a:gd name="connsiteY4" fmla="*/ 3056382 h 4075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176" h="4075176">
                    <a:moveTo>
                      <a:pt x="3802191" y="3056382"/>
                    </a:moveTo>
                    <a:cubicBezTo>
                      <a:pt x="3438211" y="3686814"/>
                      <a:pt x="2765548" y="4075176"/>
                      <a:pt x="2037588" y="4075176"/>
                    </a:cubicBezTo>
                    <a:cubicBezTo>
                      <a:pt x="1309628" y="4075176"/>
                      <a:pt x="636965" y="3686814"/>
                      <a:pt x="272985" y="3056382"/>
                    </a:cubicBezTo>
                    <a:lnTo>
                      <a:pt x="2037588" y="2037588"/>
                    </a:lnTo>
                    <a:lnTo>
                      <a:pt x="3802191" y="3056382"/>
                    </a:lnTo>
                    <a:close/>
                  </a:path>
                </a:pathLst>
              </a:custGeom>
              <a:gradFill flip="none" rotWithShape="1">
                <a:gsLst>
                  <a:gs pos="0">
                    <a:schemeClr val="tx2">
                      <a:lumMod val="40000"/>
                      <a:lumOff val="60000"/>
                    </a:schemeClr>
                  </a:gs>
                  <a:gs pos="46000">
                    <a:srgbClr val="F1F8FD"/>
                  </a:gs>
                  <a:gs pos="100000">
                    <a:schemeClr val="tx2">
                      <a:lumMod val="20000"/>
                      <a:lumOff val="80000"/>
                    </a:schemeClr>
                  </a:gs>
                </a:gsLst>
                <a:lin ang="16200000" scaled="1"/>
                <a:tileRect/>
              </a:gradFill>
              <a:ln/>
              <a:effectLst/>
            </p:spPr>
            <p:style>
              <a:lnRef idx="1">
                <a:schemeClr val="accent3"/>
              </a:lnRef>
              <a:fillRef idx="2">
                <a:schemeClr val="accent3"/>
              </a:fillRef>
              <a:effectRef idx="1">
                <a:schemeClr val="accent3"/>
              </a:effectRef>
              <a:fontRef idx="minor">
                <a:schemeClr val="dk1"/>
              </a:fontRef>
            </p:style>
            <p:txBody>
              <a:bodyPr vert="vert270" rtlCol="0" anchor="ctr"/>
              <a:lstStyle/>
              <a:p>
                <a:pPr algn="ctr"/>
                <a:r>
                  <a:rPr lang="en-US" sz="900" dirty="0">
                    <a:solidFill>
                      <a:schemeClr val="tx2">
                        <a:lumMod val="50000"/>
                      </a:schemeClr>
                    </a:solidFill>
                  </a:rPr>
                  <a:t>Batch</a:t>
                </a:r>
              </a:p>
            </p:txBody>
          </p:sp>
          <p:grpSp>
            <p:nvGrpSpPr>
              <p:cNvPr id="22" name="Group 21"/>
              <p:cNvGrpSpPr/>
              <p:nvPr/>
            </p:nvGrpSpPr>
            <p:grpSpPr>
              <a:xfrm>
                <a:off x="2463295" y="1327150"/>
                <a:ext cx="2952750" cy="2952750"/>
                <a:chOff x="2168524" y="1638300"/>
                <a:chExt cx="3295650" cy="3295650"/>
              </a:xfrm>
              <a:solidFill>
                <a:schemeClr val="bg1">
                  <a:lumMod val="85000"/>
                </a:schemeClr>
              </a:solidFill>
            </p:grpSpPr>
            <p:sp>
              <p:nvSpPr>
                <p:cNvPr id="83" name="Oval 82"/>
                <p:cNvSpPr/>
                <p:nvPr/>
              </p:nvSpPr>
              <p:spPr>
                <a:xfrm>
                  <a:off x="2168524" y="1638300"/>
                  <a:ext cx="3295650" cy="3295650"/>
                </a:xfrm>
                <a:prstGeom prst="ellipse">
                  <a:avLst/>
                </a:prstGeom>
                <a:grp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sp>
            <p:sp>
              <p:nvSpPr>
                <p:cNvPr id="84" name="Oval 83"/>
                <p:cNvSpPr/>
                <p:nvPr/>
              </p:nvSpPr>
              <p:spPr>
                <a:xfrm>
                  <a:off x="3110256" y="2580031"/>
                  <a:ext cx="1412186" cy="1412186"/>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5" name="Oval 84"/>
                <p:cNvSpPr/>
                <p:nvPr/>
              </p:nvSpPr>
              <p:spPr>
                <a:xfrm>
                  <a:off x="3580985" y="3050760"/>
                  <a:ext cx="470728" cy="470728"/>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23" name="Group 22"/>
              <p:cNvGrpSpPr/>
              <p:nvPr/>
            </p:nvGrpSpPr>
            <p:grpSpPr>
              <a:xfrm>
                <a:off x="3018921" y="1844987"/>
                <a:ext cx="1806694" cy="1920563"/>
                <a:chOff x="3143026" y="1153400"/>
                <a:chExt cx="2848679" cy="2848679"/>
              </a:xfrm>
            </p:grpSpPr>
            <p:grpSp>
              <p:nvGrpSpPr>
                <p:cNvPr id="57" name="Group 56"/>
                <p:cNvGrpSpPr/>
                <p:nvPr/>
              </p:nvGrpSpPr>
              <p:grpSpPr>
                <a:xfrm>
                  <a:off x="3355186" y="1387769"/>
                  <a:ext cx="2429706" cy="2379940"/>
                  <a:chOff x="2881887" y="1045121"/>
                  <a:chExt cx="3407349" cy="3337561"/>
                </a:xfrm>
              </p:grpSpPr>
              <p:sp>
                <p:nvSpPr>
                  <p:cNvPr id="75" name="TextBox 74"/>
                  <p:cNvSpPr txBox="1"/>
                  <p:nvPr/>
                </p:nvSpPr>
                <p:spPr>
                  <a:xfrm rot="4066714">
                    <a:off x="5628240" y="1903155"/>
                    <a:ext cx="965771" cy="338553"/>
                  </a:xfrm>
                  <a:prstGeom prst="rect">
                    <a:avLst/>
                  </a:prstGeom>
                  <a:noFill/>
                </p:spPr>
                <p:txBody>
                  <a:bodyPr spcFirstLastPara="1" wrap="none" numCol="1" rtlCol="0">
                    <a:prstTxWarp prst="textArchUp">
                      <a:avLst/>
                    </a:prstTxWarp>
                    <a:spAutoFit/>
                  </a:bodyPr>
                  <a:lstStyle>
                    <a:defPPr>
                      <a:defRPr lang="en-US"/>
                    </a:defPPr>
                    <a:lvl1pPr algn="ctr">
                      <a:defRPr sz="1600" b="1">
                        <a:solidFill>
                          <a:schemeClr val="bg1"/>
                        </a:solidFill>
                        <a:effectLst>
                          <a:outerShdw blurRad="63500" algn="ctr" rotWithShape="0">
                            <a:prstClr val="black"/>
                          </a:outerShdw>
                        </a:effectLst>
                      </a:defRPr>
                    </a:lvl1pPr>
                  </a:lstStyle>
                  <a:p>
                    <a:r>
                      <a:rPr lang="en-US" sz="1100" b="0" dirty="0" smtClean="0">
                        <a:effectLst/>
                      </a:rPr>
                      <a:t>REST</a:t>
                    </a:r>
                    <a:endParaRPr lang="en-US" sz="1100" b="0" dirty="0">
                      <a:effectLst/>
                    </a:endParaRPr>
                  </a:p>
                </p:txBody>
              </p:sp>
              <p:sp>
                <p:nvSpPr>
                  <p:cNvPr id="76" name="TextBox 75"/>
                  <p:cNvSpPr txBox="1"/>
                  <p:nvPr/>
                </p:nvSpPr>
                <p:spPr>
                  <a:xfrm rot="17576051">
                    <a:off x="5416216" y="3146535"/>
                    <a:ext cx="1407486" cy="338554"/>
                  </a:xfrm>
                  <a:prstGeom prst="rect">
                    <a:avLst/>
                  </a:prstGeom>
                  <a:noFill/>
                </p:spPr>
                <p:txBody>
                  <a:bodyPr spcFirstLastPara="1" wrap="none" numCol="1" rtlCol="0">
                    <a:prstTxWarp prst="textArchDown">
                      <a:avLst/>
                    </a:prstTxWarp>
                    <a:spAutoFit/>
                  </a:bodyPr>
                  <a:lstStyle>
                    <a:defPPr>
                      <a:defRPr lang="en-US"/>
                    </a:defPPr>
                    <a:lvl1pPr algn="ctr">
                      <a:defRPr sz="1600" b="1">
                        <a:solidFill>
                          <a:schemeClr val="bg1"/>
                        </a:solidFill>
                        <a:effectLst>
                          <a:outerShdw blurRad="63500" algn="ctr" rotWithShape="0">
                            <a:prstClr val="black"/>
                          </a:outerShdw>
                        </a:effectLst>
                      </a:defRPr>
                    </a:lvl1pPr>
                  </a:lstStyle>
                  <a:p>
                    <a:r>
                      <a:rPr lang="en-US" sz="1100" b="0" dirty="0" smtClean="0">
                        <a:effectLst/>
                      </a:rPr>
                      <a:t>SWIFT</a:t>
                    </a:r>
                    <a:endParaRPr lang="en-US" sz="1100" b="0" dirty="0">
                      <a:effectLst/>
                    </a:endParaRPr>
                  </a:p>
                </p:txBody>
              </p:sp>
              <p:sp>
                <p:nvSpPr>
                  <p:cNvPr id="77" name="TextBox 76"/>
                  <p:cNvSpPr txBox="1"/>
                  <p:nvPr/>
                </p:nvSpPr>
                <p:spPr>
                  <a:xfrm rot="3922604">
                    <a:off x="2550658" y="3170796"/>
                    <a:ext cx="1001012" cy="338554"/>
                  </a:xfrm>
                  <a:prstGeom prst="rect">
                    <a:avLst/>
                  </a:prstGeom>
                  <a:noFill/>
                </p:spPr>
                <p:txBody>
                  <a:bodyPr spcFirstLastPara="1" wrap="none" numCol="1" rtlCol="0">
                    <a:prstTxWarp prst="textArchDown">
                      <a:avLst/>
                    </a:prstTxWarp>
                    <a:spAutoFit/>
                  </a:bodyPr>
                  <a:lstStyle>
                    <a:defPPr>
                      <a:defRPr lang="en-US"/>
                    </a:defPPr>
                    <a:lvl1pPr algn="ctr">
                      <a:defRPr sz="1600" b="1">
                        <a:solidFill>
                          <a:schemeClr val="bg1"/>
                        </a:solidFill>
                        <a:effectLst>
                          <a:outerShdw blurRad="63500" algn="ctr" rotWithShape="0">
                            <a:prstClr val="black"/>
                          </a:outerShdw>
                        </a:effectLst>
                      </a:defRPr>
                    </a:lvl1pPr>
                  </a:lstStyle>
                  <a:p>
                    <a:r>
                      <a:rPr lang="en-US" sz="1100" b="0" dirty="0">
                        <a:effectLst/>
                      </a:rPr>
                      <a:t>NFS</a:t>
                    </a:r>
                  </a:p>
                </p:txBody>
              </p:sp>
              <p:sp>
                <p:nvSpPr>
                  <p:cNvPr id="78" name="TextBox 77"/>
                  <p:cNvSpPr txBox="1"/>
                  <p:nvPr/>
                </p:nvSpPr>
                <p:spPr>
                  <a:xfrm rot="20143602">
                    <a:off x="4734581" y="4027752"/>
                    <a:ext cx="1064720" cy="338554"/>
                  </a:xfrm>
                  <a:prstGeom prst="rect">
                    <a:avLst/>
                  </a:prstGeom>
                  <a:noFill/>
                </p:spPr>
                <p:txBody>
                  <a:bodyPr spcFirstLastPara="1" wrap="none" numCol="1" rtlCol="0">
                    <a:prstTxWarp prst="textArchDown">
                      <a:avLst/>
                    </a:prstTxWarp>
                    <a:spAutoFit/>
                  </a:bodyPr>
                  <a:lstStyle>
                    <a:defPPr>
                      <a:defRPr lang="en-US"/>
                    </a:defPPr>
                    <a:lvl1pPr algn="ctr">
                      <a:defRPr sz="1600" b="1">
                        <a:solidFill>
                          <a:schemeClr val="bg1"/>
                        </a:solidFill>
                        <a:effectLst>
                          <a:outerShdw blurRad="63500" algn="ctr" rotWithShape="0">
                            <a:prstClr val="black"/>
                          </a:outerShdw>
                        </a:effectLst>
                      </a:defRPr>
                    </a:lvl1pPr>
                  </a:lstStyle>
                  <a:p>
                    <a:r>
                      <a:rPr lang="en-US" sz="1100" b="0" dirty="0" smtClean="0">
                        <a:effectLst/>
                      </a:rPr>
                      <a:t>HTTP</a:t>
                    </a:r>
                    <a:endParaRPr lang="en-US" sz="1100" b="0" dirty="0">
                      <a:effectLst/>
                    </a:endParaRPr>
                  </a:p>
                </p:txBody>
              </p:sp>
              <p:sp>
                <p:nvSpPr>
                  <p:cNvPr id="79" name="TextBox 78"/>
                  <p:cNvSpPr txBox="1"/>
                  <p:nvPr/>
                </p:nvSpPr>
                <p:spPr>
                  <a:xfrm rot="1595509">
                    <a:off x="3369363" y="4044128"/>
                    <a:ext cx="1077560" cy="338554"/>
                  </a:xfrm>
                  <a:prstGeom prst="rect">
                    <a:avLst/>
                  </a:prstGeom>
                  <a:noFill/>
                </p:spPr>
                <p:txBody>
                  <a:bodyPr wrap="none" rtlCol="0">
                    <a:prstTxWarp prst="textArchDown">
                      <a:avLst/>
                    </a:prstTxWarp>
                    <a:spAutoFit/>
                  </a:bodyPr>
                  <a:lstStyle/>
                  <a:p>
                    <a:pPr algn="ctr"/>
                    <a:r>
                      <a:rPr lang="en-US" sz="1100" dirty="0" smtClean="0">
                        <a:solidFill>
                          <a:schemeClr val="bg1"/>
                        </a:solidFill>
                      </a:rPr>
                      <a:t>NDMP</a:t>
                    </a:r>
                  </a:p>
                </p:txBody>
              </p:sp>
              <p:sp>
                <p:nvSpPr>
                  <p:cNvPr id="80" name="TextBox 79"/>
                  <p:cNvSpPr txBox="1"/>
                  <p:nvPr/>
                </p:nvSpPr>
                <p:spPr>
                  <a:xfrm rot="1384699">
                    <a:off x="4583575" y="1050189"/>
                    <a:ext cx="1222098" cy="338554"/>
                  </a:xfrm>
                  <a:prstGeom prst="rect">
                    <a:avLst/>
                  </a:prstGeom>
                  <a:noFill/>
                </p:spPr>
                <p:txBody>
                  <a:bodyPr spcFirstLastPara="1" wrap="none" numCol="1" rtlCol="0">
                    <a:prstTxWarp prst="textArchUp">
                      <a:avLst/>
                    </a:prstTxWarp>
                    <a:spAutoFit/>
                  </a:bodyPr>
                  <a:lstStyle>
                    <a:defPPr>
                      <a:defRPr lang="en-US"/>
                    </a:defPPr>
                    <a:lvl1pPr algn="ctr">
                      <a:defRPr sz="1600" b="1">
                        <a:solidFill>
                          <a:schemeClr val="bg1"/>
                        </a:solidFill>
                        <a:effectLst>
                          <a:outerShdw blurRad="63500" algn="ctr" rotWithShape="0">
                            <a:prstClr val="black"/>
                          </a:outerShdw>
                        </a:effectLst>
                      </a:defRPr>
                    </a:lvl1pPr>
                  </a:lstStyle>
                  <a:p>
                    <a:r>
                      <a:rPr lang="en-US" sz="1100" b="0" dirty="0">
                        <a:effectLst/>
                      </a:rPr>
                      <a:t>HDFS</a:t>
                    </a:r>
                  </a:p>
                </p:txBody>
              </p:sp>
              <p:sp>
                <p:nvSpPr>
                  <p:cNvPr id="81" name="TextBox 80"/>
                  <p:cNvSpPr txBox="1"/>
                  <p:nvPr/>
                </p:nvSpPr>
                <p:spPr>
                  <a:xfrm rot="20378280">
                    <a:off x="3524756" y="1045121"/>
                    <a:ext cx="854840" cy="338554"/>
                  </a:xfrm>
                  <a:prstGeom prst="rect">
                    <a:avLst/>
                  </a:prstGeom>
                  <a:noFill/>
                </p:spPr>
                <p:txBody>
                  <a:bodyPr spcFirstLastPara="1" wrap="none" numCol="1" rtlCol="0">
                    <a:prstTxWarp prst="textArchUp">
                      <a:avLst/>
                    </a:prstTxWarp>
                    <a:spAutoFit/>
                  </a:bodyPr>
                  <a:lstStyle>
                    <a:defPPr>
                      <a:defRPr lang="en-US"/>
                    </a:defPPr>
                    <a:lvl1pPr algn="ctr">
                      <a:defRPr sz="1600" b="1">
                        <a:solidFill>
                          <a:schemeClr val="bg1"/>
                        </a:solidFill>
                        <a:effectLst>
                          <a:outerShdw blurRad="63500" algn="ctr" rotWithShape="0">
                            <a:prstClr val="black"/>
                          </a:outerShdw>
                        </a:effectLst>
                      </a:defRPr>
                    </a:lvl1pPr>
                  </a:lstStyle>
                  <a:p>
                    <a:r>
                      <a:rPr lang="en-US" sz="1100" b="0" dirty="0" smtClean="0">
                        <a:effectLst/>
                      </a:rPr>
                      <a:t>SMB</a:t>
                    </a:r>
                    <a:endParaRPr lang="en-US" sz="1100" b="0" dirty="0">
                      <a:effectLst/>
                    </a:endParaRPr>
                  </a:p>
                </p:txBody>
              </p:sp>
              <p:sp>
                <p:nvSpPr>
                  <p:cNvPr id="82" name="TextBox 81"/>
                  <p:cNvSpPr txBox="1"/>
                  <p:nvPr/>
                </p:nvSpPr>
                <p:spPr>
                  <a:xfrm rot="17596811">
                    <a:off x="2648893" y="1890948"/>
                    <a:ext cx="907190" cy="338554"/>
                  </a:xfrm>
                  <a:prstGeom prst="rect">
                    <a:avLst/>
                  </a:prstGeom>
                  <a:noFill/>
                </p:spPr>
                <p:txBody>
                  <a:bodyPr spcFirstLastPara="1" wrap="none" numCol="1" rtlCol="0">
                    <a:prstTxWarp prst="textArchUp">
                      <a:avLst/>
                    </a:prstTxWarp>
                    <a:spAutoFit/>
                  </a:bodyPr>
                  <a:lstStyle>
                    <a:defPPr>
                      <a:defRPr lang="en-US"/>
                    </a:defPPr>
                    <a:lvl1pPr algn="ctr">
                      <a:defRPr sz="1600" b="1">
                        <a:solidFill>
                          <a:schemeClr val="bg1"/>
                        </a:solidFill>
                        <a:effectLst>
                          <a:outerShdw blurRad="63500" algn="ctr" rotWithShape="0">
                            <a:prstClr val="black"/>
                          </a:outerShdw>
                        </a:effectLst>
                      </a:defRPr>
                    </a:lvl1pPr>
                  </a:lstStyle>
                  <a:p>
                    <a:r>
                      <a:rPr lang="en-US" sz="1100" b="0" dirty="0" smtClean="0">
                        <a:effectLst/>
                      </a:rPr>
                      <a:t>FTP</a:t>
                    </a:r>
                    <a:endParaRPr lang="en-US" sz="1100" b="0" dirty="0">
                      <a:effectLst/>
                    </a:endParaRPr>
                  </a:p>
                </p:txBody>
              </p:sp>
            </p:grpSp>
            <p:sp>
              <p:nvSpPr>
                <p:cNvPr id="58" name="Oval 57"/>
                <p:cNvSpPr/>
                <p:nvPr/>
              </p:nvSpPr>
              <p:spPr>
                <a:xfrm>
                  <a:off x="3143026" y="1153400"/>
                  <a:ext cx="2848679" cy="2848679"/>
                </a:xfrm>
                <a:prstGeom prst="ellipse">
                  <a:avLst/>
                </a:prstGeom>
                <a:noFill/>
                <a:ln w="19050" cmpd="sng">
                  <a:solidFill>
                    <a:schemeClr val="accent1">
                      <a:lumMod val="20000"/>
                      <a:lumOff val="80000"/>
                      <a:alpha val="50000"/>
                    </a:schemeClr>
                  </a:solidFill>
                </a:ln>
                <a:effectLst>
                  <a:innerShdw blurRad="114300" dist="50800" dir="13500000">
                    <a:schemeClr val="accent1">
                      <a:lumMod val="50000"/>
                      <a:alpha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9" name="Oval 58"/>
                <p:cNvSpPr/>
                <p:nvPr/>
              </p:nvSpPr>
              <p:spPr>
                <a:xfrm>
                  <a:off x="3509420" y="1519794"/>
                  <a:ext cx="2115890" cy="2115890"/>
                </a:xfrm>
                <a:prstGeom prst="ellipse">
                  <a:avLst/>
                </a:prstGeom>
                <a:solidFill>
                  <a:schemeClr val="bg1"/>
                </a:solidFill>
                <a:ln w="190500" cmpd="sng">
                  <a:solidFill>
                    <a:schemeClr val="accent1">
                      <a:lumMod val="20000"/>
                      <a:lumOff val="80000"/>
                      <a:alpha val="50000"/>
                    </a:schemeClr>
                  </a:solidFill>
                </a:ln>
                <a:effectLst>
                  <a:innerShdw blurRad="114300" dist="50800" dir="13500000">
                    <a:schemeClr val="accent1">
                      <a:lumMod val="50000"/>
                      <a:alpha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pic>
              <p:nvPicPr>
                <p:cNvPr id="60" name="Picture 59" descr="OneFS.png"/>
                <p:cNvPicPr>
                  <a:picLocks noChangeAspect="1"/>
                </p:cNvPicPr>
                <p:nvPr/>
              </p:nvPicPr>
              <p:blipFill>
                <a:blip r:embed="rId3" cstate="print"/>
                <a:stretch>
                  <a:fillRect/>
                </a:stretch>
              </p:blipFill>
              <p:spPr>
                <a:xfrm>
                  <a:off x="3399579" y="1866829"/>
                  <a:ext cx="2175747" cy="1832208"/>
                </a:xfrm>
                <a:prstGeom prst="rect">
                  <a:avLst/>
                </a:prstGeom>
                <a:effectLst/>
              </p:spPr>
            </p:pic>
            <p:sp>
              <p:nvSpPr>
                <p:cNvPr id="61" name="Donut 60"/>
                <p:cNvSpPr/>
                <p:nvPr/>
              </p:nvSpPr>
              <p:spPr>
                <a:xfrm>
                  <a:off x="3145952" y="1155862"/>
                  <a:ext cx="2835120" cy="2835120"/>
                </a:xfrm>
                <a:prstGeom prst="donut">
                  <a:avLst>
                    <a:gd name="adj" fmla="val 12739"/>
                  </a:avLst>
                </a:prstGeom>
                <a:solidFill>
                  <a:schemeClr val="accent1"/>
                </a:solidFill>
                <a:ln w="190500" cmpd="sng">
                  <a:noFill/>
                </a:ln>
                <a:effectLst>
                  <a:innerShdw blurRad="114300" dist="50800" dir="13500000">
                    <a:schemeClr val="accent1">
                      <a:lumMod val="50000"/>
                      <a:alpha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nvGrpSpPr>
                <p:cNvPr id="62" name="Group 61"/>
                <p:cNvGrpSpPr/>
                <p:nvPr/>
              </p:nvGrpSpPr>
              <p:grpSpPr>
                <a:xfrm>
                  <a:off x="3355186" y="1440185"/>
                  <a:ext cx="2415059" cy="2327524"/>
                  <a:chOff x="2881887" y="1118629"/>
                  <a:chExt cx="3386810" cy="3264053"/>
                </a:xfrm>
              </p:grpSpPr>
              <p:sp>
                <p:nvSpPr>
                  <p:cNvPr id="67" name="TextBox 66"/>
                  <p:cNvSpPr txBox="1"/>
                  <p:nvPr/>
                </p:nvSpPr>
                <p:spPr>
                  <a:xfrm rot="4066714">
                    <a:off x="5505324" y="1911998"/>
                    <a:ext cx="965773" cy="338554"/>
                  </a:xfrm>
                  <a:prstGeom prst="rect">
                    <a:avLst/>
                  </a:prstGeom>
                  <a:noFill/>
                </p:spPr>
                <p:txBody>
                  <a:bodyPr spcFirstLastPara="1" wrap="none" numCol="1" rtlCol="0">
                    <a:prstTxWarp prst="textArchUp">
                      <a:avLst/>
                    </a:prstTxWarp>
                    <a:spAutoFit/>
                  </a:bodyPr>
                  <a:lstStyle>
                    <a:defPPr>
                      <a:defRPr lang="en-US"/>
                    </a:defPPr>
                    <a:lvl1pPr algn="ctr">
                      <a:defRPr sz="1600" b="1">
                        <a:solidFill>
                          <a:schemeClr val="bg1"/>
                        </a:solidFill>
                        <a:effectLst>
                          <a:outerShdw blurRad="63500" algn="ctr" rotWithShape="0">
                            <a:prstClr val="black"/>
                          </a:outerShdw>
                        </a:effectLst>
                      </a:defRPr>
                    </a:lvl1pPr>
                  </a:lstStyle>
                  <a:p>
                    <a:r>
                      <a:rPr lang="en-US" sz="900" b="0" dirty="0" smtClean="0">
                        <a:effectLst/>
                      </a:rPr>
                      <a:t>REST</a:t>
                    </a:r>
                    <a:endParaRPr lang="en-US" sz="900" b="0" dirty="0">
                      <a:effectLst/>
                    </a:endParaRPr>
                  </a:p>
                </p:txBody>
              </p:sp>
              <p:sp>
                <p:nvSpPr>
                  <p:cNvPr id="68" name="TextBox 67"/>
                  <p:cNvSpPr txBox="1"/>
                  <p:nvPr/>
                </p:nvSpPr>
                <p:spPr>
                  <a:xfrm rot="17576051">
                    <a:off x="5395677" y="3128158"/>
                    <a:ext cx="1407486" cy="338554"/>
                  </a:xfrm>
                  <a:prstGeom prst="rect">
                    <a:avLst/>
                  </a:prstGeom>
                  <a:noFill/>
                </p:spPr>
                <p:txBody>
                  <a:bodyPr spcFirstLastPara="1" wrap="none" numCol="1" rtlCol="0">
                    <a:prstTxWarp prst="textArchDown">
                      <a:avLst/>
                    </a:prstTxWarp>
                    <a:spAutoFit/>
                  </a:bodyPr>
                  <a:lstStyle>
                    <a:defPPr>
                      <a:defRPr lang="en-US"/>
                    </a:defPPr>
                    <a:lvl1pPr algn="ctr">
                      <a:defRPr sz="1600" b="1">
                        <a:solidFill>
                          <a:schemeClr val="bg1"/>
                        </a:solidFill>
                        <a:effectLst>
                          <a:outerShdw blurRad="63500" algn="ctr" rotWithShape="0">
                            <a:prstClr val="black"/>
                          </a:outerShdw>
                        </a:effectLst>
                      </a:defRPr>
                    </a:lvl1pPr>
                  </a:lstStyle>
                  <a:p>
                    <a:r>
                      <a:rPr lang="en-US" sz="900" b="0" dirty="0" smtClean="0">
                        <a:effectLst/>
                      </a:rPr>
                      <a:t>SWIFT</a:t>
                    </a:r>
                    <a:endParaRPr lang="en-US" sz="900" b="0" dirty="0">
                      <a:effectLst/>
                    </a:endParaRPr>
                  </a:p>
                </p:txBody>
              </p:sp>
              <p:sp>
                <p:nvSpPr>
                  <p:cNvPr id="69" name="TextBox 68"/>
                  <p:cNvSpPr txBox="1"/>
                  <p:nvPr/>
                </p:nvSpPr>
                <p:spPr>
                  <a:xfrm rot="3922604">
                    <a:off x="2550658" y="3170796"/>
                    <a:ext cx="1001012" cy="338554"/>
                  </a:xfrm>
                  <a:prstGeom prst="rect">
                    <a:avLst/>
                  </a:prstGeom>
                  <a:noFill/>
                </p:spPr>
                <p:txBody>
                  <a:bodyPr spcFirstLastPara="1" wrap="none" numCol="1" rtlCol="0">
                    <a:prstTxWarp prst="textArchDown">
                      <a:avLst/>
                    </a:prstTxWarp>
                    <a:spAutoFit/>
                  </a:bodyPr>
                  <a:lstStyle>
                    <a:defPPr>
                      <a:defRPr lang="en-US"/>
                    </a:defPPr>
                    <a:lvl1pPr algn="ctr">
                      <a:defRPr sz="1600" b="1">
                        <a:solidFill>
                          <a:schemeClr val="bg1"/>
                        </a:solidFill>
                        <a:effectLst>
                          <a:outerShdw blurRad="63500" algn="ctr" rotWithShape="0">
                            <a:prstClr val="black"/>
                          </a:outerShdw>
                        </a:effectLst>
                      </a:defRPr>
                    </a:lvl1pPr>
                  </a:lstStyle>
                  <a:p>
                    <a:r>
                      <a:rPr lang="en-US" sz="900" b="0" dirty="0">
                        <a:effectLst/>
                      </a:rPr>
                      <a:t>NFS</a:t>
                    </a:r>
                  </a:p>
                </p:txBody>
              </p:sp>
              <p:sp>
                <p:nvSpPr>
                  <p:cNvPr id="70" name="TextBox 69"/>
                  <p:cNvSpPr txBox="1"/>
                  <p:nvPr/>
                </p:nvSpPr>
                <p:spPr>
                  <a:xfrm rot="20143602">
                    <a:off x="4734581" y="4027752"/>
                    <a:ext cx="1064720" cy="338554"/>
                  </a:xfrm>
                  <a:prstGeom prst="rect">
                    <a:avLst/>
                  </a:prstGeom>
                  <a:noFill/>
                </p:spPr>
                <p:txBody>
                  <a:bodyPr spcFirstLastPara="1" wrap="none" numCol="1" rtlCol="0">
                    <a:prstTxWarp prst="textArchDown">
                      <a:avLst/>
                    </a:prstTxWarp>
                    <a:spAutoFit/>
                  </a:bodyPr>
                  <a:lstStyle>
                    <a:defPPr>
                      <a:defRPr lang="en-US"/>
                    </a:defPPr>
                    <a:lvl1pPr algn="ctr">
                      <a:defRPr sz="1600" b="1">
                        <a:solidFill>
                          <a:schemeClr val="bg1"/>
                        </a:solidFill>
                        <a:effectLst>
                          <a:outerShdw blurRad="63500" algn="ctr" rotWithShape="0">
                            <a:prstClr val="black"/>
                          </a:outerShdw>
                        </a:effectLst>
                      </a:defRPr>
                    </a:lvl1pPr>
                  </a:lstStyle>
                  <a:p>
                    <a:r>
                      <a:rPr lang="en-US" sz="900" b="0" dirty="0" smtClean="0">
                        <a:effectLst/>
                      </a:rPr>
                      <a:t>HTTP</a:t>
                    </a:r>
                    <a:endParaRPr lang="en-US" sz="900" b="0" dirty="0">
                      <a:effectLst/>
                    </a:endParaRPr>
                  </a:p>
                </p:txBody>
              </p:sp>
              <p:sp>
                <p:nvSpPr>
                  <p:cNvPr id="71" name="TextBox 70"/>
                  <p:cNvSpPr txBox="1"/>
                  <p:nvPr/>
                </p:nvSpPr>
                <p:spPr>
                  <a:xfrm rot="1595509">
                    <a:off x="3369363" y="4044128"/>
                    <a:ext cx="1077560" cy="338554"/>
                  </a:xfrm>
                  <a:prstGeom prst="rect">
                    <a:avLst/>
                  </a:prstGeom>
                  <a:noFill/>
                </p:spPr>
                <p:txBody>
                  <a:bodyPr wrap="none" rtlCol="0">
                    <a:prstTxWarp prst="textArchDown">
                      <a:avLst/>
                    </a:prstTxWarp>
                    <a:spAutoFit/>
                  </a:bodyPr>
                  <a:lstStyle/>
                  <a:p>
                    <a:pPr algn="ctr"/>
                    <a:r>
                      <a:rPr lang="en-US" sz="900" dirty="0" smtClean="0">
                        <a:solidFill>
                          <a:schemeClr val="bg1"/>
                        </a:solidFill>
                      </a:rPr>
                      <a:t>NDMP</a:t>
                    </a:r>
                  </a:p>
                </p:txBody>
              </p:sp>
              <p:sp>
                <p:nvSpPr>
                  <p:cNvPr id="72" name="TextBox 71"/>
                  <p:cNvSpPr txBox="1"/>
                  <p:nvPr/>
                </p:nvSpPr>
                <p:spPr>
                  <a:xfrm rot="1384699">
                    <a:off x="4583575" y="1142075"/>
                    <a:ext cx="1222097" cy="338554"/>
                  </a:xfrm>
                  <a:prstGeom prst="rect">
                    <a:avLst/>
                  </a:prstGeom>
                  <a:noFill/>
                </p:spPr>
                <p:txBody>
                  <a:bodyPr spcFirstLastPara="1" wrap="none" numCol="1" rtlCol="0">
                    <a:prstTxWarp prst="textArchUp">
                      <a:avLst/>
                    </a:prstTxWarp>
                    <a:spAutoFit/>
                  </a:bodyPr>
                  <a:lstStyle>
                    <a:defPPr>
                      <a:defRPr lang="en-US"/>
                    </a:defPPr>
                    <a:lvl1pPr algn="ctr">
                      <a:defRPr sz="1600" b="1">
                        <a:solidFill>
                          <a:schemeClr val="bg1"/>
                        </a:solidFill>
                        <a:effectLst>
                          <a:outerShdw blurRad="63500" algn="ctr" rotWithShape="0">
                            <a:prstClr val="black"/>
                          </a:outerShdw>
                        </a:effectLst>
                      </a:defRPr>
                    </a:lvl1pPr>
                  </a:lstStyle>
                  <a:p>
                    <a:r>
                      <a:rPr lang="en-US" sz="900" b="0" dirty="0">
                        <a:effectLst/>
                      </a:rPr>
                      <a:t>HDFS</a:t>
                    </a:r>
                  </a:p>
                </p:txBody>
              </p:sp>
              <p:sp>
                <p:nvSpPr>
                  <p:cNvPr id="73" name="TextBox 72"/>
                  <p:cNvSpPr txBox="1"/>
                  <p:nvPr/>
                </p:nvSpPr>
                <p:spPr>
                  <a:xfrm rot="20378280">
                    <a:off x="3524757" y="1118629"/>
                    <a:ext cx="854839" cy="338554"/>
                  </a:xfrm>
                  <a:prstGeom prst="rect">
                    <a:avLst/>
                  </a:prstGeom>
                  <a:noFill/>
                </p:spPr>
                <p:txBody>
                  <a:bodyPr spcFirstLastPara="1" wrap="none" numCol="1" rtlCol="0">
                    <a:prstTxWarp prst="textArchUp">
                      <a:avLst/>
                    </a:prstTxWarp>
                    <a:spAutoFit/>
                  </a:bodyPr>
                  <a:lstStyle>
                    <a:defPPr>
                      <a:defRPr lang="en-US"/>
                    </a:defPPr>
                    <a:lvl1pPr algn="ctr">
                      <a:defRPr sz="1600" b="1">
                        <a:solidFill>
                          <a:schemeClr val="bg1"/>
                        </a:solidFill>
                        <a:effectLst>
                          <a:outerShdw blurRad="63500" algn="ctr" rotWithShape="0">
                            <a:prstClr val="black"/>
                          </a:outerShdw>
                        </a:effectLst>
                      </a:defRPr>
                    </a:lvl1pPr>
                  </a:lstStyle>
                  <a:p>
                    <a:r>
                      <a:rPr lang="en-US" sz="900" b="0" dirty="0" smtClean="0">
                        <a:effectLst/>
                      </a:rPr>
                      <a:t>SMB</a:t>
                    </a:r>
                    <a:endParaRPr lang="en-US" sz="900" b="0" dirty="0">
                      <a:effectLst/>
                    </a:endParaRPr>
                  </a:p>
                </p:txBody>
              </p:sp>
              <p:sp>
                <p:nvSpPr>
                  <p:cNvPr id="74" name="TextBox 73"/>
                  <p:cNvSpPr txBox="1"/>
                  <p:nvPr/>
                </p:nvSpPr>
                <p:spPr>
                  <a:xfrm rot="17596811">
                    <a:off x="2689972" y="1909324"/>
                    <a:ext cx="907189" cy="338554"/>
                  </a:xfrm>
                  <a:prstGeom prst="rect">
                    <a:avLst/>
                  </a:prstGeom>
                  <a:noFill/>
                </p:spPr>
                <p:txBody>
                  <a:bodyPr spcFirstLastPara="1" wrap="none" numCol="1" rtlCol="0">
                    <a:prstTxWarp prst="textArchUp">
                      <a:avLst/>
                    </a:prstTxWarp>
                    <a:spAutoFit/>
                  </a:bodyPr>
                  <a:lstStyle>
                    <a:defPPr>
                      <a:defRPr lang="en-US"/>
                    </a:defPPr>
                    <a:lvl1pPr algn="ctr">
                      <a:defRPr sz="1600" b="1">
                        <a:solidFill>
                          <a:schemeClr val="bg1"/>
                        </a:solidFill>
                        <a:effectLst>
                          <a:outerShdw blurRad="63500" algn="ctr" rotWithShape="0">
                            <a:prstClr val="black"/>
                          </a:outerShdw>
                        </a:effectLst>
                      </a:defRPr>
                    </a:lvl1pPr>
                  </a:lstStyle>
                  <a:p>
                    <a:r>
                      <a:rPr lang="en-US" sz="900" b="0" dirty="0" smtClean="0">
                        <a:effectLst/>
                      </a:rPr>
                      <a:t>FTP</a:t>
                    </a:r>
                    <a:endParaRPr lang="en-US" sz="900" b="0" dirty="0">
                      <a:effectLst/>
                    </a:endParaRPr>
                  </a:p>
                </p:txBody>
              </p:sp>
            </p:grpSp>
            <p:sp>
              <p:nvSpPr>
                <p:cNvPr id="63" name="Rounded Rectangle 62"/>
                <p:cNvSpPr/>
                <p:nvPr/>
              </p:nvSpPr>
              <p:spPr>
                <a:xfrm>
                  <a:off x="4992800" y="2183250"/>
                  <a:ext cx="217402" cy="217402"/>
                </a:xfrm>
                <a:prstGeom prst="roundRect">
                  <a:avLst/>
                </a:prstGeom>
                <a:solidFill>
                  <a:schemeClr val="bg1"/>
                </a:solidFill>
                <a:ln w="19050" cmpd="sng">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4" name="Rounded Rectangle 63"/>
                <p:cNvSpPr/>
                <p:nvPr/>
              </p:nvSpPr>
              <p:spPr>
                <a:xfrm>
                  <a:off x="3931477" y="2915546"/>
                  <a:ext cx="217402" cy="217402"/>
                </a:xfrm>
                <a:prstGeom prst="roundRect">
                  <a:avLst/>
                </a:prstGeom>
                <a:solidFill>
                  <a:schemeClr val="bg1"/>
                </a:solidFill>
                <a:ln w="19050" cmpd="sng">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5" name="Rounded Rectangle 64"/>
                <p:cNvSpPr/>
                <p:nvPr/>
              </p:nvSpPr>
              <p:spPr>
                <a:xfrm>
                  <a:off x="3776016" y="2170016"/>
                  <a:ext cx="327739" cy="327739"/>
                </a:xfrm>
                <a:prstGeom prst="roundRect">
                  <a:avLst/>
                </a:prstGeom>
                <a:solidFill>
                  <a:schemeClr val="bg1"/>
                </a:solidFill>
                <a:ln w="19050" cmpd="sng">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6" name="Rounded Rectangle 65"/>
                <p:cNvSpPr/>
                <p:nvPr/>
              </p:nvSpPr>
              <p:spPr>
                <a:xfrm>
                  <a:off x="4487452" y="2813417"/>
                  <a:ext cx="327739" cy="327739"/>
                </a:xfrm>
                <a:prstGeom prst="roundRect">
                  <a:avLst/>
                </a:prstGeom>
                <a:solidFill>
                  <a:schemeClr val="bg1"/>
                </a:solidFill>
                <a:ln w="19050" cmpd="sng">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nvGrpSpPr>
              <p:cNvPr id="24" name="Group 23"/>
              <p:cNvGrpSpPr/>
              <p:nvPr/>
            </p:nvGrpSpPr>
            <p:grpSpPr>
              <a:xfrm>
                <a:off x="3508955" y="252976"/>
                <a:ext cx="660105" cy="421923"/>
                <a:chOff x="1750788" y="1530183"/>
                <a:chExt cx="1114625" cy="706403"/>
              </a:xfrm>
            </p:grpSpPr>
            <p:pic>
              <p:nvPicPr>
                <p:cNvPr id="55" name="Picture 54" descr="ICON_OSWindows_Q308"/>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16000" contrast="-36000"/>
                          </a14:imgEffect>
                        </a14:imgLayer>
                      </a14:imgProps>
                    </a:ext>
                  </a:extLst>
                </a:blip>
                <a:srcRect/>
                <a:stretch>
                  <a:fillRect/>
                </a:stretch>
              </p:blipFill>
              <p:spPr bwMode="gray">
                <a:xfrm rot="1204461">
                  <a:off x="2266305" y="1573088"/>
                  <a:ext cx="599108" cy="663498"/>
                </a:xfrm>
                <a:prstGeom prst="rect">
                  <a:avLst/>
                </a:prstGeom>
                <a:noFill/>
                <a:ln w="9525">
                  <a:noFill/>
                  <a:miter lim="800000"/>
                  <a:headEnd/>
                  <a:tailEnd/>
                </a:ln>
                <a:effectLst/>
              </p:spPr>
            </p:pic>
            <p:pic>
              <p:nvPicPr>
                <p:cNvPr id="56" name="Picture 55" descr="ICON_OSWindows_Q308"/>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16000" contrast="-36000"/>
                          </a14:imgEffect>
                        </a14:imgLayer>
                      </a14:imgProps>
                    </a:ext>
                  </a:extLst>
                </a:blip>
                <a:srcRect/>
                <a:stretch>
                  <a:fillRect/>
                </a:stretch>
              </p:blipFill>
              <p:spPr bwMode="gray">
                <a:xfrm rot="1204461">
                  <a:off x="1750788" y="1530183"/>
                  <a:ext cx="599108" cy="663497"/>
                </a:xfrm>
                <a:prstGeom prst="rect">
                  <a:avLst/>
                </a:prstGeom>
                <a:noFill/>
                <a:ln w="9525">
                  <a:noFill/>
                  <a:miter lim="800000"/>
                  <a:headEnd/>
                  <a:tailEnd/>
                </a:ln>
                <a:effectLst/>
              </p:spPr>
            </p:pic>
          </p:grpSp>
          <p:grpSp>
            <p:nvGrpSpPr>
              <p:cNvPr id="25" name="Group 24"/>
              <p:cNvGrpSpPr/>
              <p:nvPr/>
            </p:nvGrpSpPr>
            <p:grpSpPr>
              <a:xfrm>
                <a:off x="1867679" y="867997"/>
                <a:ext cx="557930" cy="437230"/>
                <a:chOff x="612562" y="2895594"/>
                <a:chExt cx="1043842" cy="756599"/>
              </a:xfrm>
            </p:grpSpPr>
            <p:pic>
              <p:nvPicPr>
                <p:cNvPr id="50" name="Picture 2" descr="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57" t="1" r="85153" b="78206"/>
                <a:stretch/>
              </p:blipFill>
              <p:spPr bwMode="auto">
                <a:xfrm>
                  <a:off x="789667" y="2895594"/>
                  <a:ext cx="341960" cy="593576"/>
                </a:xfrm>
                <a:prstGeom prst="roundRect">
                  <a:avLst>
                    <a:gd name="adj" fmla="val 9190"/>
                  </a:avLst>
                </a:prstGeom>
                <a:noFill/>
                <a:extLst>
                  <a:ext uri="{909E8E84-426E-40DD-AFC4-6F175D3DCCD1}">
                    <a14:hiddenFill xmlns:a14="http://schemas.microsoft.com/office/drawing/2010/main">
                      <a:solidFill>
                        <a:srgbClr val="FFFFFF"/>
                      </a:solidFill>
                    </a14:hiddenFill>
                  </a:ext>
                </a:extLst>
              </p:spPr>
            </p:pic>
            <p:pic>
              <p:nvPicPr>
                <p:cNvPr id="51" name="Picture 2" descr="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57" t="1" r="85153" b="78206"/>
                <a:stretch/>
              </p:blipFill>
              <p:spPr bwMode="auto">
                <a:xfrm>
                  <a:off x="1143000" y="2895594"/>
                  <a:ext cx="341960" cy="593576"/>
                </a:xfrm>
                <a:prstGeom prst="roundRect">
                  <a:avLst>
                    <a:gd name="adj" fmla="val 9190"/>
                  </a:avLst>
                </a:prstGeom>
                <a:noFill/>
                <a:extLst>
                  <a:ext uri="{909E8E84-426E-40DD-AFC4-6F175D3DCCD1}">
                    <a14:hiddenFill xmlns:a14="http://schemas.microsoft.com/office/drawing/2010/main">
                      <a:solidFill>
                        <a:srgbClr val="FFFFFF"/>
                      </a:solidFill>
                    </a14:hiddenFill>
                  </a:ext>
                </a:extLst>
              </p:spPr>
            </p:pic>
            <p:pic>
              <p:nvPicPr>
                <p:cNvPr id="52" name="Picture 2" descr="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57" t="1" r="85153" b="78206"/>
                <a:stretch/>
              </p:blipFill>
              <p:spPr bwMode="auto">
                <a:xfrm>
                  <a:off x="612562" y="3058617"/>
                  <a:ext cx="341960" cy="593576"/>
                </a:xfrm>
                <a:prstGeom prst="roundRect">
                  <a:avLst>
                    <a:gd name="adj" fmla="val 9190"/>
                  </a:avLst>
                </a:prstGeom>
                <a:noFill/>
                <a:extLst>
                  <a:ext uri="{909E8E84-426E-40DD-AFC4-6F175D3DCCD1}">
                    <a14:hiddenFill xmlns:a14="http://schemas.microsoft.com/office/drawing/2010/main">
                      <a:solidFill>
                        <a:srgbClr val="FFFFFF"/>
                      </a:solidFill>
                    </a14:hiddenFill>
                  </a:ext>
                </a:extLst>
              </p:spPr>
            </p:pic>
            <p:pic>
              <p:nvPicPr>
                <p:cNvPr id="53" name="Picture 2" descr="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57" t="1" r="85153" b="78206"/>
                <a:stretch/>
              </p:blipFill>
              <p:spPr bwMode="auto">
                <a:xfrm>
                  <a:off x="961111" y="3058617"/>
                  <a:ext cx="341960" cy="593576"/>
                </a:xfrm>
                <a:prstGeom prst="roundRect">
                  <a:avLst>
                    <a:gd name="adj" fmla="val 9190"/>
                  </a:avLst>
                </a:prstGeom>
                <a:noFill/>
                <a:extLst>
                  <a:ext uri="{909E8E84-426E-40DD-AFC4-6F175D3DCCD1}">
                    <a14:hiddenFill xmlns:a14="http://schemas.microsoft.com/office/drawing/2010/main">
                      <a:solidFill>
                        <a:srgbClr val="FFFFFF"/>
                      </a:solidFill>
                    </a14:hiddenFill>
                  </a:ext>
                </a:extLst>
              </p:spPr>
            </p:pic>
            <p:pic>
              <p:nvPicPr>
                <p:cNvPr id="54" name="Picture 2" descr="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57" t="1" r="85153" b="78206"/>
                <a:stretch/>
              </p:blipFill>
              <p:spPr bwMode="auto">
                <a:xfrm>
                  <a:off x="1314444" y="3058617"/>
                  <a:ext cx="341960" cy="593576"/>
                </a:xfrm>
                <a:prstGeom prst="roundRect">
                  <a:avLst>
                    <a:gd name="adj" fmla="val 9190"/>
                  </a:avLst>
                </a:prstGeom>
                <a:noFill/>
                <a:extLst>
                  <a:ext uri="{909E8E84-426E-40DD-AFC4-6F175D3DCCD1}">
                    <a14:hiddenFill xmlns:a14="http://schemas.microsoft.com/office/drawing/2010/main">
                      <a:solidFill>
                        <a:srgbClr val="FFFFFF"/>
                      </a:solidFill>
                    </a14:hiddenFill>
                  </a:ext>
                </a:extLst>
              </p:spPr>
            </p:pic>
          </p:grpSp>
          <p:pic>
            <p:nvPicPr>
              <p:cNvPr id="26" name="Picture 25"/>
              <p:cNvPicPr>
                <a:picLocks noChangeAspect="1"/>
              </p:cNvPicPr>
              <p:nvPr/>
            </p:nvPicPr>
            <p:blipFill>
              <a:blip r:embed="rId7" cstate="print">
                <a:duotone>
                  <a:prstClr val="black"/>
                  <a:schemeClr val="accent4">
                    <a:tint val="45000"/>
                    <a:satMod val="400000"/>
                  </a:schemeClr>
                </a:duotone>
                <a:extLst>
                  <a:ext uri="{BEBA8EAE-BF5A-486C-A8C5-ECC9F3942E4B}">
                    <a14:imgProps xmlns:a14="http://schemas.microsoft.com/office/drawing/2010/main">
                      <a14:imgLayer r:embed="rId8">
                        <a14:imgEffect>
                          <a14:brightnessContrast bright="-6000" contrast="33000"/>
                        </a14:imgEffect>
                      </a14:imgLayer>
                    </a14:imgProps>
                  </a:ext>
                  <a:ext uri="{28A0092B-C50C-407E-A947-70E740481C1C}">
                    <a14:useLocalDpi xmlns:a14="http://schemas.microsoft.com/office/drawing/2010/main" val="0"/>
                  </a:ext>
                </a:extLst>
              </a:blip>
              <a:stretch>
                <a:fillRect/>
              </a:stretch>
            </p:blipFill>
            <p:spPr>
              <a:xfrm>
                <a:off x="1611323" y="3792180"/>
                <a:ext cx="437332" cy="622216"/>
              </a:xfrm>
              <a:prstGeom prst="rect">
                <a:avLst/>
              </a:prstGeom>
            </p:spPr>
          </p:pic>
          <p:pic>
            <p:nvPicPr>
              <p:cNvPr id="27" name="Picture 2" descr="C:\Users\lhartley\Desktop\sync.png"/>
              <p:cNvPicPr>
                <a:picLocks noChangeAspect="1" noChangeArrowheads="1"/>
              </p:cNvPicPr>
              <p:nvPr/>
            </p:nvPicPr>
            <p:blipFill>
              <a:blip r:embed="rId9" cstate="print">
                <a:clrChange>
                  <a:clrFrom>
                    <a:srgbClr val="FFFFFF"/>
                  </a:clrFrom>
                  <a:clrTo>
                    <a:srgbClr val="FFFFFF">
                      <a:alpha val="0"/>
                    </a:srgbClr>
                  </a:clrTo>
                </a:clrChange>
              </a:blip>
              <a:srcRect b="5882"/>
              <a:stretch>
                <a:fillRect/>
              </a:stretch>
            </p:blipFill>
            <p:spPr bwMode="auto">
              <a:xfrm>
                <a:off x="1159566" y="2320180"/>
                <a:ext cx="670423" cy="482178"/>
              </a:xfrm>
              <a:prstGeom prst="rect">
                <a:avLst/>
              </a:prstGeom>
              <a:noFill/>
              <a:effectLst>
                <a:outerShdw blurRad="76200" dir="13200000" sy="23000" kx="1200000" algn="br" rotWithShape="0">
                  <a:prstClr val="black">
                    <a:alpha val="20000"/>
                  </a:prstClr>
                </a:outerShdw>
              </a:effectLst>
            </p:spPr>
          </p:pic>
          <p:pic>
            <p:nvPicPr>
              <p:cNvPr id="28" name="Picture 27" descr="C:\Users\Brumas\Desktop\ell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tretch/>
            </p:blipFill>
            <p:spPr bwMode="auto">
              <a:xfrm>
                <a:off x="5185054" y="714503"/>
                <a:ext cx="581177" cy="4722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 name="cloud"/>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4700"/>
                        </a14:imgEffect>
                      </a14:imgLayer>
                    </a14:imgProps>
                  </a:ext>
                </a:extLst>
              </a:blip>
              <a:stretch>
                <a:fillRect/>
              </a:stretch>
            </p:blipFill>
            <p:spPr>
              <a:xfrm>
                <a:off x="2498206" y="4578891"/>
                <a:ext cx="892341" cy="729706"/>
              </a:xfrm>
              <a:prstGeom prst="rect">
                <a:avLst/>
              </a:prstGeom>
            </p:spPr>
          </p:pic>
          <p:sp>
            <p:nvSpPr>
              <p:cNvPr id="30" name="Up-Down Arrow 29"/>
              <p:cNvSpPr/>
              <p:nvPr/>
            </p:nvSpPr>
            <p:spPr>
              <a:xfrm rot="16200000">
                <a:off x="2319792" y="2461022"/>
                <a:ext cx="375142" cy="661230"/>
              </a:xfrm>
              <a:prstGeom prst="upDownArrow">
                <a:avLst/>
              </a:prstGeom>
              <a:gradFill flip="none" rotWithShape="1">
                <a:gsLst>
                  <a:gs pos="0">
                    <a:schemeClr val="bg1">
                      <a:lumMod val="50000"/>
                    </a:schemeClr>
                  </a:gs>
                  <a:gs pos="50000">
                    <a:schemeClr val="bg1">
                      <a:lumMod val="75000"/>
                    </a:schemeClr>
                  </a:gs>
                  <a:gs pos="100000">
                    <a:schemeClr val="bg1">
                      <a:lumMod val="50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18000000">
                <a:off x="1651540" y="565693"/>
                <a:ext cx="4074068" cy="4074068"/>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rstTxWarp prst="textArchUp">
                  <a:avLst/>
                </a:prstTxWarp>
              </a:bodyPr>
              <a:lstStyle/>
              <a:p>
                <a:pPr algn="ctr" defTabSz="844550">
                  <a:lnSpc>
                    <a:spcPct val="90000"/>
                  </a:lnSpc>
                  <a:spcBef>
                    <a:spcPct val="0"/>
                  </a:spcBef>
                  <a:spcAft>
                    <a:spcPct val="35000"/>
                  </a:spcAft>
                </a:pPr>
                <a:r>
                  <a:rPr lang="en-US" sz="1600" dirty="0">
                    <a:solidFill>
                      <a:schemeClr val="tx2">
                        <a:lumMod val="50000"/>
                      </a:schemeClr>
                    </a:solidFill>
                  </a:rPr>
                  <a:t>Interactive</a:t>
                </a:r>
              </a:p>
            </p:txBody>
          </p:sp>
          <p:sp>
            <p:nvSpPr>
              <p:cNvPr id="32" name="Oval 31"/>
              <p:cNvSpPr/>
              <p:nvPr/>
            </p:nvSpPr>
            <p:spPr>
              <a:xfrm rot="3438504">
                <a:off x="2154308" y="602794"/>
                <a:ext cx="4074068" cy="4074068"/>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rstTxWarp prst="textArchUp">
                  <a:avLst/>
                </a:prstTxWarp>
              </a:bodyPr>
              <a:lstStyle/>
              <a:p>
                <a:pPr algn="ctr" defTabSz="844550">
                  <a:lnSpc>
                    <a:spcPct val="90000"/>
                  </a:lnSpc>
                  <a:spcBef>
                    <a:spcPct val="0"/>
                  </a:spcBef>
                  <a:spcAft>
                    <a:spcPct val="35000"/>
                  </a:spcAft>
                </a:pPr>
                <a:r>
                  <a:rPr lang="en-US" sz="1600" dirty="0">
                    <a:solidFill>
                      <a:schemeClr val="tx2">
                        <a:lumMod val="50000"/>
                      </a:schemeClr>
                    </a:solidFill>
                  </a:rPr>
                  <a:t>Real-time</a:t>
                </a:r>
              </a:p>
            </p:txBody>
          </p:sp>
          <p:sp>
            <p:nvSpPr>
              <p:cNvPr id="33" name="Oval 32"/>
              <p:cNvSpPr/>
              <p:nvPr/>
            </p:nvSpPr>
            <p:spPr>
              <a:xfrm>
                <a:off x="1875774" y="1266825"/>
                <a:ext cx="4074068" cy="4074068"/>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rstTxWarp prst="textArchDown">
                  <a:avLst/>
                </a:prstTxWarp>
              </a:bodyPr>
              <a:lstStyle/>
              <a:p>
                <a:pPr lvl="0" algn="ctr" defTabSz="844550">
                  <a:lnSpc>
                    <a:spcPct val="90000"/>
                  </a:lnSpc>
                  <a:spcBef>
                    <a:spcPct val="0"/>
                  </a:spcBef>
                  <a:spcAft>
                    <a:spcPct val="35000"/>
                  </a:spcAft>
                </a:pPr>
                <a:r>
                  <a:rPr lang="en-US" sz="1600" dirty="0">
                    <a:solidFill>
                      <a:schemeClr val="tx2">
                        <a:lumMod val="50000"/>
                      </a:schemeClr>
                    </a:solidFill>
                  </a:rPr>
                  <a:t>Batch</a:t>
                </a:r>
              </a:p>
            </p:txBody>
          </p:sp>
          <p:pic>
            <p:nvPicPr>
              <p:cNvPr id="34" name="Picture 33" descr="datalake_itac.png"/>
              <p:cNvPicPr>
                <a:picLocks noChangeAspect="1"/>
              </p:cNvPicPr>
              <p:nvPr/>
            </p:nvPicPr>
            <p:blipFill rotWithShape="1">
              <a:blip r:embed="rId13" cstate="print">
                <a:clrChange>
                  <a:clrFrom>
                    <a:srgbClr val="E3E6E8"/>
                  </a:clrFrom>
                  <a:clrTo>
                    <a:srgbClr val="E3E6E8">
                      <a:alpha val="0"/>
                    </a:srgbClr>
                  </a:clrTo>
                </a:clrChange>
                <a:extLst>
                  <a:ext uri="{28A0092B-C50C-407E-A947-70E740481C1C}">
                    <a14:useLocalDpi xmlns:a14="http://schemas.microsoft.com/office/drawing/2010/main" val="0"/>
                  </a:ext>
                </a:extLst>
              </a:blip>
              <a:srcRect l="706" t="21510" r="96326" b="71888"/>
              <a:stretch/>
            </p:blipFill>
            <p:spPr>
              <a:xfrm>
                <a:off x="4527229" y="3594888"/>
                <a:ext cx="228152" cy="293896"/>
              </a:xfrm>
              <a:prstGeom prst="rect">
                <a:avLst/>
              </a:prstGeom>
            </p:spPr>
          </p:pic>
          <p:pic>
            <p:nvPicPr>
              <p:cNvPr id="35" name="Picture 34" descr="datalake_itac.png"/>
              <p:cNvPicPr>
                <a:picLocks noChangeAspect="1"/>
              </p:cNvPicPr>
              <p:nvPr/>
            </p:nvPicPr>
            <p:blipFill rotWithShape="1">
              <a:blip r:embed="rId13" cstate="print">
                <a:clrChange>
                  <a:clrFrom>
                    <a:srgbClr val="E3E6E8"/>
                  </a:clrFrom>
                  <a:clrTo>
                    <a:srgbClr val="E3E6E8">
                      <a:alpha val="0"/>
                    </a:srgbClr>
                  </a:clrTo>
                </a:clrChange>
                <a:extLst>
                  <a:ext uri="{28A0092B-C50C-407E-A947-70E740481C1C}">
                    <a14:useLocalDpi xmlns:a14="http://schemas.microsoft.com/office/drawing/2010/main" val="0"/>
                  </a:ext>
                </a:extLst>
              </a:blip>
              <a:srcRect l="4690" t="21691" r="92342" b="71707"/>
              <a:stretch/>
            </p:blipFill>
            <p:spPr>
              <a:xfrm>
                <a:off x="4839338" y="2993844"/>
                <a:ext cx="228152" cy="293896"/>
              </a:xfrm>
              <a:prstGeom prst="rect">
                <a:avLst/>
              </a:prstGeom>
            </p:spPr>
          </p:pic>
          <p:pic>
            <p:nvPicPr>
              <p:cNvPr id="36" name="Picture 35" descr="datalake_itac.png"/>
              <p:cNvPicPr>
                <a:picLocks noChangeAspect="1"/>
              </p:cNvPicPr>
              <p:nvPr/>
            </p:nvPicPr>
            <p:blipFill rotWithShape="1">
              <a:blip r:embed="rId13" cstate="print">
                <a:clrChange>
                  <a:clrFrom>
                    <a:srgbClr val="E3E6E8"/>
                  </a:clrFrom>
                  <a:clrTo>
                    <a:srgbClr val="E3E6E8">
                      <a:alpha val="0"/>
                    </a:srgbClr>
                  </a:clrTo>
                </a:clrChange>
                <a:extLst>
                  <a:ext uri="{28A0092B-C50C-407E-A947-70E740481C1C}">
                    <a14:useLocalDpi xmlns:a14="http://schemas.microsoft.com/office/drawing/2010/main" val="0"/>
                  </a:ext>
                </a:extLst>
              </a:blip>
              <a:srcRect l="833" t="45114" r="96199" b="48284"/>
              <a:stretch/>
            </p:blipFill>
            <p:spPr>
              <a:xfrm>
                <a:off x="4553398" y="1801155"/>
                <a:ext cx="228152" cy="293896"/>
              </a:xfrm>
              <a:prstGeom prst="rect">
                <a:avLst/>
              </a:prstGeom>
            </p:spPr>
          </p:pic>
          <p:pic>
            <p:nvPicPr>
              <p:cNvPr id="37" name="Picture 36" descr="datalake_itac.png"/>
              <p:cNvPicPr>
                <a:picLocks noChangeAspect="1"/>
              </p:cNvPicPr>
              <p:nvPr/>
            </p:nvPicPr>
            <p:blipFill rotWithShape="1">
              <a:blip r:embed="rId13" cstate="print">
                <a:clrChange>
                  <a:clrFrom>
                    <a:srgbClr val="E3E6E8"/>
                  </a:clrFrom>
                  <a:clrTo>
                    <a:srgbClr val="E3E6E8">
                      <a:alpha val="0"/>
                    </a:srgbClr>
                  </a:clrTo>
                </a:clrChange>
                <a:extLst>
                  <a:ext uri="{28A0092B-C50C-407E-A947-70E740481C1C}">
                    <a14:useLocalDpi xmlns:a14="http://schemas.microsoft.com/office/drawing/2010/main" val="0"/>
                  </a:ext>
                </a:extLst>
              </a:blip>
              <a:srcRect l="4532" t="45114" r="92500" b="48284"/>
              <a:stretch/>
            </p:blipFill>
            <p:spPr>
              <a:xfrm>
                <a:off x="4012682" y="3792180"/>
                <a:ext cx="228152" cy="293896"/>
              </a:xfrm>
              <a:prstGeom prst="rect">
                <a:avLst/>
              </a:prstGeom>
            </p:spPr>
          </p:pic>
          <p:pic>
            <p:nvPicPr>
              <p:cNvPr id="38" name="Picture 37" descr="datalake_itac.png"/>
              <p:cNvPicPr>
                <a:picLocks noChangeAspect="1"/>
              </p:cNvPicPr>
              <p:nvPr/>
            </p:nvPicPr>
            <p:blipFill rotWithShape="1">
              <a:blip r:embed="rId13" cstate="print">
                <a:clrChange>
                  <a:clrFrom>
                    <a:srgbClr val="E3E6E8"/>
                  </a:clrFrom>
                  <a:clrTo>
                    <a:srgbClr val="E3E6E8">
                      <a:alpha val="0"/>
                    </a:srgbClr>
                  </a:clrTo>
                </a:clrChange>
                <a:extLst>
                  <a:ext uri="{28A0092B-C50C-407E-A947-70E740481C1C}">
                    <a14:useLocalDpi xmlns:a14="http://schemas.microsoft.com/office/drawing/2010/main" val="0"/>
                  </a:ext>
                </a:extLst>
              </a:blip>
              <a:srcRect l="769" t="51374" r="96263" b="42024"/>
              <a:stretch/>
            </p:blipFill>
            <p:spPr>
              <a:xfrm>
                <a:off x="4138451" y="1513933"/>
                <a:ext cx="228152" cy="293896"/>
              </a:xfrm>
              <a:prstGeom prst="rect">
                <a:avLst/>
              </a:prstGeom>
            </p:spPr>
          </p:pic>
          <p:pic>
            <p:nvPicPr>
              <p:cNvPr id="39" name="Picture 38" descr="datalake_itac.png"/>
              <p:cNvPicPr>
                <a:picLocks noChangeAspect="1"/>
              </p:cNvPicPr>
              <p:nvPr/>
            </p:nvPicPr>
            <p:blipFill rotWithShape="1">
              <a:blip r:embed="rId13" cstate="print">
                <a:clrChange>
                  <a:clrFrom>
                    <a:srgbClr val="E3E6E8"/>
                  </a:clrFrom>
                  <a:clrTo>
                    <a:srgbClr val="E3E6E8">
                      <a:alpha val="0"/>
                    </a:srgbClr>
                  </a:clrTo>
                </a:clrChange>
                <a:extLst>
                  <a:ext uri="{28A0092B-C50C-407E-A947-70E740481C1C}">
                    <a14:useLocalDpi xmlns:a14="http://schemas.microsoft.com/office/drawing/2010/main" val="0"/>
                  </a:ext>
                </a:extLst>
              </a:blip>
              <a:srcRect l="4741" t="51635" r="92291" b="41763"/>
              <a:stretch/>
            </p:blipFill>
            <p:spPr>
              <a:xfrm>
                <a:off x="3408099" y="1586845"/>
                <a:ext cx="228152" cy="293896"/>
              </a:xfrm>
              <a:prstGeom prst="rect">
                <a:avLst/>
              </a:prstGeom>
            </p:spPr>
          </p:pic>
          <p:pic>
            <p:nvPicPr>
              <p:cNvPr id="40" name="Picture 39" descr="datalake_itac.png"/>
              <p:cNvPicPr>
                <a:picLocks noChangeAspect="1"/>
              </p:cNvPicPr>
              <p:nvPr/>
            </p:nvPicPr>
            <p:blipFill rotWithShape="1">
              <a:blip r:embed="rId13" cstate="print">
                <a:clrChange>
                  <a:clrFrom>
                    <a:srgbClr val="E3E6E8"/>
                  </a:clrFrom>
                  <a:clrTo>
                    <a:srgbClr val="E3E6E8">
                      <a:alpha val="0"/>
                    </a:srgbClr>
                  </a:clrTo>
                </a:clrChange>
                <a:extLst>
                  <a:ext uri="{28A0092B-C50C-407E-A947-70E740481C1C}">
                    <a14:useLocalDpi xmlns:a14="http://schemas.microsoft.com/office/drawing/2010/main" val="0"/>
                  </a:ext>
                </a:extLst>
              </a:blip>
              <a:srcRect l="875" t="80941" r="96157" b="12457"/>
              <a:stretch/>
            </p:blipFill>
            <p:spPr>
              <a:xfrm>
                <a:off x="2830301" y="2189512"/>
                <a:ext cx="228152" cy="293896"/>
              </a:xfrm>
              <a:prstGeom prst="rect">
                <a:avLst/>
              </a:prstGeom>
            </p:spPr>
          </p:pic>
          <p:pic>
            <p:nvPicPr>
              <p:cNvPr id="41" name="Picture 40" descr="datalake_itac.png"/>
              <p:cNvPicPr>
                <a:picLocks noChangeAspect="1"/>
              </p:cNvPicPr>
              <p:nvPr/>
            </p:nvPicPr>
            <p:blipFill rotWithShape="1">
              <a:blip r:embed="rId13" cstate="print">
                <a:clrChange>
                  <a:clrFrom>
                    <a:srgbClr val="E3E6E8"/>
                  </a:clrFrom>
                  <a:clrTo>
                    <a:srgbClr val="E3E6E8">
                      <a:alpha val="0"/>
                    </a:srgbClr>
                  </a:clrTo>
                </a:clrChange>
                <a:extLst>
                  <a:ext uri="{28A0092B-C50C-407E-A947-70E740481C1C}">
                    <a14:useLocalDpi xmlns:a14="http://schemas.microsoft.com/office/drawing/2010/main" val="0"/>
                  </a:ext>
                </a:extLst>
              </a:blip>
              <a:srcRect l="4839" t="80941" r="92193" b="12457"/>
              <a:stretch/>
            </p:blipFill>
            <p:spPr>
              <a:xfrm>
                <a:off x="4848192" y="2341144"/>
                <a:ext cx="228152" cy="293896"/>
              </a:xfrm>
              <a:prstGeom prst="rect">
                <a:avLst/>
              </a:prstGeom>
            </p:spPr>
          </p:pic>
          <p:pic>
            <p:nvPicPr>
              <p:cNvPr id="42" name="Picture 41" descr="datalake_itac.png"/>
              <p:cNvPicPr>
                <a:picLocks noChangeAspect="1"/>
              </p:cNvPicPr>
              <p:nvPr/>
            </p:nvPicPr>
            <p:blipFill rotWithShape="1">
              <a:blip r:embed="rId13" cstate="print">
                <a:clrChange>
                  <a:clrFrom>
                    <a:srgbClr val="E3E6E8"/>
                  </a:clrFrom>
                  <a:clrTo>
                    <a:srgbClr val="E3E6E8">
                      <a:alpha val="0"/>
                    </a:srgbClr>
                  </a:clrTo>
                </a:clrChange>
                <a:extLst>
                  <a:ext uri="{28A0092B-C50C-407E-A947-70E740481C1C}">
                    <a14:useLocalDpi xmlns:a14="http://schemas.microsoft.com/office/drawing/2010/main" val="0"/>
                  </a:ext>
                </a:extLst>
              </a:blip>
              <a:srcRect l="4644" t="86976" r="92388" b="6422"/>
              <a:stretch/>
            </p:blipFill>
            <p:spPr>
              <a:xfrm>
                <a:off x="2749912" y="2858610"/>
                <a:ext cx="228152" cy="293896"/>
              </a:xfrm>
              <a:prstGeom prst="rect">
                <a:avLst/>
              </a:prstGeom>
            </p:spPr>
          </p:pic>
          <p:pic>
            <p:nvPicPr>
              <p:cNvPr id="43" name="Picture 42" descr="datalake_itac.png"/>
              <p:cNvPicPr>
                <a:picLocks noChangeAspect="1"/>
              </p:cNvPicPr>
              <p:nvPr/>
            </p:nvPicPr>
            <p:blipFill rotWithShape="1">
              <a:blip r:embed="rId13" cstate="print">
                <a:clrChange>
                  <a:clrFrom>
                    <a:srgbClr val="E3E6E8"/>
                  </a:clrFrom>
                  <a:clrTo>
                    <a:srgbClr val="E3E6E8">
                      <a:alpha val="0"/>
                    </a:srgbClr>
                  </a:clrTo>
                </a:clrChange>
                <a:extLst>
                  <a:ext uri="{28A0092B-C50C-407E-A947-70E740481C1C}">
                    <a14:useLocalDpi xmlns:a14="http://schemas.microsoft.com/office/drawing/2010/main" val="0"/>
                  </a:ext>
                </a:extLst>
              </a:blip>
              <a:srcRect l="833" t="87450" r="96199" b="5948"/>
              <a:stretch/>
            </p:blipFill>
            <p:spPr>
              <a:xfrm>
                <a:off x="3105287" y="3539969"/>
                <a:ext cx="228152" cy="293896"/>
              </a:xfrm>
              <a:prstGeom prst="rect">
                <a:avLst/>
              </a:prstGeom>
            </p:spPr>
          </p:pic>
          <p:sp>
            <p:nvSpPr>
              <p:cNvPr id="44" name="Up-Down Arrow 43"/>
              <p:cNvSpPr/>
              <p:nvPr/>
            </p:nvSpPr>
            <p:spPr>
              <a:xfrm rot="16200000">
                <a:off x="5197286" y="2461022"/>
                <a:ext cx="375142" cy="661230"/>
              </a:xfrm>
              <a:prstGeom prst="upDownArrow">
                <a:avLst/>
              </a:prstGeom>
              <a:gradFill flip="none" rotWithShape="1">
                <a:gsLst>
                  <a:gs pos="0">
                    <a:schemeClr val="bg1">
                      <a:lumMod val="50000"/>
                    </a:schemeClr>
                  </a:gs>
                  <a:gs pos="50000">
                    <a:schemeClr val="bg1">
                      <a:lumMod val="75000"/>
                    </a:schemeClr>
                  </a:gs>
                  <a:gs pos="100000">
                    <a:schemeClr val="bg1">
                      <a:lumMod val="50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Up-Down Arrow 44"/>
              <p:cNvSpPr/>
              <p:nvPr/>
            </p:nvSpPr>
            <p:spPr>
              <a:xfrm rot="10800000">
                <a:off x="3736921" y="1020969"/>
                <a:ext cx="375142" cy="661230"/>
              </a:xfrm>
              <a:prstGeom prst="upDownArrow">
                <a:avLst/>
              </a:prstGeom>
              <a:gradFill flip="none" rotWithShape="1">
                <a:gsLst>
                  <a:gs pos="0">
                    <a:schemeClr val="bg1">
                      <a:lumMod val="50000"/>
                    </a:schemeClr>
                  </a:gs>
                  <a:gs pos="50000">
                    <a:schemeClr val="bg1">
                      <a:lumMod val="75000"/>
                    </a:schemeClr>
                  </a:gs>
                  <a:gs pos="100000">
                    <a:schemeClr val="bg1">
                      <a:lumMod val="50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Up-Down Arrow 45"/>
              <p:cNvSpPr/>
              <p:nvPr/>
            </p:nvSpPr>
            <p:spPr>
              <a:xfrm rot="10800000">
                <a:off x="3736921" y="3873486"/>
                <a:ext cx="375142" cy="661230"/>
              </a:xfrm>
              <a:prstGeom prst="upDownArrow">
                <a:avLst/>
              </a:prstGeom>
              <a:gradFill flip="none" rotWithShape="1">
                <a:gsLst>
                  <a:gs pos="0">
                    <a:schemeClr val="bg1">
                      <a:lumMod val="50000"/>
                    </a:schemeClr>
                  </a:gs>
                  <a:gs pos="50000">
                    <a:schemeClr val="bg1">
                      <a:lumMod val="75000"/>
                    </a:schemeClr>
                  </a:gs>
                  <a:gs pos="100000">
                    <a:schemeClr val="bg1">
                      <a:lumMod val="50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descr="abacus.png"/>
              <p:cNvPicPr>
                <a:picLocks noChangeAspect="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033698" y="1923026"/>
                <a:ext cx="336516" cy="495742"/>
              </a:xfrm>
              <a:prstGeom prst="rect">
                <a:avLst/>
              </a:prstGeom>
            </p:spPr>
          </p:pic>
          <p:pic>
            <p:nvPicPr>
              <p:cNvPr id="48" name="Picture 47" descr="global staff.png"/>
              <p:cNvPicPr>
                <a:picLocks noChangeAspect="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5954778" y="3541715"/>
                <a:ext cx="433192" cy="475412"/>
              </a:xfrm>
              <a:prstGeom prst="rect">
                <a:avLst/>
              </a:prstGeom>
            </p:spPr>
          </p:pic>
          <p:pic>
            <p:nvPicPr>
              <p:cNvPr id="49" name="Picture 48" descr="around world.png"/>
              <p:cNvPicPr>
                <a:picLocks noChangeAspect="1"/>
              </p:cNvPicPr>
              <p:nvPr/>
            </p:nvPicPr>
            <p:blipFill>
              <a:blip r:embed="rId16"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4755381" y="4645504"/>
                <a:ext cx="494854" cy="497996"/>
              </a:xfrm>
              <a:prstGeom prst="rect">
                <a:avLst/>
              </a:prstGeom>
            </p:spPr>
          </p:pic>
        </p:grpSp>
        <p:sp>
          <p:nvSpPr>
            <p:cNvPr id="8" name="TextBox 7"/>
            <p:cNvSpPr txBox="1"/>
            <p:nvPr/>
          </p:nvSpPr>
          <p:spPr>
            <a:xfrm>
              <a:off x="5734751" y="981564"/>
              <a:ext cx="1516214" cy="246221"/>
            </a:xfrm>
            <a:prstGeom prst="rect">
              <a:avLst/>
            </a:prstGeom>
            <a:noFill/>
          </p:spPr>
          <p:txBody>
            <a:bodyPr wrap="square" rtlCol="0">
              <a:spAutoFit/>
            </a:bodyPr>
            <a:lstStyle/>
            <a:p>
              <a:r>
                <a:rPr lang="en-US" sz="1000" i="1" dirty="0">
                  <a:solidFill>
                    <a:schemeClr val="bg2"/>
                  </a:solidFill>
                </a:rPr>
                <a:t>H</a:t>
              </a:r>
              <a:r>
                <a:rPr lang="en-US" sz="1000" i="1" dirty="0" smtClean="0">
                  <a:solidFill>
                    <a:schemeClr val="bg2"/>
                  </a:solidFill>
                </a:rPr>
                <a:t>adoop</a:t>
              </a:r>
            </a:p>
          </p:txBody>
        </p:sp>
        <p:sp>
          <p:nvSpPr>
            <p:cNvPr id="11" name="TextBox 10"/>
            <p:cNvSpPr txBox="1"/>
            <p:nvPr/>
          </p:nvSpPr>
          <p:spPr>
            <a:xfrm>
              <a:off x="6324600" y="2340842"/>
              <a:ext cx="1516214" cy="246221"/>
            </a:xfrm>
            <a:prstGeom prst="rect">
              <a:avLst/>
            </a:prstGeom>
            <a:noFill/>
          </p:spPr>
          <p:txBody>
            <a:bodyPr wrap="square" rtlCol="0">
              <a:spAutoFit/>
            </a:bodyPr>
            <a:lstStyle/>
            <a:p>
              <a:r>
                <a:rPr lang="en-US" sz="1000" i="1" dirty="0" smtClean="0">
                  <a:solidFill>
                    <a:schemeClr val="bg2"/>
                  </a:solidFill>
                </a:rPr>
                <a:t>Analytics</a:t>
              </a:r>
            </a:p>
          </p:txBody>
        </p:sp>
        <p:sp>
          <p:nvSpPr>
            <p:cNvPr id="12" name="TextBox 11"/>
            <p:cNvSpPr txBox="1"/>
            <p:nvPr/>
          </p:nvSpPr>
          <p:spPr>
            <a:xfrm>
              <a:off x="6245680" y="3948404"/>
              <a:ext cx="1516214" cy="246221"/>
            </a:xfrm>
            <a:prstGeom prst="rect">
              <a:avLst/>
            </a:prstGeom>
            <a:noFill/>
          </p:spPr>
          <p:txBody>
            <a:bodyPr wrap="square" rtlCol="0">
              <a:spAutoFit/>
            </a:bodyPr>
            <a:lstStyle/>
            <a:p>
              <a:r>
                <a:rPr lang="en-US" sz="1000" i="1" dirty="0" smtClean="0">
                  <a:solidFill>
                    <a:schemeClr val="bg2"/>
                  </a:solidFill>
                </a:rPr>
                <a:t>Surface</a:t>
              </a:r>
            </a:p>
          </p:txBody>
        </p:sp>
        <p:sp>
          <p:nvSpPr>
            <p:cNvPr id="13" name="TextBox 12"/>
            <p:cNvSpPr txBox="1"/>
            <p:nvPr/>
          </p:nvSpPr>
          <p:spPr>
            <a:xfrm>
              <a:off x="4094333" y="4897279"/>
              <a:ext cx="1516214" cy="246221"/>
            </a:xfrm>
            <a:prstGeom prst="rect">
              <a:avLst/>
            </a:prstGeom>
            <a:noFill/>
          </p:spPr>
          <p:txBody>
            <a:bodyPr wrap="square" rtlCol="0">
              <a:spAutoFit/>
            </a:bodyPr>
            <a:lstStyle/>
            <a:p>
              <a:pPr algn="ctr"/>
              <a:r>
                <a:rPr lang="en-US" sz="1000" i="1" dirty="0" smtClean="0">
                  <a:solidFill>
                    <a:schemeClr val="bg2"/>
                  </a:solidFill>
                </a:rPr>
                <a:t>Act</a:t>
              </a:r>
            </a:p>
          </p:txBody>
        </p:sp>
        <p:sp>
          <p:nvSpPr>
            <p:cNvPr id="14" name="TextBox 13"/>
            <p:cNvSpPr txBox="1"/>
            <p:nvPr/>
          </p:nvSpPr>
          <p:spPr>
            <a:xfrm>
              <a:off x="1379386" y="4916329"/>
              <a:ext cx="1516214" cy="246221"/>
            </a:xfrm>
            <a:prstGeom prst="rect">
              <a:avLst/>
            </a:prstGeom>
            <a:noFill/>
          </p:spPr>
          <p:txBody>
            <a:bodyPr wrap="square" rtlCol="0">
              <a:spAutoFit/>
            </a:bodyPr>
            <a:lstStyle/>
            <a:p>
              <a:pPr algn="r"/>
              <a:r>
                <a:rPr lang="en-US" sz="1000" i="1" dirty="0" smtClean="0">
                  <a:solidFill>
                    <a:schemeClr val="bg2"/>
                  </a:solidFill>
                </a:rPr>
                <a:t>Cloud</a:t>
              </a:r>
            </a:p>
          </p:txBody>
        </p:sp>
        <p:sp>
          <p:nvSpPr>
            <p:cNvPr id="15" name="TextBox 14"/>
            <p:cNvSpPr txBox="1"/>
            <p:nvPr/>
          </p:nvSpPr>
          <p:spPr>
            <a:xfrm>
              <a:off x="642215" y="4323931"/>
              <a:ext cx="1516214" cy="246221"/>
            </a:xfrm>
            <a:prstGeom prst="rect">
              <a:avLst/>
            </a:prstGeom>
            <a:noFill/>
          </p:spPr>
          <p:txBody>
            <a:bodyPr wrap="square" rtlCol="0">
              <a:spAutoFit/>
            </a:bodyPr>
            <a:lstStyle/>
            <a:p>
              <a:pPr algn="r"/>
              <a:r>
                <a:rPr lang="en-US" sz="1000" i="1" dirty="0" smtClean="0">
                  <a:solidFill>
                    <a:schemeClr val="bg2"/>
                  </a:solidFill>
                </a:rPr>
                <a:t>Archive</a:t>
              </a:r>
            </a:p>
          </p:txBody>
        </p:sp>
        <p:sp>
          <p:nvSpPr>
            <p:cNvPr id="16" name="TextBox 15"/>
            <p:cNvSpPr txBox="1"/>
            <p:nvPr/>
          </p:nvSpPr>
          <p:spPr>
            <a:xfrm>
              <a:off x="269465" y="2692827"/>
              <a:ext cx="1516214" cy="246221"/>
            </a:xfrm>
            <a:prstGeom prst="rect">
              <a:avLst/>
            </a:prstGeom>
            <a:noFill/>
          </p:spPr>
          <p:txBody>
            <a:bodyPr wrap="square" rtlCol="0">
              <a:spAutoFit/>
            </a:bodyPr>
            <a:lstStyle/>
            <a:p>
              <a:pPr algn="r"/>
              <a:r>
                <a:rPr lang="en-US" sz="1000" i="1" dirty="0" smtClean="0">
                  <a:solidFill>
                    <a:schemeClr val="bg2"/>
                  </a:solidFill>
                </a:rPr>
                <a:t>Mobile</a:t>
              </a:r>
            </a:p>
          </p:txBody>
        </p:sp>
        <p:sp>
          <p:nvSpPr>
            <p:cNvPr id="17" name="TextBox 16"/>
            <p:cNvSpPr txBox="1"/>
            <p:nvPr/>
          </p:nvSpPr>
          <p:spPr>
            <a:xfrm>
              <a:off x="762000" y="1258563"/>
              <a:ext cx="1516214" cy="246221"/>
            </a:xfrm>
            <a:prstGeom prst="rect">
              <a:avLst/>
            </a:prstGeom>
            <a:noFill/>
          </p:spPr>
          <p:txBody>
            <a:bodyPr wrap="square" rtlCol="0">
              <a:spAutoFit/>
            </a:bodyPr>
            <a:lstStyle/>
            <a:p>
              <a:pPr algn="r"/>
              <a:r>
                <a:rPr lang="en-US" sz="1000" i="1" dirty="0" smtClean="0">
                  <a:solidFill>
                    <a:schemeClr val="bg2"/>
                  </a:solidFill>
                </a:rPr>
                <a:t>HPC</a:t>
              </a:r>
            </a:p>
          </p:txBody>
        </p:sp>
        <p:sp>
          <p:nvSpPr>
            <p:cNvPr id="18" name="TextBox 17"/>
            <p:cNvSpPr txBox="1"/>
            <p:nvPr/>
          </p:nvSpPr>
          <p:spPr>
            <a:xfrm>
              <a:off x="3908503" y="375770"/>
              <a:ext cx="1189111" cy="342573"/>
            </a:xfrm>
            <a:prstGeom prst="rect">
              <a:avLst/>
            </a:prstGeom>
            <a:noFill/>
          </p:spPr>
          <p:txBody>
            <a:bodyPr wrap="square" rtlCol="0">
              <a:spAutoFit/>
            </a:bodyPr>
            <a:lstStyle/>
            <a:p>
              <a:pPr algn="r"/>
              <a:r>
                <a:rPr lang="en-US" sz="1000" i="1" dirty="0" smtClean="0">
                  <a:solidFill>
                    <a:schemeClr val="bg2"/>
                  </a:solidFill>
                </a:rPr>
                <a:t>Shares</a:t>
              </a:r>
            </a:p>
          </p:txBody>
        </p:sp>
      </p:grpSp>
    </p:spTree>
    <p:extLst>
      <p:ext uri="{BB962C8B-B14F-4D97-AF65-F5344CB8AC3E}">
        <p14:creationId xmlns:p14="http://schemas.microsoft.com/office/powerpoint/2010/main" val="341695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gray">
          <a:xfrm>
            <a:off x="3828081" y="1161143"/>
            <a:ext cx="5166666" cy="2782039"/>
          </a:xfrm>
          <a:prstGeom prst="roundRect">
            <a:avLst>
              <a:gd name="adj" fmla="val 2500"/>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rIns="137160" anchor="ctr"/>
          <a:lstStyle/>
          <a:p>
            <a:pPr marL="2281238" lvl="2" indent="-82296"/>
            <a:endParaRPr lang="en-US" sz="1100" dirty="0">
              <a:solidFill>
                <a:srgbClr val="717074"/>
              </a:solidFill>
            </a:endParaRPr>
          </a:p>
        </p:txBody>
      </p:sp>
      <p:sp>
        <p:nvSpPr>
          <p:cNvPr id="6" name="Title 1"/>
          <p:cNvSpPr>
            <a:spLocks noGrp="1"/>
          </p:cNvSpPr>
          <p:nvPr>
            <p:ph type="ctrTitle"/>
          </p:nvPr>
        </p:nvSpPr>
        <p:spPr/>
        <p:txBody>
          <a:bodyPr/>
          <a:lstStyle/>
          <a:p>
            <a:r>
              <a:rPr lang="en-US" dirty="0" smtClean="0"/>
              <a:t>EMC ViPR Software Defined Storage</a:t>
            </a:r>
            <a:endParaRPr lang="en-US" dirty="0"/>
          </a:p>
        </p:txBody>
      </p:sp>
      <p:sp>
        <p:nvSpPr>
          <p:cNvPr id="3" name="Content Placeholder 2"/>
          <p:cNvSpPr>
            <a:spLocks noGrp="1"/>
          </p:cNvSpPr>
          <p:nvPr>
            <p:ph sz="quarter" idx="10"/>
          </p:nvPr>
        </p:nvSpPr>
        <p:spPr>
          <a:xfrm>
            <a:off x="379413" y="1295400"/>
            <a:ext cx="3339873" cy="3124200"/>
          </a:xfrm>
        </p:spPr>
        <p:txBody>
          <a:bodyPr/>
          <a:lstStyle/>
          <a:p>
            <a:r>
              <a:rPr lang="ru-RU" sz="1800" dirty="0" smtClean="0"/>
              <a:t>Поддержка </a:t>
            </a:r>
            <a:r>
              <a:rPr lang="ru-RU" sz="1800" dirty="0"/>
              <a:t>анализа </a:t>
            </a:r>
            <a:r>
              <a:rPr lang="ru-RU" sz="1800" dirty="0" smtClean="0"/>
              <a:t>существующих массивов хранения</a:t>
            </a:r>
          </a:p>
          <a:p>
            <a:r>
              <a:rPr lang="ru-RU" sz="1800" dirty="0" smtClean="0"/>
              <a:t>Поддержка </a:t>
            </a:r>
            <a:r>
              <a:rPr lang="en-US" sz="1800" dirty="0" smtClean="0"/>
              <a:t>HDFS, S3, Swift </a:t>
            </a:r>
            <a:r>
              <a:rPr lang="ru-RU" sz="1800" dirty="0" smtClean="0"/>
              <a:t>и</a:t>
            </a:r>
            <a:r>
              <a:rPr lang="en-US" sz="1800" dirty="0" smtClean="0"/>
              <a:t> </a:t>
            </a:r>
            <a:r>
              <a:rPr lang="en-US" sz="1800" dirty="0" err="1" smtClean="0"/>
              <a:t>Atmos</a:t>
            </a:r>
            <a:r>
              <a:rPr lang="en-US" sz="1800" dirty="0" smtClean="0"/>
              <a:t> API</a:t>
            </a:r>
          </a:p>
          <a:p>
            <a:r>
              <a:rPr lang="ru-RU" sz="1800" dirty="0" smtClean="0"/>
              <a:t>Выбор оборудования </a:t>
            </a:r>
            <a:r>
              <a:rPr lang="ru-RU" sz="1800" dirty="0"/>
              <a:t>для хранения данных: корпоративное, стандартное, устройства ECS</a:t>
            </a:r>
            <a:endParaRPr lang="en-US" sz="1800" dirty="0" smtClean="0"/>
          </a:p>
        </p:txBody>
      </p:sp>
      <p:sp>
        <p:nvSpPr>
          <p:cNvPr id="2" name="Subtitle 1"/>
          <p:cNvSpPr>
            <a:spLocks noGrp="1"/>
          </p:cNvSpPr>
          <p:nvPr>
            <p:ph type="subTitle" idx="1"/>
          </p:nvPr>
        </p:nvSpPr>
        <p:spPr/>
        <p:txBody>
          <a:bodyPr/>
          <a:lstStyle/>
          <a:p>
            <a:r>
              <a:rPr lang="ru-RU" sz="1600" dirty="0"/>
              <a:t>Сокращение разрозненных систем хранения данных через многопротокольный доступ </a:t>
            </a:r>
            <a:endParaRPr lang="en-US" sz="1600" dirty="0"/>
          </a:p>
        </p:txBody>
      </p:sp>
      <p:pic>
        <p:nvPicPr>
          <p:cNvPr id="5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90605" y="1295400"/>
            <a:ext cx="4841618" cy="2498444"/>
          </a:xfrm>
          <a:prstGeom prst="rect">
            <a:avLst/>
          </a:prstGeom>
          <a:solidFill>
            <a:schemeClr val="bg1"/>
          </a:solidFill>
          <a:ln w="3175" cmpd="sng">
            <a:solidFill>
              <a:srgbClr val="BABCBE"/>
            </a:solidFill>
            <a:miter lim="800000"/>
            <a:headEnd/>
            <a:tailEnd/>
          </a:ln>
          <a:effectLst/>
          <a:extLst/>
        </p:spPr>
      </p:pic>
    </p:spTree>
    <p:extLst>
      <p:ext uri="{BB962C8B-B14F-4D97-AF65-F5344CB8AC3E}">
        <p14:creationId xmlns:p14="http://schemas.microsoft.com/office/powerpoint/2010/main" val="352302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p:cNvSpPr/>
          <p:nvPr/>
        </p:nvSpPr>
        <p:spPr bwMode="auto">
          <a:xfrm>
            <a:off x="6920918" y="1176867"/>
            <a:ext cx="1257882" cy="792343"/>
          </a:xfrm>
          <a:prstGeom prst="roundRect">
            <a:avLst>
              <a:gd name="adj" fmla="val 10921"/>
            </a:avLst>
          </a:prstGeom>
          <a:ln w="12700" cap="flat" cmpd="sng" algn="ctr">
            <a:solidFill>
              <a:schemeClr val="bg1">
                <a:lumMod val="50000"/>
              </a:schemeClr>
            </a:solidFill>
            <a:prstDash val="solid"/>
            <a:round/>
            <a:headEnd type="none" w="med" len="med"/>
            <a:tailEnd type="none" w="med" len="med"/>
          </a:ln>
          <a:effectLst/>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p:txBody>
          <a:bodyPr/>
          <a:lstStyle/>
          <a:p>
            <a:r>
              <a:rPr lang="ru-RU" dirty="0" smtClean="0"/>
              <a:t>Аналитика</a:t>
            </a:r>
            <a:r>
              <a:rPr lang="en-US" dirty="0" smtClean="0"/>
              <a:t>: Pivotal HD</a:t>
            </a:r>
            <a:endParaRPr lang="en-US" dirty="0"/>
          </a:p>
        </p:txBody>
      </p:sp>
      <p:sp>
        <p:nvSpPr>
          <p:cNvPr id="55" name="Content Placeholder 2"/>
          <p:cNvSpPr>
            <a:spLocks noGrp="1"/>
          </p:cNvSpPr>
          <p:nvPr>
            <p:ph sz="quarter" idx="10"/>
          </p:nvPr>
        </p:nvSpPr>
        <p:spPr>
          <a:xfrm>
            <a:off x="379413" y="1504033"/>
            <a:ext cx="2260285" cy="3124200"/>
          </a:xfrm>
        </p:spPr>
        <p:txBody>
          <a:bodyPr/>
          <a:lstStyle/>
          <a:p>
            <a:r>
              <a:rPr lang="ru-RU" sz="1400" dirty="0" smtClean="0"/>
              <a:t>Поддержка </a:t>
            </a:r>
            <a:r>
              <a:rPr lang="ru-RU" sz="1400" dirty="0"/>
              <a:t>всех потребностей обработки данных</a:t>
            </a:r>
            <a:r>
              <a:rPr lang="ru-RU" sz="1400" dirty="0" smtClean="0"/>
              <a:t>.</a:t>
            </a:r>
          </a:p>
          <a:p>
            <a:pPr marL="454025" lvl="1" indent="-223838"/>
            <a:r>
              <a:rPr lang="ru-RU" sz="1200" dirty="0" smtClean="0"/>
              <a:t>В реальном времени</a:t>
            </a:r>
            <a:endParaRPr lang="en-US" sz="1200" dirty="0"/>
          </a:p>
          <a:p>
            <a:pPr marL="454025" lvl="1" indent="-223838"/>
            <a:r>
              <a:rPr lang="ru-RU" sz="1200" dirty="0" smtClean="0"/>
              <a:t>Диалоговая</a:t>
            </a:r>
            <a:endParaRPr lang="en-US" sz="1200" dirty="0" smtClean="0"/>
          </a:p>
          <a:p>
            <a:pPr marL="454025" lvl="1" indent="-223838"/>
            <a:r>
              <a:rPr lang="ru-RU" sz="1200" dirty="0" smtClean="0"/>
              <a:t>Пакетная</a:t>
            </a:r>
            <a:endParaRPr lang="en-US" sz="1200" dirty="0" smtClean="0"/>
          </a:p>
          <a:p>
            <a:r>
              <a:rPr lang="ru-RU" sz="1400" dirty="0"/>
              <a:t>Поддержка </a:t>
            </a:r>
            <a:r>
              <a:rPr lang="ru-RU" sz="1400" dirty="0" smtClean="0"/>
              <a:t>многих </a:t>
            </a:r>
            <a:r>
              <a:rPr lang="ru-RU" sz="1400" dirty="0"/>
              <a:t>типов интерфейса </a:t>
            </a:r>
            <a:r>
              <a:rPr lang="ru-RU" sz="1400" dirty="0" smtClean="0"/>
              <a:t>приложений</a:t>
            </a:r>
            <a:r>
              <a:rPr lang="en-US" sz="1400" dirty="0" smtClean="0"/>
              <a:t>:</a:t>
            </a:r>
          </a:p>
          <a:p>
            <a:pPr marL="454025" lvl="1" indent="-223838"/>
            <a:r>
              <a:rPr lang="en-US" sz="1200" dirty="0" smtClean="0"/>
              <a:t>SQL</a:t>
            </a:r>
          </a:p>
          <a:p>
            <a:pPr marL="454025" lvl="1" indent="-223838"/>
            <a:r>
              <a:rPr lang="en-US" sz="1200" dirty="0" smtClean="0"/>
              <a:t>MapReduce</a:t>
            </a:r>
          </a:p>
          <a:p>
            <a:pPr marL="454025" lvl="1" indent="-223838"/>
            <a:r>
              <a:rPr lang="en-US" sz="1200" dirty="0" err="1" smtClean="0"/>
              <a:t>NoSQL</a:t>
            </a:r>
            <a:endParaRPr lang="en-US" sz="1200" dirty="0" smtClean="0"/>
          </a:p>
          <a:p>
            <a:pPr marL="454025" lvl="1" indent="-223838"/>
            <a:r>
              <a:rPr lang="en-US" sz="1200" dirty="0" smtClean="0"/>
              <a:t>In-Memory SQL</a:t>
            </a:r>
            <a:endParaRPr lang="en-US" sz="1200" dirty="0"/>
          </a:p>
        </p:txBody>
      </p:sp>
      <p:sp>
        <p:nvSpPr>
          <p:cNvPr id="3" name="Subtitle 2"/>
          <p:cNvSpPr>
            <a:spLocks noGrp="1"/>
          </p:cNvSpPr>
          <p:nvPr>
            <p:ph type="subTitle" idx="1"/>
          </p:nvPr>
        </p:nvSpPr>
        <p:spPr>
          <a:xfrm>
            <a:off x="379414" y="703000"/>
            <a:ext cx="8238444" cy="302417"/>
          </a:xfrm>
        </p:spPr>
        <p:txBody>
          <a:bodyPr/>
          <a:lstStyle/>
          <a:p>
            <a:r>
              <a:rPr lang="ru-RU" dirty="0"/>
              <a:t>Консолидация </a:t>
            </a:r>
            <a:r>
              <a:rPr lang="ru-RU" dirty="0" smtClean="0"/>
              <a:t>разрозненной аналитики </a:t>
            </a:r>
            <a:r>
              <a:rPr lang="ru-RU" dirty="0"/>
              <a:t>через </a:t>
            </a:r>
            <a:r>
              <a:rPr lang="ru-RU" dirty="0" smtClean="0"/>
              <a:t>различные службы обработки данных</a:t>
            </a:r>
            <a:endParaRPr lang="en-US" dirty="0"/>
          </a:p>
        </p:txBody>
      </p:sp>
      <p:sp>
        <p:nvSpPr>
          <p:cNvPr id="4" name="Rounded Rectangle 3"/>
          <p:cNvSpPr/>
          <p:nvPr/>
        </p:nvSpPr>
        <p:spPr>
          <a:xfrm>
            <a:off x="2775096" y="2215044"/>
            <a:ext cx="6089778" cy="2229602"/>
          </a:xfrm>
          <a:prstGeom prst="roundRect">
            <a:avLst>
              <a:gd name="adj" fmla="val 3279"/>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anchor="b"/>
          <a:lstStyle/>
          <a:p>
            <a:pPr algn="ctr"/>
            <a:endParaRPr lang="en-US" b="1">
              <a:solidFill>
                <a:schemeClr val="tx2"/>
              </a:solidFill>
            </a:endParaRPr>
          </a:p>
        </p:txBody>
      </p:sp>
      <p:sp>
        <p:nvSpPr>
          <p:cNvPr id="5" name="Rounded Rectangle 4"/>
          <p:cNvSpPr/>
          <p:nvPr/>
        </p:nvSpPr>
        <p:spPr>
          <a:xfrm>
            <a:off x="4800504" y="2390676"/>
            <a:ext cx="1103144" cy="817308"/>
          </a:xfrm>
          <a:prstGeom prst="roundRect">
            <a:avLst>
              <a:gd name="adj" fmla="val 6234"/>
            </a:avLst>
          </a:prstGeom>
          <a:solidFill>
            <a:schemeClr val="accent6"/>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1200" b="1" dirty="0"/>
              <a:t>GemFire XD</a:t>
            </a:r>
          </a:p>
        </p:txBody>
      </p:sp>
      <p:sp>
        <p:nvSpPr>
          <p:cNvPr id="6" name="Rounded Rectangle 5"/>
          <p:cNvSpPr/>
          <p:nvPr/>
        </p:nvSpPr>
        <p:spPr>
          <a:xfrm>
            <a:off x="6535110" y="2390676"/>
            <a:ext cx="1281833" cy="817308"/>
          </a:xfrm>
          <a:prstGeom prst="roundRect">
            <a:avLst>
              <a:gd name="adj" fmla="val 4147"/>
            </a:avLst>
          </a:prstGeom>
          <a:solidFill>
            <a:schemeClr val="tx2"/>
          </a:solidFill>
          <a:ln>
            <a:noFill/>
          </a:ln>
          <a:effectLst/>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r>
              <a:rPr lang="en-US" sz="1200" b="1" dirty="0"/>
              <a:t>HAWQ</a:t>
            </a:r>
          </a:p>
        </p:txBody>
      </p:sp>
      <p:sp>
        <p:nvSpPr>
          <p:cNvPr id="7" name="Rounded Rectangle 6"/>
          <p:cNvSpPr/>
          <p:nvPr/>
        </p:nvSpPr>
        <p:spPr>
          <a:xfrm>
            <a:off x="6823991" y="3054952"/>
            <a:ext cx="772348" cy="297494"/>
          </a:xfrm>
          <a:prstGeom prst="roundRect">
            <a:avLst>
              <a:gd name="adj" fmla="val 8050"/>
            </a:avLst>
          </a:prstGeom>
          <a:solidFill>
            <a:schemeClr val="accent6"/>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1050" dirty="0"/>
              <a:t>PXF</a:t>
            </a:r>
          </a:p>
        </p:txBody>
      </p:sp>
      <p:cxnSp>
        <p:nvCxnSpPr>
          <p:cNvPr id="8" name="Straight Arrow Connector 7"/>
          <p:cNvCxnSpPr>
            <a:stCxn id="5" idx="3"/>
            <a:endCxn id="6" idx="1"/>
          </p:cNvCxnSpPr>
          <p:nvPr/>
        </p:nvCxnSpPr>
        <p:spPr>
          <a:xfrm>
            <a:off x="5903648" y="2799330"/>
            <a:ext cx="631462" cy="0"/>
          </a:xfrm>
          <a:prstGeom prst="straightConnector1">
            <a:avLst/>
          </a:prstGeom>
          <a:ln w="12700" cmpd="sng">
            <a:solidFill>
              <a:schemeClr val="bg1">
                <a:lumMod val="50000"/>
              </a:schemeClr>
            </a:solidFill>
            <a:headEnd type="triangle"/>
            <a:tailEnd type="none"/>
          </a:ln>
          <a:effectLst/>
        </p:spPr>
        <p:style>
          <a:lnRef idx="1">
            <a:schemeClr val="accent1"/>
          </a:lnRef>
          <a:fillRef idx="0">
            <a:schemeClr val="accent1"/>
          </a:fillRef>
          <a:effectRef idx="0">
            <a:schemeClr val="accent1"/>
          </a:effectRef>
          <a:fontRef idx="minor">
            <a:schemeClr val="tx1"/>
          </a:fontRef>
        </p:style>
      </p:cxnSp>
      <p:sp>
        <p:nvSpPr>
          <p:cNvPr id="9" name="TextBox 13"/>
          <p:cNvSpPr txBox="1">
            <a:spLocks noChangeArrowheads="1"/>
          </p:cNvSpPr>
          <p:nvPr/>
        </p:nvSpPr>
        <p:spPr bwMode="auto">
          <a:xfrm>
            <a:off x="5785508" y="2387707"/>
            <a:ext cx="840280" cy="403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dirty="0">
                <a:solidFill>
                  <a:srgbClr val="717074"/>
                </a:solidFill>
                <a:latin typeface="+mn-lt"/>
              </a:rPr>
              <a:t>Model Refresh</a:t>
            </a:r>
          </a:p>
        </p:txBody>
      </p:sp>
      <p:sp>
        <p:nvSpPr>
          <p:cNvPr id="10" name="Rounded Rectangle 9"/>
          <p:cNvSpPr/>
          <p:nvPr/>
        </p:nvSpPr>
        <p:spPr>
          <a:xfrm>
            <a:off x="2902929" y="2459773"/>
            <a:ext cx="1326136" cy="705347"/>
          </a:xfrm>
          <a:prstGeom prst="roundRect">
            <a:avLst>
              <a:gd name="adj" fmla="val 4579"/>
            </a:avLst>
          </a:prstGeom>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ct val="50000"/>
              </a:lnSpc>
              <a:spcBef>
                <a:spcPts val="0"/>
              </a:spcBef>
              <a:spcAft>
                <a:spcPts val="0"/>
              </a:spcAft>
              <a:defRPr/>
            </a:pPr>
            <a:r>
              <a:rPr lang="en-US" sz="1200" b="1" dirty="0">
                <a:solidFill>
                  <a:schemeClr val="bg1"/>
                </a:solidFill>
              </a:rPr>
              <a:t>Map-Reduce</a:t>
            </a:r>
          </a:p>
        </p:txBody>
      </p:sp>
      <p:sp>
        <p:nvSpPr>
          <p:cNvPr id="11" name="Rounded Rectangle 10"/>
          <p:cNvSpPr/>
          <p:nvPr/>
        </p:nvSpPr>
        <p:spPr>
          <a:xfrm>
            <a:off x="2885780" y="3019716"/>
            <a:ext cx="880152" cy="339079"/>
          </a:xfrm>
          <a:prstGeom prst="roundRect">
            <a:avLst>
              <a:gd name="adj" fmla="val 9115"/>
            </a:avLst>
          </a:prstGeom>
          <a:solidFill>
            <a:schemeClr val="accent3"/>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1050" dirty="0"/>
              <a:t>I/P &amp; O/P</a:t>
            </a:r>
          </a:p>
          <a:p>
            <a:pPr algn="ctr" fontAlgn="auto">
              <a:spcBef>
                <a:spcPts val="0"/>
              </a:spcBef>
              <a:spcAft>
                <a:spcPts val="0"/>
              </a:spcAft>
              <a:defRPr/>
            </a:pPr>
            <a:r>
              <a:rPr lang="en-US" sz="1050" dirty="0"/>
              <a:t>Formatter</a:t>
            </a:r>
          </a:p>
        </p:txBody>
      </p:sp>
      <p:sp>
        <p:nvSpPr>
          <p:cNvPr id="12" name="TextBox 16"/>
          <p:cNvSpPr txBox="1">
            <a:spLocks noChangeArrowheads="1"/>
          </p:cNvSpPr>
          <p:nvPr/>
        </p:nvSpPr>
        <p:spPr bwMode="auto">
          <a:xfrm>
            <a:off x="3701535" y="3253758"/>
            <a:ext cx="1505787" cy="248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dirty="0">
                <a:solidFill>
                  <a:srgbClr val="717074"/>
                </a:solidFill>
                <a:latin typeface="+mn-lt"/>
              </a:rPr>
              <a:t>Native Persistence</a:t>
            </a:r>
          </a:p>
        </p:txBody>
      </p:sp>
      <p:cxnSp>
        <p:nvCxnSpPr>
          <p:cNvPr id="13" name="Straight Arrow Connector 12"/>
          <p:cNvCxnSpPr/>
          <p:nvPr/>
        </p:nvCxnSpPr>
        <p:spPr>
          <a:xfrm flipH="1" flipV="1">
            <a:off x="4244956" y="2869423"/>
            <a:ext cx="579068" cy="467"/>
          </a:xfrm>
          <a:prstGeom prst="straightConnector1">
            <a:avLst/>
          </a:prstGeom>
          <a:ln w="12700" cmpd="sng">
            <a:solidFill>
              <a:schemeClr val="bg1">
                <a:lumMod val="50000"/>
              </a:schemeClr>
            </a:solidFill>
            <a:headEnd type="triangle"/>
            <a:tailEnd type="none"/>
          </a:ln>
          <a:effectLst/>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932536" y="2609599"/>
            <a:ext cx="937747" cy="1688996"/>
          </a:xfrm>
          <a:prstGeom prst="roundRect">
            <a:avLst>
              <a:gd name="adj" fmla="val 4517"/>
            </a:avLst>
          </a:prstGeom>
          <a:solidFill>
            <a:schemeClr val="tx2"/>
          </a:solidFill>
          <a:ln>
            <a:noFill/>
          </a:ln>
          <a:effectLst/>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r>
              <a:rPr lang="en-US" sz="1000" b="1" dirty="0"/>
              <a:t>Command Center</a:t>
            </a:r>
          </a:p>
        </p:txBody>
      </p:sp>
      <p:sp>
        <p:nvSpPr>
          <p:cNvPr id="15" name="TextBox 24"/>
          <p:cNvSpPr txBox="1">
            <a:spLocks noChangeArrowheads="1"/>
          </p:cNvSpPr>
          <p:nvPr/>
        </p:nvSpPr>
        <p:spPr bwMode="auto">
          <a:xfrm>
            <a:off x="4088169" y="2460794"/>
            <a:ext cx="840280" cy="403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dirty="0">
                <a:solidFill>
                  <a:srgbClr val="717074"/>
                </a:solidFill>
                <a:latin typeface="+mn-lt"/>
              </a:rPr>
              <a:t>Model Refresh</a:t>
            </a:r>
          </a:p>
        </p:txBody>
      </p:sp>
      <p:cxnSp>
        <p:nvCxnSpPr>
          <p:cNvPr id="16" name="Straight Arrow Connector 15"/>
          <p:cNvCxnSpPr>
            <a:stCxn id="18" idx="2"/>
            <a:endCxn id="5" idx="0"/>
          </p:cNvCxnSpPr>
          <p:nvPr/>
        </p:nvCxnSpPr>
        <p:spPr>
          <a:xfrm flipH="1">
            <a:off x="5352076" y="2013660"/>
            <a:ext cx="550352" cy="377016"/>
          </a:xfrm>
          <a:prstGeom prst="straightConnector1">
            <a:avLst/>
          </a:prstGeom>
          <a:ln w="12700" cmpd="sng">
            <a:solidFill>
              <a:schemeClr val="bg1">
                <a:lumMod val="50000"/>
              </a:schemeClr>
            </a:solidFill>
            <a:headEnd type="triangle"/>
            <a:tailEnd type="triangle"/>
          </a:ln>
          <a:effectLst/>
        </p:spPr>
        <p:style>
          <a:lnRef idx="1">
            <a:schemeClr val="accent1"/>
          </a:lnRef>
          <a:fillRef idx="0">
            <a:schemeClr val="accent1"/>
          </a:fillRef>
          <a:effectRef idx="0">
            <a:schemeClr val="accent1"/>
          </a:effectRef>
          <a:fontRef idx="minor">
            <a:schemeClr val="tx1"/>
          </a:fontRef>
        </p:style>
      </p:cxnSp>
      <p:grpSp>
        <p:nvGrpSpPr>
          <p:cNvPr id="17" name="Group 26"/>
          <p:cNvGrpSpPr>
            <a:grpSpLocks/>
          </p:cNvGrpSpPr>
          <p:nvPr/>
        </p:nvGrpSpPr>
        <p:grpSpPr bwMode="auto">
          <a:xfrm>
            <a:off x="5144847" y="1396281"/>
            <a:ext cx="1515162" cy="617379"/>
            <a:chOff x="2900439" y="1444392"/>
            <a:chExt cx="1627855" cy="612997"/>
          </a:xfrm>
          <a:effectLst/>
        </p:grpSpPr>
        <p:sp>
          <p:nvSpPr>
            <p:cNvPr id="18" name="Rounded Rectangle 17"/>
            <p:cNvSpPr/>
            <p:nvPr/>
          </p:nvSpPr>
          <p:spPr>
            <a:xfrm>
              <a:off x="2900439" y="1460273"/>
              <a:ext cx="1627855" cy="597116"/>
            </a:xfrm>
            <a:prstGeom prst="roundRect">
              <a:avLst>
                <a:gd name="adj" fmla="val 8163"/>
              </a:avLst>
            </a:prstGeom>
            <a:ln w="12700" cap="flat" cmpd="sng" algn="ctr">
              <a:solidFill>
                <a:srgbClr val="7F7F7F"/>
              </a:solidFill>
              <a:prstDash val="solid"/>
              <a:round/>
              <a:headEnd type="none" w="med" len="med"/>
              <a:tailEnd type="none" w="med" len="med"/>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pic>
          <p:nvPicPr>
            <p:cNvPr id="19" name="Picture 28"/>
            <p:cNvPicPr>
              <a:picLocks noChangeAspect="1"/>
            </p:cNvPicPr>
            <p:nvPr/>
          </p:nvPicPr>
          <p:blipFill>
            <a:blip r:embed="rId3">
              <a:extLst>
                <a:ext uri="{28A0092B-C50C-407E-A947-70E740481C1C}">
                  <a14:useLocalDpi xmlns:a14="http://schemas.microsoft.com/office/drawing/2010/main" val="0"/>
                </a:ext>
              </a:extLst>
            </a:blip>
            <a:srcRect b="13722"/>
            <a:stretch>
              <a:fillRect/>
            </a:stretch>
          </p:blipFill>
          <p:spPr bwMode="auto">
            <a:xfrm>
              <a:off x="3840548" y="1668069"/>
              <a:ext cx="621579" cy="31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p:cNvPicPr>
            <p:nvPr/>
          </p:nvPicPr>
          <p:blipFill>
            <a:blip r:embed="rId4">
              <a:extLst>
                <a:ext uri="{28A0092B-C50C-407E-A947-70E740481C1C}">
                  <a14:useLocalDpi xmlns:a14="http://schemas.microsoft.com/office/drawing/2010/main" val="0"/>
                </a:ext>
              </a:extLst>
            </a:blip>
            <a:srcRect r="79034"/>
            <a:stretch>
              <a:fillRect/>
            </a:stretch>
          </p:blipFill>
          <p:spPr bwMode="auto">
            <a:xfrm>
              <a:off x="3456122" y="1668069"/>
              <a:ext cx="311979" cy="31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08472" y="1668069"/>
              <a:ext cx="447650" cy="27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31"/>
            <p:cNvSpPr txBox="1">
              <a:spLocks noChangeArrowheads="1"/>
            </p:cNvSpPr>
            <p:nvPr/>
          </p:nvSpPr>
          <p:spPr bwMode="auto">
            <a:xfrm>
              <a:off x="3179084" y="1444392"/>
              <a:ext cx="1025070" cy="24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dirty="0">
                  <a:solidFill>
                    <a:srgbClr val="717074"/>
                  </a:solidFill>
                  <a:latin typeface="+mn-lt"/>
                </a:rPr>
                <a:t>Online Apps</a:t>
              </a:r>
            </a:p>
          </p:txBody>
        </p:sp>
      </p:grpSp>
      <p:pic>
        <p:nvPicPr>
          <p:cNvPr id="23" name="Picture 22" descr="app2.png"/>
          <p:cNvPicPr>
            <a:picLocks noChangeAspect="1"/>
          </p:cNvPicPr>
          <p:nvPr/>
        </p:nvPicPr>
        <p:blipFill>
          <a:blip r:embed="rId6"/>
          <a:srcRect/>
          <a:stretch>
            <a:fillRect/>
          </a:stretch>
        </p:blipFill>
        <p:spPr bwMode="auto">
          <a:xfrm>
            <a:off x="7269809" y="1396832"/>
            <a:ext cx="841298" cy="543805"/>
          </a:xfrm>
          <a:prstGeom prst="rect">
            <a:avLst/>
          </a:prstGeom>
          <a:noFill/>
          <a:ln w="6350">
            <a:solidFill>
              <a:schemeClr val="bg1">
                <a:lumMod val="50000"/>
              </a:schemeClr>
            </a:solidFill>
            <a:miter lim="800000"/>
            <a:headEnd/>
            <a:tailEnd/>
          </a:ln>
          <a:effectLst/>
          <a:extLst/>
        </p:spPr>
      </p:pic>
      <p:cxnSp>
        <p:nvCxnSpPr>
          <p:cNvPr id="24" name="Straight Arrow Connector 23"/>
          <p:cNvCxnSpPr>
            <a:stCxn id="23" idx="2"/>
            <a:endCxn id="6" idx="0"/>
          </p:cNvCxnSpPr>
          <p:nvPr/>
        </p:nvCxnSpPr>
        <p:spPr>
          <a:xfrm flipH="1">
            <a:off x="7176027" y="1940637"/>
            <a:ext cx="514431" cy="450039"/>
          </a:xfrm>
          <a:prstGeom prst="straightConnector1">
            <a:avLst/>
          </a:prstGeom>
          <a:ln w="12700" cmpd="sng">
            <a:solidFill>
              <a:schemeClr val="bg1">
                <a:lumMod val="50000"/>
              </a:schemeClr>
            </a:solidFil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25" name="TextBox 34"/>
          <p:cNvSpPr txBox="1">
            <a:spLocks noChangeArrowheads="1"/>
          </p:cNvSpPr>
          <p:nvPr/>
        </p:nvSpPr>
        <p:spPr bwMode="auto">
          <a:xfrm>
            <a:off x="6988841" y="1164793"/>
            <a:ext cx="1131387"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dirty="0">
                <a:solidFill>
                  <a:srgbClr val="717074"/>
                </a:solidFill>
                <a:latin typeface="+mn-lt"/>
              </a:rPr>
              <a:t>Analytic Apps</a:t>
            </a:r>
          </a:p>
        </p:txBody>
      </p:sp>
      <p:pic>
        <p:nvPicPr>
          <p:cNvPr id="26" name="Picture 3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64093" y="1463837"/>
            <a:ext cx="657365" cy="129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6"/>
          <p:cNvPicPr>
            <a:picLocks noChangeAspect="1"/>
          </p:cNvPicPr>
          <p:nvPr/>
        </p:nvPicPr>
        <p:blipFill>
          <a:blip r:embed="rId8">
            <a:extLst>
              <a:ext uri="{28A0092B-C50C-407E-A947-70E740481C1C}">
                <a14:useLocalDpi xmlns:a14="http://schemas.microsoft.com/office/drawing/2010/main" val="0"/>
              </a:ext>
            </a:extLst>
          </a:blip>
          <a:srcRect r="43028"/>
          <a:stretch>
            <a:fillRect/>
          </a:stretch>
        </p:blipFill>
        <p:spPr bwMode="auto">
          <a:xfrm>
            <a:off x="6982275" y="1690635"/>
            <a:ext cx="244711" cy="102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27"/>
          <p:cNvCxnSpPr>
            <a:endCxn id="5" idx="0"/>
          </p:cNvCxnSpPr>
          <p:nvPr/>
        </p:nvCxnSpPr>
        <p:spPr>
          <a:xfrm>
            <a:off x="4246070" y="2019897"/>
            <a:ext cx="1106006" cy="370779"/>
          </a:xfrm>
          <a:prstGeom prst="straightConnector1">
            <a:avLst/>
          </a:prstGeom>
          <a:ln w="12700" cmpd="sng">
            <a:solidFill>
              <a:schemeClr val="bg1">
                <a:lumMod val="50000"/>
              </a:schemeClr>
            </a:solidFill>
            <a:headEnd type="none"/>
            <a:tailEnd type="triangle"/>
          </a:ln>
          <a:effectLst/>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bwMode="auto">
          <a:xfrm>
            <a:off x="3551185" y="1426623"/>
            <a:ext cx="1512208" cy="593387"/>
          </a:xfrm>
          <a:prstGeom prst="roundRect">
            <a:avLst>
              <a:gd name="adj" fmla="val 10921"/>
            </a:avLst>
          </a:prstGeom>
          <a:ln w="12700" cap="flat" cmpd="sng" algn="ctr">
            <a:solidFill>
              <a:schemeClr val="bg1">
                <a:lumMod val="50000"/>
              </a:schemeClr>
            </a:solidFill>
            <a:prstDash val="solid"/>
            <a:round/>
            <a:headEnd type="none" w="med" len="med"/>
            <a:tailEnd type="none" w="med" len="med"/>
          </a:ln>
          <a:effectLst/>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pic>
        <p:nvPicPr>
          <p:cNvPr id="31" name="Picture 30"/>
          <p:cNvPicPr>
            <a:picLocks noChangeAspect="1" noChangeArrowheads="1"/>
          </p:cNvPicPr>
          <p:nvPr/>
        </p:nvPicPr>
        <p:blipFill>
          <a:blip r:embed="rId9"/>
          <a:srcRect/>
          <a:stretch>
            <a:fillRect/>
          </a:stretch>
        </p:blipFill>
        <p:spPr bwMode="auto">
          <a:xfrm>
            <a:off x="4568677" y="1620153"/>
            <a:ext cx="435645" cy="291096"/>
          </a:xfrm>
          <a:prstGeom prst="rect">
            <a:avLst/>
          </a:prstGeom>
          <a:noFill/>
          <a:ln>
            <a:noFill/>
          </a:ln>
          <a:effectLst/>
          <a:extLst/>
        </p:spPr>
      </p:pic>
      <p:pic>
        <p:nvPicPr>
          <p:cNvPr id="32" name="Picture 31" descr="substation.jpg"/>
          <p:cNvPicPr>
            <a:picLocks noChangeAspect="1"/>
          </p:cNvPicPr>
          <p:nvPr/>
        </p:nvPicPr>
        <p:blipFill>
          <a:blip r:embed="rId10"/>
          <a:stretch>
            <a:fillRect/>
          </a:stretch>
        </p:blipFill>
        <p:spPr bwMode="auto">
          <a:xfrm>
            <a:off x="4112356" y="1624951"/>
            <a:ext cx="422355" cy="294295"/>
          </a:xfrm>
          <a:prstGeom prst="rect">
            <a:avLst/>
          </a:prstGeom>
          <a:ln>
            <a:noFill/>
          </a:ln>
          <a:effectLst/>
        </p:spPr>
      </p:pic>
      <p:sp>
        <p:nvSpPr>
          <p:cNvPr id="33" name="TextBox 42"/>
          <p:cNvSpPr txBox="1">
            <a:spLocks noChangeArrowheads="1"/>
          </p:cNvSpPr>
          <p:nvPr/>
        </p:nvSpPr>
        <p:spPr bwMode="auto">
          <a:xfrm>
            <a:off x="3563667" y="1399432"/>
            <a:ext cx="1496185"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dirty="0">
                <a:solidFill>
                  <a:srgbClr val="717074"/>
                </a:solidFill>
                <a:latin typeface="+mn-lt"/>
              </a:rPr>
              <a:t>Sensor Data / Feeds</a:t>
            </a:r>
          </a:p>
        </p:txBody>
      </p:sp>
      <p:pic>
        <p:nvPicPr>
          <p:cNvPr id="34" name="Picture 5" descr="http://www.cio.com/images/content/articles/body/2011/08/bloombergticks2.jpg"/>
          <p:cNvPicPr>
            <a:picLocks noChangeAspect="1" noChangeArrowheads="1"/>
          </p:cNvPicPr>
          <p:nvPr/>
        </p:nvPicPr>
        <p:blipFill rotWithShape="1">
          <a:blip r:embed="rId11"/>
          <a:srcRect l="2193" r="1135" b="3544"/>
          <a:stretch/>
        </p:blipFill>
        <p:spPr bwMode="auto">
          <a:xfrm>
            <a:off x="3599919" y="1620153"/>
            <a:ext cx="463704" cy="294295"/>
          </a:xfrm>
          <a:prstGeom prst="rect">
            <a:avLst/>
          </a:prstGeom>
          <a:noFill/>
          <a:effectLst/>
          <a:extLst/>
        </p:spPr>
      </p:pic>
      <p:sp>
        <p:nvSpPr>
          <p:cNvPr id="35" name="Rounded Rectangle 34"/>
          <p:cNvSpPr/>
          <p:nvPr/>
        </p:nvSpPr>
        <p:spPr bwMode="auto">
          <a:xfrm>
            <a:off x="8022292" y="1987428"/>
            <a:ext cx="958421" cy="512885"/>
          </a:xfrm>
          <a:prstGeom prst="roundRect">
            <a:avLst>
              <a:gd name="adj" fmla="val 7500"/>
            </a:avLst>
          </a:prstGeom>
          <a:ln w="12700" cap="flat" cmpd="sng" algn="ctr">
            <a:solidFill>
              <a:schemeClr val="tx2"/>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000" b="1" dirty="0">
                <a:solidFill>
                  <a:srgbClr val="717074"/>
                </a:solidFill>
                <a:ea typeface="ＭＳ Ｐゴシック" charset="0"/>
                <a:cs typeface="ＭＳ Ｐゴシック" charset="0"/>
              </a:rPr>
              <a:t>Pivotal HD</a:t>
            </a:r>
            <a:br>
              <a:rPr lang="en-US" sz="1000" b="1" dirty="0">
                <a:solidFill>
                  <a:srgbClr val="717074"/>
                </a:solidFill>
                <a:ea typeface="ＭＳ Ｐゴシック" charset="0"/>
                <a:cs typeface="ＭＳ Ｐゴシック" charset="0"/>
              </a:rPr>
            </a:br>
            <a:r>
              <a:rPr lang="en-US" sz="1000" b="1" dirty="0">
                <a:solidFill>
                  <a:srgbClr val="717074"/>
                </a:solidFill>
                <a:ea typeface="ＭＳ Ｐゴシック" charset="0"/>
                <a:cs typeface="ＭＳ Ｐゴシック" charset="0"/>
              </a:rPr>
              <a:t>Enterprise</a:t>
            </a:r>
          </a:p>
        </p:txBody>
      </p:sp>
      <p:grpSp>
        <p:nvGrpSpPr>
          <p:cNvPr id="36" name="Group 44"/>
          <p:cNvGrpSpPr>
            <a:grpSpLocks/>
          </p:cNvGrpSpPr>
          <p:nvPr/>
        </p:nvGrpSpPr>
        <p:grpSpPr bwMode="auto">
          <a:xfrm>
            <a:off x="3069067" y="3509168"/>
            <a:ext cx="4763931" cy="877693"/>
            <a:chOff x="1782885" y="3551238"/>
            <a:chExt cx="5121152" cy="871147"/>
          </a:xfrm>
          <a:effectLst/>
        </p:grpSpPr>
        <p:sp>
          <p:nvSpPr>
            <p:cNvPr id="37" name="Rounded Rectangle 36"/>
            <p:cNvSpPr/>
            <p:nvPr/>
          </p:nvSpPr>
          <p:spPr>
            <a:xfrm>
              <a:off x="1782885" y="3551238"/>
              <a:ext cx="5121152" cy="838200"/>
            </a:xfrm>
            <a:prstGeom prst="roundRect">
              <a:avLst>
                <a:gd name="adj" fmla="val 9598"/>
              </a:avLst>
            </a:prstGeom>
            <a:solidFill>
              <a:schemeClr val="bg1"/>
            </a:solidFill>
            <a:ln w="12700" cap="flat" cmpd="sng" algn="ctr">
              <a:solidFill>
                <a:schemeClr val="bg1">
                  <a:lumMod val="50000"/>
                </a:schemeClr>
              </a:solidFill>
              <a:prstDash val="solid"/>
              <a:round/>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anchor="ctr"/>
            <a:lstStyle/>
            <a:p>
              <a:pPr algn="ctr" fontAlgn="auto">
                <a:lnSpc>
                  <a:spcPct val="200000"/>
                </a:lnSpc>
                <a:spcBef>
                  <a:spcPts val="0"/>
                </a:spcBef>
                <a:spcAft>
                  <a:spcPts val="0"/>
                </a:spcAft>
                <a:defRPr/>
              </a:pPr>
              <a:endParaRPr lang="en-US" sz="1200" b="1" dirty="0"/>
            </a:p>
          </p:txBody>
        </p:sp>
        <p:pic>
          <p:nvPicPr>
            <p:cNvPr id="38" name="Picture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02970" y="3671888"/>
              <a:ext cx="1951037"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3342336" y="4170363"/>
              <a:ext cx="1108364" cy="252022"/>
            </a:xfrm>
            <a:prstGeom prst="rect">
              <a:avLst/>
            </a:prstGeom>
            <a:noFill/>
          </p:spPr>
          <p:txBody>
            <a:bodyPr wrap="none">
              <a:spAutoFit/>
            </a:bodyPr>
            <a:lstStyle/>
            <a:p>
              <a:pPr algn="ctr" fontAlgn="auto">
                <a:spcBef>
                  <a:spcPts val="0"/>
                </a:spcBef>
                <a:spcAft>
                  <a:spcPts val="0"/>
                </a:spcAft>
                <a:defRPr/>
              </a:pPr>
              <a:r>
                <a:rPr lang="en-US" sz="1050" dirty="0">
                  <a:solidFill>
                    <a:srgbClr val="717074"/>
                  </a:solidFill>
                  <a:latin typeface="+mn-lt"/>
                  <a:ea typeface="+mn-ea"/>
                  <a:cs typeface="+mn-cs"/>
                </a:rPr>
                <a:t>Shared </a:t>
              </a:r>
              <a:r>
                <a:rPr lang="en-US" sz="1050" dirty="0" smtClean="0">
                  <a:solidFill>
                    <a:srgbClr val="717074"/>
                  </a:solidFill>
                  <a:latin typeface="+mn-lt"/>
                  <a:ea typeface="+mn-ea"/>
                  <a:cs typeface="+mn-cs"/>
                </a:rPr>
                <a:t>Data</a:t>
              </a:r>
              <a:endParaRPr lang="en-US" sz="1050" dirty="0">
                <a:solidFill>
                  <a:srgbClr val="717074"/>
                </a:solidFill>
                <a:latin typeface="+mn-lt"/>
                <a:ea typeface="+mn-ea"/>
                <a:cs typeface="+mn-cs"/>
              </a:endParaRPr>
            </a:p>
          </p:txBody>
        </p:sp>
        <p:sp>
          <p:nvSpPr>
            <p:cNvPr id="40" name="TextBox 22"/>
            <p:cNvSpPr txBox="1">
              <a:spLocks noChangeArrowheads="1"/>
            </p:cNvSpPr>
            <p:nvPr/>
          </p:nvSpPr>
          <p:spPr bwMode="auto">
            <a:xfrm>
              <a:off x="4639663" y="3936624"/>
              <a:ext cx="1150295" cy="41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50" dirty="0">
                  <a:solidFill>
                    <a:srgbClr val="717074"/>
                  </a:solidFill>
                  <a:latin typeface="+mn-lt"/>
                </a:rPr>
                <a:t>Re-evaluate Model</a:t>
              </a:r>
            </a:p>
          </p:txBody>
        </p:sp>
        <p:sp>
          <p:nvSpPr>
            <p:cNvPr id="41" name="TextBox 23"/>
            <p:cNvSpPr txBox="1">
              <a:spLocks noChangeArrowheads="1"/>
            </p:cNvSpPr>
            <p:nvPr/>
          </p:nvSpPr>
          <p:spPr bwMode="auto">
            <a:xfrm>
              <a:off x="2060981" y="3913839"/>
              <a:ext cx="1087093" cy="39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dirty="0">
                  <a:solidFill>
                    <a:srgbClr val="717074"/>
                  </a:solidFill>
                  <a:latin typeface="+mn-lt"/>
                </a:rPr>
                <a:t>Re-evaluate Model</a:t>
              </a:r>
            </a:p>
          </p:txBody>
        </p:sp>
        <p:sp>
          <p:nvSpPr>
            <p:cNvPr id="42" name="Rounded Rectangle 41"/>
            <p:cNvSpPr/>
            <p:nvPr/>
          </p:nvSpPr>
          <p:spPr>
            <a:xfrm>
              <a:off x="6003925" y="3843338"/>
              <a:ext cx="735013" cy="273050"/>
            </a:xfrm>
            <a:prstGeom prst="roundRect">
              <a:avLst>
                <a:gd name="adj" fmla="val 3846"/>
              </a:avLst>
            </a:prstGeom>
            <a:solidFill>
              <a:srgbClr val="4D4D4D"/>
            </a:solidFill>
            <a:ln w="9525" cap="flat" cmpd="sng" algn="ctr">
              <a:solidFill>
                <a:srgbClr val="4D4D4D"/>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400" dirty="0">
                  <a:solidFill>
                    <a:srgbClr val="FFFFFF"/>
                  </a:solidFill>
                  <a:latin typeface="Verdana" charset="0"/>
                  <a:ea typeface="+mn-ea"/>
                  <a:cs typeface="+mn-cs"/>
                </a:rPr>
                <a:t>HDFS</a:t>
              </a:r>
            </a:p>
          </p:txBody>
        </p:sp>
      </p:grpSp>
      <p:cxnSp>
        <p:nvCxnSpPr>
          <p:cNvPr id="43" name="Straight Arrow Connector 42"/>
          <p:cNvCxnSpPr>
            <a:stCxn id="5" idx="2"/>
          </p:cNvCxnSpPr>
          <p:nvPr/>
        </p:nvCxnSpPr>
        <p:spPr>
          <a:xfrm flipH="1">
            <a:off x="5303574" y="3207984"/>
            <a:ext cx="48502" cy="428624"/>
          </a:xfrm>
          <a:prstGeom prst="straightConnector1">
            <a:avLst/>
          </a:prstGeom>
          <a:ln w="12700" cmpd="sng">
            <a:solidFill>
              <a:schemeClr val="bg1">
                <a:lumMod val="50000"/>
              </a:schemeClr>
            </a:solidFil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44" name="Curved Connector 78"/>
          <p:cNvCxnSpPr>
            <a:endCxn id="11" idx="2"/>
          </p:cNvCxnSpPr>
          <p:nvPr/>
        </p:nvCxnSpPr>
        <p:spPr>
          <a:xfrm rot="10800000">
            <a:off x="3325857" y="3358795"/>
            <a:ext cx="1014751" cy="539750"/>
          </a:xfrm>
          <a:prstGeom prst="curvedConnector2">
            <a:avLst/>
          </a:prstGeom>
          <a:ln w="12700" cmpd="sng">
            <a:solidFill>
              <a:schemeClr val="bg1">
                <a:lumMod val="50000"/>
              </a:schemeClr>
            </a:solidFil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45" name="Curved Connector 47"/>
          <p:cNvCxnSpPr>
            <a:endCxn id="7" idx="2"/>
          </p:cNvCxnSpPr>
          <p:nvPr/>
        </p:nvCxnSpPr>
        <p:spPr>
          <a:xfrm flipV="1">
            <a:off x="6056464" y="3352446"/>
            <a:ext cx="1153701" cy="546099"/>
          </a:xfrm>
          <a:prstGeom prst="curvedConnector2">
            <a:avLst/>
          </a:prstGeom>
          <a:ln w="12700" cmpd="sng">
            <a:solidFill>
              <a:schemeClr val="bg1">
                <a:lumMod val="50000"/>
              </a:schemeClr>
            </a:solidFill>
            <a:headEnd type="none"/>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5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up)">
                                      <p:cBhvr>
                                        <p:cTn id="18" dur="1000"/>
                                        <p:tgtEl>
                                          <p:spTgt spid="3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00"/>
                                        <p:tgtEl>
                                          <p:spTgt spid="1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up)">
                                      <p:cBhvr>
                                        <p:cTn id="29" dur="500"/>
                                        <p:tgtEl>
                                          <p:spTgt spid="43"/>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nodeType="withEffect">
                                  <p:stCondLst>
                                    <p:cond delay="100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par>
                                <p:cTn id="59" presetID="22" presetClass="entr" presetSubtype="2"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right)">
                                      <p:cBhvr>
                                        <p:cTn id="61" dur="500"/>
                                        <p:tgtEl>
                                          <p:spTgt spid="8"/>
                                        </p:tgtEl>
                                      </p:cBhvr>
                                    </p:animEffect>
                                  </p:childTnLst>
                                </p:cTn>
                              </p:par>
                              <p:par>
                                <p:cTn id="62" presetID="1"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childTnLst>
                                </p:cTn>
                              </p:par>
                              <p:par>
                                <p:cTn id="66" presetID="22" presetClass="entr" presetSubtype="8" fill="hold" grpId="1"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left)">
                                      <p:cBhvr>
                                        <p:cTn id="68" dur="500"/>
                                        <p:tgtEl>
                                          <p:spTgt spid="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down)">
                                      <p:cBhvr>
                                        <p:cTn id="73" dur="500"/>
                                        <p:tgtEl>
                                          <p:spTgt spid="24"/>
                                        </p:tgtEl>
                                      </p:cBhvr>
                                    </p:animEffect>
                                  </p:childTnLst>
                                </p:cTn>
                              </p:par>
                              <p:par>
                                <p:cTn id="74" presetID="1"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3"/>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27"/>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down)">
                                      <p:cBhvr>
                                        <p:cTn id="86" dur="500"/>
                                        <p:tgtEl>
                                          <p:spTgt spid="16"/>
                                        </p:tgtEl>
                                      </p:cBhvr>
                                    </p:animEffect>
                                  </p:childTnLst>
                                </p:cTn>
                              </p:par>
                              <p:par>
                                <p:cTn id="87" presetID="22" presetClass="entr" presetSubtype="4" fill="hold"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wipe(down)">
                                      <p:cBhvr>
                                        <p:cTn id="8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9" grpId="0"/>
      <p:bldP spid="10" grpId="0" animBg="1"/>
      <p:bldP spid="11" grpId="0" animBg="1"/>
      <p:bldP spid="12" grpId="0"/>
      <p:bldP spid="14" grpId="0" animBg="1"/>
      <p:bldP spid="15" grpId="0"/>
      <p:bldP spid="25" grpId="0"/>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lstStyle/>
          <a:p>
            <a:r>
              <a:rPr lang="ru-RU" sz="2800" dirty="0"/>
              <a:t>Связывание воедино: Устройства </a:t>
            </a:r>
            <a:r>
              <a:rPr lang="en-US" dirty="0"/>
              <a:t>Hadoop</a:t>
            </a:r>
          </a:p>
        </p:txBody>
      </p:sp>
      <p:sp>
        <p:nvSpPr>
          <p:cNvPr id="8" name="Subtitle 7"/>
          <p:cNvSpPr>
            <a:spLocks noGrp="1"/>
          </p:cNvSpPr>
          <p:nvPr>
            <p:ph type="subTitle" idx="1"/>
          </p:nvPr>
        </p:nvSpPr>
        <p:spPr/>
        <p:txBody>
          <a:bodyPr/>
          <a:lstStyle/>
          <a:p>
            <a:r>
              <a:rPr lang="ru-RU" dirty="0" smtClean="0"/>
              <a:t>Легкое развертывание </a:t>
            </a:r>
            <a:r>
              <a:rPr lang="ru-RU" dirty="0"/>
              <a:t>Hadoop с помощью предварительно интегрированных устройств</a:t>
            </a:r>
          </a:p>
        </p:txBody>
      </p:sp>
      <p:sp>
        <p:nvSpPr>
          <p:cNvPr id="17" name="Content Placeholder 2"/>
          <p:cNvSpPr txBox="1">
            <a:spLocks/>
          </p:cNvSpPr>
          <p:nvPr/>
        </p:nvSpPr>
        <p:spPr>
          <a:xfrm>
            <a:off x="1522413" y="1347470"/>
            <a:ext cx="3699444" cy="1027974"/>
          </a:xfrm>
          <a:prstGeom prst="rect">
            <a:avLst/>
          </a:prstGeom>
        </p:spPr>
        <p:txBody>
          <a:bodyPr wrap="square" lIns="91440" tIns="45720" rIns="91440" bIns="45720">
            <a:spAutoFit/>
          </a:bodyPr>
          <a:lstStyle>
            <a:lvl1pPr marL="0" indent="0" algn="l" defTabSz="457200" rtl="0" eaLnBrk="1" latinLnBrk="0" hangingPunct="1">
              <a:spcBef>
                <a:spcPct val="20000"/>
              </a:spcBef>
              <a:buFont typeface="Arial"/>
              <a:buNone/>
              <a:defRPr sz="2000" kern="1200">
                <a:solidFill>
                  <a:schemeClr val="bg2"/>
                </a:solidFill>
                <a:latin typeface="+mj-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b="1" dirty="0" smtClean="0">
                <a:solidFill>
                  <a:schemeClr val="tx2"/>
                </a:solidFill>
              </a:rPr>
              <a:t>EMC DCA</a:t>
            </a:r>
          </a:p>
          <a:p>
            <a:r>
              <a:rPr lang="ru-RU" sz="1400" dirty="0">
                <a:solidFill>
                  <a:srgbClr val="717074"/>
                </a:solidFill>
              </a:rPr>
              <a:t>Предварительная интеграция вычисления </a:t>
            </a:r>
            <a:r>
              <a:rPr lang="ru-RU" sz="1400" dirty="0" smtClean="0">
                <a:solidFill>
                  <a:srgbClr val="717074"/>
                </a:solidFill>
              </a:rPr>
              <a:t>и хранения </a:t>
            </a:r>
            <a:r>
              <a:rPr lang="ru-RU" sz="1400" dirty="0">
                <a:solidFill>
                  <a:srgbClr val="717074"/>
                </a:solidFill>
              </a:rPr>
              <a:t>данных</a:t>
            </a:r>
            <a:r>
              <a:rPr lang="en-US" sz="1400" dirty="0" smtClean="0">
                <a:solidFill>
                  <a:srgbClr val="717074"/>
                </a:solidFill>
              </a:rPr>
              <a:t>: Pivotal GPDB, Pivotal HD, EMC Isilon</a:t>
            </a:r>
          </a:p>
        </p:txBody>
      </p:sp>
      <p:pic>
        <p:nvPicPr>
          <p:cNvPr id="18" name="Picture 17"/>
          <p:cNvPicPr>
            <a:picLocks noChangeAspect="1"/>
          </p:cNvPicPr>
          <p:nvPr/>
        </p:nvPicPr>
        <p:blipFill>
          <a:blip r:embed="rId3"/>
          <a:stretch>
            <a:fillRect/>
          </a:stretch>
        </p:blipFill>
        <p:spPr>
          <a:xfrm>
            <a:off x="379413" y="1347470"/>
            <a:ext cx="1143000" cy="3389970"/>
          </a:xfrm>
          <a:prstGeom prst="rect">
            <a:avLst/>
          </a:prstGeom>
        </p:spPr>
      </p:pic>
      <p:sp>
        <p:nvSpPr>
          <p:cNvPr id="19" name="TextBox 18"/>
          <p:cNvSpPr txBox="1"/>
          <p:nvPr/>
        </p:nvSpPr>
        <p:spPr>
          <a:xfrm>
            <a:off x="3126573" y="2685620"/>
            <a:ext cx="2971686" cy="1631216"/>
          </a:xfrm>
          <a:prstGeom prst="rect">
            <a:avLst/>
          </a:prstGeom>
          <a:noFill/>
        </p:spPr>
        <p:txBody>
          <a:bodyPr wrap="square" rtlCol="0">
            <a:spAutoFit/>
          </a:bodyPr>
          <a:lstStyle/>
          <a:p>
            <a:pPr algn="r"/>
            <a:r>
              <a:rPr lang="en-US" sz="1600" b="1" dirty="0">
                <a:solidFill>
                  <a:srgbClr val="2C95DD"/>
                </a:solidFill>
              </a:rPr>
              <a:t>VCE </a:t>
            </a:r>
            <a:r>
              <a:rPr lang="en-US" sz="1600" b="1" dirty="0" err="1">
                <a:solidFill>
                  <a:srgbClr val="2C95DD"/>
                </a:solidFill>
              </a:rPr>
              <a:t>vBlock</a:t>
            </a:r>
            <a:endParaRPr lang="en-US" sz="1600" b="1" dirty="0">
              <a:solidFill>
                <a:srgbClr val="2C95DD"/>
              </a:solidFill>
            </a:endParaRPr>
          </a:p>
          <a:p>
            <a:pPr marL="0" lvl="1" algn="r"/>
            <a:r>
              <a:rPr lang="ru-RU" sz="1400" dirty="0" smtClean="0">
                <a:solidFill>
                  <a:srgbClr val="828381"/>
                </a:solidFill>
              </a:rPr>
              <a:t>Предварительная интеграция сервера, хранения, </a:t>
            </a:r>
            <a:r>
              <a:rPr lang="ru-RU" sz="1400" dirty="0">
                <a:solidFill>
                  <a:srgbClr val="828381"/>
                </a:solidFill>
              </a:rPr>
              <a:t>сетей, виртуализации </a:t>
            </a:r>
            <a:r>
              <a:rPr lang="ru-RU" sz="1400" dirty="0" smtClean="0">
                <a:solidFill>
                  <a:srgbClr val="828381"/>
                </a:solidFill>
              </a:rPr>
              <a:t>и управления.</a:t>
            </a:r>
          </a:p>
          <a:p>
            <a:pPr marL="0" lvl="1" algn="r"/>
            <a:r>
              <a:rPr lang="ru-RU" sz="1400" dirty="0" smtClean="0">
                <a:solidFill>
                  <a:srgbClr val="828381"/>
                </a:solidFill>
              </a:rPr>
              <a:t>Поддерживает все основные дистрибутивы Hadoop</a:t>
            </a:r>
            <a:endParaRPr lang="ru-RU" sz="1400" dirty="0">
              <a:solidFill>
                <a:srgbClr val="828381"/>
              </a:solidFill>
            </a:endParaRPr>
          </a:p>
        </p:txBody>
      </p:sp>
      <p:pic>
        <p:nvPicPr>
          <p:cNvPr id="20" name="Picture 19" descr="vblock 3 block transp bkg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055" y="1705680"/>
            <a:ext cx="2712557" cy="2539847"/>
          </a:xfrm>
          <a:prstGeom prst="rect">
            <a:avLst/>
          </a:prstGeom>
        </p:spPr>
      </p:pic>
    </p:spTree>
    <p:extLst>
      <p:ext uri="{BB962C8B-B14F-4D97-AF65-F5344CB8AC3E}">
        <p14:creationId xmlns:p14="http://schemas.microsoft.com/office/powerpoint/2010/main" val="290443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gray">
          <a:xfrm>
            <a:off x="4426857" y="1124857"/>
            <a:ext cx="4410756" cy="3392714"/>
          </a:xfrm>
          <a:prstGeom prst="roundRect">
            <a:avLst>
              <a:gd name="adj" fmla="val 2500"/>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rIns="137160" anchor="ctr"/>
          <a:lstStyle/>
          <a:p>
            <a:pPr marL="2281238" lvl="2" indent="-82296"/>
            <a:endParaRPr lang="en-US" sz="1100" dirty="0">
              <a:solidFill>
                <a:srgbClr val="717074"/>
              </a:solidFill>
            </a:endParaRPr>
          </a:p>
        </p:txBody>
      </p:sp>
      <p:sp>
        <p:nvSpPr>
          <p:cNvPr id="2" name="Title 1"/>
          <p:cNvSpPr>
            <a:spLocks noGrp="1"/>
          </p:cNvSpPr>
          <p:nvPr>
            <p:ph type="ctrTitle"/>
          </p:nvPr>
        </p:nvSpPr>
        <p:spPr/>
        <p:txBody>
          <a:bodyPr/>
          <a:lstStyle/>
          <a:p>
            <a:r>
              <a:rPr lang="ru-RU" sz="2400" dirty="0" smtClean="0"/>
              <a:t>Непрерывная поставка </a:t>
            </a:r>
            <a:r>
              <a:rPr lang="ru-RU" sz="2400" dirty="0"/>
              <a:t>приложений: Pivotal CF</a:t>
            </a:r>
            <a:endParaRPr lang="en-US" sz="2400" dirty="0"/>
          </a:p>
        </p:txBody>
      </p:sp>
      <p:sp>
        <p:nvSpPr>
          <p:cNvPr id="6" name="Content Placeholder 5"/>
          <p:cNvSpPr>
            <a:spLocks noGrp="1"/>
          </p:cNvSpPr>
          <p:nvPr>
            <p:ph sz="quarter" idx="10"/>
          </p:nvPr>
        </p:nvSpPr>
        <p:spPr>
          <a:xfrm>
            <a:off x="379413" y="1496685"/>
            <a:ext cx="3852862" cy="3124200"/>
          </a:xfrm>
        </p:spPr>
        <p:txBody>
          <a:bodyPr/>
          <a:lstStyle/>
          <a:p>
            <a:r>
              <a:rPr lang="ru-RU" sz="1800" dirty="0"/>
              <a:t>Разработчики могут сосредоточиться на </a:t>
            </a:r>
            <a:r>
              <a:rPr lang="ru-RU" sz="1800" dirty="0" smtClean="0"/>
              <a:t>разработке, </a:t>
            </a:r>
            <a:r>
              <a:rPr lang="ru-RU" sz="1800" dirty="0"/>
              <a:t>а не </a:t>
            </a:r>
            <a:r>
              <a:rPr lang="ru-RU" sz="1800" dirty="0" smtClean="0"/>
              <a:t>на инфраструктуре</a:t>
            </a:r>
            <a:endParaRPr lang="en-US" sz="1800" dirty="0" smtClean="0"/>
          </a:p>
          <a:p>
            <a:r>
              <a:rPr lang="ru-RU" sz="1800" dirty="0" smtClean="0"/>
              <a:t>Отделение разработки приложений от операционной деятельности</a:t>
            </a:r>
            <a:endParaRPr lang="en-US" sz="1800" dirty="0" smtClean="0"/>
          </a:p>
          <a:p>
            <a:r>
              <a:rPr lang="ru-RU" sz="1800" dirty="0"/>
              <a:t>Устранение узких мест выделения ресурсов и развертывания</a:t>
            </a:r>
            <a:endParaRPr lang="en-US" sz="1800" dirty="0"/>
          </a:p>
        </p:txBody>
      </p:sp>
      <p:sp>
        <p:nvSpPr>
          <p:cNvPr id="4" name="Subtitle 3"/>
          <p:cNvSpPr>
            <a:spLocks noGrp="1"/>
          </p:cNvSpPr>
          <p:nvPr>
            <p:ph type="subTitle" idx="1"/>
          </p:nvPr>
        </p:nvSpPr>
        <p:spPr>
          <a:xfrm>
            <a:off x="379413" y="605233"/>
            <a:ext cx="7227887" cy="302417"/>
          </a:xfrm>
        </p:spPr>
        <p:txBody>
          <a:bodyPr/>
          <a:lstStyle/>
          <a:p>
            <a:r>
              <a:rPr lang="ru-RU" sz="1800" dirty="0"/>
              <a:t>Обеспечивает </a:t>
            </a:r>
            <a:r>
              <a:rPr lang="ru-RU" sz="1800" dirty="0" smtClean="0"/>
              <a:t>готовую </a:t>
            </a:r>
            <a:r>
              <a:rPr lang="ru-RU" sz="1800" dirty="0"/>
              <a:t>к использованию PaaS с </a:t>
            </a:r>
            <a:r>
              <a:rPr lang="ru-RU" sz="1800" dirty="0" smtClean="0"/>
              <a:t>лучшими приложениями </a:t>
            </a:r>
            <a:r>
              <a:rPr lang="ru-RU" sz="1800" dirty="0"/>
              <a:t>и </a:t>
            </a:r>
            <a:r>
              <a:rPr lang="ru-RU" sz="1800" dirty="0" smtClean="0"/>
              <a:t>сервисами </a:t>
            </a:r>
            <a:r>
              <a:rPr lang="ru-RU" sz="1800" dirty="0"/>
              <a:t>управления </a:t>
            </a:r>
            <a:r>
              <a:rPr lang="ru-RU" sz="1800" dirty="0" smtClean="0"/>
              <a:t>данными</a:t>
            </a:r>
            <a:endParaRPr lang="ru-RU" sz="1800" dirty="0"/>
          </a:p>
        </p:txBody>
      </p:sp>
      <p:pic>
        <p:nvPicPr>
          <p:cNvPr id="5" name="Picture 4"/>
          <p:cNvPicPr>
            <a:picLocks noChangeAspect="1"/>
          </p:cNvPicPr>
          <p:nvPr/>
        </p:nvPicPr>
        <p:blipFill>
          <a:blip r:embed="rId3"/>
          <a:stretch>
            <a:fillRect/>
          </a:stretch>
        </p:blipFill>
        <p:spPr>
          <a:xfrm>
            <a:off x="4949981" y="1222639"/>
            <a:ext cx="3522080" cy="1938832"/>
          </a:xfrm>
          <a:prstGeom prst="rect">
            <a:avLst/>
          </a:prstGeom>
          <a:ln w="6350" cmpd="sng">
            <a:solidFill>
              <a:srgbClr val="BABCBE"/>
            </a:solidFill>
          </a:ln>
        </p:spPr>
      </p:pic>
      <p:grpSp>
        <p:nvGrpSpPr>
          <p:cNvPr id="8" name="Group 7"/>
          <p:cNvGrpSpPr/>
          <p:nvPr/>
        </p:nvGrpSpPr>
        <p:grpSpPr>
          <a:xfrm>
            <a:off x="4711700" y="3271768"/>
            <a:ext cx="1122934" cy="584304"/>
            <a:chOff x="381000" y="2571750"/>
            <a:chExt cx="1122934" cy="584304"/>
          </a:xfrm>
        </p:grpSpPr>
        <p:pic>
          <p:nvPicPr>
            <p:cNvPr id="9" name="Picture 8"/>
            <p:cNvPicPr>
              <a:picLocks noChangeAspect="1"/>
            </p:cNvPicPr>
            <p:nvPr/>
          </p:nvPicPr>
          <p:blipFill>
            <a:blip r:embed="rId4" cstate="print"/>
            <a:srcRect b="-4013"/>
            <a:stretch>
              <a:fillRect/>
            </a:stretch>
          </p:blipFill>
          <p:spPr bwMode="auto">
            <a:xfrm>
              <a:off x="381000" y="2571750"/>
              <a:ext cx="1122934" cy="584304"/>
            </a:xfrm>
            <a:prstGeom prst="rect">
              <a:avLst/>
            </a:prstGeom>
            <a:noFill/>
            <a:ln w="9525">
              <a:noFill/>
              <a:miter lim="800000"/>
              <a:headEnd/>
              <a:tailEnd/>
            </a:ln>
          </p:spPr>
        </p:pic>
        <p:pic>
          <p:nvPicPr>
            <p:cNvPr id="10" name="Picture 2" descr="https://encrypted-tbn0.gstatic.com/images?q=tbn:ANd9GcRgWtweeNVNot_dJ1JZ4fATg5X0qxTniN17Zry9UylCHUwXFy8KJQ"/>
            <p:cNvPicPr>
              <a:picLocks noChangeAspect="1" noChangeArrowheads="1"/>
            </p:cNvPicPr>
            <p:nvPr/>
          </p:nvPicPr>
          <p:blipFill>
            <a:blip r:embed="rId5" cstate="print"/>
            <a:srcRect/>
            <a:stretch>
              <a:fillRect/>
            </a:stretch>
          </p:blipFill>
          <p:spPr bwMode="auto">
            <a:xfrm>
              <a:off x="576921" y="2720764"/>
              <a:ext cx="602611" cy="243555"/>
            </a:xfrm>
            <a:prstGeom prst="rect">
              <a:avLst/>
            </a:prstGeom>
            <a:noFill/>
          </p:spPr>
        </p:pic>
      </p:grpSp>
      <p:grpSp>
        <p:nvGrpSpPr>
          <p:cNvPr id="11" name="Group 10"/>
          <p:cNvGrpSpPr/>
          <p:nvPr/>
        </p:nvGrpSpPr>
        <p:grpSpPr>
          <a:xfrm>
            <a:off x="7607300" y="3347968"/>
            <a:ext cx="1122934" cy="584304"/>
            <a:chOff x="1066800" y="3181350"/>
            <a:chExt cx="1122934" cy="584304"/>
          </a:xfrm>
        </p:grpSpPr>
        <p:pic>
          <p:nvPicPr>
            <p:cNvPr id="12" name="Picture 11"/>
            <p:cNvPicPr>
              <a:picLocks noChangeAspect="1"/>
            </p:cNvPicPr>
            <p:nvPr/>
          </p:nvPicPr>
          <p:blipFill>
            <a:blip r:embed="rId4" cstate="print"/>
            <a:srcRect b="-4013"/>
            <a:stretch>
              <a:fillRect/>
            </a:stretch>
          </p:blipFill>
          <p:spPr bwMode="auto">
            <a:xfrm>
              <a:off x="1066800" y="3181350"/>
              <a:ext cx="1122934" cy="584304"/>
            </a:xfrm>
            <a:prstGeom prst="rect">
              <a:avLst/>
            </a:prstGeom>
            <a:noFill/>
            <a:ln w="9525">
              <a:noFill/>
              <a:miter lim="800000"/>
              <a:headEnd/>
              <a:tailEnd/>
            </a:ln>
          </p:spPr>
        </p:pic>
        <p:pic>
          <p:nvPicPr>
            <p:cNvPr id="13" name="Picture 12"/>
            <p:cNvPicPr>
              <a:picLocks noChangeAspect="1"/>
            </p:cNvPicPr>
            <p:nvPr/>
          </p:nvPicPr>
          <p:blipFill>
            <a:blip r:embed="rId6" cstate="print">
              <a:clrChange>
                <a:clrFrom>
                  <a:srgbClr val="FFFFFF"/>
                </a:clrFrom>
                <a:clrTo>
                  <a:srgbClr val="FFFFFF">
                    <a:alpha val="0"/>
                  </a:srgbClr>
                </a:clrTo>
              </a:clrChange>
            </a:blip>
            <a:stretch>
              <a:fillRect/>
            </a:stretch>
          </p:blipFill>
          <p:spPr>
            <a:xfrm>
              <a:off x="1274931" y="3370961"/>
              <a:ext cx="720130" cy="181833"/>
            </a:xfrm>
            <a:prstGeom prst="rect">
              <a:avLst/>
            </a:prstGeom>
          </p:spPr>
        </p:pic>
      </p:grpSp>
      <p:grpSp>
        <p:nvGrpSpPr>
          <p:cNvPr id="14" name="Group 13"/>
          <p:cNvGrpSpPr/>
          <p:nvPr/>
        </p:nvGrpSpPr>
        <p:grpSpPr>
          <a:xfrm>
            <a:off x="6159500" y="3881368"/>
            <a:ext cx="1122934" cy="584304"/>
            <a:chOff x="1942766" y="4010600"/>
            <a:chExt cx="1122934" cy="584304"/>
          </a:xfrm>
        </p:grpSpPr>
        <p:pic>
          <p:nvPicPr>
            <p:cNvPr id="15" name="Picture 14"/>
            <p:cNvPicPr>
              <a:picLocks noChangeAspect="1"/>
            </p:cNvPicPr>
            <p:nvPr/>
          </p:nvPicPr>
          <p:blipFill>
            <a:blip r:embed="rId4" cstate="print"/>
            <a:srcRect b="-4013"/>
            <a:stretch>
              <a:fillRect/>
            </a:stretch>
          </p:blipFill>
          <p:spPr bwMode="auto">
            <a:xfrm>
              <a:off x="1942766" y="4010600"/>
              <a:ext cx="1122934" cy="584304"/>
            </a:xfrm>
            <a:prstGeom prst="rect">
              <a:avLst/>
            </a:prstGeom>
            <a:noFill/>
            <a:ln w="9525">
              <a:noFill/>
              <a:miter lim="800000"/>
              <a:headEnd/>
              <a:tailEnd/>
            </a:ln>
          </p:spPr>
        </p:pic>
        <p:pic>
          <p:nvPicPr>
            <p:cNvPr id="16" name="Picture 15" descr="openstack_logo.jpg"/>
            <p:cNvPicPr>
              <a:picLocks noChangeAspect="1"/>
            </p:cNvPicPr>
            <p:nvPr/>
          </p:nvPicPr>
          <p:blipFill rotWithShape="1">
            <a:blip r:embed="rId7" cstate="print">
              <a:extLst>
                <a:ext uri="{28A0092B-C50C-407E-A947-70E740481C1C}">
                  <a14:useLocalDpi xmlns:a14="http://schemas.microsoft.com/office/drawing/2010/main" val="0"/>
                </a:ext>
              </a:extLst>
            </a:blip>
            <a:srcRect l="4286"/>
            <a:stretch/>
          </p:blipFill>
          <p:spPr>
            <a:xfrm>
              <a:off x="2134811" y="4168907"/>
              <a:ext cx="662190" cy="219402"/>
            </a:xfrm>
            <a:prstGeom prst="rect">
              <a:avLst/>
            </a:prstGeom>
          </p:spPr>
        </p:pic>
      </p:grpSp>
      <p:sp>
        <p:nvSpPr>
          <p:cNvPr id="3" name="Rectangle 2"/>
          <p:cNvSpPr/>
          <p:nvPr/>
        </p:nvSpPr>
        <p:spPr>
          <a:xfrm>
            <a:off x="5778500" y="3271768"/>
            <a:ext cx="710476" cy="307777"/>
          </a:xfrm>
          <a:prstGeom prst="rect">
            <a:avLst/>
          </a:prstGeom>
        </p:spPr>
        <p:txBody>
          <a:bodyPr wrap="none">
            <a:spAutoFit/>
          </a:bodyPr>
          <a:lstStyle/>
          <a:p>
            <a:r>
              <a:rPr lang="en-US" sz="1400" dirty="0" smtClean="0">
                <a:solidFill>
                  <a:schemeClr val="bg2"/>
                </a:solidFill>
              </a:rPr>
              <a:t>Public</a:t>
            </a:r>
            <a:endParaRPr lang="en-US" sz="1400" dirty="0">
              <a:solidFill>
                <a:schemeClr val="bg2"/>
              </a:solidFill>
            </a:endParaRPr>
          </a:p>
        </p:txBody>
      </p:sp>
      <p:sp>
        <p:nvSpPr>
          <p:cNvPr id="17" name="Rectangle 16"/>
          <p:cNvSpPr/>
          <p:nvPr/>
        </p:nvSpPr>
        <p:spPr>
          <a:xfrm>
            <a:off x="6800218" y="3271768"/>
            <a:ext cx="807082" cy="307777"/>
          </a:xfrm>
          <a:prstGeom prst="rect">
            <a:avLst/>
          </a:prstGeom>
        </p:spPr>
        <p:txBody>
          <a:bodyPr wrap="none">
            <a:spAutoFit/>
          </a:bodyPr>
          <a:lstStyle/>
          <a:p>
            <a:r>
              <a:rPr lang="en-US" sz="1400" dirty="0" smtClean="0">
                <a:solidFill>
                  <a:schemeClr val="bg2"/>
                </a:solidFill>
              </a:rPr>
              <a:t>Private</a:t>
            </a:r>
            <a:endParaRPr lang="en-US" sz="1400" dirty="0">
              <a:solidFill>
                <a:schemeClr val="bg2"/>
              </a:solidFill>
            </a:endParaRPr>
          </a:p>
        </p:txBody>
      </p:sp>
      <p:sp>
        <p:nvSpPr>
          <p:cNvPr id="18" name="Rectangle 17"/>
          <p:cNvSpPr/>
          <p:nvPr/>
        </p:nvSpPr>
        <p:spPr>
          <a:xfrm>
            <a:off x="6311900" y="3576568"/>
            <a:ext cx="775435" cy="307777"/>
          </a:xfrm>
          <a:prstGeom prst="rect">
            <a:avLst/>
          </a:prstGeom>
        </p:spPr>
        <p:txBody>
          <a:bodyPr wrap="none">
            <a:spAutoFit/>
          </a:bodyPr>
          <a:lstStyle/>
          <a:p>
            <a:r>
              <a:rPr lang="en-US" sz="1400" dirty="0" smtClean="0">
                <a:solidFill>
                  <a:schemeClr val="bg2"/>
                </a:solidFill>
              </a:rPr>
              <a:t>Hybrid</a:t>
            </a:r>
            <a:endParaRPr lang="en-US" sz="1400" dirty="0">
              <a:solidFill>
                <a:schemeClr val="bg2"/>
              </a:solidFill>
            </a:endParaRPr>
          </a:p>
        </p:txBody>
      </p:sp>
    </p:spTree>
    <p:extLst>
      <p:ext uri="{BB962C8B-B14F-4D97-AF65-F5344CB8AC3E}">
        <p14:creationId xmlns:p14="http://schemas.microsoft.com/office/powerpoint/2010/main" val="298229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ru-RU" dirty="0"/>
              <a:t>Пример заказчика: Решение Data Lake</a:t>
            </a:r>
            <a:endParaRPr lang="en-US" dirty="0"/>
          </a:p>
        </p:txBody>
      </p:sp>
      <p:pic>
        <p:nvPicPr>
          <p:cNvPr id="2" name="Picture 1" descr="wsg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500" y="2545722"/>
            <a:ext cx="3408680" cy="661685"/>
          </a:xfrm>
          <a:prstGeom prst="rect">
            <a:avLst/>
          </a:prstGeom>
        </p:spPr>
      </p:pic>
      <p:sp>
        <p:nvSpPr>
          <p:cNvPr id="7" name="Content Placeholder 6"/>
          <p:cNvSpPr txBox="1">
            <a:spLocks/>
          </p:cNvSpPr>
          <p:nvPr/>
        </p:nvSpPr>
        <p:spPr bwMode="gray">
          <a:xfrm>
            <a:off x="379413" y="3562350"/>
            <a:ext cx="4912331" cy="1220066"/>
          </a:xfrm>
          <a:prstGeom prst="roundRect">
            <a:avLst>
              <a:gd name="adj" fmla="val 2380"/>
            </a:avLst>
          </a:prstGeom>
          <a:gradFill flip="none" rotWithShape="1">
            <a:gsLst>
              <a:gs pos="0">
                <a:schemeClr val="bg2">
                  <a:lumMod val="20000"/>
                  <a:lumOff val="80000"/>
                </a:schemeClr>
              </a:gs>
              <a:gs pos="100000">
                <a:schemeClr val="bg1">
                  <a:alpha val="0"/>
                </a:schemeClr>
              </a:gs>
            </a:gsLst>
            <a:lin ang="10800000" scaled="1"/>
            <a:tileRect/>
          </a:gradFill>
          <a:ln w="12700" cap="flat" cmpd="sng" algn="ctr">
            <a:gradFill>
              <a:gsLst>
                <a:gs pos="0">
                  <a:schemeClr val="bg2">
                    <a:lumMod val="40000"/>
                    <a:lumOff val="60000"/>
                  </a:schemeClr>
                </a:gs>
                <a:gs pos="100000">
                  <a:schemeClr val="bg1">
                    <a:alpha val="0"/>
                  </a:schemeClr>
                </a:gs>
              </a:gsLst>
              <a:lin ang="10800000" scaled="0"/>
            </a:gradFill>
            <a:prstDash val="solid"/>
          </a:ln>
          <a:effectLst/>
        </p:spPr>
        <p:txBody>
          <a:bodyPr lIns="0" tIns="0" rIns="91440" bIns="0" anchor="ctr" anchorCtr="0"/>
          <a:lstStyle/>
          <a:p>
            <a:pPr>
              <a:spcBef>
                <a:spcPts val="200"/>
              </a:spcBef>
              <a:buClr>
                <a:srgbClr val="3892D0"/>
              </a:buClr>
              <a:buFont typeface="Arial" pitchFamily="34" charset="0"/>
              <a:buNone/>
              <a:defRPr/>
            </a:pPr>
            <a:r>
              <a:rPr lang="ru-RU" dirty="0" smtClean="0">
                <a:solidFill>
                  <a:srgbClr val="3892D0"/>
                </a:solidFill>
              </a:rPr>
              <a:t>Результаты</a:t>
            </a:r>
            <a:endParaRPr lang="en-US" dirty="0" smtClean="0">
              <a:solidFill>
                <a:srgbClr val="3892D0"/>
              </a:solidFill>
            </a:endParaRPr>
          </a:p>
          <a:p>
            <a:pPr marL="227013" lvl="1" indent="-227013">
              <a:spcBef>
                <a:spcPts val="200"/>
              </a:spcBef>
              <a:buClr>
                <a:srgbClr val="3892D0"/>
              </a:buClr>
              <a:buFont typeface="Wingdings" pitchFamily="2" charset="2"/>
              <a:buChar char=""/>
              <a:defRPr/>
            </a:pPr>
            <a:r>
              <a:rPr lang="ru-RU" sz="1200" dirty="0" smtClean="0">
                <a:solidFill>
                  <a:schemeClr val="bg2"/>
                </a:solidFill>
              </a:rPr>
              <a:t>Быстро</a:t>
            </a:r>
            <a:r>
              <a:rPr lang="en-US" sz="1200" dirty="0" smtClean="0">
                <a:solidFill>
                  <a:schemeClr val="bg2"/>
                </a:solidFill>
              </a:rPr>
              <a:t> </a:t>
            </a:r>
            <a:r>
              <a:rPr lang="ru-RU" sz="1200" dirty="0" smtClean="0">
                <a:solidFill>
                  <a:schemeClr val="bg2"/>
                </a:solidFill>
              </a:rPr>
              <a:t>запустили</a:t>
            </a:r>
            <a:r>
              <a:rPr lang="en-US" sz="1200" dirty="0" smtClean="0">
                <a:solidFill>
                  <a:schemeClr val="bg2"/>
                </a:solidFill>
              </a:rPr>
              <a:t> </a:t>
            </a:r>
            <a:r>
              <a:rPr lang="ru-RU" sz="1200" dirty="0" smtClean="0">
                <a:solidFill>
                  <a:schemeClr val="bg2"/>
                </a:solidFill>
              </a:rPr>
              <a:t>новый сервис</a:t>
            </a:r>
            <a:endParaRPr lang="en-US" sz="1200" dirty="0">
              <a:solidFill>
                <a:schemeClr val="bg2"/>
              </a:solidFill>
            </a:endParaRPr>
          </a:p>
          <a:p>
            <a:pPr marL="227013" lvl="1" indent="-227013">
              <a:spcBef>
                <a:spcPts val="200"/>
              </a:spcBef>
              <a:buClr>
                <a:srgbClr val="3892D0"/>
              </a:buClr>
              <a:buFont typeface="Wingdings" pitchFamily="2" charset="2"/>
              <a:buChar char=""/>
              <a:defRPr/>
            </a:pPr>
            <a:r>
              <a:rPr lang="ru-RU" sz="1200" dirty="0" smtClean="0">
                <a:solidFill>
                  <a:schemeClr val="bg2"/>
                </a:solidFill>
              </a:rPr>
              <a:t>Высокая производительность и </a:t>
            </a:r>
            <a:r>
              <a:rPr lang="ru-RU" sz="1200" dirty="0">
                <a:solidFill>
                  <a:schemeClr val="bg2"/>
                </a:solidFill>
              </a:rPr>
              <a:t>масштабируемость </a:t>
            </a:r>
            <a:r>
              <a:rPr lang="ru-RU" sz="1200" dirty="0" smtClean="0">
                <a:solidFill>
                  <a:schemeClr val="bg2"/>
                </a:solidFill>
              </a:rPr>
              <a:t>с простым администрированием и управлением</a:t>
            </a:r>
            <a:endParaRPr lang="ru-RU" sz="1200" dirty="0">
              <a:solidFill>
                <a:schemeClr val="bg2"/>
              </a:solidFill>
            </a:endParaRPr>
          </a:p>
        </p:txBody>
      </p:sp>
      <p:sp>
        <p:nvSpPr>
          <p:cNvPr id="8" name="Content Placeholder 6"/>
          <p:cNvSpPr txBox="1">
            <a:spLocks/>
          </p:cNvSpPr>
          <p:nvPr/>
        </p:nvSpPr>
        <p:spPr bwMode="gray">
          <a:xfrm>
            <a:off x="379413" y="970684"/>
            <a:ext cx="4912331" cy="1220066"/>
          </a:xfrm>
          <a:prstGeom prst="roundRect">
            <a:avLst>
              <a:gd name="adj" fmla="val 2380"/>
            </a:avLst>
          </a:prstGeom>
          <a:gradFill flip="none" rotWithShape="1">
            <a:gsLst>
              <a:gs pos="0">
                <a:schemeClr val="bg2">
                  <a:lumMod val="20000"/>
                  <a:lumOff val="80000"/>
                </a:schemeClr>
              </a:gs>
              <a:gs pos="100000">
                <a:schemeClr val="bg1">
                  <a:alpha val="0"/>
                </a:schemeClr>
              </a:gs>
            </a:gsLst>
            <a:lin ang="10800000" scaled="1"/>
            <a:tileRect/>
          </a:gradFill>
          <a:ln w="12700" cap="flat" cmpd="sng" algn="ctr">
            <a:gradFill>
              <a:gsLst>
                <a:gs pos="0">
                  <a:schemeClr val="bg2">
                    <a:lumMod val="40000"/>
                    <a:lumOff val="60000"/>
                  </a:schemeClr>
                </a:gs>
                <a:gs pos="100000">
                  <a:schemeClr val="bg1">
                    <a:alpha val="0"/>
                  </a:schemeClr>
                </a:gs>
              </a:gsLst>
              <a:lin ang="10800000" scaled="0"/>
            </a:gradFill>
            <a:prstDash val="solid"/>
          </a:ln>
          <a:effectLst/>
        </p:spPr>
        <p:txBody>
          <a:bodyPr lIns="0" tIns="0" rIns="91440" bIns="0" anchor="ctr" anchorCtr="0"/>
          <a:lstStyle/>
          <a:p>
            <a:pPr>
              <a:spcBef>
                <a:spcPts val="200"/>
              </a:spcBef>
              <a:buClr>
                <a:srgbClr val="3892D0"/>
              </a:buClr>
              <a:buFont typeface="Arial" pitchFamily="34" charset="0"/>
              <a:buNone/>
              <a:defRPr/>
            </a:pPr>
            <a:r>
              <a:rPr lang="ru-RU" dirty="0" smtClean="0">
                <a:solidFill>
                  <a:srgbClr val="3892D0"/>
                </a:solidFill>
              </a:rPr>
              <a:t>Цели</a:t>
            </a:r>
            <a:endParaRPr lang="en-US" dirty="0" smtClean="0">
              <a:solidFill>
                <a:srgbClr val="3892D0"/>
              </a:solidFill>
            </a:endParaRPr>
          </a:p>
          <a:p>
            <a:pPr marL="227013" lvl="1" indent="-227013">
              <a:spcBef>
                <a:spcPts val="200"/>
              </a:spcBef>
              <a:buClr>
                <a:srgbClr val="3892D0"/>
              </a:buClr>
              <a:buFont typeface="Wingdings" pitchFamily="2" charset="2"/>
              <a:buChar char=""/>
              <a:defRPr/>
            </a:pPr>
            <a:r>
              <a:rPr lang="ru-RU" sz="1200" dirty="0" smtClean="0">
                <a:solidFill>
                  <a:schemeClr val="bg2"/>
                </a:solidFill>
              </a:rPr>
              <a:t>Быстрый запуск нового сервиса </a:t>
            </a:r>
            <a:r>
              <a:rPr lang="ru-RU" sz="1200" dirty="0">
                <a:solidFill>
                  <a:schemeClr val="bg2"/>
                </a:solidFill>
              </a:rPr>
              <a:t>аналитики рынка для розничной </a:t>
            </a:r>
            <a:r>
              <a:rPr lang="ru-RU" sz="1200" dirty="0" smtClean="0">
                <a:solidFill>
                  <a:schemeClr val="bg2"/>
                </a:solidFill>
              </a:rPr>
              <a:t>модной торговли </a:t>
            </a:r>
          </a:p>
          <a:p>
            <a:pPr marL="227013" lvl="1" indent="-227013">
              <a:spcBef>
                <a:spcPts val="200"/>
              </a:spcBef>
              <a:buClr>
                <a:srgbClr val="3892D0"/>
              </a:buClr>
              <a:buFont typeface="Wingdings" pitchFamily="2" charset="2"/>
              <a:buChar char=""/>
              <a:defRPr/>
            </a:pPr>
            <a:r>
              <a:rPr lang="ru-RU" sz="1200" dirty="0">
                <a:solidFill>
                  <a:schemeClr val="bg2"/>
                </a:solidFill>
              </a:rPr>
              <a:t>Поддержка </a:t>
            </a:r>
            <a:r>
              <a:rPr lang="ru-RU" sz="1200" dirty="0" smtClean="0">
                <a:solidFill>
                  <a:schemeClr val="bg2"/>
                </a:solidFill>
              </a:rPr>
              <a:t>растущих </a:t>
            </a:r>
            <a:r>
              <a:rPr lang="ru-RU" sz="1200" dirty="0">
                <a:solidFill>
                  <a:schemeClr val="bg2"/>
                </a:solidFill>
              </a:rPr>
              <a:t>объемов </a:t>
            </a:r>
            <a:r>
              <a:rPr lang="ru-RU" sz="1200" dirty="0" smtClean="0">
                <a:solidFill>
                  <a:schemeClr val="bg2"/>
                </a:solidFill>
              </a:rPr>
              <a:t>Больших Данных</a:t>
            </a:r>
            <a:endParaRPr lang="en-US" sz="1200" dirty="0">
              <a:solidFill>
                <a:schemeClr val="bg2"/>
              </a:solidFill>
            </a:endParaRPr>
          </a:p>
        </p:txBody>
      </p:sp>
      <p:sp>
        <p:nvSpPr>
          <p:cNvPr id="9" name="Content Placeholder 6"/>
          <p:cNvSpPr txBox="1">
            <a:spLocks/>
          </p:cNvSpPr>
          <p:nvPr/>
        </p:nvSpPr>
        <p:spPr bwMode="gray">
          <a:xfrm>
            <a:off x="379413" y="2266517"/>
            <a:ext cx="4912331" cy="1220066"/>
          </a:xfrm>
          <a:prstGeom prst="roundRect">
            <a:avLst>
              <a:gd name="adj" fmla="val 2380"/>
            </a:avLst>
          </a:prstGeom>
          <a:gradFill flip="none" rotWithShape="1">
            <a:gsLst>
              <a:gs pos="0">
                <a:schemeClr val="bg2">
                  <a:lumMod val="20000"/>
                  <a:lumOff val="80000"/>
                </a:schemeClr>
              </a:gs>
              <a:gs pos="100000">
                <a:schemeClr val="bg1">
                  <a:alpha val="0"/>
                </a:schemeClr>
              </a:gs>
            </a:gsLst>
            <a:lin ang="10800000" scaled="1"/>
            <a:tileRect/>
          </a:gradFill>
          <a:ln w="12700" cap="flat" cmpd="sng" algn="ctr">
            <a:gradFill>
              <a:gsLst>
                <a:gs pos="0">
                  <a:schemeClr val="bg2">
                    <a:lumMod val="40000"/>
                    <a:lumOff val="60000"/>
                  </a:schemeClr>
                </a:gs>
                <a:gs pos="100000">
                  <a:schemeClr val="bg1">
                    <a:alpha val="0"/>
                  </a:schemeClr>
                </a:gs>
              </a:gsLst>
              <a:lin ang="10800000" scaled="0"/>
            </a:gradFill>
            <a:prstDash val="solid"/>
          </a:ln>
          <a:effectLst/>
        </p:spPr>
        <p:txBody>
          <a:bodyPr lIns="0" tIns="0" rIns="91440" bIns="0" anchor="ctr" anchorCtr="0"/>
          <a:lstStyle/>
          <a:p>
            <a:pPr>
              <a:spcBef>
                <a:spcPts val="200"/>
              </a:spcBef>
              <a:buClr>
                <a:srgbClr val="3892D0"/>
              </a:buClr>
              <a:buFont typeface="Arial" pitchFamily="34" charset="0"/>
              <a:buNone/>
              <a:defRPr/>
            </a:pPr>
            <a:r>
              <a:rPr lang="ru-RU" dirty="0" smtClean="0">
                <a:solidFill>
                  <a:srgbClr val="3892D0"/>
                </a:solidFill>
              </a:rPr>
              <a:t>Решения</a:t>
            </a:r>
            <a:endParaRPr lang="en-US" dirty="0" smtClean="0">
              <a:solidFill>
                <a:srgbClr val="3892D0"/>
              </a:solidFill>
            </a:endParaRPr>
          </a:p>
          <a:p>
            <a:pPr marL="227013" lvl="1" indent="-227013">
              <a:spcBef>
                <a:spcPts val="200"/>
              </a:spcBef>
              <a:buClr>
                <a:srgbClr val="3892D0"/>
              </a:buClr>
              <a:buFont typeface="Wingdings" pitchFamily="2" charset="2"/>
              <a:buChar char=""/>
              <a:defRPr/>
            </a:pPr>
            <a:r>
              <a:rPr lang="en-US" sz="1200" dirty="0">
                <a:solidFill>
                  <a:schemeClr val="bg2"/>
                </a:solidFill>
              </a:rPr>
              <a:t>Pivotal Greenplum Database</a:t>
            </a:r>
          </a:p>
          <a:p>
            <a:pPr marL="227013" lvl="1" indent="-227013">
              <a:spcBef>
                <a:spcPts val="200"/>
              </a:spcBef>
              <a:buClr>
                <a:srgbClr val="3892D0"/>
              </a:buClr>
              <a:buFont typeface="Wingdings" pitchFamily="2" charset="2"/>
              <a:buChar char=""/>
              <a:defRPr/>
            </a:pPr>
            <a:r>
              <a:rPr lang="en-US" sz="1200" dirty="0">
                <a:solidFill>
                  <a:schemeClr val="bg2"/>
                </a:solidFill>
              </a:rPr>
              <a:t>Pivotal HD</a:t>
            </a:r>
          </a:p>
          <a:p>
            <a:pPr marL="227013" lvl="1" indent="-227013">
              <a:spcBef>
                <a:spcPts val="200"/>
              </a:spcBef>
              <a:buClr>
                <a:srgbClr val="3892D0"/>
              </a:buClr>
              <a:buFont typeface="Wingdings" pitchFamily="2" charset="2"/>
              <a:buChar char=""/>
              <a:defRPr/>
            </a:pPr>
            <a:r>
              <a:rPr lang="en-US" sz="1200" dirty="0">
                <a:solidFill>
                  <a:schemeClr val="bg2"/>
                </a:solidFill>
              </a:rPr>
              <a:t>EMC Isilon</a:t>
            </a:r>
          </a:p>
          <a:p>
            <a:pPr marL="227013" lvl="1" indent="-227013">
              <a:spcBef>
                <a:spcPts val="200"/>
              </a:spcBef>
              <a:buClr>
                <a:srgbClr val="3892D0"/>
              </a:buClr>
              <a:buFont typeface="Wingdings" pitchFamily="2" charset="2"/>
              <a:buChar char=""/>
              <a:defRPr/>
            </a:pPr>
            <a:r>
              <a:rPr lang="en-US" sz="1200" dirty="0">
                <a:solidFill>
                  <a:schemeClr val="bg2"/>
                </a:solidFill>
              </a:rPr>
              <a:t>Pivotal Data Labs</a:t>
            </a:r>
          </a:p>
        </p:txBody>
      </p:sp>
    </p:spTree>
    <p:extLst>
      <p:ext uri="{BB962C8B-B14F-4D97-AF65-F5344CB8AC3E}">
        <p14:creationId xmlns:p14="http://schemas.microsoft.com/office/powerpoint/2010/main" val="126730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049356" y="3373120"/>
            <a:ext cx="4810164" cy="1076960"/>
          </a:xfrm>
          <a:prstGeom prst="roundRect">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anchor="b"/>
          <a:lstStyle/>
          <a:p>
            <a:pPr algn="ctr"/>
            <a:r>
              <a:rPr lang="ru-RU" sz="1400" b="1" dirty="0" smtClean="0">
                <a:solidFill>
                  <a:schemeClr val="tx2"/>
                </a:solidFill>
              </a:rPr>
              <a:t>Технология</a:t>
            </a:r>
            <a:r>
              <a:rPr lang="en-US" sz="1400" b="1" dirty="0" smtClean="0">
                <a:solidFill>
                  <a:schemeClr val="tx2"/>
                </a:solidFill>
              </a:rPr>
              <a:t>: </a:t>
            </a:r>
            <a:r>
              <a:rPr lang="ru-RU" sz="1400" dirty="0" smtClean="0">
                <a:solidFill>
                  <a:schemeClr val="bg2"/>
                </a:solidFill>
              </a:rPr>
              <a:t>EMC </a:t>
            </a:r>
            <a:r>
              <a:rPr lang="ru-RU" sz="1400" dirty="0">
                <a:solidFill>
                  <a:schemeClr val="bg2"/>
                </a:solidFill>
              </a:rPr>
              <a:t>предлагает </a:t>
            </a:r>
            <a:r>
              <a:rPr lang="ru-RU" sz="1400" dirty="0" smtClean="0">
                <a:solidFill>
                  <a:schemeClr val="bg2"/>
                </a:solidFill>
              </a:rPr>
              <a:t>последние, </a:t>
            </a:r>
            <a:r>
              <a:rPr lang="ru-RU" sz="1400" dirty="0">
                <a:solidFill>
                  <a:schemeClr val="bg2"/>
                </a:solidFill>
              </a:rPr>
              <a:t>лучшие в своем классе </a:t>
            </a:r>
            <a:r>
              <a:rPr lang="ru-RU" sz="1400" dirty="0" smtClean="0">
                <a:solidFill>
                  <a:schemeClr val="bg2"/>
                </a:solidFill>
              </a:rPr>
              <a:t>инфраструктурные решения </a:t>
            </a:r>
            <a:r>
              <a:rPr lang="ru-RU" sz="1400" dirty="0">
                <a:solidFill>
                  <a:schemeClr val="bg2"/>
                </a:solidFill>
              </a:rPr>
              <a:t>для упрощения архитектуры ваших данных и </a:t>
            </a:r>
            <a:r>
              <a:rPr lang="ru-RU" sz="1400" dirty="0" smtClean="0">
                <a:solidFill>
                  <a:schemeClr val="bg2"/>
                </a:solidFill>
              </a:rPr>
              <a:t>превращения их </a:t>
            </a:r>
            <a:r>
              <a:rPr lang="ru-RU" sz="1400" dirty="0">
                <a:solidFill>
                  <a:schemeClr val="bg2"/>
                </a:solidFill>
              </a:rPr>
              <a:t>в «озеро данных</a:t>
            </a:r>
            <a:r>
              <a:rPr lang="ru-RU" sz="1400" dirty="0" smtClean="0">
                <a:solidFill>
                  <a:schemeClr val="bg2"/>
                </a:solidFill>
              </a:rPr>
              <a:t>»</a:t>
            </a:r>
            <a:endParaRPr lang="en-US" sz="1400" dirty="0">
              <a:solidFill>
                <a:schemeClr val="bg2"/>
              </a:solidFill>
            </a:endParaRPr>
          </a:p>
        </p:txBody>
      </p:sp>
      <p:sp>
        <p:nvSpPr>
          <p:cNvPr id="5" name="Rounded Rectangle 4"/>
          <p:cNvSpPr/>
          <p:nvPr/>
        </p:nvSpPr>
        <p:spPr>
          <a:xfrm>
            <a:off x="4044950" y="2143760"/>
            <a:ext cx="4804410" cy="1097280"/>
          </a:xfrm>
          <a:prstGeom prst="roundRect">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anchor="b"/>
          <a:lstStyle/>
          <a:p>
            <a:pPr algn="ctr"/>
            <a:r>
              <a:rPr lang="ru-RU" sz="1400" b="1" dirty="0" smtClean="0">
                <a:solidFill>
                  <a:schemeClr val="tx2"/>
                </a:solidFill>
              </a:rPr>
              <a:t>Процессы</a:t>
            </a:r>
            <a:r>
              <a:rPr lang="en-US" sz="1400" b="1" dirty="0" smtClean="0">
                <a:solidFill>
                  <a:schemeClr val="tx2"/>
                </a:solidFill>
              </a:rPr>
              <a:t>: </a:t>
            </a:r>
            <a:r>
              <a:rPr lang="ru-RU" sz="1400" dirty="0" smtClean="0">
                <a:solidFill>
                  <a:schemeClr val="bg2"/>
                </a:solidFill>
              </a:rPr>
              <a:t>EMC </a:t>
            </a:r>
            <a:r>
              <a:rPr lang="ru-RU" sz="1400" dirty="0">
                <a:solidFill>
                  <a:schemeClr val="bg2"/>
                </a:solidFill>
              </a:rPr>
              <a:t>предлагает проверенные методики для реализации </a:t>
            </a:r>
            <a:r>
              <a:rPr lang="ru-RU" sz="1400" dirty="0" smtClean="0">
                <a:solidFill>
                  <a:schemeClr val="bg2"/>
                </a:solidFill>
              </a:rPr>
              <a:t>управляемых бизнес требованиями, гибких процессов обеспечивающих </a:t>
            </a:r>
            <a:r>
              <a:rPr lang="ru-RU" sz="1400" dirty="0">
                <a:solidFill>
                  <a:schemeClr val="bg2"/>
                </a:solidFill>
              </a:rPr>
              <a:t>большую </a:t>
            </a:r>
            <a:r>
              <a:rPr lang="ru-RU" sz="1400" dirty="0" smtClean="0">
                <a:solidFill>
                  <a:schemeClr val="bg2"/>
                </a:solidFill>
              </a:rPr>
              <a:t>ценность</a:t>
            </a:r>
            <a:endParaRPr lang="ru-RU" sz="1400" dirty="0">
              <a:solidFill>
                <a:schemeClr val="bg2"/>
              </a:solidFill>
            </a:endParaRPr>
          </a:p>
        </p:txBody>
      </p:sp>
      <p:sp>
        <p:nvSpPr>
          <p:cNvPr id="4" name="Rounded Rectangle 3"/>
          <p:cNvSpPr/>
          <p:nvPr/>
        </p:nvSpPr>
        <p:spPr>
          <a:xfrm>
            <a:off x="4027325" y="934720"/>
            <a:ext cx="4781395" cy="1076960"/>
          </a:xfrm>
          <a:prstGeom prst="roundRect">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anchor="b"/>
          <a:lstStyle/>
          <a:p>
            <a:pPr algn="ctr"/>
            <a:endParaRPr lang="ru-RU" sz="1600" b="1" dirty="0" smtClean="0">
              <a:solidFill>
                <a:schemeClr val="tx2"/>
              </a:solidFill>
            </a:endParaRPr>
          </a:p>
          <a:p>
            <a:pPr algn="ctr"/>
            <a:r>
              <a:rPr lang="ru-RU" sz="1600" b="1" dirty="0" smtClean="0">
                <a:solidFill>
                  <a:schemeClr val="tx2"/>
                </a:solidFill>
              </a:rPr>
              <a:t>Люди</a:t>
            </a:r>
            <a:r>
              <a:rPr lang="en-US" sz="1600" b="1" dirty="0" smtClean="0">
                <a:solidFill>
                  <a:schemeClr val="tx2"/>
                </a:solidFill>
              </a:rPr>
              <a:t>: </a:t>
            </a:r>
            <a:r>
              <a:rPr lang="ru-RU" sz="1400" dirty="0">
                <a:solidFill>
                  <a:schemeClr val="bg2"/>
                </a:solidFill>
              </a:rPr>
              <a:t>EMC </a:t>
            </a:r>
            <a:r>
              <a:rPr lang="ru-RU" sz="1400" dirty="0" smtClean="0">
                <a:solidFill>
                  <a:schemeClr val="bg2"/>
                </a:solidFill>
              </a:rPr>
              <a:t>предоставляет </a:t>
            </a:r>
            <a:r>
              <a:rPr lang="ru-RU" sz="1400" dirty="0">
                <a:solidFill>
                  <a:schemeClr val="bg2"/>
                </a:solidFill>
              </a:rPr>
              <a:t>опытных </a:t>
            </a:r>
            <a:r>
              <a:rPr lang="ru-RU" sz="1400" dirty="0" smtClean="0">
                <a:solidFill>
                  <a:schemeClr val="bg2"/>
                </a:solidFill>
              </a:rPr>
              <a:t>специалистов анализа </a:t>
            </a:r>
            <a:r>
              <a:rPr lang="ru-RU" sz="1400" dirty="0">
                <a:solidFill>
                  <a:schemeClr val="bg2"/>
                </a:solidFill>
              </a:rPr>
              <a:t>больших данных и </a:t>
            </a:r>
            <a:r>
              <a:rPr lang="ru-RU" sz="1400" dirty="0" smtClean="0">
                <a:solidFill>
                  <a:schemeClr val="bg2"/>
                </a:solidFill>
              </a:rPr>
              <a:t>науки о данных </a:t>
            </a:r>
            <a:r>
              <a:rPr lang="ru-RU" sz="1400" dirty="0">
                <a:solidFill>
                  <a:schemeClr val="bg2"/>
                </a:solidFill>
              </a:rPr>
              <a:t>для обучения </a:t>
            </a:r>
            <a:r>
              <a:rPr lang="ru-RU" sz="1400" dirty="0" smtClean="0">
                <a:solidFill>
                  <a:schemeClr val="bg2"/>
                </a:solidFill>
              </a:rPr>
              <a:t>ваших </a:t>
            </a:r>
            <a:r>
              <a:rPr lang="ru-RU" sz="1400" dirty="0">
                <a:solidFill>
                  <a:schemeClr val="bg2"/>
                </a:solidFill>
              </a:rPr>
              <a:t>сотрудников </a:t>
            </a:r>
            <a:r>
              <a:rPr lang="ru-RU" sz="1400" dirty="0" smtClean="0">
                <a:solidFill>
                  <a:schemeClr val="bg2"/>
                </a:solidFill>
              </a:rPr>
              <a:t>и для </a:t>
            </a:r>
            <a:r>
              <a:rPr lang="ru-RU" sz="1400" dirty="0">
                <a:solidFill>
                  <a:schemeClr val="bg2"/>
                </a:solidFill>
              </a:rPr>
              <a:t>успешного </a:t>
            </a:r>
            <a:r>
              <a:rPr lang="ru-RU" sz="1400" dirty="0" smtClean="0">
                <a:solidFill>
                  <a:schemeClr val="bg2"/>
                </a:solidFill>
              </a:rPr>
              <a:t>исполнения</a:t>
            </a:r>
            <a:endParaRPr lang="ru-RU" sz="1400" dirty="0">
              <a:solidFill>
                <a:schemeClr val="bg2"/>
              </a:solidFill>
            </a:endParaRPr>
          </a:p>
        </p:txBody>
      </p:sp>
      <p:sp>
        <p:nvSpPr>
          <p:cNvPr id="2" name="Title 1"/>
          <p:cNvSpPr>
            <a:spLocks noGrp="1"/>
          </p:cNvSpPr>
          <p:nvPr>
            <p:ph type="ctrTitle"/>
          </p:nvPr>
        </p:nvSpPr>
        <p:spPr/>
        <p:txBody>
          <a:bodyPr/>
          <a:lstStyle/>
          <a:p>
            <a:r>
              <a:rPr lang="ru-RU" dirty="0" smtClean="0"/>
              <a:t>Сотрудничайте </a:t>
            </a:r>
            <a:r>
              <a:rPr lang="ru-RU" dirty="0"/>
              <a:t>с </a:t>
            </a:r>
            <a:r>
              <a:rPr lang="en-US" dirty="0"/>
              <a:t>EMC</a:t>
            </a:r>
          </a:p>
        </p:txBody>
      </p:sp>
      <p:pic>
        <p:nvPicPr>
          <p:cNvPr id="7" name="Picture 6" descr="Leadership graphic sized for ppt2.jpg"/>
          <p:cNvPicPr>
            <a:picLocks noChangeAspect="1"/>
          </p:cNvPicPr>
          <p:nvPr/>
        </p:nvPicPr>
        <p:blipFill rotWithShape="1">
          <a:blip r:embed="rId3">
            <a:alphaModFix/>
            <a:extLst>
              <a:ext uri="{28A0092B-C50C-407E-A947-70E740481C1C}">
                <a14:useLocalDpi xmlns:a14="http://schemas.microsoft.com/office/drawing/2010/main" val="0"/>
              </a:ext>
            </a:extLst>
          </a:blip>
          <a:srcRect b="4622"/>
          <a:stretch/>
        </p:blipFill>
        <p:spPr>
          <a:xfrm>
            <a:off x="196850" y="1078525"/>
            <a:ext cx="3830475" cy="3295355"/>
          </a:xfrm>
          <a:prstGeom prst="rect">
            <a:avLst/>
          </a:prstGeom>
        </p:spPr>
      </p:pic>
    </p:spTree>
    <p:extLst>
      <p:ext uri="{BB962C8B-B14F-4D97-AF65-F5344CB8AC3E}">
        <p14:creationId xmlns:p14="http://schemas.microsoft.com/office/powerpoint/2010/main" val="24040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2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8393" y="0"/>
            <a:ext cx="1916988" cy="892253"/>
          </a:xfrm>
          <a:prstGeom prst="rect">
            <a:avLst/>
          </a:prstGeom>
          <a:solidFill>
            <a:srgbClr val="FFFFFF"/>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ru-RU" dirty="0" smtClean="0"/>
              <a:t>Каков объем данных</a:t>
            </a:r>
            <a:r>
              <a:rPr lang="en-US" dirty="0" smtClean="0"/>
              <a:t>?</a:t>
            </a:r>
            <a:endParaRPr lang="en-US" dirty="0"/>
          </a:p>
        </p:txBody>
      </p:sp>
      <p:grpSp>
        <p:nvGrpSpPr>
          <p:cNvPr id="8" name="Group 7"/>
          <p:cNvGrpSpPr/>
          <p:nvPr/>
        </p:nvGrpSpPr>
        <p:grpSpPr>
          <a:xfrm>
            <a:off x="3210559" y="2702774"/>
            <a:ext cx="5648678" cy="1754854"/>
            <a:chOff x="3210559" y="2702774"/>
            <a:chExt cx="5648678" cy="1754854"/>
          </a:xfrm>
        </p:grpSpPr>
        <p:grpSp>
          <p:nvGrpSpPr>
            <p:cNvPr id="52" name="Group 51"/>
            <p:cNvGrpSpPr/>
            <p:nvPr/>
          </p:nvGrpSpPr>
          <p:grpSpPr>
            <a:xfrm>
              <a:off x="3210559" y="2702774"/>
              <a:ext cx="5648678" cy="1752600"/>
              <a:chOff x="304799" y="2753574"/>
              <a:chExt cx="5648678" cy="1752600"/>
            </a:xfrm>
          </p:grpSpPr>
          <p:sp>
            <p:nvSpPr>
              <p:cNvPr id="22" name="Round Same Side Corner Rectangle 21"/>
              <p:cNvSpPr/>
              <p:nvPr/>
            </p:nvSpPr>
            <p:spPr>
              <a:xfrm rot="5400000">
                <a:off x="2252838" y="805535"/>
                <a:ext cx="1752600" cy="5648678"/>
              </a:xfrm>
              <a:prstGeom prst="round2SameRect">
                <a:avLst>
                  <a:gd name="adj1" fmla="val 5618"/>
                  <a:gd name="adj2" fmla="val 0"/>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anchor="ctr"/>
              <a:lstStyle/>
              <a:p>
                <a:endParaRPr lang="en-US"/>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2754135"/>
                <a:ext cx="2803262" cy="1752039"/>
              </a:xfrm>
              <a:prstGeom prst="rect">
                <a:avLst/>
              </a:prstGeom>
            </p:spPr>
          </p:pic>
          <p:sp>
            <p:nvSpPr>
              <p:cNvPr id="23" name="Rectangle 22"/>
              <p:cNvSpPr/>
              <p:nvPr/>
            </p:nvSpPr>
            <p:spPr>
              <a:xfrm>
                <a:off x="2811603" y="2935336"/>
                <a:ext cx="3025187" cy="492443"/>
              </a:xfrm>
              <a:prstGeom prst="rect">
                <a:avLst/>
              </a:prstGeom>
            </p:spPr>
            <p:txBody>
              <a:bodyPr wrap="none">
                <a:spAutoFit/>
              </a:bodyPr>
              <a:lstStyle/>
              <a:p>
                <a:pPr algn="ctr"/>
                <a:r>
                  <a:rPr lang="ru-RU" sz="1300" dirty="0">
                    <a:gradFill>
                      <a:gsLst>
                        <a:gs pos="0">
                          <a:schemeClr val="bg2"/>
                        </a:gs>
                        <a:gs pos="100000">
                          <a:schemeClr val="bg2"/>
                        </a:gs>
                      </a:gsLst>
                      <a:lin ang="5400000" scaled="1"/>
                    </a:gradFill>
                  </a:rPr>
                  <a:t>К 2020 году </a:t>
                </a:r>
                <a:endParaRPr lang="ru-RU" sz="1300" dirty="0" smtClean="0">
                  <a:gradFill>
                    <a:gsLst>
                      <a:gs pos="0">
                        <a:schemeClr val="bg2"/>
                      </a:gs>
                      <a:gs pos="100000">
                        <a:schemeClr val="bg2"/>
                      </a:gs>
                    </a:gsLst>
                    <a:lin ang="5400000" scaled="1"/>
                  </a:gradFill>
                </a:endParaRPr>
              </a:p>
              <a:p>
                <a:pPr algn="ctr"/>
                <a:r>
                  <a:rPr lang="ru-RU" sz="1300" dirty="0" smtClean="0">
                    <a:gradFill>
                      <a:gsLst>
                        <a:gs pos="0">
                          <a:schemeClr val="bg2"/>
                        </a:gs>
                        <a:gs pos="100000">
                          <a:schemeClr val="bg2"/>
                        </a:gs>
                      </a:gsLst>
                      <a:lin ang="5400000" scaled="1"/>
                    </a:gradFill>
                  </a:rPr>
                  <a:t>к </a:t>
                </a:r>
                <a:r>
                  <a:rPr lang="ru-RU" sz="1300" dirty="0">
                    <a:gradFill>
                      <a:gsLst>
                        <a:gs pos="0">
                          <a:schemeClr val="bg2"/>
                        </a:gs>
                        <a:gs pos="100000">
                          <a:schemeClr val="bg2"/>
                        </a:gs>
                      </a:gsLst>
                      <a:lin ang="5400000" scaled="1"/>
                    </a:gradFill>
                  </a:rPr>
                  <a:t>Интернету будут подключены</a:t>
                </a:r>
                <a:r>
                  <a:rPr lang="en-US" sz="1300" dirty="0" smtClean="0">
                    <a:gradFill>
                      <a:gsLst>
                        <a:gs pos="0">
                          <a:schemeClr val="bg2"/>
                        </a:gs>
                        <a:gs pos="100000">
                          <a:schemeClr val="bg2"/>
                        </a:gs>
                      </a:gsLst>
                      <a:lin ang="5400000" scaled="1"/>
                    </a:gradFill>
                    <a:latin typeface="Verdana"/>
                  </a:rPr>
                  <a:t>:</a:t>
                </a:r>
                <a:endParaRPr lang="en-US" sz="1300" dirty="0">
                  <a:gradFill>
                    <a:gsLst>
                      <a:gs pos="0">
                        <a:schemeClr val="bg2"/>
                      </a:gs>
                      <a:gs pos="100000">
                        <a:schemeClr val="bg2"/>
                      </a:gs>
                    </a:gsLst>
                    <a:lin ang="5400000" scaled="1"/>
                  </a:gradFill>
                  <a:latin typeface="Verdana"/>
                </a:endParaRPr>
              </a:p>
            </p:txBody>
          </p:sp>
          <p:sp>
            <p:nvSpPr>
              <p:cNvPr id="27" name="Rectangle 26"/>
              <p:cNvSpPr/>
              <p:nvPr/>
            </p:nvSpPr>
            <p:spPr>
              <a:xfrm>
                <a:off x="2877260" y="3407366"/>
                <a:ext cx="1201728" cy="733534"/>
              </a:xfrm>
              <a:prstGeom prst="rect">
                <a:avLst/>
              </a:prstGeom>
            </p:spPr>
            <p:txBody>
              <a:bodyPr wrap="square">
                <a:spAutoFit/>
              </a:bodyPr>
              <a:lstStyle/>
              <a:p>
                <a:pPr algn="r">
                  <a:lnSpc>
                    <a:spcPts val="2500"/>
                  </a:lnSpc>
                </a:pPr>
                <a:r>
                  <a:rPr lang="en-US" sz="2500" b="1" dirty="0" smtClean="0">
                    <a:solidFill>
                      <a:srgbClr val="2C95DD"/>
                    </a:solidFill>
                  </a:rPr>
                  <a:t>7.6B </a:t>
                </a:r>
                <a:br>
                  <a:rPr lang="en-US" sz="2500" b="1" dirty="0" smtClean="0">
                    <a:solidFill>
                      <a:srgbClr val="2C95DD"/>
                    </a:solidFill>
                  </a:rPr>
                </a:br>
                <a:r>
                  <a:rPr lang="ru-RU" sz="2000" b="1" dirty="0" smtClean="0">
                    <a:solidFill>
                      <a:srgbClr val="2C95DD"/>
                    </a:solidFill>
                  </a:rPr>
                  <a:t>людей</a:t>
                </a:r>
                <a:endParaRPr lang="en-US" sz="2500" b="1" dirty="0" smtClean="0">
                  <a:solidFill>
                    <a:srgbClr val="2C95DD"/>
                  </a:solidFill>
                </a:endParaRPr>
              </a:p>
            </p:txBody>
          </p:sp>
        </p:grpSp>
        <p:pic>
          <p:nvPicPr>
            <p:cNvPr id="13"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813040" y="4121893"/>
              <a:ext cx="880491" cy="309220"/>
            </a:xfrm>
            <a:prstGeom prst="rect">
              <a:avLst/>
            </a:prstGeom>
            <a:noFill/>
            <a:ln w="9525">
              <a:noFill/>
              <a:miter lim="800000"/>
              <a:headEnd/>
              <a:tailEnd/>
            </a:ln>
          </p:spPr>
        </p:pic>
        <p:grpSp>
          <p:nvGrpSpPr>
            <p:cNvPr id="53" name="Group 52"/>
            <p:cNvGrpSpPr/>
            <p:nvPr/>
          </p:nvGrpSpPr>
          <p:grpSpPr>
            <a:xfrm>
              <a:off x="7156745" y="3354064"/>
              <a:ext cx="1518453" cy="731397"/>
              <a:chOff x="4250985" y="3404864"/>
              <a:chExt cx="1518453" cy="731397"/>
            </a:xfrm>
          </p:grpSpPr>
          <p:sp>
            <p:nvSpPr>
              <p:cNvPr id="32" name="Rectangle 31"/>
              <p:cNvSpPr/>
              <p:nvPr/>
            </p:nvSpPr>
            <p:spPr>
              <a:xfrm>
                <a:off x="4535768" y="3404864"/>
                <a:ext cx="1233670" cy="731397"/>
              </a:xfrm>
              <a:prstGeom prst="rect">
                <a:avLst/>
              </a:prstGeom>
            </p:spPr>
            <p:txBody>
              <a:bodyPr wrap="square">
                <a:spAutoFit/>
              </a:bodyPr>
              <a:lstStyle/>
              <a:p>
                <a:pPr algn="r">
                  <a:lnSpc>
                    <a:spcPts val="2500"/>
                  </a:lnSpc>
                </a:pPr>
                <a:r>
                  <a:rPr lang="en-US" sz="2500" b="1" dirty="0">
                    <a:solidFill>
                      <a:srgbClr val="2C95DD"/>
                    </a:solidFill>
                  </a:rPr>
                  <a:t>200B </a:t>
                </a:r>
                <a:br>
                  <a:rPr lang="en-US" sz="2500" b="1" dirty="0">
                    <a:solidFill>
                      <a:srgbClr val="2C95DD"/>
                    </a:solidFill>
                  </a:rPr>
                </a:br>
                <a:r>
                  <a:rPr lang="ru-RU" sz="2000" b="1" dirty="0" smtClean="0">
                    <a:solidFill>
                      <a:srgbClr val="2C95DD"/>
                    </a:solidFill>
                  </a:rPr>
                  <a:t>вещей</a:t>
                </a:r>
                <a:endParaRPr lang="en-US" sz="2000" b="1" dirty="0">
                  <a:solidFill>
                    <a:srgbClr val="2C95DD"/>
                  </a:solidFill>
                </a:endParaRPr>
              </a:p>
            </p:txBody>
          </p:sp>
          <p:sp>
            <p:nvSpPr>
              <p:cNvPr id="33" name="Cross 32"/>
              <p:cNvSpPr/>
              <p:nvPr/>
            </p:nvSpPr>
            <p:spPr>
              <a:xfrm>
                <a:off x="4250985" y="3650600"/>
                <a:ext cx="247065" cy="247065"/>
              </a:xfrm>
              <a:prstGeom prst="plus">
                <a:avLst>
                  <a:gd name="adj" fmla="val 39118"/>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C95DD"/>
                  </a:solidFill>
                </a:endParaRPr>
              </a:p>
            </p:txBody>
          </p:sp>
        </p:grpSp>
        <p:pic>
          <p:nvPicPr>
            <p:cNvPr id="43" name="Picture 42"/>
            <p:cNvPicPr>
              <a:picLocks noChangeAspect="1"/>
            </p:cNvPicPr>
            <p:nvPr/>
          </p:nvPicPr>
          <p:blipFill rotWithShape="1">
            <a:blip r:embed="rId5">
              <a:extLst>
                <a:ext uri="{28A0092B-C50C-407E-A947-70E740481C1C}">
                  <a14:useLocalDpi xmlns:a14="http://schemas.microsoft.com/office/drawing/2010/main" val="0"/>
                </a:ext>
              </a:extLst>
            </a:blip>
            <a:srcRect t="13331"/>
            <a:stretch/>
          </p:blipFill>
          <p:spPr>
            <a:xfrm>
              <a:off x="4374647" y="2764633"/>
              <a:ext cx="1072473" cy="929494"/>
            </a:xfrm>
            <a:prstGeom prst="rect">
              <a:avLst/>
            </a:prstGeom>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2452" y="3016649"/>
              <a:ext cx="884092" cy="884092"/>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0114" y="2924080"/>
              <a:ext cx="495741" cy="495741"/>
            </a:xfrm>
            <a:prstGeom prst="rect">
              <a:avLst/>
            </a:prstGeom>
          </p:spPr>
        </p:pic>
        <p:pic>
          <p:nvPicPr>
            <p:cNvPr id="48" name="Picture 47"/>
            <p:cNvPicPr>
              <a:picLocks noChangeAspect="1"/>
            </p:cNvPicPr>
            <p:nvPr/>
          </p:nvPicPr>
          <p:blipFill rotWithShape="1">
            <a:blip r:embed="rId8">
              <a:extLst>
                <a:ext uri="{28A0092B-C50C-407E-A947-70E740481C1C}">
                  <a14:useLocalDpi xmlns:a14="http://schemas.microsoft.com/office/drawing/2010/main" val="0"/>
                </a:ext>
              </a:extLst>
            </a:blip>
            <a:srcRect t="19688" b="13780"/>
            <a:stretch/>
          </p:blipFill>
          <p:spPr>
            <a:xfrm>
              <a:off x="3239320" y="2813542"/>
              <a:ext cx="688672" cy="458189"/>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2076" y="3297937"/>
              <a:ext cx="636706" cy="636706"/>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1028" y="3271731"/>
              <a:ext cx="572189" cy="584589"/>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0475" y="3670732"/>
              <a:ext cx="486405" cy="694587"/>
            </a:xfrm>
            <a:prstGeom prst="rect">
              <a:avLst/>
            </a:prstGeom>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78487" y="3755425"/>
              <a:ext cx="631124" cy="631124"/>
            </a:xfrm>
            <a:prstGeom prst="rect">
              <a:avLst/>
            </a:prstGeom>
          </p:spPr>
        </p:pic>
        <p:pic>
          <p:nvPicPr>
            <p:cNvPr id="30" name="Picture 29"/>
            <p:cNvPicPr>
              <a:picLocks noChangeAspect="1"/>
            </p:cNvPicPr>
            <p:nvPr/>
          </p:nvPicPr>
          <p:blipFill rotWithShape="1">
            <a:blip r:embed="rId13">
              <a:extLst>
                <a:ext uri="{28A0092B-C50C-407E-A947-70E740481C1C}">
                  <a14:useLocalDpi xmlns:a14="http://schemas.microsoft.com/office/drawing/2010/main" val="0"/>
                </a:ext>
              </a:extLst>
            </a:blip>
            <a:srcRect t="35779" b="5551"/>
            <a:stretch/>
          </p:blipFill>
          <p:spPr>
            <a:xfrm flipH="1">
              <a:off x="3297439" y="3862295"/>
              <a:ext cx="1014726" cy="595333"/>
            </a:xfrm>
            <a:prstGeom prst="rect">
              <a:avLst/>
            </a:prstGeom>
          </p:spPr>
        </p:pic>
      </p:grpSp>
      <p:grpSp>
        <p:nvGrpSpPr>
          <p:cNvPr id="3" name="Group 2"/>
          <p:cNvGrpSpPr/>
          <p:nvPr/>
        </p:nvGrpSpPr>
        <p:grpSpPr>
          <a:xfrm>
            <a:off x="3210559" y="844550"/>
            <a:ext cx="5648679" cy="1755698"/>
            <a:chOff x="3210559" y="844550"/>
            <a:chExt cx="5648679" cy="1755698"/>
          </a:xfrm>
        </p:grpSpPr>
        <p:grpSp>
          <p:nvGrpSpPr>
            <p:cNvPr id="16" name="Group 15"/>
            <p:cNvGrpSpPr/>
            <p:nvPr/>
          </p:nvGrpSpPr>
          <p:grpSpPr>
            <a:xfrm>
              <a:off x="3210559" y="844550"/>
              <a:ext cx="5648679" cy="1755698"/>
              <a:chOff x="304799" y="895350"/>
              <a:chExt cx="5648679" cy="1755698"/>
            </a:xfrm>
          </p:grpSpPr>
          <p:sp>
            <p:nvSpPr>
              <p:cNvPr id="4" name="Round Same Side Corner Rectangle 3"/>
              <p:cNvSpPr/>
              <p:nvPr/>
            </p:nvSpPr>
            <p:spPr>
              <a:xfrm rot="5400000">
                <a:off x="2252839" y="-1052689"/>
                <a:ext cx="1752600" cy="5648678"/>
              </a:xfrm>
              <a:prstGeom prst="round2SameRect">
                <a:avLst>
                  <a:gd name="adj1" fmla="val 5618"/>
                  <a:gd name="adj2" fmla="val 0"/>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anchor="ctr"/>
              <a:lstStyle/>
              <a:p>
                <a:endParaRPr lang="en-US"/>
              </a:p>
            </p:txBody>
          </p:sp>
          <p:pic>
            <p:nvPicPr>
              <p:cNvPr id="6" name="Picture 5"/>
              <p:cNvPicPr>
                <a:picLocks noChangeAspect="1"/>
              </p:cNvPicPr>
              <p:nvPr/>
            </p:nvPicPr>
            <p:blipFill rotWithShape="1">
              <a:blip r:embed="rId14">
                <a:extLst>
                  <a:ext uri="{28A0092B-C50C-407E-A947-70E740481C1C}">
                    <a14:useLocalDpi xmlns:a14="http://schemas.microsoft.com/office/drawing/2010/main" val="0"/>
                  </a:ext>
                </a:extLst>
              </a:blip>
              <a:srcRect l="19025"/>
              <a:stretch/>
            </p:blipFill>
            <p:spPr>
              <a:xfrm>
                <a:off x="304799" y="898447"/>
                <a:ext cx="2837863" cy="1752601"/>
              </a:xfrm>
              <a:prstGeom prst="rect">
                <a:avLst/>
              </a:prstGeom>
            </p:spPr>
          </p:pic>
          <p:sp>
            <p:nvSpPr>
              <p:cNvPr id="14" name="Rectangle 13"/>
              <p:cNvSpPr/>
              <p:nvPr/>
            </p:nvSpPr>
            <p:spPr>
              <a:xfrm>
                <a:off x="2531858" y="1504786"/>
                <a:ext cx="3355534" cy="338554"/>
              </a:xfrm>
              <a:prstGeom prst="rect">
                <a:avLst/>
              </a:prstGeom>
            </p:spPr>
            <p:txBody>
              <a:bodyPr wrap="square">
                <a:spAutoFit/>
              </a:bodyPr>
              <a:lstStyle/>
              <a:p>
                <a:r>
                  <a:rPr lang="en-US" sz="1600" spc="-100" dirty="0" smtClean="0">
                    <a:gradFill>
                      <a:gsLst>
                        <a:gs pos="0">
                          <a:schemeClr val="bg2"/>
                        </a:gs>
                        <a:gs pos="100000">
                          <a:schemeClr val="bg2"/>
                        </a:gs>
                      </a:gsLst>
                      <a:lin ang="5400000" scaled="1"/>
                    </a:gradFill>
                  </a:rPr>
                  <a:t>2013:  </a:t>
                </a:r>
                <a:r>
                  <a:rPr lang="en-US" sz="1600" b="1" dirty="0" smtClean="0">
                    <a:gradFill>
                      <a:gsLst>
                        <a:gs pos="0">
                          <a:schemeClr val="bg2"/>
                        </a:gs>
                        <a:gs pos="100000">
                          <a:schemeClr val="bg2"/>
                        </a:gs>
                      </a:gsLst>
                      <a:lin ang="5400000" scaled="1"/>
                    </a:gradFill>
                  </a:rPr>
                  <a:t>4.4 </a:t>
                </a:r>
                <a:r>
                  <a:rPr lang="ru-RU" sz="1600" b="1" dirty="0">
                    <a:gradFill>
                      <a:gsLst>
                        <a:gs pos="0">
                          <a:schemeClr val="bg2"/>
                        </a:gs>
                        <a:gs pos="100000">
                          <a:schemeClr val="bg2"/>
                        </a:gs>
                      </a:gsLst>
                      <a:lin ang="5400000" scaled="1"/>
                    </a:gradFill>
                  </a:rPr>
                  <a:t>Зеттабайт</a:t>
                </a:r>
                <a:endParaRPr lang="en-US" b="1" dirty="0" smtClean="0">
                  <a:gradFill>
                    <a:gsLst>
                      <a:gs pos="0">
                        <a:schemeClr val="bg2"/>
                      </a:gs>
                      <a:gs pos="100000">
                        <a:schemeClr val="bg2"/>
                      </a:gs>
                    </a:gsLst>
                    <a:lin ang="5400000" scaled="1"/>
                  </a:gradFill>
                </a:endParaRPr>
              </a:p>
            </p:txBody>
          </p:sp>
          <p:sp>
            <p:nvSpPr>
              <p:cNvPr id="5" name="Rectangle 4"/>
              <p:cNvSpPr/>
              <p:nvPr/>
            </p:nvSpPr>
            <p:spPr>
              <a:xfrm>
                <a:off x="1725287" y="1102434"/>
                <a:ext cx="4196983" cy="292388"/>
              </a:xfrm>
              <a:prstGeom prst="rect">
                <a:avLst/>
              </a:prstGeom>
            </p:spPr>
            <p:txBody>
              <a:bodyPr wrap="none">
                <a:spAutoFit/>
              </a:bodyPr>
              <a:lstStyle/>
              <a:p>
                <a:pPr algn="ctr"/>
                <a:r>
                  <a:rPr lang="ru-RU" sz="1300" dirty="0" smtClean="0">
                    <a:gradFill>
                      <a:gsLst>
                        <a:gs pos="0">
                          <a:schemeClr val="bg2"/>
                        </a:gs>
                        <a:gs pos="100000">
                          <a:schemeClr val="bg2"/>
                        </a:gs>
                      </a:gsLst>
                      <a:lin ang="5400000" scaled="1"/>
                    </a:gradFill>
                    <a:latin typeface="Verdana"/>
                  </a:rPr>
                  <a:t>Объем Данных Удваивается Каждые Два Года</a:t>
                </a:r>
                <a:endParaRPr lang="en-US" sz="1300" dirty="0">
                  <a:gradFill>
                    <a:gsLst>
                      <a:gs pos="0">
                        <a:schemeClr val="bg2"/>
                      </a:gs>
                      <a:gs pos="100000">
                        <a:schemeClr val="bg2"/>
                      </a:gs>
                    </a:gsLst>
                    <a:lin ang="5400000" scaled="1"/>
                  </a:gradFill>
                  <a:latin typeface="Verdana"/>
                </a:endParaRPr>
              </a:p>
            </p:txBody>
          </p:sp>
        </p:grpSp>
        <p:sp>
          <p:nvSpPr>
            <p:cNvPr id="19" name="Rectangle 18"/>
            <p:cNvSpPr/>
            <p:nvPr/>
          </p:nvSpPr>
          <p:spPr>
            <a:xfrm>
              <a:off x="5437617" y="1815644"/>
              <a:ext cx="3355535" cy="477054"/>
            </a:xfrm>
            <a:prstGeom prst="rect">
              <a:avLst/>
            </a:prstGeom>
          </p:spPr>
          <p:txBody>
            <a:bodyPr wrap="square">
              <a:spAutoFit/>
            </a:bodyPr>
            <a:lstStyle/>
            <a:p>
              <a:r>
                <a:rPr lang="en-US" sz="1600" spc="-100" dirty="0" smtClean="0">
                  <a:gradFill>
                    <a:gsLst>
                      <a:gs pos="0">
                        <a:schemeClr val="bg2"/>
                      </a:gs>
                      <a:gs pos="100000">
                        <a:schemeClr val="bg2"/>
                      </a:gs>
                    </a:gsLst>
                    <a:lin ang="5400000" scaled="1"/>
                  </a:gradFill>
                </a:rPr>
                <a:t>2020:  </a:t>
              </a:r>
              <a:r>
                <a:rPr lang="en-US" sz="2500" b="1" dirty="0" smtClean="0">
                  <a:solidFill>
                    <a:srgbClr val="2C95DD"/>
                  </a:solidFill>
                </a:rPr>
                <a:t>44 </a:t>
              </a:r>
              <a:r>
                <a:rPr lang="ru-RU" sz="2500" b="1" dirty="0">
                  <a:solidFill>
                    <a:srgbClr val="2C95DD"/>
                  </a:solidFill>
                </a:rPr>
                <a:t>Зеттабайт</a:t>
              </a:r>
              <a:endParaRPr lang="en-US" sz="2500" b="1" dirty="0" smtClean="0">
                <a:solidFill>
                  <a:srgbClr val="2C95DD"/>
                </a:solidFill>
              </a:endParaRPr>
            </a:p>
          </p:txBody>
        </p:sp>
        <p:sp>
          <p:nvSpPr>
            <p:cNvPr id="56" name="Subtitle 4"/>
            <p:cNvSpPr txBox="1">
              <a:spLocks/>
            </p:cNvSpPr>
            <p:nvPr/>
          </p:nvSpPr>
          <p:spPr>
            <a:xfrm>
              <a:off x="5933440" y="2274179"/>
              <a:ext cx="1828800" cy="30646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chemeClr val="bg2"/>
                  </a:solidFill>
                </a:rPr>
                <a:t>1 ZB = 1B TBs</a:t>
              </a:r>
              <a:endParaRPr lang="en-US" sz="1400" dirty="0">
                <a:solidFill>
                  <a:schemeClr val="bg2"/>
                </a:solidFill>
              </a:endParaRPr>
            </a:p>
          </p:txBody>
        </p:sp>
        <p:pic>
          <p:nvPicPr>
            <p:cNvPr id="36"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924800" y="2262613"/>
              <a:ext cx="880491" cy="309220"/>
            </a:xfrm>
            <a:prstGeom prst="rect">
              <a:avLst/>
            </a:prstGeom>
            <a:noFill/>
            <a:ln w="9525">
              <a:noFill/>
              <a:miter lim="800000"/>
              <a:headEnd/>
              <a:tailEnd/>
            </a:ln>
          </p:spPr>
        </p:pic>
      </p:grpSp>
      <p:sp>
        <p:nvSpPr>
          <p:cNvPr id="34" name="TextBox 33"/>
          <p:cNvSpPr txBox="1"/>
          <p:nvPr/>
        </p:nvSpPr>
        <p:spPr>
          <a:xfrm>
            <a:off x="184643" y="2715453"/>
            <a:ext cx="2380738" cy="1569660"/>
          </a:xfrm>
          <a:prstGeom prst="rect">
            <a:avLst/>
          </a:prstGeom>
          <a:noFill/>
        </p:spPr>
        <p:txBody>
          <a:bodyPr wrap="square" rtlCol="0">
            <a:spAutoFit/>
          </a:bodyPr>
          <a:lstStyle/>
          <a:p>
            <a:pPr algn="ctr"/>
            <a:r>
              <a:rPr lang="ru-RU" sz="1600" dirty="0">
                <a:solidFill>
                  <a:schemeClr val="tx1">
                    <a:lumMod val="50000"/>
                    <a:lumOff val="50000"/>
                  </a:schemeClr>
                </a:solidFill>
              </a:rPr>
              <a:t>44 </a:t>
            </a:r>
            <a:r>
              <a:rPr lang="ru-RU" sz="1600" dirty="0" smtClean="0">
                <a:solidFill>
                  <a:schemeClr val="tx1">
                    <a:lumMod val="50000"/>
                    <a:lumOff val="50000"/>
                  </a:schemeClr>
                </a:solidFill>
              </a:rPr>
              <a:t>Зеттабайт примерно в 50 </a:t>
            </a:r>
            <a:r>
              <a:rPr lang="ru-RU" sz="1600" dirty="0">
                <a:solidFill>
                  <a:schemeClr val="tx1">
                    <a:lumMod val="50000"/>
                    <a:lumOff val="50000"/>
                  </a:schemeClr>
                </a:solidFill>
              </a:rPr>
              <a:t>раз превысит </a:t>
            </a:r>
            <a:r>
              <a:rPr lang="ru-RU" sz="1600" dirty="0" smtClean="0">
                <a:solidFill>
                  <a:schemeClr val="tx1">
                    <a:lumMod val="50000"/>
                    <a:lumOff val="50000"/>
                  </a:schemeClr>
                </a:solidFill>
              </a:rPr>
              <a:t>число </a:t>
            </a:r>
            <a:r>
              <a:rPr lang="ru-RU" sz="1600" dirty="0">
                <a:solidFill>
                  <a:schemeClr val="tx1">
                    <a:lumMod val="50000"/>
                    <a:lumOff val="50000"/>
                  </a:schemeClr>
                </a:solidFill>
              </a:rPr>
              <a:t>всех </a:t>
            </a:r>
            <a:r>
              <a:rPr lang="ru-RU" sz="1600" dirty="0" smtClean="0">
                <a:solidFill>
                  <a:schemeClr val="tx1">
                    <a:lumMod val="50000"/>
                    <a:lumOff val="50000"/>
                  </a:schemeClr>
                </a:solidFill>
              </a:rPr>
              <a:t>песчинок </a:t>
            </a:r>
            <a:r>
              <a:rPr lang="ru-RU" sz="1600" dirty="0">
                <a:solidFill>
                  <a:schemeClr val="tx1">
                    <a:lumMod val="50000"/>
                    <a:lumOff val="50000"/>
                  </a:schemeClr>
                </a:solidFill>
              </a:rPr>
              <a:t>на всех </a:t>
            </a:r>
            <a:r>
              <a:rPr lang="ru-RU" sz="1600" dirty="0" smtClean="0">
                <a:solidFill>
                  <a:schemeClr val="tx1">
                    <a:lumMod val="50000"/>
                    <a:lumOff val="50000"/>
                  </a:schemeClr>
                </a:solidFill>
              </a:rPr>
              <a:t>пляжах планеты</a:t>
            </a:r>
            <a:endParaRPr lang="en-US" sz="1600" dirty="0" smtClean="0">
              <a:solidFill>
                <a:schemeClr val="tx1">
                  <a:lumMod val="50000"/>
                  <a:lumOff val="50000"/>
                </a:schemeClr>
              </a:solidFill>
            </a:endParaRPr>
          </a:p>
        </p:txBody>
      </p:sp>
      <p:pic>
        <p:nvPicPr>
          <p:cNvPr id="35" name="Picture 15"/>
          <p:cNvPicPr>
            <a:picLocks noChangeAspect="1" noChangeArrowheads="1"/>
          </p:cNvPicPr>
          <p:nvPr/>
        </p:nvPicPr>
        <p:blipFill>
          <a:blip r:embed="rId15" cstate="print"/>
          <a:srcRect/>
          <a:stretch>
            <a:fillRect/>
          </a:stretch>
        </p:blipFill>
        <p:spPr bwMode="auto">
          <a:xfrm>
            <a:off x="293688" y="847647"/>
            <a:ext cx="2162646" cy="1813027"/>
          </a:xfrm>
          <a:prstGeom prst="rect">
            <a:avLst/>
          </a:prstGeom>
          <a:noFill/>
          <a:ln w="9525">
            <a:noFill/>
            <a:miter lim="800000"/>
            <a:headEnd/>
            <a:tailEnd/>
          </a:ln>
        </p:spPr>
      </p:pic>
      <p:pic>
        <p:nvPicPr>
          <p:cNvPr id="37" name="Picture 3"/>
          <p:cNvPicPr>
            <a:picLocks noChangeAspect="1" noChangeArrowheads="1"/>
          </p:cNvPicPr>
          <p:nvPr/>
        </p:nvPicPr>
        <p:blipFill>
          <a:blip r:embed="rId4" cstate="print"/>
          <a:srcRect/>
          <a:stretch>
            <a:fillRect/>
          </a:stretch>
        </p:blipFill>
        <p:spPr bwMode="auto">
          <a:xfrm>
            <a:off x="1735690" y="4712452"/>
            <a:ext cx="880491" cy="309220"/>
          </a:xfrm>
          <a:prstGeom prst="rect">
            <a:avLst/>
          </a:prstGeom>
          <a:noFill/>
          <a:ln w="9525">
            <a:noFill/>
            <a:miter lim="800000"/>
            <a:headEnd/>
            <a:tailEnd/>
          </a:ln>
        </p:spPr>
      </p:pic>
    </p:spTree>
    <p:extLst>
      <p:ext uri="{BB962C8B-B14F-4D97-AF65-F5344CB8AC3E}">
        <p14:creationId xmlns:p14="http://schemas.microsoft.com/office/powerpoint/2010/main" val="415986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57867" y="1206183"/>
            <a:ext cx="8392829" cy="3152459"/>
            <a:chOff x="357867" y="1206183"/>
            <a:chExt cx="8561287" cy="3152459"/>
          </a:xfrm>
        </p:grpSpPr>
        <p:grpSp>
          <p:nvGrpSpPr>
            <p:cNvPr id="12" name="Group 11"/>
            <p:cNvGrpSpPr/>
            <p:nvPr/>
          </p:nvGrpSpPr>
          <p:grpSpPr>
            <a:xfrm>
              <a:off x="357867" y="1206183"/>
              <a:ext cx="2048498" cy="3152459"/>
              <a:chOff x="346438" y="1206183"/>
              <a:chExt cx="2067598" cy="3451265"/>
            </a:xfrm>
            <a:solidFill>
              <a:schemeClr val="bg1">
                <a:lumMod val="95000"/>
              </a:schemeClr>
            </a:solidFill>
          </p:grpSpPr>
          <p:sp>
            <p:nvSpPr>
              <p:cNvPr id="75" name="Rectangle 74"/>
              <p:cNvSpPr/>
              <p:nvPr/>
            </p:nvSpPr>
            <p:spPr>
              <a:xfrm>
                <a:off x="357868" y="1206183"/>
                <a:ext cx="2056168" cy="1052594"/>
              </a:xfrm>
              <a:prstGeom prst="rect">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346438" y="2417550"/>
                <a:ext cx="2056168" cy="1052593"/>
              </a:xfrm>
              <a:prstGeom prst="rect">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Rectangle 196"/>
              <p:cNvSpPr/>
              <p:nvPr/>
            </p:nvSpPr>
            <p:spPr>
              <a:xfrm>
                <a:off x="346438" y="3604855"/>
                <a:ext cx="2056168" cy="1052593"/>
              </a:xfrm>
              <a:prstGeom prst="rect">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7" name="Group 246"/>
            <p:cNvGrpSpPr/>
            <p:nvPr/>
          </p:nvGrpSpPr>
          <p:grpSpPr>
            <a:xfrm>
              <a:off x="2527238" y="1206183"/>
              <a:ext cx="2048498" cy="3152459"/>
              <a:chOff x="346438" y="1206183"/>
              <a:chExt cx="2067598" cy="3451265"/>
            </a:xfrm>
            <a:solidFill>
              <a:schemeClr val="bg1">
                <a:lumMod val="95000"/>
              </a:schemeClr>
            </a:solidFill>
          </p:grpSpPr>
          <p:sp>
            <p:nvSpPr>
              <p:cNvPr id="248" name="Rectangle 247"/>
              <p:cNvSpPr/>
              <p:nvPr/>
            </p:nvSpPr>
            <p:spPr>
              <a:xfrm>
                <a:off x="357868" y="1206183"/>
                <a:ext cx="2056168" cy="1052594"/>
              </a:xfrm>
              <a:prstGeom prst="rect">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Rectangle 248"/>
              <p:cNvSpPr/>
              <p:nvPr/>
            </p:nvSpPr>
            <p:spPr>
              <a:xfrm>
                <a:off x="346438" y="2417550"/>
                <a:ext cx="2056168" cy="1052593"/>
              </a:xfrm>
              <a:prstGeom prst="rect">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Rectangle 249"/>
              <p:cNvSpPr/>
              <p:nvPr/>
            </p:nvSpPr>
            <p:spPr>
              <a:xfrm>
                <a:off x="346438" y="3604855"/>
                <a:ext cx="2056168" cy="1052593"/>
              </a:xfrm>
              <a:prstGeom prst="rect">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1" name="Group 250"/>
            <p:cNvGrpSpPr/>
            <p:nvPr/>
          </p:nvGrpSpPr>
          <p:grpSpPr>
            <a:xfrm>
              <a:off x="4698796" y="1206183"/>
              <a:ext cx="2048498" cy="3152459"/>
              <a:chOff x="346438" y="1206183"/>
              <a:chExt cx="2067598" cy="3451265"/>
            </a:xfrm>
            <a:solidFill>
              <a:schemeClr val="bg1">
                <a:lumMod val="95000"/>
              </a:schemeClr>
            </a:solidFill>
          </p:grpSpPr>
          <p:sp>
            <p:nvSpPr>
              <p:cNvPr id="252" name="Rectangle 251"/>
              <p:cNvSpPr/>
              <p:nvPr/>
            </p:nvSpPr>
            <p:spPr>
              <a:xfrm>
                <a:off x="357868" y="1206183"/>
                <a:ext cx="2056168" cy="1052594"/>
              </a:xfrm>
              <a:prstGeom prst="rect">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Rectangle 252"/>
              <p:cNvSpPr/>
              <p:nvPr/>
            </p:nvSpPr>
            <p:spPr>
              <a:xfrm>
                <a:off x="346438" y="2417550"/>
                <a:ext cx="2056168" cy="1052593"/>
              </a:xfrm>
              <a:prstGeom prst="rect">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Rectangle 253"/>
              <p:cNvSpPr/>
              <p:nvPr/>
            </p:nvSpPr>
            <p:spPr>
              <a:xfrm>
                <a:off x="346438" y="3604855"/>
                <a:ext cx="2056168" cy="1052593"/>
              </a:xfrm>
              <a:prstGeom prst="rect">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5" name="Group 254"/>
            <p:cNvGrpSpPr/>
            <p:nvPr/>
          </p:nvGrpSpPr>
          <p:grpSpPr>
            <a:xfrm>
              <a:off x="6870656" y="1206183"/>
              <a:ext cx="2048498" cy="2067949"/>
              <a:chOff x="346438" y="1206183"/>
              <a:chExt cx="2067598" cy="2263960"/>
            </a:xfrm>
            <a:solidFill>
              <a:schemeClr val="bg1">
                <a:lumMod val="95000"/>
              </a:schemeClr>
            </a:solidFill>
          </p:grpSpPr>
          <p:sp>
            <p:nvSpPr>
              <p:cNvPr id="256" name="Rectangle 255"/>
              <p:cNvSpPr/>
              <p:nvPr/>
            </p:nvSpPr>
            <p:spPr>
              <a:xfrm>
                <a:off x="357868" y="1206183"/>
                <a:ext cx="2056168" cy="1052594"/>
              </a:xfrm>
              <a:prstGeom prst="rect">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Rectangle 256"/>
              <p:cNvSpPr/>
              <p:nvPr/>
            </p:nvSpPr>
            <p:spPr>
              <a:xfrm>
                <a:off x="346438" y="2417550"/>
                <a:ext cx="2056168" cy="1052593"/>
              </a:xfrm>
              <a:prstGeom prst="rect">
                <a:avLst/>
              </a:prstGeom>
              <a:grp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06" name="Rectangle 105"/>
          <p:cNvSpPr/>
          <p:nvPr/>
        </p:nvSpPr>
        <p:spPr>
          <a:xfrm>
            <a:off x="357866" y="720447"/>
            <a:ext cx="6957333" cy="302111"/>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7" name="Group 116" hidden="1"/>
          <p:cNvGrpSpPr/>
          <p:nvPr/>
        </p:nvGrpSpPr>
        <p:grpSpPr bwMode="black">
          <a:xfrm>
            <a:off x="412723" y="1206183"/>
            <a:ext cx="3149274" cy="2562074"/>
            <a:chOff x="5184775" y="225425"/>
            <a:chExt cx="1500188" cy="1220788"/>
          </a:xfrm>
          <a:solidFill>
            <a:schemeClr val="bg1">
              <a:lumMod val="85000"/>
            </a:schemeClr>
          </a:solidFill>
        </p:grpSpPr>
        <p:sp>
          <p:nvSpPr>
            <p:cNvPr id="118" name="Freeform 117"/>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19" name="Oval 118"/>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20" name="Freeform 119"/>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grpSp>
      <p:sp>
        <p:nvSpPr>
          <p:cNvPr id="2" name="Title 1"/>
          <p:cNvSpPr>
            <a:spLocks noGrp="1"/>
          </p:cNvSpPr>
          <p:nvPr>
            <p:ph type="ctrTitle"/>
          </p:nvPr>
        </p:nvSpPr>
        <p:spPr/>
        <p:txBody>
          <a:bodyPr/>
          <a:lstStyle/>
          <a:p>
            <a:r>
              <a:rPr lang="en-US" dirty="0" smtClean="0">
                <a:solidFill>
                  <a:schemeClr val="tx2"/>
                </a:solidFill>
              </a:rPr>
              <a:t>Big Data Opportunities By Industry</a:t>
            </a:r>
            <a:endParaRPr lang="en-US" dirty="0">
              <a:solidFill>
                <a:schemeClr val="tx2"/>
              </a:solidFill>
            </a:endParaRPr>
          </a:p>
        </p:txBody>
      </p:sp>
      <p:sp>
        <p:nvSpPr>
          <p:cNvPr id="5" name="Subtitle 4"/>
          <p:cNvSpPr>
            <a:spLocks noGrp="1"/>
          </p:cNvSpPr>
          <p:nvPr>
            <p:ph type="subTitle" idx="1"/>
          </p:nvPr>
        </p:nvSpPr>
        <p:spPr/>
        <p:txBody>
          <a:bodyPr/>
          <a:lstStyle/>
          <a:p>
            <a:r>
              <a:rPr lang="en-US" dirty="0" smtClean="0"/>
              <a:t>Eleven Industries</a:t>
            </a:r>
            <a:endParaRPr lang="en-US" dirty="0"/>
          </a:p>
        </p:txBody>
      </p:sp>
      <p:grpSp>
        <p:nvGrpSpPr>
          <p:cNvPr id="149" name="Group 148"/>
          <p:cNvGrpSpPr/>
          <p:nvPr/>
        </p:nvGrpSpPr>
        <p:grpSpPr>
          <a:xfrm>
            <a:off x="2624539" y="3634313"/>
            <a:ext cx="575861" cy="467087"/>
            <a:chOff x="4478338" y="3170877"/>
            <a:chExt cx="285750" cy="231775"/>
          </a:xfrm>
          <a:solidFill>
            <a:schemeClr val="bg2">
              <a:lumMod val="40000"/>
              <a:lumOff val="60000"/>
            </a:schemeClr>
          </a:solidFill>
        </p:grpSpPr>
        <p:sp>
          <p:nvSpPr>
            <p:cNvPr id="150" name="Freeform 149"/>
            <p:cNvSpPr>
              <a:spLocks noEditPoints="1"/>
            </p:cNvSpPr>
            <p:nvPr/>
          </p:nvSpPr>
          <p:spPr bwMode="auto">
            <a:xfrm>
              <a:off x="4494213" y="3170877"/>
              <a:ext cx="254000" cy="104775"/>
            </a:xfrm>
            <a:custGeom>
              <a:avLst/>
              <a:gdLst>
                <a:gd name="T0" fmla="*/ 64 w 68"/>
                <a:gd name="T1" fmla="*/ 28 h 28"/>
                <a:gd name="T2" fmla="*/ 64 w 68"/>
                <a:gd name="T3" fmla="*/ 28 h 28"/>
                <a:gd name="T4" fmla="*/ 4 w 68"/>
                <a:gd name="T5" fmla="*/ 28 h 28"/>
                <a:gd name="T6" fmla="*/ 0 w 68"/>
                <a:gd name="T7" fmla="*/ 26 h 28"/>
                <a:gd name="T8" fmla="*/ 0 w 68"/>
                <a:gd name="T9" fmla="*/ 22 h 28"/>
                <a:gd name="T10" fmla="*/ 9 w 68"/>
                <a:gd name="T11" fmla="*/ 2 h 28"/>
                <a:gd name="T12" fmla="*/ 12 w 68"/>
                <a:gd name="T13" fmla="*/ 0 h 28"/>
                <a:gd name="T14" fmla="*/ 55 w 68"/>
                <a:gd name="T15" fmla="*/ 0 h 28"/>
                <a:gd name="T16" fmla="*/ 59 w 68"/>
                <a:gd name="T17" fmla="*/ 2 h 28"/>
                <a:gd name="T18" fmla="*/ 67 w 68"/>
                <a:gd name="T19" fmla="*/ 22 h 28"/>
                <a:gd name="T20" fmla="*/ 68 w 68"/>
                <a:gd name="T21" fmla="*/ 24 h 28"/>
                <a:gd name="T22" fmla="*/ 64 w 68"/>
                <a:gd name="T23" fmla="*/ 28 h 28"/>
                <a:gd name="T24" fmla="*/ 9 w 68"/>
                <a:gd name="T25" fmla="*/ 20 h 28"/>
                <a:gd name="T26" fmla="*/ 59 w 68"/>
                <a:gd name="T27" fmla="*/ 20 h 28"/>
                <a:gd name="T28" fmla="*/ 53 w 68"/>
                <a:gd name="T29" fmla="*/ 8 h 28"/>
                <a:gd name="T30" fmla="*/ 15 w 68"/>
                <a:gd name="T31" fmla="*/ 8 h 28"/>
                <a:gd name="T32" fmla="*/ 9 w 68"/>
                <a:gd name="T33"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28">
                  <a:moveTo>
                    <a:pt x="64" y="28"/>
                  </a:moveTo>
                  <a:cubicBezTo>
                    <a:pt x="64" y="28"/>
                    <a:pt x="64" y="28"/>
                    <a:pt x="64" y="28"/>
                  </a:cubicBezTo>
                  <a:cubicBezTo>
                    <a:pt x="4" y="28"/>
                    <a:pt x="4" y="28"/>
                    <a:pt x="4" y="28"/>
                  </a:cubicBezTo>
                  <a:cubicBezTo>
                    <a:pt x="2" y="28"/>
                    <a:pt x="1" y="27"/>
                    <a:pt x="0" y="26"/>
                  </a:cubicBezTo>
                  <a:cubicBezTo>
                    <a:pt x="0" y="25"/>
                    <a:pt x="0" y="24"/>
                    <a:pt x="0" y="22"/>
                  </a:cubicBezTo>
                  <a:cubicBezTo>
                    <a:pt x="9" y="2"/>
                    <a:pt x="9" y="2"/>
                    <a:pt x="9" y="2"/>
                  </a:cubicBezTo>
                  <a:cubicBezTo>
                    <a:pt x="9" y="1"/>
                    <a:pt x="11" y="0"/>
                    <a:pt x="12" y="0"/>
                  </a:cubicBezTo>
                  <a:cubicBezTo>
                    <a:pt x="55" y="0"/>
                    <a:pt x="55" y="0"/>
                    <a:pt x="55" y="0"/>
                  </a:cubicBezTo>
                  <a:cubicBezTo>
                    <a:pt x="57" y="0"/>
                    <a:pt x="58" y="1"/>
                    <a:pt x="59" y="2"/>
                  </a:cubicBezTo>
                  <a:cubicBezTo>
                    <a:pt x="67" y="22"/>
                    <a:pt x="67" y="22"/>
                    <a:pt x="67" y="22"/>
                  </a:cubicBezTo>
                  <a:cubicBezTo>
                    <a:pt x="68" y="22"/>
                    <a:pt x="68" y="23"/>
                    <a:pt x="68" y="24"/>
                  </a:cubicBezTo>
                  <a:cubicBezTo>
                    <a:pt x="68" y="26"/>
                    <a:pt x="66" y="28"/>
                    <a:pt x="64" y="28"/>
                  </a:cubicBezTo>
                  <a:close/>
                  <a:moveTo>
                    <a:pt x="9" y="20"/>
                  </a:moveTo>
                  <a:cubicBezTo>
                    <a:pt x="59" y="20"/>
                    <a:pt x="59" y="20"/>
                    <a:pt x="59" y="20"/>
                  </a:cubicBezTo>
                  <a:cubicBezTo>
                    <a:pt x="53" y="8"/>
                    <a:pt x="53" y="8"/>
                    <a:pt x="53" y="8"/>
                  </a:cubicBezTo>
                  <a:cubicBezTo>
                    <a:pt x="15" y="8"/>
                    <a:pt x="15" y="8"/>
                    <a:pt x="15" y="8"/>
                  </a:cubicBezTo>
                  <a:lnTo>
                    <a:pt x="9"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a:p>
          </p:txBody>
        </p:sp>
        <p:sp>
          <p:nvSpPr>
            <p:cNvPr id="151" name="Freeform 150"/>
            <p:cNvSpPr>
              <a:spLocks noEditPoints="1"/>
            </p:cNvSpPr>
            <p:nvPr/>
          </p:nvSpPr>
          <p:spPr bwMode="auto">
            <a:xfrm>
              <a:off x="4478338" y="3259777"/>
              <a:ext cx="285750" cy="142875"/>
            </a:xfrm>
            <a:custGeom>
              <a:avLst/>
              <a:gdLst>
                <a:gd name="T0" fmla="*/ 62 w 76"/>
                <a:gd name="T1" fmla="*/ 16 h 38"/>
                <a:gd name="T2" fmla="*/ 56 w 76"/>
                <a:gd name="T3" fmla="*/ 10 h 38"/>
                <a:gd name="T4" fmla="*/ 62 w 76"/>
                <a:gd name="T5" fmla="*/ 5 h 38"/>
                <a:gd name="T6" fmla="*/ 67 w 76"/>
                <a:gd name="T7" fmla="*/ 10 h 38"/>
                <a:gd name="T8" fmla="*/ 62 w 76"/>
                <a:gd name="T9" fmla="*/ 16 h 38"/>
                <a:gd name="T10" fmla="*/ 14 w 76"/>
                <a:gd name="T11" fmla="*/ 16 h 38"/>
                <a:gd name="T12" fmla="*/ 9 w 76"/>
                <a:gd name="T13" fmla="*/ 10 h 38"/>
                <a:gd name="T14" fmla="*/ 14 w 76"/>
                <a:gd name="T15" fmla="*/ 5 h 38"/>
                <a:gd name="T16" fmla="*/ 20 w 76"/>
                <a:gd name="T17" fmla="*/ 10 h 38"/>
                <a:gd name="T18" fmla="*/ 14 w 76"/>
                <a:gd name="T19" fmla="*/ 16 h 38"/>
                <a:gd name="T20" fmla="*/ 70 w 76"/>
                <a:gd name="T21" fmla="*/ 0 h 38"/>
                <a:gd name="T22" fmla="*/ 5 w 76"/>
                <a:gd name="T23" fmla="*/ 0 h 38"/>
                <a:gd name="T24" fmla="*/ 0 w 76"/>
                <a:gd name="T25" fmla="*/ 5 h 38"/>
                <a:gd name="T26" fmla="*/ 0 w 76"/>
                <a:gd name="T27" fmla="*/ 22 h 38"/>
                <a:gd name="T28" fmla="*/ 5 w 76"/>
                <a:gd name="T29" fmla="*/ 27 h 38"/>
                <a:gd name="T30" fmla="*/ 10 w 76"/>
                <a:gd name="T31" fmla="*/ 27 h 38"/>
                <a:gd name="T32" fmla="*/ 10 w 76"/>
                <a:gd name="T33" fmla="*/ 33 h 38"/>
                <a:gd name="T34" fmla="*/ 15 w 76"/>
                <a:gd name="T35" fmla="*/ 38 h 38"/>
                <a:gd name="T36" fmla="*/ 19 w 76"/>
                <a:gd name="T37" fmla="*/ 33 h 38"/>
                <a:gd name="T38" fmla="*/ 19 w 76"/>
                <a:gd name="T39" fmla="*/ 27 h 38"/>
                <a:gd name="T40" fmla="*/ 56 w 76"/>
                <a:gd name="T41" fmla="*/ 27 h 38"/>
                <a:gd name="T42" fmla="*/ 56 w 76"/>
                <a:gd name="T43" fmla="*/ 33 h 38"/>
                <a:gd name="T44" fmla="*/ 61 w 76"/>
                <a:gd name="T45" fmla="*/ 38 h 38"/>
                <a:gd name="T46" fmla="*/ 66 w 76"/>
                <a:gd name="T47" fmla="*/ 33 h 38"/>
                <a:gd name="T48" fmla="*/ 66 w 76"/>
                <a:gd name="T49" fmla="*/ 27 h 38"/>
                <a:gd name="T50" fmla="*/ 70 w 76"/>
                <a:gd name="T51" fmla="*/ 27 h 38"/>
                <a:gd name="T52" fmla="*/ 76 w 76"/>
                <a:gd name="T53" fmla="*/ 22 h 38"/>
                <a:gd name="T54" fmla="*/ 76 w 76"/>
                <a:gd name="T55" fmla="*/ 5 h 38"/>
                <a:gd name="T56" fmla="*/ 70 w 76"/>
                <a:gd name="T5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38">
                  <a:moveTo>
                    <a:pt x="62" y="16"/>
                  </a:moveTo>
                  <a:cubicBezTo>
                    <a:pt x="59" y="16"/>
                    <a:pt x="56" y="13"/>
                    <a:pt x="56" y="10"/>
                  </a:cubicBezTo>
                  <a:cubicBezTo>
                    <a:pt x="56" y="8"/>
                    <a:pt x="59" y="5"/>
                    <a:pt x="62" y="5"/>
                  </a:cubicBezTo>
                  <a:cubicBezTo>
                    <a:pt x="64" y="5"/>
                    <a:pt x="67" y="8"/>
                    <a:pt x="67" y="10"/>
                  </a:cubicBezTo>
                  <a:cubicBezTo>
                    <a:pt x="67" y="13"/>
                    <a:pt x="64" y="16"/>
                    <a:pt x="62" y="16"/>
                  </a:cubicBezTo>
                  <a:moveTo>
                    <a:pt x="14" y="16"/>
                  </a:moveTo>
                  <a:cubicBezTo>
                    <a:pt x="11" y="16"/>
                    <a:pt x="9" y="13"/>
                    <a:pt x="9" y="10"/>
                  </a:cubicBezTo>
                  <a:cubicBezTo>
                    <a:pt x="9" y="8"/>
                    <a:pt x="11" y="5"/>
                    <a:pt x="14" y="5"/>
                  </a:cubicBezTo>
                  <a:cubicBezTo>
                    <a:pt x="17" y="5"/>
                    <a:pt x="20" y="8"/>
                    <a:pt x="20" y="10"/>
                  </a:cubicBezTo>
                  <a:cubicBezTo>
                    <a:pt x="20" y="13"/>
                    <a:pt x="17" y="16"/>
                    <a:pt x="14" y="16"/>
                  </a:cubicBezTo>
                  <a:moveTo>
                    <a:pt x="70" y="0"/>
                  </a:moveTo>
                  <a:cubicBezTo>
                    <a:pt x="5" y="0"/>
                    <a:pt x="5" y="0"/>
                    <a:pt x="5" y="0"/>
                  </a:cubicBezTo>
                  <a:cubicBezTo>
                    <a:pt x="2" y="0"/>
                    <a:pt x="0" y="2"/>
                    <a:pt x="0" y="5"/>
                  </a:cubicBezTo>
                  <a:cubicBezTo>
                    <a:pt x="0" y="22"/>
                    <a:pt x="0" y="22"/>
                    <a:pt x="0" y="22"/>
                  </a:cubicBezTo>
                  <a:cubicBezTo>
                    <a:pt x="0" y="25"/>
                    <a:pt x="2" y="27"/>
                    <a:pt x="5" y="27"/>
                  </a:cubicBezTo>
                  <a:cubicBezTo>
                    <a:pt x="10" y="27"/>
                    <a:pt x="10" y="27"/>
                    <a:pt x="10" y="27"/>
                  </a:cubicBezTo>
                  <a:cubicBezTo>
                    <a:pt x="10" y="33"/>
                    <a:pt x="10" y="33"/>
                    <a:pt x="10" y="33"/>
                  </a:cubicBezTo>
                  <a:cubicBezTo>
                    <a:pt x="10" y="36"/>
                    <a:pt x="12" y="38"/>
                    <a:pt x="15" y="38"/>
                  </a:cubicBezTo>
                  <a:cubicBezTo>
                    <a:pt x="17" y="38"/>
                    <a:pt x="19" y="36"/>
                    <a:pt x="19" y="33"/>
                  </a:cubicBezTo>
                  <a:cubicBezTo>
                    <a:pt x="19" y="27"/>
                    <a:pt x="19" y="27"/>
                    <a:pt x="19" y="27"/>
                  </a:cubicBezTo>
                  <a:cubicBezTo>
                    <a:pt x="56" y="27"/>
                    <a:pt x="56" y="27"/>
                    <a:pt x="56" y="27"/>
                  </a:cubicBezTo>
                  <a:cubicBezTo>
                    <a:pt x="56" y="33"/>
                    <a:pt x="56" y="33"/>
                    <a:pt x="56" y="33"/>
                  </a:cubicBezTo>
                  <a:cubicBezTo>
                    <a:pt x="56" y="36"/>
                    <a:pt x="59" y="38"/>
                    <a:pt x="61" y="38"/>
                  </a:cubicBezTo>
                  <a:cubicBezTo>
                    <a:pt x="64" y="38"/>
                    <a:pt x="66" y="36"/>
                    <a:pt x="66" y="33"/>
                  </a:cubicBezTo>
                  <a:cubicBezTo>
                    <a:pt x="66" y="27"/>
                    <a:pt x="66" y="27"/>
                    <a:pt x="66" y="27"/>
                  </a:cubicBezTo>
                  <a:cubicBezTo>
                    <a:pt x="70" y="27"/>
                    <a:pt x="70" y="27"/>
                    <a:pt x="70" y="27"/>
                  </a:cubicBezTo>
                  <a:cubicBezTo>
                    <a:pt x="73" y="27"/>
                    <a:pt x="76" y="25"/>
                    <a:pt x="76" y="22"/>
                  </a:cubicBezTo>
                  <a:cubicBezTo>
                    <a:pt x="76" y="5"/>
                    <a:pt x="76" y="5"/>
                    <a:pt x="76" y="5"/>
                  </a:cubicBezTo>
                  <a:cubicBezTo>
                    <a:pt x="76" y="2"/>
                    <a:pt x="73" y="0"/>
                    <a:pt x="7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a:p>
          </p:txBody>
        </p:sp>
      </p:grpSp>
      <p:grpSp>
        <p:nvGrpSpPr>
          <p:cNvPr id="214" name="Group 213"/>
          <p:cNvGrpSpPr/>
          <p:nvPr/>
        </p:nvGrpSpPr>
        <p:grpSpPr>
          <a:xfrm>
            <a:off x="4791075" y="1312972"/>
            <a:ext cx="265618" cy="751616"/>
            <a:chOff x="8575503" y="6189512"/>
            <a:chExt cx="75965" cy="197216"/>
          </a:xfrm>
          <a:solidFill>
            <a:schemeClr val="accent4"/>
          </a:solidFill>
        </p:grpSpPr>
        <p:sp>
          <p:nvSpPr>
            <p:cNvPr id="216" name="Freeform 215"/>
            <p:cNvSpPr>
              <a:spLocks/>
            </p:cNvSpPr>
            <p:nvPr/>
          </p:nvSpPr>
          <p:spPr bwMode="auto">
            <a:xfrm>
              <a:off x="8575503" y="6227494"/>
              <a:ext cx="75965" cy="159234"/>
            </a:xfrm>
            <a:custGeom>
              <a:avLst/>
              <a:gdLst>
                <a:gd name="T0" fmla="*/ 0 w 22"/>
                <a:gd name="T1" fmla="*/ 6 h 46"/>
                <a:gd name="T2" fmla="*/ 0 w 22"/>
                <a:gd name="T3" fmla="*/ 20 h 46"/>
                <a:gd name="T4" fmla="*/ 2 w 22"/>
                <a:gd name="T5" fmla="*/ 23 h 46"/>
                <a:gd name="T6" fmla="*/ 4 w 22"/>
                <a:gd name="T7" fmla="*/ 20 h 46"/>
                <a:gd name="T8" fmla="*/ 4 w 22"/>
                <a:gd name="T9" fmla="*/ 7 h 46"/>
                <a:gd name="T10" fmla="*/ 5 w 22"/>
                <a:gd name="T11" fmla="*/ 7 h 46"/>
                <a:gd name="T12" fmla="*/ 5 w 22"/>
                <a:gd name="T13" fmla="*/ 44 h 46"/>
                <a:gd name="T14" fmla="*/ 8 w 22"/>
                <a:gd name="T15" fmla="*/ 46 h 46"/>
                <a:gd name="T16" fmla="*/ 10 w 22"/>
                <a:gd name="T17" fmla="*/ 44 h 46"/>
                <a:gd name="T18" fmla="*/ 10 w 22"/>
                <a:gd name="T19" fmla="*/ 23 h 46"/>
                <a:gd name="T20" fmla="*/ 11 w 22"/>
                <a:gd name="T21" fmla="*/ 23 h 46"/>
                <a:gd name="T22" fmla="*/ 11 w 22"/>
                <a:gd name="T23" fmla="*/ 44 h 46"/>
                <a:gd name="T24" fmla="*/ 14 w 22"/>
                <a:gd name="T25" fmla="*/ 46 h 46"/>
                <a:gd name="T26" fmla="*/ 17 w 22"/>
                <a:gd name="T27" fmla="*/ 44 h 46"/>
                <a:gd name="T28" fmla="*/ 17 w 22"/>
                <a:gd name="T29" fmla="*/ 7 h 46"/>
                <a:gd name="T30" fmla="*/ 18 w 22"/>
                <a:gd name="T31" fmla="*/ 7 h 46"/>
                <a:gd name="T32" fmla="*/ 18 w 22"/>
                <a:gd name="T33" fmla="*/ 20 h 46"/>
                <a:gd name="T34" fmla="*/ 20 w 22"/>
                <a:gd name="T35" fmla="*/ 23 h 46"/>
                <a:gd name="T36" fmla="*/ 22 w 22"/>
                <a:gd name="T37" fmla="*/ 20 h 46"/>
                <a:gd name="T38" fmla="*/ 22 w 22"/>
                <a:gd name="T39" fmla="*/ 6 h 46"/>
                <a:gd name="T40" fmla="*/ 16 w 22"/>
                <a:gd name="T41" fmla="*/ 0 h 46"/>
                <a:gd name="T42" fmla="*/ 6 w 22"/>
                <a:gd name="T43" fmla="*/ 0 h 46"/>
                <a:gd name="T44" fmla="*/ 0 w 22"/>
                <a:gd name="T45"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46">
                  <a:moveTo>
                    <a:pt x="0" y="6"/>
                  </a:moveTo>
                  <a:cubicBezTo>
                    <a:pt x="0" y="8"/>
                    <a:pt x="0" y="19"/>
                    <a:pt x="0" y="20"/>
                  </a:cubicBezTo>
                  <a:cubicBezTo>
                    <a:pt x="0" y="22"/>
                    <a:pt x="0" y="23"/>
                    <a:pt x="2" y="23"/>
                  </a:cubicBezTo>
                  <a:cubicBezTo>
                    <a:pt x="3" y="23"/>
                    <a:pt x="4" y="22"/>
                    <a:pt x="4" y="20"/>
                  </a:cubicBezTo>
                  <a:cubicBezTo>
                    <a:pt x="4" y="19"/>
                    <a:pt x="4" y="7"/>
                    <a:pt x="4" y="7"/>
                  </a:cubicBezTo>
                  <a:cubicBezTo>
                    <a:pt x="4" y="7"/>
                    <a:pt x="4" y="7"/>
                    <a:pt x="5" y="7"/>
                  </a:cubicBezTo>
                  <a:cubicBezTo>
                    <a:pt x="5" y="7"/>
                    <a:pt x="5" y="41"/>
                    <a:pt x="5" y="44"/>
                  </a:cubicBezTo>
                  <a:cubicBezTo>
                    <a:pt x="5" y="45"/>
                    <a:pt x="6" y="46"/>
                    <a:pt x="8" y="46"/>
                  </a:cubicBezTo>
                  <a:cubicBezTo>
                    <a:pt x="9" y="46"/>
                    <a:pt x="10" y="45"/>
                    <a:pt x="10" y="44"/>
                  </a:cubicBezTo>
                  <a:cubicBezTo>
                    <a:pt x="10" y="41"/>
                    <a:pt x="10" y="23"/>
                    <a:pt x="10" y="23"/>
                  </a:cubicBezTo>
                  <a:cubicBezTo>
                    <a:pt x="10" y="23"/>
                    <a:pt x="10" y="23"/>
                    <a:pt x="11" y="23"/>
                  </a:cubicBezTo>
                  <a:cubicBezTo>
                    <a:pt x="11" y="23"/>
                    <a:pt x="11" y="41"/>
                    <a:pt x="11" y="44"/>
                  </a:cubicBezTo>
                  <a:cubicBezTo>
                    <a:pt x="11" y="45"/>
                    <a:pt x="13" y="46"/>
                    <a:pt x="14" y="46"/>
                  </a:cubicBezTo>
                  <a:cubicBezTo>
                    <a:pt x="16" y="46"/>
                    <a:pt x="17" y="45"/>
                    <a:pt x="17" y="44"/>
                  </a:cubicBezTo>
                  <a:cubicBezTo>
                    <a:pt x="17" y="41"/>
                    <a:pt x="17" y="7"/>
                    <a:pt x="17" y="7"/>
                  </a:cubicBezTo>
                  <a:cubicBezTo>
                    <a:pt x="17" y="7"/>
                    <a:pt x="17" y="7"/>
                    <a:pt x="18" y="7"/>
                  </a:cubicBezTo>
                  <a:cubicBezTo>
                    <a:pt x="18" y="7"/>
                    <a:pt x="18" y="19"/>
                    <a:pt x="18" y="20"/>
                  </a:cubicBezTo>
                  <a:cubicBezTo>
                    <a:pt x="18" y="22"/>
                    <a:pt x="19" y="23"/>
                    <a:pt x="20" y="23"/>
                  </a:cubicBezTo>
                  <a:cubicBezTo>
                    <a:pt x="21" y="23"/>
                    <a:pt x="22" y="22"/>
                    <a:pt x="22" y="20"/>
                  </a:cubicBezTo>
                  <a:cubicBezTo>
                    <a:pt x="22" y="19"/>
                    <a:pt x="22" y="8"/>
                    <a:pt x="22" y="6"/>
                  </a:cubicBezTo>
                  <a:cubicBezTo>
                    <a:pt x="22" y="2"/>
                    <a:pt x="19" y="0"/>
                    <a:pt x="16" y="0"/>
                  </a:cubicBezTo>
                  <a:cubicBezTo>
                    <a:pt x="14" y="0"/>
                    <a:pt x="7" y="0"/>
                    <a:pt x="6" y="0"/>
                  </a:cubicBezTo>
                  <a:cubicBezTo>
                    <a:pt x="2" y="0"/>
                    <a:pt x="0" y="2"/>
                    <a:pt x="0" y="6"/>
                  </a:cubicBezTo>
                  <a:close/>
                </a:path>
              </a:pathLst>
            </a:custGeom>
            <a:solidFill>
              <a:schemeClr val="bg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a:p>
          </p:txBody>
        </p:sp>
        <p:sp>
          <p:nvSpPr>
            <p:cNvPr id="217" name="Oval 216"/>
            <p:cNvSpPr>
              <a:spLocks noChangeArrowheads="1"/>
            </p:cNvSpPr>
            <p:nvPr/>
          </p:nvSpPr>
          <p:spPr bwMode="auto">
            <a:xfrm>
              <a:off x="8595956" y="6189512"/>
              <a:ext cx="35061" cy="33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a:p>
          </p:txBody>
        </p:sp>
      </p:grpSp>
      <p:sp>
        <p:nvSpPr>
          <p:cNvPr id="22" name="TextBox 21"/>
          <p:cNvSpPr txBox="1"/>
          <p:nvPr/>
        </p:nvSpPr>
        <p:spPr>
          <a:xfrm>
            <a:off x="1149132" y="1563365"/>
            <a:ext cx="1194398" cy="246221"/>
          </a:xfrm>
          <a:prstGeom prst="rect">
            <a:avLst/>
          </a:prstGeom>
          <a:noFill/>
        </p:spPr>
        <p:txBody>
          <a:bodyPr wrap="square" rtlCol="0">
            <a:spAutoFit/>
          </a:bodyPr>
          <a:lstStyle/>
          <a:p>
            <a:pPr algn="r"/>
            <a:r>
              <a:rPr lang="en-US" sz="1000" dirty="0" smtClean="0">
                <a:solidFill>
                  <a:schemeClr val="bg2"/>
                </a:solidFill>
              </a:rPr>
              <a:t>Manu &amp; N. Res.</a:t>
            </a:r>
          </a:p>
        </p:txBody>
      </p:sp>
      <p:sp>
        <p:nvSpPr>
          <p:cNvPr id="266" name="TextBox 265"/>
          <p:cNvSpPr txBox="1"/>
          <p:nvPr/>
        </p:nvSpPr>
        <p:spPr>
          <a:xfrm>
            <a:off x="3287242" y="1558108"/>
            <a:ext cx="1194398" cy="246221"/>
          </a:xfrm>
          <a:prstGeom prst="rect">
            <a:avLst/>
          </a:prstGeom>
          <a:noFill/>
        </p:spPr>
        <p:txBody>
          <a:bodyPr wrap="square" rtlCol="0">
            <a:spAutoFit/>
          </a:bodyPr>
          <a:lstStyle/>
          <a:p>
            <a:pPr algn="r"/>
            <a:r>
              <a:rPr lang="en-US" sz="1000" dirty="0" smtClean="0">
                <a:solidFill>
                  <a:schemeClr val="bg2"/>
                </a:solidFill>
              </a:rPr>
              <a:t>Media/</a:t>
            </a:r>
            <a:r>
              <a:rPr lang="en-US" sz="1000" dirty="0" err="1" smtClean="0">
                <a:solidFill>
                  <a:schemeClr val="bg2"/>
                </a:solidFill>
              </a:rPr>
              <a:t>Comm</a:t>
            </a:r>
            <a:endParaRPr lang="en-US" sz="1000" dirty="0" smtClean="0">
              <a:solidFill>
                <a:schemeClr val="bg2"/>
              </a:solidFill>
            </a:endParaRPr>
          </a:p>
        </p:txBody>
      </p:sp>
      <p:sp>
        <p:nvSpPr>
          <p:cNvPr id="267" name="TextBox 266"/>
          <p:cNvSpPr txBox="1"/>
          <p:nvPr/>
        </p:nvSpPr>
        <p:spPr>
          <a:xfrm>
            <a:off x="5427173" y="1558108"/>
            <a:ext cx="1194398" cy="246221"/>
          </a:xfrm>
          <a:prstGeom prst="rect">
            <a:avLst/>
          </a:prstGeom>
          <a:noFill/>
        </p:spPr>
        <p:txBody>
          <a:bodyPr wrap="square" rtlCol="0">
            <a:spAutoFit/>
          </a:bodyPr>
          <a:lstStyle/>
          <a:p>
            <a:pPr algn="r"/>
            <a:r>
              <a:rPr lang="en-US" sz="1000" dirty="0" smtClean="0">
                <a:solidFill>
                  <a:schemeClr val="bg2"/>
                </a:solidFill>
              </a:rPr>
              <a:t>Services</a:t>
            </a:r>
          </a:p>
        </p:txBody>
      </p:sp>
      <p:sp>
        <p:nvSpPr>
          <p:cNvPr id="268" name="TextBox 267"/>
          <p:cNvSpPr txBox="1"/>
          <p:nvPr/>
        </p:nvSpPr>
        <p:spPr>
          <a:xfrm>
            <a:off x="7556298" y="1558108"/>
            <a:ext cx="1194398" cy="246221"/>
          </a:xfrm>
          <a:prstGeom prst="rect">
            <a:avLst/>
          </a:prstGeom>
          <a:noFill/>
        </p:spPr>
        <p:txBody>
          <a:bodyPr wrap="square" rtlCol="0">
            <a:spAutoFit/>
          </a:bodyPr>
          <a:lstStyle/>
          <a:p>
            <a:pPr algn="r"/>
            <a:r>
              <a:rPr lang="en-US" sz="1000" dirty="0" smtClean="0">
                <a:solidFill>
                  <a:schemeClr val="bg2"/>
                </a:solidFill>
              </a:rPr>
              <a:t>Government</a:t>
            </a:r>
          </a:p>
        </p:txBody>
      </p:sp>
      <p:sp>
        <p:nvSpPr>
          <p:cNvPr id="269" name="TextBox 268"/>
          <p:cNvSpPr txBox="1"/>
          <p:nvPr/>
        </p:nvSpPr>
        <p:spPr>
          <a:xfrm>
            <a:off x="1149132" y="3752450"/>
            <a:ext cx="1194398" cy="246221"/>
          </a:xfrm>
          <a:prstGeom prst="rect">
            <a:avLst/>
          </a:prstGeom>
          <a:noFill/>
        </p:spPr>
        <p:txBody>
          <a:bodyPr wrap="square" rtlCol="0">
            <a:spAutoFit/>
          </a:bodyPr>
          <a:lstStyle/>
          <a:p>
            <a:pPr algn="r"/>
            <a:r>
              <a:rPr lang="en-US" sz="1000" dirty="0" smtClean="0">
                <a:solidFill>
                  <a:schemeClr val="bg2"/>
                </a:solidFill>
              </a:rPr>
              <a:t>Health Care</a:t>
            </a:r>
          </a:p>
        </p:txBody>
      </p:sp>
      <p:sp>
        <p:nvSpPr>
          <p:cNvPr id="270" name="TextBox 269"/>
          <p:cNvSpPr txBox="1"/>
          <p:nvPr/>
        </p:nvSpPr>
        <p:spPr>
          <a:xfrm>
            <a:off x="3287242" y="2648305"/>
            <a:ext cx="1194398" cy="246221"/>
          </a:xfrm>
          <a:prstGeom prst="rect">
            <a:avLst/>
          </a:prstGeom>
          <a:noFill/>
        </p:spPr>
        <p:txBody>
          <a:bodyPr wrap="square" rtlCol="0">
            <a:spAutoFit/>
          </a:bodyPr>
          <a:lstStyle/>
          <a:p>
            <a:pPr algn="r"/>
            <a:r>
              <a:rPr lang="en-US" sz="1000" dirty="0" smtClean="0">
                <a:solidFill>
                  <a:schemeClr val="bg2"/>
                </a:solidFill>
              </a:rPr>
              <a:t>Retail</a:t>
            </a:r>
          </a:p>
        </p:txBody>
      </p:sp>
      <p:sp>
        <p:nvSpPr>
          <p:cNvPr id="271" name="TextBox 270"/>
          <p:cNvSpPr txBox="1"/>
          <p:nvPr/>
        </p:nvSpPr>
        <p:spPr>
          <a:xfrm>
            <a:off x="5415524" y="2648305"/>
            <a:ext cx="1194398" cy="246221"/>
          </a:xfrm>
          <a:prstGeom prst="rect">
            <a:avLst/>
          </a:prstGeom>
          <a:noFill/>
        </p:spPr>
        <p:txBody>
          <a:bodyPr wrap="square" rtlCol="0">
            <a:spAutoFit/>
          </a:bodyPr>
          <a:lstStyle/>
          <a:p>
            <a:pPr algn="r"/>
            <a:r>
              <a:rPr lang="en-US" sz="1000" dirty="0" smtClean="0">
                <a:solidFill>
                  <a:schemeClr val="bg2"/>
                </a:solidFill>
              </a:rPr>
              <a:t>Banking</a:t>
            </a:r>
          </a:p>
        </p:txBody>
      </p:sp>
      <p:sp>
        <p:nvSpPr>
          <p:cNvPr id="272" name="TextBox 271"/>
          <p:cNvSpPr txBox="1"/>
          <p:nvPr/>
        </p:nvSpPr>
        <p:spPr>
          <a:xfrm>
            <a:off x="7548194" y="2648305"/>
            <a:ext cx="1194398" cy="246221"/>
          </a:xfrm>
          <a:prstGeom prst="rect">
            <a:avLst/>
          </a:prstGeom>
          <a:noFill/>
        </p:spPr>
        <p:txBody>
          <a:bodyPr wrap="square" rtlCol="0">
            <a:spAutoFit/>
          </a:bodyPr>
          <a:lstStyle/>
          <a:p>
            <a:pPr algn="r"/>
            <a:r>
              <a:rPr lang="en-US" sz="1000" dirty="0" smtClean="0">
                <a:solidFill>
                  <a:schemeClr val="bg2"/>
                </a:solidFill>
              </a:rPr>
              <a:t>Insurance</a:t>
            </a:r>
          </a:p>
        </p:txBody>
      </p:sp>
      <p:sp>
        <p:nvSpPr>
          <p:cNvPr id="273" name="TextBox 272"/>
          <p:cNvSpPr txBox="1"/>
          <p:nvPr/>
        </p:nvSpPr>
        <p:spPr>
          <a:xfrm>
            <a:off x="3284882" y="3752450"/>
            <a:ext cx="1194398" cy="246221"/>
          </a:xfrm>
          <a:prstGeom prst="rect">
            <a:avLst/>
          </a:prstGeom>
          <a:noFill/>
        </p:spPr>
        <p:txBody>
          <a:bodyPr wrap="square" rtlCol="0">
            <a:spAutoFit/>
          </a:bodyPr>
          <a:lstStyle/>
          <a:p>
            <a:pPr algn="r"/>
            <a:r>
              <a:rPr lang="en-US" sz="1000" dirty="0" smtClean="0">
                <a:solidFill>
                  <a:schemeClr val="bg2"/>
                </a:solidFill>
              </a:rPr>
              <a:t>Transportation</a:t>
            </a:r>
          </a:p>
        </p:txBody>
      </p:sp>
      <p:sp>
        <p:nvSpPr>
          <p:cNvPr id="274" name="TextBox 273"/>
          <p:cNvSpPr txBox="1"/>
          <p:nvPr/>
        </p:nvSpPr>
        <p:spPr>
          <a:xfrm>
            <a:off x="5427173" y="3752450"/>
            <a:ext cx="1194398" cy="246221"/>
          </a:xfrm>
          <a:prstGeom prst="rect">
            <a:avLst/>
          </a:prstGeom>
          <a:noFill/>
        </p:spPr>
        <p:txBody>
          <a:bodyPr wrap="square" rtlCol="0">
            <a:spAutoFit/>
          </a:bodyPr>
          <a:lstStyle/>
          <a:p>
            <a:pPr algn="r"/>
            <a:r>
              <a:rPr lang="en-US" sz="1000" dirty="0" smtClean="0">
                <a:solidFill>
                  <a:schemeClr val="bg2"/>
                </a:solidFill>
              </a:rPr>
              <a:t>Utilities</a:t>
            </a:r>
          </a:p>
        </p:txBody>
      </p:sp>
      <p:sp>
        <p:nvSpPr>
          <p:cNvPr id="275" name="TextBox 274"/>
          <p:cNvSpPr txBox="1"/>
          <p:nvPr/>
        </p:nvSpPr>
        <p:spPr>
          <a:xfrm>
            <a:off x="1149132" y="2648305"/>
            <a:ext cx="1194398" cy="246221"/>
          </a:xfrm>
          <a:prstGeom prst="rect">
            <a:avLst/>
          </a:prstGeom>
          <a:noFill/>
        </p:spPr>
        <p:txBody>
          <a:bodyPr wrap="square" rtlCol="0">
            <a:spAutoFit/>
          </a:bodyPr>
          <a:lstStyle/>
          <a:p>
            <a:pPr algn="r"/>
            <a:r>
              <a:rPr lang="en-US" sz="1000" dirty="0" smtClean="0">
                <a:solidFill>
                  <a:schemeClr val="bg2"/>
                </a:solidFill>
              </a:rPr>
              <a:t>Education</a:t>
            </a:r>
          </a:p>
        </p:txBody>
      </p:sp>
      <p:grpSp>
        <p:nvGrpSpPr>
          <p:cNvPr id="23" name="Group 11"/>
          <p:cNvGrpSpPr>
            <a:grpSpLocks noChangeAspect="1"/>
          </p:cNvGrpSpPr>
          <p:nvPr/>
        </p:nvGrpSpPr>
        <p:grpSpPr bwMode="auto">
          <a:xfrm>
            <a:off x="2722315" y="2422375"/>
            <a:ext cx="462207" cy="691121"/>
            <a:chOff x="1625" y="1430"/>
            <a:chExt cx="422" cy="631"/>
          </a:xfrm>
        </p:grpSpPr>
        <p:sp>
          <p:nvSpPr>
            <p:cNvPr id="24" name="AutoShape 10"/>
            <p:cNvSpPr>
              <a:spLocks noChangeAspect="1" noChangeArrowheads="1" noTextEdit="1"/>
            </p:cNvSpPr>
            <p:nvPr/>
          </p:nvSpPr>
          <p:spPr bwMode="auto">
            <a:xfrm>
              <a:off x="1627" y="1430"/>
              <a:ext cx="418" cy="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p:cNvSpPr>
              <a:spLocks/>
            </p:cNvSpPr>
            <p:nvPr/>
          </p:nvSpPr>
          <p:spPr bwMode="auto">
            <a:xfrm>
              <a:off x="1687" y="1432"/>
              <a:ext cx="252" cy="345"/>
            </a:xfrm>
            <a:custGeom>
              <a:avLst/>
              <a:gdLst>
                <a:gd name="T0" fmla="*/ 53 w 105"/>
                <a:gd name="T1" fmla="*/ 0 h 144"/>
                <a:gd name="T2" fmla="*/ 3 w 105"/>
                <a:gd name="T3" fmla="*/ 138 h 144"/>
                <a:gd name="T4" fmla="*/ 9 w 105"/>
                <a:gd name="T5" fmla="*/ 139 h 144"/>
                <a:gd name="T6" fmla="*/ 53 w 105"/>
                <a:gd name="T7" fmla="*/ 17 h 144"/>
                <a:gd name="T8" fmla="*/ 99 w 105"/>
                <a:gd name="T9" fmla="*/ 144 h 144"/>
                <a:gd name="T10" fmla="*/ 105 w 105"/>
                <a:gd name="T11" fmla="*/ 144 h 144"/>
                <a:gd name="T12" fmla="*/ 53 w 105"/>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05" h="144">
                  <a:moveTo>
                    <a:pt x="53" y="0"/>
                  </a:moveTo>
                  <a:cubicBezTo>
                    <a:pt x="31" y="0"/>
                    <a:pt x="0" y="24"/>
                    <a:pt x="3" y="138"/>
                  </a:cubicBezTo>
                  <a:cubicBezTo>
                    <a:pt x="9" y="139"/>
                    <a:pt x="9" y="139"/>
                    <a:pt x="9" y="139"/>
                  </a:cubicBezTo>
                  <a:cubicBezTo>
                    <a:pt x="11" y="38"/>
                    <a:pt x="35" y="17"/>
                    <a:pt x="53" y="17"/>
                  </a:cubicBezTo>
                  <a:cubicBezTo>
                    <a:pt x="70" y="18"/>
                    <a:pt x="86" y="43"/>
                    <a:pt x="99" y="144"/>
                  </a:cubicBezTo>
                  <a:cubicBezTo>
                    <a:pt x="105" y="144"/>
                    <a:pt x="105" y="144"/>
                    <a:pt x="105" y="144"/>
                  </a:cubicBezTo>
                  <a:cubicBezTo>
                    <a:pt x="95" y="31"/>
                    <a:pt x="78" y="0"/>
                    <a:pt x="53" y="0"/>
                  </a:cubicBezTo>
                  <a:close/>
                </a:path>
              </a:pathLst>
            </a:custGeom>
            <a:solidFill>
              <a:schemeClr val="bg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4"/>
            <p:cNvSpPr>
              <a:spLocks/>
            </p:cNvSpPr>
            <p:nvPr/>
          </p:nvSpPr>
          <p:spPr bwMode="auto">
            <a:xfrm>
              <a:off x="1963" y="1581"/>
              <a:ext cx="84" cy="480"/>
            </a:xfrm>
            <a:custGeom>
              <a:avLst/>
              <a:gdLst>
                <a:gd name="T0" fmla="*/ 12 w 84"/>
                <a:gd name="T1" fmla="*/ 2 h 480"/>
                <a:gd name="T2" fmla="*/ 5 w 84"/>
                <a:gd name="T3" fmla="*/ 4 h 480"/>
                <a:gd name="T4" fmla="*/ 0 w 84"/>
                <a:gd name="T5" fmla="*/ 0 h 480"/>
                <a:gd name="T6" fmla="*/ 17 w 84"/>
                <a:gd name="T7" fmla="*/ 480 h 480"/>
                <a:gd name="T8" fmla="*/ 53 w 84"/>
                <a:gd name="T9" fmla="*/ 442 h 480"/>
                <a:gd name="T10" fmla="*/ 84 w 84"/>
                <a:gd name="T11" fmla="*/ 432 h 480"/>
                <a:gd name="T12" fmla="*/ 12 w 84"/>
                <a:gd name="T13" fmla="*/ 2 h 480"/>
              </a:gdLst>
              <a:ahLst/>
              <a:cxnLst>
                <a:cxn ang="0">
                  <a:pos x="T0" y="T1"/>
                </a:cxn>
                <a:cxn ang="0">
                  <a:pos x="T2" y="T3"/>
                </a:cxn>
                <a:cxn ang="0">
                  <a:pos x="T4" y="T5"/>
                </a:cxn>
                <a:cxn ang="0">
                  <a:pos x="T6" y="T7"/>
                </a:cxn>
                <a:cxn ang="0">
                  <a:pos x="T8" y="T9"/>
                </a:cxn>
                <a:cxn ang="0">
                  <a:pos x="T10" y="T11"/>
                </a:cxn>
                <a:cxn ang="0">
                  <a:pos x="T12" y="T13"/>
                </a:cxn>
              </a:cxnLst>
              <a:rect l="0" t="0" r="r" b="b"/>
              <a:pathLst>
                <a:path w="84" h="480">
                  <a:moveTo>
                    <a:pt x="12" y="2"/>
                  </a:moveTo>
                  <a:lnTo>
                    <a:pt x="5" y="4"/>
                  </a:lnTo>
                  <a:lnTo>
                    <a:pt x="0" y="0"/>
                  </a:lnTo>
                  <a:lnTo>
                    <a:pt x="17" y="480"/>
                  </a:lnTo>
                  <a:lnTo>
                    <a:pt x="53" y="442"/>
                  </a:lnTo>
                  <a:lnTo>
                    <a:pt x="84" y="432"/>
                  </a:lnTo>
                  <a:lnTo>
                    <a:pt x="12" y="2"/>
                  </a:lnTo>
                  <a:close/>
                </a:path>
              </a:pathLst>
            </a:custGeom>
            <a:solidFill>
              <a:schemeClr val="bg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5"/>
            <p:cNvSpPr>
              <a:spLocks/>
            </p:cNvSpPr>
            <p:nvPr/>
          </p:nvSpPr>
          <p:spPr bwMode="auto">
            <a:xfrm>
              <a:off x="1625" y="1581"/>
              <a:ext cx="355" cy="480"/>
            </a:xfrm>
            <a:custGeom>
              <a:avLst/>
              <a:gdLst>
                <a:gd name="T0" fmla="*/ 28 w 355"/>
                <a:gd name="T1" fmla="*/ 14 h 480"/>
                <a:gd name="T2" fmla="*/ 0 w 355"/>
                <a:gd name="T3" fmla="*/ 432 h 480"/>
                <a:gd name="T4" fmla="*/ 355 w 355"/>
                <a:gd name="T5" fmla="*/ 480 h 480"/>
                <a:gd name="T6" fmla="*/ 338 w 355"/>
                <a:gd name="T7" fmla="*/ 0 h 480"/>
                <a:gd name="T8" fmla="*/ 28 w 355"/>
                <a:gd name="T9" fmla="*/ 14 h 480"/>
              </a:gdLst>
              <a:ahLst/>
              <a:cxnLst>
                <a:cxn ang="0">
                  <a:pos x="T0" y="T1"/>
                </a:cxn>
                <a:cxn ang="0">
                  <a:pos x="T2" y="T3"/>
                </a:cxn>
                <a:cxn ang="0">
                  <a:pos x="T4" y="T5"/>
                </a:cxn>
                <a:cxn ang="0">
                  <a:pos x="T6" y="T7"/>
                </a:cxn>
                <a:cxn ang="0">
                  <a:pos x="T8" y="T9"/>
                </a:cxn>
              </a:cxnLst>
              <a:rect l="0" t="0" r="r" b="b"/>
              <a:pathLst>
                <a:path w="355" h="480">
                  <a:moveTo>
                    <a:pt x="28" y="14"/>
                  </a:moveTo>
                  <a:lnTo>
                    <a:pt x="0" y="432"/>
                  </a:lnTo>
                  <a:lnTo>
                    <a:pt x="355" y="480"/>
                  </a:lnTo>
                  <a:lnTo>
                    <a:pt x="338" y="0"/>
                  </a:lnTo>
                  <a:lnTo>
                    <a:pt x="28" y="14"/>
                  </a:lnTo>
                  <a:close/>
                </a:path>
              </a:pathLst>
            </a:custGeom>
            <a:solidFill>
              <a:schemeClr val="bg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18"/>
          <p:cNvGrpSpPr>
            <a:grpSpLocks noChangeAspect="1"/>
          </p:cNvGrpSpPr>
          <p:nvPr/>
        </p:nvGrpSpPr>
        <p:grpSpPr bwMode="auto">
          <a:xfrm>
            <a:off x="4777123" y="2543648"/>
            <a:ext cx="935327" cy="573587"/>
            <a:chOff x="2412" y="1333"/>
            <a:chExt cx="936" cy="574"/>
          </a:xfrm>
        </p:grpSpPr>
        <p:sp>
          <p:nvSpPr>
            <p:cNvPr id="31" name="AutoShape 17"/>
            <p:cNvSpPr>
              <a:spLocks noChangeAspect="1" noChangeArrowheads="1" noTextEdit="1"/>
            </p:cNvSpPr>
            <p:nvPr/>
          </p:nvSpPr>
          <p:spPr bwMode="auto">
            <a:xfrm>
              <a:off x="2412" y="1333"/>
              <a:ext cx="936"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19"/>
            <p:cNvSpPr>
              <a:spLocks/>
            </p:cNvSpPr>
            <p:nvPr/>
          </p:nvSpPr>
          <p:spPr bwMode="auto">
            <a:xfrm>
              <a:off x="2410" y="1335"/>
              <a:ext cx="936" cy="558"/>
            </a:xfrm>
            <a:custGeom>
              <a:avLst/>
              <a:gdLst>
                <a:gd name="T0" fmla="*/ 393 w 393"/>
                <a:gd name="T1" fmla="*/ 199 h 233"/>
                <a:gd name="T2" fmla="*/ 361 w 393"/>
                <a:gd name="T3" fmla="*/ 233 h 233"/>
                <a:gd name="T4" fmla="*/ 31 w 393"/>
                <a:gd name="T5" fmla="*/ 233 h 233"/>
                <a:gd name="T6" fmla="*/ 0 w 393"/>
                <a:gd name="T7" fmla="*/ 199 h 233"/>
                <a:gd name="T8" fmla="*/ 0 w 393"/>
                <a:gd name="T9" fmla="*/ 34 h 233"/>
                <a:gd name="T10" fmla="*/ 31 w 393"/>
                <a:gd name="T11" fmla="*/ 0 h 233"/>
                <a:gd name="T12" fmla="*/ 361 w 393"/>
                <a:gd name="T13" fmla="*/ 0 h 233"/>
                <a:gd name="T14" fmla="*/ 393 w 393"/>
                <a:gd name="T15" fmla="*/ 34 h 233"/>
                <a:gd name="T16" fmla="*/ 393 w 393"/>
                <a:gd name="T17" fmla="*/ 19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3" h="233">
                  <a:moveTo>
                    <a:pt x="393" y="199"/>
                  </a:moveTo>
                  <a:cubicBezTo>
                    <a:pt x="393" y="218"/>
                    <a:pt x="379" y="233"/>
                    <a:pt x="361" y="233"/>
                  </a:cubicBezTo>
                  <a:cubicBezTo>
                    <a:pt x="31" y="233"/>
                    <a:pt x="31" y="233"/>
                    <a:pt x="31" y="233"/>
                  </a:cubicBezTo>
                  <a:cubicBezTo>
                    <a:pt x="14" y="233"/>
                    <a:pt x="0" y="218"/>
                    <a:pt x="0" y="199"/>
                  </a:cubicBezTo>
                  <a:cubicBezTo>
                    <a:pt x="0" y="34"/>
                    <a:pt x="0" y="34"/>
                    <a:pt x="0" y="34"/>
                  </a:cubicBezTo>
                  <a:cubicBezTo>
                    <a:pt x="0" y="15"/>
                    <a:pt x="14" y="0"/>
                    <a:pt x="31" y="0"/>
                  </a:cubicBezTo>
                  <a:cubicBezTo>
                    <a:pt x="361" y="0"/>
                    <a:pt x="361" y="0"/>
                    <a:pt x="361" y="0"/>
                  </a:cubicBezTo>
                  <a:cubicBezTo>
                    <a:pt x="379" y="0"/>
                    <a:pt x="393" y="15"/>
                    <a:pt x="393" y="34"/>
                  </a:cubicBezTo>
                  <a:lnTo>
                    <a:pt x="393" y="199"/>
                  </a:lnTo>
                  <a:close/>
                </a:path>
              </a:pathLst>
            </a:custGeom>
            <a:solidFill>
              <a:schemeClr val="bg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20"/>
            <p:cNvSpPr>
              <a:spLocks/>
            </p:cNvSpPr>
            <p:nvPr/>
          </p:nvSpPr>
          <p:spPr bwMode="auto">
            <a:xfrm>
              <a:off x="2441" y="1371"/>
              <a:ext cx="874" cy="481"/>
            </a:xfrm>
            <a:custGeom>
              <a:avLst/>
              <a:gdLst>
                <a:gd name="T0" fmla="*/ 367 w 367"/>
                <a:gd name="T1" fmla="*/ 166 h 201"/>
                <a:gd name="T2" fmla="*/ 333 w 367"/>
                <a:gd name="T3" fmla="*/ 201 h 201"/>
                <a:gd name="T4" fmla="*/ 34 w 367"/>
                <a:gd name="T5" fmla="*/ 201 h 201"/>
                <a:gd name="T6" fmla="*/ 0 w 367"/>
                <a:gd name="T7" fmla="*/ 166 h 201"/>
                <a:gd name="T8" fmla="*/ 0 w 367"/>
                <a:gd name="T9" fmla="*/ 36 h 201"/>
                <a:gd name="T10" fmla="*/ 34 w 367"/>
                <a:gd name="T11" fmla="*/ 0 h 201"/>
                <a:gd name="T12" fmla="*/ 333 w 367"/>
                <a:gd name="T13" fmla="*/ 0 h 201"/>
                <a:gd name="T14" fmla="*/ 367 w 367"/>
                <a:gd name="T15" fmla="*/ 36 h 201"/>
                <a:gd name="T16" fmla="*/ 367 w 367"/>
                <a:gd name="T17" fmla="*/ 16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7" h="201">
                  <a:moveTo>
                    <a:pt x="367" y="166"/>
                  </a:moveTo>
                  <a:cubicBezTo>
                    <a:pt x="367" y="185"/>
                    <a:pt x="351" y="201"/>
                    <a:pt x="333" y="201"/>
                  </a:cubicBezTo>
                  <a:cubicBezTo>
                    <a:pt x="34" y="201"/>
                    <a:pt x="34" y="201"/>
                    <a:pt x="34" y="201"/>
                  </a:cubicBezTo>
                  <a:cubicBezTo>
                    <a:pt x="15" y="201"/>
                    <a:pt x="0" y="185"/>
                    <a:pt x="0" y="166"/>
                  </a:cubicBezTo>
                  <a:cubicBezTo>
                    <a:pt x="0" y="36"/>
                    <a:pt x="0" y="36"/>
                    <a:pt x="0" y="36"/>
                  </a:cubicBezTo>
                  <a:cubicBezTo>
                    <a:pt x="0" y="16"/>
                    <a:pt x="15" y="0"/>
                    <a:pt x="34" y="0"/>
                  </a:cubicBezTo>
                  <a:cubicBezTo>
                    <a:pt x="333" y="0"/>
                    <a:pt x="333" y="0"/>
                    <a:pt x="333" y="0"/>
                  </a:cubicBezTo>
                  <a:cubicBezTo>
                    <a:pt x="351" y="0"/>
                    <a:pt x="367" y="16"/>
                    <a:pt x="367" y="36"/>
                  </a:cubicBezTo>
                  <a:lnTo>
                    <a:pt x="367"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21"/>
            <p:cNvSpPr>
              <a:spLocks/>
            </p:cNvSpPr>
            <p:nvPr/>
          </p:nvSpPr>
          <p:spPr bwMode="auto">
            <a:xfrm>
              <a:off x="2471" y="1395"/>
              <a:ext cx="810" cy="435"/>
            </a:xfrm>
            <a:custGeom>
              <a:avLst/>
              <a:gdLst>
                <a:gd name="T0" fmla="*/ 340 w 340"/>
                <a:gd name="T1" fmla="*/ 147 h 182"/>
                <a:gd name="T2" fmla="*/ 306 w 340"/>
                <a:gd name="T3" fmla="*/ 182 h 182"/>
                <a:gd name="T4" fmla="*/ 34 w 340"/>
                <a:gd name="T5" fmla="*/ 182 h 182"/>
                <a:gd name="T6" fmla="*/ 0 w 340"/>
                <a:gd name="T7" fmla="*/ 147 h 182"/>
                <a:gd name="T8" fmla="*/ 0 w 340"/>
                <a:gd name="T9" fmla="*/ 35 h 182"/>
                <a:gd name="T10" fmla="*/ 34 w 340"/>
                <a:gd name="T11" fmla="*/ 0 h 182"/>
                <a:gd name="T12" fmla="*/ 306 w 340"/>
                <a:gd name="T13" fmla="*/ 0 h 182"/>
                <a:gd name="T14" fmla="*/ 340 w 340"/>
                <a:gd name="T15" fmla="*/ 35 h 182"/>
                <a:gd name="T16" fmla="*/ 340 w 340"/>
                <a:gd name="T17" fmla="*/ 14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82">
                  <a:moveTo>
                    <a:pt x="340" y="147"/>
                  </a:moveTo>
                  <a:cubicBezTo>
                    <a:pt x="340" y="167"/>
                    <a:pt x="325" y="182"/>
                    <a:pt x="306" y="182"/>
                  </a:cubicBezTo>
                  <a:cubicBezTo>
                    <a:pt x="34" y="182"/>
                    <a:pt x="34" y="182"/>
                    <a:pt x="34" y="182"/>
                  </a:cubicBezTo>
                  <a:cubicBezTo>
                    <a:pt x="15" y="182"/>
                    <a:pt x="0" y="167"/>
                    <a:pt x="0" y="147"/>
                  </a:cubicBezTo>
                  <a:cubicBezTo>
                    <a:pt x="0" y="35"/>
                    <a:pt x="0" y="35"/>
                    <a:pt x="0" y="35"/>
                  </a:cubicBezTo>
                  <a:cubicBezTo>
                    <a:pt x="0" y="16"/>
                    <a:pt x="15" y="0"/>
                    <a:pt x="34" y="0"/>
                  </a:cubicBezTo>
                  <a:cubicBezTo>
                    <a:pt x="306" y="0"/>
                    <a:pt x="306" y="0"/>
                    <a:pt x="306" y="0"/>
                  </a:cubicBezTo>
                  <a:cubicBezTo>
                    <a:pt x="325" y="0"/>
                    <a:pt x="340" y="16"/>
                    <a:pt x="340" y="35"/>
                  </a:cubicBezTo>
                  <a:lnTo>
                    <a:pt x="340" y="147"/>
                  </a:lnTo>
                  <a:close/>
                </a:path>
              </a:pathLst>
            </a:custGeom>
            <a:solidFill>
              <a:schemeClr val="bg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Oval 22"/>
            <p:cNvSpPr>
              <a:spLocks noChangeArrowheads="1"/>
            </p:cNvSpPr>
            <p:nvPr/>
          </p:nvSpPr>
          <p:spPr bwMode="auto">
            <a:xfrm>
              <a:off x="3203" y="1747"/>
              <a:ext cx="100" cy="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Oval 23"/>
            <p:cNvSpPr>
              <a:spLocks noChangeArrowheads="1"/>
            </p:cNvSpPr>
            <p:nvPr/>
          </p:nvSpPr>
          <p:spPr bwMode="auto">
            <a:xfrm>
              <a:off x="2748" y="1448"/>
              <a:ext cx="255" cy="3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24"/>
            <p:cNvSpPr>
              <a:spLocks noEditPoints="1"/>
            </p:cNvSpPr>
            <p:nvPr/>
          </p:nvSpPr>
          <p:spPr bwMode="auto">
            <a:xfrm>
              <a:off x="2817" y="1493"/>
              <a:ext cx="121" cy="220"/>
            </a:xfrm>
            <a:custGeom>
              <a:avLst/>
              <a:gdLst>
                <a:gd name="T0" fmla="*/ 28 w 51"/>
                <a:gd name="T1" fmla="*/ 41 h 92"/>
                <a:gd name="T2" fmla="*/ 46 w 51"/>
                <a:gd name="T3" fmla="*/ 48 h 92"/>
                <a:gd name="T4" fmla="*/ 51 w 51"/>
                <a:gd name="T5" fmla="*/ 62 h 92"/>
                <a:gd name="T6" fmla="*/ 45 w 51"/>
                <a:gd name="T7" fmla="*/ 77 h 92"/>
                <a:gd name="T8" fmla="*/ 28 w 51"/>
                <a:gd name="T9" fmla="*/ 84 h 92"/>
                <a:gd name="T10" fmla="*/ 28 w 51"/>
                <a:gd name="T11" fmla="*/ 92 h 92"/>
                <a:gd name="T12" fmla="*/ 23 w 51"/>
                <a:gd name="T13" fmla="*/ 92 h 92"/>
                <a:gd name="T14" fmla="*/ 23 w 51"/>
                <a:gd name="T15" fmla="*/ 84 h 92"/>
                <a:gd name="T16" fmla="*/ 0 w 51"/>
                <a:gd name="T17" fmla="*/ 62 h 92"/>
                <a:gd name="T18" fmla="*/ 10 w 51"/>
                <a:gd name="T19" fmla="*/ 62 h 92"/>
                <a:gd name="T20" fmla="*/ 23 w 51"/>
                <a:gd name="T21" fmla="*/ 77 h 92"/>
                <a:gd name="T22" fmla="*/ 23 w 51"/>
                <a:gd name="T23" fmla="*/ 48 h 92"/>
                <a:gd name="T24" fmla="*/ 1 w 51"/>
                <a:gd name="T25" fmla="*/ 28 h 92"/>
                <a:gd name="T26" fmla="*/ 7 w 51"/>
                <a:gd name="T27" fmla="*/ 14 h 92"/>
                <a:gd name="T28" fmla="*/ 23 w 51"/>
                <a:gd name="T29" fmla="*/ 8 h 92"/>
                <a:gd name="T30" fmla="*/ 23 w 51"/>
                <a:gd name="T31" fmla="*/ 0 h 92"/>
                <a:gd name="T32" fmla="*/ 28 w 51"/>
                <a:gd name="T33" fmla="*/ 0 h 92"/>
                <a:gd name="T34" fmla="*/ 28 w 51"/>
                <a:gd name="T35" fmla="*/ 8 h 92"/>
                <a:gd name="T36" fmla="*/ 49 w 51"/>
                <a:gd name="T37" fmla="*/ 26 h 92"/>
                <a:gd name="T38" fmla="*/ 39 w 51"/>
                <a:gd name="T39" fmla="*/ 26 h 92"/>
                <a:gd name="T40" fmla="*/ 28 w 51"/>
                <a:gd name="T41" fmla="*/ 15 h 92"/>
                <a:gd name="T42" fmla="*/ 28 w 51"/>
                <a:gd name="T43" fmla="*/ 41 h 92"/>
                <a:gd name="T44" fmla="*/ 23 w 51"/>
                <a:gd name="T45" fmla="*/ 40 h 92"/>
                <a:gd name="T46" fmla="*/ 23 w 51"/>
                <a:gd name="T47" fmla="*/ 15 h 92"/>
                <a:gd name="T48" fmla="*/ 12 w 51"/>
                <a:gd name="T49" fmla="*/ 28 h 92"/>
                <a:gd name="T50" fmla="*/ 15 w 51"/>
                <a:gd name="T51" fmla="*/ 36 h 92"/>
                <a:gd name="T52" fmla="*/ 23 w 51"/>
                <a:gd name="T53" fmla="*/ 40 h 92"/>
                <a:gd name="T54" fmla="*/ 28 w 51"/>
                <a:gd name="T55" fmla="*/ 77 h 92"/>
                <a:gd name="T56" fmla="*/ 41 w 51"/>
                <a:gd name="T57" fmla="*/ 62 h 92"/>
                <a:gd name="T58" fmla="*/ 38 w 51"/>
                <a:gd name="T59" fmla="*/ 54 h 92"/>
                <a:gd name="T60" fmla="*/ 28 w 51"/>
                <a:gd name="T61" fmla="*/ 50 h 92"/>
                <a:gd name="T62" fmla="*/ 28 w 51"/>
                <a:gd name="T63" fmla="*/ 7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92">
                  <a:moveTo>
                    <a:pt x="28" y="41"/>
                  </a:moveTo>
                  <a:cubicBezTo>
                    <a:pt x="37" y="42"/>
                    <a:pt x="43" y="45"/>
                    <a:pt x="46" y="48"/>
                  </a:cubicBezTo>
                  <a:cubicBezTo>
                    <a:pt x="50" y="52"/>
                    <a:pt x="51" y="56"/>
                    <a:pt x="51" y="62"/>
                  </a:cubicBezTo>
                  <a:cubicBezTo>
                    <a:pt x="51" y="68"/>
                    <a:pt x="49" y="73"/>
                    <a:pt x="45" y="77"/>
                  </a:cubicBezTo>
                  <a:cubicBezTo>
                    <a:pt x="41" y="82"/>
                    <a:pt x="36" y="84"/>
                    <a:pt x="28" y="84"/>
                  </a:cubicBezTo>
                  <a:cubicBezTo>
                    <a:pt x="28" y="92"/>
                    <a:pt x="28" y="92"/>
                    <a:pt x="28" y="92"/>
                  </a:cubicBezTo>
                  <a:cubicBezTo>
                    <a:pt x="23" y="92"/>
                    <a:pt x="23" y="92"/>
                    <a:pt x="23" y="92"/>
                  </a:cubicBezTo>
                  <a:cubicBezTo>
                    <a:pt x="23" y="84"/>
                    <a:pt x="23" y="84"/>
                    <a:pt x="23" y="84"/>
                  </a:cubicBezTo>
                  <a:cubicBezTo>
                    <a:pt x="8" y="83"/>
                    <a:pt x="1" y="75"/>
                    <a:pt x="0" y="62"/>
                  </a:cubicBezTo>
                  <a:cubicBezTo>
                    <a:pt x="10" y="62"/>
                    <a:pt x="10" y="62"/>
                    <a:pt x="10" y="62"/>
                  </a:cubicBezTo>
                  <a:cubicBezTo>
                    <a:pt x="11" y="71"/>
                    <a:pt x="15" y="75"/>
                    <a:pt x="23" y="77"/>
                  </a:cubicBezTo>
                  <a:cubicBezTo>
                    <a:pt x="23" y="48"/>
                    <a:pt x="23" y="48"/>
                    <a:pt x="23" y="48"/>
                  </a:cubicBezTo>
                  <a:cubicBezTo>
                    <a:pt x="8" y="46"/>
                    <a:pt x="1" y="39"/>
                    <a:pt x="1" y="28"/>
                  </a:cubicBezTo>
                  <a:cubicBezTo>
                    <a:pt x="1" y="22"/>
                    <a:pt x="3" y="18"/>
                    <a:pt x="7" y="14"/>
                  </a:cubicBezTo>
                  <a:cubicBezTo>
                    <a:pt x="11" y="10"/>
                    <a:pt x="16" y="8"/>
                    <a:pt x="23" y="8"/>
                  </a:cubicBezTo>
                  <a:cubicBezTo>
                    <a:pt x="23" y="0"/>
                    <a:pt x="23" y="0"/>
                    <a:pt x="23" y="0"/>
                  </a:cubicBezTo>
                  <a:cubicBezTo>
                    <a:pt x="28" y="0"/>
                    <a:pt x="28" y="0"/>
                    <a:pt x="28" y="0"/>
                  </a:cubicBezTo>
                  <a:cubicBezTo>
                    <a:pt x="28" y="8"/>
                    <a:pt x="28" y="8"/>
                    <a:pt x="28" y="8"/>
                  </a:cubicBezTo>
                  <a:cubicBezTo>
                    <a:pt x="41" y="8"/>
                    <a:pt x="48" y="15"/>
                    <a:pt x="49" y="26"/>
                  </a:cubicBezTo>
                  <a:cubicBezTo>
                    <a:pt x="39" y="26"/>
                    <a:pt x="39" y="26"/>
                    <a:pt x="39" y="26"/>
                  </a:cubicBezTo>
                  <a:cubicBezTo>
                    <a:pt x="38" y="20"/>
                    <a:pt x="35" y="16"/>
                    <a:pt x="28" y="15"/>
                  </a:cubicBezTo>
                  <a:lnTo>
                    <a:pt x="28" y="41"/>
                  </a:lnTo>
                  <a:close/>
                  <a:moveTo>
                    <a:pt x="23" y="40"/>
                  </a:moveTo>
                  <a:cubicBezTo>
                    <a:pt x="23" y="15"/>
                    <a:pt x="23" y="15"/>
                    <a:pt x="23" y="15"/>
                  </a:cubicBezTo>
                  <a:cubicBezTo>
                    <a:pt x="15" y="16"/>
                    <a:pt x="12" y="21"/>
                    <a:pt x="12" y="28"/>
                  </a:cubicBezTo>
                  <a:cubicBezTo>
                    <a:pt x="12" y="31"/>
                    <a:pt x="13" y="34"/>
                    <a:pt x="15" y="36"/>
                  </a:cubicBezTo>
                  <a:cubicBezTo>
                    <a:pt x="17" y="38"/>
                    <a:pt x="19" y="39"/>
                    <a:pt x="23" y="40"/>
                  </a:cubicBezTo>
                  <a:close/>
                  <a:moveTo>
                    <a:pt x="28" y="77"/>
                  </a:moveTo>
                  <a:cubicBezTo>
                    <a:pt x="37" y="76"/>
                    <a:pt x="41" y="71"/>
                    <a:pt x="41" y="62"/>
                  </a:cubicBezTo>
                  <a:cubicBezTo>
                    <a:pt x="41" y="59"/>
                    <a:pt x="40" y="56"/>
                    <a:pt x="38" y="54"/>
                  </a:cubicBezTo>
                  <a:cubicBezTo>
                    <a:pt x="37" y="52"/>
                    <a:pt x="33" y="51"/>
                    <a:pt x="28" y="50"/>
                  </a:cubicBezTo>
                  <a:lnTo>
                    <a:pt x="28" y="77"/>
                  </a:lnTo>
                  <a:close/>
                </a:path>
              </a:pathLst>
            </a:custGeom>
            <a:solidFill>
              <a:schemeClr val="bg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Oval 25"/>
            <p:cNvSpPr>
              <a:spLocks noChangeArrowheads="1"/>
            </p:cNvSpPr>
            <p:nvPr/>
          </p:nvSpPr>
          <p:spPr bwMode="auto">
            <a:xfrm>
              <a:off x="2448" y="1386"/>
              <a:ext cx="100" cy="9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Oval 26"/>
            <p:cNvSpPr>
              <a:spLocks noChangeArrowheads="1"/>
            </p:cNvSpPr>
            <p:nvPr/>
          </p:nvSpPr>
          <p:spPr bwMode="auto">
            <a:xfrm>
              <a:off x="2448" y="1747"/>
              <a:ext cx="100" cy="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Oval 27"/>
            <p:cNvSpPr>
              <a:spLocks noChangeArrowheads="1"/>
            </p:cNvSpPr>
            <p:nvPr/>
          </p:nvSpPr>
          <p:spPr bwMode="auto">
            <a:xfrm>
              <a:off x="3203" y="1386"/>
              <a:ext cx="100" cy="9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Freeform 28"/>
            <p:cNvSpPr>
              <a:spLocks/>
            </p:cNvSpPr>
            <p:nvPr/>
          </p:nvSpPr>
          <p:spPr bwMode="auto">
            <a:xfrm>
              <a:off x="3038" y="1871"/>
              <a:ext cx="184" cy="34"/>
            </a:xfrm>
            <a:custGeom>
              <a:avLst/>
              <a:gdLst>
                <a:gd name="T0" fmla="*/ 77 w 77"/>
                <a:gd name="T1" fmla="*/ 11 h 14"/>
                <a:gd name="T2" fmla="*/ 75 w 77"/>
                <a:gd name="T3" fmla="*/ 14 h 14"/>
                <a:gd name="T4" fmla="*/ 3 w 77"/>
                <a:gd name="T5" fmla="*/ 14 h 14"/>
                <a:gd name="T6" fmla="*/ 0 w 77"/>
                <a:gd name="T7" fmla="*/ 11 h 14"/>
                <a:gd name="T8" fmla="*/ 0 w 77"/>
                <a:gd name="T9" fmla="*/ 2 h 14"/>
                <a:gd name="T10" fmla="*/ 3 w 77"/>
                <a:gd name="T11" fmla="*/ 0 h 14"/>
                <a:gd name="T12" fmla="*/ 75 w 77"/>
                <a:gd name="T13" fmla="*/ 0 h 14"/>
                <a:gd name="T14" fmla="*/ 77 w 77"/>
                <a:gd name="T15" fmla="*/ 2 h 14"/>
                <a:gd name="T16" fmla="*/ 77 w 77"/>
                <a:gd name="T1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1"/>
                  </a:moveTo>
                  <a:cubicBezTo>
                    <a:pt x="77" y="13"/>
                    <a:pt x="76" y="14"/>
                    <a:pt x="75" y="14"/>
                  </a:cubicBezTo>
                  <a:cubicBezTo>
                    <a:pt x="3" y="14"/>
                    <a:pt x="3" y="14"/>
                    <a:pt x="3" y="14"/>
                  </a:cubicBezTo>
                  <a:cubicBezTo>
                    <a:pt x="1" y="14"/>
                    <a:pt x="0" y="13"/>
                    <a:pt x="0" y="11"/>
                  </a:cubicBezTo>
                  <a:cubicBezTo>
                    <a:pt x="0" y="2"/>
                    <a:pt x="0" y="2"/>
                    <a:pt x="0" y="2"/>
                  </a:cubicBezTo>
                  <a:cubicBezTo>
                    <a:pt x="0" y="1"/>
                    <a:pt x="1" y="0"/>
                    <a:pt x="3" y="0"/>
                  </a:cubicBezTo>
                  <a:cubicBezTo>
                    <a:pt x="75" y="0"/>
                    <a:pt x="75" y="0"/>
                    <a:pt x="75" y="0"/>
                  </a:cubicBezTo>
                  <a:cubicBezTo>
                    <a:pt x="76" y="0"/>
                    <a:pt x="77" y="1"/>
                    <a:pt x="77" y="2"/>
                  </a:cubicBezTo>
                  <a:lnTo>
                    <a:pt x="77" y="11"/>
                  </a:lnTo>
                  <a:close/>
                </a:path>
              </a:pathLst>
            </a:custGeom>
            <a:solidFill>
              <a:srgbClr val="FFFFFF"/>
            </a:solidFill>
            <a:ln w="7938" cap="flat">
              <a:solidFill>
                <a:schemeClr val="bg2">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29"/>
            <p:cNvSpPr>
              <a:spLocks/>
            </p:cNvSpPr>
            <p:nvPr/>
          </p:nvSpPr>
          <p:spPr bwMode="auto">
            <a:xfrm>
              <a:off x="3045" y="1835"/>
              <a:ext cx="184" cy="34"/>
            </a:xfrm>
            <a:custGeom>
              <a:avLst/>
              <a:gdLst>
                <a:gd name="T0" fmla="*/ 77 w 77"/>
                <a:gd name="T1" fmla="*/ 12 h 14"/>
                <a:gd name="T2" fmla="*/ 75 w 77"/>
                <a:gd name="T3" fmla="*/ 14 h 14"/>
                <a:gd name="T4" fmla="*/ 2 w 77"/>
                <a:gd name="T5" fmla="*/ 14 h 14"/>
                <a:gd name="T6" fmla="*/ 0 w 77"/>
                <a:gd name="T7" fmla="*/ 12 h 14"/>
                <a:gd name="T8" fmla="*/ 0 w 77"/>
                <a:gd name="T9" fmla="*/ 2 h 14"/>
                <a:gd name="T10" fmla="*/ 2 w 77"/>
                <a:gd name="T11" fmla="*/ 0 h 14"/>
                <a:gd name="T12" fmla="*/ 75 w 77"/>
                <a:gd name="T13" fmla="*/ 0 h 14"/>
                <a:gd name="T14" fmla="*/ 77 w 77"/>
                <a:gd name="T15" fmla="*/ 2 h 14"/>
                <a:gd name="T16" fmla="*/ 77 w 77"/>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2"/>
                  </a:moveTo>
                  <a:cubicBezTo>
                    <a:pt x="77" y="13"/>
                    <a:pt x="76" y="14"/>
                    <a:pt x="75" y="14"/>
                  </a:cubicBezTo>
                  <a:cubicBezTo>
                    <a:pt x="2" y="14"/>
                    <a:pt x="2" y="14"/>
                    <a:pt x="2" y="14"/>
                  </a:cubicBezTo>
                  <a:cubicBezTo>
                    <a:pt x="1" y="14"/>
                    <a:pt x="0" y="13"/>
                    <a:pt x="0" y="12"/>
                  </a:cubicBezTo>
                  <a:cubicBezTo>
                    <a:pt x="0" y="2"/>
                    <a:pt x="0" y="2"/>
                    <a:pt x="0" y="2"/>
                  </a:cubicBezTo>
                  <a:cubicBezTo>
                    <a:pt x="0" y="1"/>
                    <a:pt x="1" y="0"/>
                    <a:pt x="2" y="0"/>
                  </a:cubicBezTo>
                  <a:cubicBezTo>
                    <a:pt x="75" y="0"/>
                    <a:pt x="75" y="0"/>
                    <a:pt x="75" y="0"/>
                  </a:cubicBezTo>
                  <a:cubicBezTo>
                    <a:pt x="76" y="0"/>
                    <a:pt x="77" y="1"/>
                    <a:pt x="77" y="2"/>
                  </a:cubicBezTo>
                  <a:lnTo>
                    <a:pt x="77" y="12"/>
                  </a:lnTo>
                  <a:close/>
                </a:path>
              </a:pathLst>
            </a:custGeom>
            <a:solidFill>
              <a:srgbClr val="FFFFFF"/>
            </a:solidFill>
            <a:ln w="7938" cap="flat">
              <a:solidFill>
                <a:schemeClr val="bg2">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30"/>
            <p:cNvSpPr>
              <a:spLocks/>
            </p:cNvSpPr>
            <p:nvPr/>
          </p:nvSpPr>
          <p:spPr bwMode="auto">
            <a:xfrm>
              <a:off x="3053" y="1802"/>
              <a:ext cx="183" cy="33"/>
            </a:xfrm>
            <a:custGeom>
              <a:avLst/>
              <a:gdLst>
                <a:gd name="T0" fmla="*/ 77 w 77"/>
                <a:gd name="T1" fmla="*/ 12 h 14"/>
                <a:gd name="T2" fmla="*/ 75 w 77"/>
                <a:gd name="T3" fmla="*/ 14 h 14"/>
                <a:gd name="T4" fmla="*/ 2 w 77"/>
                <a:gd name="T5" fmla="*/ 14 h 14"/>
                <a:gd name="T6" fmla="*/ 0 w 77"/>
                <a:gd name="T7" fmla="*/ 12 h 14"/>
                <a:gd name="T8" fmla="*/ 0 w 77"/>
                <a:gd name="T9" fmla="*/ 2 h 14"/>
                <a:gd name="T10" fmla="*/ 2 w 77"/>
                <a:gd name="T11" fmla="*/ 0 h 14"/>
                <a:gd name="T12" fmla="*/ 75 w 77"/>
                <a:gd name="T13" fmla="*/ 0 h 14"/>
                <a:gd name="T14" fmla="*/ 77 w 77"/>
                <a:gd name="T15" fmla="*/ 2 h 14"/>
                <a:gd name="T16" fmla="*/ 77 w 77"/>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2"/>
                  </a:moveTo>
                  <a:cubicBezTo>
                    <a:pt x="77" y="13"/>
                    <a:pt x="76" y="14"/>
                    <a:pt x="75" y="14"/>
                  </a:cubicBezTo>
                  <a:cubicBezTo>
                    <a:pt x="2" y="14"/>
                    <a:pt x="2" y="14"/>
                    <a:pt x="2" y="14"/>
                  </a:cubicBezTo>
                  <a:cubicBezTo>
                    <a:pt x="1" y="14"/>
                    <a:pt x="0" y="13"/>
                    <a:pt x="0" y="12"/>
                  </a:cubicBezTo>
                  <a:cubicBezTo>
                    <a:pt x="0" y="2"/>
                    <a:pt x="0" y="2"/>
                    <a:pt x="0" y="2"/>
                  </a:cubicBezTo>
                  <a:cubicBezTo>
                    <a:pt x="0" y="1"/>
                    <a:pt x="1" y="0"/>
                    <a:pt x="2" y="0"/>
                  </a:cubicBezTo>
                  <a:cubicBezTo>
                    <a:pt x="75" y="0"/>
                    <a:pt x="75" y="0"/>
                    <a:pt x="75" y="0"/>
                  </a:cubicBezTo>
                  <a:cubicBezTo>
                    <a:pt x="76" y="0"/>
                    <a:pt x="77" y="1"/>
                    <a:pt x="77" y="2"/>
                  </a:cubicBezTo>
                  <a:lnTo>
                    <a:pt x="77" y="12"/>
                  </a:lnTo>
                  <a:close/>
                </a:path>
              </a:pathLst>
            </a:custGeom>
            <a:solidFill>
              <a:srgbClr val="FFFFFF"/>
            </a:solidFill>
            <a:ln w="7938" cap="flat">
              <a:solidFill>
                <a:schemeClr val="bg2">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31"/>
            <p:cNvSpPr>
              <a:spLocks/>
            </p:cNvSpPr>
            <p:nvPr/>
          </p:nvSpPr>
          <p:spPr bwMode="auto">
            <a:xfrm>
              <a:off x="3050" y="1768"/>
              <a:ext cx="184" cy="34"/>
            </a:xfrm>
            <a:custGeom>
              <a:avLst/>
              <a:gdLst>
                <a:gd name="T0" fmla="*/ 77 w 77"/>
                <a:gd name="T1" fmla="*/ 11 h 14"/>
                <a:gd name="T2" fmla="*/ 75 w 77"/>
                <a:gd name="T3" fmla="*/ 14 h 14"/>
                <a:gd name="T4" fmla="*/ 3 w 77"/>
                <a:gd name="T5" fmla="*/ 14 h 14"/>
                <a:gd name="T6" fmla="*/ 0 w 77"/>
                <a:gd name="T7" fmla="*/ 11 h 14"/>
                <a:gd name="T8" fmla="*/ 0 w 77"/>
                <a:gd name="T9" fmla="*/ 2 h 14"/>
                <a:gd name="T10" fmla="*/ 3 w 77"/>
                <a:gd name="T11" fmla="*/ 0 h 14"/>
                <a:gd name="T12" fmla="*/ 75 w 77"/>
                <a:gd name="T13" fmla="*/ 0 h 14"/>
                <a:gd name="T14" fmla="*/ 77 w 77"/>
                <a:gd name="T15" fmla="*/ 2 h 14"/>
                <a:gd name="T16" fmla="*/ 77 w 77"/>
                <a:gd name="T1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1"/>
                  </a:moveTo>
                  <a:cubicBezTo>
                    <a:pt x="77" y="13"/>
                    <a:pt x="76" y="14"/>
                    <a:pt x="75" y="14"/>
                  </a:cubicBezTo>
                  <a:cubicBezTo>
                    <a:pt x="3" y="14"/>
                    <a:pt x="3" y="14"/>
                    <a:pt x="3" y="14"/>
                  </a:cubicBezTo>
                  <a:cubicBezTo>
                    <a:pt x="1" y="14"/>
                    <a:pt x="0" y="13"/>
                    <a:pt x="0" y="11"/>
                  </a:cubicBezTo>
                  <a:cubicBezTo>
                    <a:pt x="0" y="2"/>
                    <a:pt x="0" y="2"/>
                    <a:pt x="0" y="2"/>
                  </a:cubicBezTo>
                  <a:cubicBezTo>
                    <a:pt x="0" y="1"/>
                    <a:pt x="1" y="0"/>
                    <a:pt x="3" y="0"/>
                  </a:cubicBezTo>
                  <a:cubicBezTo>
                    <a:pt x="75" y="0"/>
                    <a:pt x="75" y="0"/>
                    <a:pt x="75" y="0"/>
                  </a:cubicBezTo>
                  <a:cubicBezTo>
                    <a:pt x="76" y="0"/>
                    <a:pt x="77" y="1"/>
                    <a:pt x="77" y="2"/>
                  </a:cubicBezTo>
                  <a:lnTo>
                    <a:pt x="77" y="11"/>
                  </a:lnTo>
                  <a:close/>
                </a:path>
              </a:pathLst>
            </a:custGeom>
            <a:solidFill>
              <a:srgbClr val="FFFFFF"/>
            </a:solidFill>
            <a:ln w="7938" cap="flat">
              <a:solidFill>
                <a:schemeClr val="bg2">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32"/>
            <p:cNvSpPr>
              <a:spLocks/>
            </p:cNvSpPr>
            <p:nvPr/>
          </p:nvSpPr>
          <p:spPr bwMode="auto">
            <a:xfrm>
              <a:off x="3045" y="1735"/>
              <a:ext cx="184" cy="33"/>
            </a:xfrm>
            <a:custGeom>
              <a:avLst/>
              <a:gdLst>
                <a:gd name="T0" fmla="*/ 77 w 77"/>
                <a:gd name="T1" fmla="*/ 12 h 14"/>
                <a:gd name="T2" fmla="*/ 75 w 77"/>
                <a:gd name="T3" fmla="*/ 14 h 14"/>
                <a:gd name="T4" fmla="*/ 3 w 77"/>
                <a:gd name="T5" fmla="*/ 14 h 14"/>
                <a:gd name="T6" fmla="*/ 0 w 77"/>
                <a:gd name="T7" fmla="*/ 12 h 14"/>
                <a:gd name="T8" fmla="*/ 0 w 77"/>
                <a:gd name="T9" fmla="*/ 2 h 14"/>
                <a:gd name="T10" fmla="*/ 3 w 77"/>
                <a:gd name="T11" fmla="*/ 0 h 14"/>
                <a:gd name="T12" fmla="*/ 75 w 77"/>
                <a:gd name="T13" fmla="*/ 0 h 14"/>
                <a:gd name="T14" fmla="*/ 77 w 77"/>
                <a:gd name="T15" fmla="*/ 2 h 14"/>
                <a:gd name="T16" fmla="*/ 77 w 77"/>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2"/>
                  </a:moveTo>
                  <a:cubicBezTo>
                    <a:pt x="77" y="13"/>
                    <a:pt x="76" y="14"/>
                    <a:pt x="75" y="14"/>
                  </a:cubicBezTo>
                  <a:cubicBezTo>
                    <a:pt x="3" y="14"/>
                    <a:pt x="3" y="14"/>
                    <a:pt x="3" y="14"/>
                  </a:cubicBezTo>
                  <a:cubicBezTo>
                    <a:pt x="1" y="14"/>
                    <a:pt x="0" y="13"/>
                    <a:pt x="0" y="12"/>
                  </a:cubicBezTo>
                  <a:cubicBezTo>
                    <a:pt x="0" y="2"/>
                    <a:pt x="0" y="2"/>
                    <a:pt x="0" y="2"/>
                  </a:cubicBezTo>
                  <a:cubicBezTo>
                    <a:pt x="0" y="1"/>
                    <a:pt x="1" y="0"/>
                    <a:pt x="3" y="0"/>
                  </a:cubicBezTo>
                  <a:cubicBezTo>
                    <a:pt x="75" y="0"/>
                    <a:pt x="75" y="0"/>
                    <a:pt x="75" y="0"/>
                  </a:cubicBezTo>
                  <a:cubicBezTo>
                    <a:pt x="76" y="0"/>
                    <a:pt x="77" y="1"/>
                    <a:pt x="77" y="2"/>
                  </a:cubicBezTo>
                  <a:lnTo>
                    <a:pt x="77" y="12"/>
                  </a:lnTo>
                  <a:close/>
                </a:path>
              </a:pathLst>
            </a:custGeom>
            <a:solidFill>
              <a:srgbClr val="FFFFFF"/>
            </a:solidFill>
            <a:ln w="7938" cap="flat">
              <a:solidFill>
                <a:schemeClr val="bg2">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33"/>
            <p:cNvSpPr>
              <a:spLocks/>
            </p:cNvSpPr>
            <p:nvPr/>
          </p:nvSpPr>
          <p:spPr bwMode="auto">
            <a:xfrm>
              <a:off x="3053" y="1701"/>
              <a:ext cx="183" cy="34"/>
            </a:xfrm>
            <a:custGeom>
              <a:avLst/>
              <a:gdLst>
                <a:gd name="T0" fmla="*/ 77 w 77"/>
                <a:gd name="T1" fmla="*/ 11 h 14"/>
                <a:gd name="T2" fmla="*/ 75 w 77"/>
                <a:gd name="T3" fmla="*/ 14 h 14"/>
                <a:gd name="T4" fmla="*/ 2 w 77"/>
                <a:gd name="T5" fmla="*/ 14 h 14"/>
                <a:gd name="T6" fmla="*/ 0 w 77"/>
                <a:gd name="T7" fmla="*/ 11 h 14"/>
                <a:gd name="T8" fmla="*/ 0 w 77"/>
                <a:gd name="T9" fmla="*/ 2 h 14"/>
                <a:gd name="T10" fmla="*/ 2 w 77"/>
                <a:gd name="T11" fmla="*/ 0 h 14"/>
                <a:gd name="T12" fmla="*/ 75 w 77"/>
                <a:gd name="T13" fmla="*/ 0 h 14"/>
                <a:gd name="T14" fmla="*/ 77 w 77"/>
                <a:gd name="T15" fmla="*/ 2 h 14"/>
                <a:gd name="T16" fmla="*/ 77 w 77"/>
                <a:gd name="T1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1"/>
                  </a:moveTo>
                  <a:cubicBezTo>
                    <a:pt x="77" y="13"/>
                    <a:pt x="76" y="14"/>
                    <a:pt x="75" y="14"/>
                  </a:cubicBezTo>
                  <a:cubicBezTo>
                    <a:pt x="2" y="14"/>
                    <a:pt x="2" y="14"/>
                    <a:pt x="2" y="14"/>
                  </a:cubicBezTo>
                  <a:cubicBezTo>
                    <a:pt x="1" y="14"/>
                    <a:pt x="0" y="13"/>
                    <a:pt x="0" y="11"/>
                  </a:cubicBezTo>
                  <a:cubicBezTo>
                    <a:pt x="0" y="2"/>
                    <a:pt x="0" y="2"/>
                    <a:pt x="0" y="2"/>
                  </a:cubicBezTo>
                  <a:cubicBezTo>
                    <a:pt x="0" y="1"/>
                    <a:pt x="1" y="0"/>
                    <a:pt x="2" y="0"/>
                  </a:cubicBezTo>
                  <a:cubicBezTo>
                    <a:pt x="75" y="0"/>
                    <a:pt x="75" y="0"/>
                    <a:pt x="75" y="0"/>
                  </a:cubicBezTo>
                  <a:cubicBezTo>
                    <a:pt x="76" y="0"/>
                    <a:pt x="77" y="1"/>
                    <a:pt x="77" y="2"/>
                  </a:cubicBezTo>
                  <a:lnTo>
                    <a:pt x="77" y="11"/>
                  </a:lnTo>
                  <a:close/>
                </a:path>
              </a:pathLst>
            </a:custGeom>
            <a:solidFill>
              <a:srgbClr val="FFFFFF"/>
            </a:solidFill>
            <a:ln w="7938" cap="flat">
              <a:solidFill>
                <a:schemeClr val="bg2">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34"/>
            <p:cNvSpPr>
              <a:spLocks/>
            </p:cNvSpPr>
            <p:nvPr/>
          </p:nvSpPr>
          <p:spPr bwMode="auto">
            <a:xfrm>
              <a:off x="3060" y="1665"/>
              <a:ext cx="183" cy="34"/>
            </a:xfrm>
            <a:custGeom>
              <a:avLst/>
              <a:gdLst>
                <a:gd name="T0" fmla="*/ 77 w 77"/>
                <a:gd name="T1" fmla="*/ 12 h 14"/>
                <a:gd name="T2" fmla="*/ 75 w 77"/>
                <a:gd name="T3" fmla="*/ 14 h 14"/>
                <a:gd name="T4" fmla="*/ 2 w 77"/>
                <a:gd name="T5" fmla="*/ 14 h 14"/>
                <a:gd name="T6" fmla="*/ 0 w 77"/>
                <a:gd name="T7" fmla="*/ 12 h 14"/>
                <a:gd name="T8" fmla="*/ 0 w 77"/>
                <a:gd name="T9" fmla="*/ 3 h 14"/>
                <a:gd name="T10" fmla="*/ 2 w 77"/>
                <a:gd name="T11" fmla="*/ 0 h 14"/>
                <a:gd name="T12" fmla="*/ 75 w 77"/>
                <a:gd name="T13" fmla="*/ 0 h 14"/>
                <a:gd name="T14" fmla="*/ 77 w 77"/>
                <a:gd name="T15" fmla="*/ 3 h 14"/>
                <a:gd name="T16" fmla="*/ 77 w 77"/>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2"/>
                  </a:moveTo>
                  <a:cubicBezTo>
                    <a:pt x="77" y="13"/>
                    <a:pt x="76" y="14"/>
                    <a:pt x="75" y="14"/>
                  </a:cubicBezTo>
                  <a:cubicBezTo>
                    <a:pt x="2" y="14"/>
                    <a:pt x="2" y="14"/>
                    <a:pt x="2" y="14"/>
                  </a:cubicBezTo>
                  <a:cubicBezTo>
                    <a:pt x="1" y="14"/>
                    <a:pt x="0" y="13"/>
                    <a:pt x="0" y="12"/>
                  </a:cubicBezTo>
                  <a:cubicBezTo>
                    <a:pt x="0" y="3"/>
                    <a:pt x="0" y="3"/>
                    <a:pt x="0" y="3"/>
                  </a:cubicBezTo>
                  <a:cubicBezTo>
                    <a:pt x="0" y="1"/>
                    <a:pt x="1" y="0"/>
                    <a:pt x="2" y="0"/>
                  </a:cubicBezTo>
                  <a:cubicBezTo>
                    <a:pt x="75" y="0"/>
                    <a:pt x="75" y="0"/>
                    <a:pt x="75" y="0"/>
                  </a:cubicBezTo>
                  <a:cubicBezTo>
                    <a:pt x="76" y="0"/>
                    <a:pt x="77" y="1"/>
                    <a:pt x="77" y="3"/>
                  </a:cubicBezTo>
                  <a:lnTo>
                    <a:pt x="77" y="12"/>
                  </a:lnTo>
                  <a:close/>
                </a:path>
              </a:pathLst>
            </a:custGeom>
            <a:solidFill>
              <a:srgbClr val="FFFFFF"/>
            </a:solidFill>
            <a:ln w="7938" cap="flat">
              <a:solidFill>
                <a:schemeClr val="bg2">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35"/>
            <p:cNvSpPr>
              <a:spLocks/>
            </p:cNvSpPr>
            <p:nvPr/>
          </p:nvSpPr>
          <p:spPr bwMode="auto">
            <a:xfrm>
              <a:off x="3060" y="1634"/>
              <a:ext cx="183" cy="34"/>
            </a:xfrm>
            <a:custGeom>
              <a:avLst/>
              <a:gdLst>
                <a:gd name="T0" fmla="*/ 77 w 77"/>
                <a:gd name="T1" fmla="*/ 11 h 14"/>
                <a:gd name="T2" fmla="*/ 75 w 77"/>
                <a:gd name="T3" fmla="*/ 14 h 14"/>
                <a:gd name="T4" fmla="*/ 2 w 77"/>
                <a:gd name="T5" fmla="*/ 14 h 14"/>
                <a:gd name="T6" fmla="*/ 0 w 77"/>
                <a:gd name="T7" fmla="*/ 11 h 14"/>
                <a:gd name="T8" fmla="*/ 0 w 77"/>
                <a:gd name="T9" fmla="*/ 2 h 14"/>
                <a:gd name="T10" fmla="*/ 2 w 77"/>
                <a:gd name="T11" fmla="*/ 0 h 14"/>
                <a:gd name="T12" fmla="*/ 75 w 77"/>
                <a:gd name="T13" fmla="*/ 0 h 14"/>
                <a:gd name="T14" fmla="*/ 77 w 77"/>
                <a:gd name="T15" fmla="*/ 2 h 14"/>
                <a:gd name="T16" fmla="*/ 77 w 77"/>
                <a:gd name="T1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1"/>
                  </a:moveTo>
                  <a:cubicBezTo>
                    <a:pt x="77" y="13"/>
                    <a:pt x="76" y="14"/>
                    <a:pt x="75" y="14"/>
                  </a:cubicBezTo>
                  <a:cubicBezTo>
                    <a:pt x="2" y="14"/>
                    <a:pt x="2" y="14"/>
                    <a:pt x="2" y="14"/>
                  </a:cubicBezTo>
                  <a:cubicBezTo>
                    <a:pt x="1" y="14"/>
                    <a:pt x="0" y="13"/>
                    <a:pt x="0" y="11"/>
                  </a:cubicBezTo>
                  <a:cubicBezTo>
                    <a:pt x="0" y="2"/>
                    <a:pt x="0" y="2"/>
                    <a:pt x="0" y="2"/>
                  </a:cubicBezTo>
                  <a:cubicBezTo>
                    <a:pt x="0" y="1"/>
                    <a:pt x="1" y="0"/>
                    <a:pt x="2" y="0"/>
                  </a:cubicBezTo>
                  <a:cubicBezTo>
                    <a:pt x="75" y="0"/>
                    <a:pt x="75" y="0"/>
                    <a:pt x="75" y="0"/>
                  </a:cubicBezTo>
                  <a:cubicBezTo>
                    <a:pt x="76" y="0"/>
                    <a:pt x="77" y="1"/>
                    <a:pt x="77" y="2"/>
                  </a:cubicBezTo>
                  <a:lnTo>
                    <a:pt x="77" y="11"/>
                  </a:lnTo>
                  <a:close/>
                </a:path>
              </a:pathLst>
            </a:custGeom>
            <a:solidFill>
              <a:srgbClr val="FFFFFF"/>
            </a:solidFill>
            <a:ln w="7938" cap="flat">
              <a:solidFill>
                <a:schemeClr val="bg2">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36"/>
            <p:cNvSpPr>
              <a:spLocks/>
            </p:cNvSpPr>
            <p:nvPr/>
          </p:nvSpPr>
          <p:spPr bwMode="auto">
            <a:xfrm>
              <a:off x="2845" y="1869"/>
              <a:ext cx="186" cy="33"/>
            </a:xfrm>
            <a:custGeom>
              <a:avLst/>
              <a:gdLst>
                <a:gd name="T0" fmla="*/ 78 w 78"/>
                <a:gd name="T1" fmla="*/ 12 h 14"/>
                <a:gd name="T2" fmla="*/ 75 w 78"/>
                <a:gd name="T3" fmla="*/ 14 h 14"/>
                <a:gd name="T4" fmla="*/ 3 w 78"/>
                <a:gd name="T5" fmla="*/ 14 h 14"/>
                <a:gd name="T6" fmla="*/ 0 w 78"/>
                <a:gd name="T7" fmla="*/ 12 h 14"/>
                <a:gd name="T8" fmla="*/ 0 w 78"/>
                <a:gd name="T9" fmla="*/ 3 h 14"/>
                <a:gd name="T10" fmla="*/ 3 w 78"/>
                <a:gd name="T11" fmla="*/ 0 h 14"/>
                <a:gd name="T12" fmla="*/ 75 w 78"/>
                <a:gd name="T13" fmla="*/ 0 h 14"/>
                <a:gd name="T14" fmla="*/ 78 w 78"/>
                <a:gd name="T15" fmla="*/ 3 h 14"/>
                <a:gd name="T16" fmla="*/ 78 w 78"/>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4">
                  <a:moveTo>
                    <a:pt x="78" y="12"/>
                  </a:moveTo>
                  <a:cubicBezTo>
                    <a:pt x="78" y="13"/>
                    <a:pt x="77" y="14"/>
                    <a:pt x="75" y="14"/>
                  </a:cubicBezTo>
                  <a:cubicBezTo>
                    <a:pt x="3" y="14"/>
                    <a:pt x="3" y="14"/>
                    <a:pt x="3" y="14"/>
                  </a:cubicBezTo>
                  <a:cubicBezTo>
                    <a:pt x="2" y="14"/>
                    <a:pt x="0" y="13"/>
                    <a:pt x="0" y="12"/>
                  </a:cubicBezTo>
                  <a:cubicBezTo>
                    <a:pt x="0" y="3"/>
                    <a:pt x="0" y="3"/>
                    <a:pt x="0" y="3"/>
                  </a:cubicBezTo>
                  <a:cubicBezTo>
                    <a:pt x="0" y="1"/>
                    <a:pt x="2" y="0"/>
                    <a:pt x="3" y="0"/>
                  </a:cubicBezTo>
                  <a:cubicBezTo>
                    <a:pt x="75" y="0"/>
                    <a:pt x="75" y="0"/>
                    <a:pt x="75" y="0"/>
                  </a:cubicBezTo>
                  <a:cubicBezTo>
                    <a:pt x="77" y="0"/>
                    <a:pt x="78" y="1"/>
                    <a:pt x="78" y="3"/>
                  </a:cubicBezTo>
                  <a:lnTo>
                    <a:pt x="78" y="12"/>
                  </a:lnTo>
                  <a:close/>
                </a:path>
              </a:pathLst>
            </a:custGeom>
            <a:solidFill>
              <a:srgbClr val="FFFFFF"/>
            </a:solidFill>
            <a:ln w="7938" cap="flat">
              <a:solidFill>
                <a:schemeClr val="bg2">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37"/>
            <p:cNvSpPr>
              <a:spLocks/>
            </p:cNvSpPr>
            <p:nvPr/>
          </p:nvSpPr>
          <p:spPr bwMode="auto">
            <a:xfrm>
              <a:off x="2855" y="1835"/>
              <a:ext cx="183" cy="34"/>
            </a:xfrm>
            <a:custGeom>
              <a:avLst/>
              <a:gdLst>
                <a:gd name="T0" fmla="*/ 77 w 77"/>
                <a:gd name="T1" fmla="*/ 12 h 14"/>
                <a:gd name="T2" fmla="*/ 74 w 77"/>
                <a:gd name="T3" fmla="*/ 14 h 14"/>
                <a:gd name="T4" fmla="*/ 2 w 77"/>
                <a:gd name="T5" fmla="*/ 14 h 14"/>
                <a:gd name="T6" fmla="*/ 0 w 77"/>
                <a:gd name="T7" fmla="*/ 12 h 14"/>
                <a:gd name="T8" fmla="*/ 0 w 77"/>
                <a:gd name="T9" fmla="*/ 3 h 14"/>
                <a:gd name="T10" fmla="*/ 2 w 77"/>
                <a:gd name="T11" fmla="*/ 0 h 14"/>
                <a:gd name="T12" fmla="*/ 74 w 77"/>
                <a:gd name="T13" fmla="*/ 0 h 14"/>
                <a:gd name="T14" fmla="*/ 77 w 77"/>
                <a:gd name="T15" fmla="*/ 3 h 14"/>
                <a:gd name="T16" fmla="*/ 77 w 77"/>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2"/>
                  </a:moveTo>
                  <a:cubicBezTo>
                    <a:pt x="77" y="13"/>
                    <a:pt x="76" y="14"/>
                    <a:pt x="74" y="14"/>
                  </a:cubicBezTo>
                  <a:cubicBezTo>
                    <a:pt x="2" y="14"/>
                    <a:pt x="2" y="14"/>
                    <a:pt x="2" y="14"/>
                  </a:cubicBezTo>
                  <a:cubicBezTo>
                    <a:pt x="1" y="14"/>
                    <a:pt x="0" y="13"/>
                    <a:pt x="0" y="12"/>
                  </a:cubicBezTo>
                  <a:cubicBezTo>
                    <a:pt x="0" y="3"/>
                    <a:pt x="0" y="3"/>
                    <a:pt x="0" y="3"/>
                  </a:cubicBezTo>
                  <a:cubicBezTo>
                    <a:pt x="0" y="1"/>
                    <a:pt x="1" y="0"/>
                    <a:pt x="2" y="0"/>
                  </a:cubicBezTo>
                  <a:cubicBezTo>
                    <a:pt x="74" y="0"/>
                    <a:pt x="74" y="0"/>
                    <a:pt x="74" y="0"/>
                  </a:cubicBezTo>
                  <a:cubicBezTo>
                    <a:pt x="76" y="0"/>
                    <a:pt x="77" y="1"/>
                    <a:pt x="77" y="3"/>
                  </a:cubicBezTo>
                  <a:lnTo>
                    <a:pt x="77" y="12"/>
                  </a:lnTo>
                  <a:close/>
                </a:path>
              </a:pathLst>
            </a:custGeom>
            <a:solidFill>
              <a:srgbClr val="FFFFFF"/>
            </a:solidFill>
            <a:ln w="7938" cap="flat">
              <a:solidFill>
                <a:schemeClr val="bg2">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38"/>
            <p:cNvSpPr>
              <a:spLocks/>
            </p:cNvSpPr>
            <p:nvPr/>
          </p:nvSpPr>
          <p:spPr bwMode="auto">
            <a:xfrm>
              <a:off x="2855" y="1802"/>
              <a:ext cx="183" cy="33"/>
            </a:xfrm>
            <a:custGeom>
              <a:avLst/>
              <a:gdLst>
                <a:gd name="T0" fmla="*/ 77 w 77"/>
                <a:gd name="T1" fmla="*/ 12 h 14"/>
                <a:gd name="T2" fmla="*/ 74 w 77"/>
                <a:gd name="T3" fmla="*/ 14 h 14"/>
                <a:gd name="T4" fmla="*/ 2 w 77"/>
                <a:gd name="T5" fmla="*/ 14 h 14"/>
                <a:gd name="T6" fmla="*/ 0 w 77"/>
                <a:gd name="T7" fmla="*/ 12 h 14"/>
                <a:gd name="T8" fmla="*/ 0 w 77"/>
                <a:gd name="T9" fmla="*/ 3 h 14"/>
                <a:gd name="T10" fmla="*/ 2 w 77"/>
                <a:gd name="T11" fmla="*/ 0 h 14"/>
                <a:gd name="T12" fmla="*/ 74 w 77"/>
                <a:gd name="T13" fmla="*/ 0 h 14"/>
                <a:gd name="T14" fmla="*/ 77 w 77"/>
                <a:gd name="T15" fmla="*/ 3 h 14"/>
                <a:gd name="T16" fmla="*/ 77 w 77"/>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2"/>
                  </a:moveTo>
                  <a:cubicBezTo>
                    <a:pt x="77" y="13"/>
                    <a:pt x="76" y="14"/>
                    <a:pt x="74" y="14"/>
                  </a:cubicBezTo>
                  <a:cubicBezTo>
                    <a:pt x="2" y="14"/>
                    <a:pt x="2" y="14"/>
                    <a:pt x="2" y="14"/>
                  </a:cubicBezTo>
                  <a:cubicBezTo>
                    <a:pt x="1" y="14"/>
                    <a:pt x="0" y="13"/>
                    <a:pt x="0" y="12"/>
                  </a:cubicBezTo>
                  <a:cubicBezTo>
                    <a:pt x="0" y="3"/>
                    <a:pt x="0" y="3"/>
                    <a:pt x="0" y="3"/>
                  </a:cubicBezTo>
                  <a:cubicBezTo>
                    <a:pt x="0" y="1"/>
                    <a:pt x="1" y="0"/>
                    <a:pt x="2" y="0"/>
                  </a:cubicBezTo>
                  <a:cubicBezTo>
                    <a:pt x="74" y="0"/>
                    <a:pt x="74" y="0"/>
                    <a:pt x="74" y="0"/>
                  </a:cubicBezTo>
                  <a:cubicBezTo>
                    <a:pt x="76" y="0"/>
                    <a:pt x="77" y="1"/>
                    <a:pt x="77" y="3"/>
                  </a:cubicBezTo>
                  <a:lnTo>
                    <a:pt x="77" y="12"/>
                  </a:lnTo>
                  <a:close/>
                </a:path>
              </a:pathLst>
            </a:custGeom>
            <a:solidFill>
              <a:srgbClr val="FFFFFF"/>
            </a:solidFill>
            <a:ln w="7938" cap="flat">
              <a:solidFill>
                <a:schemeClr val="bg2">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85" name="Group 41"/>
          <p:cNvGrpSpPr>
            <a:grpSpLocks noChangeAspect="1"/>
          </p:cNvGrpSpPr>
          <p:nvPr/>
        </p:nvGrpSpPr>
        <p:grpSpPr bwMode="auto">
          <a:xfrm>
            <a:off x="422847" y="1393814"/>
            <a:ext cx="733558" cy="592600"/>
            <a:chOff x="2625" y="1414"/>
            <a:chExt cx="510" cy="412"/>
          </a:xfrm>
        </p:grpSpPr>
        <p:sp>
          <p:nvSpPr>
            <p:cNvPr id="286" name="AutoShape 40"/>
            <p:cNvSpPr>
              <a:spLocks noChangeAspect="1" noChangeArrowheads="1" noTextEdit="1"/>
            </p:cNvSpPr>
            <p:nvPr/>
          </p:nvSpPr>
          <p:spPr bwMode="auto">
            <a:xfrm>
              <a:off x="2625" y="1414"/>
              <a:ext cx="510"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Freeform 42"/>
            <p:cNvSpPr>
              <a:spLocks noEditPoints="1"/>
            </p:cNvSpPr>
            <p:nvPr/>
          </p:nvSpPr>
          <p:spPr bwMode="auto">
            <a:xfrm>
              <a:off x="2627" y="1477"/>
              <a:ext cx="348" cy="351"/>
            </a:xfrm>
            <a:custGeom>
              <a:avLst/>
              <a:gdLst>
                <a:gd name="T0" fmla="*/ 143 w 145"/>
                <a:gd name="T1" fmla="*/ 56 h 146"/>
                <a:gd name="T2" fmla="*/ 119 w 145"/>
                <a:gd name="T3" fmla="*/ 52 h 146"/>
                <a:gd name="T4" fmla="*/ 125 w 145"/>
                <a:gd name="T5" fmla="*/ 28 h 146"/>
                <a:gd name="T6" fmla="*/ 114 w 145"/>
                <a:gd name="T7" fmla="*/ 15 h 146"/>
                <a:gd name="T8" fmla="*/ 93 w 145"/>
                <a:gd name="T9" fmla="*/ 28 h 146"/>
                <a:gd name="T10" fmla="*/ 83 w 145"/>
                <a:gd name="T11" fmla="*/ 3 h 146"/>
                <a:gd name="T12" fmla="*/ 66 w 145"/>
                <a:gd name="T13" fmla="*/ 0 h 146"/>
                <a:gd name="T14" fmla="*/ 57 w 145"/>
                <a:gd name="T15" fmla="*/ 26 h 146"/>
                <a:gd name="T16" fmla="*/ 36 w 145"/>
                <a:gd name="T17" fmla="*/ 15 h 146"/>
                <a:gd name="T18" fmla="*/ 21 w 145"/>
                <a:gd name="T19" fmla="*/ 24 h 146"/>
                <a:gd name="T20" fmla="*/ 29 w 145"/>
                <a:gd name="T21" fmla="*/ 47 h 146"/>
                <a:gd name="T22" fmla="*/ 6 w 145"/>
                <a:gd name="T23" fmla="*/ 53 h 146"/>
                <a:gd name="T24" fmla="*/ 0 w 145"/>
                <a:gd name="T25" fmla="*/ 69 h 146"/>
                <a:gd name="T26" fmla="*/ 21 w 145"/>
                <a:gd name="T27" fmla="*/ 81 h 146"/>
                <a:gd name="T28" fmla="*/ 7 w 145"/>
                <a:gd name="T29" fmla="*/ 101 h 146"/>
                <a:gd name="T30" fmla="*/ 13 w 145"/>
                <a:gd name="T31" fmla="*/ 117 h 146"/>
                <a:gd name="T32" fmla="*/ 37 w 145"/>
                <a:gd name="T33" fmla="*/ 112 h 146"/>
                <a:gd name="T34" fmla="*/ 39 w 145"/>
                <a:gd name="T35" fmla="*/ 137 h 146"/>
                <a:gd name="T36" fmla="*/ 54 w 145"/>
                <a:gd name="T37" fmla="*/ 145 h 146"/>
                <a:gd name="T38" fmla="*/ 69 w 145"/>
                <a:gd name="T39" fmla="*/ 126 h 146"/>
                <a:gd name="T40" fmla="*/ 75 w 145"/>
                <a:gd name="T41" fmla="*/ 126 h 146"/>
                <a:gd name="T42" fmla="*/ 91 w 145"/>
                <a:gd name="T43" fmla="*/ 145 h 146"/>
                <a:gd name="T44" fmla="*/ 106 w 145"/>
                <a:gd name="T45" fmla="*/ 137 h 146"/>
                <a:gd name="T46" fmla="*/ 108 w 145"/>
                <a:gd name="T47" fmla="*/ 112 h 146"/>
                <a:gd name="T48" fmla="*/ 132 w 145"/>
                <a:gd name="T49" fmla="*/ 117 h 146"/>
                <a:gd name="T50" fmla="*/ 138 w 145"/>
                <a:gd name="T51" fmla="*/ 101 h 146"/>
                <a:gd name="T52" fmla="*/ 124 w 145"/>
                <a:gd name="T53" fmla="*/ 81 h 146"/>
                <a:gd name="T54" fmla="*/ 145 w 145"/>
                <a:gd name="T55" fmla="*/ 69 h 146"/>
                <a:gd name="T56" fmla="*/ 93 w 145"/>
                <a:gd name="T57" fmla="*/ 95 h 146"/>
                <a:gd name="T58" fmla="*/ 52 w 145"/>
                <a:gd name="T59" fmla="*/ 95 h 146"/>
                <a:gd name="T60" fmla="*/ 52 w 145"/>
                <a:gd name="T61" fmla="*/ 55 h 146"/>
                <a:gd name="T62" fmla="*/ 93 w 145"/>
                <a:gd name="T63" fmla="*/ 5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6">
                  <a:moveTo>
                    <a:pt x="145" y="69"/>
                  </a:moveTo>
                  <a:cubicBezTo>
                    <a:pt x="143" y="56"/>
                    <a:pt x="143" y="56"/>
                    <a:pt x="143" y="56"/>
                  </a:cubicBezTo>
                  <a:cubicBezTo>
                    <a:pt x="142" y="54"/>
                    <a:pt x="141" y="53"/>
                    <a:pt x="139" y="53"/>
                  </a:cubicBezTo>
                  <a:cubicBezTo>
                    <a:pt x="119" y="52"/>
                    <a:pt x="119" y="52"/>
                    <a:pt x="119" y="52"/>
                  </a:cubicBezTo>
                  <a:cubicBezTo>
                    <a:pt x="118" y="50"/>
                    <a:pt x="117" y="48"/>
                    <a:pt x="116" y="47"/>
                  </a:cubicBezTo>
                  <a:cubicBezTo>
                    <a:pt x="125" y="28"/>
                    <a:pt x="125" y="28"/>
                    <a:pt x="125" y="28"/>
                  </a:cubicBezTo>
                  <a:cubicBezTo>
                    <a:pt x="126" y="27"/>
                    <a:pt x="126" y="25"/>
                    <a:pt x="124" y="24"/>
                  </a:cubicBezTo>
                  <a:cubicBezTo>
                    <a:pt x="114" y="15"/>
                    <a:pt x="114" y="15"/>
                    <a:pt x="114" y="15"/>
                  </a:cubicBezTo>
                  <a:cubicBezTo>
                    <a:pt x="113" y="14"/>
                    <a:pt x="111" y="14"/>
                    <a:pt x="109" y="15"/>
                  </a:cubicBezTo>
                  <a:cubicBezTo>
                    <a:pt x="93" y="28"/>
                    <a:pt x="93" y="28"/>
                    <a:pt x="93" y="28"/>
                  </a:cubicBezTo>
                  <a:cubicBezTo>
                    <a:pt x="91" y="27"/>
                    <a:pt x="90" y="26"/>
                    <a:pt x="88" y="26"/>
                  </a:cubicBezTo>
                  <a:cubicBezTo>
                    <a:pt x="83" y="3"/>
                    <a:pt x="83" y="3"/>
                    <a:pt x="83" y="3"/>
                  </a:cubicBezTo>
                  <a:cubicBezTo>
                    <a:pt x="82" y="1"/>
                    <a:pt x="81" y="0"/>
                    <a:pt x="79" y="0"/>
                  </a:cubicBezTo>
                  <a:cubicBezTo>
                    <a:pt x="66" y="0"/>
                    <a:pt x="66" y="0"/>
                    <a:pt x="66" y="0"/>
                  </a:cubicBezTo>
                  <a:cubicBezTo>
                    <a:pt x="64" y="0"/>
                    <a:pt x="63" y="1"/>
                    <a:pt x="62" y="3"/>
                  </a:cubicBezTo>
                  <a:cubicBezTo>
                    <a:pt x="57" y="26"/>
                    <a:pt x="57" y="26"/>
                    <a:pt x="57" y="26"/>
                  </a:cubicBezTo>
                  <a:cubicBezTo>
                    <a:pt x="55" y="26"/>
                    <a:pt x="54" y="27"/>
                    <a:pt x="52" y="28"/>
                  </a:cubicBezTo>
                  <a:cubicBezTo>
                    <a:pt x="36" y="15"/>
                    <a:pt x="36" y="15"/>
                    <a:pt x="36" y="15"/>
                  </a:cubicBezTo>
                  <a:cubicBezTo>
                    <a:pt x="34" y="14"/>
                    <a:pt x="32" y="14"/>
                    <a:pt x="31" y="15"/>
                  </a:cubicBezTo>
                  <a:cubicBezTo>
                    <a:pt x="21" y="24"/>
                    <a:pt x="21" y="24"/>
                    <a:pt x="21" y="24"/>
                  </a:cubicBezTo>
                  <a:cubicBezTo>
                    <a:pt x="19" y="25"/>
                    <a:pt x="19" y="27"/>
                    <a:pt x="20" y="28"/>
                  </a:cubicBezTo>
                  <a:cubicBezTo>
                    <a:pt x="29" y="47"/>
                    <a:pt x="29" y="47"/>
                    <a:pt x="29" y="47"/>
                  </a:cubicBezTo>
                  <a:cubicBezTo>
                    <a:pt x="28" y="48"/>
                    <a:pt x="27" y="50"/>
                    <a:pt x="26" y="52"/>
                  </a:cubicBezTo>
                  <a:cubicBezTo>
                    <a:pt x="6" y="53"/>
                    <a:pt x="6" y="53"/>
                    <a:pt x="6" y="53"/>
                  </a:cubicBezTo>
                  <a:cubicBezTo>
                    <a:pt x="4" y="53"/>
                    <a:pt x="3" y="54"/>
                    <a:pt x="2" y="56"/>
                  </a:cubicBezTo>
                  <a:cubicBezTo>
                    <a:pt x="0" y="69"/>
                    <a:pt x="0" y="69"/>
                    <a:pt x="0" y="69"/>
                  </a:cubicBezTo>
                  <a:cubicBezTo>
                    <a:pt x="0" y="71"/>
                    <a:pt x="0" y="73"/>
                    <a:pt x="2" y="73"/>
                  </a:cubicBezTo>
                  <a:cubicBezTo>
                    <a:pt x="21" y="81"/>
                    <a:pt x="21" y="81"/>
                    <a:pt x="21" y="81"/>
                  </a:cubicBezTo>
                  <a:cubicBezTo>
                    <a:pt x="22" y="83"/>
                    <a:pt x="22" y="85"/>
                    <a:pt x="22" y="87"/>
                  </a:cubicBezTo>
                  <a:cubicBezTo>
                    <a:pt x="7" y="101"/>
                    <a:pt x="7" y="101"/>
                    <a:pt x="7" y="101"/>
                  </a:cubicBezTo>
                  <a:cubicBezTo>
                    <a:pt x="6" y="102"/>
                    <a:pt x="5" y="104"/>
                    <a:pt x="6" y="105"/>
                  </a:cubicBezTo>
                  <a:cubicBezTo>
                    <a:pt x="13" y="117"/>
                    <a:pt x="13" y="117"/>
                    <a:pt x="13" y="117"/>
                  </a:cubicBezTo>
                  <a:cubicBezTo>
                    <a:pt x="14" y="118"/>
                    <a:pt x="16" y="119"/>
                    <a:pt x="17" y="119"/>
                  </a:cubicBezTo>
                  <a:cubicBezTo>
                    <a:pt x="37" y="112"/>
                    <a:pt x="37" y="112"/>
                    <a:pt x="37" y="112"/>
                  </a:cubicBezTo>
                  <a:cubicBezTo>
                    <a:pt x="39" y="114"/>
                    <a:pt x="40" y="115"/>
                    <a:pt x="42" y="116"/>
                  </a:cubicBezTo>
                  <a:cubicBezTo>
                    <a:pt x="39" y="137"/>
                    <a:pt x="39" y="137"/>
                    <a:pt x="39" y="137"/>
                  </a:cubicBezTo>
                  <a:cubicBezTo>
                    <a:pt x="39" y="139"/>
                    <a:pt x="40" y="140"/>
                    <a:pt x="41" y="141"/>
                  </a:cubicBezTo>
                  <a:cubicBezTo>
                    <a:pt x="54" y="145"/>
                    <a:pt x="54" y="145"/>
                    <a:pt x="54" y="145"/>
                  </a:cubicBezTo>
                  <a:cubicBezTo>
                    <a:pt x="56" y="146"/>
                    <a:pt x="58" y="145"/>
                    <a:pt x="59" y="144"/>
                  </a:cubicBezTo>
                  <a:cubicBezTo>
                    <a:pt x="69" y="126"/>
                    <a:pt x="69" y="126"/>
                    <a:pt x="69" y="126"/>
                  </a:cubicBezTo>
                  <a:cubicBezTo>
                    <a:pt x="70" y="126"/>
                    <a:pt x="71" y="127"/>
                    <a:pt x="72" y="127"/>
                  </a:cubicBezTo>
                  <a:cubicBezTo>
                    <a:pt x="73" y="127"/>
                    <a:pt x="74" y="126"/>
                    <a:pt x="75" y="126"/>
                  </a:cubicBezTo>
                  <a:cubicBezTo>
                    <a:pt x="86" y="144"/>
                    <a:pt x="86" y="144"/>
                    <a:pt x="86" y="144"/>
                  </a:cubicBezTo>
                  <a:cubicBezTo>
                    <a:pt x="87" y="145"/>
                    <a:pt x="89" y="146"/>
                    <a:pt x="91" y="145"/>
                  </a:cubicBezTo>
                  <a:cubicBezTo>
                    <a:pt x="104" y="141"/>
                    <a:pt x="104" y="141"/>
                    <a:pt x="104" y="141"/>
                  </a:cubicBezTo>
                  <a:cubicBezTo>
                    <a:pt x="105" y="140"/>
                    <a:pt x="106" y="139"/>
                    <a:pt x="106" y="137"/>
                  </a:cubicBezTo>
                  <a:cubicBezTo>
                    <a:pt x="103" y="116"/>
                    <a:pt x="103" y="116"/>
                    <a:pt x="103" y="116"/>
                  </a:cubicBezTo>
                  <a:cubicBezTo>
                    <a:pt x="105" y="115"/>
                    <a:pt x="106" y="114"/>
                    <a:pt x="108" y="112"/>
                  </a:cubicBezTo>
                  <a:cubicBezTo>
                    <a:pt x="128" y="119"/>
                    <a:pt x="128" y="119"/>
                    <a:pt x="128" y="119"/>
                  </a:cubicBezTo>
                  <a:cubicBezTo>
                    <a:pt x="129" y="119"/>
                    <a:pt x="131" y="118"/>
                    <a:pt x="132" y="117"/>
                  </a:cubicBezTo>
                  <a:cubicBezTo>
                    <a:pt x="139" y="105"/>
                    <a:pt x="139" y="105"/>
                    <a:pt x="139" y="105"/>
                  </a:cubicBezTo>
                  <a:cubicBezTo>
                    <a:pt x="140" y="104"/>
                    <a:pt x="139" y="102"/>
                    <a:pt x="138" y="101"/>
                  </a:cubicBezTo>
                  <a:cubicBezTo>
                    <a:pt x="123" y="87"/>
                    <a:pt x="123" y="87"/>
                    <a:pt x="123" y="87"/>
                  </a:cubicBezTo>
                  <a:cubicBezTo>
                    <a:pt x="123" y="85"/>
                    <a:pt x="123" y="83"/>
                    <a:pt x="124" y="81"/>
                  </a:cubicBezTo>
                  <a:cubicBezTo>
                    <a:pt x="143" y="73"/>
                    <a:pt x="143" y="73"/>
                    <a:pt x="143" y="73"/>
                  </a:cubicBezTo>
                  <a:cubicBezTo>
                    <a:pt x="145" y="73"/>
                    <a:pt x="145" y="71"/>
                    <a:pt x="145" y="69"/>
                  </a:cubicBezTo>
                  <a:close/>
                  <a:moveTo>
                    <a:pt x="101" y="75"/>
                  </a:moveTo>
                  <a:cubicBezTo>
                    <a:pt x="101" y="83"/>
                    <a:pt x="98" y="90"/>
                    <a:pt x="93" y="95"/>
                  </a:cubicBezTo>
                  <a:cubicBezTo>
                    <a:pt x="87" y="100"/>
                    <a:pt x="80" y="104"/>
                    <a:pt x="72" y="104"/>
                  </a:cubicBezTo>
                  <a:cubicBezTo>
                    <a:pt x="65" y="104"/>
                    <a:pt x="58" y="100"/>
                    <a:pt x="52" y="95"/>
                  </a:cubicBezTo>
                  <a:cubicBezTo>
                    <a:pt x="47" y="90"/>
                    <a:pt x="44" y="83"/>
                    <a:pt x="44" y="75"/>
                  </a:cubicBezTo>
                  <a:cubicBezTo>
                    <a:pt x="44" y="67"/>
                    <a:pt x="47" y="60"/>
                    <a:pt x="52" y="55"/>
                  </a:cubicBezTo>
                  <a:cubicBezTo>
                    <a:pt x="58" y="49"/>
                    <a:pt x="65" y="46"/>
                    <a:pt x="72" y="46"/>
                  </a:cubicBezTo>
                  <a:cubicBezTo>
                    <a:pt x="80" y="46"/>
                    <a:pt x="87" y="49"/>
                    <a:pt x="93" y="55"/>
                  </a:cubicBezTo>
                  <a:cubicBezTo>
                    <a:pt x="98" y="60"/>
                    <a:pt x="101" y="67"/>
                    <a:pt x="101" y="75"/>
                  </a:cubicBez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43"/>
            <p:cNvSpPr>
              <a:spLocks noChangeArrowheads="1"/>
            </p:cNvSpPr>
            <p:nvPr/>
          </p:nvSpPr>
          <p:spPr bwMode="auto">
            <a:xfrm>
              <a:off x="2749" y="1607"/>
              <a:ext cx="103" cy="103"/>
            </a:xfrm>
            <a:prstGeom prst="ellipse">
              <a:avLst/>
            </a:pr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44"/>
            <p:cNvSpPr>
              <a:spLocks noEditPoints="1"/>
            </p:cNvSpPr>
            <p:nvPr/>
          </p:nvSpPr>
          <p:spPr bwMode="auto">
            <a:xfrm>
              <a:off x="2936" y="1411"/>
              <a:ext cx="199" cy="217"/>
            </a:xfrm>
            <a:custGeom>
              <a:avLst/>
              <a:gdLst>
                <a:gd name="T0" fmla="*/ 73 w 83"/>
                <a:gd name="T1" fmla="*/ 52 h 90"/>
                <a:gd name="T2" fmla="*/ 74 w 83"/>
                <a:gd name="T3" fmla="*/ 45 h 90"/>
                <a:gd name="T4" fmla="*/ 73 w 83"/>
                <a:gd name="T5" fmla="*/ 40 h 90"/>
                <a:gd name="T6" fmla="*/ 82 w 83"/>
                <a:gd name="T7" fmla="*/ 31 h 90"/>
                <a:gd name="T8" fmla="*/ 83 w 83"/>
                <a:gd name="T9" fmla="*/ 28 h 90"/>
                <a:gd name="T10" fmla="*/ 83 w 83"/>
                <a:gd name="T11" fmla="*/ 26 h 90"/>
                <a:gd name="T12" fmla="*/ 79 w 83"/>
                <a:gd name="T13" fmla="*/ 19 h 90"/>
                <a:gd name="T14" fmla="*/ 75 w 83"/>
                <a:gd name="T15" fmla="*/ 18 h 90"/>
                <a:gd name="T16" fmla="*/ 74 w 83"/>
                <a:gd name="T17" fmla="*/ 18 h 90"/>
                <a:gd name="T18" fmla="*/ 62 w 83"/>
                <a:gd name="T19" fmla="*/ 21 h 90"/>
                <a:gd name="T20" fmla="*/ 52 w 83"/>
                <a:gd name="T21" fmla="*/ 16 h 90"/>
                <a:gd name="T22" fmla="*/ 49 w 83"/>
                <a:gd name="T23" fmla="*/ 4 h 90"/>
                <a:gd name="T24" fmla="*/ 46 w 83"/>
                <a:gd name="T25" fmla="*/ 0 h 90"/>
                <a:gd name="T26" fmla="*/ 38 w 83"/>
                <a:gd name="T27" fmla="*/ 0 h 90"/>
                <a:gd name="T28" fmla="*/ 34 w 83"/>
                <a:gd name="T29" fmla="*/ 4 h 90"/>
                <a:gd name="T30" fmla="*/ 31 w 83"/>
                <a:gd name="T31" fmla="*/ 16 h 90"/>
                <a:gd name="T32" fmla="*/ 21 w 83"/>
                <a:gd name="T33" fmla="*/ 22 h 90"/>
                <a:gd name="T34" fmla="*/ 9 w 83"/>
                <a:gd name="T35" fmla="*/ 18 h 90"/>
                <a:gd name="T36" fmla="*/ 8 w 83"/>
                <a:gd name="T37" fmla="*/ 18 h 90"/>
                <a:gd name="T38" fmla="*/ 4 w 83"/>
                <a:gd name="T39" fmla="*/ 19 h 90"/>
                <a:gd name="T40" fmla="*/ 0 w 83"/>
                <a:gd name="T41" fmla="*/ 26 h 90"/>
                <a:gd name="T42" fmla="*/ 0 w 83"/>
                <a:gd name="T43" fmla="*/ 28 h 90"/>
                <a:gd name="T44" fmla="*/ 1 w 83"/>
                <a:gd name="T45" fmla="*/ 31 h 90"/>
                <a:gd name="T46" fmla="*/ 11 w 83"/>
                <a:gd name="T47" fmla="*/ 40 h 90"/>
                <a:gd name="T48" fmla="*/ 9 w 83"/>
                <a:gd name="T49" fmla="*/ 45 h 90"/>
                <a:gd name="T50" fmla="*/ 11 w 83"/>
                <a:gd name="T51" fmla="*/ 52 h 90"/>
                <a:gd name="T52" fmla="*/ 1 w 83"/>
                <a:gd name="T53" fmla="*/ 60 h 90"/>
                <a:gd name="T54" fmla="*/ 0 w 83"/>
                <a:gd name="T55" fmla="*/ 63 h 90"/>
                <a:gd name="T56" fmla="*/ 0 w 83"/>
                <a:gd name="T57" fmla="*/ 64 h 90"/>
                <a:gd name="T58" fmla="*/ 4 w 83"/>
                <a:gd name="T59" fmla="*/ 71 h 90"/>
                <a:gd name="T60" fmla="*/ 8 w 83"/>
                <a:gd name="T61" fmla="*/ 73 h 90"/>
                <a:gd name="T62" fmla="*/ 9 w 83"/>
                <a:gd name="T63" fmla="*/ 73 h 90"/>
                <a:gd name="T64" fmla="*/ 21 w 83"/>
                <a:gd name="T65" fmla="*/ 70 h 90"/>
                <a:gd name="T66" fmla="*/ 31 w 83"/>
                <a:gd name="T67" fmla="*/ 75 h 90"/>
                <a:gd name="T68" fmla="*/ 34 w 83"/>
                <a:gd name="T69" fmla="*/ 88 h 90"/>
                <a:gd name="T70" fmla="*/ 38 w 83"/>
                <a:gd name="T71" fmla="*/ 90 h 90"/>
                <a:gd name="T72" fmla="*/ 46 w 83"/>
                <a:gd name="T73" fmla="*/ 90 h 90"/>
                <a:gd name="T74" fmla="*/ 49 w 83"/>
                <a:gd name="T75" fmla="*/ 88 h 90"/>
                <a:gd name="T76" fmla="*/ 52 w 83"/>
                <a:gd name="T77" fmla="*/ 76 h 90"/>
                <a:gd name="T78" fmla="*/ 62 w 83"/>
                <a:gd name="T79" fmla="*/ 70 h 90"/>
                <a:gd name="T80" fmla="*/ 74 w 83"/>
                <a:gd name="T81" fmla="*/ 73 h 90"/>
                <a:gd name="T82" fmla="*/ 75 w 83"/>
                <a:gd name="T83" fmla="*/ 73 h 90"/>
                <a:gd name="T84" fmla="*/ 79 w 83"/>
                <a:gd name="T85" fmla="*/ 71 h 90"/>
                <a:gd name="T86" fmla="*/ 83 w 83"/>
                <a:gd name="T87" fmla="*/ 64 h 90"/>
                <a:gd name="T88" fmla="*/ 83 w 83"/>
                <a:gd name="T89" fmla="*/ 63 h 90"/>
                <a:gd name="T90" fmla="*/ 82 w 83"/>
                <a:gd name="T91" fmla="*/ 60 h 90"/>
                <a:gd name="T92" fmla="*/ 73 w 83"/>
                <a:gd name="T93" fmla="*/ 52 h 90"/>
                <a:gd name="T94" fmla="*/ 73 w 83"/>
                <a:gd name="T95" fmla="*/ 52 h 90"/>
                <a:gd name="T96" fmla="*/ 60 w 83"/>
                <a:gd name="T97" fmla="*/ 45 h 90"/>
                <a:gd name="T98" fmla="*/ 42 w 83"/>
                <a:gd name="T99" fmla="*/ 64 h 90"/>
                <a:gd name="T100" fmla="*/ 23 w 83"/>
                <a:gd name="T101" fmla="*/ 45 h 90"/>
                <a:gd name="T102" fmla="*/ 42 w 83"/>
                <a:gd name="T103" fmla="*/ 27 h 90"/>
                <a:gd name="T104" fmla="*/ 60 w 83"/>
                <a:gd name="T105"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 h="90">
                  <a:moveTo>
                    <a:pt x="73" y="52"/>
                  </a:moveTo>
                  <a:cubicBezTo>
                    <a:pt x="73" y="50"/>
                    <a:pt x="74" y="48"/>
                    <a:pt x="74" y="45"/>
                  </a:cubicBezTo>
                  <a:cubicBezTo>
                    <a:pt x="74" y="44"/>
                    <a:pt x="73" y="41"/>
                    <a:pt x="73" y="40"/>
                  </a:cubicBezTo>
                  <a:cubicBezTo>
                    <a:pt x="82" y="31"/>
                    <a:pt x="82" y="31"/>
                    <a:pt x="82" y="31"/>
                  </a:cubicBezTo>
                  <a:cubicBezTo>
                    <a:pt x="83" y="31"/>
                    <a:pt x="83" y="30"/>
                    <a:pt x="83" y="28"/>
                  </a:cubicBezTo>
                  <a:cubicBezTo>
                    <a:pt x="83" y="28"/>
                    <a:pt x="83" y="27"/>
                    <a:pt x="83" y="26"/>
                  </a:cubicBezTo>
                  <a:cubicBezTo>
                    <a:pt x="79" y="19"/>
                    <a:pt x="79" y="19"/>
                    <a:pt x="79" y="19"/>
                  </a:cubicBezTo>
                  <a:cubicBezTo>
                    <a:pt x="78" y="18"/>
                    <a:pt x="77" y="18"/>
                    <a:pt x="75" y="18"/>
                  </a:cubicBezTo>
                  <a:cubicBezTo>
                    <a:pt x="75" y="18"/>
                    <a:pt x="74" y="18"/>
                    <a:pt x="74" y="18"/>
                  </a:cubicBezTo>
                  <a:cubicBezTo>
                    <a:pt x="62" y="21"/>
                    <a:pt x="62" y="21"/>
                    <a:pt x="62" y="21"/>
                  </a:cubicBezTo>
                  <a:cubicBezTo>
                    <a:pt x="59" y="19"/>
                    <a:pt x="56" y="17"/>
                    <a:pt x="52" y="16"/>
                  </a:cubicBezTo>
                  <a:cubicBezTo>
                    <a:pt x="49" y="4"/>
                    <a:pt x="49" y="4"/>
                    <a:pt x="49" y="4"/>
                  </a:cubicBezTo>
                  <a:cubicBezTo>
                    <a:pt x="49" y="2"/>
                    <a:pt x="47" y="0"/>
                    <a:pt x="46" y="0"/>
                  </a:cubicBezTo>
                  <a:cubicBezTo>
                    <a:pt x="38" y="0"/>
                    <a:pt x="38" y="0"/>
                    <a:pt x="38" y="0"/>
                  </a:cubicBezTo>
                  <a:cubicBezTo>
                    <a:pt x="35" y="0"/>
                    <a:pt x="34" y="2"/>
                    <a:pt x="34" y="4"/>
                  </a:cubicBezTo>
                  <a:cubicBezTo>
                    <a:pt x="31" y="16"/>
                    <a:pt x="31" y="16"/>
                    <a:pt x="31" y="16"/>
                  </a:cubicBezTo>
                  <a:cubicBezTo>
                    <a:pt x="27" y="17"/>
                    <a:pt x="24" y="19"/>
                    <a:pt x="21" y="22"/>
                  </a:cubicBezTo>
                  <a:cubicBezTo>
                    <a:pt x="9" y="18"/>
                    <a:pt x="9" y="18"/>
                    <a:pt x="9" y="18"/>
                  </a:cubicBezTo>
                  <a:cubicBezTo>
                    <a:pt x="8" y="18"/>
                    <a:pt x="8" y="18"/>
                    <a:pt x="8" y="18"/>
                  </a:cubicBezTo>
                  <a:cubicBezTo>
                    <a:pt x="7" y="18"/>
                    <a:pt x="5" y="18"/>
                    <a:pt x="4" y="19"/>
                  </a:cubicBezTo>
                  <a:cubicBezTo>
                    <a:pt x="0" y="26"/>
                    <a:pt x="0" y="26"/>
                    <a:pt x="0" y="26"/>
                  </a:cubicBezTo>
                  <a:cubicBezTo>
                    <a:pt x="0" y="27"/>
                    <a:pt x="0" y="28"/>
                    <a:pt x="0" y="28"/>
                  </a:cubicBezTo>
                  <a:cubicBezTo>
                    <a:pt x="0" y="30"/>
                    <a:pt x="0" y="31"/>
                    <a:pt x="1" y="31"/>
                  </a:cubicBezTo>
                  <a:cubicBezTo>
                    <a:pt x="11" y="40"/>
                    <a:pt x="11" y="40"/>
                    <a:pt x="11" y="40"/>
                  </a:cubicBezTo>
                  <a:cubicBezTo>
                    <a:pt x="10" y="41"/>
                    <a:pt x="9" y="44"/>
                    <a:pt x="9" y="45"/>
                  </a:cubicBezTo>
                  <a:cubicBezTo>
                    <a:pt x="9" y="48"/>
                    <a:pt x="10" y="49"/>
                    <a:pt x="11" y="52"/>
                  </a:cubicBezTo>
                  <a:cubicBezTo>
                    <a:pt x="1" y="60"/>
                    <a:pt x="1" y="60"/>
                    <a:pt x="1" y="60"/>
                  </a:cubicBezTo>
                  <a:cubicBezTo>
                    <a:pt x="0" y="61"/>
                    <a:pt x="0" y="62"/>
                    <a:pt x="0" y="63"/>
                  </a:cubicBezTo>
                  <a:cubicBezTo>
                    <a:pt x="0" y="63"/>
                    <a:pt x="0" y="64"/>
                    <a:pt x="0" y="64"/>
                  </a:cubicBezTo>
                  <a:cubicBezTo>
                    <a:pt x="4" y="71"/>
                    <a:pt x="4" y="71"/>
                    <a:pt x="4" y="71"/>
                  </a:cubicBezTo>
                  <a:cubicBezTo>
                    <a:pt x="5" y="73"/>
                    <a:pt x="7" y="73"/>
                    <a:pt x="8" y="73"/>
                  </a:cubicBezTo>
                  <a:cubicBezTo>
                    <a:pt x="8" y="73"/>
                    <a:pt x="8" y="73"/>
                    <a:pt x="9" y="73"/>
                  </a:cubicBezTo>
                  <a:cubicBezTo>
                    <a:pt x="21" y="70"/>
                    <a:pt x="21" y="70"/>
                    <a:pt x="21" y="70"/>
                  </a:cubicBezTo>
                  <a:cubicBezTo>
                    <a:pt x="24" y="72"/>
                    <a:pt x="27" y="74"/>
                    <a:pt x="31" y="75"/>
                  </a:cubicBezTo>
                  <a:cubicBezTo>
                    <a:pt x="34" y="88"/>
                    <a:pt x="34" y="88"/>
                    <a:pt x="34" y="88"/>
                  </a:cubicBezTo>
                  <a:cubicBezTo>
                    <a:pt x="34" y="89"/>
                    <a:pt x="35" y="90"/>
                    <a:pt x="38" y="90"/>
                  </a:cubicBezTo>
                  <a:cubicBezTo>
                    <a:pt x="46" y="90"/>
                    <a:pt x="46" y="90"/>
                    <a:pt x="46" y="90"/>
                  </a:cubicBezTo>
                  <a:cubicBezTo>
                    <a:pt x="47" y="90"/>
                    <a:pt x="49" y="89"/>
                    <a:pt x="49" y="88"/>
                  </a:cubicBezTo>
                  <a:cubicBezTo>
                    <a:pt x="52" y="76"/>
                    <a:pt x="52" y="76"/>
                    <a:pt x="52" y="76"/>
                  </a:cubicBezTo>
                  <a:cubicBezTo>
                    <a:pt x="56" y="74"/>
                    <a:pt x="59" y="72"/>
                    <a:pt x="62" y="70"/>
                  </a:cubicBezTo>
                  <a:cubicBezTo>
                    <a:pt x="74" y="73"/>
                    <a:pt x="74" y="73"/>
                    <a:pt x="74" y="73"/>
                  </a:cubicBezTo>
                  <a:cubicBezTo>
                    <a:pt x="74" y="73"/>
                    <a:pt x="75" y="73"/>
                    <a:pt x="75" y="73"/>
                  </a:cubicBezTo>
                  <a:cubicBezTo>
                    <a:pt x="77" y="73"/>
                    <a:pt x="78" y="73"/>
                    <a:pt x="79" y="71"/>
                  </a:cubicBezTo>
                  <a:cubicBezTo>
                    <a:pt x="83" y="64"/>
                    <a:pt x="83" y="64"/>
                    <a:pt x="83" y="64"/>
                  </a:cubicBezTo>
                  <a:cubicBezTo>
                    <a:pt x="83" y="64"/>
                    <a:pt x="83" y="63"/>
                    <a:pt x="83" y="63"/>
                  </a:cubicBezTo>
                  <a:cubicBezTo>
                    <a:pt x="83" y="62"/>
                    <a:pt x="83" y="61"/>
                    <a:pt x="82" y="60"/>
                  </a:cubicBezTo>
                  <a:cubicBezTo>
                    <a:pt x="73" y="52"/>
                    <a:pt x="73" y="52"/>
                    <a:pt x="73" y="52"/>
                  </a:cubicBezTo>
                  <a:cubicBezTo>
                    <a:pt x="73" y="52"/>
                    <a:pt x="73" y="52"/>
                    <a:pt x="73" y="52"/>
                  </a:cubicBezTo>
                  <a:close/>
                  <a:moveTo>
                    <a:pt x="60" y="45"/>
                  </a:moveTo>
                  <a:cubicBezTo>
                    <a:pt x="60" y="56"/>
                    <a:pt x="52" y="64"/>
                    <a:pt x="42" y="64"/>
                  </a:cubicBezTo>
                  <a:cubicBezTo>
                    <a:pt x="31" y="64"/>
                    <a:pt x="23" y="56"/>
                    <a:pt x="23" y="45"/>
                  </a:cubicBezTo>
                  <a:cubicBezTo>
                    <a:pt x="23" y="35"/>
                    <a:pt x="31" y="27"/>
                    <a:pt x="42" y="27"/>
                  </a:cubicBezTo>
                  <a:cubicBezTo>
                    <a:pt x="52" y="27"/>
                    <a:pt x="60" y="35"/>
                    <a:pt x="60" y="45"/>
                  </a:cubicBez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126" y="3541939"/>
            <a:ext cx="559681" cy="675171"/>
          </a:xfrm>
          <a:prstGeom prst="rect">
            <a:avLst/>
          </a:prstGeom>
        </p:spPr>
      </p:pic>
      <p:pic>
        <p:nvPicPr>
          <p:cNvPr id="72" name="Picture 7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85" y="3597596"/>
            <a:ext cx="534876" cy="502943"/>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6007" y="2419350"/>
            <a:ext cx="521253" cy="639272"/>
          </a:xfrm>
          <a:prstGeom prst="rect">
            <a:avLst/>
          </a:prstGeom>
        </p:spPr>
      </p:pic>
      <p:grpSp>
        <p:nvGrpSpPr>
          <p:cNvPr id="78" name="Group 52"/>
          <p:cNvGrpSpPr>
            <a:grpSpLocks noChangeAspect="1"/>
          </p:cNvGrpSpPr>
          <p:nvPr/>
        </p:nvGrpSpPr>
        <p:grpSpPr bwMode="auto">
          <a:xfrm>
            <a:off x="6853888" y="1352125"/>
            <a:ext cx="637362" cy="724892"/>
            <a:chOff x="5583" y="1139"/>
            <a:chExt cx="517" cy="588"/>
          </a:xfrm>
        </p:grpSpPr>
        <p:sp>
          <p:nvSpPr>
            <p:cNvPr id="79" name="AutoShape 51"/>
            <p:cNvSpPr>
              <a:spLocks noChangeAspect="1" noChangeArrowheads="1" noTextEdit="1"/>
            </p:cNvSpPr>
            <p:nvPr/>
          </p:nvSpPr>
          <p:spPr bwMode="auto">
            <a:xfrm>
              <a:off x="5583" y="1139"/>
              <a:ext cx="517"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53"/>
            <p:cNvSpPr>
              <a:spLocks/>
            </p:cNvSpPr>
            <p:nvPr/>
          </p:nvSpPr>
          <p:spPr bwMode="auto">
            <a:xfrm>
              <a:off x="5593" y="1672"/>
              <a:ext cx="500" cy="55"/>
            </a:xfrm>
            <a:custGeom>
              <a:avLst/>
              <a:gdLst>
                <a:gd name="T0" fmla="*/ 199 w 209"/>
                <a:gd name="T1" fmla="*/ 0 h 23"/>
                <a:gd name="T2" fmla="*/ 10 w 209"/>
                <a:gd name="T3" fmla="*/ 0 h 23"/>
                <a:gd name="T4" fmla="*/ 0 w 209"/>
                <a:gd name="T5" fmla="*/ 6 h 23"/>
                <a:gd name="T6" fmla="*/ 0 w 209"/>
                <a:gd name="T7" fmla="*/ 18 h 23"/>
                <a:gd name="T8" fmla="*/ 10 w 209"/>
                <a:gd name="T9" fmla="*/ 22 h 23"/>
                <a:gd name="T10" fmla="*/ 199 w 209"/>
                <a:gd name="T11" fmla="*/ 22 h 23"/>
                <a:gd name="T12" fmla="*/ 208 w 209"/>
                <a:gd name="T13" fmla="*/ 18 h 23"/>
                <a:gd name="T14" fmla="*/ 208 w 209"/>
                <a:gd name="T15" fmla="*/ 7 h 23"/>
                <a:gd name="T16" fmla="*/ 199 w 209"/>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23">
                  <a:moveTo>
                    <a:pt x="199" y="0"/>
                  </a:moveTo>
                  <a:cubicBezTo>
                    <a:pt x="10" y="0"/>
                    <a:pt x="10" y="0"/>
                    <a:pt x="10" y="0"/>
                  </a:cubicBezTo>
                  <a:cubicBezTo>
                    <a:pt x="4" y="0"/>
                    <a:pt x="0" y="2"/>
                    <a:pt x="0" y="6"/>
                  </a:cubicBezTo>
                  <a:cubicBezTo>
                    <a:pt x="0" y="12"/>
                    <a:pt x="0" y="18"/>
                    <a:pt x="0" y="18"/>
                  </a:cubicBezTo>
                  <a:cubicBezTo>
                    <a:pt x="0" y="23"/>
                    <a:pt x="4" y="22"/>
                    <a:pt x="10" y="22"/>
                  </a:cubicBezTo>
                  <a:cubicBezTo>
                    <a:pt x="199" y="22"/>
                    <a:pt x="199" y="22"/>
                    <a:pt x="199" y="22"/>
                  </a:cubicBezTo>
                  <a:cubicBezTo>
                    <a:pt x="204" y="22"/>
                    <a:pt x="208" y="23"/>
                    <a:pt x="208" y="18"/>
                  </a:cubicBezTo>
                  <a:cubicBezTo>
                    <a:pt x="208" y="13"/>
                    <a:pt x="208" y="7"/>
                    <a:pt x="208" y="7"/>
                  </a:cubicBezTo>
                  <a:cubicBezTo>
                    <a:pt x="209" y="2"/>
                    <a:pt x="204" y="0"/>
                    <a:pt x="199" y="0"/>
                  </a:cubicBezTo>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54"/>
            <p:cNvSpPr>
              <a:spLocks/>
            </p:cNvSpPr>
            <p:nvPr/>
          </p:nvSpPr>
          <p:spPr bwMode="auto">
            <a:xfrm>
              <a:off x="5834" y="1141"/>
              <a:ext cx="168" cy="127"/>
            </a:xfrm>
            <a:custGeom>
              <a:avLst/>
              <a:gdLst>
                <a:gd name="T0" fmla="*/ 58 w 70"/>
                <a:gd name="T1" fmla="*/ 0 h 53"/>
                <a:gd name="T2" fmla="*/ 35 w 70"/>
                <a:gd name="T3" fmla="*/ 3 h 53"/>
                <a:gd name="T4" fmla="*/ 21 w 70"/>
                <a:gd name="T5" fmla="*/ 5 h 53"/>
                <a:gd name="T6" fmla="*/ 0 w 70"/>
                <a:gd name="T7" fmla="*/ 2 h 53"/>
                <a:gd name="T8" fmla="*/ 0 w 70"/>
                <a:gd name="T9" fmla="*/ 48 h 53"/>
                <a:gd name="T10" fmla="*/ 21 w 70"/>
                <a:gd name="T11" fmla="*/ 53 h 53"/>
                <a:gd name="T12" fmla="*/ 35 w 70"/>
                <a:gd name="T13" fmla="*/ 49 h 53"/>
                <a:gd name="T14" fmla="*/ 58 w 70"/>
                <a:gd name="T15" fmla="*/ 46 h 53"/>
                <a:gd name="T16" fmla="*/ 70 w 70"/>
                <a:gd name="T17" fmla="*/ 48 h 53"/>
                <a:gd name="T18" fmla="*/ 70 w 70"/>
                <a:gd name="T19" fmla="*/ 1 h 53"/>
                <a:gd name="T20" fmla="*/ 58 w 70"/>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53">
                  <a:moveTo>
                    <a:pt x="58" y="0"/>
                  </a:moveTo>
                  <a:cubicBezTo>
                    <a:pt x="50" y="0"/>
                    <a:pt x="41" y="0"/>
                    <a:pt x="35" y="3"/>
                  </a:cubicBezTo>
                  <a:cubicBezTo>
                    <a:pt x="31" y="5"/>
                    <a:pt x="27" y="5"/>
                    <a:pt x="21" y="5"/>
                  </a:cubicBezTo>
                  <a:cubicBezTo>
                    <a:pt x="15" y="5"/>
                    <a:pt x="9" y="6"/>
                    <a:pt x="0" y="2"/>
                  </a:cubicBezTo>
                  <a:cubicBezTo>
                    <a:pt x="0" y="48"/>
                    <a:pt x="0" y="48"/>
                    <a:pt x="0" y="48"/>
                  </a:cubicBezTo>
                  <a:cubicBezTo>
                    <a:pt x="9" y="53"/>
                    <a:pt x="15" y="53"/>
                    <a:pt x="21" y="53"/>
                  </a:cubicBezTo>
                  <a:cubicBezTo>
                    <a:pt x="27" y="53"/>
                    <a:pt x="31" y="51"/>
                    <a:pt x="35" y="49"/>
                  </a:cubicBezTo>
                  <a:cubicBezTo>
                    <a:pt x="41" y="47"/>
                    <a:pt x="50" y="46"/>
                    <a:pt x="58" y="46"/>
                  </a:cubicBezTo>
                  <a:cubicBezTo>
                    <a:pt x="62" y="46"/>
                    <a:pt x="66" y="47"/>
                    <a:pt x="70" y="48"/>
                  </a:cubicBezTo>
                  <a:cubicBezTo>
                    <a:pt x="70" y="1"/>
                    <a:pt x="70" y="1"/>
                    <a:pt x="70" y="1"/>
                  </a:cubicBezTo>
                  <a:cubicBezTo>
                    <a:pt x="66" y="0"/>
                    <a:pt x="62" y="0"/>
                    <a:pt x="58" y="0"/>
                  </a:cubicBezTo>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55"/>
            <p:cNvSpPr>
              <a:spLocks/>
            </p:cNvSpPr>
            <p:nvPr/>
          </p:nvSpPr>
          <p:spPr bwMode="auto">
            <a:xfrm>
              <a:off x="5968" y="1450"/>
              <a:ext cx="29" cy="193"/>
            </a:xfrm>
            <a:custGeom>
              <a:avLst/>
              <a:gdLst>
                <a:gd name="T0" fmla="*/ 0 w 29"/>
                <a:gd name="T1" fmla="*/ 0 h 193"/>
                <a:gd name="T2" fmla="*/ 29 w 29"/>
                <a:gd name="T3" fmla="*/ 0 h 193"/>
                <a:gd name="T4" fmla="*/ 29 w 29"/>
                <a:gd name="T5" fmla="*/ 193 h 193"/>
                <a:gd name="T6" fmla="*/ 0 w 29"/>
                <a:gd name="T7" fmla="*/ 193 h 193"/>
                <a:gd name="T8" fmla="*/ 0 w 29"/>
                <a:gd name="T9" fmla="*/ 0 h 193"/>
                <a:gd name="T10" fmla="*/ 0 w 29"/>
                <a:gd name="T11" fmla="*/ 0 h 193"/>
              </a:gdLst>
              <a:ahLst/>
              <a:cxnLst>
                <a:cxn ang="0">
                  <a:pos x="T0" y="T1"/>
                </a:cxn>
                <a:cxn ang="0">
                  <a:pos x="T2" y="T3"/>
                </a:cxn>
                <a:cxn ang="0">
                  <a:pos x="T4" y="T5"/>
                </a:cxn>
                <a:cxn ang="0">
                  <a:pos x="T6" y="T7"/>
                </a:cxn>
                <a:cxn ang="0">
                  <a:pos x="T8" y="T9"/>
                </a:cxn>
                <a:cxn ang="0">
                  <a:pos x="T10" y="T11"/>
                </a:cxn>
              </a:cxnLst>
              <a:rect l="0" t="0" r="r" b="b"/>
              <a:pathLst>
                <a:path w="29" h="193">
                  <a:moveTo>
                    <a:pt x="0" y="0"/>
                  </a:moveTo>
                  <a:lnTo>
                    <a:pt x="29" y="0"/>
                  </a:lnTo>
                  <a:lnTo>
                    <a:pt x="29"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6"/>
            <p:cNvSpPr>
              <a:spLocks/>
            </p:cNvSpPr>
            <p:nvPr/>
          </p:nvSpPr>
          <p:spPr bwMode="auto">
            <a:xfrm>
              <a:off x="5968" y="1450"/>
              <a:ext cx="29" cy="193"/>
            </a:xfrm>
            <a:custGeom>
              <a:avLst/>
              <a:gdLst>
                <a:gd name="T0" fmla="*/ 0 w 29"/>
                <a:gd name="T1" fmla="*/ 0 h 193"/>
                <a:gd name="T2" fmla="*/ 29 w 29"/>
                <a:gd name="T3" fmla="*/ 0 h 193"/>
                <a:gd name="T4" fmla="*/ 29 w 29"/>
                <a:gd name="T5" fmla="*/ 193 h 193"/>
                <a:gd name="T6" fmla="*/ 0 w 29"/>
                <a:gd name="T7" fmla="*/ 193 h 193"/>
                <a:gd name="T8" fmla="*/ 0 w 29"/>
                <a:gd name="T9" fmla="*/ 0 h 193"/>
                <a:gd name="T10" fmla="*/ 0 w 29"/>
                <a:gd name="T11" fmla="*/ 0 h 193"/>
              </a:gdLst>
              <a:ahLst/>
              <a:cxnLst>
                <a:cxn ang="0">
                  <a:pos x="T0" y="T1"/>
                </a:cxn>
                <a:cxn ang="0">
                  <a:pos x="T2" y="T3"/>
                </a:cxn>
                <a:cxn ang="0">
                  <a:pos x="T4" y="T5"/>
                </a:cxn>
                <a:cxn ang="0">
                  <a:pos x="T6" y="T7"/>
                </a:cxn>
                <a:cxn ang="0">
                  <a:pos x="T8" y="T9"/>
                </a:cxn>
                <a:cxn ang="0">
                  <a:pos x="T10" y="T11"/>
                </a:cxn>
              </a:cxnLst>
              <a:rect l="0" t="0" r="r" b="b"/>
              <a:pathLst>
                <a:path w="29" h="193">
                  <a:moveTo>
                    <a:pt x="0" y="0"/>
                  </a:moveTo>
                  <a:lnTo>
                    <a:pt x="29" y="0"/>
                  </a:lnTo>
                  <a:lnTo>
                    <a:pt x="29"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57"/>
            <p:cNvSpPr>
              <a:spLocks/>
            </p:cNvSpPr>
            <p:nvPr/>
          </p:nvSpPr>
          <p:spPr bwMode="auto">
            <a:xfrm>
              <a:off x="5626" y="1450"/>
              <a:ext cx="31" cy="193"/>
            </a:xfrm>
            <a:custGeom>
              <a:avLst/>
              <a:gdLst>
                <a:gd name="T0" fmla="*/ 0 w 31"/>
                <a:gd name="T1" fmla="*/ 0 h 193"/>
                <a:gd name="T2" fmla="*/ 31 w 31"/>
                <a:gd name="T3" fmla="*/ 0 h 193"/>
                <a:gd name="T4" fmla="*/ 31 w 31"/>
                <a:gd name="T5" fmla="*/ 193 h 193"/>
                <a:gd name="T6" fmla="*/ 0 w 31"/>
                <a:gd name="T7" fmla="*/ 193 h 193"/>
                <a:gd name="T8" fmla="*/ 0 w 31"/>
                <a:gd name="T9" fmla="*/ 0 h 193"/>
                <a:gd name="T10" fmla="*/ 0 w 31"/>
                <a:gd name="T11" fmla="*/ 0 h 193"/>
              </a:gdLst>
              <a:ahLst/>
              <a:cxnLst>
                <a:cxn ang="0">
                  <a:pos x="T0" y="T1"/>
                </a:cxn>
                <a:cxn ang="0">
                  <a:pos x="T2" y="T3"/>
                </a:cxn>
                <a:cxn ang="0">
                  <a:pos x="T4" y="T5"/>
                </a:cxn>
                <a:cxn ang="0">
                  <a:pos x="T6" y="T7"/>
                </a:cxn>
                <a:cxn ang="0">
                  <a:pos x="T8" y="T9"/>
                </a:cxn>
                <a:cxn ang="0">
                  <a:pos x="T10" y="T11"/>
                </a:cxn>
              </a:cxnLst>
              <a:rect l="0" t="0" r="r" b="b"/>
              <a:pathLst>
                <a:path w="31" h="193">
                  <a:moveTo>
                    <a:pt x="0" y="0"/>
                  </a:moveTo>
                  <a:lnTo>
                    <a:pt x="31" y="0"/>
                  </a:lnTo>
                  <a:lnTo>
                    <a:pt x="31"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58"/>
            <p:cNvSpPr>
              <a:spLocks/>
            </p:cNvSpPr>
            <p:nvPr/>
          </p:nvSpPr>
          <p:spPr bwMode="auto">
            <a:xfrm>
              <a:off x="5626" y="1450"/>
              <a:ext cx="41" cy="193"/>
            </a:xfrm>
            <a:custGeom>
              <a:avLst/>
              <a:gdLst>
                <a:gd name="T0" fmla="*/ 0 w 41"/>
                <a:gd name="T1" fmla="*/ 0 h 193"/>
                <a:gd name="T2" fmla="*/ 41 w 41"/>
                <a:gd name="T3" fmla="*/ 0 h 193"/>
                <a:gd name="T4" fmla="*/ 41 w 41"/>
                <a:gd name="T5" fmla="*/ 193 h 193"/>
                <a:gd name="T6" fmla="*/ 0 w 41"/>
                <a:gd name="T7" fmla="*/ 193 h 193"/>
                <a:gd name="T8" fmla="*/ 0 w 41"/>
                <a:gd name="T9" fmla="*/ 0 h 193"/>
                <a:gd name="T10" fmla="*/ 0 w 41"/>
                <a:gd name="T11" fmla="*/ 0 h 193"/>
              </a:gdLst>
              <a:ahLst/>
              <a:cxnLst>
                <a:cxn ang="0">
                  <a:pos x="T0" y="T1"/>
                </a:cxn>
                <a:cxn ang="0">
                  <a:pos x="T2" y="T3"/>
                </a:cxn>
                <a:cxn ang="0">
                  <a:pos x="T4" y="T5"/>
                </a:cxn>
                <a:cxn ang="0">
                  <a:pos x="T6" y="T7"/>
                </a:cxn>
                <a:cxn ang="0">
                  <a:pos x="T8" y="T9"/>
                </a:cxn>
                <a:cxn ang="0">
                  <a:pos x="T10" y="T11"/>
                </a:cxn>
              </a:cxnLst>
              <a:rect l="0" t="0" r="r" b="b"/>
              <a:pathLst>
                <a:path w="41" h="193">
                  <a:moveTo>
                    <a:pt x="0" y="0"/>
                  </a:moveTo>
                  <a:lnTo>
                    <a:pt x="41" y="0"/>
                  </a:lnTo>
                  <a:lnTo>
                    <a:pt x="41"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9"/>
            <p:cNvSpPr>
              <a:spLocks/>
            </p:cNvSpPr>
            <p:nvPr/>
          </p:nvSpPr>
          <p:spPr bwMode="auto">
            <a:xfrm>
              <a:off x="5686" y="1450"/>
              <a:ext cx="31" cy="193"/>
            </a:xfrm>
            <a:custGeom>
              <a:avLst/>
              <a:gdLst>
                <a:gd name="T0" fmla="*/ 0 w 31"/>
                <a:gd name="T1" fmla="*/ 0 h 193"/>
                <a:gd name="T2" fmla="*/ 31 w 31"/>
                <a:gd name="T3" fmla="*/ 0 h 193"/>
                <a:gd name="T4" fmla="*/ 31 w 31"/>
                <a:gd name="T5" fmla="*/ 193 h 193"/>
                <a:gd name="T6" fmla="*/ 0 w 31"/>
                <a:gd name="T7" fmla="*/ 193 h 193"/>
                <a:gd name="T8" fmla="*/ 0 w 31"/>
                <a:gd name="T9" fmla="*/ 0 h 193"/>
                <a:gd name="T10" fmla="*/ 0 w 31"/>
                <a:gd name="T11" fmla="*/ 0 h 193"/>
              </a:gdLst>
              <a:ahLst/>
              <a:cxnLst>
                <a:cxn ang="0">
                  <a:pos x="T0" y="T1"/>
                </a:cxn>
                <a:cxn ang="0">
                  <a:pos x="T2" y="T3"/>
                </a:cxn>
                <a:cxn ang="0">
                  <a:pos x="T4" y="T5"/>
                </a:cxn>
                <a:cxn ang="0">
                  <a:pos x="T6" y="T7"/>
                </a:cxn>
                <a:cxn ang="0">
                  <a:pos x="T8" y="T9"/>
                </a:cxn>
                <a:cxn ang="0">
                  <a:pos x="T10" y="T11"/>
                </a:cxn>
              </a:cxnLst>
              <a:rect l="0" t="0" r="r" b="b"/>
              <a:pathLst>
                <a:path w="31" h="193">
                  <a:moveTo>
                    <a:pt x="0" y="0"/>
                  </a:moveTo>
                  <a:lnTo>
                    <a:pt x="31" y="0"/>
                  </a:lnTo>
                  <a:lnTo>
                    <a:pt x="31"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60"/>
            <p:cNvSpPr>
              <a:spLocks/>
            </p:cNvSpPr>
            <p:nvPr/>
          </p:nvSpPr>
          <p:spPr bwMode="auto">
            <a:xfrm>
              <a:off x="5686" y="1450"/>
              <a:ext cx="31" cy="193"/>
            </a:xfrm>
            <a:custGeom>
              <a:avLst/>
              <a:gdLst>
                <a:gd name="T0" fmla="*/ 0 w 31"/>
                <a:gd name="T1" fmla="*/ 0 h 193"/>
                <a:gd name="T2" fmla="*/ 31 w 31"/>
                <a:gd name="T3" fmla="*/ 0 h 193"/>
                <a:gd name="T4" fmla="*/ 31 w 31"/>
                <a:gd name="T5" fmla="*/ 193 h 193"/>
                <a:gd name="T6" fmla="*/ 0 w 31"/>
                <a:gd name="T7" fmla="*/ 193 h 193"/>
                <a:gd name="T8" fmla="*/ 0 w 31"/>
                <a:gd name="T9" fmla="*/ 0 h 193"/>
                <a:gd name="T10" fmla="*/ 0 w 31"/>
                <a:gd name="T11" fmla="*/ 0 h 193"/>
              </a:gdLst>
              <a:ahLst/>
              <a:cxnLst>
                <a:cxn ang="0">
                  <a:pos x="T0" y="T1"/>
                </a:cxn>
                <a:cxn ang="0">
                  <a:pos x="T2" y="T3"/>
                </a:cxn>
                <a:cxn ang="0">
                  <a:pos x="T4" y="T5"/>
                </a:cxn>
                <a:cxn ang="0">
                  <a:pos x="T6" y="T7"/>
                </a:cxn>
                <a:cxn ang="0">
                  <a:pos x="T8" y="T9"/>
                </a:cxn>
                <a:cxn ang="0">
                  <a:pos x="T10" y="T11"/>
                </a:cxn>
              </a:cxnLst>
              <a:rect l="0" t="0" r="r" b="b"/>
              <a:pathLst>
                <a:path w="31" h="193">
                  <a:moveTo>
                    <a:pt x="0" y="0"/>
                  </a:moveTo>
                  <a:lnTo>
                    <a:pt x="31" y="0"/>
                  </a:lnTo>
                  <a:lnTo>
                    <a:pt x="31"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61"/>
            <p:cNvSpPr>
              <a:spLocks/>
            </p:cNvSpPr>
            <p:nvPr/>
          </p:nvSpPr>
          <p:spPr bwMode="auto">
            <a:xfrm>
              <a:off x="5746" y="1450"/>
              <a:ext cx="31" cy="193"/>
            </a:xfrm>
            <a:custGeom>
              <a:avLst/>
              <a:gdLst>
                <a:gd name="T0" fmla="*/ 0 w 31"/>
                <a:gd name="T1" fmla="*/ 0 h 193"/>
                <a:gd name="T2" fmla="*/ 31 w 31"/>
                <a:gd name="T3" fmla="*/ 0 h 193"/>
                <a:gd name="T4" fmla="*/ 31 w 31"/>
                <a:gd name="T5" fmla="*/ 193 h 193"/>
                <a:gd name="T6" fmla="*/ 0 w 31"/>
                <a:gd name="T7" fmla="*/ 193 h 193"/>
                <a:gd name="T8" fmla="*/ 0 w 31"/>
                <a:gd name="T9" fmla="*/ 0 h 193"/>
                <a:gd name="T10" fmla="*/ 0 w 31"/>
                <a:gd name="T11" fmla="*/ 0 h 193"/>
              </a:gdLst>
              <a:ahLst/>
              <a:cxnLst>
                <a:cxn ang="0">
                  <a:pos x="T0" y="T1"/>
                </a:cxn>
                <a:cxn ang="0">
                  <a:pos x="T2" y="T3"/>
                </a:cxn>
                <a:cxn ang="0">
                  <a:pos x="T4" y="T5"/>
                </a:cxn>
                <a:cxn ang="0">
                  <a:pos x="T6" y="T7"/>
                </a:cxn>
                <a:cxn ang="0">
                  <a:pos x="T8" y="T9"/>
                </a:cxn>
                <a:cxn ang="0">
                  <a:pos x="T10" y="T11"/>
                </a:cxn>
              </a:cxnLst>
              <a:rect l="0" t="0" r="r" b="b"/>
              <a:pathLst>
                <a:path w="31" h="193">
                  <a:moveTo>
                    <a:pt x="0" y="0"/>
                  </a:moveTo>
                  <a:lnTo>
                    <a:pt x="31" y="0"/>
                  </a:lnTo>
                  <a:lnTo>
                    <a:pt x="31"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62"/>
            <p:cNvSpPr>
              <a:spLocks/>
            </p:cNvSpPr>
            <p:nvPr/>
          </p:nvSpPr>
          <p:spPr bwMode="auto">
            <a:xfrm>
              <a:off x="5736" y="1450"/>
              <a:ext cx="41" cy="193"/>
            </a:xfrm>
            <a:custGeom>
              <a:avLst/>
              <a:gdLst>
                <a:gd name="T0" fmla="*/ 0 w 41"/>
                <a:gd name="T1" fmla="*/ 0 h 193"/>
                <a:gd name="T2" fmla="*/ 41 w 41"/>
                <a:gd name="T3" fmla="*/ 0 h 193"/>
                <a:gd name="T4" fmla="*/ 41 w 41"/>
                <a:gd name="T5" fmla="*/ 193 h 193"/>
                <a:gd name="T6" fmla="*/ 0 w 41"/>
                <a:gd name="T7" fmla="*/ 193 h 193"/>
                <a:gd name="T8" fmla="*/ 0 w 41"/>
                <a:gd name="T9" fmla="*/ 0 h 193"/>
                <a:gd name="T10" fmla="*/ 0 w 41"/>
                <a:gd name="T11" fmla="*/ 0 h 193"/>
              </a:gdLst>
              <a:ahLst/>
              <a:cxnLst>
                <a:cxn ang="0">
                  <a:pos x="T0" y="T1"/>
                </a:cxn>
                <a:cxn ang="0">
                  <a:pos x="T2" y="T3"/>
                </a:cxn>
                <a:cxn ang="0">
                  <a:pos x="T4" y="T5"/>
                </a:cxn>
                <a:cxn ang="0">
                  <a:pos x="T6" y="T7"/>
                </a:cxn>
                <a:cxn ang="0">
                  <a:pos x="T8" y="T9"/>
                </a:cxn>
                <a:cxn ang="0">
                  <a:pos x="T10" y="T11"/>
                </a:cxn>
              </a:cxnLst>
              <a:rect l="0" t="0" r="r" b="b"/>
              <a:pathLst>
                <a:path w="41" h="193">
                  <a:moveTo>
                    <a:pt x="0" y="0"/>
                  </a:moveTo>
                  <a:lnTo>
                    <a:pt x="41" y="0"/>
                  </a:lnTo>
                  <a:lnTo>
                    <a:pt x="41"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63"/>
            <p:cNvSpPr>
              <a:spLocks/>
            </p:cNvSpPr>
            <p:nvPr/>
          </p:nvSpPr>
          <p:spPr bwMode="auto">
            <a:xfrm>
              <a:off x="5909" y="1450"/>
              <a:ext cx="31" cy="193"/>
            </a:xfrm>
            <a:custGeom>
              <a:avLst/>
              <a:gdLst>
                <a:gd name="T0" fmla="*/ 0 w 31"/>
                <a:gd name="T1" fmla="*/ 0 h 193"/>
                <a:gd name="T2" fmla="*/ 31 w 31"/>
                <a:gd name="T3" fmla="*/ 0 h 193"/>
                <a:gd name="T4" fmla="*/ 31 w 31"/>
                <a:gd name="T5" fmla="*/ 193 h 193"/>
                <a:gd name="T6" fmla="*/ 0 w 31"/>
                <a:gd name="T7" fmla="*/ 193 h 193"/>
                <a:gd name="T8" fmla="*/ 0 w 31"/>
                <a:gd name="T9" fmla="*/ 0 h 193"/>
                <a:gd name="T10" fmla="*/ 0 w 31"/>
                <a:gd name="T11" fmla="*/ 0 h 193"/>
              </a:gdLst>
              <a:ahLst/>
              <a:cxnLst>
                <a:cxn ang="0">
                  <a:pos x="T0" y="T1"/>
                </a:cxn>
                <a:cxn ang="0">
                  <a:pos x="T2" y="T3"/>
                </a:cxn>
                <a:cxn ang="0">
                  <a:pos x="T4" y="T5"/>
                </a:cxn>
                <a:cxn ang="0">
                  <a:pos x="T6" y="T7"/>
                </a:cxn>
                <a:cxn ang="0">
                  <a:pos x="T8" y="T9"/>
                </a:cxn>
                <a:cxn ang="0">
                  <a:pos x="T10" y="T11"/>
                </a:cxn>
              </a:cxnLst>
              <a:rect l="0" t="0" r="r" b="b"/>
              <a:pathLst>
                <a:path w="31" h="193">
                  <a:moveTo>
                    <a:pt x="0" y="0"/>
                  </a:moveTo>
                  <a:lnTo>
                    <a:pt x="31" y="0"/>
                  </a:lnTo>
                  <a:lnTo>
                    <a:pt x="31"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64"/>
            <p:cNvSpPr>
              <a:spLocks/>
            </p:cNvSpPr>
            <p:nvPr/>
          </p:nvSpPr>
          <p:spPr bwMode="auto">
            <a:xfrm>
              <a:off x="5909" y="1450"/>
              <a:ext cx="40" cy="193"/>
            </a:xfrm>
            <a:custGeom>
              <a:avLst/>
              <a:gdLst>
                <a:gd name="T0" fmla="*/ 0 w 40"/>
                <a:gd name="T1" fmla="*/ 0 h 193"/>
                <a:gd name="T2" fmla="*/ 40 w 40"/>
                <a:gd name="T3" fmla="*/ 0 h 193"/>
                <a:gd name="T4" fmla="*/ 40 w 40"/>
                <a:gd name="T5" fmla="*/ 193 h 193"/>
                <a:gd name="T6" fmla="*/ 0 w 40"/>
                <a:gd name="T7" fmla="*/ 193 h 193"/>
                <a:gd name="T8" fmla="*/ 0 w 40"/>
                <a:gd name="T9" fmla="*/ 0 h 193"/>
                <a:gd name="T10" fmla="*/ 0 w 40"/>
                <a:gd name="T11" fmla="*/ 0 h 193"/>
              </a:gdLst>
              <a:ahLst/>
              <a:cxnLst>
                <a:cxn ang="0">
                  <a:pos x="T0" y="T1"/>
                </a:cxn>
                <a:cxn ang="0">
                  <a:pos x="T2" y="T3"/>
                </a:cxn>
                <a:cxn ang="0">
                  <a:pos x="T4" y="T5"/>
                </a:cxn>
                <a:cxn ang="0">
                  <a:pos x="T6" y="T7"/>
                </a:cxn>
                <a:cxn ang="0">
                  <a:pos x="T8" y="T9"/>
                </a:cxn>
                <a:cxn ang="0">
                  <a:pos x="T10" y="T11"/>
                </a:cxn>
              </a:cxnLst>
              <a:rect l="0" t="0" r="r" b="b"/>
              <a:pathLst>
                <a:path w="40" h="193">
                  <a:moveTo>
                    <a:pt x="0" y="0"/>
                  </a:moveTo>
                  <a:lnTo>
                    <a:pt x="40" y="0"/>
                  </a:lnTo>
                  <a:lnTo>
                    <a:pt x="40"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65"/>
            <p:cNvSpPr>
              <a:spLocks/>
            </p:cNvSpPr>
            <p:nvPr/>
          </p:nvSpPr>
          <p:spPr bwMode="auto">
            <a:xfrm>
              <a:off x="6028" y="1450"/>
              <a:ext cx="31" cy="193"/>
            </a:xfrm>
            <a:custGeom>
              <a:avLst/>
              <a:gdLst>
                <a:gd name="T0" fmla="*/ 0 w 31"/>
                <a:gd name="T1" fmla="*/ 0 h 193"/>
                <a:gd name="T2" fmla="*/ 31 w 31"/>
                <a:gd name="T3" fmla="*/ 0 h 193"/>
                <a:gd name="T4" fmla="*/ 31 w 31"/>
                <a:gd name="T5" fmla="*/ 193 h 193"/>
                <a:gd name="T6" fmla="*/ 0 w 31"/>
                <a:gd name="T7" fmla="*/ 193 h 193"/>
                <a:gd name="T8" fmla="*/ 0 w 31"/>
                <a:gd name="T9" fmla="*/ 0 h 193"/>
                <a:gd name="T10" fmla="*/ 0 w 31"/>
                <a:gd name="T11" fmla="*/ 0 h 193"/>
              </a:gdLst>
              <a:ahLst/>
              <a:cxnLst>
                <a:cxn ang="0">
                  <a:pos x="T0" y="T1"/>
                </a:cxn>
                <a:cxn ang="0">
                  <a:pos x="T2" y="T3"/>
                </a:cxn>
                <a:cxn ang="0">
                  <a:pos x="T4" y="T5"/>
                </a:cxn>
                <a:cxn ang="0">
                  <a:pos x="T6" y="T7"/>
                </a:cxn>
                <a:cxn ang="0">
                  <a:pos x="T8" y="T9"/>
                </a:cxn>
                <a:cxn ang="0">
                  <a:pos x="T10" y="T11"/>
                </a:cxn>
              </a:cxnLst>
              <a:rect l="0" t="0" r="r" b="b"/>
              <a:pathLst>
                <a:path w="31" h="193">
                  <a:moveTo>
                    <a:pt x="0" y="0"/>
                  </a:moveTo>
                  <a:lnTo>
                    <a:pt x="31" y="0"/>
                  </a:lnTo>
                  <a:lnTo>
                    <a:pt x="31"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66"/>
            <p:cNvSpPr>
              <a:spLocks/>
            </p:cNvSpPr>
            <p:nvPr/>
          </p:nvSpPr>
          <p:spPr bwMode="auto">
            <a:xfrm>
              <a:off x="6019" y="1450"/>
              <a:ext cx="40" cy="193"/>
            </a:xfrm>
            <a:custGeom>
              <a:avLst/>
              <a:gdLst>
                <a:gd name="T0" fmla="*/ 0 w 40"/>
                <a:gd name="T1" fmla="*/ 0 h 193"/>
                <a:gd name="T2" fmla="*/ 40 w 40"/>
                <a:gd name="T3" fmla="*/ 0 h 193"/>
                <a:gd name="T4" fmla="*/ 40 w 40"/>
                <a:gd name="T5" fmla="*/ 193 h 193"/>
                <a:gd name="T6" fmla="*/ 0 w 40"/>
                <a:gd name="T7" fmla="*/ 193 h 193"/>
                <a:gd name="T8" fmla="*/ 0 w 40"/>
                <a:gd name="T9" fmla="*/ 0 h 193"/>
                <a:gd name="T10" fmla="*/ 0 w 40"/>
                <a:gd name="T11" fmla="*/ 0 h 193"/>
              </a:gdLst>
              <a:ahLst/>
              <a:cxnLst>
                <a:cxn ang="0">
                  <a:pos x="T0" y="T1"/>
                </a:cxn>
                <a:cxn ang="0">
                  <a:pos x="T2" y="T3"/>
                </a:cxn>
                <a:cxn ang="0">
                  <a:pos x="T4" y="T5"/>
                </a:cxn>
                <a:cxn ang="0">
                  <a:pos x="T6" y="T7"/>
                </a:cxn>
                <a:cxn ang="0">
                  <a:pos x="T8" y="T9"/>
                </a:cxn>
                <a:cxn ang="0">
                  <a:pos x="T10" y="T11"/>
                </a:cxn>
              </a:cxnLst>
              <a:rect l="0" t="0" r="r" b="b"/>
              <a:pathLst>
                <a:path w="40" h="193">
                  <a:moveTo>
                    <a:pt x="0" y="0"/>
                  </a:moveTo>
                  <a:lnTo>
                    <a:pt x="40" y="0"/>
                  </a:lnTo>
                  <a:lnTo>
                    <a:pt x="40"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67"/>
            <p:cNvSpPr>
              <a:spLocks/>
            </p:cNvSpPr>
            <p:nvPr/>
          </p:nvSpPr>
          <p:spPr bwMode="auto">
            <a:xfrm>
              <a:off x="5583" y="1263"/>
              <a:ext cx="519" cy="160"/>
            </a:xfrm>
            <a:custGeom>
              <a:avLst/>
              <a:gdLst>
                <a:gd name="T0" fmla="*/ 164 w 217"/>
                <a:gd name="T1" fmla="*/ 0 h 67"/>
                <a:gd name="T2" fmla="*/ 161 w 217"/>
                <a:gd name="T3" fmla="*/ 1 h 67"/>
                <a:gd name="T4" fmla="*/ 161 w 217"/>
                <a:gd name="T5" fmla="*/ 42 h 67"/>
                <a:gd name="T6" fmla="*/ 110 w 217"/>
                <a:gd name="T7" fmla="*/ 27 h 67"/>
                <a:gd name="T8" fmla="*/ 109 w 217"/>
                <a:gd name="T9" fmla="*/ 27 h 67"/>
                <a:gd name="T10" fmla="*/ 107 w 217"/>
                <a:gd name="T11" fmla="*/ 27 h 67"/>
                <a:gd name="T12" fmla="*/ 8 w 217"/>
                <a:gd name="T13" fmla="*/ 57 h 67"/>
                <a:gd name="T14" fmla="*/ 1 w 217"/>
                <a:gd name="T15" fmla="*/ 64 h 67"/>
                <a:gd name="T16" fmla="*/ 10 w 217"/>
                <a:gd name="T17" fmla="*/ 67 h 67"/>
                <a:gd name="T18" fmla="*/ 207 w 217"/>
                <a:gd name="T19" fmla="*/ 67 h 67"/>
                <a:gd name="T20" fmla="*/ 217 w 217"/>
                <a:gd name="T21" fmla="*/ 62 h 67"/>
                <a:gd name="T22" fmla="*/ 209 w 217"/>
                <a:gd name="T23" fmla="*/ 57 h 67"/>
                <a:gd name="T24" fmla="*/ 174 w 217"/>
                <a:gd name="T25" fmla="*/ 47 h 67"/>
                <a:gd name="T26" fmla="*/ 174 w 217"/>
                <a:gd name="T27" fmla="*/ 2 h 67"/>
                <a:gd name="T28" fmla="*/ 174 w 217"/>
                <a:gd name="T29" fmla="*/ 2 h 67"/>
                <a:gd name="T30" fmla="*/ 164 w 217"/>
                <a:gd name="T3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7" h="67">
                  <a:moveTo>
                    <a:pt x="164" y="0"/>
                  </a:moveTo>
                  <a:cubicBezTo>
                    <a:pt x="163" y="0"/>
                    <a:pt x="162" y="1"/>
                    <a:pt x="161" y="1"/>
                  </a:cubicBezTo>
                  <a:cubicBezTo>
                    <a:pt x="161" y="42"/>
                    <a:pt x="161" y="42"/>
                    <a:pt x="161" y="42"/>
                  </a:cubicBezTo>
                  <a:cubicBezTo>
                    <a:pt x="110" y="27"/>
                    <a:pt x="110" y="27"/>
                    <a:pt x="110" y="27"/>
                  </a:cubicBezTo>
                  <a:cubicBezTo>
                    <a:pt x="109" y="27"/>
                    <a:pt x="109" y="27"/>
                    <a:pt x="109" y="27"/>
                  </a:cubicBezTo>
                  <a:cubicBezTo>
                    <a:pt x="108" y="27"/>
                    <a:pt x="108" y="27"/>
                    <a:pt x="107" y="27"/>
                  </a:cubicBezTo>
                  <a:cubicBezTo>
                    <a:pt x="8" y="57"/>
                    <a:pt x="8" y="57"/>
                    <a:pt x="8" y="57"/>
                  </a:cubicBezTo>
                  <a:cubicBezTo>
                    <a:pt x="5" y="58"/>
                    <a:pt x="0" y="61"/>
                    <a:pt x="1" y="64"/>
                  </a:cubicBezTo>
                  <a:cubicBezTo>
                    <a:pt x="1" y="67"/>
                    <a:pt x="7" y="67"/>
                    <a:pt x="10" y="67"/>
                  </a:cubicBezTo>
                  <a:cubicBezTo>
                    <a:pt x="207" y="67"/>
                    <a:pt x="207" y="67"/>
                    <a:pt x="207" y="67"/>
                  </a:cubicBezTo>
                  <a:cubicBezTo>
                    <a:pt x="210" y="67"/>
                    <a:pt x="217" y="67"/>
                    <a:pt x="217" y="62"/>
                  </a:cubicBezTo>
                  <a:cubicBezTo>
                    <a:pt x="217" y="60"/>
                    <a:pt x="212" y="58"/>
                    <a:pt x="209" y="57"/>
                  </a:cubicBezTo>
                  <a:cubicBezTo>
                    <a:pt x="174" y="47"/>
                    <a:pt x="174" y="47"/>
                    <a:pt x="174" y="47"/>
                  </a:cubicBezTo>
                  <a:cubicBezTo>
                    <a:pt x="174" y="2"/>
                    <a:pt x="174" y="2"/>
                    <a:pt x="174" y="2"/>
                  </a:cubicBezTo>
                  <a:cubicBezTo>
                    <a:pt x="174" y="2"/>
                    <a:pt x="174" y="2"/>
                    <a:pt x="174" y="2"/>
                  </a:cubicBezTo>
                  <a:cubicBezTo>
                    <a:pt x="171" y="1"/>
                    <a:pt x="168" y="0"/>
                    <a:pt x="164" y="0"/>
                  </a:cubicBezTo>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5" name="Group 70"/>
          <p:cNvGrpSpPr>
            <a:grpSpLocks noChangeAspect="1"/>
          </p:cNvGrpSpPr>
          <p:nvPr/>
        </p:nvGrpSpPr>
        <p:grpSpPr bwMode="auto">
          <a:xfrm>
            <a:off x="470348" y="2581621"/>
            <a:ext cx="859060" cy="604715"/>
            <a:chOff x="4914" y="229"/>
            <a:chExt cx="574" cy="440"/>
          </a:xfrm>
        </p:grpSpPr>
        <p:sp>
          <p:nvSpPr>
            <p:cNvPr id="96" name="AutoShape 69"/>
            <p:cNvSpPr>
              <a:spLocks noChangeAspect="1" noChangeArrowheads="1" noTextEdit="1"/>
            </p:cNvSpPr>
            <p:nvPr/>
          </p:nvSpPr>
          <p:spPr bwMode="auto">
            <a:xfrm>
              <a:off x="4914" y="229"/>
              <a:ext cx="574"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71"/>
            <p:cNvSpPr>
              <a:spLocks noEditPoints="1"/>
            </p:cNvSpPr>
            <p:nvPr/>
          </p:nvSpPr>
          <p:spPr bwMode="auto">
            <a:xfrm>
              <a:off x="4912" y="224"/>
              <a:ext cx="586" cy="445"/>
            </a:xfrm>
            <a:custGeom>
              <a:avLst/>
              <a:gdLst>
                <a:gd name="T0" fmla="*/ 131 w 245"/>
                <a:gd name="T1" fmla="*/ 136 h 185"/>
                <a:gd name="T2" fmla="*/ 131 w 245"/>
                <a:gd name="T3" fmla="*/ 136 h 185"/>
                <a:gd name="T4" fmla="*/ 144 w 245"/>
                <a:gd name="T5" fmla="*/ 158 h 185"/>
                <a:gd name="T6" fmla="*/ 125 w 245"/>
                <a:gd name="T7" fmla="*/ 173 h 185"/>
                <a:gd name="T8" fmla="*/ 116 w 245"/>
                <a:gd name="T9" fmla="*/ 170 h 185"/>
                <a:gd name="T10" fmla="*/ 6 w 245"/>
                <a:gd name="T11" fmla="*/ 124 h 185"/>
                <a:gd name="T12" fmla="*/ 214 w 245"/>
                <a:gd name="T13" fmla="*/ 91 h 185"/>
                <a:gd name="T14" fmla="*/ 140 w 245"/>
                <a:gd name="T15" fmla="*/ 121 h 185"/>
                <a:gd name="T16" fmla="*/ 162 w 245"/>
                <a:gd name="T17" fmla="*/ 155 h 185"/>
                <a:gd name="T18" fmla="*/ 155 w 245"/>
                <a:gd name="T19" fmla="*/ 173 h 185"/>
                <a:gd name="T20" fmla="*/ 238 w 245"/>
                <a:gd name="T21" fmla="*/ 106 h 185"/>
                <a:gd name="T22" fmla="*/ 58 w 245"/>
                <a:gd name="T23" fmla="*/ 39 h 185"/>
                <a:gd name="T24" fmla="*/ 122 w 245"/>
                <a:gd name="T25" fmla="*/ 88 h 185"/>
                <a:gd name="T26" fmla="*/ 137 w 245"/>
                <a:gd name="T27" fmla="*/ 85 h 185"/>
                <a:gd name="T28" fmla="*/ 128 w 245"/>
                <a:gd name="T29" fmla="*/ 69 h 185"/>
                <a:gd name="T30" fmla="*/ 58 w 245"/>
                <a:gd name="T31" fmla="*/ 39 h 185"/>
                <a:gd name="T32" fmla="*/ 55 w 245"/>
                <a:gd name="T33" fmla="*/ 27 h 185"/>
                <a:gd name="T34" fmla="*/ 131 w 245"/>
                <a:gd name="T35" fmla="*/ 63 h 185"/>
                <a:gd name="T36" fmla="*/ 131 w 245"/>
                <a:gd name="T37" fmla="*/ 63 h 185"/>
                <a:gd name="T38" fmla="*/ 140 w 245"/>
                <a:gd name="T39" fmla="*/ 85 h 185"/>
                <a:gd name="T40" fmla="*/ 119 w 245"/>
                <a:gd name="T41" fmla="*/ 91 h 185"/>
                <a:gd name="T42" fmla="*/ 119 w 245"/>
                <a:gd name="T43" fmla="*/ 91 h 185"/>
                <a:gd name="T44" fmla="*/ 58 w 245"/>
                <a:gd name="T45" fmla="*/ 66 h 185"/>
                <a:gd name="T46" fmla="*/ 58 w 245"/>
                <a:gd name="T47" fmla="*/ 72 h 185"/>
                <a:gd name="T48" fmla="*/ 119 w 245"/>
                <a:gd name="T49" fmla="*/ 97 h 185"/>
                <a:gd name="T50" fmla="*/ 125 w 245"/>
                <a:gd name="T51" fmla="*/ 100 h 185"/>
                <a:gd name="T52" fmla="*/ 134 w 245"/>
                <a:gd name="T53" fmla="*/ 57 h 185"/>
                <a:gd name="T54" fmla="*/ 58 w 245"/>
                <a:gd name="T55" fmla="*/ 24 h 185"/>
                <a:gd name="T56" fmla="*/ 201 w 245"/>
                <a:gd name="T57" fmla="*/ 36 h 185"/>
                <a:gd name="T58" fmla="*/ 153 w 245"/>
                <a:gd name="T59" fmla="*/ 78 h 185"/>
                <a:gd name="T60" fmla="*/ 201 w 245"/>
                <a:gd name="T61" fmla="*/ 69 h 185"/>
                <a:gd name="T62" fmla="*/ 201 w 245"/>
                <a:gd name="T63" fmla="*/ 36 h 185"/>
                <a:gd name="T64" fmla="*/ 64 w 245"/>
                <a:gd name="T65" fmla="*/ 22 h 185"/>
                <a:gd name="T66" fmla="*/ 137 w 245"/>
                <a:gd name="T67" fmla="*/ 53 h 185"/>
                <a:gd name="T68" fmla="*/ 195 w 245"/>
                <a:gd name="T69" fmla="*/ 33 h 185"/>
                <a:gd name="T70" fmla="*/ 118 w 245"/>
                <a:gd name="T71" fmla="*/ 1 h 185"/>
                <a:gd name="T72" fmla="*/ 6 w 245"/>
                <a:gd name="T73" fmla="*/ 66 h 185"/>
                <a:gd name="T74" fmla="*/ 3 w 245"/>
                <a:gd name="T75" fmla="*/ 72 h 185"/>
                <a:gd name="T76" fmla="*/ 131 w 245"/>
                <a:gd name="T77" fmla="*/ 130 h 185"/>
                <a:gd name="T78" fmla="*/ 134 w 245"/>
                <a:gd name="T79" fmla="*/ 130 h 185"/>
                <a:gd name="T80" fmla="*/ 125 w 245"/>
                <a:gd name="T81" fmla="*/ 179 h 185"/>
                <a:gd name="T82" fmla="*/ 113 w 245"/>
                <a:gd name="T83" fmla="*/ 176 h 185"/>
                <a:gd name="T84" fmla="*/ 6 w 245"/>
                <a:gd name="T85" fmla="*/ 130 h 185"/>
                <a:gd name="T86" fmla="*/ 3 w 245"/>
                <a:gd name="T87" fmla="*/ 130 h 185"/>
                <a:gd name="T88" fmla="*/ 110 w 245"/>
                <a:gd name="T89" fmla="*/ 182 h 185"/>
                <a:gd name="T90" fmla="*/ 125 w 245"/>
                <a:gd name="T91" fmla="*/ 185 h 185"/>
                <a:gd name="T92" fmla="*/ 150 w 245"/>
                <a:gd name="T93" fmla="*/ 171 h 185"/>
                <a:gd name="T94" fmla="*/ 137 w 245"/>
                <a:gd name="T95" fmla="*/ 124 h 185"/>
                <a:gd name="T96" fmla="*/ 12 w 245"/>
                <a:gd name="T97" fmla="*/ 72 h 185"/>
                <a:gd name="T98" fmla="*/ 55 w 245"/>
                <a:gd name="T99" fmla="*/ 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5" h="185">
                  <a:moveTo>
                    <a:pt x="6" y="82"/>
                  </a:moveTo>
                  <a:cubicBezTo>
                    <a:pt x="131" y="136"/>
                    <a:pt x="131" y="136"/>
                    <a:pt x="131" y="136"/>
                  </a:cubicBezTo>
                  <a:cubicBezTo>
                    <a:pt x="131" y="136"/>
                    <a:pt x="131" y="136"/>
                    <a:pt x="131" y="136"/>
                  </a:cubicBezTo>
                  <a:cubicBezTo>
                    <a:pt x="131" y="136"/>
                    <a:pt x="131" y="136"/>
                    <a:pt x="131" y="136"/>
                  </a:cubicBezTo>
                  <a:cubicBezTo>
                    <a:pt x="134" y="136"/>
                    <a:pt x="134" y="136"/>
                    <a:pt x="134" y="136"/>
                  </a:cubicBezTo>
                  <a:cubicBezTo>
                    <a:pt x="140" y="139"/>
                    <a:pt x="144" y="149"/>
                    <a:pt x="144" y="158"/>
                  </a:cubicBezTo>
                  <a:cubicBezTo>
                    <a:pt x="144" y="161"/>
                    <a:pt x="143" y="164"/>
                    <a:pt x="140" y="167"/>
                  </a:cubicBezTo>
                  <a:cubicBezTo>
                    <a:pt x="136" y="172"/>
                    <a:pt x="134" y="173"/>
                    <a:pt x="125" y="173"/>
                  </a:cubicBezTo>
                  <a:cubicBezTo>
                    <a:pt x="122" y="173"/>
                    <a:pt x="116" y="170"/>
                    <a:pt x="116" y="170"/>
                  </a:cubicBezTo>
                  <a:cubicBezTo>
                    <a:pt x="116" y="170"/>
                    <a:pt x="116" y="170"/>
                    <a:pt x="116" y="170"/>
                  </a:cubicBezTo>
                  <a:cubicBezTo>
                    <a:pt x="116" y="170"/>
                    <a:pt x="116" y="170"/>
                    <a:pt x="116" y="170"/>
                  </a:cubicBezTo>
                  <a:cubicBezTo>
                    <a:pt x="9" y="124"/>
                    <a:pt x="6" y="124"/>
                    <a:pt x="6" y="124"/>
                  </a:cubicBezTo>
                  <a:cubicBezTo>
                    <a:pt x="6" y="82"/>
                    <a:pt x="6" y="82"/>
                    <a:pt x="6" y="82"/>
                  </a:cubicBezTo>
                  <a:moveTo>
                    <a:pt x="214" y="91"/>
                  </a:moveTo>
                  <a:cubicBezTo>
                    <a:pt x="208" y="91"/>
                    <a:pt x="198" y="94"/>
                    <a:pt x="198" y="94"/>
                  </a:cubicBezTo>
                  <a:cubicBezTo>
                    <a:pt x="140" y="121"/>
                    <a:pt x="140" y="121"/>
                    <a:pt x="140" y="121"/>
                  </a:cubicBezTo>
                  <a:cubicBezTo>
                    <a:pt x="140" y="121"/>
                    <a:pt x="140" y="121"/>
                    <a:pt x="140" y="121"/>
                  </a:cubicBezTo>
                  <a:cubicBezTo>
                    <a:pt x="153" y="127"/>
                    <a:pt x="162" y="139"/>
                    <a:pt x="162" y="155"/>
                  </a:cubicBezTo>
                  <a:cubicBezTo>
                    <a:pt x="162" y="157"/>
                    <a:pt x="159" y="171"/>
                    <a:pt x="154" y="172"/>
                  </a:cubicBezTo>
                  <a:cubicBezTo>
                    <a:pt x="152" y="174"/>
                    <a:pt x="155" y="173"/>
                    <a:pt x="155" y="173"/>
                  </a:cubicBezTo>
                  <a:cubicBezTo>
                    <a:pt x="223" y="142"/>
                    <a:pt x="223" y="142"/>
                    <a:pt x="223" y="142"/>
                  </a:cubicBezTo>
                  <a:cubicBezTo>
                    <a:pt x="238" y="136"/>
                    <a:pt x="245" y="121"/>
                    <a:pt x="238" y="106"/>
                  </a:cubicBezTo>
                  <a:cubicBezTo>
                    <a:pt x="233" y="95"/>
                    <a:pt x="223" y="91"/>
                    <a:pt x="214" y="91"/>
                  </a:cubicBezTo>
                  <a:moveTo>
                    <a:pt x="58" y="39"/>
                  </a:moveTo>
                  <a:cubicBezTo>
                    <a:pt x="58" y="60"/>
                    <a:pt x="58" y="60"/>
                    <a:pt x="58" y="60"/>
                  </a:cubicBezTo>
                  <a:cubicBezTo>
                    <a:pt x="63" y="61"/>
                    <a:pt x="122" y="88"/>
                    <a:pt x="122" y="88"/>
                  </a:cubicBezTo>
                  <a:cubicBezTo>
                    <a:pt x="125" y="88"/>
                    <a:pt x="127" y="89"/>
                    <a:pt x="127" y="89"/>
                  </a:cubicBezTo>
                  <a:cubicBezTo>
                    <a:pt x="131" y="93"/>
                    <a:pt x="137" y="85"/>
                    <a:pt x="137" y="85"/>
                  </a:cubicBezTo>
                  <a:cubicBezTo>
                    <a:pt x="141" y="78"/>
                    <a:pt x="134" y="69"/>
                    <a:pt x="131" y="69"/>
                  </a:cubicBezTo>
                  <a:cubicBezTo>
                    <a:pt x="128" y="69"/>
                    <a:pt x="128" y="69"/>
                    <a:pt x="128" y="69"/>
                  </a:cubicBezTo>
                  <a:cubicBezTo>
                    <a:pt x="128" y="69"/>
                    <a:pt x="128" y="69"/>
                    <a:pt x="128" y="69"/>
                  </a:cubicBezTo>
                  <a:cubicBezTo>
                    <a:pt x="58" y="39"/>
                    <a:pt x="58" y="39"/>
                    <a:pt x="58" y="39"/>
                  </a:cubicBezTo>
                  <a:moveTo>
                    <a:pt x="58" y="24"/>
                  </a:moveTo>
                  <a:cubicBezTo>
                    <a:pt x="55" y="27"/>
                    <a:pt x="55" y="27"/>
                    <a:pt x="55" y="27"/>
                  </a:cubicBezTo>
                  <a:cubicBezTo>
                    <a:pt x="55" y="27"/>
                    <a:pt x="55" y="30"/>
                    <a:pt x="58" y="30"/>
                  </a:cubicBezTo>
                  <a:cubicBezTo>
                    <a:pt x="131" y="63"/>
                    <a:pt x="131" y="63"/>
                    <a:pt x="131" y="63"/>
                  </a:cubicBezTo>
                  <a:cubicBezTo>
                    <a:pt x="131" y="63"/>
                    <a:pt x="131" y="63"/>
                    <a:pt x="131" y="63"/>
                  </a:cubicBezTo>
                  <a:cubicBezTo>
                    <a:pt x="131" y="63"/>
                    <a:pt x="131" y="63"/>
                    <a:pt x="131" y="63"/>
                  </a:cubicBezTo>
                  <a:cubicBezTo>
                    <a:pt x="137" y="66"/>
                    <a:pt x="140" y="72"/>
                    <a:pt x="140" y="79"/>
                  </a:cubicBezTo>
                  <a:cubicBezTo>
                    <a:pt x="140" y="79"/>
                    <a:pt x="140" y="82"/>
                    <a:pt x="140" y="85"/>
                  </a:cubicBezTo>
                  <a:cubicBezTo>
                    <a:pt x="137" y="91"/>
                    <a:pt x="131" y="94"/>
                    <a:pt x="125" y="94"/>
                  </a:cubicBezTo>
                  <a:cubicBezTo>
                    <a:pt x="125" y="94"/>
                    <a:pt x="122" y="94"/>
                    <a:pt x="119" y="91"/>
                  </a:cubicBezTo>
                  <a:cubicBezTo>
                    <a:pt x="119" y="91"/>
                    <a:pt x="119" y="91"/>
                    <a:pt x="119" y="91"/>
                  </a:cubicBezTo>
                  <a:cubicBezTo>
                    <a:pt x="119" y="91"/>
                    <a:pt x="119" y="91"/>
                    <a:pt x="119" y="91"/>
                  </a:cubicBezTo>
                  <a:cubicBezTo>
                    <a:pt x="61" y="66"/>
                    <a:pt x="61" y="66"/>
                    <a:pt x="61" y="66"/>
                  </a:cubicBezTo>
                  <a:cubicBezTo>
                    <a:pt x="58" y="66"/>
                    <a:pt x="58" y="66"/>
                    <a:pt x="58" y="66"/>
                  </a:cubicBezTo>
                  <a:cubicBezTo>
                    <a:pt x="55" y="66"/>
                    <a:pt x="55" y="66"/>
                    <a:pt x="55" y="66"/>
                  </a:cubicBezTo>
                  <a:cubicBezTo>
                    <a:pt x="55" y="69"/>
                    <a:pt x="55" y="69"/>
                    <a:pt x="58" y="72"/>
                  </a:cubicBezTo>
                  <a:cubicBezTo>
                    <a:pt x="116" y="97"/>
                    <a:pt x="116" y="97"/>
                    <a:pt x="116" y="97"/>
                  </a:cubicBezTo>
                  <a:cubicBezTo>
                    <a:pt x="119" y="97"/>
                    <a:pt x="119" y="97"/>
                    <a:pt x="119" y="97"/>
                  </a:cubicBezTo>
                  <a:cubicBezTo>
                    <a:pt x="122" y="100"/>
                    <a:pt x="125" y="100"/>
                    <a:pt x="125" y="100"/>
                  </a:cubicBezTo>
                  <a:cubicBezTo>
                    <a:pt x="125" y="100"/>
                    <a:pt x="125" y="100"/>
                    <a:pt x="125" y="100"/>
                  </a:cubicBezTo>
                  <a:cubicBezTo>
                    <a:pt x="146" y="98"/>
                    <a:pt x="146" y="82"/>
                    <a:pt x="146" y="79"/>
                  </a:cubicBezTo>
                  <a:cubicBezTo>
                    <a:pt x="146" y="69"/>
                    <a:pt x="141" y="62"/>
                    <a:pt x="134" y="57"/>
                  </a:cubicBezTo>
                  <a:cubicBezTo>
                    <a:pt x="134" y="57"/>
                    <a:pt x="134" y="57"/>
                    <a:pt x="134" y="57"/>
                  </a:cubicBezTo>
                  <a:cubicBezTo>
                    <a:pt x="58" y="24"/>
                    <a:pt x="58" y="24"/>
                    <a:pt x="58" y="24"/>
                  </a:cubicBezTo>
                  <a:cubicBezTo>
                    <a:pt x="58" y="24"/>
                    <a:pt x="58" y="24"/>
                    <a:pt x="58" y="24"/>
                  </a:cubicBezTo>
                  <a:moveTo>
                    <a:pt x="201" y="36"/>
                  </a:moveTo>
                  <a:cubicBezTo>
                    <a:pt x="150" y="60"/>
                    <a:pt x="150" y="60"/>
                    <a:pt x="150" y="60"/>
                  </a:cubicBezTo>
                  <a:cubicBezTo>
                    <a:pt x="153" y="66"/>
                    <a:pt x="153" y="72"/>
                    <a:pt x="153" y="78"/>
                  </a:cubicBezTo>
                  <a:cubicBezTo>
                    <a:pt x="154" y="88"/>
                    <a:pt x="150" y="95"/>
                    <a:pt x="150" y="95"/>
                  </a:cubicBezTo>
                  <a:cubicBezTo>
                    <a:pt x="199" y="74"/>
                    <a:pt x="201" y="69"/>
                    <a:pt x="201" y="69"/>
                  </a:cubicBezTo>
                  <a:cubicBezTo>
                    <a:pt x="204" y="66"/>
                    <a:pt x="215" y="64"/>
                    <a:pt x="211" y="45"/>
                  </a:cubicBezTo>
                  <a:cubicBezTo>
                    <a:pt x="210" y="42"/>
                    <a:pt x="208" y="39"/>
                    <a:pt x="201" y="36"/>
                  </a:cubicBezTo>
                  <a:moveTo>
                    <a:pt x="118" y="1"/>
                  </a:moveTo>
                  <a:cubicBezTo>
                    <a:pt x="64" y="25"/>
                    <a:pt x="64" y="22"/>
                    <a:pt x="64" y="22"/>
                  </a:cubicBezTo>
                  <a:cubicBezTo>
                    <a:pt x="131" y="50"/>
                    <a:pt x="133" y="53"/>
                    <a:pt x="133" y="53"/>
                  </a:cubicBezTo>
                  <a:cubicBezTo>
                    <a:pt x="137" y="53"/>
                    <a:pt x="137" y="53"/>
                    <a:pt x="137" y="53"/>
                  </a:cubicBezTo>
                  <a:cubicBezTo>
                    <a:pt x="140" y="56"/>
                    <a:pt x="140" y="54"/>
                    <a:pt x="144" y="54"/>
                  </a:cubicBezTo>
                  <a:cubicBezTo>
                    <a:pt x="195" y="33"/>
                    <a:pt x="195" y="33"/>
                    <a:pt x="195" y="33"/>
                  </a:cubicBezTo>
                  <a:cubicBezTo>
                    <a:pt x="125" y="2"/>
                    <a:pt x="125" y="2"/>
                    <a:pt x="125" y="2"/>
                  </a:cubicBezTo>
                  <a:cubicBezTo>
                    <a:pt x="121" y="0"/>
                    <a:pt x="118" y="1"/>
                    <a:pt x="118" y="1"/>
                  </a:cubicBezTo>
                  <a:moveTo>
                    <a:pt x="55" y="48"/>
                  </a:moveTo>
                  <a:cubicBezTo>
                    <a:pt x="6" y="66"/>
                    <a:pt x="6" y="66"/>
                    <a:pt x="6" y="66"/>
                  </a:cubicBezTo>
                  <a:cubicBezTo>
                    <a:pt x="6" y="66"/>
                    <a:pt x="6" y="66"/>
                    <a:pt x="6" y="66"/>
                  </a:cubicBezTo>
                  <a:cubicBezTo>
                    <a:pt x="6" y="69"/>
                    <a:pt x="3" y="69"/>
                    <a:pt x="3" y="72"/>
                  </a:cubicBezTo>
                  <a:cubicBezTo>
                    <a:pt x="6" y="75"/>
                    <a:pt x="6" y="75"/>
                    <a:pt x="6" y="75"/>
                  </a:cubicBezTo>
                  <a:cubicBezTo>
                    <a:pt x="131" y="130"/>
                    <a:pt x="131" y="130"/>
                    <a:pt x="131" y="130"/>
                  </a:cubicBezTo>
                  <a:cubicBezTo>
                    <a:pt x="134" y="130"/>
                    <a:pt x="134" y="130"/>
                    <a:pt x="134" y="130"/>
                  </a:cubicBezTo>
                  <a:cubicBezTo>
                    <a:pt x="134" y="130"/>
                    <a:pt x="134" y="130"/>
                    <a:pt x="134" y="130"/>
                  </a:cubicBezTo>
                  <a:cubicBezTo>
                    <a:pt x="144" y="136"/>
                    <a:pt x="151" y="148"/>
                    <a:pt x="147" y="164"/>
                  </a:cubicBezTo>
                  <a:cubicBezTo>
                    <a:pt x="144" y="173"/>
                    <a:pt x="134" y="179"/>
                    <a:pt x="125" y="179"/>
                  </a:cubicBezTo>
                  <a:cubicBezTo>
                    <a:pt x="122" y="179"/>
                    <a:pt x="119" y="179"/>
                    <a:pt x="116" y="176"/>
                  </a:cubicBezTo>
                  <a:cubicBezTo>
                    <a:pt x="113" y="176"/>
                    <a:pt x="113" y="176"/>
                    <a:pt x="113" y="176"/>
                  </a:cubicBezTo>
                  <a:cubicBezTo>
                    <a:pt x="113" y="176"/>
                    <a:pt x="113" y="176"/>
                    <a:pt x="113" y="176"/>
                  </a:cubicBezTo>
                  <a:cubicBezTo>
                    <a:pt x="6" y="130"/>
                    <a:pt x="6" y="130"/>
                    <a:pt x="6" y="130"/>
                  </a:cubicBezTo>
                  <a:cubicBezTo>
                    <a:pt x="6" y="127"/>
                    <a:pt x="6" y="127"/>
                    <a:pt x="6" y="127"/>
                  </a:cubicBezTo>
                  <a:cubicBezTo>
                    <a:pt x="3" y="127"/>
                    <a:pt x="3" y="130"/>
                    <a:pt x="3" y="130"/>
                  </a:cubicBezTo>
                  <a:cubicBezTo>
                    <a:pt x="0" y="133"/>
                    <a:pt x="3" y="133"/>
                    <a:pt x="3" y="136"/>
                  </a:cubicBezTo>
                  <a:cubicBezTo>
                    <a:pt x="110" y="182"/>
                    <a:pt x="110" y="182"/>
                    <a:pt x="110" y="182"/>
                  </a:cubicBezTo>
                  <a:cubicBezTo>
                    <a:pt x="113" y="182"/>
                    <a:pt x="113" y="182"/>
                    <a:pt x="113" y="182"/>
                  </a:cubicBezTo>
                  <a:cubicBezTo>
                    <a:pt x="116" y="185"/>
                    <a:pt x="122" y="185"/>
                    <a:pt x="125" y="185"/>
                  </a:cubicBezTo>
                  <a:cubicBezTo>
                    <a:pt x="125" y="185"/>
                    <a:pt x="125" y="185"/>
                    <a:pt x="125" y="185"/>
                  </a:cubicBezTo>
                  <a:cubicBezTo>
                    <a:pt x="135" y="183"/>
                    <a:pt x="144" y="180"/>
                    <a:pt x="150" y="171"/>
                  </a:cubicBezTo>
                  <a:cubicBezTo>
                    <a:pt x="153" y="166"/>
                    <a:pt x="156" y="158"/>
                    <a:pt x="156" y="155"/>
                  </a:cubicBezTo>
                  <a:cubicBezTo>
                    <a:pt x="156" y="142"/>
                    <a:pt x="150" y="130"/>
                    <a:pt x="137" y="124"/>
                  </a:cubicBezTo>
                  <a:cubicBezTo>
                    <a:pt x="137" y="124"/>
                    <a:pt x="137" y="124"/>
                    <a:pt x="134" y="124"/>
                  </a:cubicBezTo>
                  <a:cubicBezTo>
                    <a:pt x="12" y="72"/>
                    <a:pt x="12" y="72"/>
                    <a:pt x="12" y="72"/>
                  </a:cubicBezTo>
                  <a:cubicBezTo>
                    <a:pt x="55" y="54"/>
                    <a:pt x="55" y="54"/>
                    <a:pt x="55" y="54"/>
                  </a:cubicBezTo>
                  <a:cubicBezTo>
                    <a:pt x="55" y="48"/>
                    <a:pt x="55" y="48"/>
                    <a:pt x="55" y="48"/>
                  </a:cubicBezTo>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74"/>
          <p:cNvGrpSpPr>
            <a:grpSpLocks noChangeAspect="1"/>
          </p:cNvGrpSpPr>
          <p:nvPr/>
        </p:nvGrpSpPr>
        <p:grpSpPr bwMode="auto">
          <a:xfrm>
            <a:off x="2733675" y="1300733"/>
            <a:ext cx="615951" cy="776287"/>
            <a:chOff x="1722" y="787"/>
            <a:chExt cx="388" cy="489"/>
          </a:xfrm>
        </p:grpSpPr>
        <p:sp>
          <p:nvSpPr>
            <p:cNvPr id="99" name="AutoShape 73"/>
            <p:cNvSpPr>
              <a:spLocks noChangeAspect="1" noChangeArrowheads="1" noTextEdit="1"/>
            </p:cNvSpPr>
            <p:nvPr/>
          </p:nvSpPr>
          <p:spPr bwMode="auto">
            <a:xfrm>
              <a:off x="1722" y="787"/>
              <a:ext cx="388"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75"/>
            <p:cNvSpPr>
              <a:spLocks noEditPoints="1"/>
            </p:cNvSpPr>
            <p:nvPr/>
          </p:nvSpPr>
          <p:spPr bwMode="auto">
            <a:xfrm>
              <a:off x="1722" y="789"/>
              <a:ext cx="386" cy="487"/>
            </a:xfrm>
            <a:custGeom>
              <a:avLst/>
              <a:gdLst>
                <a:gd name="T0" fmla="*/ 105 w 191"/>
                <a:gd name="T1" fmla="*/ 123 h 242"/>
                <a:gd name="T2" fmla="*/ 142 w 191"/>
                <a:gd name="T3" fmla="*/ 242 h 242"/>
                <a:gd name="T4" fmla="*/ 122 w 191"/>
                <a:gd name="T5" fmla="*/ 242 h 242"/>
                <a:gd name="T6" fmla="*/ 95 w 191"/>
                <a:gd name="T7" fmla="*/ 215 h 242"/>
                <a:gd name="T8" fmla="*/ 68 w 191"/>
                <a:gd name="T9" fmla="*/ 242 h 242"/>
                <a:gd name="T10" fmla="*/ 48 w 191"/>
                <a:gd name="T11" fmla="*/ 242 h 242"/>
                <a:gd name="T12" fmla="*/ 85 w 191"/>
                <a:gd name="T13" fmla="*/ 123 h 242"/>
                <a:gd name="T14" fmla="*/ 78 w 191"/>
                <a:gd name="T15" fmla="*/ 107 h 242"/>
                <a:gd name="T16" fmla="*/ 95 w 191"/>
                <a:gd name="T17" fmla="*/ 91 h 242"/>
                <a:gd name="T18" fmla="*/ 112 w 191"/>
                <a:gd name="T19" fmla="*/ 107 h 242"/>
                <a:gd name="T20" fmla="*/ 105 w 191"/>
                <a:gd name="T21" fmla="*/ 123 h 242"/>
                <a:gd name="T22" fmla="*/ 95 w 191"/>
                <a:gd name="T23" fmla="*/ 40 h 242"/>
                <a:gd name="T24" fmla="*/ 153 w 191"/>
                <a:gd name="T25" fmla="*/ 99 h 242"/>
                <a:gd name="T26" fmla="*/ 126 w 191"/>
                <a:gd name="T27" fmla="*/ 146 h 242"/>
                <a:gd name="T28" fmla="*/ 125 w 191"/>
                <a:gd name="T29" fmla="*/ 139 h 242"/>
                <a:gd name="T30" fmla="*/ 142 w 191"/>
                <a:gd name="T31" fmla="*/ 102 h 242"/>
                <a:gd name="T32" fmla="*/ 93 w 191"/>
                <a:gd name="T33" fmla="*/ 53 h 242"/>
                <a:gd name="T34" fmla="*/ 49 w 191"/>
                <a:gd name="T35" fmla="*/ 102 h 242"/>
                <a:gd name="T36" fmla="*/ 66 w 191"/>
                <a:gd name="T37" fmla="*/ 139 h 242"/>
                <a:gd name="T38" fmla="*/ 64 w 191"/>
                <a:gd name="T39" fmla="*/ 146 h 242"/>
                <a:gd name="T40" fmla="*/ 38 w 191"/>
                <a:gd name="T41" fmla="*/ 99 h 242"/>
                <a:gd name="T42" fmla="*/ 95 w 191"/>
                <a:gd name="T43" fmla="*/ 40 h 242"/>
                <a:gd name="T44" fmla="*/ 95 w 191"/>
                <a:gd name="T45" fmla="*/ 0 h 242"/>
                <a:gd name="T46" fmla="*/ 191 w 191"/>
                <a:gd name="T47" fmla="*/ 96 h 242"/>
                <a:gd name="T48" fmla="*/ 139 w 191"/>
                <a:gd name="T49" fmla="*/ 183 h 242"/>
                <a:gd name="T50" fmla="*/ 135 w 191"/>
                <a:gd name="T51" fmla="*/ 176 h 242"/>
                <a:gd name="T52" fmla="*/ 180 w 191"/>
                <a:gd name="T53" fmla="*/ 101 h 242"/>
                <a:gd name="T54" fmla="*/ 95 w 191"/>
                <a:gd name="T55" fmla="*/ 11 h 242"/>
                <a:gd name="T56" fmla="*/ 11 w 191"/>
                <a:gd name="T57" fmla="*/ 101 h 242"/>
                <a:gd name="T58" fmla="*/ 55 w 191"/>
                <a:gd name="T59" fmla="*/ 176 h 242"/>
                <a:gd name="T60" fmla="*/ 53 w 191"/>
                <a:gd name="T61" fmla="*/ 183 h 242"/>
                <a:gd name="T62" fmla="*/ 0 w 191"/>
                <a:gd name="T63" fmla="*/ 96 h 242"/>
                <a:gd name="T64" fmla="*/ 95 w 191"/>
                <a:gd name="T65" fmla="*/ 0 h 242"/>
                <a:gd name="T66" fmla="*/ 95 w 191"/>
                <a:gd name="T67" fmla="*/ 205 h 242"/>
                <a:gd name="T68" fmla="*/ 106 w 191"/>
                <a:gd name="T69" fmla="*/ 205 h 242"/>
                <a:gd name="T70" fmla="*/ 109 w 191"/>
                <a:gd name="T71" fmla="*/ 202 h 242"/>
                <a:gd name="T72" fmla="*/ 109 w 191"/>
                <a:gd name="T73" fmla="*/ 192 h 242"/>
                <a:gd name="T74" fmla="*/ 95 w 191"/>
                <a:gd name="T75" fmla="*/ 180 h 242"/>
                <a:gd name="T76" fmla="*/ 82 w 191"/>
                <a:gd name="T77" fmla="*/ 192 h 242"/>
                <a:gd name="T78" fmla="*/ 81 w 191"/>
                <a:gd name="T79" fmla="*/ 201 h 242"/>
                <a:gd name="T80" fmla="*/ 83 w 191"/>
                <a:gd name="T81" fmla="*/ 204 h 242"/>
                <a:gd name="T82" fmla="*/ 95 w 191"/>
                <a:gd name="T83" fmla="*/ 20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1" h="242">
                  <a:moveTo>
                    <a:pt x="105" y="123"/>
                  </a:moveTo>
                  <a:cubicBezTo>
                    <a:pt x="112" y="174"/>
                    <a:pt x="128" y="216"/>
                    <a:pt x="142" y="242"/>
                  </a:cubicBezTo>
                  <a:cubicBezTo>
                    <a:pt x="122" y="242"/>
                    <a:pt x="122" y="242"/>
                    <a:pt x="122" y="242"/>
                  </a:cubicBezTo>
                  <a:cubicBezTo>
                    <a:pt x="122" y="227"/>
                    <a:pt x="114" y="215"/>
                    <a:pt x="95" y="215"/>
                  </a:cubicBezTo>
                  <a:cubicBezTo>
                    <a:pt x="77" y="215"/>
                    <a:pt x="69" y="227"/>
                    <a:pt x="68" y="242"/>
                  </a:cubicBezTo>
                  <a:cubicBezTo>
                    <a:pt x="48" y="242"/>
                    <a:pt x="48" y="242"/>
                    <a:pt x="48" y="242"/>
                  </a:cubicBezTo>
                  <a:cubicBezTo>
                    <a:pt x="63" y="216"/>
                    <a:pt x="78" y="174"/>
                    <a:pt x="85" y="123"/>
                  </a:cubicBezTo>
                  <a:cubicBezTo>
                    <a:pt x="81" y="120"/>
                    <a:pt x="78" y="114"/>
                    <a:pt x="78" y="107"/>
                  </a:cubicBezTo>
                  <a:cubicBezTo>
                    <a:pt x="78" y="97"/>
                    <a:pt x="86" y="91"/>
                    <a:pt x="95" y="91"/>
                  </a:cubicBezTo>
                  <a:cubicBezTo>
                    <a:pt x="105" y="91"/>
                    <a:pt x="112" y="97"/>
                    <a:pt x="112" y="107"/>
                  </a:cubicBezTo>
                  <a:cubicBezTo>
                    <a:pt x="112" y="114"/>
                    <a:pt x="110" y="120"/>
                    <a:pt x="105" y="123"/>
                  </a:cubicBezTo>
                  <a:close/>
                  <a:moveTo>
                    <a:pt x="95" y="40"/>
                  </a:moveTo>
                  <a:cubicBezTo>
                    <a:pt x="127" y="40"/>
                    <a:pt x="153" y="67"/>
                    <a:pt x="153" y="99"/>
                  </a:cubicBezTo>
                  <a:cubicBezTo>
                    <a:pt x="153" y="119"/>
                    <a:pt x="142" y="137"/>
                    <a:pt x="126" y="146"/>
                  </a:cubicBezTo>
                  <a:cubicBezTo>
                    <a:pt x="126" y="144"/>
                    <a:pt x="125" y="142"/>
                    <a:pt x="125" y="139"/>
                  </a:cubicBezTo>
                  <a:cubicBezTo>
                    <a:pt x="135" y="131"/>
                    <a:pt x="142" y="118"/>
                    <a:pt x="142" y="102"/>
                  </a:cubicBezTo>
                  <a:cubicBezTo>
                    <a:pt x="142" y="76"/>
                    <a:pt x="125" y="52"/>
                    <a:pt x="93" y="53"/>
                  </a:cubicBezTo>
                  <a:cubicBezTo>
                    <a:pt x="67" y="53"/>
                    <a:pt x="49" y="76"/>
                    <a:pt x="49" y="102"/>
                  </a:cubicBezTo>
                  <a:cubicBezTo>
                    <a:pt x="49" y="118"/>
                    <a:pt x="55" y="131"/>
                    <a:pt x="66" y="139"/>
                  </a:cubicBezTo>
                  <a:cubicBezTo>
                    <a:pt x="66" y="142"/>
                    <a:pt x="64" y="144"/>
                    <a:pt x="64" y="146"/>
                  </a:cubicBezTo>
                  <a:cubicBezTo>
                    <a:pt x="49" y="137"/>
                    <a:pt x="38" y="119"/>
                    <a:pt x="38" y="99"/>
                  </a:cubicBezTo>
                  <a:cubicBezTo>
                    <a:pt x="38" y="67"/>
                    <a:pt x="63" y="40"/>
                    <a:pt x="95" y="40"/>
                  </a:cubicBezTo>
                  <a:close/>
                  <a:moveTo>
                    <a:pt x="95" y="0"/>
                  </a:moveTo>
                  <a:cubicBezTo>
                    <a:pt x="148" y="0"/>
                    <a:pt x="191" y="44"/>
                    <a:pt x="191" y="96"/>
                  </a:cubicBezTo>
                  <a:cubicBezTo>
                    <a:pt x="191" y="134"/>
                    <a:pt x="169" y="168"/>
                    <a:pt x="139" y="183"/>
                  </a:cubicBezTo>
                  <a:cubicBezTo>
                    <a:pt x="138" y="181"/>
                    <a:pt x="136" y="179"/>
                    <a:pt x="135" y="176"/>
                  </a:cubicBezTo>
                  <a:cubicBezTo>
                    <a:pt x="162" y="162"/>
                    <a:pt x="180" y="133"/>
                    <a:pt x="180" y="101"/>
                  </a:cubicBezTo>
                  <a:cubicBezTo>
                    <a:pt x="180" y="53"/>
                    <a:pt x="142" y="11"/>
                    <a:pt x="95" y="11"/>
                  </a:cubicBezTo>
                  <a:cubicBezTo>
                    <a:pt x="49" y="11"/>
                    <a:pt x="11" y="53"/>
                    <a:pt x="11" y="101"/>
                  </a:cubicBezTo>
                  <a:cubicBezTo>
                    <a:pt x="11" y="133"/>
                    <a:pt x="29" y="162"/>
                    <a:pt x="55" y="176"/>
                  </a:cubicBezTo>
                  <a:cubicBezTo>
                    <a:pt x="54" y="179"/>
                    <a:pt x="54" y="181"/>
                    <a:pt x="53" y="183"/>
                  </a:cubicBezTo>
                  <a:cubicBezTo>
                    <a:pt x="21" y="168"/>
                    <a:pt x="0" y="134"/>
                    <a:pt x="0" y="96"/>
                  </a:cubicBezTo>
                  <a:cubicBezTo>
                    <a:pt x="0" y="44"/>
                    <a:pt x="42" y="0"/>
                    <a:pt x="95" y="0"/>
                  </a:cubicBezTo>
                  <a:close/>
                  <a:moveTo>
                    <a:pt x="95" y="205"/>
                  </a:moveTo>
                  <a:cubicBezTo>
                    <a:pt x="99" y="205"/>
                    <a:pt x="104" y="205"/>
                    <a:pt x="106" y="205"/>
                  </a:cubicBezTo>
                  <a:cubicBezTo>
                    <a:pt x="108" y="205"/>
                    <a:pt x="109" y="203"/>
                    <a:pt x="109" y="202"/>
                  </a:cubicBezTo>
                  <a:cubicBezTo>
                    <a:pt x="110" y="200"/>
                    <a:pt x="109" y="196"/>
                    <a:pt x="109" y="192"/>
                  </a:cubicBezTo>
                  <a:cubicBezTo>
                    <a:pt x="108" y="183"/>
                    <a:pt x="105" y="180"/>
                    <a:pt x="95" y="180"/>
                  </a:cubicBezTo>
                  <a:cubicBezTo>
                    <a:pt x="85" y="180"/>
                    <a:pt x="83" y="185"/>
                    <a:pt x="82" y="192"/>
                  </a:cubicBezTo>
                  <a:cubicBezTo>
                    <a:pt x="82" y="195"/>
                    <a:pt x="81" y="199"/>
                    <a:pt x="81" y="201"/>
                  </a:cubicBezTo>
                  <a:cubicBezTo>
                    <a:pt x="81" y="202"/>
                    <a:pt x="82" y="203"/>
                    <a:pt x="83" y="204"/>
                  </a:cubicBezTo>
                  <a:cubicBezTo>
                    <a:pt x="86" y="204"/>
                    <a:pt x="90" y="205"/>
                    <a:pt x="95" y="205"/>
                  </a:cubicBez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76"/>
            <p:cNvSpPr>
              <a:spLocks/>
            </p:cNvSpPr>
            <p:nvPr/>
          </p:nvSpPr>
          <p:spPr bwMode="auto">
            <a:xfrm>
              <a:off x="1896" y="1095"/>
              <a:ext cx="36" cy="30"/>
            </a:xfrm>
            <a:custGeom>
              <a:avLst/>
              <a:gdLst>
                <a:gd name="T0" fmla="*/ 9 w 18"/>
                <a:gd name="T1" fmla="*/ 15 h 15"/>
                <a:gd name="T2" fmla="*/ 9 w 18"/>
                <a:gd name="T3" fmla="*/ 15 h 15"/>
                <a:gd name="T4" fmla="*/ 16 w 18"/>
                <a:gd name="T5" fmla="*/ 15 h 15"/>
                <a:gd name="T6" fmla="*/ 18 w 18"/>
                <a:gd name="T7" fmla="*/ 14 h 15"/>
                <a:gd name="T8" fmla="*/ 18 w 18"/>
                <a:gd name="T9" fmla="*/ 7 h 15"/>
                <a:gd name="T10" fmla="*/ 9 w 18"/>
                <a:gd name="T11" fmla="*/ 0 h 15"/>
                <a:gd name="T12" fmla="*/ 1 w 18"/>
                <a:gd name="T13" fmla="*/ 7 h 15"/>
                <a:gd name="T14" fmla="*/ 0 w 18"/>
                <a:gd name="T15" fmla="*/ 13 h 15"/>
                <a:gd name="T16" fmla="*/ 2 w 18"/>
                <a:gd name="T17" fmla="*/ 14 h 15"/>
                <a:gd name="T18" fmla="*/ 9 w 18"/>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5">
                  <a:moveTo>
                    <a:pt x="9" y="15"/>
                  </a:moveTo>
                  <a:cubicBezTo>
                    <a:pt x="9" y="15"/>
                    <a:pt x="9" y="15"/>
                    <a:pt x="9" y="15"/>
                  </a:cubicBezTo>
                  <a:cubicBezTo>
                    <a:pt x="11" y="15"/>
                    <a:pt x="14" y="15"/>
                    <a:pt x="16" y="15"/>
                  </a:cubicBezTo>
                  <a:cubicBezTo>
                    <a:pt x="17" y="15"/>
                    <a:pt x="17" y="14"/>
                    <a:pt x="18" y="14"/>
                  </a:cubicBezTo>
                  <a:cubicBezTo>
                    <a:pt x="18" y="12"/>
                    <a:pt x="18" y="10"/>
                    <a:pt x="18" y="7"/>
                  </a:cubicBezTo>
                  <a:cubicBezTo>
                    <a:pt x="17" y="1"/>
                    <a:pt x="15" y="0"/>
                    <a:pt x="9" y="0"/>
                  </a:cubicBezTo>
                  <a:cubicBezTo>
                    <a:pt x="3" y="0"/>
                    <a:pt x="1" y="3"/>
                    <a:pt x="1" y="7"/>
                  </a:cubicBezTo>
                  <a:cubicBezTo>
                    <a:pt x="1" y="9"/>
                    <a:pt x="0" y="11"/>
                    <a:pt x="0" y="13"/>
                  </a:cubicBezTo>
                  <a:cubicBezTo>
                    <a:pt x="0" y="14"/>
                    <a:pt x="1" y="14"/>
                    <a:pt x="2" y="14"/>
                  </a:cubicBezTo>
                  <a:cubicBezTo>
                    <a:pt x="3" y="15"/>
                    <a:pt x="6" y="15"/>
                    <a:pt x="9" y="15"/>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2" name="Text Placeholder 1"/>
          <p:cNvSpPr txBox="1">
            <a:spLocks/>
          </p:cNvSpPr>
          <p:nvPr/>
        </p:nvSpPr>
        <p:spPr>
          <a:xfrm>
            <a:off x="379413" y="4689552"/>
            <a:ext cx="8129350" cy="230832"/>
          </a:xfrm>
          <a:prstGeom prst="rect">
            <a:avLst/>
          </a:prstGeom>
        </p:spPr>
        <p:txBody>
          <a:bodyPr wrap="square" anchor="b" anchorCtr="0">
            <a:spAutoFit/>
          </a:bodyPr>
          <a:lstStyle>
            <a:defPPr>
              <a:defRPr lang="en-US"/>
            </a:defPPr>
            <a:lvl1pPr indent="0">
              <a:spcBef>
                <a:spcPct val="20000"/>
              </a:spcBef>
              <a:buFont typeface="Arial"/>
              <a:buNone/>
              <a:defRPr sz="900">
                <a:solidFill>
                  <a:srgbClr val="717074"/>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Gartner 9/13: Survey Analysis: Big Data Adoption in 2013 Shows Substance Behind the Hype</a:t>
            </a:r>
          </a:p>
        </p:txBody>
      </p:sp>
    </p:spTree>
    <p:extLst>
      <p:ext uri="{BB962C8B-B14F-4D97-AF65-F5344CB8AC3E}">
        <p14:creationId xmlns:p14="http://schemas.microsoft.com/office/powerpoint/2010/main" val="18064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a:xfrm>
            <a:off x="357866" y="720447"/>
            <a:ext cx="6957333" cy="302111"/>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7" name="Group 116" hidden="1"/>
          <p:cNvGrpSpPr/>
          <p:nvPr/>
        </p:nvGrpSpPr>
        <p:grpSpPr bwMode="black">
          <a:xfrm>
            <a:off x="412723" y="1206183"/>
            <a:ext cx="3149274" cy="2562074"/>
            <a:chOff x="5184775" y="225425"/>
            <a:chExt cx="1500188" cy="1220788"/>
          </a:xfrm>
          <a:solidFill>
            <a:schemeClr val="bg1">
              <a:lumMod val="85000"/>
            </a:schemeClr>
          </a:solidFill>
        </p:grpSpPr>
        <p:sp>
          <p:nvSpPr>
            <p:cNvPr id="118" name="Freeform 117"/>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19" name="Oval 118"/>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20" name="Freeform 119"/>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grpSp>
      <p:sp>
        <p:nvSpPr>
          <p:cNvPr id="2" name="Title 1"/>
          <p:cNvSpPr>
            <a:spLocks noGrp="1"/>
          </p:cNvSpPr>
          <p:nvPr>
            <p:ph type="ctrTitle"/>
          </p:nvPr>
        </p:nvSpPr>
        <p:spPr/>
        <p:txBody>
          <a:bodyPr/>
          <a:lstStyle/>
          <a:p>
            <a:r>
              <a:rPr lang="en-US" smtClean="0"/>
              <a:t>Big Data Opportunities By Industry</a:t>
            </a:r>
            <a:endParaRPr lang="en-US" dirty="0"/>
          </a:p>
        </p:txBody>
      </p:sp>
      <p:sp>
        <p:nvSpPr>
          <p:cNvPr id="5" name="Subtitle 4"/>
          <p:cNvSpPr>
            <a:spLocks noGrp="1"/>
          </p:cNvSpPr>
          <p:nvPr>
            <p:ph type="subTitle" idx="1"/>
          </p:nvPr>
        </p:nvSpPr>
        <p:spPr/>
        <p:txBody>
          <a:bodyPr/>
          <a:lstStyle/>
          <a:p>
            <a:r>
              <a:rPr lang="en-US" dirty="0" smtClean="0"/>
              <a:t>Manufacturing And Natural Resources</a:t>
            </a:r>
            <a:endParaRPr lang="en-US" dirty="0"/>
          </a:p>
        </p:txBody>
      </p:sp>
      <p:grpSp>
        <p:nvGrpSpPr>
          <p:cNvPr id="6" name="Group 5"/>
          <p:cNvGrpSpPr/>
          <p:nvPr/>
        </p:nvGrpSpPr>
        <p:grpSpPr bwMode="black">
          <a:xfrm>
            <a:off x="7670481" y="222999"/>
            <a:ext cx="1203850" cy="979386"/>
            <a:chOff x="5184775" y="225425"/>
            <a:chExt cx="1500188" cy="1220788"/>
          </a:xfrm>
          <a:solidFill>
            <a:schemeClr val="tx1">
              <a:lumMod val="65000"/>
              <a:lumOff val="35000"/>
            </a:schemeClr>
          </a:solidFill>
        </p:grpSpPr>
        <p:sp>
          <p:nvSpPr>
            <p:cNvPr id="8" name="Freeform 7"/>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9" name="Oval 8"/>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0" name="Freeform 9"/>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grpSp>
      <p:sp>
        <p:nvSpPr>
          <p:cNvPr id="130" name="Rectangle 129"/>
          <p:cNvSpPr/>
          <p:nvPr/>
        </p:nvSpPr>
        <p:spPr>
          <a:xfrm>
            <a:off x="357867" y="1256535"/>
            <a:ext cx="7495849" cy="3230123"/>
          </a:xfrm>
          <a:prstGeom prst="rect">
            <a:avLst/>
          </a:prstGeom>
          <a:solidFill>
            <a:schemeClr val="bg1">
              <a:lumMod val="9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1" name="Chart 130"/>
          <p:cNvGraphicFramePr/>
          <p:nvPr>
            <p:extLst>
              <p:ext uri="{D42A27DB-BD31-4B8C-83A1-F6EECF244321}">
                <p14:modId xmlns:p14="http://schemas.microsoft.com/office/powerpoint/2010/main" val="469703319"/>
              </p:ext>
            </p:extLst>
          </p:nvPr>
        </p:nvGraphicFramePr>
        <p:xfrm>
          <a:off x="478419" y="1005417"/>
          <a:ext cx="7903581" cy="5214398"/>
        </p:xfrm>
        <a:graphic>
          <a:graphicData uri="http://schemas.openxmlformats.org/drawingml/2006/chart">
            <c:chart xmlns:c="http://schemas.openxmlformats.org/drawingml/2006/chart" xmlns:r="http://schemas.openxmlformats.org/officeDocument/2006/relationships" r:id="rId3"/>
          </a:graphicData>
        </a:graphic>
      </p:graphicFrame>
      <p:grpSp>
        <p:nvGrpSpPr>
          <p:cNvPr id="133" name="Group 132"/>
          <p:cNvGrpSpPr/>
          <p:nvPr/>
        </p:nvGrpSpPr>
        <p:grpSpPr>
          <a:xfrm>
            <a:off x="398750" y="1369820"/>
            <a:ext cx="743360" cy="2931033"/>
            <a:chOff x="577116" y="1429793"/>
            <a:chExt cx="689394" cy="2854501"/>
          </a:xfrm>
        </p:grpSpPr>
        <p:sp>
          <p:nvSpPr>
            <p:cNvPr id="134" name="TextBox 133"/>
            <p:cNvSpPr txBox="1"/>
            <p:nvPr/>
          </p:nvSpPr>
          <p:spPr>
            <a:xfrm>
              <a:off x="577116" y="2068414"/>
              <a:ext cx="689394" cy="234835"/>
            </a:xfrm>
            <a:prstGeom prst="rect">
              <a:avLst/>
            </a:prstGeom>
            <a:noFill/>
          </p:spPr>
          <p:txBody>
            <a:bodyPr wrap="square" rtlCol="0">
              <a:spAutoFit/>
            </a:bodyPr>
            <a:lstStyle/>
            <a:p>
              <a:r>
                <a:rPr lang="en-US" sz="1000" dirty="0" smtClean="0">
                  <a:solidFill>
                    <a:schemeClr val="tx1">
                      <a:lumMod val="65000"/>
                      <a:lumOff val="35000"/>
                    </a:schemeClr>
                  </a:solidFill>
                </a:rPr>
                <a:t>58%</a:t>
              </a:r>
            </a:p>
          </p:txBody>
        </p:sp>
        <p:sp>
          <p:nvSpPr>
            <p:cNvPr id="149" name="TextBox 148"/>
            <p:cNvSpPr txBox="1"/>
            <p:nvPr/>
          </p:nvSpPr>
          <p:spPr>
            <a:xfrm>
              <a:off x="577116" y="272966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47%</a:t>
              </a:r>
            </a:p>
          </p:txBody>
        </p:sp>
        <p:sp>
          <p:nvSpPr>
            <p:cNvPr id="150" name="TextBox 149"/>
            <p:cNvSpPr txBox="1"/>
            <p:nvPr/>
          </p:nvSpPr>
          <p:spPr>
            <a:xfrm>
              <a:off x="577116" y="3049718"/>
              <a:ext cx="689394" cy="234835"/>
            </a:xfrm>
            <a:prstGeom prst="rect">
              <a:avLst/>
            </a:prstGeom>
            <a:noFill/>
          </p:spPr>
          <p:txBody>
            <a:bodyPr wrap="square" rtlCol="0">
              <a:spAutoFit/>
            </a:bodyPr>
            <a:lstStyle/>
            <a:p>
              <a:r>
                <a:rPr lang="en-US" sz="1000" dirty="0" smtClean="0">
                  <a:solidFill>
                    <a:schemeClr val="tx1">
                      <a:lumMod val="65000"/>
                      <a:lumOff val="35000"/>
                    </a:schemeClr>
                  </a:solidFill>
                </a:rPr>
                <a:t>44%</a:t>
              </a:r>
            </a:p>
          </p:txBody>
        </p:sp>
        <p:sp>
          <p:nvSpPr>
            <p:cNvPr id="151" name="TextBox 150"/>
            <p:cNvSpPr txBox="1"/>
            <p:nvPr/>
          </p:nvSpPr>
          <p:spPr>
            <a:xfrm>
              <a:off x="577116" y="3393701"/>
              <a:ext cx="689394" cy="234835"/>
            </a:xfrm>
            <a:prstGeom prst="rect">
              <a:avLst/>
            </a:prstGeom>
            <a:noFill/>
          </p:spPr>
          <p:txBody>
            <a:bodyPr wrap="square" rtlCol="0">
              <a:spAutoFit/>
            </a:bodyPr>
            <a:lstStyle/>
            <a:p>
              <a:r>
                <a:rPr lang="en-US" sz="1000" dirty="0" smtClean="0">
                  <a:solidFill>
                    <a:schemeClr val="tx1">
                      <a:lumMod val="65000"/>
                      <a:lumOff val="35000"/>
                    </a:schemeClr>
                  </a:solidFill>
                </a:rPr>
                <a:t>20%</a:t>
              </a:r>
            </a:p>
          </p:txBody>
        </p:sp>
        <p:sp>
          <p:nvSpPr>
            <p:cNvPr id="152" name="TextBox 151"/>
            <p:cNvSpPr txBox="1"/>
            <p:nvPr/>
          </p:nvSpPr>
          <p:spPr>
            <a:xfrm>
              <a:off x="577116" y="3729685"/>
              <a:ext cx="689394" cy="234835"/>
            </a:xfrm>
            <a:prstGeom prst="rect">
              <a:avLst/>
            </a:prstGeom>
            <a:noFill/>
          </p:spPr>
          <p:txBody>
            <a:bodyPr wrap="square" rtlCol="0">
              <a:spAutoFit/>
            </a:bodyPr>
            <a:lstStyle/>
            <a:p>
              <a:r>
                <a:rPr lang="en-US" sz="1000" dirty="0" smtClean="0">
                  <a:solidFill>
                    <a:schemeClr val="tx1">
                      <a:lumMod val="65000"/>
                      <a:lumOff val="35000"/>
                    </a:schemeClr>
                  </a:solidFill>
                </a:rPr>
                <a:t>20%</a:t>
              </a:r>
            </a:p>
          </p:txBody>
        </p:sp>
        <p:sp>
          <p:nvSpPr>
            <p:cNvPr id="153" name="TextBox 152"/>
            <p:cNvSpPr txBox="1"/>
            <p:nvPr/>
          </p:nvSpPr>
          <p:spPr>
            <a:xfrm>
              <a:off x="577116" y="1754977"/>
              <a:ext cx="689394" cy="234835"/>
            </a:xfrm>
            <a:prstGeom prst="rect">
              <a:avLst/>
            </a:prstGeom>
            <a:noFill/>
          </p:spPr>
          <p:txBody>
            <a:bodyPr wrap="square" rtlCol="0">
              <a:spAutoFit/>
            </a:bodyPr>
            <a:lstStyle/>
            <a:p>
              <a:r>
                <a:rPr lang="en-US" sz="1000" dirty="0" smtClean="0">
                  <a:solidFill>
                    <a:schemeClr val="tx1">
                      <a:lumMod val="65000"/>
                      <a:lumOff val="35000"/>
                    </a:schemeClr>
                  </a:solidFill>
                </a:rPr>
                <a:t>64%</a:t>
              </a:r>
            </a:p>
          </p:txBody>
        </p:sp>
        <p:sp>
          <p:nvSpPr>
            <p:cNvPr id="154" name="TextBox 153"/>
            <p:cNvSpPr txBox="1"/>
            <p:nvPr/>
          </p:nvSpPr>
          <p:spPr>
            <a:xfrm>
              <a:off x="577116" y="239669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56%</a:t>
              </a:r>
            </a:p>
          </p:txBody>
        </p:sp>
        <p:sp>
          <p:nvSpPr>
            <p:cNvPr id="155" name="TextBox 154"/>
            <p:cNvSpPr txBox="1"/>
            <p:nvPr/>
          </p:nvSpPr>
          <p:spPr>
            <a:xfrm>
              <a:off x="577116" y="4049459"/>
              <a:ext cx="689394" cy="234835"/>
            </a:xfrm>
            <a:prstGeom prst="rect">
              <a:avLst/>
            </a:prstGeom>
            <a:noFill/>
          </p:spPr>
          <p:txBody>
            <a:bodyPr wrap="square" rtlCol="0">
              <a:spAutoFit/>
            </a:bodyPr>
            <a:lstStyle/>
            <a:p>
              <a:r>
                <a:rPr lang="en-US" sz="1000" dirty="0" smtClean="0">
                  <a:solidFill>
                    <a:schemeClr val="tx1">
                      <a:lumMod val="65000"/>
                      <a:lumOff val="35000"/>
                    </a:schemeClr>
                  </a:solidFill>
                </a:rPr>
                <a:t>14%</a:t>
              </a:r>
            </a:p>
          </p:txBody>
        </p:sp>
        <p:sp>
          <p:nvSpPr>
            <p:cNvPr id="156" name="TextBox 155"/>
            <p:cNvSpPr txBox="1"/>
            <p:nvPr/>
          </p:nvSpPr>
          <p:spPr>
            <a:xfrm>
              <a:off x="577116" y="1429793"/>
              <a:ext cx="689394" cy="234835"/>
            </a:xfrm>
            <a:prstGeom prst="rect">
              <a:avLst/>
            </a:prstGeom>
            <a:noFill/>
          </p:spPr>
          <p:txBody>
            <a:bodyPr wrap="square" rtlCol="0">
              <a:spAutoFit/>
            </a:bodyPr>
            <a:lstStyle/>
            <a:p>
              <a:r>
                <a:rPr lang="en-US" sz="1000" dirty="0" smtClean="0">
                  <a:solidFill>
                    <a:schemeClr val="tx1">
                      <a:lumMod val="65000"/>
                      <a:lumOff val="35000"/>
                    </a:schemeClr>
                  </a:solidFill>
                </a:rPr>
                <a:t>69%</a:t>
              </a:r>
            </a:p>
          </p:txBody>
        </p:sp>
      </p:grpSp>
      <p:grpSp>
        <p:nvGrpSpPr>
          <p:cNvPr id="36" name="Group 35"/>
          <p:cNvGrpSpPr/>
          <p:nvPr/>
        </p:nvGrpSpPr>
        <p:grpSpPr>
          <a:xfrm>
            <a:off x="5392211" y="1353559"/>
            <a:ext cx="2297503" cy="2943083"/>
            <a:chOff x="5392211" y="1353559"/>
            <a:chExt cx="2297503" cy="2943083"/>
          </a:xfrm>
        </p:grpSpPr>
        <p:sp>
          <p:nvSpPr>
            <p:cNvPr id="38" name="TextBox 37"/>
            <p:cNvSpPr txBox="1"/>
            <p:nvPr/>
          </p:nvSpPr>
          <p:spPr>
            <a:xfrm>
              <a:off x="6132878" y="1353559"/>
              <a:ext cx="1556836" cy="246221"/>
            </a:xfrm>
            <a:prstGeom prst="rect">
              <a:avLst/>
            </a:prstGeom>
            <a:noFill/>
          </p:spPr>
          <p:txBody>
            <a:bodyPr wrap="none" rtlCol="0">
              <a:spAutoFit/>
            </a:bodyPr>
            <a:lstStyle/>
            <a:p>
              <a:pPr algn="r"/>
              <a:r>
                <a:rPr lang="en-US" sz="1000" dirty="0">
                  <a:solidFill>
                    <a:schemeClr val="tx1">
                      <a:lumMod val="65000"/>
                      <a:lumOff val="35000"/>
                    </a:schemeClr>
                  </a:solidFill>
                </a:rPr>
                <a:t>Customer </a:t>
              </a:r>
              <a:r>
                <a:rPr lang="en-US" sz="1000" dirty="0" smtClean="0">
                  <a:solidFill>
                    <a:schemeClr val="tx1">
                      <a:lumMod val="65000"/>
                      <a:lumOff val="35000"/>
                    </a:schemeClr>
                  </a:solidFill>
                </a:rPr>
                <a:t>experience</a:t>
              </a:r>
              <a:endParaRPr lang="en-US" sz="1000" dirty="0">
                <a:solidFill>
                  <a:schemeClr val="tx1">
                    <a:lumMod val="65000"/>
                    <a:lumOff val="35000"/>
                  </a:schemeClr>
                </a:solidFill>
              </a:endParaRPr>
            </a:p>
          </p:txBody>
        </p:sp>
        <p:sp>
          <p:nvSpPr>
            <p:cNvPr id="40" name="TextBox 39"/>
            <p:cNvSpPr txBox="1"/>
            <p:nvPr/>
          </p:nvSpPr>
          <p:spPr>
            <a:xfrm>
              <a:off x="6365312" y="1686368"/>
              <a:ext cx="1324402" cy="246221"/>
            </a:xfrm>
            <a:prstGeom prst="rect">
              <a:avLst/>
            </a:prstGeom>
            <a:noFill/>
          </p:spPr>
          <p:txBody>
            <a:bodyPr wrap="none" rtlCol="0">
              <a:spAutoFit/>
            </a:bodyPr>
            <a:lstStyle/>
            <a:p>
              <a:pPr algn="r"/>
              <a:r>
                <a:rPr lang="en-US" sz="1000" dirty="0">
                  <a:solidFill>
                    <a:schemeClr val="tx1">
                      <a:lumMod val="65000"/>
                      <a:lumOff val="35000"/>
                    </a:schemeClr>
                  </a:solidFill>
                </a:rPr>
                <a:t>Process efficiency</a:t>
              </a:r>
            </a:p>
          </p:txBody>
        </p:sp>
        <p:sp>
          <p:nvSpPr>
            <p:cNvPr id="41" name="TextBox 40"/>
            <p:cNvSpPr txBox="1"/>
            <p:nvPr/>
          </p:nvSpPr>
          <p:spPr>
            <a:xfrm>
              <a:off x="5976439" y="2028956"/>
              <a:ext cx="1713275" cy="241132"/>
            </a:xfrm>
            <a:prstGeom prst="rect">
              <a:avLst/>
            </a:prstGeom>
            <a:noFill/>
          </p:spPr>
          <p:txBody>
            <a:bodyPr wrap="none" rtlCol="0">
              <a:spAutoFit/>
            </a:bodyPr>
            <a:lstStyle/>
            <a:p>
              <a:pPr algn="r"/>
              <a:r>
                <a:rPr lang="en-US" sz="1000" dirty="0" smtClean="0">
                  <a:solidFill>
                    <a:schemeClr val="tx1">
                      <a:lumMod val="65000"/>
                      <a:lumOff val="35000"/>
                    </a:schemeClr>
                  </a:solidFill>
                </a:rPr>
                <a:t>New products/models</a:t>
              </a:r>
            </a:p>
          </p:txBody>
        </p:sp>
        <p:sp>
          <p:nvSpPr>
            <p:cNvPr id="42" name="TextBox 41"/>
            <p:cNvSpPr txBox="1"/>
            <p:nvPr/>
          </p:nvSpPr>
          <p:spPr>
            <a:xfrm>
              <a:off x="6689203" y="2366036"/>
              <a:ext cx="1000511" cy="246221"/>
            </a:xfrm>
            <a:prstGeom prst="rect">
              <a:avLst/>
            </a:prstGeom>
            <a:noFill/>
          </p:spPr>
          <p:txBody>
            <a:bodyPr wrap="none" rtlCol="0">
              <a:spAutoFit/>
            </a:bodyPr>
            <a:lstStyle/>
            <a:p>
              <a:pPr algn="r"/>
              <a:r>
                <a:rPr lang="en-US" sz="1000" dirty="0">
                  <a:solidFill>
                    <a:schemeClr val="tx1">
                      <a:lumMod val="65000"/>
                      <a:lumOff val="35000"/>
                    </a:schemeClr>
                  </a:solidFill>
                </a:rPr>
                <a:t>Cost reduction</a:t>
              </a:r>
            </a:p>
          </p:txBody>
        </p:sp>
        <p:sp>
          <p:nvSpPr>
            <p:cNvPr id="43" name="TextBox 42"/>
            <p:cNvSpPr txBox="1"/>
            <p:nvPr/>
          </p:nvSpPr>
          <p:spPr>
            <a:xfrm>
              <a:off x="6089923" y="2694102"/>
              <a:ext cx="1599789" cy="246221"/>
            </a:xfrm>
            <a:prstGeom prst="rect">
              <a:avLst/>
            </a:prstGeom>
            <a:noFill/>
          </p:spPr>
          <p:txBody>
            <a:bodyPr wrap="none" rtlCol="0">
              <a:spAutoFit/>
            </a:bodyPr>
            <a:lstStyle/>
            <a:p>
              <a:pPr marL="0" lvl="1" algn="r"/>
              <a:r>
                <a:rPr lang="en-US" sz="1000" dirty="0">
                  <a:solidFill>
                    <a:schemeClr val="tx1">
                      <a:lumMod val="65000"/>
                      <a:lumOff val="35000"/>
                    </a:schemeClr>
                  </a:solidFill>
                </a:rPr>
                <a:t>More targeted </a:t>
              </a:r>
              <a:r>
                <a:rPr lang="en-US" sz="1000" dirty="0" smtClean="0">
                  <a:solidFill>
                    <a:schemeClr val="tx1">
                      <a:lumMod val="65000"/>
                      <a:lumOff val="35000"/>
                    </a:schemeClr>
                  </a:solidFill>
                </a:rPr>
                <a:t>marketing</a:t>
              </a:r>
              <a:endParaRPr lang="en-US" sz="1000" dirty="0">
                <a:solidFill>
                  <a:schemeClr val="tx1">
                    <a:lumMod val="65000"/>
                    <a:lumOff val="35000"/>
                  </a:schemeClr>
                </a:solidFill>
              </a:endParaRPr>
            </a:p>
          </p:txBody>
        </p:sp>
        <p:sp>
          <p:nvSpPr>
            <p:cNvPr id="44" name="TextBox 43"/>
            <p:cNvSpPr txBox="1"/>
            <p:nvPr/>
          </p:nvSpPr>
          <p:spPr>
            <a:xfrm>
              <a:off x="5704875" y="3036569"/>
              <a:ext cx="1984839" cy="246221"/>
            </a:xfrm>
            <a:prstGeom prst="rect">
              <a:avLst/>
            </a:prstGeom>
            <a:noFill/>
          </p:spPr>
          <p:txBody>
            <a:bodyPr wrap="none" rtlCol="0">
              <a:spAutoFit/>
            </a:bodyPr>
            <a:lstStyle/>
            <a:p>
              <a:pPr algn="r"/>
              <a:r>
                <a:rPr lang="en-US" sz="1000" dirty="0">
                  <a:solidFill>
                    <a:schemeClr val="tx1">
                      <a:lumMod val="65000"/>
                      <a:lumOff val="35000"/>
                    </a:schemeClr>
                  </a:solidFill>
                </a:rPr>
                <a:t>Improved risk management</a:t>
              </a:r>
            </a:p>
          </p:txBody>
        </p:sp>
        <p:sp>
          <p:nvSpPr>
            <p:cNvPr id="45" name="TextBox 44"/>
            <p:cNvSpPr txBox="1"/>
            <p:nvPr/>
          </p:nvSpPr>
          <p:spPr>
            <a:xfrm>
              <a:off x="5619914" y="3375943"/>
              <a:ext cx="2069797" cy="246221"/>
            </a:xfrm>
            <a:prstGeom prst="rect">
              <a:avLst/>
            </a:prstGeom>
            <a:noFill/>
          </p:spPr>
          <p:txBody>
            <a:bodyPr wrap="none" rtlCol="0">
              <a:spAutoFit/>
            </a:bodyPr>
            <a:lstStyle/>
            <a:p>
              <a:pPr algn="r"/>
              <a:r>
                <a:rPr lang="en-US" sz="1000" dirty="0">
                  <a:solidFill>
                    <a:schemeClr val="tx1">
                      <a:lumMod val="65000"/>
                      <a:lumOff val="35000"/>
                    </a:schemeClr>
                  </a:solidFill>
                </a:rPr>
                <a:t>Monetize information </a:t>
              </a:r>
              <a:r>
                <a:rPr lang="en-US" sz="1000" dirty="0" smtClean="0">
                  <a:solidFill>
                    <a:schemeClr val="tx1">
                      <a:lumMod val="65000"/>
                      <a:lumOff val="35000"/>
                    </a:schemeClr>
                  </a:solidFill>
                </a:rPr>
                <a:t>directly</a:t>
              </a:r>
              <a:endParaRPr lang="en-US" sz="1000" dirty="0">
                <a:solidFill>
                  <a:schemeClr val="tx1">
                    <a:lumMod val="65000"/>
                    <a:lumOff val="35000"/>
                  </a:schemeClr>
                </a:solidFill>
              </a:endParaRPr>
            </a:p>
          </p:txBody>
        </p:sp>
        <p:sp>
          <p:nvSpPr>
            <p:cNvPr id="46" name="TextBox 45"/>
            <p:cNvSpPr txBox="1"/>
            <p:nvPr/>
          </p:nvSpPr>
          <p:spPr>
            <a:xfrm>
              <a:off x="5905568" y="3708409"/>
              <a:ext cx="1784144" cy="241132"/>
            </a:xfrm>
            <a:prstGeom prst="rect">
              <a:avLst/>
            </a:prstGeom>
            <a:noFill/>
          </p:spPr>
          <p:txBody>
            <a:bodyPr wrap="none" rtlCol="0">
              <a:spAutoFit/>
            </a:bodyPr>
            <a:lstStyle/>
            <a:p>
              <a:pPr algn="r"/>
              <a:r>
                <a:rPr lang="en-US" sz="1000" dirty="0" smtClean="0">
                  <a:solidFill>
                    <a:schemeClr val="tx1">
                      <a:lumMod val="65000"/>
                      <a:lumOff val="35000"/>
                    </a:schemeClr>
                  </a:solidFill>
                </a:rPr>
                <a:t>Regulatory compliance</a:t>
              </a:r>
            </a:p>
          </p:txBody>
        </p:sp>
        <p:sp>
          <p:nvSpPr>
            <p:cNvPr id="47" name="TextBox 46"/>
            <p:cNvSpPr txBox="1"/>
            <p:nvPr/>
          </p:nvSpPr>
          <p:spPr>
            <a:xfrm>
              <a:off x="5392211" y="4055510"/>
              <a:ext cx="2297503" cy="241132"/>
            </a:xfrm>
            <a:prstGeom prst="rect">
              <a:avLst/>
            </a:prstGeom>
            <a:noFill/>
          </p:spPr>
          <p:txBody>
            <a:bodyPr wrap="none" rtlCol="0">
              <a:spAutoFit/>
            </a:bodyPr>
            <a:lstStyle/>
            <a:p>
              <a:pPr algn="r"/>
              <a:r>
                <a:rPr lang="en-US" sz="1000" dirty="0" smtClean="0">
                  <a:solidFill>
                    <a:schemeClr val="tx1">
                      <a:lumMod val="65000"/>
                      <a:lumOff val="35000"/>
                    </a:schemeClr>
                  </a:solidFill>
                </a:rPr>
                <a:t>Enhanced security capabilities</a:t>
              </a:r>
            </a:p>
          </p:txBody>
        </p:sp>
      </p:grpSp>
      <p:sp>
        <p:nvSpPr>
          <p:cNvPr id="37" name="Text Placeholder 1"/>
          <p:cNvSpPr txBox="1">
            <a:spLocks/>
          </p:cNvSpPr>
          <p:nvPr/>
        </p:nvSpPr>
        <p:spPr>
          <a:xfrm>
            <a:off x="379413" y="4689552"/>
            <a:ext cx="8129350" cy="230832"/>
          </a:xfrm>
          <a:prstGeom prst="rect">
            <a:avLst/>
          </a:prstGeom>
        </p:spPr>
        <p:txBody>
          <a:bodyPr wrap="square" anchor="b" anchorCtr="0">
            <a:spAutoFit/>
          </a:bodyPr>
          <a:lstStyle>
            <a:defPPr>
              <a:defRPr lang="en-US"/>
            </a:defPPr>
            <a:lvl1pPr indent="0">
              <a:spcBef>
                <a:spcPct val="20000"/>
              </a:spcBef>
              <a:buFont typeface="Arial"/>
              <a:buNone/>
              <a:defRPr sz="900">
                <a:solidFill>
                  <a:srgbClr val="717074"/>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Gartner 9/13: Survey Analysis: Big Data Adoption in 2013 Shows Substance Behind the Hype</a:t>
            </a:r>
          </a:p>
        </p:txBody>
      </p:sp>
    </p:spTree>
    <p:extLst>
      <p:ext uri="{BB962C8B-B14F-4D97-AF65-F5344CB8AC3E}">
        <p14:creationId xmlns:p14="http://schemas.microsoft.com/office/powerpoint/2010/main" val="274069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368141" y="1256535"/>
            <a:ext cx="7482536" cy="3230123"/>
          </a:xfrm>
          <a:prstGeom prst="rect">
            <a:avLst/>
          </a:prstGeom>
          <a:solidFill>
            <a:schemeClr val="bg1">
              <a:lumMod val="9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7" name="Chart 76"/>
          <p:cNvGraphicFramePr/>
          <p:nvPr>
            <p:extLst>
              <p:ext uri="{D42A27DB-BD31-4B8C-83A1-F6EECF244321}">
                <p14:modId xmlns:p14="http://schemas.microsoft.com/office/powerpoint/2010/main" val="3252050869"/>
              </p:ext>
            </p:extLst>
          </p:nvPr>
        </p:nvGraphicFramePr>
        <p:xfrm>
          <a:off x="488479" y="1005417"/>
          <a:ext cx="7889544" cy="5214398"/>
        </p:xfrm>
        <a:graphic>
          <a:graphicData uri="http://schemas.openxmlformats.org/drawingml/2006/chart">
            <c:chart xmlns:c="http://schemas.openxmlformats.org/drawingml/2006/chart" xmlns:r="http://schemas.openxmlformats.org/officeDocument/2006/relationships" r:id="rId3"/>
          </a:graphicData>
        </a:graphic>
      </p:graphicFrame>
      <p:grpSp>
        <p:nvGrpSpPr>
          <p:cNvPr id="96" name="Group 95"/>
          <p:cNvGrpSpPr/>
          <p:nvPr/>
        </p:nvGrpSpPr>
        <p:grpSpPr>
          <a:xfrm>
            <a:off x="408951" y="1369820"/>
            <a:ext cx="742040" cy="2936122"/>
            <a:chOff x="577116" y="1429793"/>
            <a:chExt cx="689394" cy="2859458"/>
          </a:xfrm>
        </p:grpSpPr>
        <p:sp>
          <p:nvSpPr>
            <p:cNvPr id="97" name="TextBox 96"/>
            <p:cNvSpPr txBox="1"/>
            <p:nvPr/>
          </p:nvSpPr>
          <p:spPr>
            <a:xfrm>
              <a:off x="577116" y="206841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62%</a:t>
              </a:r>
            </a:p>
          </p:txBody>
        </p:sp>
        <p:sp>
          <p:nvSpPr>
            <p:cNvPr id="98" name="TextBox 97"/>
            <p:cNvSpPr txBox="1"/>
            <p:nvPr/>
          </p:nvSpPr>
          <p:spPr>
            <a:xfrm>
              <a:off x="577116" y="272966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52%</a:t>
              </a:r>
            </a:p>
          </p:txBody>
        </p:sp>
        <p:sp>
          <p:nvSpPr>
            <p:cNvPr id="99" name="TextBox 98"/>
            <p:cNvSpPr txBox="1"/>
            <p:nvPr/>
          </p:nvSpPr>
          <p:spPr>
            <a:xfrm>
              <a:off x="577116" y="3049718"/>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38%</a:t>
              </a:r>
            </a:p>
          </p:txBody>
        </p:sp>
        <p:sp>
          <p:nvSpPr>
            <p:cNvPr id="100" name="TextBox 99"/>
            <p:cNvSpPr txBox="1"/>
            <p:nvPr/>
          </p:nvSpPr>
          <p:spPr>
            <a:xfrm>
              <a:off x="577116" y="3393701"/>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33%</a:t>
              </a:r>
            </a:p>
          </p:txBody>
        </p:sp>
        <p:sp>
          <p:nvSpPr>
            <p:cNvPr id="101" name="TextBox 100"/>
            <p:cNvSpPr txBox="1"/>
            <p:nvPr/>
          </p:nvSpPr>
          <p:spPr>
            <a:xfrm>
              <a:off x="577116" y="3729685"/>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29%</a:t>
              </a:r>
            </a:p>
          </p:txBody>
        </p:sp>
        <p:sp>
          <p:nvSpPr>
            <p:cNvPr id="102" name="TextBox 101"/>
            <p:cNvSpPr txBox="1"/>
            <p:nvPr/>
          </p:nvSpPr>
          <p:spPr>
            <a:xfrm>
              <a:off x="577116" y="1754977"/>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71%</a:t>
              </a:r>
            </a:p>
          </p:txBody>
        </p:sp>
        <p:sp>
          <p:nvSpPr>
            <p:cNvPr id="103" name="TextBox 102"/>
            <p:cNvSpPr txBox="1"/>
            <p:nvPr/>
          </p:nvSpPr>
          <p:spPr>
            <a:xfrm>
              <a:off x="577116" y="239669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57%</a:t>
              </a:r>
            </a:p>
          </p:txBody>
        </p:sp>
        <p:sp>
          <p:nvSpPr>
            <p:cNvPr id="104" name="TextBox 103"/>
            <p:cNvSpPr txBox="1"/>
            <p:nvPr/>
          </p:nvSpPr>
          <p:spPr>
            <a:xfrm>
              <a:off x="577116" y="4049459"/>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24%</a:t>
              </a:r>
            </a:p>
          </p:txBody>
        </p:sp>
        <p:sp>
          <p:nvSpPr>
            <p:cNvPr id="105" name="TextBox 104"/>
            <p:cNvSpPr txBox="1"/>
            <p:nvPr/>
          </p:nvSpPr>
          <p:spPr>
            <a:xfrm>
              <a:off x="577116" y="142979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76%</a:t>
              </a:r>
            </a:p>
          </p:txBody>
        </p:sp>
      </p:grpSp>
      <p:sp>
        <p:nvSpPr>
          <p:cNvPr id="106" name="Rectangle 105"/>
          <p:cNvSpPr/>
          <p:nvPr/>
        </p:nvSpPr>
        <p:spPr>
          <a:xfrm>
            <a:off x="357866" y="720447"/>
            <a:ext cx="6957333" cy="302111"/>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7" name="Group 116" hidden="1"/>
          <p:cNvGrpSpPr/>
          <p:nvPr/>
        </p:nvGrpSpPr>
        <p:grpSpPr bwMode="black">
          <a:xfrm>
            <a:off x="412723" y="1206183"/>
            <a:ext cx="3149274" cy="2562074"/>
            <a:chOff x="5184775" y="225425"/>
            <a:chExt cx="1500188" cy="1220788"/>
          </a:xfrm>
          <a:solidFill>
            <a:schemeClr val="bg1">
              <a:lumMod val="85000"/>
            </a:schemeClr>
          </a:solidFill>
        </p:grpSpPr>
        <p:sp>
          <p:nvSpPr>
            <p:cNvPr id="118" name="Freeform 117"/>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19" name="Oval 118"/>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20" name="Freeform 119"/>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grpSp>
      <p:sp>
        <p:nvSpPr>
          <p:cNvPr id="2" name="Title 1"/>
          <p:cNvSpPr>
            <a:spLocks noGrp="1"/>
          </p:cNvSpPr>
          <p:nvPr>
            <p:ph type="ctrTitle"/>
          </p:nvPr>
        </p:nvSpPr>
        <p:spPr/>
        <p:txBody>
          <a:bodyPr/>
          <a:lstStyle/>
          <a:p>
            <a:r>
              <a:rPr lang="en-US" smtClean="0"/>
              <a:t>Big Data Opportunities By Industry</a:t>
            </a:r>
            <a:endParaRPr lang="en-US" dirty="0"/>
          </a:p>
        </p:txBody>
      </p:sp>
      <p:sp>
        <p:nvSpPr>
          <p:cNvPr id="5" name="Subtitle 4"/>
          <p:cNvSpPr>
            <a:spLocks noGrp="1"/>
          </p:cNvSpPr>
          <p:nvPr>
            <p:ph type="subTitle" idx="1"/>
          </p:nvPr>
        </p:nvSpPr>
        <p:spPr/>
        <p:txBody>
          <a:bodyPr/>
          <a:lstStyle/>
          <a:p>
            <a:r>
              <a:rPr lang="en-US" smtClean="0"/>
              <a:t>Media/Communications</a:t>
            </a:r>
            <a:endParaRPr lang="en-US" dirty="0"/>
          </a:p>
        </p:txBody>
      </p:sp>
      <p:grpSp>
        <p:nvGrpSpPr>
          <p:cNvPr id="41" name="Group 74"/>
          <p:cNvGrpSpPr>
            <a:grpSpLocks noChangeAspect="1"/>
          </p:cNvGrpSpPr>
          <p:nvPr/>
        </p:nvGrpSpPr>
        <p:grpSpPr bwMode="auto">
          <a:xfrm>
            <a:off x="8026002" y="217062"/>
            <a:ext cx="762057" cy="960427"/>
            <a:chOff x="1722" y="787"/>
            <a:chExt cx="388" cy="489"/>
          </a:xfrm>
        </p:grpSpPr>
        <p:sp>
          <p:nvSpPr>
            <p:cNvPr id="42" name="AutoShape 73"/>
            <p:cNvSpPr>
              <a:spLocks noChangeAspect="1" noChangeArrowheads="1" noTextEdit="1"/>
            </p:cNvSpPr>
            <p:nvPr/>
          </p:nvSpPr>
          <p:spPr bwMode="auto">
            <a:xfrm>
              <a:off x="1722" y="787"/>
              <a:ext cx="388"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5"/>
            <p:cNvSpPr>
              <a:spLocks noEditPoints="1"/>
            </p:cNvSpPr>
            <p:nvPr/>
          </p:nvSpPr>
          <p:spPr bwMode="auto">
            <a:xfrm>
              <a:off x="1722" y="789"/>
              <a:ext cx="386" cy="487"/>
            </a:xfrm>
            <a:custGeom>
              <a:avLst/>
              <a:gdLst>
                <a:gd name="T0" fmla="*/ 105 w 191"/>
                <a:gd name="T1" fmla="*/ 123 h 242"/>
                <a:gd name="T2" fmla="*/ 142 w 191"/>
                <a:gd name="T3" fmla="*/ 242 h 242"/>
                <a:gd name="T4" fmla="*/ 122 w 191"/>
                <a:gd name="T5" fmla="*/ 242 h 242"/>
                <a:gd name="T6" fmla="*/ 95 w 191"/>
                <a:gd name="T7" fmla="*/ 215 h 242"/>
                <a:gd name="T8" fmla="*/ 68 w 191"/>
                <a:gd name="T9" fmla="*/ 242 h 242"/>
                <a:gd name="T10" fmla="*/ 48 w 191"/>
                <a:gd name="T11" fmla="*/ 242 h 242"/>
                <a:gd name="T12" fmla="*/ 85 w 191"/>
                <a:gd name="T13" fmla="*/ 123 h 242"/>
                <a:gd name="T14" fmla="*/ 78 w 191"/>
                <a:gd name="T15" fmla="*/ 107 h 242"/>
                <a:gd name="T16" fmla="*/ 95 w 191"/>
                <a:gd name="T17" fmla="*/ 91 h 242"/>
                <a:gd name="T18" fmla="*/ 112 w 191"/>
                <a:gd name="T19" fmla="*/ 107 h 242"/>
                <a:gd name="T20" fmla="*/ 105 w 191"/>
                <a:gd name="T21" fmla="*/ 123 h 242"/>
                <a:gd name="T22" fmla="*/ 95 w 191"/>
                <a:gd name="T23" fmla="*/ 40 h 242"/>
                <a:gd name="T24" fmla="*/ 153 w 191"/>
                <a:gd name="T25" fmla="*/ 99 h 242"/>
                <a:gd name="T26" fmla="*/ 126 w 191"/>
                <a:gd name="T27" fmla="*/ 146 h 242"/>
                <a:gd name="T28" fmla="*/ 125 w 191"/>
                <a:gd name="T29" fmla="*/ 139 h 242"/>
                <a:gd name="T30" fmla="*/ 142 w 191"/>
                <a:gd name="T31" fmla="*/ 102 h 242"/>
                <a:gd name="T32" fmla="*/ 93 w 191"/>
                <a:gd name="T33" fmla="*/ 53 h 242"/>
                <a:gd name="T34" fmla="*/ 49 w 191"/>
                <a:gd name="T35" fmla="*/ 102 h 242"/>
                <a:gd name="T36" fmla="*/ 66 w 191"/>
                <a:gd name="T37" fmla="*/ 139 h 242"/>
                <a:gd name="T38" fmla="*/ 64 w 191"/>
                <a:gd name="T39" fmla="*/ 146 h 242"/>
                <a:gd name="T40" fmla="*/ 38 w 191"/>
                <a:gd name="T41" fmla="*/ 99 h 242"/>
                <a:gd name="T42" fmla="*/ 95 w 191"/>
                <a:gd name="T43" fmla="*/ 40 h 242"/>
                <a:gd name="T44" fmla="*/ 95 w 191"/>
                <a:gd name="T45" fmla="*/ 0 h 242"/>
                <a:gd name="T46" fmla="*/ 191 w 191"/>
                <a:gd name="T47" fmla="*/ 96 h 242"/>
                <a:gd name="T48" fmla="*/ 139 w 191"/>
                <a:gd name="T49" fmla="*/ 183 h 242"/>
                <a:gd name="T50" fmla="*/ 135 w 191"/>
                <a:gd name="T51" fmla="*/ 176 h 242"/>
                <a:gd name="T52" fmla="*/ 180 w 191"/>
                <a:gd name="T53" fmla="*/ 101 h 242"/>
                <a:gd name="T54" fmla="*/ 95 w 191"/>
                <a:gd name="T55" fmla="*/ 11 h 242"/>
                <a:gd name="T56" fmla="*/ 11 w 191"/>
                <a:gd name="T57" fmla="*/ 101 h 242"/>
                <a:gd name="T58" fmla="*/ 55 w 191"/>
                <a:gd name="T59" fmla="*/ 176 h 242"/>
                <a:gd name="T60" fmla="*/ 53 w 191"/>
                <a:gd name="T61" fmla="*/ 183 h 242"/>
                <a:gd name="T62" fmla="*/ 0 w 191"/>
                <a:gd name="T63" fmla="*/ 96 h 242"/>
                <a:gd name="T64" fmla="*/ 95 w 191"/>
                <a:gd name="T65" fmla="*/ 0 h 242"/>
                <a:gd name="T66" fmla="*/ 95 w 191"/>
                <a:gd name="T67" fmla="*/ 205 h 242"/>
                <a:gd name="T68" fmla="*/ 106 w 191"/>
                <a:gd name="T69" fmla="*/ 205 h 242"/>
                <a:gd name="T70" fmla="*/ 109 w 191"/>
                <a:gd name="T71" fmla="*/ 202 h 242"/>
                <a:gd name="T72" fmla="*/ 109 w 191"/>
                <a:gd name="T73" fmla="*/ 192 h 242"/>
                <a:gd name="T74" fmla="*/ 95 w 191"/>
                <a:gd name="T75" fmla="*/ 180 h 242"/>
                <a:gd name="T76" fmla="*/ 82 w 191"/>
                <a:gd name="T77" fmla="*/ 192 h 242"/>
                <a:gd name="T78" fmla="*/ 81 w 191"/>
                <a:gd name="T79" fmla="*/ 201 h 242"/>
                <a:gd name="T80" fmla="*/ 83 w 191"/>
                <a:gd name="T81" fmla="*/ 204 h 242"/>
                <a:gd name="T82" fmla="*/ 95 w 191"/>
                <a:gd name="T83" fmla="*/ 20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1" h="242">
                  <a:moveTo>
                    <a:pt x="105" y="123"/>
                  </a:moveTo>
                  <a:cubicBezTo>
                    <a:pt x="112" y="174"/>
                    <a:pt x="128" y="216"/>
                    <a:pt x="142" y="242"/>
                  </a:cubicBezTo>
                  <a:cubicBezTo>
                    <a:pt x="122" y="242"/>
                    <a:pt x="122" y="242"/>
                    <a:pt x="122" y="242"/>
                  </a:cubicBezTo>
                  <a:cubicBezTo>
                    <a:pt x="122" y="227"/>
                    <a:pt x="114" y="215"/>
                    <a:pt x="95" y="215"/>
                  </a:cubicBezTo>
                  <a:cubicBezTo>
                    <a:pt x="77" y="215"/>
                    <a:pt x="69" y="227"/>
                    <a:pt x="68" y="242"/>
                  </a:cubicBezTo>
                  <a:cubicBezTo>
                    <a:pt x="48" y="242"/>
                    <a:pt x="48" y="242"/>
                    <a:pt x="48" y="242"/>
                  </a:cubicBezTo>
                  <a:cubicBezTo>
                    <a:pt x="63" y="216"/>
                    <a:pt x="78" y="174"/>
                    <a:pt x="85" y="123"/>
                  </a:cubicBezTo>
                  <a:cubicBezTo>
                    <a:pt x="81" y="120"/>
                    <a:pt x="78" y="114"/>
                    <a:pt x="78" y="107"/>
                  </a:cubicBezTo>
                  <a:cubicBezTo>
                    <a:pt x="78" y="97"/>
                    <a:pt x="86" y="91"/>
                    <a:pt x="95" y="91"/>
                  </a:cubicBezTo>
                  <a:cubicBezTo>
                    <a:pt x="105" y="91"/>
                    <a:pt x="112" y="97"/>
                    <a:pt x="112" y="107"/>
                  </a:cubicBezTo>
                  <a:cubicBezTo>
                    <a:pt x="112" y="114"/>
                    <a:pt x="110" y="120"/>
                    <a:pt x="105" y="123"/>
                  </a:cubicBezTo>
                  <a:close/>
                  <a:moveTo>
                    <a:pt x="95" y="40"/>
                  </a:moveTo>
                  <a:cubicBezTo>
                    <a:pt x="127" y="40"/>
                    <a:pt x="153" y="67"/>
                    <a:pt x="153" y="99"/>
                  </a:cubicBezTo>
                  <a:cubicBezTo>
                    <a:pt x="153" y="119"/>
                    <a:pt x="142" y="137"/>
                    <a:pt x="126" y="146"/>
                  </a:cubicBezTo>
                  <a:cubicBezTo>
                    <a:pt x="126" y="144"/>
                    <a:pt x="125" y="142"/>
                    <a:pt x="125" y="139"/>
                  </a:cubicBezTo>
                  <a:cubicBezTo>
                    <a:pt x="135" y="131"/>
                    <a:pt x="142" y="118"/>
                    <a:pt x="142" y="102"/>
                  </a:cubicBezTo>
                  <a:cubicBezTo>
                    <a:pt x="142" y="76"/>
                    <a:pt x="125" y="52"/>
                    <a:pt x="93" y="53"/>
                  </a:cubicBezTo>
                  <a:cubicBezTo>
                    <a:pt x="67" y="53"/>
                    <a:pt x="49" y="76"/>
                    <a:pt x="49" y="102"/>
                  </a:cubicBezTo>
                  <a:cubicBezTo>
                    <a:pt x="49" y="118"/>
                    <a:pt x="55" y="131"/>
                    <a:pt x="66" y="139"/>
                  </a:cubicBezTo>
                  <a:cubicBezTo>
                    <a:pt x="66" y="142"/>
                    <a:pt x="64" y="144"/>
                    <a:pt x="64" y="146"/>
                  </a:cubicBezTo>
                  <a:cubicBezTo>
                    <a:pt x="49" y="137"/>
                    <a:pt x="38" y="119"/>
                    <a:pt x="38" y="99"/>
                  </a:cubicBezTo>
                  <a:cubicBezTo>
                    <a:pt x="38" y="67"/>
                    <a:pt x="63" y="40"/>
                    <a:pt x="95" y="40"/>
                  </a:cubicBezTo>
                  <a:close/>
                  <a:moveTo>
                    <a:pt x="95" y="0"/>
                  </a:moveTo>
                  <a:cubicBezTo>
                    <a:pt x="148" y="0"/>
                    <a:pt x="191" y="44"/>
                    <a:pt x="191" y="96"/>
                  </a:cubicBezTo>
                  <a:cubicBezTo>
                    <a:pt x="191" y="134"/>
                    <a:pt x="169" y="168"/>
                    <a:pt x="139" y="183"/>
                  </a:cubicBezTo>
                  <a:cubicBezTo>
                    <a:pt x="138" y="181"/>
                    <a:pt x="136" y="179"/>
                    <a:pt x="135" y="176"/>
                  </a:cubicBezTo>
                  <a:cubicBezTo>
                    <a:pt x="162" y="162"/>
                    <a:pt x="180" y="133"/>
                    <a:pt x="180" y="101"/>
                  </a:cubicBezTo>
                  <a:cubicBezTo>
                    <a:pt x="180" y="53"/>
                    <a:pt x="142" y="11"/>
                    <a:pt x="95" y="11"/>
                  </a:cubicBezTo>
                  <a:cubicBezTo>
                    <a:pt x="49" y="11"/>
                    <a:pt x="11" y="53"/>
                    <a:pt x="11" y="101"/>
                  </a:cubicBezTo>
                  <a:cubicBezTo>
                    <a:pt x="11" y="133"/>
                    <a:pt x="29" y="162"/>
                    <a:pt x="55" y="176"/>
                  </a:cubicBezTo>
                  <a:cubicBezTo>
                    <a:pt x="54" y="179"/>
                    <a:pt x="54" y="181"/>
                    <a:pt x="53" y="183"/>
                  </a:cubicBezTo>
                  <a:cubicBezTo>
                    <a:pt x="21" y="168"/>
                    <a:pt x="0" y="134"/>
                    <a:pt x="0" y="96"/>
                  </a:cubicBezTo>
                  <a:cubicBezTo>
                    <a:pt x="0" y="44"/>
                    <a:pt x="42" y="0"/>
                    <a:pt x="95" y="0"/>
                  </a:cubicBezTo>
                  <a:close/>
                  <a:moveTo>
                    <a:pt x="95" y="205"/>
                  </a:moveTo>
                  <a:cubicBezTo>
                    <a:pt x="99" y="205"/>
                    <a:pt x="104" y="205"/>
                    <a:pt x="106" y="205"/>
                  </a:cubicBezTo>
                  <a:cubicBezTo>
                    <a:pt x="108" y="205"/>
                    <a:pt x="109" y="203"/>
                    <a:pt x="109" y="202"/>
                  </a:cubicBezTo>
                  <a:cubicBezTo>
                    <a:pt x="110" y="200"/>
                    <a:pt x="109" y="196"/>
                    <a:pt x="109" y="192"/>
                  </a:cubicBezTo>
                  <a:cubicBezTo>
                    <a:pt x="108" y="183"/>
                    <a:pt x="105" y="180"/>
                    <a:pt x="95" y="180"/>
                  </a:cubicBezTo>
                  <a:cubicBezTo>
                    <a:pt x="85" y="180"/>
                    <a:pt x="83" y="185"/>
                    <a:pt x="82" y="192"/>
                  </a:cubicBezTo>
                  <a:cubicBezTo>
                    <a:pt x="82" y="195"/>
                    <a:pt x="81" y="199"/>
                    <a:pt x="81" y="201"/>
                  </a:cubicBezTo>
                  <a:cubicBezTo>
                    <a:pt x="81" y="202"/>
                    <a:pt x="82" y="203"/>
                    <a:pt x="83" y="204"/>
                  </a:cubicBezTo>
                  <a:cubicBezTo>
                    <a:pt x="86" y="204"/>
                    <a:pt x="90" y="205"/>
                    <a:pt x="95" y="205"/>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76"/>
            <p:cNvSpPr>
              <a:spLocks/>
            </p:cNvSpPr>
            <p:nvPr/>
          </p:nvSpPr>
          <p:spPr bwMode="auto">
            <a:xfrm>
              <a:off x="1896" y="1095"/>
              <a:ext cx="36" cy="30"/>
            </a:xfrm>
            <a:custGeom>
              <a:avLst/>
              <a:gdLst>
                <a:gd name="T0" fmla="*/ 9 w 18"/>
                <a:gd name="T1" fmla="*/ 15 h 15"/>
                <a:gd name="T2" fmla="*/ 9 w 18"/>
                <a:gd name="T3" fmla="*/ 15 h 15"/>
                <a:gd name="T4" fmla="*/ 16 w 18"/>
                <a:gd name="T5" fmla="*/ 15 h 15"/>
                <a:gd name="T6" fmla="*/ 18 w 18"/>
                <a:gd name="T7" fmla="*/ 14 h 15"/>
                <a:gd name="T8" fmla="*/ 18 w 18"/>
                <a:gd name="T9" fmla="*/ 7 h 15"/>
                <a:gd name="T10" fmla="*/ 9 w 18"/>
                <a:gd name="T11" fmla="*/ 0 h 15"/>
                <a:gd name="T12" fmla="*/ 1 w 18"/>
                <a:gd name="T13" fmla="*/ 7 h 15"/>
                <a:gd name="T14" fmla="*/ 0 w 18"/>
                <a:gd name="T15" fmla="*/ 13 h 15"/>
                <a:gd name="T16" fmla="*/ 2 w 18"/>
                <a:gd name="T17" fmla="*/ 14 h 15"/>
                <a:gd name="T18" fmla="*/ 9 w 18"/>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5">
                  <a:moveTo>
                    <a:pt x="9" y="15"/>
                  </a:moveTo>
                  <a:cubicBezTo>
                    <a:pt x="9" y="15"/>
                    <a:pt x="9" y="15"/>
                    <a:pt x="9" y="15"/>
                  </a:cubicBezTo>
                  <a:cubicBezTo>
                    <a:pt x="11" y="15"/>
                    <a:pt x="14" y="15"/>
                    <a:pt x="16" y="15"/>
                  </a:cubicBezTo>
                  <a:cubicBezTo>
                    <a:pt x="17" y="15"/>
                    <a:pt x="17" y="14"/>
                    <a:pt x="18" y="14"/>
                  </a:cubicBezTo>
                  <a:cubicBezTo>
                    <a:pt x="18" y="12"/>
                    <a:pt x="18" y="10"/>
                    <a:pt x="18" y="7"/>
                  </a:cubicBezTo>
                  <a:cubicBezTo>
                    <a:pt x="17" y="1"/>
                    <a:pt x="15" y="0"/>
                    <a:pt x="9" y="0"/>
                  </a:cubicBezTo>
                  <a:cubicBezTo>
                    <a:pt x="3" y="0"/>
                    <a:pt x="1" y="3"/>
                    <a:pt x="1" y="7"/>
                  </a:cubicBezTo>
                  <a:cubicBezTo>
                    <a:pt x="1" y="9"/>
                    <a:pt x="0" y="11"/>
                    <a:pt x="0" y="13"/>
                  </a:cubicBezTo>
                  <a:cubicBezTo>
                    <a:pt x="0" y="14"/>
                    <a:pt x="1" y="14"/>
                    <a:pt x="2" y="14"/>
                  </a:cubicBezTo>
                  <a:cubicBezTo>
                    <a:pt x="3" y="15"/>
                    <a:pt x="6" y="15"/>
                    <a:pt x="9" y="15"/>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35"/>
          <p:cNvGrpSpPr/>
          <p:nvPr/>
        </p:nvGrpSpPr>
        <p:grpSpPr>
          <a:xfrm>
            <a:off x="5392211" y="1353559"/>
            <a:ext cx="2297503" cy="2943083"/>
            <a:chOff x="5392211" y="1353559"/>
            <a:chExt cx="2297503" cy="2943083"/>
          </a:xfrm>
        </p:grpSpPr>
        <p:sp>
          <p:nvSpPr>
            <p:cNvPr id="37" name="TextBox 36"/>
            <p:cNvSpPr txBox="1"/>
            <p:nvPr/>
          </p:nvSpPr>
          <p:spPr>
            <a:xfrm>
              <a:off x="6132878" y="1353559"/>
              <a:ext cx="1556836" cy="246221"/>
            </a:xfrm>
            <a:prstGeom prst="rect">
              <a:avLst/>
            </a:prstGeom>
            <a:noFill/>
          </p:spPr>
          <p:txBody>
            <a:bodyPr wrap="none" rtlCol="0">
              <a:spAutoFit/>
            </a:bodyPr>
            <a:lstStyle/>
            <a:p>
              <a:pPr algn="r"/>
              <a:r>
                <a:rPr lang="en-US" sz="1000" dirty="0">
                  <a:solidFill>
                    <a:schemeClr val="tx1">
                      <a:lumMod val="65000"/>
                      <a:lumOff val="35000"/>
                    </a:schemeClr>
                  </a:solidFill>
                </a:rPr>
                <a:t>Customer </a:t>
              </a:r>
              <a:r>
                <a:rPr lang="en-US" sz="1000" dirty="0" smtClean="0">
                  <a:solidFill>
                    <a:schemeClr val="tx1">
                      <a:lumMod val="65000"/>
                      <a:lumOff val="35000"/>
                    </a:schemeClr>
                  </a:solidFill>
                </a:rPr>
                <a:t>experience</a:t>
              </a:r>
              <a:endParaRPr lang="en-US" sz="1000" dirty="0">
                <a:solidFill>
                  <a:schemeClr val="tx1">
                    <a:lumMod val="65000"/>
                    <a:lumOff val="35000"/>
                  </a:schemeClr>
                </a:solidFill>
              </a:endParaRPr>
            </a:p>
          </p:txBody>
        </p:sp>
        <p:sp>
          <p:nvSpPr>
            <p:cNvPr id="38" name="TextBox 37"/>
            <p:cNvSpPr txBox="1"/>
            <p:nvPr/>
          </p:nvSpPr>
          <p:spPr>
            <a:xfrm>
              <a:off x="6365312" y="1686368"/>
              <a:ext cx="1324402" cy="246221"/>
            </a:xfrm>
            <a:prstGeom prst="rect">
              <a:avLst/>
            </a:prstGeom>
            <a:noFill/>
          </p:spPr>
          <p:txBody>
            <a:bodyPr wrap="none" rtlCol="0">
              <a:spAutoFit/>
            </a:bodyPr>
            <a:lstStyle/>
            <a:p>
              <a:pPr algn="r"/>
              <a:r>
                <a:rPr lang="en-US" sz="1000" dirty="0">
                  <a:solidFill>
                    <a:schemeClr val="tx1">
                      <a:lumMod val="65000"/>
                      <a:lumOff val="35000"/>
                    </a:schemeClr>
                  </a:solidFill>
                </a:rPr>
                <a:t>Process efficiency</a:t>
              </a:r>
            </a:p>
          </p:txBody>
        </p:sp>
        <p:sp>
          <p:nvSpPr>
            <p:cNvPr id="39" name="TextBox 38"/>
            <p:cNvSpPr txBox="1"/>
            <p:nvPr/>
          </p:nvSpPr>
          <p:spPr>
            <a:xfrm>
              <a:off x="5892427" y="2028956"/>
              <a:ext cx="1797287" cy="246221"/>
            </a:xfrm>
            <a:prstGeom prst="rect">
              <a:avLst/>
            </a:prstGeom>
            <a:noFill/>
          </p:spPr>
          <p:txBody>
            <a:bodyPr wrap="none" rtlCol="0">
              <a:spAutoFit/>
            </a:bodyPr>
            <a:lstStyle/>
            <a:p>
              <a:pPr marL="0" lvl="1" algn="r"/>
              <a:r>
                <a:rPr lang="en-US" sz="1000" dirty="0">
                  <a:solidFill>
                    <a:schemeClr val="tx1">
                      <a:lumMod val="65000"/>
                      <a:lumOff val="35000"/>
                    </a:schemeClr>
                  </a:solidFill>
                </a:rPr>
                <a:t>More targeted </a:t>
              </a:r>
              <a:r>
                <a:rPr lang="en-US" sz="1000" dirty="0" smtClean="0">
                  <a:solidFill>
                    <a:schemeClr val="tx1">
                      <a:lumMod val="65000"/>
                      <a:lumOff val="35000"/>
                    </a:schemeClr>
                  </a:solidFill>
                </a:rPr>
                <a:t>marketing</a:t>
              </a:r>
              <a:endParaRPr lang="en-US" sz="1000" dirty="0">
                <a:solidFill>
                  <a:schemeClr val="tx1">
                    <a:lumMod val="65000"/>
                    <a:lumOff val="35000"/>
                  </a:schemeClr>
                </a:solidFill>
              </a:endParaRPr>
            </a:p>
          </p:txBody>
        </p:sp>
        <p:sp>
          <p:nvSpPr>
            <p:cNvPr id="40" name="TextBox 39"/>
            <p:cNvSpPr txBox="1"/>
            <p:nvPr/>
          </p:nvSpPr>
          <p:spPr>
            <a:xfrm>
              <a:off x="6689203" y="2366036"/>
              <a:ext cx="1000511" cy="246221"/>
            </a:xfrm>
            <a:prstGeom prst="rect">
              <a:avLst/>
            </a:prstGeom>
            <a:noFill/>
          </p:spPr>
          <p:txBody>
            <a:bodyPr wrap="none" rtlCol="0">
              <a:spAutoFit/>
            </a:bodyPr>
            <a:lstStyle/>
            <a:p>
              <a:pPr algn="r"/>
              <a:r>
                <a:rPr lang="en-US" sz="1000" dirty="0">
                  <a:solidFill>
                    <a:schemeClr val="tx1">
                      <a:lumMod val="65000"/>
                      <a:lumOff val="35000"/>
                    </a:schemeClr>
                  </a:solidFill>
                </a:rPr>
                <a:t>Cost reduction</a:t>
              </a:r>
            </a:p>
          </p:txBody>
        </p:sp>
        <p:sp>
          <p:nvSpPr>
            <p:cNvPr id="45" name="TextBox 44"/>
            <p:cNvSpPr txBox="1"/>
            <p:nvPr/>
          </p:nvSpPr>
          <p:spPr>
            <a:xfrm>
              <a:off x="6089923" y="2694102"/>
              <a:ext cx="1599789" cy="246221"/>
            </a:xfrm>
            <a:prstGeom prst="rect">
              <a:avLst/>
            </a:prstGeom>
            <a:noFill/>
          </p:spPr>
          <p:txBody>
            <a:bodyPr wrap="none" rtlCol="0">
              <a:spAutoFit/>
            </a:bodyPr>
            <a:lstStyle/>
            <a:p>
              <a:pPr algn="r"/>
              <a:r>
                <a:rPr lang="en-US" sz="1000" dirty="0">
                  <a:solidFill>
                    <a:schemeClr val="tx1">
                      <a:lumMod val="65000"/>
                      <a:lumOff val="35000"/>
                    </a:schemeClr>
                  </a:solidFill>
                </a:rPr>
                <a:t>New products/models</a:t>
              </a:r>
            </a:p>
          </p:txBody>
        </p:sp>
        <p:sp>
          <p:nvSpPr>
            <p:cNvPr id="46" name="TextBox 45"/>
            <p:cNvSpPr txBox="1"/>
            <p:nvPr/>
          </p:nvSpPr>
          <p:spPr>
            <a:xfrm>
              <a:off x="5704876" y="3036569"/>
              <a:ext cx="1984838" cy="246221"/>
            </a:xfrm>
            <a:prstGeom prst="rect">
              <a:avLst/>
            </a:prstGeom>
            <a:noFill/>
          </p:spPr>
          <p:txBody>
            <a:bodyPr wrap="none" rtlCol="0">
              <a:spAutoFit/>
            </a:bodyPr>
            <a:lstStyle/>
            <a:p>
              <a:pPr algn="r"/>
              <a:r>
                <a:rPr lang="en-US" sz="1000" dirty="0">
                  <a:solidFill>
                    <a:schemeClr val="tx1">
                      <a:lumMod val="65000"/>
                      <a:lumOff val="35000"/>
                    </a:schemeClr>
                  </a:solidFill>
                </a:rPr>
                <a:t>Improved risk </a:t>
              </a:r>
              <a:r>
                <a:rPr lang="en-US" sz="1000" dirty="0" smtClean="0">
                  <a:solidFill>
                    <a:schemeClr val="tx1">
                      <a:lumMod val="65000"/>
                      <a:lumOff val="35000"/>
                    </a:schemeClr>
                  </a:solidFill>
                </a:rPr>
                <a:t>management</a:t>
              </a:r>
              <a:endParaRPr lang="en-US" sz="1000" dirty="0">
                <a:solidFill>
                  <a:schemeClr val="tx1">
                    <a:lumMod val="65000"/>
                    <a:lumOff val="35000"/>
                  </a:schemeClr>
                </a:solidFill>
              </a:endParaRPr>
            </a:p>
          </p:txBody>
        </p:sp>
        <p:sp>
          <p:nvSpPr>
            <p:cNvPr id="47" name="TextBox 46"/>
            <p:cNvSpPr txBox="1"/>
            <p:nvPr/>
          </p:nvSpPr>
          <p:spPr>
            <a:xfrm>
              <a:off x="5619913" y="3375943"/>
              <a:ext cx="2069798" cy="246221"/>
            </a:xfrm>
            <a:prstGeom prst="rect">
              <a:avLst/>
            </a:prstGeom>
            <a:noFill/>
          </p:spPr>
          <p:txBody>
            <a:bodyPr wrap="none" rtlCol="0">
              <a:spAutoFit/>
            </a:bodyPr>
            <a:lstStyle/>
            <a:p>
              <a:pPr algn="r"/>
              <a:r>
                <a:rPr lang="en-US" sz="1000" dirty="0">
                  <a:solidFill>
                    <a:schemeClr val="tx1">
                      <a:lumMod val="65000"/>
                      <a:lumOff val="35000"/>
                    </a:schemeClr>
                  </a:solidFill>
                </a:rPr>
                <a:t>Monetize information directly</a:t>
              </a:r>
            </a:p>
          </p:txBody>
        </p:sp>
        <p:sp>
          <p:nvSpPr>
            <p:cNvPr id="48" name="TextBox 47"/>
            <p:cNvSpPr txBox="1"/>
            <p:nvPr/>
          </p:nvSpPr>
          <p:spPr>
            <a:xfrm>
              <a:off x="5905568" y="3708409"/>
              <a:ext cx="1784144" cy="241132"/>
            </a:xfrm>
            <a:prstGeom prst="rect">
              <a:avLst/>
            </a:prstGeom>
            <a:noFill/>
          </p:spPr>
          <p:txBody>
            <a:bodyPr wrap="none" rtlCol="0">
              <a:spAutoFit/>
            </a:bodyPr>
            <a:lstStyle/>
            <a:p>
              <a:pPr algn="r"/>
              <a:r>
                <a:rPr lang="en-US" sz="1000" dirty="0" smtClean="0">
                  <a:solidFill>
                    <a:schemeClr val="tx1">
                      <a:lumMod val="65000"/>
                      <a:lumOff val="35000"/>
                    </a:schemeClr>
                  </a:solidFill>
                </a:rPr>
                <a:t>Regulatory compliance</a:t>
              </a:r>
            </a:p>
          </p:txBody>
        </p:sp>
        <p:sp>
          <p:nvSpPr>
            <p:cNvPr id="49" name="TextBox 48"/>
            <p:cNvSpPr txBox="1"/>
            <p:nvPr/>
          </p:nvSpPr>
          <p:spPr>
            <a:xfrm>
              <a:off x="5392211" y="4055510"/>
              <a:ext cx="2297503" cy="241132"/>
            </a:xfrm>
            <a:prstGeom prst="rect">
              <a:avLst/>
            </a:prstGeom>
            <a:noFill/>
          </p:spPr>
          <p:txBody>
            <a:bodyPr wrap="none" rtlCol="0">
              <a:spAutoFit/>
            </a:bodyPr>
            <a:lstStyle/>
            <a:p>
              <a:pPr algn="r"/>
              <a:r>
                <a:rPr lang="en-US" sz="1000" dirty="0" smtClean="0">
                  <a:solidFill>
                    <a:schemeClr val="tx1">
                      <a:lumMod val="65000"/>
                      <a:lumOff val="35000"/>
                    </a:schemeClr>
                  </a:solidFill>
                </a:rPr>
                <a:t>Enhanced security capabilities</a:t>
              </a:r>
            </a:p>
          </p:txBody>
        </p:sp>
      </p:grpSp>
      <p:sp>
        <p:nvSpPr>
          <p:cNvPr id="50" name="Text Placeholder 1"/>
          <p:cNvSpPr txBox="1">
            <a:spLocks/>
          </p:cNvSpPr>
          <p:nvPr/>
        </p:nvSpPr>
        <p:spPr>
          <a:xfrm>
            <a:off x="379413" y="4689552"/>
            <a:ext cx="8129350" cy="230832"/>
          </a:xfrm>
          <a:prstGeom prst="rect">
            <a:avLst/>
          </a:prstGeom>
        </p:spPr>
        <p:txBody>
          <a:bodyPr wrap="square" anchor="b" anchorCtr="0">
            <a:spAutoFit/>
          </a:bodyPr>
          <a:lstStyle>
            <a:defPPr>
              <a:defRPr lang="en-US"/>
            </a:defPPr>
            <a:lvl1pPr indent="0">
              <a:spcBef>
                <a:spcPct val="20000"/>
              </a:spcBef>
              <a:buFont typeface="Arial"/>
              <a:buNone/>
              <a:defRPr sz="900">
                <a:solidFill>
                  <a:srgbClr val="717074"/>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Gartner 9/13: Survey Analysis: Big Data Adoption in 2013 Shows Substance Behind the Hype</a:t>
            </a:r>
          </a:p>
        </p:txBody>
      </p:sp>
    </p:spTree>
    <p:extLst>
      <p:ext uri="{BB962C8B-B14F-4D97-AF65-F5344CB8AC3E}">
        <p14:creationId xmlns:p14="http://schemas.microsoft.com/office/powerpoint/2010/main" val="312526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8236003" y="203869"/>
            <a:ext cx="346104" cy="979366"/>
            <a:chOff x="8575503" y="6189512"/>
            <a:chExt cx="75965" cy="197216"/>
          </a:xfrm>
          <a:solidFill>
            <a:schemeClr val="tx1">
              <a:lumMod val="65000"/>
              <a:lumOff val="35000"/>
            </a:schemeClr>
          </a:solidFill>
        </p:grpSpPr>
        <p:sp>
          <p:nvSpPr>
            <p:cNvPr id="38" name="Freeform 37"/>
            <p:cNvSpPr>
              <a:spLocks/>
            </p:cNvSpPr>
            <p:nvPr/>
          </p:nvSpPr>
          <p:spPr bwMode="auto">
            <a:xfrm>
              <a:off x="8575503" y="6227494"/>
              <a:ext cx="75965" cy="159234"/>
            </a:xfrm>
            <a:custGeom>
              <a:avLst/>
              <a:gdLst>
                <a:gd name="T0" fmla="*/ 0 w 22"/>
                <a:gd name="T1" fmla="*/ 6 h 46"/>
                <a:gd name="T2" fmla="*/ 0 w 22"/>
                <a:gd name="T3" fmla="*/ 20 h 46"/>
                <a:gd name="T4" fmla="*/ 2 w 22"/>
                <a:gd name="T5" fmla="*/ 23 h 46"/>
                <a:gd name="T6" fmla="*/ 4 w 22"/>
                <a:gd name="T7" fmla="*/ 20 h 46"/>
                <a:gd name="T8" fmla="*/ 4 w 22"/>
                <a:gd name="T9" fmla="*/ 7 h 46"/>
                <a:gd name="T10" fmla="*/ 5 w 22"/>
                <a:gd name="T11" fmla="*/ 7 h 46"/>
                <a:gd name="T12" fmla="*/ 5 w 22"/>
                <a:gd name="T13" fmla="*/ 44 h 46"/>
                <a:gd name="T14" fmla="*/ 8 w 22"/>
                <a:gd name="T15" fmla="*/ 46 h 46"/>
                <a:gd name="T16" fmla="*/ 10 w 22"/>
                <a:gd name="T17" fmla="*/ 44 h 46"/>
                <a:gd name="T18" fmla="*/ 10 w 22"/>
                <a:gd name="T19" fmla="*/ 23 h 46"/>
                <a:gd name="T20" fmla="*/ 11 w 22"/>
                <a:gd name="T21" fmla="*/ 23 h 46"/>
                <a:gd name="T22" fmla="*/ 11 w 22"/>
                <a:gd name="T23" fmla="*/ 44 h 46"/>
                <a:gd name="T24" fmla="*/ 14 w 22"/>
                <a:gd name="T25" fmla="*/ 46 h 46"/>
                <a:gd name="T26" fmla="*/ 17 w 22"/>
                <a:gd name="T27" fmla="*/ 44 h 46"/>
                <a:gd name="T28" fmla="*/ 17 w 22"/>
                <a:gd name="T29" fmla="*/ 7 h 46"/>
                <a:gd name="T30" fmla="*/ 18 w 22"/>
                <a:gd name="T31" fmla="*/ 7 h 46"/>
                <a:gd name="T32" fmla="*/ 18 w 22"/>
                <a:gd name="T33" fmla="*/ 20 h 46"/>
                <a:gd name="T34" fmla="*/ 20 w 22"/>
                <a:gd name="T35" fmla="*/ 23 h 46"/>
                <a:gd name="T36" fmla="*/ 22 w 22"/>
                <a:gd name="T37" fmla="*/ 20 h 46"/>
                <a:gd name="T38" fmla="*/ 22 w 22"/>
                <a:gd name="T39" fmla="*/ 6 h 46"/>
                <a:gd name="T40" fmla="*/ 16 w 22"/>
                <a:gd name="T41" fmla="*/ 0 h 46"/>
                <a:gd name="T42" fmla="*/ 6 w 22"/>
                <a:gd name="T43" fmla="*/ 0 h 46"/>
                <a:gd name="T44" fmla="*/ 0 w 22"/>
                <a:gd name="T45"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46">
                  <a:moveTo>
                    <a:pt x="0" y="6"/>
                  </a:moveTo>
                  <a:cubicBezTo>
                    <a:pt x="0" y="8"/>
                    <a:pt x="0" y="19"/>
                    <a:pt x="0" y="20"/>
                  </a:cubicBezTo>
                  <a:cubicBezTo>
                    <a:pt x="0" y="22"/>
                    <a:pt x="0" y="23"/>
                    <a:pt x="2" y="23"/>
                  </a:cubicBezTo>
                  <a:cubicBezTo>
                    <a:pt x="3" y="23"/>
                    <a:pt x="4" y="22"/>
                    <a:pt x="4" y="20"/>
                  </a:cubicBezTo>
                  <a:cubicBezTo>
                    <a:pt x="4" y="19"/>
                    <a:pt x="4" y="7"/>
                    <a:pt x="4" y="7"/>
                  </a:cubicBezTo>
                  <a:cubicBezTo>
                    <a:pt x="4" y="7"/>
                    <a:pt x="4" y="7"/>
                    <a:pt x="5" y="7"/>
                  </a:cubicBezTo>
                  <a:cubicBezTo>
                    <a:pt x="5" y="7"/>
                    <a:pt x="5" y="41"/>
                    <a:pt x="5" y="44"/>
                  </a:cubicBezTo>
                  <a:cubicBezTo>
                    <a:pt x="5" y="45"/>
                    <a:pt x="6" y="46"/>
                    <a:pt x="8" y="46"/>
                  </a:cubicBezTo>
                  <a:cubicBezTo>
                    <a:pt x="9" y="46"/>
                    <a:pt x="10" y="45"/>
                    <a:pt x="10" y="44"/>
                  </a:cubicBezTo>
                  <a:cubicBezTo>
                    <a:pt x="10" y="41"/>
                    <a:pt x="10" y="23"/>
                    <a:pt x="10" y="23"/>
                  </a:cubicBezTo>
                  <a:cubicBezTo>
                    <a:pt x="10" y="23"/>
                    <a:pt x="10" y="23"/>
                    <a:pt x="11" y="23"/>
                  </a:cubicBezTo>
                  <a:cubicBezTo>
                    <a:pt x="11" y="23"/>
                    <a:pt x="11" y="41"/>
                    <a:pt x="11" y="44"/>
                  </a:cubicBezTo>
                  <a:cubicBezTo>
                    <a:pt x="11" y="45"/>
                    <a:pt x="13" y="46"/>
                    <a:pt x="14" y="46"/>
                  </a:cubicBezTo>
                  <a:cubicBezTo>
                    <a:pt x="16" y="46"/>
                    <a:pt x="17" y="45"/>
                    <a:pt x="17" y="44"/>
                  </a:cubicBezTo>
                  <a:cubicBezTo>
                    <a:pt x="17" y="41"/>
                    <a:pt x="17" y="7"/>
                    <a:pt x="17" y="7"/>
                  </a:cubicBezTo>
                  <a:cubicBezTo>
                    <a:pt x="17" y="7"/>
                    <a:pt x="17" y="7"/>
                    <a:pt x="18" y="7"/>
                  </a:cubicBezTo>
                  <a:cubicBezTo>
                    <a:pt x="18" y="7"/>
                    <a:pt x="18" y="19"/>
                    <a:pt x="18" y="20"/>
                  </a:cubicBezTo>
                  <a:cubicBezTo>
                    <a:pt x="18" y="22"/>
                    <a:pt x="19" y="23"/>
                    <a:pt x="20" y="23"/>
                  </a:cubicBezTo>
                  <a:cubicBezTo>
                    <a:pt x="21" y="23"/>
                    <a:pt x="22" y="22"/>
                    <a:pt x="22" y="20"/>
                  </a:cubicBezTo>
                  <a:cubicBezTo>
                    <a:pt x="22" y="19"/>
                    <a:pt x="22" y="8"/>
                    <a:pt x="22" y="6"/>
                  </a:cubicBezTo>
                  <a:cubicBezTo>
                    <a:pt x="22" y="2"/>
                    <a:pt x="19" y="0"/>
                    <a:pt x="16" y="0"/>
                  </a:cubicBezTo>
                  <a:cubicBezTo>
                    <a:pt x="14" y="0"/>
                    <a:pt x="7" y="0"/>
                    <a:pt x="6" y="0"/>
                  </a:cubicBezTo>
                  <a:cubicBezTo>
                    <a:pt x="2" y="0"/>
                    <a:pt x="0" y="2"/>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a:p>
          </p:txBody>
        </p:sp>
        <p:sp>
          <p:nvSpPr>
            <p:cNvPr id="39" name="Oval 38"/>
            <p:cNvSpPr>
              <a:spLocks noChangeArrowheads="1"/>
            </p:cNvSpPr>
            <p:nvPr/>
          </p:nvSpPr>
          <p:spPr bwMode="auto">
            <a:xfrm>
              <a:off x="8595956" y="6189512"/>
              <a:ext cx="35061" cy="33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a:p>
          </p:txBody>
        </p:sp>
      </p:grpSp>
      <p:sp>
        <p:nvSpPr>
          <p:cNvPr id="75" name="Rectangle 74"/>
          <p:cNvSpPr/>
          <p:nvPr/>
        </p:nvSpPr>
        <p:spPr>
          <a:xfrm>
            <a:off x="357867" y="1256535"/>
            <a:ext cx="7495849" cy="3230123"/>
          </a:xfrm>
          <a:prstGeom prst="rect">
            <a:avLst/>
          </a:prstGeom>
          <a:solidFill>
            <a:schemeClr val="bg1">
              <a:lumMod val="9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7" name="Chart 76"/>
          <p:cNvGraphicFramePr/>
          <p:nvPr>
            <p:extLst/>
          </p:nvPr>
        </p:nvGraphicFramePr>
        <p:xfrm>
          <a:off x="478419" y="1005417"/>
          <a:ext cx="7903581" cy="5214398"/>
        </p:xfrm>
        <a:graphic>
          <a:graphicData uri="http://schemas.openxmlformats.org/drawingml/2006/chart">
            <c:chart xmlns:c="http://schemas.openxmlformats.org/drawingml/2006/chart" xmlns:r="http://schemas.openxmlformats.org/officeDocument/2006/relationships" r:id="rId3"/>
          </a:graphicData>
        </a:graphic>
      </p:graphicFrame>
      <p:grpSp>
        <p:nvGrpSpPr>
          <p:cNvPr id="96" name="Group 95"/>
          <p:cNvGrpSpPr/>
          <p:nvPr/>
        </p:nvGrpSpPr>
        <p:grpSpPr>
          <a:xfrm>
            <a:off x="398750" y="1369820"/>
            <a:ext cx="743360" cy="2936122"/>
            <a:chOff x="577116" y="1429793"/>
            <a:chExt cx="689394" cy="2859458"/>
          </a:xfrm>
        </p:grpSpPr>
        <p:sp>
          <p:nvSpPr>
            <p:cNvPr id="97" name="TextBox 96"/>
            <p:cNvSpPr txBox="1"/>
            <p:nvPr/>
          </p:nvSpPr>
          <p:spPr>
            <a:xfrm>
              <a:off x="577116" y="206841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61%</a:t>
              </a:r>
            </a:p>
          </p:txBody>
        </p:sp>
        <p:sp>
          <p:nvSpPr>
            <p:cNvPr id="98" name="TextBox 97"/>
            <p:cNvSpPr txBox="1"/>
            <p:nvPr/>
          </p:nvSpPr>
          <p:spPr>
            <a:xfrm>
              <a:off x="577116" y="272966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46%</a:t>
              </a:r>
            </a:p>
          </p:txBody>
        </p:sp>
        <p:sp>
          <p:nvSpPr>
            <p:cNvPr id="99" name="TextBox 98"/>
            <p:cNvSpPr txBox="1"/>
            <p:nvPr/>
          </p:nvSpPr>
          <p:spPr>
            <a:xfrm>
              <a:off x="577116" y="3049718"/>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43%</a:t>
              </a:r>
            </a:p>
          </p:txBody>
        </p:sp>
        <p:sp>
          <p:nvSpPr>
            <p:cNvPr id="100" name="TextBox 99"/>
            <p:cNvSpPr txBox="1"/>
            <p:nvPr/>
          </p:nvSpPr>
          <p:spPr>
            <a:xfrm>
              <a:off x="577116" y="3393701"/>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36%</a:t>
              </a:r>
            </a:p>
          </p:txBody>
        </p:sp>
        <p:sp>
          <p:nvSpPr>
            <p:cNvPr id="101" name="TextBox 100"/>
            <p:cNvSpPr txBox="1"/>
            <p:nvPr/>
          </p:nvSpPr>
          <p:spPr>
            <a:xfrm>
              <a:off x="577116" y="3729685"/>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24%</a:t>
              </a:r>
            </a:p>
          </p:txBody>
        </p:sp>
        <p:sp>
          <p:nvSpPr>
            <p:cNvPr id="102" name="TextBox 101"/>
            <p:cNvSpPr txBox="1"/>
            <p:nvPr/>
          </p:nvSpPr>
          <p:spPr>
            <a:xfrm>
              <a:off x="577116" y="1754977"/>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70%</a:t>
              </a:r>
            </a:p>
          </p:txBody>
        </p:sp>
        <p:sp>
          <p:nvSpPr>
            <p:cNvPr id="103" name="TextBox 102"/>
            <p:cNvSpPr txBox="1"/>
            <p:nvPr/>
          </p:nvSpPr>
          <p:spPr>
            <a:xfrm>
              <a:off x="577116" y="239669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58%</a:t>
              </a:r>
            </a:p>
          </p:txBody>
        </p:sp>
        <p:sp>
          <p:nvSpPr>
            <p:cNvPr id="104" name="TextBox 103"/>
            <p:cNvSpPr txBox="1"/>
            <p:nvPr/>
          </p:nvSpPr>
          <p:spPr>
            <a:xfrm>
              <a:off x="577116" y="4049459"/>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17%</a:t>
              </a:r>
            </a:p>
          </p:txBody>
        </p:sp>
        <p:sp>
          <p:nvSpPr>
            <p:cNvPr id="105" name="TextBox 104"/>
            <p:cNvSpPr txBox="1"/>
            <p:nvPr/>
          </p:nvSpPr>
          <p:spPr>
            <a:xfrm>
              <a:off x="577116" y="142979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75%</a:t>
              </a:r>
            </a:p>
          </p:txBody>
        </p:sp>
      </p:grpSp>
      <p:sp>
        <p:nvSpPr>
          <p:cNvPr id="106" name="Rectangle 105"/>
          <p:cNvSpPr/>
          <p:nvPr/>
        </p:nvSpPr>
        <p:spPr>
          <a:xfrm>
            <a:off x="357866" y="720447"/>
            <a:ext cx="6957333" cy="302111"/>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7" name="Group 116" hidden="1"/>
          <p:cNvGrpSpPr/>
          <p:nvPr/>
        </p:nvGrpSpPr>
        <p:grpSpPr bwMode="black">
          <a:xfrm>
            <a:off x="412723" y="1206183"/>
            <a:ext cx="3149274" cy="2562074"/>
            <a:chOff x="5184775" y="225425"/>
            <a:chExt cx="1500188" cy="1220788"/>
          </a:xfrm>
          <a:solidFill>
            <a:schemeClr val="bg1">
              <a:lumMod val="85000"/>
            </a:schemeClr>
          </a:solidFill>
        </p:grpSpPr>
        <p:sp>
          <p:nvSpPr>
            <p:cNvPr id="118" name="Freeform 117"/>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19" name="Oval 118"/>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20" name="Freeform 119"/>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grpSp>
      <p:sp>
        <p:nvSpPr>
          <p:cNvPr id="2" name="Title 1"/>
          <p:cNvSpPr>
            <a:spLocks noGrp="1"/>
          </p:cNvSpPr>
          <p:nvPr>
            <p:ph type="ctrTitle"/>
          </p:nvPr>
        </p:nvSpPr>
        <p:spPr/>
        <p:txBody>
          <a:bodyPr/>
          <a:lstStyle/>
          <a:p>
            <a:r>
              <a:rPr lang="en-US" smtClean="0"/>
              <a:t>Big Data Opportunities By Industry</a:t>
            </a:r>
            <a:endParaRPr lang="en-US" dirty="0"/>
          </a:p>
        </p:txBody>
      </p:sp>
      <p:sp>
        <p:nvSpPr>
          <p:cNvPr id="5" name="Subtitle 4"/>
          <p:cNvSpPr>
            <a:spLocks noGrp="1"/>
          </p:cNvSpPr>
          <p:nvPr>
            <p:ph type="subTitle" idx="1"/>
          </p:nvPr>
        </p:nvSpPr>
        <p:spPr/>
        <p:txBody>
          <a:bodyPr/>
          <a:lstStyle/>
          <a:p>
            <a:r>
              <a:rPr lang="en-US" smtClean="0"/>
              <a:t>Services</a:t>
            </a:r>
            <a:endParaRPr lang="en-US" dirty="0"/>
          </a:p>
        </p:txBody>
      </p:sp>
      <p:grpSp>
        <p:nvGrpSpPr>
          <p:cNvPr id="35" name="Group 34"/>
          <p:cNvGrpSpPr/>
          <p:nvPr/>
        </p:nvGrpSpPr>
        <p:grpSpPr>
          <a:xfrm>
            <a:off x="5559001" y="1353559"/>
            <a:ext cx="2130713" cy="2948172"/>
            <a:chOff x="5559001" y="1353559"/>
            <a:chExt cx="2130713" cy="2948172"/>
          </a:xfrm>
        </p:grpSpPr>
        <p:sp>
          <p:nvSpPr>
            <p:cNvPr id="36" name="TextBox 35"/>
            <p:cNvSpPr txBox="1"/>
            <p:nvPr/>
          </p:nvSpPr>
          <p:spPr>
            <a:xfrm>
              <a:off x="6100817" y="1353559"/>
              <a:ext cx="1588897" cy="246221"/>
            </a:xfrm>
            <a:prstGeom prst="rect">
              <a:avLst/>
            </a:prstGeom>
            <a:noFill/>
          </p:spPr>
          <p:txBody>
            <a:bodyPr wrap="none" rtlCol="0">
              <a:spAutoFit/>
            </a:bodyPr>
            <a:lstStyle/>
            <a:p>
              <a:pPr algn="r"/>
              <a:r>
                <a:rPr lang="en-US" sz="1000" dirty="0">
                  <a:solidFill>
                    <a:schemeClr val="tx1">
                      <a:lumMod val="65000"/>
                      <a:lumOff val="35000"/>
                    </a:schemeClr>
                  </a:solidFill>
                </a:rPr>
                <a:t>New </a:t>
              </a:r>
              <a:r>
                <a:rPr lang="en-US" sz="1000" dirty="0" smtClean="0">
                  <a:solidFill>
                    <a:schemeClr val="tx1">
                      <a:lumMod val="65000"/>
                      <a:lumOff val="35000"/>
                    </a:schemeClr>
                  </a:solidFill>
                </a:rPr>
                <a:t>products/models</a:t>
              </a:r>
              <a:endParaRPr lang="en-US" sz="1000" dirty="0">
                <a:solidFill>
                  <a:schemeClr val="tx1">
                    <a:lumMod val="65000"/>
                    <a:lumOff val="35000"/>
                  </a:schemeClr>
                </a:solidFill>
              </a:endParaRPr>
            </a:p>
          </p:txBody>
        </p:sp>
        <p:sp>
          <p:nvSpPr>
            <p:cNvPr id="40" name="TextBox 39"/>
            <p:cNvSpPr txBox="1"/>
            <p:nvPr/>
          </p:nvSpPr>
          <p:spPr>
            <a:xfrm>
              <a:off x="6303954" y="1686368"/>
              <a:ext cx="1385760" cy="246221"/>
            </a:xfrm>
            <a:prstGeom prst="rect">
              <a:avLst/>
            </a:prstGeom>
            <a:noFill/>
          </p:spPr>
          <p:txBody>
            <a:bodyPr wrap="none" rtlCol="0">
              <a:spAutoFit/>
            </a:bodyPr>
            <a:lstStyle/>
            <a:p>
              <a:pPr algn="r"/>
              <a:r>
                <a:rPr lang="en-US" sz="1000" dirty="0">
                  <a:solidFill>
                    <a:schemeClr val="tx1">
                      <a:lumMod val="65000"/>
                      <a:lumOff val="35000"/>
                    </a:schemeClr>
                  </a:solidFill>
                </a:rPr>
                <a:t>Customer experience</a:t>
              </a:r>
            </a:p>
          </p:txBody>
        </p:sp>
        <p:sp>
          <p:nvSpPr>
            <p:cNvPr id="41" name="TextBox 40"/>
            <p:cNvSpPr txBox="1"/>
            <p:nvPr/>
          </p:nvSpPr>
          <p:spPr>
            <a:xfrm>
              <a:off x="6365312" y="2028956"/>
              <a:ext cx="1324402" cy="246221"/>
            </a:xfrm>
            <a:prstGeom prst="rect">
              <a:avLst/>
            </a:prstGeom>
            <a:noFill/>
          </p:spPr>
          <p:txBody>
            <a:bodyPr wrap="none" rtlCol="0">
              <a:spAutoFit/>
            </a:bodyPr>
            <a:lstStyle/>
            <a:p>
              <a:pPr algn="r"/>
              <a:r>
                <a:rPr lang="en-US" sz="1000" dirty="0">
                  <a:solidFill>
                    <a:schemeClr val="tx1">
                      <a:lumMod val="65000"/>
                      <a:lumOff val="35000"/>
                    </a:schemeClr>
                  </a:solidFill>
                </a:rPr>
                <a:t>Process </a:t>
              </a:r>
              <a:r>
                <a:rPr lang="en-US" sz="1000" dirty="0" smtClean="0">
                  <a:solidFill>
                    <a:schemeClr val="tx1">
                      <a:lumMod val="65000"/>
                      <a:lumOff val="35000"/>
                    </a:schemeClr>
                  </a:solidFill>
                </a:rPr>
                <a:t>efficiency</a:t>
              </a:r>
              <a:endParaRPr lang="en-US" sz="1000" dirty="0">
                <a:solidFill>
                  <a:schemeClr val="tx1">
                    <a:lumMod val="65000"/>
                    <a:lumOff val="35000"/>
                  </a:schemeClr>
                </a:solidFill>
              </a:endParaRPr>
            </a:p>
          </p:txBody>
        </p:sp>
        <p:sp>
          <p:nvSpPr>
            <p:cNvPr id="42" name="TextBox 41"/>
            <p:cNvSpPr txBox="1"/>
            <p:nvPr/>
          </p:nvSpPr>
          <p:spPr>
            <a:xfrm>
              <a:off x="5892427" y="2366036"/>
              <a:ext cx="1797287" cy="246221"/>
            </a:xfrm>
            <a:prstGeom prst="rect">
              <a:avLst/>
            </a:prstGeom>
            <a:noFill/>
          </p:spPr>
          <p:txBody>
            <a:bodyPr wrap="none" rtlCol="0">
              <a:spAutoFit/>
            </a:bodyPr>
            <a:lstStyle/>
            <a:p>
              <a:pPr marL="0" lvl="1" algn="r"/>
              <a:r>
                <a:rPr lang="en-US" sz="1000" dirty="0">
                  <a:solidFill>
                    <a:schemeClr val="tx1">
                      <a:lumMod val="65000"/>
                      <a:lumOff val="35000"/>
                    </a:schemeClr>
                  </a:solidFill>
                </a:rPr>
                <a:t>More targeted </a:t>
              </a:r>
              <a:r>
                <a:rPr lang="en-US" sz="1000" dirty="0" smtClean="0">
                  <a:solidFill>
                    <a:schemeClr val="tx1">
                      <a:lumMod val="65000"/>
                      <a:lumOff val="35000"/>
                    </a:schemeClr>
                  </a:solidFill>
                </a:rPr>
                <a:t>marketing</a:t>
              </a:r>
              <a:endParaRPr lang="en-US" sz="1000" dirty="0">
                <a:solidFill>
                  <a:schemeClr val="tx1">
                    <a:lumMod val="65000"/>
                    <a:lumOff val="35000"/>
                  </a:schemeClr>
                </a:solidFill>
              </a:endParaRPr>
            </a:p>
          </p:txBody>
        </p:sp>
        <p:sp>
          <p:nvSpPr>
            <p:cNvPr id="43" name="TextBox 42"/>
            <p:cNvSpPr txBox="1"/>
            <p:nvPr/>
          </p:nvSpPr>
          <p:spPr>
            <a:xfrm>
              <a:off x="6565686" y="2694102"/>
              <a:ext cx="1124026" cy="246221"/>
            </a:xfrm>
            <a:prstGeom prst="rect">
              <a:avLst/>
            </a:prstGeom>
            <a:noFill/>
          </p:spPr>
          <p:txBody>
            <a:bodyPr wrap="none" rtlCol="0">
              <a:spAutoFit/>
            </a:bodyPr>
            <a:lstStyle/>
            <a:p>
              <a:pPr algn="r"/>
              <a:r>
                <a:rPr lang="en-US" sz="1000" dirty="0">
                  <a:solidFill>
                    <a:schemeClr val="tx1">
                      <a:lumMod val="65000"/>
                      <a:lumOff val="35000"/>
                    </a:schemeClr>
                  </a:solidFill>
                </a:rPr>
                <a:t>Cost reduction</a:t>
              </a:r>
            </a:p>
          </p:txBody>
        </p:sp>
        <p:sp>
          <p:nvSpPr>
            <p:cNvPr id="44" name="TextBox 43"/>
            <p:cNvSpPr txBox="1"/>
            <p:nvPr/>
          </p:nvSpPr>
          <p:spPr>
            <a:xfrm>
              <a:off x="5847361" y="3036569"/>
              <a:ext cx="1842353" cy="246221"/>
            </a:xfrm>
            <a:prstGeom prst="rect">
              <a:avLst/>
            </a:prstGeom>
            <a:noFill/>
          </p:spPr>
          <p:txBody>
            <a:bodyPr wrap="none" rtlCol="0">
              <a:spAutoFit/>
            </a:bodyPr>
            <a:lstStyle/>
            <a:p>
              <a:pPr algn="r"/>
              <a:r>
                <a:rPr lang="en-US" sz="1000" dirty="0">
                  <a:solidFill>
                    <a:schemeClr val="tx1">
                      <a:lumMod val="65000"/>
                      <a:lumOff val="35000"/>
                    </a:schemeClr>
                  </a:solidFill>
                </a:rPr>
                <a:t>Monetize information </a:t>
              </a:r>
              <a:r>
                <a:rPr lang="en-US" sz="1000" dirty="0" smtClean="0">
                  <a:solidFill>
                    <a:schemeClr val="tx1">
                      <a:lumMod val="65000"/>
                      <a:lumOff val="35000"/>
                    </a:schemeClr>
                  </a:solidFill>
                </a:rPr>
                <a:t>directly</a:t>
              </a:r>
              <a:endParaRPr lang="en-US" sz="1000" dirty="0">
                <a:solidFill>
                  <a:schemeClr val="tx1">
                    <a:lumMod val="65000"/>
                    <a:lumOff val="35000"/>
                  </a:schemeClr>
                </a:solidFill>
              </a:endParaRPr>
            </a:p>
          </p:txBody>
        </p:sp>
        <p:sp>
          <p:nvSpPr>
            <p:cNvPr id="45" name="TextBox 44"/>
            <p:cNvSpPr txBox="1"/>
            <p:nvPr/>
          </p:nvSpPr>
          <p:spPr>
            <a:xfrm>
              <a:off x="5922981" y="3375943"/>
              <a:ext cx="1766730" cy="246221"/>
            </a:xfrm>
            <a:prstGeom prst="rect">
              <a:avLst/>
            </a:prstGeom>
            <a:noFill/>
          </p:spPr>
          <p:txBody>
            <a:bodyPr wrap="none" rtlCol="0">
              <a:spAutoFit/>
            </a:bodyPr>
            <a:lstStyle/>
            <a:p>
              <a:pPr algn="r"/>
              <a:r>
                <a:rPr lang="en-US" sz="1000" dirty="0">
                  <a:solidFill>
                    <a:schemeClr val="tx1">
                      <a:lumMod val="65000"/>
                      <a:lumOff val="35000"/>
                    </a:schemeClr>
                  </a:solidFill>
                </a:rPr>
                <a:t>Improved risk management</a:t>
              </a:r>
            </a:p>
          </p:txBody>
        </p:sp>
        <p:sp>
          <p:nvSpPr>
            <p:cNvPr id="46" name="TextBox 45"/>
            <p:cNvSpPr txBox="1"/>
            <p:nvPr/>
          </p:nvSpPr>
          <p:spPr>
            <a:xfrm>
              <a:off x="5559001" y="3708409"/>
              <a:ext cx="2130711" cy="246221"/>
            </a:xfrm>
            <a:prstGeom prst="rect">
              <a:avLst/>
            </a:prstGeom>
            <a:noFill/>
          </p:spPr>
          <p:txBody>
            <a:bodyPr wrap="none" rtlCol="0">
              <a:spAutoFit/>
            </a:bodyPr>
            <a:lstStyle/>
            <a:p>
              <a:pPr algn="r"/>
              <a:r>
                <a:rPr lang="en-US" sz="1000" dirty="0">
                  <a:solidFill>
                    <a:schemeClr val="tx1">
                      <a:lumMod val="65000"/>
                      <a:lumOff val="35000"/>
                    </a:schemeClr>
                  </a:solidFill>
                </a:rPr>
                <a:t>Enhanced security capabilities</a:t>
              </a:r>
            </a:p>
          </p:txBody>
        </p:sp>
        <p:sp>
          <p:nvSpPr>
            <p:cNvPr id="47" name="TextBox 46"/>
            <p:cNvSpPr txBox="1"/>
            <p:nvPr/>
          </p:nvSpPr>
          <p:spPr>
            <a:xfrm>
              <a:off x="6035095" y="4055510"/>
              <a:ext cx="1654619" cy="246221"/>
            </a:xfrm>
            <a:prstGeom prst="rect">
              <a:avLst/>
            </a:prstGeom>
            <a:noFill/>
          </p:spPr>
          <p:txBody>
            <a:bodyPr wrap="none" rtlCol="0">
              <a:spAutoFit/>
            </a:bodyPr>
            <a:lstStyle/>
            <a:p>
              <a:pPr algn="r"/>
              <a:r>
                <a:rPr lang="en-US" sz="1000" dirty="0">
                  <a:solidFill>
                    <a:schemeClr val="tx1">
                      <a:lumMod val="65000"/>
                      <a:lumOff val="35000"/>
                    </a:schemeClr>
                  </a:solidFill>
                </a:rPr>
                <a:t>Regulatory </a:t>
              </a:r>
              <a:r>
                <a:rPr lang="en-US" sz="1000" dirty="0" smtClean="0">
                  <a:solidFill>
                    <a:schemeClr val="tx1">
                      <a:lumMod val="65000"/>
                      <a:lumOff val="35000"/>
                    </a:schemeClr>
                  </a:solidFill>
                </a:rPr>
                <a:t>compliance</a:t>
              </a:r>
              <a:endParaRPr lang="en-US" sz="1000" dirty="0">
                <a:solidFill>
                  <a:schemeClr val="tx1">
                    <a:lumMod val="65000"/>
                    <a:lumOff val="35000"/>
                  </a:schemeClr>
                </a:solidFill>
              </a:endParaRPr>
            </a:p>
          </p:txBody>
        </p:sp>
      </p:grpSp>
      <p:sp>
        <p:nvSpPr>
          <p:cNvPr id="48" name="Text Placeholder 1"/>
          <p:cNvSpPr txBox="1">
            <a:spLocks/>
          </p:cNvSpPr>
          <p:nvPr/>
        </p:nvSpPr>
        <p:spPr>
          <a:xfrm>
            <a:off x="379413" y="4689552"/>
            <a:ext cx="8129350" cy="230832"/>
          </a:xfrm>
          <a:prstGeom prst="rect">
            <a:avLst/>
          </a:prstGeom>
        </p:spPr>
        <p:txBody>
          <a:bodyPr wrap="square" anchor="b" anchorCtr="0">
            <a:spAutoFit/>
          </a:bodyPr>
          <a:lstStyle>
            <a:defPPr>
              <a:defRPr lang="en-US"/>
            </a:defPPr>
            <a:lvl1pPr indent="0">
              <a:spcBef>
                <a:spcPct val="20000"/>
              </a:spcBef>
              <a:buFont typeface="Arial"/>
              <a:buNone/>
              <a:defRPr sz="900">
                <a:solidFill>
                  <a:srgbClr val="717074"/>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Gartner 9/13: Survey Analysis: Big Data Adoption in 2013 Shows Substance Behind the Hype</a:t>
            </a:r>
          </a:p>
        </p:txBody>
      </p:sp>
    </p:spTree>
    <p:extLst>
      <p:ext uri="{BB962C8B-B14F-4D97-AF65-F5344CB8AC3E}">
        <p14:creationId xmlns:p14="http://schemas.microsoft.com/office/powerpoint/2010/main" val="326984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AutoShape 69"/>
          <p:cNvSpPr>
            <a:spLocks noChangeAspect="1" noChangeArrowheads="1" noTextEdit="1"/>
          </p:cNvSpPr>
          <p:nvPr/>
        </p:nvSpPr>
        <p:spPr bwMode="auto">
          <a:xfrm>
            <a:off x="7848600" y="310989"/>
            <a:ext cx="1049056" cy="73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71"/>
          <p:cNvSpPr>
            <a:spLocks noEditPoints="1"/>
          </p:cNvSpPr>
          <p:nvPr/>
        </p:nvSpPr>
        <p:spPr bwMode="auto">
          <a:xfrm>
            <a:off x="7844945" y="302597"/>
            <a:ext cx="1070987" cy="746850"/>
          </a:xfrm>
          <a:custGeom>
            <a:avLst/>
            <a:gdLst>
              <a:gd name="T0" fmla="*/ 131 w 245"/>
              <a:gd name="T1" fmla="*/ 136 h 185"/>
              <a:gd name="T2" fmla="*/ 131 w 245"/>
              <a:gd name="T3" fmla="*/ 136 h 185"/>
              <a:gd name="T4" fmla="*/ 144 w 245"/>
              <a:gd name="T5" fmla="*/ 158 h 185"/>
              <a:gd name="T6" fmla="*/ 125 w 245"/>
              <a:gd name="T7" fmla="*/ 173 h 185"/>
              <a:gd name="T8" fmla="*/ 116 w 245"/>
              <a:gd name="T9" fmla="*/ 170 h 185"/>
              <a:gd name="T10" fmla="*/ 6 w 245"/>
              <a:gd name="T11" fmla="*/ 124 h 185"/>
              <a:gd name="T12" fmla="*/ 214 w 245"/>
              <a:gd name="T13" fmla="*/ 91 h 185"/>
              <a:gd name="T14" fmla="*/ 140 w 245"/>
              <a:gd name="T15" fmla="*/ 121 h 185"/>
              <a:gd name="T16" fmla="*/ 162 w 245"/>
              <a:gd name="T17" fmla="*/ 155 h 185"/>
              <a:gd name="T18" fmla="*/ 155 w 245"/>
              <a:gd name="T19" fmla="*/ 173 h 185"/>
              <a:gd name="T20" fmla="*/ 238 w 245"/>
              <a:gd name="T21" fmla="*/ 106 h 185"/>
              <a:gd name="T22" fmla="*/ 58 w 245"/>
              <a:gd name="T23" fmla="*/ 39 h 185"/>
              <a:gd name="T24" fmla="*/ 122 w 245"/>
              <a:gd name="T25" fmla="*/ 88 h 185"/>
              <a:gd name="T26" fmla="*/ 137 w 245"/>
              <a:gd name="T27" fmla="*/ 85 h 185"/>
              <a:gd name="T28" fmla="*/ 128 w 245"/>
              <a:gd name="T29" fmla="*/ 69 h 185"/>
              <a:gd name="T30" fmla="*/ 58 w 245"/>
              <a:gd name="T31" fmla="*/ 39 h 185"/>
              <a:gd name="T32" fmla="*/ 55 w 245"/>
              <a:gd name="T33" fmla="*/ 27 h 185"/>
              <a:gd name="T34" fmla="*/ 131 w 245"/>
              <a:gd name="T35" fmla="*/ 63 h 185"/>
              <a:gd name="T36" fmla="*/ 131 w 245"/>
              <a:gd name="T37" fmla="*/ 63 h 185"/>
              <a:gd name="T38" fmla="*/ 140 w 245"/>
              <a:gd name="T39" fmla="*/ 85 h 185"/>
              <a:gd name="T40" fmla="*/ 119 w 245"/>
              <a:gd name="T41" fmla="*/ 91 h 185"/>
              <a:gd name="T42" fmla="*/ 119 w 245"/>
              <a:gd name="T43" fmla="*/ 91 h 185"/>
              <a:gd name="T44" fmla="*/ 58 w 245"/>
              <a:gd name="T45" fmla="*/ 66 h 185"/>
              <a:gd name="T46" fmla="*/ 58 w 245"/>
              <a:gd name="T47" fmla="*/ 72 h 185"/>
              <a:gd name="T48" fmla="*/ 119 w 245"/>
              <a:gd name="T49" fmla="*/ 97 h 185"/>
              <a:gd name="T50" fmla="*/ 125 w 245"/>
              <a:gd name="T51" fmla="*/ 100 h 185"/>
              <a:gd name="T52" fmla="*/ 134 w 245"/>
              <a:gd name="T53" fmla="*/ 57 h 185"/>
              <a:gd name="T54" fmla="*/ 58 w 245"/>
              <a:gd name="T55" fmla="*/ 24 h 185"/>
              <a:gd name="T56" fmla="*/ 201 w 245"/>
              <a:gd name="T57" fmla="*/ 36 h 185"/>
              <a:gd name="T58" fmla="*/ 153 w 245"/>
              <a:gd name="T59" fmla="*/ 78 h 185"/>
              <a:gd name="T60" fmla="*/ 201 w 245"/>
              <a:gd name="T61" fmla="*/ 69 h 185"/>
              <a:gd name="T62" fmla="*/ 201 w 245"/>
              <a:gd name="T63" fmla="*/ 36 h 185"/>
              <a:gd name="T64" fmla="*/ 64 w 245"/>
              <a:gd name="T65" fmla="*/ 22 h 185"/>
              <a:gd name="T66" fmla="*/ 137 w 245"/>
              <a:gd name="T67" fmla="*/ 53 h 185"/>
              <a:gd name="T68" fmla="*/ 195 w 245"/>
              <a:gd name="T69" fmla="*/ 33 h 185"/>
              <a:gd name="T70" fmla="*/ 118 w 245"/>
              <a:gd name="T71" fmla="*/ 1 h 185"/>
              <a:gd name="T72" fmla="*/ 6 w 245"/>
              <a:gd name="T73" fmla="*/ 66 h 185"/>
              <a:gd name="T74" fmla="*/ 3 w 245"/>
              <a:gd name="T75" fmla="*/ 72 h 185"/>
              <a:gd name="T76" fmla="*/ 131 w 245"/>
              <a:gd name="T77" fmla="*/ 130 h 185"/>
              <a:gd name="T78" fmla="*/ 134 w 245"/>
              <a:gd name="T79" fmla="*/ 130 h 185"/>
              <a:gd name="T80" fmla="*/ 125 w 245"/>
              <a:gd name="T81" fmla="*/ 179 h 185"/>
              <a:gd name="T82" fmla="*/ 113 w 245"/>
              <a:gd name="T83" fmla="*/ 176 h 185"/>
              <a:gd name="T84" fmla="*/ 6 w 245"/>
              <a:gd name="T85" fmla="*/ 130 h 185"/>
              <a:gd name="T86" fmla="*/ 3 w 245"/>
              <a:gd name="T87" fmla="*/ 130 h 185"/>
              <a:gd name="T88" fmla="*/ 110 w 245"/>
              <a:gd name="T89" fmla="*/ 182 h 185"/>
              <a:gd name="T90" fmla="*/ 125 w 245"/>
              <a:gd name="T91" fmla="*/ 185 h 185"/>
              <a:gd name="T92" fmla="*/ 150 w 245"/>
              <a:gd name="T93" fmla="*/ 171 h 185"/>
              <a:gd name="T94" fmla="*/ 137 w 245"/>
              <a:gd name="T95" fmla="*/ 124 h 185"/>
              <a:gd name="T96" fmla="*/ 12 w 245"/>
              <a:gd name="T97" fmla="*/ 72 h 185"/>
              <a:gd name="T98" fmla="*/ 55 w 245"/>
              <a:gd name="T99" fmla="*/ 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5" h="185">
                <a:moveTo>
                  <a:pt x="6" y="82"/>
                </a:moveTo>
                <a:cubicBezTo>
                  <a:pt x="131" y="136"/>
                  <a:pt x="131" y="136"/>
                  <a:pt x="131" y="136"/>
                </a:cubicBezTo>
                <a:cubicBezTo>
                  <a:pt x="131" y="136"/>
                  <a:pt x="131" y="136"/>
                  <a:pt x="131" y="136"/>
                </a:cubicBezTo>
                <a:cubicBezTo>
                  <a:pt x="131" y="136"/>
                  <a:pt x="131" y="136"/>
                  <a:pt x="131" y="136"/>
                </a:cubicBezTo>
                <a:cubicBezTo>
                  <a:pt x="134" y="136"/>
                  <a:pt x="134" y="136"/>
                  <a:pt x="134" y="136"/>
                </a:cubicBezTo>
                <a:cubicBezTo>
                  <a:pt x="140" y="139"/>
                  <a:pt x="144" y="149"/>
                  <a:pt x="144" y="158"/>
                </a:cubicBezTo>
                <a:cubicBezTo>
                  <a:pt x="144" y="161"/>
                  <a:pt x="143" y="164"/>
                  <a:pt x="140" y="167"/>
                </a:cubicBezTo>
                <a:cubicBezTo>
                  <a:pt x="136" y="172"/>
                  <a:pt x="134" y="173"/>
                  <a:pt x="125" y="173"/>
                </a:cubicBezTo>
                <a:cubicBezTo>
                  <a:pt x="122" y="173"/>
                  <a:pt x="116" y="170"/>
                  <a:pt x="116" y="170"/>
                </a:cubicBezTo>
                <a:cubicBezTo>
                  <a:pt x="116" y="170"/>
                  <a:pt x="116" y="170"/>
                  <a:pt x="116" y="170"/>
                </a:cubicBezTo>
                <a:cubicBezTo>
                  <a:pt x="116" y="170"/>
                  <a:pt x="116" y="170"/>
                  <a:pt x="116" y="170"/>
                </a:cubicBezTo>
                <a:cubicBezTo>
                  <a:pt x="9" y="124"/>
                  <a:pt x="6" y="124"/>
                  <a:pt x="6" y="124"/>
                </a:cubicBezTo>
                <a:cubicBezTo>
                  <a:pt x="6" y="82"/>
                  <a:pt x="6" y="82"/>
                  <a:pt x="6" y="82"/>
                </a:cubicBezTo>
                <a:moveTo>
                  <a:pt x="214" y="91"/>
                </a:moveTo>
                <a:cubicBezTo>
                  <a:pt x="208" y="91"/>
                  <a:pt x="198" y="94"/>
                  <a:pt x="198" y="94"/>
                </a:cubicBezTo>
                <a:cubicBezTo>
                  <a:pt x="140" y="121"/>
                  <a:pt x="140" y="121"/>
                  <a:pt x="140" y="121"/>
                </a:cubicBezTo>
                <a:cubicBezTo>
                  <a:pt x="140" y="121"/>
                  <a:pt x="140" y="121"/>
                  <a:pt x="140" y="121"/>
                </a:cubicBezTo>
                <a:cubicBezTo>
                  <a:pt x="153" y="127"/>
                  <a:pt x="162" y="139"/>
                  <a:pt x="162" y="155"/>
                </a:cubicBezTo>
                <a:cubicBezTo>
                  <a:pt x="162" y="157"/>
                  <a:pt x="159" y="171"/>
                  <a:pt x="154" y="172"/>
                </a:cubicBezTo>
                <a:cubicBezTo>
                  <a:pt x="152" y="174"/>
                  <a:pt x="155" y="173"/>
                  <a:pt x="155" y="173"/>
                </a:cubicBezTo>
                <a:cubicBezTo>
                  <a:pt x="223" y="142"/>
                  <a:pt x="223" y="142"/>
                  <a:pt x="223" y="142"/>
                </a:cubicBezTo>
                <a:cubicBezTo>
                  <a:pt x="238" y="136"/>
                  <a:pt x="245" y="121"/>
                  <a:pt x="238" y="106"/>
                </a:cubicBezTo>
                <a:cubicBezTo>
                  <a:pt x="233" y="95"/>
                  <a:pt x="223" y="91"/>
                  <a:pt x="214" y="91"/>
                </a:cubicBezTo>
                <a:moveTo>
                  <a:pt x="58" y="39"/>
                </a:moveTo>
                <a:cubicBezTo>
                  <a:pt x="58" y="60"/>
                  <a:pt x="58" y="60"/>
                  <a:pt x="58" y="60"/>
                </a:cubicBezTo>
                <a:cubicBezTo>
                  <a:pt x="63" y="61"/>
                  <a:pt x="122" y="88"/>
                  <a:pt x="122" y="88"/>
                </a:cubicBezTo>
                <a:cubicBezTo>
                  <a:pt x="125" y="88"/>
                  <a:pt x="127" y="89"/>
                  <a:pt x="127" y="89"/>
                </a:cubicBezTo>
                <a:cubicBezTo>
                  <a:pt x="131" y="93"/>
                  <a:pt x="137" y="85"/>
                  <a:pt x="137" y="85"/>
                </a:cubicBezTo>
                <a:cubicBezTo>
                  <a:pt x="141" y="78"/>
                  <a:pt x="134" y="69"/>
                  <a:pt x="131" y="69"/>
                </a:cubicBezTo>
                <a:cubicBezTo>
                  <a:pt x="128" y="69"/>
                  <a:pt x="128" y="69"/>
                  <a:pt x="128" y="69"/>
                </a:cubicBezTo>
                <a:cubicBezTo>
                  <a:pt x="128" y="69"/>
                  <a:pt x="128" y="69"/>
                  <a:pt x="128" y="69"/>
                </a:cubicBezTo>
                <a:cubicBezTo>
                  <a:pt x="58" y="39"/>
                  <a:pt x="58" y="39"/>
                  <a:pt x="58" y="39"/>
                </a:cubicBezTo>
                <a:moveTo>
                  <a:pt x="58" y="24"/>
                </a:moveTo>
                <a:cubicBezTo>
                  <a:pt x="55" y="27"/>
                  <a:pt x="55" y="27"/>
                  <a:pt x="55" y="27"/>
                </a:cubicBezTo>
                <a:cubicBezTo>
                  <a:pt x="55" y="27"/>
                  <a:pt x="55" y="30"/>
                  <a:pt x="58" y="30"/>
                </a:cubicBezTo>
                <a:cubicBezTo>
                  <a:pt x="131" y="63"/>
                  <a:pt x="131" y="63"/>
                  <a:pt x="131" y="63"/>
                </a:cubicBezTo>
                <a:cubicBezTo>
                  <a:pt x="131" y="63"/>
                  <a:pt x="131" y="63"/>
                  <a:pt x="131" y="63"/>
                </a:cubicBezTo>
                <a:cubicBezTo>
                  <a:pt x="131" y="63"/>
                  <a:pt x="131" y="63"/>
                  <a:pt x="131" y="63"/>
                </a:cubicBezTo>
                <a:cubicBezTo>
                  <a:pt x="137" y="66"/>
                  <a:pt x="140" y="72"/>
                  <a:pt x="140" y="79"/>
                </a:cubicBezTo>
                <a:cubicBezTo>
                  <a:pt x="140" y="79"/>
                  <a:pt x="140" y="82"/>
                  <a:pt x="140" y="85"/>
                </a:cubicBezTo>
                <a:cubicBezTo>
                  <a:pt x="137" y="91"/>
                  <a:pt x="131" y="94"/>
                  <a:pt x="125" y="94"/>
                </a:cubicBezTo>
                <a:cubicBezTo>
                  <a:pt x="125" y="94"/>
                  <a:pt x="122" y="94"/>
                  <a:pt x="119" y="91"/>
                </a:cubicBezTo>
                <a:cubicBezTo>
                  <a:pt x="119" y="91"/>
                  <a:pt x="119" y="91"/>
                  <a:pt x="119" y="91"/>
                </a:cubicBezTo>
                <a:cubicBezTo>
                  <a:pt x="119" y="91"/>
                  <a:pt x="119" y="91"/>
                  <a:pt x="119" y="91"/>
                </a:cubicBezTo>
                <a:cubicBezTo>
                  <a:pt x="61" y="66"/>
                  <a:pt x="61" y="66"/>
                  <a:pt x="61" y="66"/>
                </a:cubicBezTo>
                <a:cubicBezTo>
                  <a:pt x="58" y="66"/>
                  <a:pt x="58" y="66"/>
                  <a:pt x="58" y="66"/>
                </a:cubicBezTo>
                <a:cubicBezTo>
                  <a:pt x="55" y="66"/>
                  <a:pt x="55" y="66"/>
                  <a:pt x="55" y="66"/>
                </a:cubicBezTo>
                <a:cubicBezTo>
                  <a:pt x="55" y="69"/>
                  <a:pt x="55" y="69"/>
                  <a:pt x="58" y="72"/>
                </a:cubicBezTo>
                <a:cubicBezTo>
                  <a:pt x="116" y="97"/>
                  <a:pt x="116" y="97"/>
                  <a:pt x="116" y="97"/>
                </a:cubicBezTo>
                <a:cubicBezTo>
                  <a:pt x="119" y="97"/>
                  <a:pt x="119" y="97"/>
                  <a:pt x="119" y="97"/>
                </a:cubicBezTo>
                <a:cubicBezTo>
                  <a:pt x="122" y="100"/>
                  <a:pt x="125" y="100"/>
                  <a:pt x="125" y="100"/>
                </a:cubicBezTo>
                <a:cubicBezTo>
                  <a:pt x="125" y="100"/>
                  <a:pt x="125" y="100"/>
                  <a:pt x="125" y="100"/>
                </a:cubicBezTo>
                <a:cubicBezTo>
                  <a:pt x="146" y="98"/>
                  <a:pt x="146" y="82"/>
                  <a:pt x="146" y="79"/>
                </a:cubicBezTo>
                <a:cubicBezTo>
                  <a:pt x="146" y="69"/>
                  <a:pt x="141" y="62"/>
                  <a:pt x="134" y="57"/>
                </a:cubicBezTo>
                <a:cubicBezTo>
                  <a:pt x="134" y="57"/>
                  <a:pt x="134" y="57"/>
                  <a:pt x="134" y="57"/>
                </a:cubicBezTo>
                <a:cubicBezTo>
                  <a:pt x="58" y="24"/>
                  <a:pt x="58" y="24"/>
                  <a:pt x="58" y="24"/>
                </a:cubicBezTo>
                <a:cubicBezTo>
                  <a:pt x="58" y="24"/>
                  <a:pt x="58" y="24"/>
                  <a:pt x="58" y="24"/>
                </a:cubicBezTo>
                <a:moveTo>
                  <a:pt x="201" y="36"/>
                </a:moveTo>
                <a:cubicBezTo>
                  <a:pt x="150" y="60"/>
                  <a:pt x="150" y="60"/>
                  <a:pt x="150" y="60"/>
                </a:cubicBezTo>
                <a:cubicBezTo>
                  <a:pt x="153" y="66"/>
                  <a:pt x="153" y="72"/>
                  <a:pt x="153" y="78"/>
                </a:cubicBezTo>
                <a:cubicBezTo>
                  <a:pt x="154" y="88"/>
                  <a:pt x="150" y="95"/>
                  <a:pt x="150" y="95"/>
                </a:cubicBezTo>
                <a:cubicBezTo>
                  <a:pt x="199" y="74"/>
                  <a:pt x="201" y="69"/>
                  <a:pt x="201" y="69"/>
                </a:cubicBezTo>
                <a:cubicBezTo>
                  <a:pt x="204" y="66"/>
                  <a:pt x="215" y="64"/>
                  <a:pt x="211" y="45"/>
                </a:cubicBezTo>
                <a:cubicBezTo>
                  <a:pt x="210" y="42"/>
                  <a:pt x="208" y="39"/>
                  <a:pt x="201" y="36"/>
                </a:cubicBezTo>
                <a:moveTo>
                  <a:pt x="118" y="1"/>
                </a:moveTo>
                <a:cubicBezTo>
                  <a:pt x="64" y="25"/>
                  <a:pt x="64" y="22"/>
                  <a:pt x="64" y="22"/>
                </a:cubicBezTo>
                <a:cubicBezTo>
                  <a:pt x="131" y="50"/>
                  <a:pt x="133" y="53"/>
                  <a:pt x="133" y="53"/>
                </a:cubicBezTo>
                <a:cubicBezTo>
                  <a:pt x="137" y="53"/>
                  <a:pt x="137" y="53"/>
                  <a:pt x="137" y="53"/>
                </a:cubicBezTo>
                <a:cubicBezTo>
                  <a:pt x="140" y="56"/>
                  <a:pt x="140" y="54"/>
                  <a:pt x="144" y="54"/>
                </a:cubicBezTo>
                <a:cubicBezTo>
                  <a:pt x="195" y="33"/>
                  <a:pt x="195" y="33"/>
                  <a:pt x="195" y="33"/>
                </a:cubicBezTo>
                <a:cubicBezTo>
                  <a:pt x="125" y="2"/>
                  <a:pt x="125" y="2"/>
                  <a:pt x="125" y="2"/>
                </a:cubicBezTo>
                <a:cubicBezTo>
                  <a:pt x="121" y="0"/>
                  <a:pt x="118" y="1"/>
                  <a:pt x="118" y="1"/>
                </a:cubicBezTo>
                <a:moveTo>
                  <a:pt x="55" y="48"/>
                </a:moveTo>
                <a:cubicBezTo>
                  <a:pt x="6" y="66"/>
                  <a:pt x="6" y="66"/>
                  <a:pt x="6" y="66"/>
                </a:cubicBezTo>
                <a:cubicBezTo>
                  <a:pt x="6" y="66"/>
                  <a:pt x="6" y="66"/>
                  <a:pt x="6" y="66"/>
                </a:cubicBezTo>
                <a:cubicBezTo>
                  <a:pt x="6" y="69"/>
                  <a:pt x="3" y="69"/>
                  <a:pt x="3" y="72"/>
                </a:cubicBezTo>
                <a:cubicBezTo>
                  <a:pt x="6" y="75"/>
                  <a:pt x="6" y="75"/>
                  <a:pt x="6" y="75"/>
                </a:cubicBezTo>
                <a:cubicBezTo>
                  <a:pt x="131" y="130"/>
                  <a:pt x="131" y="130"/>
                  <a:pt x="131" y="130"/>
                </a:cubicBezTo>
                <a:cubicBezTo>
                  <a:pt x="134" y="130"/>
                  <a:pt x="134" y="130"/>
                  <a:pt x="134" y="130"/>
                </a:cubicBezTo>
                <a:cubicBezTo>
                  <a:pt x="134" y="130"/>
                  <a:pt x="134" y="130"/>
                  <a:pt x="134" y="130"/>
                </a:cubicBezTo>
                <a:cubicBezTo>
                  <a:pt x="144" y="136"/>
                  <a:pt x="151" y="148"/>
                  <a:pt x="147" y="164"/>
                </a:cubicBezTo>
                <a:cubicBezTo>
                  <a:pt x="144" y="173"/>
                  <a:pt x="134" y="179"/>
                  <a:pt x="125" y="179"/>
                </a:cubicBezTo>
                <a:cubicBezTo>
                  <a:pt x="122" y="179"/>
                  <a:pt x="119" y="179"/>
                  <a:pt x="116" y="176"/>
                </a:cubicBezTo>
                <a:cubicBezTo>
                  <a:pt x="113" y="176"/>
                  <a:pt x="113" y="176"/>
                  <a:pt x="113" y="176"/>
                </a:cubicBezTo>
                <a:cubicBezTo>
                  <a:pt x="113" y="176"/>
                  <a:pt x="113" y="176"/>
                  <a:pt x="113" y="176"/>
                </a:cubicBezTo>
                <a:cubicBezTo>
                  <a:pt x="6" y="130"/>
                  <a:pt x="6" y="130"/>
                  <a:pt x="6" y="130"/>
                </a:cubicBezTo>
                <a:cubicBezTo>
                  <a:pt x="6" y="127"/>
                  <a:pt x="6" y="127"/>
                  <a:pt x="6" y="127"/>
                </a:cubicBezTo>
                <a:cubicBezTo>
                  <a:pt x="3" y="127"/>
                  <a:pt x="3" y="130"/>
                  <a:pt x="3" y="130"/>
                </a:cubicBezTo>
                <a:cubicBezTo>
                  <a:pt x="0" y="133"/>
                  <a:pt x="3" y="133"/>
                  <a:pt x="3" y="136"/>
                </a:cubicBezTo>
                <a:cubicBezTo>
                  <a:pt x="110" y="182"/>
                  <a:pt x="110" y="182"/>
                  <a:pt x="110" y="182"/>
                </a:cubicBezTo>
                <a:cubicBezTo>
                  <a:pt x="113" y="182"/>
                  <a:pt x="113" y="182"/>
                  <a:pt x="113" y="182"/>
                </a:cubicBezTo>
                <a:cubicBezTo>
                  <a:pt x="116" y="185"/>
                  <a:pt x="122" y="185"/>
                  <a:pt x="125" y="185"/>
                </a:cubicBezTo>
                <a:cubicBezTo>
                  <a:pt x="125" y="185"/>
                  <a:pt x="125" y="185"/>
                  <a:pt x="125" y="185"/>
                </a:cubicBezTo>
                <a:cubicBezTo>
                  <a:pt x="135" y="183"/>
                  <a:pt x="144" y="180"/>
                  <a:pt x="150" y="171"/>
                </a:cubicBezTo>
                <a:cubicBezTo>
                  <a:pt x="153" y="166"/>
                  <a:pt x="156" y="158"/>
                  <a:pt x="156" y="155"/>
                </a:cubicBezTo>
                <a:cubicBezTo>
                  <a:pt x="156" y="142"/>
                  <a:pt x="150" y="130"/>
                  <a:pt x="137" y="124"/>
                </a:cubicBezTo>
                <a:cubicBezTo>
                  <a:pt x="137" y="124"/>
                  <a:pt x="137" y="124"/>
                  <a:pt x="134" y="124"/>
                </a:cubicBezTo>
                <a:cubicBezTo>
                  <a:pt x="12" y="72"/>
                  <a:pt x="12" y="72"/>
                  <a:pt x="12" y="72"/>
                </a:cubicBezTo>
                <a:cubicBezTo>
                  <a:pt x="55" y="54"/>
                  <a:pt x="55" y="54"/>
                  <a:pt x="55" y="54"/>
                </a:cubicBezTo>
                <a:cubicBezTo>
                  <a:pt x="55" y="48"/>
                  <a:pt x="55" y="48"/>
                  <a:pt x="55" y="48"/>
                </a:cubicBezTo>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Rectangle 74"/>
          <p:cNvSpPr/>
          <p:nvPr/>
        </p:nvSpPr>
        <p:spPr>
          <a:xfrm>
            <a:off x="357867" y="1256535"/>
            <a:ext cx="7495849" cy="3230123"/>
          </a:xfrm>
          <a:prstGeom prst="rect">
            <a:avLst/>
          </a:prstGeom>
          <a:solidFill>
            <a:schemeClr val="bg1">
              <a:lumMod val="9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7" name="Chart 76"/>
          <p:cNvGraphicFramePr/>
          <p:nvPr>
            <p:extLst/>
          </p:nvPr>
        </p:nvGraphicFramePr>
        <p:xfrm>
          <a:off x="478419" y="1005417"/>
          <a:ext cx="7903581" cy="5214398"/>
        </p:xfrm>
        <a:graphic>
          <a:graphicData uri="http://schemas.openxmlformats.org/drawingml/2006/chart">
            <c:chart xmlns:c="http://schemas.openxmlformats.org/drawingml/2006/chart" xmlns:r="http://schemas.openxmlformats.org/officeDocument/2006/relationships" r:id="rId3"/>
          </a:graphicData>
        </a:graphic>
      </p:graphicFrame>
      <p:grpSp>
        <p:nvGrpSpPr>
          <p:cNvPr id="96" name="Group 95"/>
          <p:cNvGrpSpPr/>
          <p:nvPr/>
        </p:nvGrpSpPr>
        <p:grpSpPr>
          <a:xfrm>
            <a:off x="398750" y="1369820"/>
            <a:ext cx="743360" cy="2936122"/>
            <a:chOff x="577116" y="1429793"/>
            <a:chExt cx="689394" cy="2859458"/>
          </a:xfrm>
        </p:grpSpPr>
        <p:sp>
          <p:nvSpPr>
            <p:cNvPr id="97" name="TextBox 96"/>
            <p:cNvSpPr txBox="1"/>
            <p:nvPr/>
          </p:nvSpPr>
          <p:spPr>
            <a:xfrm>
              <a:off x="577116" y="206841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69%</a:t>
              </a:r>
            </a:p>
          </p:txBody>
        </p:sp>
        <p:sp>
          <p:nvSpPr>
            <p:cNvPr id="98" name="TextBox 97"/>
            <p:cNvSpPr txBox="1"/>
            <p:nvPr/>
          </p:nvSpPr>
          <p:spPr>
            <a:xfrm>
              <a:off x="577116" y="272966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54%</a:t>
              </a:r>
            </a:p>
          </p:txBody>
        </p:sp>
        <p:sp>
          <p:nvSpPr>
            <p:cNvPr id="99" name="TextBox 98"/>
            <p:cNvSpPr txBox="1"/>
            <p:nvPr/>
          </p:nvSpPr>
          <p:spPr>
            <a:xfrm>
              <a:off x="577116" y="3049718"/>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46%</a:t>
              </a:r>
            </a:p>
          </p:txBody>
        </p:sp>
        <p:sp>
          <p:nvSpPr>
            <p:cNvPr id="100" name="TextBox 99"/>
            <p:cNvSpPr txBox="1"/>
            <p:nvPr/>
          </p:nvSpPr>
          <p:spPr>
            <a:xfrm>
              <a:off x="577116" y="3393701"/>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31%</a:t>
              </a:r>
            </a:p>
          </p:txBody>
        </p:sp>
        <p:sp>
          <p:nvSpPr>
            <p:cNvPr id="101" name="TextBox 100"/>
            <p:cNvSpPr txBox="1"/>
            <p:nvPr/>
          </p:nvSpPr>
          <p:spPr>
            <a:xfrm>
              <a:off x="577116" y="3729685"/>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31%</a:t>
              </a:r>
            </a:p>
          </p:txBody>
        </p:sp>
        <p:sp>
          <p:nvSpPr>
            <p:cNvPr id="102" name="TextBox 101"/>
            <p:cNvSpPr txBox="1"/>
            <p:nvPr/>
          </p:nvSpPr>
          <p:spPr>
            <a:xfrm>
              <a:off x="577116" y="1754977"/>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77%</a:t>
              </a:r>
            </a:p>
          </p:txBody>
        </p:sp>
        <p:sp>
          <p:nvSpPr>
            <p:cNvPr id="103" name="TextBox 102"/>
            <p:cNvSpPr txBox="1"/>
            <p:nvPr/>
          </p:nvSpPr>
          <p:spPr>
            <a:xfrm>
              <a:off x="577116" y="239669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54%</a:t>
              </a:r>
            </a:p>
          </p:txBody>
        </p:sp>
        <p:sp>
          <p:nvSpPr>
            <p:cNvPr id="104" name="TextBox 103"/>
            <p:cNvSpPr txBox="1"/>
            <p:nvPr/>
          </p:nvSpPr>
          <p:spPr>
            <a:xfrm>
              <a:off x="577116" y="4049459"/>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23%</a:t>
              </a:r>
            </a:p>
          </p:txBody>
        </p:sp>
        <p:sp>
          <p:nvSpPr>
            <p:cNvPr id="105" name="TextBox 104"/>
            <p:cNvSpPr txBox="1"/>
            <p:nvPr/>
          </p:nvSpPr>
          <p:spPr>
            <a:xfrm>
              <a:off x="577116" y="142979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85%</a:t>
              </a:r>
            </a:p>
          </p:txBody>
        </p:sp>
      </p:grpSp>
      <p:sp>
        <p:nvSpPr>
          <p:cNvPr id="106" name="Rectangle 105"/>
          <p:cNvSpPr/>
          <p:nvPr/>
        </p:nvSpPr>
        <p:spPr>
          <a:xfrm>
            <a:off x="357866" y="720447"/>
            <a:ext cx="6957333" cy="302111"/>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7" name="Group 116" hidden="1"/>
          <p:cNvGrpSpPr/>
          <p:nvPr/>
        </p:nvGrpSpPr>
        <p:grpSpPr bwMode="black">
          <a:xfrm>
            <a:off x="412723" y="1206183"/>
            <a:ext cx="3149274" cy="2562074"/>
            <a:chOff x="5184775" y="225425"/>
            <a:chExt cx="1500188" cy="1220788"/>
          </a:xfrm>
          <a:solidFill>
            <a:schemeClr val="bg1">
              <a:lumMod val="85000"/>
            </a:schemeClr>
          </a:solidFill>
        </p:grpSpPr>
        <p:sp>
          <p:nvSpPr>
            <p:cNvPr id="118" name="Freeform 117"/>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19" name="Oval 118"/>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20" name="Freeform 119"/>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grpSp>
      <p:sp>
        <p:nvSpPr>
          <p:cNvPr id="2" name="Title 1"/>
          <p:cNvSpPr>
            <a:spLocks noGrp="1"/>
          </p:cNvSpPr>
          <p:nvPr>
            <p:ph type="ctrTitle"/>
          </p:nvPr>
        </p:nvSpPr>
        <p:spPr/>
        <p:txBody>
          <a:bodyPr/>
          <a:lstStyle/>
          <a:p>
            <a:r>
              <a:rPr lang="en-US" smtClean="0"/>
              <a:t>Big Data Opportunities By Industry</a:t>
            </a:r>
            <a:endParaRPr lang="en-US" dirty="0"/>
          </a:p>
        </p:txBody>
      </p:sp>
      <p:sp>
        <p:nvSpPr>
          <p:cNvPr id="5" name="Subtitle 4"/>
          <p:cNvSpPr>
            <a:spLocks noGrp="1"/>
          </p:cNvSpPr>
          <p:nvPr>
            <p:ph type="subTitle" idx="1"/>
          </p:nvPr>
        </p:nvSpPr>
        <p:spPr/>
        <p:txBody>
          <a:bodyPr/>
          <a:lstStyle/>
          <a:p>
            <a:r>
              <a:rPr lang="en-US" smtClean="0"/>
              <a:t>Education</a:t>
            </a:r>
            <a:endParaRPr lang="en-US" dirty="0"/>
          </a:p>
        </p:txBody>
      </p:sp>
      <p:grpSp>
        <p:nvGrpSpPr>
          <p:cNvPr id="34" name="Group 33"/>
          <p:cNvGrpSpPr/>
          <p:nvPr/>
        </p:nvGrpSpPr>
        <p:grpSpPr>
          <a:xfrm>
            <a:off x="5559001" y="1353559"/>
            <a:ext cx="2171590" cy="2948172"/>
            <a:chOff x="5559001" y="1353559"/>
            <a:chExt cx="2171590" cy="2948172"/>
          </a:xfrm>
        </p:grpSpPr>
        <p:sp>
          <p:nvSpPr>
            <p:cNvPr id="35" name="TextBox 34"/>
            <p:cNvSpPr txBox="1"/>
            <p:nvPr/>
          </p:nvSpPr>
          <p:spPr>
            <a:xfrm>
              <a:off x="6935180" y="1353559"/>
              <a:ext cx="795411" cy="246221"/>
            </a:xfrm>
            <a:prstGeom prst="rect">
              <a:avLst/>
            </a:prstGeom>
            <a:noFill/>
          </p:spPr>
          <p:txBody>
            <a:bodyPr wrap="none" rtlCol="0">
              <a:spAutoFit/>
            </a:bodyPr>
            <a:lstStyle/>
            <a:p>
              <a:pPr algn="ctr"/>
              <a:r>
                <a:rPr lang="en-US" sz="1000" dirty="0">
                  <a:solidFill>
                    <a:schemeClr val="tx1">
                      <a:lumMod val="65000"/>
                      <a:lumOff val="35000"/>
                    </a:schemeClr>
                  </a:solidFill>
                </a:rPr>
                <a:t>E</a:t>
              </a:r>
              <a:r>
                <a:rPr lang="en-US" sz="1000" dirty="0" smtClean="0">
                  <a:solidFill>
                    <a:schemeClr val="tx1">
                      <a:lumMod val="65000"/>
                      <a:lumOff val="35000"/>
                    </a:schemeClr>
                  </a:solidFill>
                </a:rPr>
                <a:t>fficiency</a:t>
              </a:r>
              <a:endParaRPr lang="en-US" sz="1000" dirty="0">
                <a:solidFill>
                  <a:schemeClr val="tx1">
                    <a:lumMod val="65000"/>
                    <a:lumOff val="35000"/>
                  </a:schemeClr>
                </a:solidFill>
              </a:endParaRPr>
            </a:p>
          </p:txBody>
        </p:sp>
        <p:sp>
          <p:nvSpPr>
            <p:cNvPr id="36" name="TextBox 35"/>
            <p:cNvSpPr txBox="1"/>
            <p:nvPr/>
          </p:nvSpPr>
          <p:spPr>
            <a:xfrm>
              <a:off x="6303954" y="1686368"/>
              <a:ext cx="1385760" cy="246221"/>
            </a:xfrm>
            <a:prstGeom prst="rect">
              <a:avLst/>
            </a:prstGeom>
            <a:noFill/>
          </p:spPr>
          <p:txBody>
            <a:bodyPr wrap="none" rtlCol="0">
              <a:spAutoFit/>
            </a:bodyPr>
            <a:lstStyle/>
            <a:p>
              <a:pPr algn="r"/>
              <a:r>
                <a:rPr lang="en-US" sz="1000" dirty="0">
                  <a:solidFill>
                    <a:schemeClr val="tx1">
                      <a:lumMod val="65000"/>
                      <a:lumOff val="35000"/>
                    </a:schemeClr>
                  </a:solidFill>
                </a:rPr>
                <a:t>Customer experience</a:t>
              </a:r>
            </a:p>
          </p:txBody>
        </p:sp>
        <p:sp>
          <p:nvSpPr>
            <p:cNvPr id="37" name="TextBox 36"/>
            <p:cNvSpPr txBox="1"/>
            <p:nvPr/>
          </p:nvSpPr>
          <p:spPr>
            <a:xfrm>
              <a:off x="6565688" y="2028956"/>
              <a:ext cx="1124026" cy="246221"/>
            </a:xfrm>
            <a:prstGeom prst="rect">
              <a:avLst/>
            </a:prstGeom>
            <a:noFill/>
          </p:spPr>
          <p:txBody>
            <a:bodyPr wrap="none" rtlCol="0">
              <a:spAutoFit/>
            </a:bodyPr>
            <a:lstStyle/>
            <a:p>
              <a:pPr algn="r"/>
              <a:r>
                <a:rPr lang="en-US" sz="1000" dirty="0">
                  <a:solidFill>
                    <a:schemeClr val="tx1">
                      <a:lumMod val="65000"/>
                      <a:lumOff val="35000"/>
                    </a:schemeClr>
                  </a:solidFill>
                </a:rPr>
                <a:t>Cost </a:t>
              </a:r>
              <a:r>
                <a:rPr lang="en-US" sz="1000" dirty="0" smtClean="0">
                  <a:solidFill>
                    <a:schemeClr val="tx1">
                      <a:lumMod val="65000"/>
                      <a:lumOff val="35000"/>
                    </a:schemeClr>
                  </a:solidFill>
                </a:rPr>
                <a:t>reduction</a:t>
              </a:r>
              <a:endParaRPr lang="en-US" sz="1000" dirty="0">
                <a:solidFill>
                  <a:schemeClr val="tx1">
                    <a:lumMod val="65000"/>
                    <a:lumOff val="35000"/>
                  </a:schemeClr>
                </a:solidFill>
              </a:endParaRPr>
            </a:p>
          </p:txBody>
        </p:sp>
        <p:sp>
          <p:nvSpPr>
            <p:cNvPr id="38" name="TextBox 37"/>
            <p:cNvSpPr txBox="1"/>
            <p:nvPr/>
          </p:nvSpPr>
          <p:spPr>
            <a:xfrm>
              <a:off x="5892426" y="2366036"/>
              <a:ext cx="1797288" cy="246221"/>
            </a:xfrm>
            <a:prstGeom prst="rect">
              <a:avLst/>
            </a:prstGeom>
            <a:noFill/>
          </p:spPr>
          <p:txBody>
            <a:bodyPr wrap="none" rtlCol="0">
              <a:spAutoFit/>
            </a:bodyPr>
            <a:lstStyle/>
            <a:p>
              <a:pPr marL="0" lvl="1" algn="r"/>
              <a:r>
                <a:rPr lang="en-US" sz="1000" dirty="0">
                  <a:solidFill>
                    <a:schemeClr val="tx1">
                      <a:lumMod val="65000"/>
                      <a:lumOff val="35000"/>
                    </a:schemeClr>
                  </a:solidFill>
                </a:rPr>
                <a:t>More targeted marketing</a:t>
              </a:r>
            </a:p>
          </p:txBody>
        </p:sp>
        <p:sp>
          <p:nvSpPr>
            <p:cNvPr id="39" name="TextBox 38"/>
            <p:cNvSpPr txBox="1"/>
            <p:nvPr/>
          </p:nvSpPr>
          <p:spPr>
            <a:xfrm>
              <a:off x="6100815" y="2694102"/>
              <a:ext cx="1588897" cy="246221"/>
            </a:xfrm>
            <a:prstGeom prst="rect">
              <a:avLst/>
            </a:prstGeom>
            <a:noFill/>
          </p:spPr>
          <p:txBody>
            <a:bodyPr wrap="none" rtlCol="0">
              <a:spAutoFit/>
            </a:bodyPr>
            <a:lstStyle/>
            <a:p>
              <a:pPr marL="0" lvl="1" algn="r"/>
              <a:r>
                <a:rPr lang="en-US" sz="1000" dirty="0">
                  <a:solidFill>
                    <a:schemeClr val="tx1">
                      <a:lumMod val="65000"/>
                      <a:lumOff val="35000"/>
                    </a:schemeClr>
                  </a:solidFill>
                </a:rPr>
                <a:t>New </a:t>
              </a:r>
              <a:r>
                <a:rPr lang="en-US" sz="1000" dirty="0" smtClean="0">
                  <a:solidFill>
                    <a:schemeClr val="tx1">
                      <a:lumMod val="65000"/>
                      <a:lumOff val="35000"/>
                    </a:schemeClr>
                  </a:solidFill>
                </a:rPr>
                <a:t>products/models</a:t>
              </a:r>
              <a:endParaRPr lang="en-US" sz="1000" dirty="0">
                <a:solidFill>
                  <a:schemeClr val="tx1">
                    <a:lumMod val="65000"/>
                    <a:lumOff val="35000"/>
                  </a:schemeClr>
                </a:solidFill>
              </a:endParaRPr>
            </a:p>
          </p:txBody>
        </p:sp>
        <p:sp>
          <p:nvSpPr>
            <p:cNvPr id="40" name="TextBox 39"/>
            <p:cNvSpPr txBox="1"/>
            <p:nvPr/>
          </p:nvSpPr>
          <p:spPr>
            <a:xfrm>
              <a:off x="6035094" y="3036569"/>
              <a:ext cx="1654620" cy="246221"/>
            </a:xfrm>
            <a:prstGeom prst="rect">
              <a:avLst/>
            </a:prstGeom>
            <a:noFill/>
          </p:spPr>
          <p:txBody>
            <a:bodyPr wrap="none" rtlCol="0">
              <a:spAutoFit/>
            </a:bodyPr>
            <a:lstStyle/>
            <a:p>
              <a:pPr algn="r"/>
              <a:r>
                <a:rPr lang="en-US" sz="1000" dirty="0">
                  <a:solidFill>
                    <a:schemeClr val="tx1">
                      <a:lumMod val="65000"/>
                      <a:lumOff val="35000"/>
                    </a:schemeClr>
                  </a:solidFill>
                </a:rPr>
                <a:t>Regulatory compliance</a:t>
              </a:r>
            </a:p>
          </p:txBody>
        </p:sp>
        <p:sp>
          <p:nvSpPr>
            <p:cNvPr id="41" name="TextBox 40"/>
            <p:cNvSpPr txBox="1"/>
            <p:nvPr/>
          </p:nvSpPr>
          <p:spPr>
            <a:xfrm>
              <a:off x="5922981" y="3375943"/>
              <a:ext cx="1766730" cy="246221"/>
            </a:xfrm>
            <a:prstGeom prst="rect">
              <a:avLst/>
            </a:prstGeom>
            <a:noFill/>
          </p:spPr>
          <p:txBody>
            <a:bodyPr wrap="none" rtlCol="0">
              <a:spAutoFit/>
            </a:bodyPr>
            <a:lstStyle/>
            <a:p>
              <a:pPr algn="r"/>
              <a:r>
                <a:rPr lang="en-US" sz="1000" dirty="0">
                  <a:solidFill>
                    <a:schemeClr val="tx1">
                      <a:lumMod val="65000"/>
                      <a:lumOff val="35000"/>
                    </a:schemeClr>
                  </a:solidFill>
                </a:rPr>
                <a:t>Improved risk management</a:t>
              </a:r>
            </a:p>
          </p:txBody>
        </p:sp>
        <p:sp>
          <p:nvSpPr>
            <p:cNvPr id="42" name="TextBox 41"/>
            <p:cNvSpPr txBox="1"/>
            <p:nvPr/>
          </p:nvSpPr>
          <p:spPr>
            <a:xfrm>
              <a:off x="5559001" y="3708409"/>
              <a:ext cx="2130711" cy="246221"/>
            </a:xfrm>
            <a:prstGeom prst="rect">
              <a:avLst/>
            </a:prstGeom>
            <a:noFill/>
          </p:spPr>
          <p:txBody>
            <a:bodyPr wrap="none" rtlCol="0">
              <a:spAutoFit/>
            </a:bodyPr>
            <a:lstStyle/>
            <a:p>
              <a:pPr algn="r"/>
              <a:r>
                <a:rPr lang="en-US" sz="1000" dirty="0">
                  <a:solidFill>
                    <a:schemeClr val="tx1">
                      <a:lumMod val="65000"/>
                      <a:lumOff val="35000"/>
                    </a:schemeClr>
                  </a:solidFill>
                </a:rPr>
                <a:t>Enhanced security </a:t>
              </a:r>
              <a:r>
                <a:rPr lang="en-US" sz="1000" dirty="0" smtClean="0">
                  <a:solidFill>
                    <a:schemeClr val="tx1">
                      <a:lumMod val="65000"/>
                      <a:lumOff val="35000"/>
                    </a:schemeClr>
                  </a:solidFill>
                </a:rPr>
                <a:t>capabilities</a:t>
              </a:r>
              <a:endParaRPr lang="en-US" sz="1000" dirty="0">
                <a:solidFill>
                  <a:schemeClr val="tx1">
                    <a:lumMod val="65000"/>
                    <a:lumOff val="35000"/>
                  </a:schemeClr>
                </a:solidFill>
              </a:endParaRPr>
            </a:p>
          </p:txBody>
        </p:sp>
        <p:sp>
          <p:nvSpPr>
            <p:cNvPr id="43" name="TextBox 42"/>
            <p:cNvSpPr txBox="1"/>
            <p:nvPr/>
          </p:nvSpPr>
          <p:spPr>
            <a:xfrm>
              <a:off x="5619917" y="4055510"/>
              <a:ext cx="2069797" cy="246221"/>
            </a:xfrm>
            <a:prstGeom prst="rect">
              <a:avLst/>
            </a:prstGeom>
            <a:noFill/>
          </p:spPr>
          <p:txBody>
            <a:bodyPr wrap="none" rtlCol="0">
              <a:spAutoFit/>
            </a:bodyPr>
            <a:lstStyle/>
            <a:p>
              <a:pPr algn="r"/>
              <a:r>
                <a:rPr lang="en-US" sz="1000" dirty="0">
                  <a:solidFill>
                    <a:schemeClr val="tx1">
                      <a:lumMod val="65000"/>
                      <a:lumOff val="35000"/>
                    </a:schemeClr>
                  </a:solidFill>
                </a:rPr>
                <a:t>Monetize information </a:t>
              </a:r>
              <a:r>
                <a:rPr lang="en-US" sz="1000" dirty="0" smtClean="0">
                  <a:solidFill>
                    <a:schemeClr val="tx1">
                      <a:lumMod val="65000"/>
                      <a:lumOff val="35000"/>
                    </a:schemeClr>
                  </a:solidFill>
                </a:rPr>
                <a:t>directly</a:t>
              </a:r>
            </a:p>
          </p:txBody>
        </p:sp>
      </p:grpSp>
      <p:sp>
        <p:nvSpPr>
          <p:cNvPr id="44" name="Text Placeholder 1"/>
          <p:cNvSpPr txBox="1">
            <a:spLocks/>
          </p:cNvSpPr>
          <p:nvPr/>
        </p:nvSpPr>
        <p:spPr>
          <a:xfrm>
            <a:off x="379413" y="4689552"/>
            <a:ext cx="8129350" cy="230832"/>
          </a:xfrm>
          <a:prstGeom prst="rect">
            <a:avLst/>
          </a:prstGeom>
        </p:spPr>
        <p:txBody>
          <a:bodyPr wrap="square" anchor="b" anchorCtr="0">
            <a:spAutoFit/>
          </a:bodyPr>
          <a:lstStyle>
            <a:defPPr>
              <a:defRPr lang="en-US"/>
            </a:defPPr>
            <a:lvl1pPr indent="0">
              <a:spcBef>
                <a:spcPct val="20000"/>
              </a:spcBef>
              <a:buFont typeface="Arial"/>
              <a:buNone/>
              <a:defRPr sz="900">
                <a:solidFill>
                  <a:srgbClr val="717074"/>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Gartner 9/13: Survey Analysis: Big Data Adoption in 2013 Shows Substance Behind the Hype</a:t>
            </a:r>
          </a:p>
        </p:txBody>
      </p:sp>
    </p:spTree>
    <p:extLst>
      <p:ext uri="{BB962C8B-B14F-4D97-AF65-F5344CB8AC3E}">
        <p14:creationId xmlns:p14="http://schemas.microsoft.com/office/powerpoint/2010/main" val="23284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357867" y="1256535"/>
            <a:ext cx="7485556" cy="3230123"/>
          </a:xfrm>
          <a:prstGeom prst="rect">
            <a:avLst/>
          </a:prstGeom>
          <a:solidFill>
            <a:schemeClr val="bg1">
              <a:lumMod val="9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7" name="Chart 76"/>
          <p:cNvGraphicFramePr/>
          <p:nvPr>
            <p:extLst>
              <p:ext uri="{D42A27DB-BD31-4B8C-83A1-F6EECF244321}">
                <p14:modId xmlns:p14="http://schemas.microsoft.com/office/powerpoint/2010/main" val="3610681972"/>
              </p:ext>
            </p:extLst>
          </p:nvPr>
        </p:nvGraphicFramePr>
        <p:xfrm>
          <a:off x="478253" y="1005417"/>
          <a:ext cx="7892729" cy="5214398"/>
        </p:xfrm>
        <a:graphic>
          <a:graphicData uri="http://schemas.openxmlformats.org/drawingml/2006/chart">
            <c:chart xmlns:c="http://schemas.openxmlformats.org/drawingml/2006/chart" xmlns:r="http://schemas.openxmlformats.org/officeDocument/2006/relationships" r:id="rId3"/>
          </a:graphicData>
        </a:graphic>
      </p:graphicFrame>
      <p:grpSp>
        <p:nvGrpSpPr>
          <p:cNvPr id="96" name="Group 95"/>
          <p:cNvGrpSpPr/>
          <p:nvPr/>
        </p:nvGrpSpPr>
        <p:grpSpPr>
          <a:xfrm>
            <a:off x="398694" y="1369820"/>
            <a:ext cx="742339" cy="2936122"/>
            <a:chOff x="577116" y="1429793"/>
            <a:chExt cx="689394" cy="2859458"/>
          </a:xfrm>
        </p:grpSpPr>
        <p:sp>
          <p:nvSpPr>
            <p:cNvPr id="97" name="TextBox 96"/>
            <p:cNvSpPr txBox="1"/>
            <p:nvPr/>
          </p:nvSpPr>
          <p:spPr>
            <a:xfrm>
              <a:off x="577116" y="206841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60%</a:t>
              </a:r>
            </a:p>
          </p:txBody>
        </p:sp>
        <p:sp>
          <p:nvSpPr>
            <p:cNvPr id="98" name="TextBox 97"/>
            <p:cNvSpPr txBox="1"/>
            <p:nvPr/>
          </p:nvSpPr>
          <p:spPr>
            <a:xfrm>
              <a:off x="577116" y="272966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40%</a:t>
              </a:r>
            </a:p>
          </p:txBody>
        </p:sp>
        <p:sp>
          <p:nvSpPr>
            <p:cNvPr id="99" name="TextBox 98"/>
            <p:cNvSpPr txBox="1"/>
            <p:nvPr/>
          </p:nvSpPr>
          <p:spPr>
            <a:xfrm>
              <a:off x="577116" y="3049718"/>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40%</a:t>
              </a:r>
            </a:p>
          </p:txBody>
        </p:sp>
        <p:sp>
          <p:nvSpPr>
            <p:cNvPr id="100" name="TextBox 99"/>
            <p:cNvSpPr txBox="1"/>
            <p:nvPr/>
          </p:nvSpPr>
          <p:spPr>
            <a:xfrm>
              <a:off x="577116" y="3393701"/>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13%</a:t>
              </a:r>
            </a:p>
          </p:txBody>
        </p:sp>
        <p:sp>
          <p:nvSpPr>
            <p:cNvPr id="101" name="TextBox 100"/>
            <p:cNvSpPr txBox="1"/>
            <p:nvPr/>
          </p:nvSpPr>
          <p:spPr>
            <a:xfrm>
              <a:off x="577116" y="3729685"/>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13%</a:t>
              </a:r>
            </a:p>
          </p:txBody>
        </p:sp>
        <p:sp>
          <p:nvSpPr>
            <p:cNvPr id="102" name="TextBox 101"/>
            <p:cNvSpPr txBox="1"/>
            <p:nvPr/>
          </p:nvSpPr>
          <p:spPr>
            <a:xfrm>
              <a:off x="577116" y="1754977"/>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73%</a:t>
              </a:r>
            </a:p>
          </p:txBody>
        </p:sp>
        <p:sp>
          <p:nvSpPr>
            <p:cNvPr id="103" name="TextBox 102"/>
            <p:cNvSpPr txBox="1"/>
            <p:nvPr/>
          </p:nvSpPr>
          <p:spPr>
            <a:xfrm>
              <a:off x="577116" y="239669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47%</a:t>
              </a:r>
            </a:p>
          </p:txBody>
        </p:sp>
        <p:sp>
          <p:nvSpPr>
            <p:cNvPr id="104" name="TextBox 103"/>
            <p:cNvSpPr txBox="1"/>
            <p:nvPr/>
          </p:nvSpPr>
          <p:spPr>
            <a:xfrm>
              <a:off x="577116" y="4049459"/>
              <a:ext cx="689394" cy="239792"/>
            </a:xfrm>
            <a:prstGeom prst="rect">
              <a:avLst/>
            </a:prstGeom>
            <a:noFill/>
          </p:spPr>
          <p:txBody>
            <a:bodyPr wrap="square" rtlCol="0">
              <a:spAutoFit/>
            </a:bodyPr>
            <a:lstStyle/>
            <a:p>
              <a:r>
                <a:rPr lang="en-US" sz="1000" dirty="0">
                  <a:solidFill>
                    <a:schemeClr val="tx1">
                      <a:lumMod val="65000"/>
                      <a:lumOff val="35000"/>
                    </a:schemeClr>
                  </a:solidFill>
                </a:rPr>
                <a:t>7</a:t>
              </a:r>
              <a:r>
                <a:rPr lang="en-US" sz="1000" dirty="0" smtClean="0">
                  <a:solidFill>
                    <a:schemeClr val="tx1">
                      <a:lumMod val="65000"/>
                      <a:lumOff val="35000"/>
                    </a:schemeClr>
                  </a:solidFill>
                </a:rPr>
                <a:t>%</a:t>
              </a:r>
            </a:p>
          </p:txBody>
        </p:sp>
        <p:sp>
          <p:nvSpPr>
            <p:cNvPr id="105" name="TextBox 104"/>
            <p:cNvSpPr txBox="1"/>
            <p:nvPr/>
          </p:nvSpPr>
          <p:spPr>
            <a:xfrm>
              <a:off x="577116" y="142979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80%</a:t>
              </a:r>
            </a:p>
          </p:txBody>
        </p:sp>
      </p:grpSp>
      <p:sp>
        <p:nvSpPr>
          <p:cNvPr id="106" name="Rectangle 105"/>
          <p:cNvSpPr/>
          <p:nvPr/>
        </p:nvSpPr>
        <p:spPr>
          <a:xfrm>
            <a:off x="357866" y="720447"/>
            <a:ext cx="6957333" cy="302111"/>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7" name="Group 116" hidden="1"/>
          <p:cNvGrpSpPr/>
          <p:nvPr/>
        </p:nvGrpSpPr>
        <p:grpSpPr bwMode="black">
          <a:xfrm>
            <a:off x="412723" y="1206183"/>
            <a:ext cx="3149274" cy="2562074"/>
            <a:chOff x="5184775" y="225425"/>
            <a:chExt cx="1500188" cy="1220788"/>
          </a:xfrm>
          <a:solidFill>
            <a:schemeClr val="bg1">
              <a:lumMod val="85000"/>
            </a:schemeClr>
          </a:solidFill>
        </p:grpSpPr>
        <p:sp>
          <p:nvSpPr>
            <p:cNvPr id="118" name="Freeform 117"/>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19" name="Oval 118"/>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20" name="Freeform 119"/>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grpSp>
      <p:sp>
        <p:nvSpPr>
          <p:cNvPr id="2" name="Title 1"/>
          <p:cNvSpPr>
            <a:spLocks noGrp="1"/>
          </p:cNvSpPr>
          <p:nvPr>
            <p:ph type="ctrTitle"/>
          </p:nvPr>
        </p:nvSpPr>
        <p:spPr/>
        <p:txBody>
          <a:bodyPr/>
          <a:lstStyle/>
          <a:p>
            <a:r>
              <a:rPr lang="en-US" smtClean="0"/>
              <a:t>Big Data Opportunities By Industry</a:t>
            </a:r>
            <a:endParaRPr lang="en-US" dirty="0"/>
          </a:p>
        </p:txBody>
      </p:sp>
      <p:sp>
        <p:nvSpPr>
          <p:cNvPr id="5" name="Subtitle 4"/>
          <p:cNvSpPr>
            <a:spLocks noGrp="1"/>
          </p:cNvSpPr>
          <p:nvPr>
            <p:ph type="subTitle" idx="1"/>
          </p:nvPr>
        </p:nvSpPr>
        <p:spPr/>
        <p:txBody>
          <a:bodyPr/>
          <a:lstStyle/>
          <a:p>
            <a:r>
              <a:rPr lang="en-US" smtClean="0"/>
              <a:t>Retail</a:t>
            </a:r>
            <a:endParaRPr lang="en-US" dirty="0"/>
          </a:p>
        </p:txBody>
      </p:sp>
      <p:sp>
        <p:nvSpPr>
          <p:cNvPr id="36" name="AutoShape 10"/>
          <p:cNvSpPr>
            <a:spLocks noChangeAspect="1" noChangeArrowheads="1" noTextEdit="1"/>
          </p:cNvSpPr>
          <p:nvPr/>
        </p:nvSpPr>
        <p:spPr bwMode="auto">
          <a:xfrm>
            <a:off x="6077403" y="535052"/>
            <a:ext cx="457826" cy="69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7887894" y="107076"/>
            <a:ext cx="574263" cy="855951"/>
            <a:chOff x="7779032" y="220898"/>
            <a:chExt cx="462207" cy="688930"/>
          </a:xfrm>
        </p:grpSpPr>
        <p:sp>
          <p:nvSpPr>
            <p:cNvPr id="37" name="Freeform 12"/>
            <p:cNvSpPr>
              <a:spLocks/>
            </p:cNvSpPr>
            <p:nvPr/>
          </p:nvSpPr>
          <p:spPr bwMode="auto">
            <a:xfrm>
              <a:off x="7846939" y="220898"/>
              <a:ext cx="276010" cy="377871"/>
            </a:xfrm>
            <a:custGeom>
              <a:avLst/>
              <a:gdLst>
                <a:gd name="T0" fmla="*/ 53 w 105"/>
                <a:gd name="T1" fmla="*/ 0 h 144"/>
                <a:gd name="T2" fmla="*/ 3 w 105"/>
                <a:gd name="T3" fmla="*/ 138 h 144"/>
                <a:gd name="T4" fmla="*/ 9 w 105"/>
                <a:gd name="T5" fmla="*/ 139 h 144"/>
                <a:gd name="T6" fmla="*/ 53 w 105"/>
                <a:gd name="T7" fmla="*/ 17 h 144"/>
                <a:gd name="T8" fmla="*/ 99 w 105"/>
                <a:gd name="T9" fmla="*/ 144 h 144"/>
                <a:gd name="T10" fmla="*/ 105 w 105"/>
                <a:gd name="T11" fmla="*/ 144 h 144"/>
                <a:gd name="T12" fmla="*/ 53 w 105"/>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05" h="144">
                  <a:moveTo>
                    <a:pt x="53" y="0"/>
                  </a:moveTo>
                  <a:cubicBezTo>
                    <a:pt x="31" y="0"/>
                    <a:pt x="0" y="24"/>
                    <a:pt x="3" y="138"/>
                  </a:cubicBezTo>
                  <a:cubicBezTo>
                    <a:pt x="9" y="139"/>
                    <a:pt x="9" y="139"/>
                    <a:pt x="9" y="139"/>
                  </a:cubicBezTo>
                  <a:cubicBezTo>
                    <a:pt x="11" y="38"/>
                    <a:pt x="35" y="17"/>
                    <a:pt x="53" y="17"/>
                  </a:cubicBezTo>
                  <a:cubicBezTo>
                    <a:pt x="70" y="18"/>
                    <a:pt x="86" y="43"/>
                    <a:pt x="99" y="144"/>
                  </a:cubicBezTo>
                  <a:cubicBezTo>
                    <a:pt x="105" y="144"/>
                    <a:pt x="105" y="144"/>
                    <a:pt x="105" y="144"/>
                  </a:cubicBezTo>
                  <a:cubicBezTo>
                    <a:pt x="95" y="31"/>
                    <a:pt x="78" y="0"/>
                    <a:pt x="53" y="0"/>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4"/>
            <p:cNvSpPr>
              <a:spLocks/>
            </p:cNvSpPr>
            <p:nvPr/>
          </p:nvSpPr>
          <p:spPr bwMode="auto">
            <a:xfrm>
              <a:off x="8149236" y="384094"/>
              <a:ext cx="92003" cy="525734"/>
            </a:xfrm>
            <a:custGeom>
              <a:avLst/>
              <a:gdLst>
                <a:gd name="T0" fmla="*/ 12 w 84"/>
                <a:gd name="T1" fmla="*/ 2 h 480"/>
                <a:gd name="T2" fmla="*/ 5 w 84"/>
                <a:gd name="T3" fmla="*/ 4 h 480"/>
                <a:gd name="T4" fmla="*/ 0 w 84"/>
                <a:gd name="T5" fmla="*/ 0 h 480"/>
                <a:gd name="T6" fmla="*/ 17 w 84"/>
                <a:gd name="T7" fmla="*/ 480 h 480"/>
                <a:gd name="T8" fmla="*/ 53 w 84"/>
                <a:gd name="T9" fmla="*/ 442 h 480"/>
                <a:gd name="T10" fmla="*/ 84 w 84"/>
                <a:gd name="T11" fmla="*/ 432 h 480"/>
                <a:gd name="T12" fmla="*/ 12 w 84"/>
                <a:gd name="T13" fmla="*/ 2 h 480"/>
              </a:gdLst>
              <a:ahLst/>
              <a:cxnLst>
                <a:cxn ang="0">
                  <a:pos x="T0" y="T1"/>
                </a:cxn>
                <a:cxn ang="0">
                  <a:pos x="T2" y="T3"/>
                </a:cxn>
                <a:cxn ang="0">
                  <a:pos x="T4" y="T5"/>
                </a:cxn>
                <a:cxn ang="0">
                  <a:pos x="T6" y="T7"/>
                </a:cxn>
                <a:cxn ang="0">
                  <a:pos x="T8" y="T9"/>
                </a:cxn>
                <a:cxn ang="0">
                  <a:pos x="T10" y="T11"/>
                </a:cxn>
                <a:cxn ang="0">
                  <a:pos x="T12" y="T13"/>
                </a:cxn>
              </a:cxnLst>
              <a:rect l="0" t="0" r="r" b="b"/>
              <a:pathLst>
                <a:path w="84" h="480">
                  <a:moveTo>
                    <a:pt x="12" y="2"/>
                  </a:moveTo>
                  <a:lnTo>
                    <a:pt x="5" y="4"/>
                  </a:lnTo>
                  <a:lnTo>
                    <a:pt x="0" y="0"/>
                  </a:lnTo>
                  <a:lnTo>
                    <a:pt x="17" y="480"/>
                  </a:lnTo>
                  <a:lnTo>
                    <a:pt x="53" y="442"/>
                  </a:lnTo>
                  <a:lnTo>
                    <a:pt x="84" y="432"/>
                  </a:lnTo>
                  <a:lnTo>
                    <a:pt x="12" y="2"/>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5"/>
            <p:cNvSpPr>
              <a:spLocks/>
            </p:cNvSpPr>
            <p:nvPr/>
          </p:nvSpPr>
          <p:spPr bwMode="auto">
            <a:xfrm>
              <a:off x="7779032" y="384094"/>
              <a:ext cx="388823" cy="525734"/>
            </a:xfrm>
            <a:custGeom>
              <a:avLst/>
              <a:gdLst>
                <a:gd name="T0" fmla="*/ 28 w 355"/>
                <a:gd name="T1" fmla="*/ 14 h 480"/>
                <a:gd name="T2" fmla="*/ 0 w 355"/>
                <a:gd name="T3" fmla="*/ 432 h 480"/>
                <a:gd name="T4" fmla="*/ 355 w 355"/>
                <a:gd name="T5" fmla="*/ 480 h 480"/>
                <a:gd name="T6" fmla="*/ 338 w 355"/>
                <a:gd name="T7" fmla="*/ 0 h 480"/>
                <a:gd name="T8" fmla="*/ 28 w 355"/>
                <a:gd name="T9" fmla="*/ 14 h 480"/>
              </a:gdLst>
              <a:ahLst/>
              <a:cxnLst>
                <a:cxn ang="0">
                  <a:pos x="T0" y="T1"/>
                </a:cxn>
                <a:cxn ang="0">
                  <a:pos x="T2" y="T3"/>
                </a:cxn>
                <a:cxn ang="0">
                  <a:pos x="T4" y="T5"/>
                </a:cxn>
                <a:cxn ang="0">
                  <a:pos x="T6" y="T7"/>
                </a:cxn>
                <a:cxn ang="0">
                  <a:pos x="T8" y="T9"/>
                </a:cxn>
              </a:cxnLst>
              <a:rect l="0" t="0" r="r" b="b"/>
              <a:pathLst>
                <a:path w="355" h="480">
                  <a:moveTo>
                    <a:pt x="28" y="14"/>
                  </a:moveTo>
                  <a:lnTo>
                    <a:pt x="0" y="432"/>
                  </a:lnTo>
                  <a:lnTo>
                    <a:pt x="355" y="480"/>
                  </a:lnTo>
                  <a:lnTo>
                    <a:pt x="338" y="0"/>
                  </a:lnTo>
                  <a:lnTo>
                    <a:pt x="28" y="14"/>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0" name="Group 39"/>
          <p:cNvGrpSpPr/>
          <p:nvPr/>
        </p:nvGrpSpPr>
        <p:grpSpPr>
          <a:xfrm>
            <a:off x="5392211" y="1353559"/>
            <a:ext cx="2297503" cy="2943083"/>
            <a:chOff x="5392211" y="1353559"/>
            <a:chExt cx="2297503" cy="2943083"/>
          </a:xfrm>
        </p:grpSpPr>
        <p:sp>
          <p:nvSpPr>
            <p:cNvPr id="41" name="TextBox 40"/>
            <p:cNvSpPr txBox="1"/>
            <p:nvPr/>
          </p:nvSpPr>
          <p:spPr>
            <a:xfrm>
              <a:off x="6132878" y="1353559"/>
              <a:ext cx="1556836" cy="246221"/>
            </a:xfrm>
            <a:prstGeom prst="rect">
              <a:avLst/>
            </a:prstGeom>
            <a:noFill/>
          </p:spPr>
          <p:txBody>
            <a:bodyPr wrap="none" rtlCol="0">
              <a:spAutoFit/>
            </a:bodyPr>
            <a:lstStyle/>
            <a:p>
              <a:pPr algn="r"/>
              <a:r>
                <a:rPr lang="en-US" sz="1000" dirty="0">
                  <a:solidFill>
                    <a:schemeClr val="tx1">
                      <a:lumMod val="65000"/>
                      <a:lumOff val="35000"/>
                    </a:schemeClr>
                  </a:solidFill>
                </a:rPr>
                <a:t>Customer </a:t>
              </a:r>
              <a:r>
                <a:rPr lang="en-US" sz="1000" dirty="0" smtClean="0">
                  <a:solidFill>
                    <a:schemeClr val="tx1">
                      <a:lumMod val="65000"/>
                      <a:lumOff val="35000"/>
                    </a:schemeClr>
                  </a:solidFill>
                </a:rPr>
                <a:t>experience</a:t>
              </a:r>
              <a:endParaRPr lang="en-US" sz="1000" dirty="0">
                <a:solidFill>
                  <a:schemeClr val="tx1">
                    <a:lumMod val="65000"/>
                    <a:lumOff val="35000"/>
                  </a:schemeClr>
                </a:solidFill>
              </a:endParaRPr>
            </a:p>
          </p:txBody>
        </p:sp>
        <p:sp>
          <p:nvSpPr>
            <p:cNvPr id="42" name="TextBox 41"/>
            <p:cNvSpPr txBox="1"/>
            <p:nvPr/>
          </p:nvSpPr>
          <p:spPr>
            <a:xfrm>
              <a:off x="5892426" y="1686368"/>
              <a:ext cx="1797288" cy="246221"/>
            </a:xfrm>
            <a:prstGeom prst="rect">
              <a:avLst/>
            </a:prstGeom>
            <a:noFill/>
          </p:spPr>
          <p:txBody>
            <a:bodyPr wrap="none" rtlCol="0">
              <a:spAutoFit/>
            </a:bodyPr>
            <a:lstStyle/>
            <a:p>
              <a:pPr marL="0" lvl="1" algn="r"/>
              <a:r>
                <a:rPr lang="en-US" sz="1000" dirty="0">
                  <a:solidFill>
                    <a:schemeClr val="tx1">
                      <a:lumMod val="65000"/>
                      <a:lumOff val="35000"/>
                    </a:schemeClr>
                  </a:solidFill>
                </a:rPr>
                <a:t>More targeted marketing</a:t>
              </a:r>
            </a:p>
          </p:txBody>
        </p:sp>
        <p:sp>
          <p:nvSpPr>
            <p:cNvPr id="43" name="TextBox 42"/>
            <p:cNvSpPr txBox="1"/>
            <p:nvPr/>
          </p:nvSpPr>
          <p:spPr>
            <a:xfrm>
              <a:off x="6565688" y="2028956"/>
              <a:ext cx="1124026" cy="246221"/>
            </a:xfrm>
            <a:prstGeom prst="rect">
              <a:avLst/>
            </a:prstGeom>
            <a:noFill/>
          </p:spPr>
          <p:txBody>
            <a:bodyPr wrap="none" rtlCol="0">
              <a:spAutoFit/>
            </a:bodyPr>
            <a:lstStyle/>
            <a:p>
              <a:pPr algn="r"/>
              <a:r>
                <a:rPr lang="en-US" sz="1000" dirty="0">
                  <a:solidFill>
                    <a:schemeClr val="tx1">
                      <a:lumMod val="65000"/>
                      <a:lumOff val="35000"/>
                    </a:schemeClr>
                  </a:solidFill>
                </a:rPr>
                <a:t>Cost </a:t>
              </a:r>
              <a:r>
                <a:rPr lang="en-US" sz="1000" dirty="0" smtClean="0">
                  <a:solidFill>
                    <a:schemeClr val="tx1">
                      <a:lumMod val="65000"/>
                      <a:lumOff val="35000"/>
                    </a:schemeClr>
                  </a:solidFill>
                </a:rPr>
                <a:t>reduction</a:t>
              </a:r>
              <a:endParaRPr lang="en-US" sz="1000" dirty="0">
                <a:solidFill>
                  <a:schemeClr val="tx1">
                    <a:lumMod val="65000"/>
                    <a:lumOff val="35000"/>
                  </a:schemeClr>
                </a:solidFill>
              </a:endParaRPr>
            </a:p>
          </p:txBody>
        </p:sp>
        <p:sp>
          <p:nvSpPr>
            <p:cNvPr id="44" name="TextBox 43"/>
            <p:cNvSpPr txBox="1"/>
            <p:nvPr/>
          </p:nvSpPr>
          <p:spPr>
            <a:xfrm>
              <a:off x="5619916" y="2366036"/>
              <a:ext cx="2069798" cy="246221"/>
            </a:xfrm>
            <a:prstGeom prst="rect">
              <a:avLst/>
            </a:prstGeom>
            <a:noFill/>
          </p:spPr>
          <p:txBody>
            <a:bodyPr wrap="none" rtlCol="0">
              <a:spAutoFit/>
            </a:bodyPr>
            <a:lstStyle/>
            <a:p>
              <a:pPr algn="r"/>
              <a:r>
                <a:rPr lang="en-US" sz="1000" dirty="0">
                  <a:solidFill>
                    <a:schemeClr val="tx1">
                      <a:lumMod val="65000"/>
                      <a:lumOff val="35000"/>
                    </a:schemeClr>
                  </a:solidFill>
                </a:rPr>
                <a:t>Monetize information directly</a:t>
              </a:r>
            </a:p>
          </p:txBody>
        </p:sp>
        <p:sp>
          <p:nvSpPr>
            <p:cNvPr id="45" name="TextBox 44"/>
            <p:cNvSpPr txBox="1"/>
            <p:nvPr/>
          </p:nvSpPr>
          <p:spPr>
            <a:xfrm>
              <a:off x="6365311" y="2694102"/>
              <a:ext cx="1324401" cy="246221"/>
            </a:xfrm>
            <a:prstGeom prst="rect">
              <a:avLst/>
            </a:prstGeom>
            <a:noFill/>
          </p:spPr>
          <p:txBody>
            <a:bodyPr wrap="none" rtlCol="0">
              <a:spAutoFit/>
            </a:bodyPr>
            <a:lstStyle/>
            <a:p>
              <a:pPr marL="0" lvl="1" algn="r"/>
              <a:r>
                <a:rPr lang="en-US" sz="1000" dirty="0">
                  <a:solidFill>
                    <a:schemeClr val="tx1">
                      <a:lumMod val="65000"/>
                      <a:lumOff val="35000"/>
                    </a:schemeClr>
                  </a:solidFill>
                </a:rPr>
                <a:t>Process </a:t>
              </a:r>
              <a:r>
                <a:rPr lang="en-US" sz="1000" dirty="0" smtClean="0">
                  <a:solidFill>
                    <a:schemeClr val="tx1">
                      <a:lumMod val="65000"/>
                      <a:lumOff val="35000"/>
                    </a:schemeClr>
                  </a:solidFill>
                </a:rPr>
                <a:t>efficiency</a:t>
              </a:r>
              <a:endParaRPr lang="en-US" sz="1000" dirty="0">
                <a:solidFill>
                  <a:schemeClr val="tx1">
                    <a:lumMod val="65000"/>
                    <a:lumOff val="35000"/>
                  </a:schemeClr>
                </a:solidFill>
              </a:endParaRPr>
            </a:p>
          </p:txBody>
        </p:sp>
        <p:sp>
          <p:nvSpPr>
            <p:cNvPr id="46" name="TextBox 45"/>
            <p:cNvSpPr txBox="1"/>
            <p:nvPr/>
          </p:nvSpPr>
          <p:spPr>
            <a:xfrm>
              <a:off x="6100817" y="3036569"/>
              <a:ext cx="1588897" cy="246221"/>
            </a:xfrm>
            <a:prstGeom prst="rect">
              <a:avLst/>
            </a:prstGeom>
            <a:noFill/>
          </p:spPr>
          <p:txBody>
            <a:bodyPr wrap="none" rtlCol="0">
              <a:spAutoFit/>
            </a:bodyPr>
            <a:lstStyle/>
            <a:p>
              <a:pPr algn="r"/>
              <a:r>
                <a:rPr lang="en-US" sz="1000" dirty="0">
                  <a:solidFill>
                    <a:schemeClr val="tx1">
                      <a:lumMod val="65000"/>
                      <a:lumOff val="35000"/>
                    </a:schemeClr>
                  </a:solidFill>
                </a:rPr>
                <a:t>New </a:t>
              </a:r>
              <a:r>
                <a:rPr lang="en-US" sz="1000" dirty="0" smtClean="0">
                  <a:solidFill>
                    <a:schemeClr val="tx1">
                      <a:lumMod val="65000"/>
                      <a:lumOff val="35000"/>
                    </a:schemeClr>
                  </a:solidFill>
                </a:rPr>
                <a:t>products/models</a:t>
              </a:r>
              <a:endParaRPr lang="en-US" sz="1000" dirty="0">
                <a:solidFill>
                  <a:schemeClr val="tx1">
                    <a:lumMod val="65000"/>
                    <a:lumOff val="35000"/>
                  </a:schemeClr>
                </a:solidFill>
              </a:endParaRPr>
            </a:p>
          </p:txBody>
        </p:sp>
        <p:sp>
          <p:nvSpPr>
            <p:cNvPr id="47" name="TextBox 46"/>
            <p:cNvSpPr txBox="1"/>
            <p:nvPr/>
          </p:nvSpPr>
          <p:spPr>
            <a:xfrm>
              <a:off x="5922981" y="3375943"/>
              <a:ext cx="1766730" cy="246221"/>
            </a:xfrm>
            <a:prstGeom prst="rect">
              <a:avLst/>
            </a:prstGeom>
            <a:noFill/>
          </p:spPr>
          <p:txBody>
            <a:bodyPr wrap="none" rtlCol="0">
              <a:spAutoFit/>
            </a:bodyPr>
            <a:lstStyle/>
            <a:p>
              <a:pPr algn="r"/>
              <a:r>
                <a:rPr lang="en-US" sz="1000" dirty="0">
                  <a:solidFill>
                    <a:schemeClr val="tx1">
                      <a:lumMod val="65000"/>
                      <a:lumOff val="35000"/>
                    </a:schemeClr>
                  </a:solidFill>
                </a:rPr>
                <a:t>Improved risk management</a:t>
              </a:r>
            </a:p>
          </p:txBody>
        </p:sp>
        <p:sp>
          <p:nvSpPr>
            <p:cNvPr id="48" name="TextBox 47"/>
            <p:cNvSpPr txBox="1"/>
            <p:nvPr/>
          </p:nvSpPr>
          <p:spPr>
            <a:xfrm>
              <a:off x="5905568" y="3708409"/>
              <a:ext cx="1784144" cy="241132"/>
            </a:xfrm>
            <a:prstGeom prst="rect">
              <a:avLst/>
            </a:prstGeom>
            <a:noFill/>
          </p:spPr>
          <p:txBody>
            <a:bodyPr wrap="none" rtlCol="0">
              <a:spAutoFit/>
            </a:bodyPr>
            <a:lstStyle/>
            <a:p>
              <a:pPr algn="r"/>
              <a:r>
                <a:rPr lang="en-US" sz="1000" dirty="0" smtClean="0">
                  <a:solidFill>
                    <a:schemeClr val="tx1">
                      <a:lumMod val="65000"/>
                      <a:lumOff val="35000"/>
                    </a:schemeClr>
                  </a:solidFill>
                </a:rPr>
                <a:t>Regulatory compliance</a:t>
              </a:r>
            </a:p>
          </p:txBody>
        </p:sp>
        <p:sp>
          <p:nvSpPr>
            <p:cNvPr id="49" name="TextBox 48"/>
            <p:cNvSpPr txBox="1"/>
            <p:nvPr/>
          </p:nvSpPr>
          <p:spPr>
            <a:xfrm>
              <a:off x="5392211" y="4055510"/>
              <a:ext cx="2297503" cy="241132"/>
            </a:xfrm>
            <a:prstGeom prst="rect">
              <a:avLst/>
            </a:prstGeom>
            <a:noFill/>
          </p:spPr>
          <p:txBody>
            <a:bodyPr wrap="none" rtlCol="0">
              <a:spAutoFit/>
            </a:bodyPr>
            <a:lstStyle/>
            <a:p>
              <a:pPr algn="r"/>
              <a:r>
                <a:rPr lang="en-US" sz="1000" dirty="0" smtClean="0">
                  <a:solidFill>
                    <a:schemeClr val="tx1">
                      <a:lumMod val="65000"/>
                      <a:lumOff val="35000"/>
                    </a:schemeClr>
                  </a:solidFill>
                </a:rPr>
                <a:t>Enhanced security capabilities</a:t>
              </a:r>
            </a:p>
          </p:txBody>
        </p:sp>
      </p:grpSp>
      <p:sp>
        <p:nvSpPr>
          <p:cNvPr id="50" name="Text Placeholder 1"/>
          <p:cNvSpPr txBox="1">
            <a:spLocks/>
          </p:cNvSpPr>
          <p:nvPr/>
        </p:nvSpPr>
        <p:spPr>
          <a:xfrm>
            <a:off x="379413" y="4689552"/>
            <a:ext cx="8129350" cy="230832"/>
          </a:xfrm>
          <a:prstGeom prst="rect">
            <a:avLst/>
          </a:prstGeom>
        </p:spPr>
        <p:txBody>
          <a:bodyPr wrap="square" anchor="b" anchorCtr="0">
            <a:spAutoFit/>
          </a:bodyPr>
          <a:lstStyle>
            <a:defPPr>
              <a:defRPr lang="en-US"/>
            </a:defPPr>
            <a:lvl1pPr indent="0">
              <a:spcBef>
                <a:spcPct val="20000"/>
              </a:spcBef>
              <a:buFont typeface="Arial"/>
              <a:buNone/>
              <a:defRPr sz="900">
                <a:solidFill>
                  <a:srgbClr val="717074"/>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Gartner 9/13: Survey Analysis: Big Data Adoption in 2013 Shows Substance Behind the Hype</a:t>
            </a:r>
          </a:p>
        </p:txBody>
      </p:sp>
    </p:spTree>
    <p:extLst>
      <p:ext uri="{BB962C8B-B14F-4D97-AF65-F5344CB8AC3E}">
        <p14:creationId xmlns:p14="http://schemas.microsoft.com/office/powerpoint/2010/main" val="144432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347593" y="1256535"/>
            <a:ext cx="7497005" cy="3230123"/>
          </a:xfrm>
          <a:prstGeom prst="rect">
            <a:avLst/>
          </a:prstGeom>
          <a:solidFill>
            <a:schemeClr val="bg1">
              <a:lumMod val="9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388482" y="1005417"/>
            <a:ext cx="7984481" cy="5214398"/>
            <a:chOff x="388482" y="1005417"/>
            <a:chExt cx="7984481" cy="5214398"/>
          </a:xfrm>
        </p:grpSpPr>
        <p:grpSp>
          <p:nvGrpSpPr>
            <p:cNvPr id="7" name="Group 6"/>
            <p:cNvGrpSpPr/>
            <p:nvPr/>
          </p:nvGrpSpPr>
          <p:grpSpPr>
            <a:xfrm>
              <a:off x="468163" y="1005417"/>
              <a:ext cx="7904800" cy="5214398"/>
              <a:chOff x="468163" y="1005417"/>
              <a:chExt cx="7904800" cy="5214398"/>
            </a:xfrm>
          </p:grpSpPr>
          <p:graphicFrame>
            <p:nvGraphicFramePr>
              <p:cNvPr id="77" name="Chart 76"/>
              <p:cNvGraphicFramePr/>
              <p:nvPr>
                <p:extLst>
                  <p:ext uri="{D42A27DB-BD31-4B8C-83A1-F6EECF244321}">
                    <p14:modId xmlns:p14="http://schemas.microsoft.com/office/powerpoint/2010/main" val="3147705774"/>
                  </p:ext>
                </p:extLst>
              </p:nvPr>
            </p:nvGraphicFramePr>
            <p:xfrm>
              <a:off x="468163" y="1005417"/>
              <a:ext cx="7904800" cy="5214398"/>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p:cNvGrpSpPr/>
              <p:nvPr/>
            </p:nvGrpSpPr>
            <p:grpSpPr>
              <a:xfrm>
                <a:off x="5382713" y="1353559"/>
                <a:ext cx="2297857" cy="2935247"/>
                <a:chOff x="5382713" y="1353559"/>
                <a:chExt cx="2297857" cy="2935247"/>
              </a:xfrm>
            </p:grpSpPr>
            <p:sp>
              <p:nvSpPr>
                <p:cNvPr id="84" name="TextBox 83"/>
                <p:cNvSpPr txBox="1"/>
                <p:nvPr/>
              </p:nvSpPr>
              <p:spPr>
                <a:xfrm>
                  <a:off x="6001606" y="1353559"/>
                  <a:ext cx="1678964" cy="241132"/>
                </a:xfrm>
                <a:prstGeom prst="rect">
                  <a:avLst/>
                </a:prstGeom>
                <a:noFill/>
              </p:spPr>
              <p:txBody>
                <a:bodyPr wrap="none" rtlCol="0">
                  <a:spAutoFit/>
                </a:bodyPr>
                <a:lstStyle/>
                <a:p>
                  <a:pPr algn="r"/>
                  <a:r>
                    <a:rPr lang="en-US" sz="1000" dirty="0">
                      <a:solidFill>
                        <a:schemeClr val="tx1">
                          <a:lumMod val="65000"/>
                          <a:lumOff val="35000"/>
                        </a:schemeClr>
                      </a:solidFill>
                    </a:rPr>
                    <a:t>C</a:t>
                  </a:r>
                  <a:r>
                    <a:rPr lang="en-US" sz="1000" dirty="0" smtClean="0">
                      <a:solidFill>
                        <a:schemeClr val="tx1">
                          <a:lumMod val="65000"/>
                          <a:lumOff val="35000"/>
                        </a:schemeClr>
                      </a:solidFill>
                    </a:rPr>
                    <a:t>ustomer experience</a:t>
                  </a:r>
                </a:p>
              </p:txBody>
            </p:sp>
            <p:sp>
              <p:nvSpPr>
                <p:cNvPr id="85" name="TextBox 84"/>
                <p:cNvSpPr txBox="1"/>
                <p:nvPr/>
              </p:nvSpPr>
              <p:spPr>
                <a:xfrm>
                  <a:off x="6080535" y="1686368"/>
                  <a:ext cx="1600035" cy="246221"/>
                </a:xfrm>
                <a:prstGeom prst="rect">
                  <a:avLst/>
                </a:prstGeom>
                <a:noFill/>
              </p:spPr>
              <p:txBody>
                <a:bodyPr wrap="none" rtlCol="0">
                  <a:spAutoFit/>
                </a:bodyPr>
                <a:lstStyle/>
                <a:p>
                  <a:pPr marL="0" lvl="1" algn="r"/>
                  <a:r>
                    <a:rPr lang="en-US" sz="1000" dirty="0">
                      <a:solidFill>
                        <a:schemeClr val="tx1">
                          <a:lumMod val="65000"/>
                          <a:lumOff val="35000"/>
                        </a:schemeClr>
                      </a:solidFill>
                    </a:rPr>
                    <a:t>More targeted </a:t>
                  </a:r>
                  <a:r>
                    <a:rPr lang="en-US" sz="1000" dirty="0" smtClean="0">
                      <a:solidFill>
                        <a:schemeClr val="tx1">
                          <a:lumMod val="65000"/>
                          <a:lumOff val="35000"/>
                        </a:schemeClr>
                      </a:solidFill>
                    </a:rPr>
                    <a:t>marketing</a:t>
                  </a:r>
                  <a:endParaRPr lang="en-US" sz="1000" dirty="0">
                    <a:solidFill>
                      <a:schemeClr val="tx1">
                        <a:lumMod val="65000"/>
                        <a:lumOff val="35000"/>
                      </a:schemeClr>
                    </a:solidFill>
                  </a:endParaRPr>
                </a:p>
              </p:txBody>
            </p:sp>
            <p:sp>
              <p:nvSpPr>
                <p:cNvPr id="86" name="TextBox 85"/>
                <p:cNvSpPr txBox="1"/>
                <p:nvPr/>
              </p:nvSpPr>
              <p:spPr>
                <a:xfrm>
                  <a:off x="5913567" y="2019720"/>
                  <a:ext cx="1767003" cy="246221"/>
                </a:xfrm>
                <a:prstGeom prst="rect">
                  <a:avLst/>
                </a:prstGeom>
                <a:noFill/>
              </p:spPr>
              <p:txBody>
                <a:bodyPr wrap="none" rtlCol="0">
                  <a:spAutoFit/>
                </a:bodyPr>
                <a:lstStyle/>
                <a:p>
                  <a:pPr algn="r"/>
                  <a:r>
                    <a:rPr lang="en-US" sz="1000" dirty="0" smtClean="0">
                      <a:solidFill>
                        <a:schemeClr val="tx1">
                          <a:lumMod val="65000"/>
                          <a:lumOff val="35000"/>
                        </a:schemeClr>
                      </a:solidFill>
                    </a:rPr>
                    <a:t>Improved </a:t>
                  </a:r>
                  <a:r>
                    <a:rPr lang="en-US" sz="1000" dirty="0">
                      <a:solidFill>
                        <a:schemeClr val="tx1">
                          <a:lumMod val="65000"/>
                          <a:lumOff val="35000"/>
                        </a:schemeClr>
                      </a:solidFill>
                    </a:rPr>
                    <a:t>risk management</a:t>
                  </a:r>
                </a:p>
              </p:txBody>
            </p:sp>
            <p:sp>
              <p:nvSpPr>
                <p:cNvPr id="87" name="TextBox 86"/>
                <p:cNvSpPr txBox="1"/>
                <p:nvPr/>
              </p:nvSpPr>
              <p:spPr>
                <a:xfrm>
                  <a:off x="6501522" y="2366036"/>
                  <a:ext cx="1179048" cy="246221"/>
                </a:xfrm>
                <a:prstGeom prst="rect">
                  <a:avLst/>
                </a:prstGeom>
                <a:noFill/>
              </p:spPr>
              <p:txBody>
                <a:bodyPr wrap="none" rtlCol="0">
                  <a:spAutoFit/>
                </a:bodyPr>
                <a:lstStyle/>
                <a:p>
                  <a:pPr algn="r"/>
                  <a:r>
                    <a:rPr lang="en-US" sz="1000" dirty="0">
                      <a:solidFill>
                        <a:schemeClr val="tx1">
                          <a:lumMod val="65000"/>
                          <a:lumOff val="35000"/>
                        </a:schemeClr>
                      </a:solidFill>
                    </a:rPr>
                    <a:t>Process efficiency</a:t>
                  </a:r>
                </a:p>
              </p:txBody>
            </p:sp>
            <p:sp>
              <p:nvSpPr>
                <p:cNvPr id="88" name="TextBox 87"/>
                <p:cNvSpPr txBox="1"/>
                <p:nvPr/>
              </p:nvSpPr>
              <p:spPr>
                <a:xfrm>
                  <a:off x="6266052" y="2694102"/>
                  <a:ext cx="1414516" cy="246221"/>
                </a:xfrm>
                <a:prstGeom prst="rect">
                  <a:avLst/>
                </a:prstGeom>
                <a:noFill/>
              </p:spPr>
              <p:txBody>
                <a:bodyPr wrap="none" rtlCol="0">
                  <a:spAutoFit/>
                </a:bodyPr>
                <a:lstStyle/>
                <a:p>
                  <a:pPr algn="r"/>
                  <a:r>
                    <a:rPr lang="en-US" sz="1000" dirty="0">
                      <a:solidFill>
                        <a:schemeClr val="tx1">
                          <a:lumMod val="65000"/>
                          <a:lumOff val="35000"/>
                        </a:schemeClr>
                      </a:solidFill>
                    </a:rPr>
                    <a:t>New </a:t>
                  </a:r>
                  <a:r>
                    <a:rPr lang="en-US" sz="1000" dirty="0" smtClean="0">
                      <a:solidFill>
                        <a:schemeClr val="tx1">
                          <a:lumMod val="65000"/>
                          <a:lumOff val="35000"/>
                        </a:schemeClr>
                      </a:solidFill>
                    </a:rPr>
                    <a:t>products/models</a:t>
                  </a:r>
                  <a:endParaRPr lang="en-US" sz="1000" dirty="0">
                    <a:solidFill>
                      <a:schemeClr val="tx1">
                        <a:lumMod val="65000"/>
                        <a:lumOff val="35000"/>
                      </a:schemeClr>
                    </a:solidFill>
                  </a:endParaRPr>
                </a:p>
              </p:txBody>
            </p:sp>
            <p:sp>
              <p:nvSpPr>
                <p:cNvPr id="89" name="TextBox 88"/>
                <p:cNvSpPr txBox="1"/>
                <p:nvPr/>
              </p:nvSpPr>
              <p:spPr>
                <a:xfrm>
                  <a:off x="6679905" y="3036569"/>
                  <a:ext cx="1000665" cy="246221"/>
                </a:xfrm>
                <a:prstGeom prst="rect">
                  <a:avLst/>
                </a:prstGeom>
                <a:noFill/>
              </p:spPr>
              <p:txBody>
                <a:bodyPr wrap="none" rtlCol="0">
                  <a:spAutoFit/>
                </a:bodyPr>
                <a:lstStyle/>
                <a:p>
                  <a:pPr algn="r"/>
                  <a:r>
                    <a:rPr lang="en-US" sz="1000" dirty="0">
                      <a:solidFill>
                        <a:schemeClr val="tx1">
                          <a:lumMod val="65000"/>
                          <a:lumOff val="35000"/>
                        </a:schemeClr>
                      </a:solidFill>
                    </a:rPr>
                    <a:t>Cost </a:t>
                  </a:r>
                  <a:r>
                    <a:rPr lang="en-US" sz="1000" dirty="0" smtClean="0">
                      <a:solidFill>
                        <a:schemeClr val="tx1">
                          <a:lumMod val="65000"/>
                          <a:lumOff val="35000"/>
                        </a:schemeClr>
                      </a:solidFill>
                    </a:rPr>
                    <a:t>reduction</a:t>
                  </a:r>
                  <a:endParaRPr lang="en-US" sz="1000" dirty="0">
                    <a:solidFill>
                      <a:schemeClr val="tx1">
                        <a:lumMod val="65000"/>
                        <a:lumOff val="35000"/>
                      </a:schemeClr>
                    </a:solidFill>
                  </a:endParaRPr>
                </a:p>
              </p:txBody>
            </p:sp>
            <p:sp>
              <p:nvSpPr>
                <p:cNvPr id="90" name="TextBox 89"/>
                <p:cNvSpPr txBox="1"/>
                <p:nvPr/>
              </p:nvSpPr>
              <p:spPr>
                <a:xfrm>
                  <a:off x="6207542" y="3375943"/>
                  <a:ext cx="1473025" cy="246221"/>
                </a:xfrm>
                <a:prstGeom prst="rect">
                  <a:avLst/>
                </a:prstGeom>
                <a:noFill/>
              </p:spPr>
              <p:txBody>
                <a:bodyPr wrap="none" rtlCol="0">
                  <a:spAutoFit/>
                </a:bodyPr>
                <a:lstStyle/>
                <a:p>
                  <a:pPr algn="r"/>
                  <a:r>
                    <a:rPr lang="en-US" sz="1000" dirty="0">
                      <a:solidFill>
                        <a:schemeClr val="tx1">
                          <a:lumMod val="65000"/>
                          <a:lumOff val="35000"/>
                        </a:schemeClr>
                      </a:solidFill>
                    </a:rPr>
                    <a:t>Regulatory </a:t>
                  </a:r>
                  <a:r>
                    <a:rPr lang="en-US" sz="1000" dirty="0" smtClean="0">
                      <a:solidFill>
                        <a:schemeClr val="tx1">
                          <a:lumMod val="65000"/>
                          <a:lumOff val="35000"/>
                        </a:schemeClr>
                      </a:solidFill>
                    </a:rPr>
                    <a:t>compliance</a:t>
                  </a:r>
                  <a:endParaRPr lang="en-US" sz="1000" dirty="0">
                    <a:solidFill>
                      <a:schemeClr val="tx1">
                        <a:lumMod val="65000"/>
                        <a:lumOff val="35000"/>
                      </a:schemeClr>
                    </a:solidFill>
                  </a:endParaRPr>
                </a:p>
              </p:txBody>
            </p:sp>
            <p:sp>
              <p:nvSpPr>
                <p:cNvPr id="94" name="TextBox 93"/>
                <p:cNvSpPr txBox="1"/>
                <p:nvPr/>
              </p:nvSpPr>
              <p:spPr>
                <a:xfrm>
                  <a:off x="5837929" y="3708409"/>
                  <a:ext cx="1842638" cy="246221"/>
                </a:xfrm>
                <a:prstGeom prst="rect">
                  <a:avLst/>
                </a:prstGeom>
                <a:noFill/>
              </p:spPr>
              <p:txBody>
                <a:bodyPr wrap="none" rtlCol="0">
                  <a:spAutoFit/>
                </a:bodyPr>
                <a:lstStyle/>
                <a:p>
                  <a:pPr algn="r"/>
                  <a:r>
                    <a:rPr lang="en-US" sz="1000" dirty="0">
                      <a:solidFill>
                        <a:schemeClr val="tx1">
                          <a:lumMod val="65000"/>
                          <a:lumOff val="35000"/>
                        </a:schemeClr>
                      </a:solidFill>
                    </a:rPr>
                    <a:t>Monetize information directly</a:t>
                  </a:r>
                </a:p>
              </p:txBody>
            </p:sp>
            <p:sp>
              <p:nvSpPr>
                <p:cNvPr id="95" name="TextBox 94"/>
                <p:cNvSpPr txBox="1"/>
                <p:nvPr/>
              </p:nvSpPr>
              <p:spPr>
                <a:xfrm>
                  <a:off x="5382713" y="4047674"/>
                  <a:ext cx="2297857" cy="241132"/>
                </a:xfrm>
                <a:prstGeom prst="rect">
                  <a:avLst/>
                </a:prstGeom>
                <a:noFill/>
              </p:spPr>
              <p:txBody>
                <a:bodyPr wrap="none" rtlCol="0">
                  <a:spAutoFit/>
                </a:bodyPr>
                <a:lstStyle/>
                <a:p>
                  <a:pPr algn="r"/>
                  <a:r>
                    <a:rPr lang="en-US" sz="1000" dirty="0" smtClean="0">
                      <a:solidFill>
                        <a:schemeClr val="tx1">
                          <a:lumMod val="65000"/>
                          <a:lumOff val="35000"/>
                        </a:schemeClr>
                      </a:solidFill>
                    </a:rPr>
                    <a:t>Enhanced security capabilities</a:t>
                  </a:r>
                </a:p>
              </p:txBody>
            </p:sp>
          </p:grpSp>
        </p:grpSp>
        <p:grpSp>
          <p:nvGrpSpPr>
            <p:cNvPr id="96" name="Group 95"/>
            <p:cNvGrpSpPr/>
            <p:nvPr/>
          </p:nvGrpSpPr>
          <p:grpSpPr>
            <a:xfrm>
              <a:off x="388482" y="1369820"/>
              <a:ext cx="743474" cy="2936122"/>
              <a:chOff x="577116" y="1429793"/>
              <a:chExt cx="689394" cy="2859458"/>
            </a:xfrm>
          </p:grpSpPr>
          <p:sp>
            <p:nvSpPr>
              <p:cNvPr id="97" name="TextBox 96"/>
              <p:cNvSpPr txBox="1"/>
              <p:nvPr/>
            </p:nvSpPr>
            <p:spPr>
              <a:xfrm>
                <a:off x="577116" y="206841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61%</a:t>
                </a:r>
              </a:p>
            </p:txBody>
          </p:sp>
          <p:sp>
            <p:nvSpPr>
              <p:cNvPr id="98" name="TextBox 97"/>
              <p:cNvSpPr txBox="1"/>
              <p:nvPr/>
            </p:nvSpPr>
            <p:spPr>
              <a:xfrm>
                <a:off x="577116" y="272966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54%</a:t>
                </a:r>
              </a:p>
            </p:txBody>
          </p:sp>
          <p:sp>
            <p:nvSpPr>
              <p:cNvPr id="99" name="TextBox 98"/>
              <p:cNvSpPr txBox="1"/>
              <p:nvPr/>
            </p:nvSpPr>
            <p:spPr>
              <a:xfrm>
                <a:off x="577116" y="3049718"/>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46%</a:t>
                </a:r>
              </a:p>
            </p:txBody>
          </p:sp>
          <p:sp>
            <p:nvSpPr>
              <p:cNvPr id="100" name="TextBox 99"/>
              <p:cNvSpPr txBox="1"/>
              <p:nvPr/>
            </p:nvSpPr>
            <p:spPr>
              <a:xfrm>
                <a:off x="577116" y="3393701"/>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46%</a:t>
                </a:r>
              </a:p>
            </p:txBody>
          </p:sp>
          <p:sp>
            <p:nvSpPr>
              <p:cNvPr id="101" name="TextBox 100"/>
              <p:cNvSpPr txBox="1"/>
              <p:nvPr/>
            </p:nvSpPr>
            <p:spPr>
              <a:xfrm>
                <a:off x="577116" y="3729685"/>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27%</a:t>
                </a:r>
              </a:p>
            </p:txBody>
          </p:sp>
          <p:sp>
            <p:nvSpPr>
              <p:cNvPr id="102" name="TextBox 101"/>
              <p:cNvSpPr txBox="1"/>
              <p:nvPr/>
            </p:nvSpPr>
            <p:spPr>
              <a:xfrm>
                <a:off x="577116" y="1754977"/>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61%</a:t>
                </a:r>
              </a:p>
            </p:txBody>
          </p:sp>
          <p:sp>
            <p:nvSpPr>
              <p:cNvPr id="103" name="TextBox 102"/>
              <p:cNvSpPr txBox="1"/>
              <p:nvPr/>
            </p:nvSpPr>
            <p:spPr>
              <a:xfrm>
                <a:off x="577116" y="239669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56%</a:t>
                </a:r>
              </a:p>
            </p:txBody>
          </p:sp>
          <p:sp>
            <p:nvSpPr>
              <p:cNvPr id="104" name="TextBox 103"/>
              <p:cNvSpPr txBox="1"/>
              <p:nvPr/>
            </p:nvSpPr>
            <p:spPr>
              <a:xfrm>
                <a:off x="577116" y="4049459"/>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27%</a:t>
                </a:r>
              </a:p>
            </p:txBody>
          </p:sp>
          <p:sp>
            <p:nvSpPr>
              <p:cNvPr id="105" name="TextBox 104"/>
              <p:cNvSpPr txBox="1"/>
              <p:nvPr/>
            </p:nvSpPr>
            <p:spPr>
              <a:xfrm>
                <a:off x="577116" y="142979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71%</a:t>
                </a:r>
              </a:p>
            </p:txBody>
          </p:sp>
        </p:grpSp>
      </p:grpSp>
      <p:sp>
        <p:nvSpPr>
          <p:cNvPr id="106" name="Rectangle 105"/>
          <p:cNvSpPr/>
          <p:nvPr/>
        </p:nvSpPr>
        <p:spPr>
          <a:xfrm>
            <a:off x="357866" y="720447"/>
            <a:ext cx="6957333" cy="302111"/>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7" name="Group 116" hidden="1"/>
          <p:cNvGrpSpPr/>
          <p:nvPr/>
        </p:nvGrpSpPr>
        <p:grpSpPr bwMode="black">
          <a:xfrm>
            <a:off x="412723" y="1206183"/>
            <a:ext cx="3149274" cy="2562074"/>
            <a:chOff x="5184775" y="225425"/>
            <a:chExt cx="1500188" cy="1220788"/>
          </a:xfrm>
          <a:solidFill>
            <a:schemeClr val="bg1">
              <a:lumMod val="85000"/>
            </a:schemeClr>
          </a:solidFill>
        </p:grpSpPr>
        <p:sp>
          <p:nvSpPr>
            <p:cNvPr id="118" name="Freeform 117"/>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19" name="Oval 118"/>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20" name="Freeform 119"/>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grpSp>
      <p:sp>
        <p:nvSpPr>
          <p:cNvPr id="2" name="Title 1"/>
          <p:cNvSpPr>
            <a:spLocks noGrp="1"/>
          </p:cNvSpPr>
          <p:nvPr>
            <p:ph type="ctrTitle"/>
          </p:nvPr>
        </p:nvSpPr>
        <p:spPr/>
        <p:txBody>
          <a:bodyPr/>
          <a:lstStyle/>
          <a:p>
            <a:r>
              <a:rPr lang="en-US" smtClean="0"/>
              <a:t>Big Data Opportunities By Industry</a:t>
            </a:r>
            <a:endParaRPr lang="en-US" dirty="0"/>
          </a:p>
        </p:txBody>
      </p:sp>
      <p:sp>
        <p:nvSpPr>
          <p:cNvPr id="5" name="Subtitle 4"/>
          <p:cNvSpPr>
            <a:spLocks noGrp="1"/>
          </p:cNvSpPr>
          <p:nvPr>
            <p:ph type="subTitle" idx="1"/>
          </p:nvPr>
        </p:nvSpPr>
        <p:spPr/>
        <p:txBody>
          <a:bodyPr/>
          <a:lstStyle/>
          <a:p>
            <a:r>
              <a:rPr lang="en-US" smtClean="0"/>
              <a:t>Banking</a:t>
            </a:r>
            <a:endParaRPr lang="en-US" dirty="0"/>
          </a:p>
        </p:txBody>
      </p:sp>
      <p:sp>
        <p:nvSpPr>
          <p:cNvPr id="36" name="AutoShape 10"/>
          <p:cNvSpPr>
            <a:spLocks noChangeAspect="1" noChangeArrowheads="1" noTextEdit="1"/>
          </p:cNvSpPr>
          <p:nvPr/>
        </p:nvSpPr>
        <p:spPr bwMode="auto">
          <a:xfrm>
            <a:off x="6077403" y="535052"/>
            <a:ext cx="457826" cy="69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0" name="Group 18"/>
          <p:cNvGrpSpPr>
            <a:grpSpLocks noChangeAspect="1"/>
          </p:cNvGrpSpPr>
          <p:nvPr/>
        </p:nvGrpSpPr>
        <p:grpSpPr bwMode="auto">
          <a:xfrm>
            <a:off x="7792662" y="261585"/>
            <a:ext cx="935327" cy="573587"/>
            <a:chOff x="2412" y="1333"/>
            <a:chExt cx="936" cy="574"/>
          </a:xfrm>
        </p:grpSpPr>
        <p:sp>
          <p:nvSpPr>
            <p:cNvPr id="41" name="AutoShape 17"/>
            <p:cNvSpPr>
              <a:spLocks noChangeAspect="1" noChangeArrowheads="1" noTextEdit="1"/>
            </p:cNvSpPr>
            <p:nvPr/>
          </p:nvSpPr>
          <p:spPr bwMode="auto">
            <a:xfrm>
              <a:off x="2412" y="1333"/>
              <a:ext cx="936"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9"/>
            <p:cNvSpPr>
              <a:spLocks/>
            </p:cNvSpPr>
            <p:nvPr/>
          </p:nvSpPr>
          <p:spPr bwMode="auto">
            <a:xfrm>
              <a:off x="2410" y="1335"/>
              <a:ext cx="936" cy="558"/>
            </a:xfrm>
            <a:custGeom>
              <a:avLst/>
              <a:gdLst>
                <a:gd name="T0" fmla="*/ 393 w 393"/>
                <a:gd name="T1" fmla="*/ 199 h 233"/>
                <a:gd name="T2" fmla="*/ 361 w 393"/>
                <a:gd name="T3" fmla="*/ 233 h 233"/>
                <a:gd name="T4" fmla="*/ 31 w 393"/>
                <a:gd name="T5" fmla="*/ 233 h 233"/>
                <a:gd name="T6" fmla="*/ 0 w 393"/>
                <a:gd name="T7" fmla="*/ 199 h 233"/>
                <a:gd name="T8" fmla="*/ 0 w 393"/>
                <a:gd name="T9" fmla="*/ 34 h 233"/>
                <a:gd name="T10" fmla="*/ 31 w 393"/>
                <a:gd name="T11" fmla="*/ 0 h 233"/>
                <a:gd name="T12" fmla="*/ 361 w 393"/>
                <a:gd name="T13" fmla="*/ 0 h 233"/>
                <a:gd name="T14" fmla="*/ 393 w 393"/>
                <a:gd name="T15" fmla="*/ 34 h 233"/>
                <a:gd name="T16" fmla="*/ 393 w 393"/>
                <a:gd name="T17" fmla="*/ 19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3" h="233">
                  <a:moveTo>
                    <a:pt x="393" y="199"/>
                  </a:moveTo>
                  <a:cubicBezTo>
                    <a:pt x="393" y="218"/>
                    <a:pt x="379" y="233"/>
                    <a:pt x="361" y="233"/>
                  </a:cubicBezTo>
                  <a:cubicBezTo>
                    <a:pt x="31" y="233"/>
                    <a:pt x="31" y="233"/>
                    <a:pt x="31" y="233"/>
                  </a:cubicBezTo>
                  <a:cubicBezTo>
                    <a:pt x="14" y="233"/>
                    <a:pt x="0" y="218"/>
                    <a:pt x="0" y="199"/>
                  </a:cubicBezTo>
                  <a:cubicBezTo>
                    <a:pt x="0" y="34"/>
                    <a:pt x="0" y="34"/>
                    <a:pt x="0" y="34"/>
                  </a:cubicBezTo>
                  <a:cubicBezTo>
                    <a:pt x="0" y="15"/>
                    <a:pt x="14" y="0"/>
                    <a:pt x="31" y="0"/>
                  </a:cubicBezTo>
                  <a:cubicBezTo>
                    <a:pt x="361" y="0"/>
                    <a:pt x="361" y="0"/>
                    <a:pt x="361" y="0"/>
                  </a:cubicBezTo>
                  <a:cubicBezTo>
                    <a:pt x="379" y="0"/>
                    <a:pt x="393" y="15"/>
                    <a:pt x="393" y="34"/>
                  </a:cubicBezTo>
                  <a:lnTo>
                    <a:pt x="393" y="199"/>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0"/>
            <p:cNvSpPr>
              <a:spLocks/>
            </p:cNvSpPr>
            <p:nvPr/>
          </p:nvSpPr>
          <p:spPr bwMode="auto">
            <a:xfrm>
              <a:off x="2441" y="1371"/>
              <a:ext cx="874" cy="481"/>
            </a:xfrm>
            <a:custGeom>
              <a:avLst/>
              <a:gdLst>
                <a:gd name="T0" fmla="*/ 367 w 367"/>
                <a:gd name="T1" fmla="*/ 166 h 201"/>
                <a:gd name="T2" fmla="*/ 333 w 367"/>
                <a:gd name="T3" fmla="*/ 201 h 201"/>
                <a:gd name="T4" fmla="*/ 34 w 367"/>
                <a:gd name="T5" fmla="*/ 201 h 201"/>
                <a:gd name="T6" fmla="*/ 0 w 367"/>
                <a:gd name="T7" fmla="*/ 166 h 201"/>
                <a:gd name="T8" fmla="*/ 0 w 367"/>
                <a:gd name="T9" fmla="*/ 36 h 201"/>
                <a:gd name="T10" fmla="*/ 34 w 367"/>
                <a:gd name="T11" fmla="*/ 0 h 201"/>
                <a:gd name="T12" fmla="*/ 333 w 367"/>
                <a:gd name="T13" fmla="*/ 0 h 201"/>
                <a:gd name="T14" fmla="*/ 367 w 367"/>
                <a:gd name="T15" fmla="*/ 36 h 201"/>
                <a:gd name="T16" fmla="*/ 367 w 367"/>
                <a:gd name="T17" fmla="*/ 16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7" h="201">
                  <a:moveTo>
                    <a:pt x="367" y="166"/>
                  </a:moveTo>
                  <a:cubicBezTo>
                    <a:pt x="367" y="185"/>
                    <a:pt x="351" y="201"/>
                    <a:pt x="333" y="201"/>
                  </a:cubicBezTo>
                  <a:cubicBezTo>
                    <a:pt x="34" y="201"/>
                    <a:pt x="34" y="201"/>
                    <a:pt x="34" y="201"/>
                  </a:cubicBezTo>
                  <a:cubicBezTo>
                    <a:pt x="15" y="201"/>
                    <a:pt x="0" y="185"/>
                    <a:pt x="0" y="166"/>
                  </a:cubicBezTo>
                  <a:cubicBezTo>
                    <a:pt x="0" y="36"/>
                    <a:pt x="0" y="36"/>
                    <a:pt x="0" y="36"/>
                  </a:cubicBezTo>
                  <a:cubicBezTo>
                    <a:pt x="0" y="16"/>
                    <a:pt x="15" y="0"/>
                    <a:pt x="34" y="0"/>
                  </a:cubicBezTo>
                  <a:cubicBezTo>
                    <a:pt x="333" y="0"/>
                    <a:pt x="333" y="0"/>
                    <a:pt x="333" y="0"/>
                  </a:cubicBezTo>
                  <a:cubicBezTo>
                    <a:pt x="351" y="0"/>
                    <a:pt x="367" y="16"/>
                    <a:pt x="367" y="36"/>
                  </a:cubicBezTo>
                  <a:lnTo>
                    <a:pt x="367"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1"/>
            <p:cNvSpPr>
              <a:spLocks/>
            </p:cNvSpPr>
            <p:nvPr/>
          </p:nvSpPr>
          <p:spPr bwMode="auto">
            <a:xfrm>
              <a:off x="2471" y="1395"/>
              <a:ext cx="810" cy="435"/>
            </a:xfrm>
            <a:custGeom>
              <a:avLst/>
              <a:gdLst>
                <a:gd name="T0" fmla="*/ 340 w 340"/>
                <a:gd name="T1" fmla="*/ 147 h 182"/>
                <a:gd name="T2" fmla="*/ 306 w 340"/>
                <a:gd name="T3" fmla="*/ 182 h 182"/>
                <a:gd name="T4" fmla="*/ 34 w 340"/>
                <a:gd name="T5" fmla="*/ 182 h 182"/>
                <a:gd name="T6" fmla="*/ 0 w 340"/>
                <a:gd name="T7" fmla="*/ 147 h 182"/>
                <a:gd name="T8" fmla="*/ 0 w 340"/>
                <a:gd name="T9" fmla="*/ 35 h 182"/>
                <a:gd name="T10" fmla="*/ 34 w 340"/>
                <a:gd name="T11" fmla="*/ 0 h 182"/>
                <a:gd name="T12" fmla="*/ 306 w 340"/>
                <a:gd name="T13" fmla="*/ 0 h 182"/>
                <a:gd name="T14" fmla="*/ 340 w 340"/>
                <a:gd name="T15" fmla="*/ 35 h 182"/>
                <a:gd name="T16" fmla="*/ 340 w 340"/>
                <a:gd name="T17" fmla="*/ 14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82">
                  <a:moveTo>
                    <a:pt x="340" y="147"/>
                  </a:moveTo>
                  <a:cubicBezTo>
                    <a:pt x="340" y="167"/>
                    <a:pt x="325" y="182"/>
                    <a:pt x="306" y="182"/>
                  </a:cubicBezTo>
                  <a:cubicBezTo>
                    <a:pt x="34" y="182"/>
                    <a:pt x="34" y="182"/>
                    <a:pt x="34" y="182"/>
                  </a:cubicBezTo>
                  <a:cubicBezTo>
                    <a:pt x="15" y="182"/>
                    <a:pt x="0" y="167"/>
                    <a:pt x="0" y="147"/>
                  </a:cubicBezTo>
                  <a:cubicBezTo>
                    <a:pt x="0" y="35"/>
                    <a:pt x="0" y="35"/>
                    <a:pt x="0" y="35"/>
                  </a:cubicBezTo>
                  <a:cubicBezTo>
                    <a:pt x="0" y="16"/>
                    <a:pt x="15" y="0"/>
                    <a:pt x="34" y="0"/>
                  </a:cubicBezTo>
                  <a:cubicBezTo>
                    <a:pt x="306" y="0"/>
                    <a:pt x="306" y="0"/>
                    <a:pt x="306" y="0"/>
                  </a:cubicBezTo>
                  <a:cubicBezTo>
                    <a:pt x="325" y="0"/>
                    <a:pt x="340" y="16"/>
                    <a:pt x="340" y="35"/>
                  </a:cubicBezTo>
                  <a:lnTo>
                    <a:pt x="340" y="147"/>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22"/>
            <p:cNvSpPr>
              <a:spLocks noChangeArrowheads="1"/>
            </p:cNvSpPr>
            <p:nvPr/>
          </p:nvSpPr>
          <p:spPr bwMode="auto">
            <a:xfrm>
              <a:off x="3203" y="1747"/>
              <a:ext cx="100" cy="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23"/>
            <p:cNvSpPr>
              <a:spLocks noChangeArrowheads="1"/>
            </p:cNvSpPr>
            <p:nvPr/>
          </p:nvSpPr>
          <p:spPr bwMode="auto">
            <a:xfrm>
              <a:off x="2748" y="1448"/>
              <a:ext cx="255" cy="3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4"/>
            <p:cNvSpPr>
              <a:spLocks noEditPoints="1"/>
            </p:cNvSpPr>
            <p:nvPr/>
          </p:nvSpPr>
          <p:spPr bwMode="auto">
            <a:xfrm>
              <a:off x="2817" y="1493"/>
              <a:ext cx="121" cy="220"/>
            </a:xfrm>
            <a:custGeom>
              <a:avLst/>
              <a:gdLst>
                <a:gd name="T0" fmla="*/ 28 w 51"/>
                <a:gd name="T1" fmla="*/ 41 h 92"/>
                <a:gd name="T2" fmla="*/ 46 w 51"/>
                <a:gd name="T3" fmla="*/ 48 h 92"/>
                <a:gd name="T4" fmla="*/ 51 w 51"/>
                <a:gd name="T5" fmla="*/ 62 h 92"/>
                <a:gd name="T6" fmla="*/ 45 w 51"/>
                <a:gd name="T7" fmla="*/ 77 h 92"/>
                <a:gd name="T8" fmla="*/ 28 w 51"/>
                <a:gd name="T9" fmla="*/ 84 h 92"/>
                <a:gd name="T10" fmla="*/ 28 w 51"/>
                <a:gd name="T11" fmla="*/ 92 h 92"/>
                <a:gd name="T12" fmla="*/ 23 w 51"/>
                <a:gd name="T13" fmla="*/ 92 h 92"/>
                <a:gd name="T14" fmla="*/ 23 w 51"/>
                <a:gd name="T15" fmla="*/ 84 h 92"/>
                <a:gd name="T16" fmla="*/ 0 w 51"/>
                <a:gd name="T17" fmla="*/ 62 h 92"/>
                <a:gd name="T18" fmla="*/ 10 w 51"/>
                <a:gd name="T19" fmla="*/ 62 h 92"/>
                <a:gd name="T20" fmla="*/ 23 w 51"/>
                <a:gd name="T21" fmla="*/ 77 h 92"/>
                <a:gd name="T22" fmla="*/ 23 w 51"/>
                <a:gd name="T23" fmla="*/ 48 h 92"/>
                <a:gd name="T24" fmla="*/ 1 w 51"/>
                <a:gd name="T25" fmla="*/ 28 h 92"/>
                <a:gd name="T26" fmla="*/ 7 w 51"/>
                <a:gd name="T27" fmla="*/ 14 h 92"/>
                <a:gd name="T28" fmla="*/ 23 w 51"/>
                <a:gd name="T29" fmla="*/ 8 h 92"/>
                <a:gd name="T30" fmla="*/ 23 w 51"/>
                <a:gd name="T31" fmla="*/ 0 h 92"/>
                <a:gd name="T32" fmla="*/ 28 w 51"/>
                <a:gd name="T33" fmla="*/ 0 h 92"/>
                <a:gd name="T34" fmla="*/ 28 w 51"/>
                <a:gd name="T35" fmla="*/ 8 h 92"/>
                <a:gd name="T36" fmla="*/ 49 w 51"/>
                <a:gd name="T37" fmla="*/ 26 h 92"/>
                <a:gd name="T38" fmla="*/ 39 w 51"/>
                <a:gd name="T39" fmla="*/ 26 h 92"/>
                <a:gd name="T40" fmla="*/ 28 w 51"/>
                <a:gd name="T41" fmla="*/ 15 h 92"/>
                <a:gd name="T42" fmla="*/ 28 w 51"/>
                <a:gd name="T43" fmla="*/ 41 h 92"/>
                <a:gd name="T44" fmla="*/ 23 w 51"/>
                <a:gd name="T45" fmla="*/ 40 h 92"/>
                <a:gd name="T46" fmla="*/ 23 w 51"/>
                <a:gd name="T47" fmla="*/ 15 h 92"/>
                <a:gd name="T48" fmla="*/ 12 w 51"/>
                <a:gd name="T49" fmla="*/ 28 h 92"/>
                <a:gd name="T50" fmla="*/ 15 w 51"/>
                <a:gd name="T51" fmla="*/ 36 h 92"/>
                <a:gd name="T52" fmla="*/ 23 w 51"/>
                <a:gd name="T53" fmla="*/ 40 h 92"/>
                <a:gd name="T54" fmla="*/ 28 w 51"/>
                <a:gd name="T55" fmla="*/ 77 h 92"/>
                <a:gd name="T56" fmla="*/ 41 w 51"/>
                <a:gd name="T57" fmla="*/ 62 h 92"/>
                <a:gd name="T58" fmla="*/ 38 w 51"/>
                <a:gd name="T59" fmla="*/ 54 h 92"/>
                <a:gd name="T60" fmla="*/ 28 w 51"/>
                <a:gd name="T61" fmla="*/ 50 h 92"/>
                <a:gd name="T62" fmla="*/ 28 w 51"/>
                <a:gd name="T63" fmla="*/ 7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92">
                  <a:moveTo>
                    <a:pt x="28" y="41"/>
                  </a:moveTo>
                  <a:cubicBezTo>
                    <a:pt x="37" y="42"/>
                    <a:pt x="43" y="45"/>
                    <a:pt x="46" y="48"/>
                  </a:cubicBezTo>
                  <a:cubicBezTo>
                    <a:pt x="50" y="52"/>
                    <a:pt x="51" y="56"/>
                    <a:pt x="51" y="62"/>
                  </a:cubicBezTo>
                  <a:cubicBezTo>
                    <a:pt x="51" y="68"/>
                    <a:pt x="49" y="73"/>
                    <a:pt x="45" y="77"/>
                  </a:cubicBezTo>
                  <a:cubicBezTo>
                    <a:pt x="41" y="82"/>
                    <a:pt x="36" y="84"/>
                    <a:pt x="28" y="84"/>
                  </a:cubicBezTo>
                  <a:cubicBezTo>
                    <a:pt x="28" y="92"/>
                    <a:pt x="28" y="92"/>
                    <a:pt x="28" y="92"/>
                  </a:cubicBezTo>
                  <a:cubicBezTo>
                    <a:pt x="23" y="92"/>
                    <a:pt x="23" y="92"/>
                    <a:pt x="23" y="92"/>
                  </a:cubicBezTo>
                  <a:cubicBezTo>
                    <a:pt x="23" y="84"/>
                    <a:pt x="23" y="84"/>
                    <a:pt x="23" y="84"/>
                  </a:cubicBezTo>
                  <a:cubicBezTo>
                    <a:pt x="8" y="83"/>
                    <a:pt x="1" y="75"/>
                    <a:pt x="0" y="62"/>
                  </a:cubicBezTo>
                  <a:cubicBezTo>
                    <a:pt x="10" y="62"/>
                    <a:pt x="10" y="62"/>
                    <a:pt x="10" y="62"/>
                  </a:cubicBezTo>
                  <a:cubicBezTo>
                    <a:pt x="11" y="71"/>
                    <a:pt x="15" y="75"/>
                    <a:pt x="23" y="77"/>
                  </a:cubicBezTo>
                  <a:cubicBezTo>
                    <a:pt x="23" y="48"/>
                    <a:pt x="23" y="48"/>
                    <a:pt x="23" y="48"/>
                  </a:cubicBezTo>
                  <a:cubicBezTo>
                    <a:pt x="8" y="46"/>
                    <a:pt x="1" y="39"/>
                    <a:pt x="1" y="28"/>
                  </a:cubicBezTo>
                  <a:cubicBezTo>
                    <a:pt x="1" y="22"/>
                    <a:pt x="3" y="18"/>
                    <a:pt x="7" y="14"/>
                  </a:cubicBezTo>
                  <a:cubicBezTo>
                    <a:pt x="11" y="10"/>
                    <a:pt x="16" y="8"/>
                    <a:pt x="23" y="8"/>
                  </a:cubicBezTo>
                  <a:cubicBezTo>
                    <a:pt x="23" y="0"/>
                    <a:pt x="23" y="0"/>
                    <a:pt x="23" y="0"/>
                  </a:cubicBezTo>
                  <a:cubicBezTo>
                    <a:pt x="28" y="0"/>
                    <a:pt x="28" y="0"/>
                    <a:pt x="28" y="0"/>
                  </a:cubicBezTo>
                  <a:cubicBezTo>
                    <a:pt x="28" y="8"/>
                    <a:pt x="28" y="8"/>
                    <a:pt x="28" y="8"/>
                  </a:cubicBezTo>
                  <a:cubicBezTo>
                    <a:pt x="41" y="8"/>
                    <a:pt x="48" y="15"/>
                    <a:pt x="49" y="26"/>
                  </a:cubicBezTo>
                  <a:cubicBezTo>
                    <a:pt x="39" y="26"/>
                    <a:pt x="39" y="26"/>
                    <a:pt x="39" y="26"/>
                  </a:cubicBezTo>
                  <a:cubicBezTo>
                    <a:pt x="38" y="20"/>
                    <a:pt x="35" y="16"/>
                    <a:pt x="28" y="15"/>
                  </a:cubicBezTo>
                  <a:lnTo>
                    <a:pt x="28" y="41"/>
                  </a:lnTo>
                  <a:close/>
                  <a:moveTo>
                    <a:pt x="23" y="40"/>
                  </a:moveTo>
                  <a:cubicBezTo>
                    <a:pt x="23" y="15"/>
                    <a:pt x="23" y="15"/>
                    <a:pt x="23" y="15"/>
                  </a:cubicBezTo>
                  <a:cubicBezTo>
                    <a:pt x="15" y="16"/>
                    <a:pt x="12" y="21"/>
                    <a:pt x="12" y="28"/>
                  </a:cubicBezTo>
                  <a:cubicBezTo>
                    <a:pt x="12" y="31"/>
                    <a:pt x="13" y="34"/>
                    <a:pt x="15" y="36"/>
                  </a:cubicBezTo>
                  <a:cubicBezTo>
                    <a:pt x="17" y="38"/>
                    <a:pt x="19" y="39"/>
                    <a:pt x="23" y="40"/>
                  </a:cubicBezTo>
                  <a:close/>
                  <a:moveTo>
                    <a:pt x="28" y="77"/>
                  </a:moveTo>
                  <a:cubicBezTo>
                    <a:pt x="37" y="76"/>
                    <a:pt x="41" y="71"/>
                    <a:pt x="41" y="62"/>
                  </a:cubicBezTo>
                  <a:cubicBezTo>
                    <a:pt x="41" y="59"/>
                    <a:pt x="40" y="56"/>
                    <a:pt x="38" y="54"/>
                  </a:cubicBezTo>
                  <a:cubicBezTo>
                    <a:pt x="37" y="52"/>
                    <a:pt x="33" y="51"/>
                    <a:pt x="28" y="50"/>
                  </a:cubicBezTo>
                  <a:lnTo>
                    <a:pt x="28" y="77"/>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25"/>
            <p:cNvSpPr>
              <a:spLocks noChangeArrowheads="1"/>
            </p:cNvSpPr>
            <p:nvPr/>
          </p:nvSpPr>
          <p:spPr bwMode="auto">
            <a:xfrm>
              <a:off x="2448" y="1386"/>
              <a:ext cx="100" cy="9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26"/>
            <p:cNvSpPr>
              <a:spLocks noChangeArrowheads="1"/>
            </p:cNvSpPr>
            <p:nvPr/>
          </p:nvSpPr>
          <p:spPr bwMode="auto">
            <a:xfrm>
              <a:off x="2448" y="1747"/>
              <a:ext cx="100" cy="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27"/>
            <p:cNvSpPr>
              <a:spLocks noChangeArrowheads="1"/>
            </p:cNvSpPr>
            <p:nvPr/>
          </p:nvSpPr>
          <p:spPr bwMode="auto">
            <a:xfrm>
              <a:off x="3203" y="1386"/>
              <a:ext cx="100" cy="9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8"/>
            <p:cNvSpPr>
              <a:spLocks/>
            </p:cNvSpPr>
            <p:nvPr/>
          </p:nvSpPr>
          <p:spPr bwMode="auto">
            <a:xfrm>
              <a:off x="3038" y="1871"/>
              <a:ext cx="184" cy="34"/>
            </a:xfrm>
            <a:custGeom>
              <a:avLst/>
              <a:gdLst>
                <a:gd name="T0" fmla="*/ 77 w 77"/>
                <a:gd name="T1" fmla="*/ 11 h 14"/>
                <a:gd name="T2" fmla="*/ 75 w 77"/>
                <a:gd name="T3" fmla="*/ 14 h 14"/>
                <a:gd name="T4" fmla="*/ 3 w 77"/>
                <a:gd name="T5" fmla="*/ 14 h 14"/>
                <a:gd name="T6" fmla="*/ 0 w 77"/>
                <a:gd name="T7" fmla="*/ 11 h 14"/>
                <a:gd name="T8" fmla="*/ 0 w 77"/>
                <a:gd name="T9" fmla="*/ 2 h 14"/>
                <a:gd name="T10" fmla="*/ 3 w 77"/>
                <a:gd name="T11" fmla="*/ 0 h 14"/>
                <a:gd name="T12" fmla="*/ 75 w 77"/>
                <a:gd name="T13" fmla="*/ 0 h 14"/>
                <a:gd name="T14" fmla="*/ 77 w 77"/>
                <a:gd name="T15" fmla="*/ 2 h 14"/>
                <a:gd name="T16" fmla="*/ 77 w 77"/>
                <a:gd name="T1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1"/>
                  </a:moveTo>
                  <a:cubicBezTo>
                    <a:pt x="77" y="13"/>
                    <a:pt x="76" y="14"/>
                    <a:pt x="75" y="14"/>
                  </a:cubicBezTo>
                  <a:cubicBezTo>
                    <a:pt x="3" y="14"/>
                    <a:pt x="3" y="14"/>
                    <a:pt x="3" y="14"/>
                  </a:cubicBezTo>
                  <a:cubicBezTo>
                    <a:pt x="1" y="14"/>
                    <a:pt x="0" y="13"/>
                    <a:pt x="0" y="11"/>
                  </a:cubicBezTo>
                  <a:cubicBezTo>
                    <a:pt x="0" y="2"/>
                    <a:pt x="0" y="2"/>
                    <a:pt x="0" y="2"/>
                  </a:cubicBezTo>
                  <a:cubicBezTo>
                    <a:pt x="0" y="1"/>
                    <a:pt x="1" y="0"/>
                    <a:pt x="3" y="0"/>
                  </a:cubicBezTo>
                  <a:cubicBezTo>
                    <a:pt x="75" y="0"/>
                    <a:pt x="75" y="0"/>
                    <a:pt x="75" y="0"/>
                  </a:cubicBezTo>
                  <a:cubicBezTo>
                    <a:pt x="76" y="0"/>
                    <a:pt x="77" y="1"/>
                    <a:pt x="77" y="2"/>
                  </a:cubicBezTo>
                  <a:lnTo>
                    <a:pt x="77" y="11"/>
                  </a:lnTo>
                  <a:close/>
                </a:path>
              </a:pathLst>
            </a:custGeom>
            <a:solidFill>
              <a:srgbClr val="FFFFFF"/>
            </a:solidFill>
            <a:ln w="7938"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9"/>
            <p:cNvSpPr>
              <a:spLocks/>
            </p:cNvSpPr>
            <p:nvPr/>
          </p:nvSpPr>
          <p:spPr bwMode="auto">
            <a:xfrm>
              <a:off x="3045" y="1835"/>
              <a:ext cx="184" cy="34"/>
            </a:xfrm>
            <a:custGeom>
              <a:avLst/>
              <a:gdLst>
                <a:gd name="T0" fmla="*/ 77 w 77"/>
                <a:gd name="T1" fmla="*/ 12 h 14"/>
                <a:gd name="T2" fmla="*/ 75 w 77"/>
                <a:gd name="T3" fmla="*/ 14 h 14"/>
                <a:gd name="T4" fmla="*/ 2 w 77"/>
                <a:gd name="T5" fmla="*/ 14 h 14"/>
                <a:gd name="T6" fmla="*/ 0 w 77"/>
                <a:gd name="T7" fmla="*/ 12 h 14"/>
                <a:gd name="T8" fmla="*/ 0 w 77"/>
                <a:gd name="T9" fmla="*/ 2 h 14"/>
                <a:gd name="T10" fmla="*/ 2 w 77"/>
                <a:gd name="T11" fmla="*/ 0 h 14"/>
                <a:gd name="T12" fmla="*/ 75 w 77"/>
                <a:gd name="T13" fmla="*/ 0 h 14"/>
                <a:gd name="T14" fmla="*/ 77 w 77"/>
                <a:gd name="T15" fmla="*/ 2 h 14"/>
                <a:gd name="T16" fmla="*/ 77 w 77"/>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2"/>
                  </a:moveTo>
                  <a:cubicBezTo>
                    <a:pt x="77" y="13"/>
                    <a:pt x="76" y="14"/>
                    <a:pt x="75" y="14"/>
                  </a:cubicBezTo>
                  <a:cubicBezTo>
                    <a:pt x="2" y="14"/>
                    <a:pt x="2" y="14"/>
                    <a:pt x="2" y="14"/>
                  </a:cubicBezTo>
                  <a:cubicBezTo>
                    <a:pt x="1" y="14"/>
                    <a:pt x="0" y="13"/>
                    <a:pt x="0" y="12"/>
                  </a:cubicBezTo>
                  <a:cubicBezTo>
                    <a:pt x="0" y="2"/>
                    <a:pt x="0" y="2"/>
                    <a:pt x="0" y="2"/>
                  </a:cubicBezTo>
                  <a:cubicBezTo>
                    <a:pt x="0" y="1"/>
                    <a:pt x="1" y="0"/>
                    <a:pt x="2" y="0"/>
                  </a:cubicBezTo>
                  <a:cubicBezTo>
                    <a:pt x="75" y="0"/>
                    <a:pt x="75" y="0"/>
                    <a:pt x="75" y="0"/>
                  </a:cubicBezTo>
                  <a:cubicBezTo>
                    <a:pt x="76" y="0"/>
                    <a:pt x="77" y="1"/>
                    <a:pt x="77" y="2"/>
                  </a:cubicBezTo>
                  <a:lnTo>
                    <a:pt x="77" y="12"/>
                  </a:lnTo>
                  <a:close/>
                </a:path>
              </a:pathLst>
            </a:custGeom>
            <a:solidFill>
              <a:srgbClr val="FFFFFF"/>
            </a:solidFill>
            <a:ln w="7938"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30"/>
            <p:cNvSpPr>
              <a:spLocks/>
            </p:cNvSpPr>
            <p:nvPr/>
          </p:nvSpPr>
          <p:spPr bwMode="auto">
            <a:xfrm>
              <a:off x="3053" y="1802"/>
              <a:ext cx="183" cy="33"/>
            </a:xfrm>
            <a:custGeom>
              <a:avLst/>
              <a:gdLst>
                <a:gd name="T0" fmla="*/ 77 w 77"/>
                <a:gd name="T1" fmla="*/ 12 h 14"/>
                <a:gd name="T2" fmla="*/ 75 w 77"/>
                <a:gd name="T3" fmla="*/ 14 h 14"/>
                <a:gd name="T4" fmla="*/ 2 w 77"/>
                <a:gd name="T5" fmla="*/ 14 h 14"/>
                <a:gd name="T6" fmla="*/ 0 w 77"/>
                <a:gd name="T7" fmla="*/ 12 h 14"/>
                <a:gd name="T8" fmla="*/ 0 w 77"/>
                <a:gd name="T9" fmla="*/ 2 h 14"/>
                <a:gd name="T10" fmla="*/ 2 w 77"/>
                <a:gd name="T11" fmla="*/ 0 h 14"/>
                <a:gd name="T12" fmla="*/ 75 w 77"/>
                <a:gd name="T13" fmla="*/ 0 h 14"/>
                <a:gd name="T14" fmla="*/ 77 w 77"/>
                <a:gd name="T15" fmla="*/ 2 h 14"/>
                <a:gd name="T16" fmla="*/ 77 w 77"/>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2"/>
                  </a:moveTo>
                  <a:cubicBezTo>
                    <a:pt x="77" y="13"/>
                    <a:pt x="76" y="14"/>
                    <a:pt x="75" y="14"/>
                  </a:cubicBezTo>
                  <a:cubicBezTo>
                    <a:pt x="2" y="14"/>
                    <a:pt x="2" y="14"/>
                    <a:pt x="2" y="14"/>
                  </a:cubicBezTo>
                  <a:cubicBezTo>
                    <a:pt x="1" y="14"/>
                    <a:pt x="0" y="13"/>
                    <a:pt x="0" y="12"/>
                  </a:cubicBezTo>
                  <a:cubicBezTo>
                    <a:pt x="0" y="2"/>
                    <a:pt x="0" y="2"/>
                    <a:pt x="0" y="2"/>
                  </a:cubicBezTo>
                  <a:cubicBezTo>
                    <a:pt x="0" y="1"/>
                    <a:pt x="1" y="0"/>
                    <a:pt x="2" y="0"/>
                  </a:cubicBezTo>
                  <a:cubicBezTo>
                    <a:pt x="75" y="0"/>
                    <a:pt x="75" y="0"/>
                    <a:pt x="75" y="0"/>
                  </a:cubicBezTo>
                  <a:cubicBezTo>
                    <a:pt x="76" y="0"/>
                    <a:pt x="77" y="1"/>
                    <a:pt x="77" y="2"/>
                  </a:cubicBezTo>
                  <a:lnTo>
                    <a:pt x="77" y="12"/>
                  </a:lnTo>
                  <a:close/>
                </a:path>
              </a:pathLst>
            </a:custGeom>
            <a:solidFill>
              <a:srgbClr val="FFFFFF"/>
            </a:solidFill>
            <a:ln w="7938"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31"/>
            <p:cNvSpPr>
              <a:spLocks/>
            </p:cNvSpPr>
            <p:nvPr/>
          </p:nvSpPr>
          <p:spPr bwMode="auto">
            <a:xfrm>
              <a:off x="3050" y="1768"/>
              <a:ext cx="184" cy="34"/>
            </a:xfrm>
            <a:custGeom>
              <a:avLst/>
              <a:gdLst>
                <a:gd name="T0" fmla="*/ 77 w 77"/>
                <a:gd name="T1" fmla="*/ 11 h 14"/>
                <a:gd name="T2" fmla="*/ 75 w 77"/>
                <a:gd name="T3" fmla="*/ 14 h 14"/>
                <a:gd name="T4" fmla="*/ 3 w 77"/>
                <a:gd name="T5" fmla="*/ 14 h 14"/>
                <a:gd name="T6" fmla="*/ 0 w 77"/>
                <a:gd name="T7" fmla="*/ 11 h 14"/>
                <a:gd name="T8" fmla="*/ 0 w 77"/>
                <a:gd name="T9" fmla="*/ 2 h 14"/>
                <a:gd name="T10" fmla="*/ 3 w 77"/>
                <a:gd name="T11" fmla="*/ 0 h 14"/>
                <a:gd name="T12" fmla="*/ 75 w 77"/>
                <a:gd name="T13" fmla="*/ 0 h 14"/>
                <a:gd name="T14" fmla="*/ 77 w 77"/>
                <a:gd name="T15" fmla="*/ 2 h 14"/>
                <a:gd name="T16" fmla="*/ 77 w 77"/>
                <a:gd name="T1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1"/>
                  </a:moveTo>
                  <a:cubicBezTo>
                    <a:pt x="77" y="13"/>
                    <a:pt x="76" y="14"/>
                    <a:pt x="75" y="14"/>
                  </a:cubicBezTo>
                  <a:cubicBezTo>
                    <a:pt x="3" y="14"/>
                    <a:pt x="3" y="14"/>
                    <a:pt x="3" y="14"/>
                  </a:cubicBezTo>
                  <a:cubicBezTo>
                    <a:pt x="1" y="14"/>
                    <a:pt x="0" y="13"/>
                    <a:pt x="0" y="11"/>
                  </a:cubicBezTo>
                  <a:cubicBezTo>
                    <a:pt x="0" y="2"/>
                    <a:pt x="0" y="2"/>
                    <a:pt x="0" y="2"/>
                  </a:cubicBezTo>
                  <a:cubicBezTo>
                    <a:pt x="0" y="1"/>
                    <a:pt x="1" y="0"/>
                    <a:pt x="3" y="0"/>
                  </a:cubicBezTo>
                  <a:cubicBezTo>
                    <a:pt x="75" y="0"/>
                    <a:pt x="75" y="0"/>
                    <a:pt x="75" y="0"/>
                  </a:cubicBezTo>
                  <a:cubicBezTo>
                    <a:pt x="76" y="0"/>
                    <a:pt x="77" y="1"/>
                    <a:pt x="77" y="2"/>
                  </a:cubicBezTo>
                  <a:lnTo>
                    <a:pt x="77" y="11"/>
                  </a:lnTo>
                  <a:close/>
                </a:path>
              </a:pathLst>
            </a:custGeom>
            <a:solidFill>
              <a:srgbClr val="FFFFFF"/>
            </a:solidFill>
            <a:ln w="7938"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32"/>
            <p:cNvSpPr>
              <a:spLocks/>
            </p:cNvSpPr>
            <p:nvPr/>
          </p:nvSpPr>
          <p:spPr bwMode="auto">
            <a:xfrm>
              <a:off x="3045" y="1735"/>
              <a:ext cx="184" cy="33"/>
            </a:xfrm>
            <a:custGeom>
              <a:avLst/>
              <a:gdLst>
                <a:gd name="T0" fmla="*/ 77 w 77"/>
                <a:gd name="T1" fmla="*/ 12 h 14"/>
                <a:gd name="T2" fmla="*/ 75 w 77"/>
                <a:gd name="T3" fmla="*/ 14 h 14"/>
                <a:gd name="T4" fmla="*/ 3 w 77"/>
                <a:gd name="T5" fmla="*/ 14 h 14"/>
                <a:gd name="T6" fmla="*/ 0 w 77"/>
                <a:gd name="T7" fmla="*/ 12 h 14"/>
                <a:gd name="T8" fmla="*/ 0 w 77"/>
                <a:gd name="T9" fmla="*/ 2 h 14"/>
                <a:gd name="T10" fmla="*/ 3 w 77"/>
                <a:gd name="T11" fmla="*/ 0 h 14"/>
                <a:gd name="T12" fmla="*/ 75 w 77"/>
                <a:gd name="T13" fmla="*/ 0 h 14"/>
                <a:gd name="T14" fmla="*/ 77 w 77"/>
                <a:gd name="T15" fmla="*/ 2 h 14"/>
                <a:gd name="T16" fmla="*/ 77 w 77"/>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2"/>
                  </a:moveTo>
                  <a:cubicBezTo>
                    <a:pt x="77" y="13"/>
                    <a:pt x="76" y="14"/>
                    <a:pt x="75" y="14"/>
                  </a:cubicBezTo>
                  <a:cubicBezTo>
                    <a:pt x="3" y="14"/>
                    <a:pt x="3" y="14"/>
                    <a:pt x="3" y="14"/>
                  </a:cubicBezTo>
                  <a:cubicBezTo>
                    <a:pt x="1" y="14"/>
                    <a:pt x="0" y="13"/>
                    <a:pt x="0" y="12"/>
                  </a:cubicBezTo>
                  <a:cubicBezTo>
                    <a:pt x="0" y="2"/>
                    <a:pt x="0" y="2"/>
                    <a:pt x="0" y="2"/>
                  </a:cubicBezTo>
                  <a:cubicBezTo>
                    <a:pt x="0" y="1"/>
                    <a:pt x="1" y="0"/>
                    <a:pt x="3" y="0"/>
                  </a:cubicBezTo>
                  <a:cubicBezTo>
                    <a:pt x="75" y="0"/>
                    <a:pt x="75" y="0"/>
                    <a:pt x="75" y="0"/>
                  </a:cubicBezTo>
                  <a:cubicBezTo>
                    <a:pt x="76" y="0"/>
                    <a:pt x="77" y="1"/>
                    <a:pt x="77" y="2"/>
                  </a:cubicBezTo>
                  <a:lnTo>
                    <a:pt x="77" y="12"/>
                  </a:lnTo>
                  <a:close/>
                </a:path>
              </a:pathLst>
            </a:custGeom>
            <a:solidFill>
              <a:srgbClr val="FFFFFF"/>
            </a:solidFill>
            <a:ln w="7938"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33"/>
            <p:cNvSpPr>
              <a:spLocks/>
            </p:cNvSpPr>
            <p:nvPr/>
          </p:nvSpPr>
          <p:spPr bwMode="auto">
            <a:xfrm>
              <a:off x="3053" y="1701"/>
              <a:ext cx="183" cy="34"/>
            </a:xfrm>
            <a:custGeom>
              <a:avLst/>
              <a:gdLst>
                <a:gd name="T0" fmla="*/ 77 w 77"/>
                <a:gd name="T1" fmla="*/ 11 h 14"/>
                <a:gd name="T2" fmla="*/ 75 w 77"/>
                <a:gd name="T3" fmla="*/ 14 h 14"/>
                <a:gd name="T4" fmla="*/ 2 w 77"/>
                <a:gd name="T5" fmla="*/ 14 h 14"/>
                <a:gd name="T6" fmla="*/ 0 w 77"/>
                <a:gd name="T7" fmla="*/ 11 h 14"/>
                <a:gd name="T8" fmla="*/ 0 w 77"/>
                <a:gd name="T9" fmla="*/ 2 h 14"/>
                <a:gd name="T10" fmla="*/ 2 w 77"/>
                <a:gd name="T11" fmla="*/ 0 h 14"/>
                <a:gd name="T12" fmla="*/ 75 w 77"/>
                <a:gd name="T13" fmla="*/ 0 h 14"/>
                <a:gd name="T14" fmla="*/ 77 w 77"/>
                <a:gd name="T15" fmla="*/ 2 h 14"/>
                <a:gd name="T16" fmla="*/ 77 w 77"/>
                <a:gd name="T1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1"/>
                  </a:moveTo>
                  <a:cubicBezTo>
                    <a:pt x="77" y="13"/>
                    <a:pt x="76" y="14"/>
                    <a:pt x="75" y="14"/>
                  </a:cubicBezTo>
                  <a:cubicBezTo>
                    <a:pt x="2" y="14"/>
                    <a:pt x="2" y="14"/>
                    <a:pt x="2" y="14"/>
                  </a:cubicBezTo>
                  <a:cubicBezTo>
                    <a:pt x="1" y="14"/>
                    <a:pt x="0" y="13"/>
                    <a:pt x="0" y="11"/>
                  </a:cubicBezTo>
                  <a:cubicBezTo>
                    <a:pt x="0" y="2"/>
                    <a:pt x="0" y="2"/>
                    <a:pt x="0" y="2"/>
                  </a:cubicBezTo>
                  <a:cubicBezTo>
                    <a:pt x="0" y="1"/>
                    <a:pt x="1" y="0"/>
                    <a:pt x="2" y="0"/>
                  </a:cubicBezTo>
                  <a:cubicBezTo>
                    <a:pt x="75" y="0"/>
                    <a:pt x="75" y="0"/>
                    <a:pt x="75" y="0"/>
                  </a:cubicBezTo>
                  <a:cubicBezTo>
                    <a:pt x="76" y="0"/>
                    <a:pt x="77" y="1"/>
                    <a:pt x="77" y="2"/>
                  </a:cubicBezTo>
                  <a:lnTo>
                    <a:pt x="77" y="11"/>
                  </a:lnTo>
                  <a:close/>
                </a:path>
              </a:pathLst>
            </a:custGeom>
            <a:solidFill>
              <a:srgbClr val="FFFFFF"/>
            </a:solidFill>
            <a:ln w="7938"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34"/>
            <p:cNvSpPr>
              <a:spLocks/>
            </p:cNvSpPr>
            <p:nvPr/>
          </p:nvSpPr>
          <p:spPr bwMode="auto">
            <a:xfrm>
              <a:off x="3060" y="1665"/>
              <a:ext cx="183" cy="34"/>
            </a:xfrm>
            <a:custGeom>
              <a:avLst/>
              <a:gdLst>
                <a:gd name="T0" fmla="*/ 77 w 77"/>
                <a:gd name="T1" fmla="*/ 12 h 14"/>
                <a:gd name="T2" fmla="*/ 75 w 77"/>
                <a:gd name="T3" fmla="*/ 14 h 14"/>
                <a:gd name="T4" fmla="*/ 2 w 77"/>
                <a:gd name="T5" fmla="*/ 14 h 14"/>
                <a:gd name="T6" fmla="*/ 0 w 77"/>
                <a:gd name="T7" fmla="*/ 12 h 14"/>
                <a:gd name="T8" fmla="*/ 0 w 77"/>
                <a:gd name="T9" fmla="*/ 3 h 14"/>
                <a:gd name="T10" fmla="*/ 2 w 77"/>
                <a:gd name="T11" fmla="*/ 0 h 14"/>
                <a:gd name="T12" fmla="*/ 75 w 77"/>
                <a:gd name="T13" fmla="*/ 0 h 14"/>
                <a:gd name="T14" fmla="*/ 77 w 77"/>
                <a:gd name="T15" fmla="*/ 3 h 14"/>
                <a:gd name="T16" fmla="*/ 77 w 77"/>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2"/>
                  </a:moveTo>
                  <a:cubicBezTo>
                    <a:pt x="77" y="13"/>
                    <a:pt x="76" y="14"/>
                    <a:pt x="75" y="14"/>
                  </a:cubicBezTo>
                  <a:cubicBezTo>
                    <a:pt x="2" y="14"/>
                    <a:pt x="2" y="14"/>
                    <a:pt x="2" y="14"/>
                  </a:cubicBezTo>
                  <a:cubicBezTo>
                    <a:pt x="1" y="14"/>
                    <a:pt x="0" y="13"/>
                    <a:pt x="0" y="12"/>
                  </a:cubicBezTo>
                  <a:cubicBezTo>
                    <a:pt x="0" y="3"/>
                    <a:pt x="0" y="3"/>
                    <a:pt x="0" y="3"/>
                  </a:cubicBezTo>
                  <a:cubicBezTo>
                    <a:pt x="0" y="1"/>
                    <a:pt x="1" y="0"/>
                    <a:pt x="2" y="0"/>
                  </a:cubicBezTo>
                  <a:cubicBezTo>
                    <a:pt x="75" y="0"/>
                    <a:pt x="75" y="0"/>
                    <a:pt x="75" y="0"/>
                  </a:cubicBezTo>
                  <a:cubicBezTo>
                    <a:pt x="76" y="0"/>
                    <a:pt x="77" y="1"/>
                    <a:pt x="77" y="3"/>
                  </a:cubicBezTo>
                  <a:lnTo>
                    <a:pt x="77" y="12"/>
                  </a:lnTo>
                  <a:close/>
                </a:path>
              </a:pathLst>
            </a:custGeom>
            <a:solidFill>
              <a:srgbClr val="FFFFFF"/>
            </a:solidFill>
            <a:ln w="7938"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35"/>
            <p:cNvSpPr>
              <a:spLocks/>
            </p:cNvSpPr>
            <p:nvPr/>
          </p:nvSpPr>
          <p:spPr bwMode="auto">
            <a:xfrm>
              <a:off x="3060" y="1634"/>
              <a:ext cx="183" cy="34"/>
            </a:xfrm>
            <a:custGeom>
              <a:avLst/>
              <a:gdLst>
                <a:gd name="T0" fmla="*/ 77 w 77"/>
                <a:gd name="T1" fmla="*/ 11 h 14"/>
                <a:gd name="T2" fmla="*/ 75 w 77"/>
                <a:gd name="T3" fmla="*/ 14 h 14"/>
                <a:gd name="T4" fmla="*/ 2 w 77"/>
                <a:gd name="T5" fmla="*/ 14 h 14"/>
                <a:gd name="T6" fmla="*/ 0 w 77"/>
                <a:gd name="T7" fmla="*/ 11 h 14"/>
                <a:gd name="T8" fmla="*/ 0 w 77"/>
                <a:gd name="T9" fmla="*/ 2 h 14"/>
                <a:gd name="T10" fmla="*/ 2 w 77"/>
                <a:gd name="T11" fmla="*/ 0 h 14"/>
                <a:gd name="T12" fmla="*/ 75 w 77"/>
                <a:gd name="T13" fmla="*/ 0 h 14"/>
                <a:gd name="T14" fmla="*/ 77 w 77"/>
                <a:gd name="T15" fmla="*/ 2 h 14"/>
                <a:gd name="T16" fmla="*/ 77 w 77"/>
                <a:gd name="T1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1"/>
                  </a:moveTo>
                  <a:cubicBezTo>
                    <a:pt x="77" y="13"/>
                    <a:pt x="76" y="14"/>
                    <a:pt x="75" y="14"/>
                  </a:cubicBezTo>
                  <a:cubicBezTo>
                    <a:pt x="2" y="14"/>
                    <a:pt x="2" y="14"/>
                    <a:pt x="2" y="14"/>
                  </a:cubicBezTo>
                  <a:cubicBezTo>
                    <a:pt x="1" y="14"/>
                    <a:pt x="0" y="13"/>
                    <a:pt x="0" y="11"/>
                  </a:cubicBezTo>
                  <a:cubicBezTo>
                    <a:pt x="0" y="2"/>
                    <a:pt x="0" y="2"/>
                    <a:pt x="0" y="2"/>
                  </a:cubicBezTo>
                  <a:cubicBezTo>
                    <a:pt x="0" y="1"/>
                    <a:pt x="1" y="0"/>
                    <a:pt x="2" y="0"/>
                  </a:cubicBezTo>
                  <a:cubicBezTo>
                    <a:pt x="75" y="0"/>
                    <a:pt x="75" y="0"/>
                    <a:pt x="75" y="0"/>
                  </a:cubicBezTo>
                  <a:cubicBezTo>
                    <a:pt x="76" y="0"/>
                    <a:pt x="77" y="1"/>
                    <a:pt x="77" y="2"/>
                  </a:cubicBezTo>
                  <a:lnTo>
                    <a:pt x="77" y="11"/>
                  </a:lnTo>
                  <a:close/>
                </a:path>
              </a:pathLst>
            </a:custGeom>
            <a:solidFill>
              <a:srgbClr val="FFFFFF"/>
            </a:solidFill>
            <a:ln w="7938"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36"/>
            <p:cNvSpPr>
              <a:spLocks/>
            </p:cNvSpPr>
            <p:nvPr/>
          </p:nvSpPr>
          <p:spPr bwMode="auto">
            <a:xfrm>
              <a:off x="2845" y="1869"/>
              <a:ext cx="186" cy="33"/>
            </a:xfrm>
            <a:custGeom>
              <a:avLst/>
              <a:gdLst>
                <a:gd name="T0" fmla="*/ 78 w 78"/>
                <a:gd name="T1" fmla="*/ 12 h 14"/>
                <a:gd name="T2" fmla="*/ 75 w 78"/>
                <a:gd name="T3" fmla="*/ 14 h 14"/>
                <a:gd name="T4" fmla="*/ 3 w 78"/>
                <a:gd name="T5" fmla="*/ 14 h 14"/>
                <a:gd name="T6" fmla="*/ 0 w 78"/>
                <a:gd name="T7" fmla="*/ 12 h 14"/>
                <a:gd name="T8" fmla="*/ 0 w 78"/>
                <a:gd name="T9" fmla="*/ 3 h 14"/>
                <a:gd name="T10" fmla="*/ 3 w 78"/>
                <a:gd name="T11" fmla="*/ 0 h 14"/>
                <a:gd name="T12" fmla="*/ 75 w 78"/>
                <a:gd name="T13" fmla="*/ 0 h 14"/>
                <a:gd name="T14" fmla="*/ 78 w 78"/>
                <a:gd name="T15" fmla="*/ 3 h 14"/>
                <a:gd name="T16" fmla="*/ 78 w 78"/>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4">
                  <a:moveTo>
                    <a:pt x="78" y="12"/>
                  </a:moveTo>
                  <a:cubicBezTo>
                    <a:pt x="78" y="13"/>
                    <a:pt x="77" y="14"/>
                    <a:pt x="75" y="14"/>
                  </a:cubicBezTo>
                  <a:cubicBezTo>
                    <a:pt x="3" y="14"/>
                    <a:pt x="3" y="14"/>
                    <a:pt x="3" y="14"/>
                  </a:cubicBezTo>
                  <a:cubicBezTo>
                    <a:pt x="2" y="14"/>
                    <a:pt x="0" y="13"/>
                    <a:pt x="0" y="12"/>
                  </a:cubicBezTo>
                  <a:cubicBezTo>
                    <a:pt x="0" y="3"/>
                    <a:pt x="0" y="3"/>
                    <a:pt x="0" y="3"/>
                  </a:cubicBezTo>
                  <a:cubicBezTo>
                    <a:pt x="0" y="1"/>
                    <a:pt x="2" y="0"/>
                    <a:pt x="3" y="0"/>
                  </a:cubicBezTo>
                  <a:cubicBezTo>
                    <a:pt x="75" y="0"/>
                    <a:pt x="75" y="0"/>
                    <a:pt x="75" y="0"/>
                  </a:cubicBezTo>
                  <a:cubicBezTo>
                    <a:pt x="77" y="0"/>
                    <a:pt x="78" y="1"/>
                    <a:pt x="78" y="3"/>
                  </a:cubicBezTo>
                  <a:lnTo>
                    <a:pt x="78" y="12"/>
                  </a:lnTo>
                  <a:close/>
                </a:path>
              </a:pathLst>
            </a:custGeom>
            <a:solidFill>
              <a:srgbClr val="FFFFFF"/>
            </a:solidFill>
            <a:ln w="7938"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37"/>
            <p:cNvSpPr>
              <a:spLocks/>
            </p:cNvSpPr>
            <p:nvPr/>
          </p:nvSpPr>
          <p:spPr bwMode="auto">
            <a:xfrm>
              <a:off x="2855" y="1835"/>
              <a:ext cx="183" cy="34"/>
            </a:xfrm>
            <a:custGeom>
              <a:avLst/>
              <a:gdLst>
                <a:gd name="T0" fmla="*/ 77 w 77"/>
                <a:gd name="T1" fmla="*/ 12 h 14"/>
                <a:gd name="T2" fmla="*/ 74 w 77"/>
                <a:gd name="T3" fmla="*/ 14 h 14"/>
                <a:gd name="T4" fmla="*/ 2 w 77"/>
                <a:gd name="T5" fmla="*/ 14 h 14"/>
                <a:gd name="T6" fmla="*/ 0 w 77"/>
                <a:gd name="T7" fmla="*/ 12 h 14"/>
                <a:gd name="T8" fmla="*/ 0 w 77"/>
                <a:gd name="T9" fmla="*/ 3 h 14"/>
                <a:gd name="T10" fmla="*/ 2 w 77"/>
                <a:gd name="T11" fmla="*/ 0 h 14"/>
                <a:gd name="T12" fmla="*/ 74 w 77"/>
                <a:gd name="T13" fmla="*/ 0 h 14"/>
                <a:gd name="T14" fmla="*/ 77 w 77"/>
                <a:gd name="T15" fmla="*/ 3 h 14"/>
                <a:gd name="T16" fmla="*/ 77 w 77"/>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2"/>
                  </a:moveTo>
                  <a:cubicBezTo>
                    <a:pt x="77" y="13"/>
                    <a:pt x="76" y="14"/>
                    <a:pt x="74" y="14"/>
                  </a:cubicBezTo>
                  <a:cubicBezTo>
                    <a:pt x="2" y="14"/>
                    <a:pt x="2" y="14"/>
                    <a:pt x="2" y="14"/>
                  </a:cubicBezTo>
                  <a:cubicBezTo>
                    <a:pt x="1" y="14"/>
                    <a:pt x="0" y="13"/>
                    <a:pt x="0" y="12"/>
                  </a:cubicBezTo>
                  <a:cubicBezTo>
                    <a:pt x="0" y="3"/>
                    <a:pt x="0" y="3"/>
                    <a:pt x="0" y="3"/>
                  </a:cubicBezTo>
                  <a:cubicBezTo>
                    <a:pt x="0" y="1"/>
                    <a:pt x="1" y="0"/>
                    <a:pt x="2" y="0"/>
                  </a:cubicBezTo>
                  <a:cubicBezTo>
                    <a:pt x="74" y="0"/>
                    <a:pt x="74" y="0"/>
                    <a:pt x="74" y="0"/>
                  </a:cubicBezTo>
                  <a:cubicBezTo>
                    <a:pt x="76" y="0"/>
                    <a:pt x="77" y="1"/>
                    <a:pt x="77" y="3"/>
                  </a:cubicBezTo>
                  <a:lnTo>
                    <a:pt x="77" y="12"/>
                  </a:lnTo>
                  <a:close/>
                </a:path>
              </a:pathLst>
            </a:custGeom>
            <a:solidFill>
              <a:srgbClr val="FFFFFF"/>
            </a:solidFill>
            <a:ln w="7938"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38"/>
            <p:cNvSpPr>
              <a:spLocks/>
            </p:cNvSpPr>
            <p:nvPr/>
          </p:nvSpPr>
          <p:spPr bwMode="auto">
            <a:xfrm>
              <a:off x="2855" y="1802"/>
              <a:ext cx="183" cy="33"/>
            </a:xfrm>
            <a:custGeom>
              <a:avLst/>
              <a:gdLst>
                <a:gd name="T0" fmla="*/ 77 w 77"/>
                <a:gd name="T1" fmla="*/ 12 h 14"/>
                <a:gd name="T2" fmla="*/ 74 w 77"/>
                <a:gd name="T3" fmla="*/ 14 h 14"/>
                <a:gd name="T4" fmla="*/ 2 w 77"/>
                <a:gd name="T5" fmla="*/ 14 h 14"/>
                <a:gd name="T6" fmla="*/ 0 w 77"/>
                <a:gd name="T7" fmla="*/ 12 h 14"/>
                <a:gd name="T8" fmla="*/ 0 w 77"/>
                <a:gd name="T9" fmla="*/ 3 h 14"/>
                <a:gd name="T10" fmla="*/ 2 w 77"/>
                <a:gd name="T11" fmla="*/ 0 h 14"/>
                <a:gd name="T12" fmla="*/ 74 w 77"/>
                <a:gd name="T13" fmla="*/ 0 h 14"/>
                <a:gd name="T14" fmla="*/ 77 w 77"/>
                <a:gd name="T15" fmla="*/ 3 h 14"/>
                <a:gd name="T16" fmla="*/ 77 w 77"/>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4">
                  <a:moveTo>
                    <a:pt x="77" y="12"/>
                  </a:moveTo>
                  <a:cubicBezTo>
                    <a:pt x="77" y="13"/>
                    <a:pt x="76" y="14"/>
                    <a:pt x="74" y="14"/>
                  </a:cubicBezTo>
                  <a:cubicBezTo>
                    <a:pt x="2" y="14"/>
                    <a:pt x="2" y="14"/>
                    <a:pt x="2" y="14"/>
                  </a:cubicBezTo>
                  <a:cubicBezTo>
                    <a:pt x="1" y="14"/>
                    <a:pt x="0" y="13"/>
                    <a:pt x="0" y="12"/>
                  </a:cubicBezTo>
                  <a:cubicBezTo>
                    <a:pt x="0" y="3"/>
                    <a:pt x="0" y="3"/>
                    <a:pt x="0" y="3"/>
                  </a:cubicBezTo>
                  <a:cubicBezTo>
                    <a:pt x="0" y="1"/>
                    <a:pt x="1" y="0"/>
                    <a:pt x="2" y="0"/>
                  </a:cubicBezTo>
                  <a:cubicBezTo>
                    <a:pt x="74" y="0"/>
                    <a:pt x="74" y="0"/>
                    <a:pt x="74" y="0"/>
                  </a:cubicBezTo>
                  <a:cubicBezTo>
                    <a:pt x="76" y="0"/>
                    <a:pt x="77" y="1"/>
                    <a:pt x="77" y="3"/>
                  </a:cubicBezTo>
                  <a:lnTo>
                    <a:pt x="77" y="12"/>
                  </a:lnTo>
                  <a:close/>
                </a:path>
              </a:pathLst>
            </a:custGeom>
            <a:solidFill>
              <a:srgbClr val="FFFFFF"/>
            </a:solidFill>
            <a:ln w="7938"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62" name="Text Placeholder 1"/>
          <p:cNvSpPr txBox="1">
            <a:spLocks/>
          </p:cNvSpPr>
          <p:nvPr/>
        </p:nvSpPr>
        <p:spPr>
          <a:xfrm>
            <a:off x="379413" y="4689552"/>
            <a:ext cx="8129350" cy="230832"/>
          </a:xfrm>
          <a:prstGeom prst="rect">
            <a:avLst/>
          </a:prstGeom>
        </p:spPr>
        <p:txBody>
          <a:bodyPr wrap="square" anchor="b" anchorCtr="0">
            <a:spAutoFit/>
          </a:bodyPr>
          <a:lstStyle>
            <a:defPPr>
              <a:defRPr lang="en-US"/>
            </a:defPPr>
            <a:lvl1pPr indent="0">
              <a:spcBef>
                <a:spcPct val="20000"/>
              </a:spcBef>
              <a:buFont typeface="Arial"/>
              <a:buNone/>
              <a:defRPr sz="900">
                <a:solidFill>
                  <a:srgbClr val="717074"/>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Gartner 9/13: Survey Analysis: Big Data Adoption in 2013 Shows Substance Behind the Hype</a:t>
            </a:r>
          </a:p>
        </p:txBody>
      </p:sp>
    </p:spTree>
    <p:extLst>
      <p:ext uri="{BB962C8B-B14F-4D97-AF65-F5344CB8AC3E}">
        <p14:creationId xmlns:p14="http://schemas.microsoft.com/office/powerpoint/2010/main" val="18779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p:cNvGrpSpPr>
            <a:grpSpLocks noChangeAspect="1"/>
          </p:cNvGrpSpPr>
          <p:nvPr/>
        </p:nvGrpSpPr>
        <p:grpSpPr bwMode="auto">
          <a:xfrm>
            <a:off x="7916880" y="182459"/>
            <a:ext cx="685200" cy="840099"/>
            <a:chOff x="6475" y="290"/>
            <a:chExt cx="376" cy="461"/>
          </a:xfrm>
        </p:grpSpPr>
        <p:sp>
          <p:nvSpPr>
            <p:cNvPr id="8" name="AutoShape 3"/>
            <p:cNvSpPr>
              <a:spLocks noChangeAspect="1" noChangeArrowheads="1" noTextEdit="1"/>
            </p:cNvSpPr>
            <p:nvPr/>
          </p:nvSpPr>
          <p:spPr bwMode="auto">
            <a:xfrm>
              <a:off x="6475" y="290"/>
              <a:ext cx="376"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noEditPoints="1"/>
            </p:cNvSpPr>
            <p:nvPr/>
          </p:nvSpPr>
          <p:spPr bwMode="auto">
            <a:xfrm>
              <a:off x="6477" y="290"/>
              <a:ext cx="371" cy="461"/>
            </a:xfrm>
            <a:custGeom>
              <a:avLst/>
              <a:gdLst>
                <a:gd name="T0" fmla="*/ 40 w 154"/>
                <a:gd name="T1" fmla="*/ 151 h 192"/>
                <a:gd name="T2" fmla="*/ 138 w 154"/>
                <a:gd name="T3" fmla="*/ 76 h 192"/>
                <a:gd name="T4" fmla="*/ 138 w 154"/>
                <a:gd name="T5" fmla="*/ 103 h 192"/>
                <a:gd name="T6" fmla="*/ 116 w 154"/>
                <a:gd name="T7" fmla="*/ 149 h 192"/>
                <a:gd name="T8" fmla="*/ 76 w 154"/>
                <a:gd name="T9" fmla="*/ 176 h 192"/>
                <a:gd name="T10" fmla="*/ 40 w 154"/>
                <a:gd name="T11" fmla="*/ 151 h 192"/>
                <a:gd name="T12" fmla="*/ 94 w 154"/>
                <a:gd name="T13" fmla="*/ 29 h 192"/>
                <a:gd name="T14" fmla="*/ 78 w 154"/>
                <a:gd name="T15" fmla="*/ 24 h 192"/>
                <a:gd name="T16" fmla="*/ 58 w 154"/>
                <a:gd name="T17" fmla="*/ 31 h 192"/>
                <a:gd name="T18" fmla="*/ 14 w 154"/>
                <a:gd name="T19" fmla="*/ 51 h 192"/>
                <a:gd name="T20" fmla="*/ 14 w 154"/>
                <a:gd name="T21" fmla="*/ 102 h 192"/>
                <a:gd name="T22" fmla="*/ 25 w 154"/>
                <a:gd name="T23" fmla="*/ 132 h 192"/>
                <a:gd name="T24" fmla="*/ 138 w 154"/>
                <a:gd name="T25" fmla="*/ 49 h 192"/>
                <a:gd name="T26" fmla="*/ 94 w 154"/>
                <a:gd name="T27" fmla="*/ 29 h 192"/>
                <a:gd name="T28" fmla="*/ 78 w 154"/>
                <a:gd name="T29" fmla="*/ 0 h 192"/>
                <a:gd name="T30" fmla="*/ 0 w 154"/>
                <a:gd name="T31" fmla="*/ 28 h 192"/>
                <a:gd name="T32" fmla="*/ 0 w 154"/>
                <a:gd name="T33" fmla="*/ 100 h 192"/>
                <a:gd name="T34" fmla="*/ 76 w 154"/>
                <a:gd name="T35" fmla="*/ 192 h 192"/>
                <a:gd name="T36" fmla="*/ 154 w 154"/>
                <a:gd name="T37" fmla="*/ 103 h 192"/>
                <a:gd name="T38" fmla="*/ 154 w 154"/>
                <a:gd name="T39" fmla="*/ 27 h 192"/>
                <a:gd name="T40" fmla="*/ 78 w 154"/>
                <a:gd name="T41" fmla="*/ 0 h 192"/>
                <a:gd name="T42" fmla="*/ 142 w 154"/>
                <a:gd name="T43" fmla="*/ 103 h 192"/>
                <a:gd name="T44" fmla="*/ 76 w 154"/>
                <a:gd name="T45" fmla="*/ 184 h 192"/>
                <a:gd name="T46" fmla="*/ 36 w 154"/>
                <a:gd name="T47" fmla="*/ 152 h 192"/>
                <a:gd name="T48" fmla="*/ 11 w 154"/>
                <a:gd name="T49" fmla="*/ 102 h 192"/>
                <a:gd name="T50" fmla="*/ 11 w 154"/>
                <a:gd name="T51" fmla="*/ 49 h 192"/>
                <a:gd name="T52" fmla="*/ 13 w 154"/>
                <a:gd name="T53" fmla="*/ 47 h 192"/>
                <a:gd name="T54" fmla="*/ 54 w 154"/>
                <a:gd name="T55" fmla="*/ 27 h 192"/>
                <a:gd name="T56" fmla="*/ 78 w 154"/>
                <a:gd name="T57" fmla="*/ 17 h 192"/>
                <a:gd name="T58" fmla="*/ 96 w 154"/>
                <a:gd name="T59" fmla="*/ 26 h 192"/>
                <a:gd name="T60" fmla="*/ 140 w 154"/>
                <a:gd name="T61" fmla="*/ 46 h 192"/>
                <a:gd name="T62" fmla="*/ 142 w 154"/>
                <a:gd name="T63" fmla="*/ 47 h 192"/>
                <a:gd name="T64" fmla="*/ 142 w 154"/>
                <a:gd name="T65" fmla="*/ 103 h 192"/>
                <a:gd name="T66" fmla="*/ 142 w 154"/>
                <a:gd name="T67" fmla="*/ 10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92">
                  <a:moveTo>
                    <a:pt x="40" y="151"/>
                  </a:moveTo>
                  <a:cubicBezTo>
                    <a:pt x="138" y="76"/>
                    <a:pt x="138" y="76"/>
                    <a:pt x="138" y="76"/>
                  </a:cubicBezTo>
                  <a:cubicBezTo>
                    <a:pt x="138" y="103"/>
                    <a:pt x="138" y="103"/>
                    <a:pt x="138" y="103"/>
                  </a:cubicBezTo>
                  <a:cubicBezTo>
                    <a:pt x="138" y="116"/>
                    <a:pt x="129" y="132"/>
                    <a:pt x="116" y="149"/>
                  </a:cubicBezTo>
                  <a:cubicBezTo>
                    <a:pt x="102" y="165"/>
                    <a:pt x="87" y="176"/>
                    <a:pt x="76" y="176"/>
                  </a:cubicBezTo>
                  <a:cubicBezTo>
                    <a:pt x="67" y="176"/>
                    <a:pt x="53" y="165"/>
                    <a:pt x="40" y="151"/>
                  </a:cubicBezTo>
                  <a:moveTo>
                    <a:pt x="94" y="29"/>
                  </a:moveTo>
                  <a:cubicBezTo>
                    <a:pt x="89" y="24"/>
                    <a:pt x="82" y="24"/>
                    <a:pt x="78" y="24"/>
                  </a:cubicBezTo>
                  <a:cubicBezTo>
                    <a:pt x="73" y="24"/>
                    <a:pt x="65" y="26"/>
                    <a:pt x="58" y="31"/>
                  </a:cubicBezTo>
                  <a:cubicBezTo>
                    <a:pt x="45" y="40"/>
                    <a:pt x="31" y="51"/>
                    <a:pt x="14" y="51"/>
                  </a:cubicBezTo>
                  <a:cubicBezTo>
                    <a:pt x="14" y="102"/>
                    <a:pt x="14" y="102"/>
                    <a:pt x="14" y="102"/>
                  </a:cubicBezTo>
                  <a:cubicBezTo>
                    <a:pt x="14" y="111"/>
                    <a:pt x="18" y="122"/>
                    <a:pt x="25" y="132"/>
                  </a:cubicBezTo>
                  <a:cubicBezTo>
                    <a:pt x="138" y="49"/>
                    <a:pt x="138" y="49"/>
                    <a:pt x="138" y="49"/>
                  </a:cubicBezTo>
                  <a:cubicBezTo>
                    <a:pt x="118" y="47"/>
                    <a:pt x="105" y="38"/>
                    <a:pt x="94" y="29"/>
                  </a:cubicBezTo>
                  <a:moveTo>
                    <a:pt x="78" y="0"/>
                  </a:moveTo>
                  <a:cubicBezTo>
                    <a:pt x="62" y="0"/>
                    <a:pt x="36" y="28"/>
                    <a:pt x="0" y="28"/>
                  </a:cubicBezTo>
                  <a:cubicBezTo>
                    <a:pt x="0" y="92"/>
                    <a:pt x="0" y="100"/>
                    <a:pt x="0" y="100"/>
                  </a:cubicBezTo>
                  <a:cubicBezTo>
                    <a:pt x="0" y="138"/>
                    <a:pt x="53" y="192"/>
                    <a:pt x="76" y="192"/>
                  </a:cubicBezTo>
                  <a:cubicBezTo>
                    <a:pt x="105" y="192"/>
                    <a:pt x="154" y="136"/>
                    <a:pt x="154" y="103"/>
                  </a:cubicBezTo>
                  <a:cubicBezTo>
                    <a:pt x="154" y="35"/>
                    <a:pt x="154" y="27"/>
                    <a:pt x="154" y="27"/>
                  </a:cubicBezTo>
                  <a:cubicBezTo>
                    <a:pt x="114" y="27"/>
                    <a:pt x="96" y="0"/>
                    <a:pt x="78" y="0"/>
                  </a:cubicBezTo>
                  <a:moveTo>
                    <a:pt x="142" y="103"/>
                  </a:moveTo>
                  <a:cubicBezTo>
                    <a:pt x="142" y="132"/>
                    <a:pt x="102" y="184"/>
                    <a:pt x="76" y="184"/>
                  </a:cubicBezTo>
                  <a:cubicBezTo>
                    <a:pt x="65" y="184"/>
                    <a:pt x="51" y="169"/>
                    <a:pt x="36" y="152"/>
                  </a:cubicBezTo>
                  <a:cubicBezTo>
                    <a:pt x="20" y="134"/>
                    <a:pt x="11" y="116"/>
                    <a:pt x="11" y="102"/>
                  </a:cubicBezTo>
                  <a:cubicBezTo>
                    <a:pt x="11" y="49"/>
                    <a:pt x="11" y="49"/>
                    <a:pt x="11" y="49"/>
                  </a:cubicBezTo>
                  <a:cubicBezTo>
                    <a:pt x="10" y="47"/>
                    <a:pt x="10" y="47"/>
                    <a:pt x="13" y="47"/>
                  </a:cubicBezTo>
                  <a:cubicBezTo>
                    <a:pt x="29" y="48"/>
                    <a:pt x="44" y="36"/>
                    <a:pt x="54" y="27"/>
                  </a:cubicBezTo>
                  <a:cubicBezTo>
                    <a:pt x="64" y="22"/>
                    <a:pt x="71" y="17"/>
                    <a:pt x="78" y="17"/>
                  </a:cubicBezTo>
                  <a:cubicBezTo>
                    <a:pt x="84" y="17"/>
                    <a:pt x="91" y="20"/>
                    <a:pt x="96" y="26"/>
                  </a:cubicBezTo>
                  <a:cubicBezTo>
                    <a:pt x="107" y="35"/>
                    <a:pt x="122" y="46"/>
                    <a:pt x="140" y="46"/>
                  </a:cubicBezTo>
                  <a:cubicBezTo>
                    <a:pt x="142" y="46"/>
                    <a:pt x="142" y="46"/>
                    <a:pt x="142" y="47"/>
                  </a:cubicBezTo>
                  <a:cubicBezTo>
                    <a:pt x="142" y="103"/>
                    <a:pt x="142" y="103"/>
                    <a:pt x="142" y="103"/>
                  </a:cubicBezTo>
                  <a:cubicBezTo>
                    <a:pt x="142" y="103"/>
                    <a:pt x="142" y="103"/>
                    <a:pt x="142" y="103"/>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5" name="Rectangle 74"/>
          <p:cNvSpPr/>
          <p:nvPr/>
        </p:nvSpPr>
        <p:spPr>
          <a:xfrm>
            <a:off x="357867" y="1256535"/>
            <a:ext cx="7495849" cy="3230123"/>
          </a:xfrm>
          <a:prstGeom prst="rect">
            <a:avLst/>
          </a:prstGeom>
          <a:solidFill>
            <a:schemeClr val="bg1">
              <a:lumMod val="9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398750" y="1005417"/>
            <a:ext cx="7983250" cy="5214398"/>
            <a:chOff x="398750" y="1005417"/>
            <a:chExt cx="7983250" cy="5214398"/>
          </a:xfrm>
        </p:grpSpPr>
        <p:graphicFrame>
          <p:nvGraphicFramePr>
            <p:cNvPr id="77" name="Chart 76"/>
            <p:cNvGraphicFramePr/>
            <p:nvPr>
              <p:extLst>
                <p:ext uri="{D42A27DB-BD31-4B8C-83A1-F6EECF244321}">
                  <p14:modId xmlns:p14="http://schemas.microsoft.com/office/powerpoint/2010/main" val="2804454978"/>
                </p:ext>
              </p:extLst>
            </p:nvPr>
          </p:nvGraphicFramePr>
          <p:xfrm>
            <a:off x="478419" y="1005417"/>
            <a:ext cx="7903581" cy="5214398"/>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p:cNvGrpSpPr/>
            <p:nvPr/>
          </p:nvGrpSpPr>
          <p:grpSpPr>
            <a:xfrm>
              <a:off x="5549504" y="1353559"/>
              <a:ext cx="2140211" cy="2931100"/>
              <a:chOff x="5549504" y="1353559"/>
              <a:chExt cx="2140211" cy="2931100"/>
            </a:xfrm>
          </p:grpSpPr>
          <p:sp>
            <p:nvSpPr>
              <p:cNvPr id="84" name="TextBox 83"/>
              <p:cNvSpPr txBox="1"/>
              <p:nvPr/>
            </p:nvSpPr>
            <p:spPr>
              <a:xfrm>
                <a:off x="6011010" y="1353559"/>
                <a:ext cx="1678705" cy="241131"/>
              </a:xfrm>
              <a:prstGeom prst="rect">
                <a:avLst/>
              </a:prstGeom>
              <a:noFill/>
            </p:spPr>
            <p:txBody>
              <a:bodyPr wrap="none" rtlCol="0">
                <a:spAutoFit/>
              </a:bodyPr>
              <a:lstStyle/>
              <a:p>
                <a:pPr algn="r"/>
                <a:r>
                  <a:rPr lang="en-US" sz="1000" dirty="0">
                    <a:solidFill>
                      <a:schemeClr val="tx1">
                        <a:lumMod val="65000"/>
                        <a:lumOff val="35000"/>
                      </a:schemeClr>
                    </a:solidFill>
                  </a:rPr>
                  <a:t>C</a:t>
                </a:r>
                <a:r>
                  <a:rPr lang="en-US" sz="1000" dirty="0" smtClean="0">
                    <a:solidFill>
                      <a:schemeClr val="tx1">
                        <a:lumMod val="65000"/>
                        <a:lumOff val="35000"/>
                      </a:schemeClr>
                    </a:solidFill>
                  </a:rPr>
                  <a:t>ustomer experience</a:t>
                </a:r>
              </a:p>
            </p:txBody>
          </p:sp>
          <p:sp>
            <p:nvSpPr>
              <p:cNvPr id="85" name="TextBox 84"/>
              <p:cNvSpPr txBox="1"/>
              <p:nvPr/>
            </p:nvSpPr>
            <p:spPr>
              <a:xfrm>
                <a:off x="6261640" y="1686367"/>
                <a:ext cx="1428075" cy="241131"/>
              </a:xfrm>
              <a:prstGeom prst="rect">
                <a:avLst/>
              </a:prstGeom>
              <a:noFill/>
            </p:spPr>
            <p:txBody>
              <a:bodyPr wrap="none" rtlCol="0">
                <a:spAutoFit/>
              </a:bodyPr>
              <a:lstStyle/>
              <a:p>
                <a:pPr algn="r"/>
                <a:r>
                  <a:rPr lang="en-US" sz="1000" dirty="0" smtClean="0">
                    <a:solidFill>
                      <a:schemeClr val="tx1">
                        <a:lumMod val="65000"/>
                        <a:lumOff val="35000"/>
                      </a:schemeClr>
                    </a:solidFill>
                  </a:rPr>
                  <a:t>Process efficiency</a:t>
                </a:r>
              </a:p>
            </p:txBody>
          </p:sp>
          <p:sp>
            <p:nvSpPr>
              <p:cNvPr id="86" name="TextBox 85"/>
              <p:cNvSpPr txBox="1"/>
              <p:nvPr/>
            </p:nvSpPr>
            <p:spPr>
              <a:xfrm>
                <a:off x="6089926" y="2028955"/>
                <a:ext cx="1599789" cy="246221"/>
              </a:xfrm>
              <a:prstGeom prst="rect">
                <a:avLst/>
              </a:prstGeom>
              <a:noFill/>
            </p:spPr>
            <p:txBody>
              <a:bodyPr wrap="none" rtlCol="0">
                <a:spAutoFit/>
              </a:bodyPr>
              <a:lstStyle/>
              <a:p>
                <a:pPr marL="0" lvl="1" algn="r"/>
                <a:r>
                  <a:rPr lang="en-US" sz="1000" dirty="0">
                    <a:solidFill>
                      <a:schemeClr val="tx1">
                        <a:lumMod val="65000"/>
                        <a:lumOff val="35000"/>
                      </a:schemeClr>
                    </a:solidFill>
                  </a:rPr>
                  <a:t>More targeted </a:t>
                </a:r>
                <a:r>
                  <a:rPr lang="en-US" sz="1000" dirty="0" smtClean="0">
                    <a:solidFill>
                      <a:schemeClr val="tx1">
                        <a:lumMod val="65000"/>
                        <a:lumOff val="35000"/>
                      </a:schemeClr>
                    </a:solidFill>
                  </a:rPr>
                  <a:t>marketing</a:t>
                </a:r>
                <a:endParaRPr lang="en-US" sz="1000" dirty="0">
                  <a:solidFill>
                    <a:schemeClr val="tx1">
                      <a:lumMod val="65000"/>
                      <a:lumOff val="35000"/>
                    </a:schemeClr>
                  </a:solidFill>
                </a:endParaRPr>
              </a:p>
            </p:txBody>
          </p:sp>
          <p:sp>
            <p:nvSpPr>
              <p:cNvPr id="87" name="TextBox 86"/>
              <p:cNvSpPr txBox="1"/>
              <p:nvPr/>
            </p:nvSpPr>
            <p:spPr>
              <a:xfrm>
                <a:off x="6275417" y="2366035"/>
                <a:ext cx="1414298" cy="246221"/>
              </a:xfrm>
              <a:prstGeom prst="rect">
                <a:avLst/>
              </a:prstGeom>
              <a:noFill/>
            </p:spPr>
            <p:txBody>
              <a:bodyPr wrap="none" rtlCol="0">
                <a:spAutoFit/>
              </a:bodyPr>
              <a:lstStyle/>
              <a:p>
                <a:pPr algn="r"/>
                <a:r>
                  <a:rPr lang="en-US" sz="1000" dirty="0">
                    <a:solidFill>
                      <a:schemeClr val="tx1">
                        <a:lumMod val="65000"/>
                        <a:lumOff val="35000"/>
                      </a:schemeClr>
                    </a:solidFill>
                  </a:rPr>
                  <a:t>New products/models</a:t>
                </a:r>
              </a:p>
            </p:txBody>
          </p:sp>
          <p:sp>
            <p:nvSpPr>
              <p:cNvPr id="88" name="TextBox 87"/>
              <p:cNvSpPr txBox="1"/>
              <p:nvPr/>
            </p:nvSpPr>
            <p:spPr>
              <a:xfrm>
                <a:off x="6477697" y="2694101"/>
                <a:ext cx="1212015" cy="241131"/>
              </a:xfrm>
              <a:prstGeom prst="rect">
                <a:avLst/>
              </a:prstGeom>
              <a:noFill/>
            </p:spPr>
            <p:txBody>
              <a:bodyPr wrap="none" rtlCol="0">
                <a:spAutoFit/>
              </a:bodyPr>
              <a:lstStyle/>
              <a:p>
                <a:pPr algn="r"/>
                <a:r>
                  <a:rPr lang="en-US" sz="1000" dirty="0" smtClean="0">
                    <a:solidFill>
                      <a:schemeClr val="tx1">
                        <a:lumMod val="65000"/>
                        <a:lumOff val="35000"/>
                      </a:schemeClr>
                    </a:solidFill>
                  </a:rPr>
                  <a:t>Cost reduction</a:t>
                </a:r>
              </a:p>
            </p:txBody>
          </p:sp>
          <p:sp>
            <p:nvSpPr>
              <p:cNvPr id="89" name="TextBox 88"/>
              <p:cNvSpPr txBox="1"/>
              <p:nvPr/>
            </p:nvSpPr>
            <p:spPr>
              <a:xfrm>
                <a:off x="5549504" y="3036569"/>
                <a:ext cx="2140211" cy="241131"/>
              </a:xfrm>
              <a:prstGeom prst="rect">
                <a:avLst/>
              </a:prstGeom>
              <a:noFill/>
            </p:spPr>
            <p:txBody>
              <a:bodyPr wrap="none" rtlCol="0">
                <a:spAutoFit/>
              </a:bodyPr>
              <a:lstStyle/>
              <a:p>
                <a:pPr algn="r"/>
                <a:r>
                  <a:rPr lang="en-US" sz="1000" dirty="0" smtClean="0">
                    <a:solidFill>
                      <a:schemeClr val="tx1">
                        <a:lumMod val="65000"/>
                        <a:lumOff val="35000"/>
                      </a:schemeClr>
                    </a:solidFill>
                  </a:rPr>
                  <a:t>Improved risk management</a:t>
                </a:r>
              </a:p>
            </p:txBody>
          </p:sp>
          <p:sp>
            <p:nvSpPr>
              <p:cNvPr id="90" name="TextBox 89"/>
              <p:cNvSpPr txBox="1"/>
              <p:nvPr/>
            </p:nvSpPr>
            <p:spPr>
              <a:xfrm>
                <a:off x="5793138" y="3375942"/>
                <a:ext cx="1896574" cy="246221"/>
              </a:xfrm>
              <a:prstGeom prst="rect">
                <a:avLst/>
              </a:prstGeom>
              <a:noFill/>
            </p:spPr>
            <p:txBody>
              <a:bodyPr wrap="none" rtlCol="0">
                <a:spAutoFit/>
              </a:bodyPr>
              <a:lstStyle/>
              <a:p>
                <a:pPr algn="r"/>
                <a:r>
                  <a:rPr lang="en-US" sz="1000" dirty="0">
                    <a:solidFill>
                      <a:schemeClr val="tx1">
                        <a:lumMod val="65000"/>
                        <a:lumOff val="35000"/>
                      </a:schemeClr>
                    </a:solidFill>
                  </a:rPr>
                  <a:t>Enhanced security </a:t>
                </a:r>
                <a:r>
                  <a:rPr lang="en-US" sz="1000" dirty="0" smtClean="0">
                    <a:solidFill>
                      <a:schemeClr val="tx1">
                        <a:lumMod val="65000"/>
                        <a:lumOff val="35000"/>
                      </a:schemeClr>
                    </a:solidFill>
                  </a:rPr>
                  <a:t>capabilities</a:t>
                </a:r>
                <a:endParaRPr lang="en-US" sz="1000" dirty="0">
                  <a:solidFill>
                    <a:schemeClr val="tx1">
                      <a:lumMod val="65000"/>
                      <a:lumOff val="35000"/>
                    </a:schemeClr>
                  </a:solidFill>
                </a:endParaRPr>
              </a:p>
            </p:txBody>
          </p:sp>
          <p:sp>
            <p:nvSpPr>
              <p:cNvPr id="94" name="TextBox 93"/>
              <p:cNvSpPr txBox="1"/>
              <p:nvPr/>
            </p:nvSpPr>
            <p:spPr>
              <a:xfrm>
                <a:off x="5905568" y="3708408"/>
                <a:ext cx="1784144" cy="241131"/>
              </a:xfrm>
              <a:prstGeom prst="rect">
                <a:avLst/>
              </a:prstGeom>
              <a:noFill/>
            </p:spPr>
            <p:txBody>
              <a:bodyPr wrap="none" rtlCol="0">
                <a:spAutoFit/>
              </a:bodyPr>
              <a:lstStyle/>
              <a:p>
                <a:pPr algn="r"/>
                <a:r>
                  <a:rPr lang="en-US" sz="1000" dirty="0" smtClean="0">
                    <a:solidFill>
                      <a:schemeClr val="tx1">
                        <a:lumMod val="65000"/>
                        <a:lumOff val="35000"/>
                      </a:schemeClr>
                    </a:solidFill>
                  </a:rPr>
                  <a:t>Regulatory compliance</a:t>
                </a:r>
              </a:p>
            </p:txBody>
          </p:sp>
          <p:sp>
            <p:nvSpPr>
              <p:cNvPr id="95" name="TextBox 94"/>
              <p:cNvSpPr txBox="1"/>
              <p:nvPr/>
            </p:nvSpPr>
            <p:spPr>
              <a:xfrm>
                <a:off x="5847362" y="4038438"/>
                <a:ext cx="1842353" cy="246221"/>
              </a:xfrm>
              <a:prstGeom prst="rect">
                <a:avLst/>
              </a:prstGeom>
              <a:noFill/>
            </p:spPr>
            <p:txBody>
              <a:bodyPr wrap="none" rtlCol="0">
                <a:spAutoFit/>
              </a:bodyPr>
              <a:lstStyle/>
              <a:p>
                <a:pPr algn="r"/>
                <a:r>
                  <a:rPr lang="en-US" sz="1000" dirty="0">
                    <a:solidFill>
                      <a:schemeClr val="tx1">
                        <a:lumMod val="65000"/>
                        <a:lumOff val="35000"/>
                      </a:schemeClr>
                    </a:solidFill>
                  </a:rPr>
                  <a:t>Monetize information directly</a:t>
                </a:r>
              </a:p>
            </p:txBody>
          </p:sp>
        </p:grpSp>
        <p:grpSp>
          <p:nvGrpSpPr>
            <p:cNvPr id="96" name="Group 95"/>
            <p:cNvGrpSpPr/>
            <p:nvPr/>
          </p:nvGrpSpPr>
          <p:grpSpPr>
            <a:xfrm>
              <a:off x="398750" y="1369820"/>
              <a:ext cx="743360" cy="2936122"/>
              <a:chOff x="577116" y="1429793"/>
              <a:chExt cx="689394" cy="2859458"/>
            </a:xfrm>
          </p:grpSpPr>
          <p:sp>
            <p:nvSpPr>
              <p:cNvPr id="97" name="TextBox 96"/>
              <p:cNvSpPr txBox="1"/>
              <p:nvPr/>
            </p:nvSpPr>
            <p:spPr>
              <a:xfrm>
                <a:off x="577116" y="206841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61%</a:t>
                </a:r>
              </a:p>
            </p:txBody>
          </p:sp>
          <p:sp>
            <p:nvSpPr>
              <p:cNvPr id="98" name="TextBox 97"/>
              <p:cNvSpPr txBox="1"/>
              <p:nvPr/>
            </p:nvSpPr>
            <p:spPr>
              <a:xfrm>
                <a:off x="577116" y="272966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45%</a:t>
                </a:r>
              </a:p>
            </p:txBody>
          </p:sp>
          <p:sp>
            <p:nvSpPr>
              <p:cNvPr id="99" name="TextBox 98"/>
              <p:cNvSpPr txBox="1"/>
              <p:nvPr/>
            </p:nvSpPr>
            <p:spPr>
              <a:xfrm>
                <a:off x="577116" y="3049718"/>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45%</a:t>
                </a:r>
              </a:p>
            </p:txBody>
          </p:sp>
          <p:sp>
            <p:nvSpPr>
              <p:cNvPr id="100" name="TextBox 99"/>
              <p:cNvSpPr txBox="1"/>
              <p:nvPr/>
            </p:nvSpPr>
            <p:spPr>
              <a:xfrm>
                <a:off x="577116" y="3393701"/>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32%</a:t>
                </a:r>
              </a:p>
            </p:txBody>
          </p:sp>
          <p:sp>
            <p:nvSpPr>
              <p:cNvPr id="101" name="TextBox 100"/>
              <p:cNvSpPr txBox="1"/>
              <p:nvPr/>
            </p:nvSpPr>
            <p:spPr>
              <a:xfrm>
                <a:off x="577116" y="3729685"/>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29%</a:t>
                </a:r>
              </a:p>
            </p:txBody>
          </p:sp>
          <p:sp>
            <p:nvSpPr>
              <p:cNvPr id="102" name="TextBox 101"/>
              <p:cNvSpPr txBox="1"/>
              <p:nvPr/>
            </p:nvSpPr>
            <p:spPr>
              <a:xfrm>
                <a:off x="577116" y="1754977"/>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61%</a:t>
                </a:r>
              </a:p>
            </p:txBody>
          </p:sp>
          <p:sp>
            <p:nvSpPr>
              <p:cNvPr id="103" name="TextBox 102"/>
              <p:cNvSpPr txBox="1"/>
              <p:nvPr/>
            </p:nvSpPr>
            <p:spPr>
              <a:xfrm>
                <a:off x="577116" y="239669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52%</a:t>
                </a:r>
              </a:p>
            </p:txBody>
          </p:sp>
          <p:sp>
            <p:nvSpPr>
              <p:cNvPr id="104" name="TextBox 103"/>
              <p:cNvSpPr txBox="1"/>
              <p:nvPr/>
            </p:nvSpPr>
            <p:spPr>
              <a:xfrm>
                <a:off x="577116" y="4049459"/>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23%</a:t>
                </a:r>
              </a:p>
            </p:txBody>
          </p:sp>
          <p:sp>
            <p:nvSpPr>
              <p:cNvPr id="105" name="TextBox 104"/>
              <p:cNvSpPr txBox="1"/>
              <p:nvPr/>
            </p:nvSpPr>
            <p:spPr>
              <a:xfrm>
                <a:off x="577116" y="142979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74%</a:t>
                </a:r>
              </a:p>
            </p:txBody>
          </p:sp>
        </p:grpSp>
      </p:grpSp>
      <p:sp>
        <p:nvSpPr>
          <p:cNvPr id="106" name="Rectangle 105"/>
          <p:cNvSpPr/>
          <p:nvPr/>
        </p:nvSpPr>
        <p:spPr>
          <a:xfrm>
            <a:off x="357866" y="720447"/>
            <a:ext cx="6957333" cy="302111"/>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7" name="Group 116" hidden="1"/>
          <p:cNvGrpSpPr/>
          <p:nvPr/>
        </p:nvGrpSpPr>
        <p:grpSpPr bwMode="black">
          <a:xfrm>
            <a:off x="412723" y="1206183"/>
            <a:ext cx="3149274" cy="2562074"/>
            <a:chOff x="5184775" y="225425"/>
            <a:chExt cx="1500188" cy="1220788"/>
          </a:xfrm>
          <a:solidFill>
            <a:schemeClr val="bg1">
              <a:lumMod val="85000"/>
            </a:schemeClr>
          </a:solidFill>
        </p:grpSpPr>
        <p:sp>
          <p:nvSpPr>
            <p:cNvPr id="118" name="Freeform 117"/>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19" name="Oval 118"/>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20" name="Freeform 119"/>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grpSp>
      <p:sp>
        <p:nvSpPr>
          <p:cNvPr id="2" name="Title 1"/>
          <p:cNvSpPr>
            <a:spLocks noGrp="1"/>
          </p:cNvSpPr>
          <p:nvPr>
            <p:ph type="ctrTitle"/>
          </p:nvPr>
        </p:nvSpPr>
        <p:spPr/>
        <p:txBody>
          <a:bodyPr/>
          <a:lstStyle/>
          <a:p>
            <a:r>
              <a:rPr lang="en-US" smtClean="0"/>
              <a:t>Big Data Opportunities By Industry</a:t>
            </a:r>
            <a:endParaRPr lang="en-US" dirty="0"/>
          </a:p>
        </p:txBody>
      </p:sp>
      <p:sp>
        <p:nvSpPr>
          <p:cNvPr id="5" name="Subtitle 4"/>
          <p:cNvSpPr>
            <a:spLocks noGrp="1"/>
          </p:cNvSpPr>
          <p:nvPr>
            <p:ph type="subTitle" idx="1"/>
          </p:nvPr>
        </p:nvSpPr>
        <p:spPr/>
        <p:txBody>
          <a:bodyPr/>
          <a:lstStyle/>
          <a:p>
            <a:r>
              <a:rPr lang="en-US" smtClean="0"/>
              <a:t>Insurance</a:t>
            </a:r>
            <a:endParaRPr lang="en-US" dirty="0"/>
          </a:p>
        </p:txBody>
      </p:sp>
      <p:sp>
        <p:nvSpPr>
          <p:cNvPr id="36" name="AutoShape 10"/>
          <p:cNvSpPr>
            <a:spLocks noChangeAspect="1" noChangeArrowheads="1" noTextEdit="1"/>
          </p:cNvSpPr>
          <p:nvPr/>
        </p:nvSpPr>
        <p:spPr bwMode="auto">
          <a:xfrm>
            <a:off x="6077403" y="535052"/>
            <a:ext cx="457826" cy="69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Text Placeholder 1"/>
          <p:cNvSpPr txBox="1">
            <a:spLocks/>
          </p:cNvSpPr>
          <p:nvPr/>
        </p:nvSpPr>
        <p:spPr>
          <a:xfrm>
            <a:off x="379413" y="4689552"/>
            <a:ext cx="8129350" cy="230832"/>
          </a:xfrm>
          <a:prstGeom prst="rect">
            <a:avLst/>
          </a:prstGeom>
        </p:spPr>
        <p:txBody>
          <a:bodyPr wrap="square" anchor="b" anchorCtr="0">
            <a:spAutoFit/>
          </a:bodyPr>
          <a:lstStyle>
            <a:defPPr>
              <a:defRPr lang="en-US"/>
            </a:defPPr>
            <a:lvl1pPr indent="0">
              <a:spcBef>
                <a:spcPct val="20000"/>
              </a:spcBef>
              <a:buFont typeface="Arial"/>
              <a:buNone/>
              <a:defRPr sz="900">
                <a:solidFill>
                  <a:srgbClr val="717074"/>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Gartner 9/13: Survey Analysis: Big Data Adoption in 2013 Shows Substance Behind the Hype</a:t>
            </a:r>
          </a:p>
        </p:txBody>
      </p:sp>
    </p:spTree>
    <p:extLst>
      <p:ext uri="{BB962C8B-B14F-4D97-AF65-F5344CB8AC3E}">
        <p14:creationId xmlns:p14="http://schemas.microsoft.com/office/powerpoint/2010/main" val="278429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357867" y="1256535"/>
            <a:ext cx="7495849" cy="3230123"/>
          </a:xfrm>
          <a:prstGeom prst="rect">
            <a:avLst/>
          </a:prstGeom>
          <a:solidFill>
            <a:schemeClr val="bg1">
              <a:lumMod val="9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398750" y="1014952"/>
            <a:ext cx="7983250" cy="5214398"/>
            <a:chOff x="398750" y="1005417"/>
            <a:chExt cx="7983250" cy="5214398"/>
          </a:xfrm>
        </p:grpSpPr>
        <p:graphicFrame>
          <p:nvGraphicFramePr>
            <p:cNvPr id="77" name="Chart 76"/>
            <p:cNvGraphicFramePr/>
            <p:nvPr>
              <p:extLst>
                <p:ext uri="{D42A27DB-BD31-4B8C-83A1-F6EECF244321}">
                  <p14:modId xmlns:p14="http://schemas.microsoft.com/office/powerpoint/2010/main" val="2143276658"/>
                </p:ext>
              </p:extLst>
            </p:nvPr>
          </p:nvGraphicFramePr>
          <p:xfrm>
            <a:off x="478419" y="1005417"/>
            <a:ext cx="7903581" cy="5214398"/>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p:nvPr/>
          </p:nvGrpSpPr>
          <p:grpSpPr>
            <a:xfrm>
              <a:off x="5793135" y="1362795"/>
              <a:ext cx="1896576" cy="2931102"/>
              <a:chOff x="5793135" y="1362795"/>
              <a:chExt cx="1896576" cy="2931102"/>
            </a:xfrm>
          </p:grpSpPr>
          <p:sp>
            <p:nvSpPr>
              <p:cNvPr id="84" name="TextBox 83"/>
              <p:cNvSpPr txBox="1"/>
              <p:nvPr/>
            </p:nvSpPr>
            <p:spPr>
              <a:xfrm>
                <a:off x="6689201" y="1362795"/>
                <a:ext cx="1000510" cy="246221"/>
              </a:xfrm>
              <a:prstGeom prst="rect">
                <a:avLst/>
              </a:prstGeom>
              <a:noFill/>
            </p:spPr>
            <p:txBody>
              <a:bodyPr wrap="none" rtlCol="0">
                <a:spAutoFit/>
              </a:bodyPr>
              <a:lstStyle/>
              <a:p>
                <a:pPr algn="r"/>
                <a:r>
                  <a:rPr lang="en-US" sz="1000" dirty="0">
                    <a:solidFill>
                      <a:schemeClr val="tx1">
                        <a:lumMod val="65000"/>
                        <a:lumOff val="35000"/>
                      </a:schemeClr>
                    </a:solidFill>
                  </a:rPr>
                  <a:t>Cost </a:t>
                </a:r>
                <a:r>
                  <a:rPr lang="en-US" sz="1000" dirty="0" smtClean="0">
                    <a:solidFill>
                      <a:schemeClr val="tx1">
                        <a:lumMod val="65000"/>
                        <a:lumOff val="35000"/>
                      </a:schemeClr>
                    </a:solidFill>
                  </a:rPr>
                  <a:t>reduction</a:t>
                </a:r>
                <a:endParaRPr lang="en-US" sz="1000" dirty="0">
                  <a:solidFill>
                    <a:schemeClr val="tx1">
                      <a:lumMod val="65000"/>
                      <a:lumOff val="35000"/>
                    </a:schemeClr>
                  </a:solidFill>
                </a:endParaRPr>
              </a:p>
            </p:txBody>
          </p:sp>
          <p:sp>
            <p:nvSpPr>
              <p:cNvPr id="85" name="TextBox 84"/>
              <p:cNvSpPr txBox="1"/>
              <p:nvPr/>
            </p:nvSpPr>
            <p:spPr>
              <a:xfrm>
                <a:off x="6261637" y="1686368"/>
                <a:ext cx="1428074" cy="241132"/>
              </a:xfrm>
              <a:prstGeom prst="rect">
                <a:avLst/>
              </a:prstGeom>
              <a:noFill/>
            </p:spPr>
            <p:txBody>
              <a:bodyPr wrap="none" rtlCol="0">
                <a:spAutoFit/>
              </a:bodyPr>
              <a:lstStyle/>
              <a:p>
                <a:pPr algn="r"/>
                <a:r>
                  <a:rPr lang="en-US" sz="1000" dirty="0" smtClean="0">
                    <a:solidFill>
                      <a:schemeClr val="tx1">
                        <a:lumMod val="65000"/>
                        <a:lumOff val="35000"/>
                      </a:schemeClr>
                    </a:solidFill>
                  </a:rPr>
                  <a:t>Process efficiency</a:t>
                </a:r>
              </a:p>
            </p:txBody>
          </p:sp>
          <p:sp>
            <p:nvSpPr>
              <p:cNvPr id="86" name="TextBox 85"/>
              <p:cNvSpPr txBox="1"/>
              <p:nvPr/>
            </p:nvSpPr>
            <p:spPr>
              <a:xfrm>
                <a:off x="6303951" y="2028956"/>
                <a:ext cx="1385760" cy="246221"/>
              </a:xfrm>
              <a:prstGeom prst="rect">
                <a:avLst/>
              </a:prstGeom>
              <a:noFill/>
            </p:spPr>
            <p:txBody>
              <a:bodyPr wrap="none" rtlCol="0">
                <a:spAutoFit/>
              </a:bodyPr>
              <a:lstStyle/>
              <a:p>
                <a:pPr algn="r"/>
                <a:r>
                  <a:rPr lang="en-US" sz="1000" dirty="0">
                    <a:solidFill>
                      <a:schemeClr val="tx1">
                        <a:lumMod val="65000"/>
                        <a:lumOff val="35000"/>
                      </a:schemeClr>
                    </a:solidFill>
                  </a:rPr>
                  <a:t>Customer experience</a:t>
                </a:r>
              </a:p>
            </p:txBody>
          </p:sp>
          <p:sp>
            <p:nvSpPr>
              <p:cNvPr id="87" name="TextBox 86"/>
              <p:cNvSpPr txBox="1"/>
              <p:nvPr/>
            </p:nvSpPr>
            <p:spPr>
              <a:xfrm>
                <a:off x="5922982" y="2366036"/>
                <a:ext cx="1766729" cy="246221"/>
              </a:xfrm>
              <a:prstGeom prst="rect">
                <a:avLst/>
              </a:prstGeom>
              <a:noFill/>
            </p:spPr>
            <p:txBody>
              <a:bodyPr wrap="none" rtlCol="0">
                <a:spAutoFit/>
              </a:bodyPr>
              <a:lstStyle/>
              <a:p>
                <a:pPr algn="r"/>
                <a:r>
                  <a:rPr lang="en-US" sz="1000" dirty="0">
                    <a:solidFill>
                      <a:schemeClr val="tx1">
                        <a:lumMod val="65000"/>
                        <a:lumOff val="35000"/>
                      </a:schemeClr>
                    </a:solidFill>
                  </a:rPr>
                  <a:t>Improved risk management</a:t>
                </a:r>
              </a:p>
            </p:txBody>
          </p:sp>
          <p:sp>
            <p:nvSpPr>
              <p:cNvPr id="88" name="TextBox 87"/>
              <p:cNvSpPr txBox="1"/>
              <p:nvPr/>
            </p:nvSpPr>
            <p:spPr>
              <a:xfrm>
                <a:off x="6275411" y="2694102"/>
                <a:ext cx="1414298" cy="246221"/>
              </a:xfrm>
              <a:prstGeom prst="rect">
                <a:avLst/>
              </a:prstGeom>
              <a:noFill/>
            </p:spPr>
            <p:txBody>
              <a:bodyPr wrap="none" rtlCol="0">
                <a:spAutoFit/>
              </a:bodyPr>
              <a:lstStyle/>
              <a:p>
                <a:pPr algn="r"/>
                <a:r>
                  <a:rPr lang="en-US" sz="1000" dirty="0">
                    <a:solidFill>
                      <a:schemeClr val="tx1">
                        <a:lumMod val="65000"/>
                        <a:lumOff val="35000"/>
                      </a:schemeClr>
                    </a:solidFill>
                  </a:rPr>
                  <a:t>New products/models</a:t>
                </a:r>
              </a:p>
            </p:txBody>
          </p:sp>
          <p:sp>
            <p:nvSpPr>
              <p:cNvPr id="89" name="TextBox 88"/>
              <p:cNvSpPr txBox="1"/>
              <p:nvPr/>
            </p:nvSpPr>
            <p:spPr>
              <a:xfrm>
                <a:off x="6216913" y="3036570"/>
                <a:ext cx="1472798" cy="246221"/>
              </a:xfrm>
              <a:prstGeom prst="rect">
                <a:avLst/>
              </a:prstGeom>
              <a:noFill/>
            </p:spPr>
            <p:txBody>
              <a:bodyPr wrap="none" rtlCol="0">
                <a:spAutoFit/>
              </a:bodyPr>
              <a:lstStyle/>
              <a:p>
                <a:pPr marL="0" lvl="1" algn="r"/>
                <a:r>
                  <a:rPr lang="en-US" sz="1000" dirty="0">
                    <a:solidFill>
                      <a:schemeClr val="tx1">
                        <a:lumMod val="65000"/>
                        <a:lumOff val="35000"/>
                      </a:schemeClr>
                    </a:solidFill>
                  </a:rPr>
                  <a:t>Regulatory </a:t>
                </a:r>
                <a:r>
                  <a:rPr lang="en-US" sz="1000" dirty="0" smtClean="0">
                    <a:solidFill>
                      <a:schemeClr val="tx1">
                        <a:lumMod val="65000"/>
                        <a:lumOff val="35000"/>
                      </a:schemeClr>
                    </a:solidFill>
                  </a:rPr>
                  <a:t>compliance</a:t>
                </a:r>
                <a:endParaRPr lang="en-US" sz="1000" dirty="0">
                  <a:solidFill>
                    <a:schemeClr val="tx1">
                      <a:lumMod val="65000"/>
                      <a:lumOff val="35000"/>
                    </a:schemeClr>
                  </a:solidFill>
                </a:endParaRPr>
              </a:p>
            </p:txBody>
          </p:sp>
          <p:sp>
            <p:nvSpPr>
              <p:cNvPr id="90" name="TextBox 89"/>
              <p:cNvSpPr txBox="1"/>
              <p:nvPr/>
            </p:nvSpPr>
            <p:spPr>
              <a:xfrm>
                <a:off x="5793135" y="3375943"/>
                <a:ext cx="1896574" cy="246221"/>
              </a:xfrm>
              <a:prstGeom prst="rect">
                <a:avLst/>
              </a:prstGeom>
              <a:noFill/>
            </p:spPr>
            <p:txBody>
              <a:bodyPr wrap="none" rtlCol="0">
                <a:spAutoFit/>
              </a:bodyPr>
              <a:lstStyle/>
              <a:p>
                <a:pPr algn="r"/>
                <a:r>
                  <a:rPr lang="en-US" sz="1000" dirty="0">
                    <a:solidFill>
                      <a:schemeClr val="tx1">
                        <a:lumMod val="65000"/>
                        <a:lumOff val="35000"/>
                      </a:schemeClr>
                    </a:solidFill>
                  </a:rPr>
                  <a:t>Enhanced security capabilities</a:t>
                </a:r>
                <a:endParaRPr lang="en-US" sz="1000" dirty="0" smtClean="0">
                  <a:solidFill>
                    <a:schemeClr val="tx1">
                      <a:lumMod val="65000"/>
                      <a:lumOff val="35000"/>
                    </a:schemeClr>
                  </a:solidFill>
                </a:endParaRPr>
              </a:p>
            </p:txBody>
          </p:sp>
          <p:sp>
            <p:nvSpPr>
              <p:cNvPr id="94" name="TextBox 93"/>
              <p:cNvSpPr txBox="1"/>
              <p:nvPr/>
            </p:nvSpPr>
            <p:spPr>
              <a:xfrm>
                <a:off x="6089919" y="3717646"/>
                <a:ext cx="1599789" cy="246221"/>
              </a:xfrm>
              <a:prstGeom prst="rect">
                <a:avLst/>
              </a:prstGeom>
              <a:noFill/>
            </p:spPr>
            <p:txBody>
              <a:bodyPr wrap="none" rtlCol="0">
                <a:spAutoFit/>
              </a:bodyPr>
              <a:lstStyle/>
              <a:p>
                <a:pPr marL="0" lvl="1" algn="r"/>
                <a:r>
                  <a:rPr lang="en-US" sz="1000" dirty="0">
                    <a:solidFill>
                      <a:schemeClr val="tx1">
                        <a:lumMod val="65000"/>
                        <a:lumOff val="35000"/>
                      </a:schemeClr>
                    </a:solidFill>
                  </a:rPr>
                  <a:t>More targeted marketing</a:t>
                </a:r>
              </a:p>
            </p:txBody>
          </p:sp>
          <p:sp>
            <p:nvSpPr>
              <p:cNvPr id="95" name="TextBox 94"/>
              <p:cNvSpPr txBox="1"/>
              <p:nvPr/>
            </p:nvSpPr>
            <p:spPr>
              <a:xfrm>
                <a:off x="5847357" y="4047676"/>
                <a:ext cx="1842353" cy="246221"/>
              </a:xfrm>
              <a:prstGeom prst="rect">
                <a:avLst/>
              </a:prstGeom>
              <a:noFill/>
            </p:spPr>
            <p:txBody>
              <a:bodyPr wrap="none" rtlCol="0">
                <a:spAutoFit/>
              </a:bodyPr>
              <a:lstStyle/>
              <a:p>
                <a:pPr algn="r"/>
                <a:r>
                  <a:rPr lang="en-US" sz="1000" dirty="0">
                    <a:solidFill>
                      <a:schemeClr val="tx1">
                        <a:lumMod val="65000"/>
                        <a:lumOff val="35000"/>
                      </a:schemeClr>
                    </a:solidFill>
                  </a:rPr>
                  <a:t>Monetize information directly</a:t>
                </a:r>
              </a:p>
            </p:txBody>
          </p:sp>
        </p:grpSp>
        <p:grpSp>
          <p:nvGrpSpPr>
            <p:cNvPr id="96" name="Group 95"/>
            <p:cNvGrpSpPr/>
            <p:nvPr/>
          </p:nvGrpSpPr>
          <p:grpSpPr>
            <a:xfrm>
              <a:off x="398750" y="1369820"/>
              <a:ext cx="743360" cy="2936122"/>
              <a:chOff x="577116" y="1429793"/>
              <a:chExt cx="689394" cy="2859458"/>
            </a:xfrm>
          </p:grpSpPr>
          <p:sp>
            <p:nvSpPr>
              <p:cNvPr id="97" name="TextBox 96"/>
              <p:cNvSpPr txBox="1"/>
              <p:nvPr/>
            </p:nvSpPr>
            <p:spPr>
              <a:xfrm>
                <a:off x="577116" y="206841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50%</a:t>
                </a:r>
              </a:p>
            </p:txBody>
          </p:sp>
          <p:sp>
            <p:nvSpPr>
              <p:cNvPr id="98" name="TextBox 97"/>
              <p:cNvSpPr txBox="1"/>
              <p:nvPr/>
            </p:nvSpPr>
            <p:spPr>
              <a:xfrm>
                <a:off x="577116" y="272966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42%</a:t>
                </a:r>
              </a:p>
            </p:txBody>
          </p:sp>
          <p:sp>
            <p:nvSpPr>
              <p:cNvPr id="99" name="TextBox 98"/>
              <p:cNvSpPr txBox="1"/>
              <p:nvPr/>
            </p:nvSpPr>
            <p:spPr>
              <a:xfrm>
                <a:off x="577116" y="3049718"/>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42%</a:t>
                </a:r>
              </a:p>
            </p:txBody>
          </p:sp>
          <p:sp>
            <p:nvSpPr>
              <p:cNvPr id="100" name="TextBox 99"/>
              <p:cNvSpPr txBox="1"/>
              <p:nvPr/>
            </p:nvSpPr>
            <p:spPr>
              <a:xfrm>
                <a:off x="577116" y="3393701"/>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33%</a:t>
                </a:r>
              </a:p>
            </p:txBody>
          </p:sp>
          <p:sp>
            <p:nvSpPr>
              <p:cNvPr id="101" name="TextBox 100"/>
              <p:cNvSpPr txBox="1"/>
              <p:nvPr/>
            </p:nvSpPr>
            <p:spPr>
              <a:xfrm>
                <a:off x="577116" y="3729685"/>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17%</a:t>
                </a:r>
              </a:p>
            </p:txBody>
          </p:sp>
          <p:sp>
            <p:nvSpPr>
              <p:cNvPr id="102" name="TextBox 101"/>
              <p:cNvSpPr txBox="1"/>
              <p:nvPr/>
            </p:nvSpPr>
            <p:spPr>
              <a:xfrm>
                <a:off x="577116" y="1754977"/>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50%</a:t>
                </a:r>
              </a:p>
            </p:txBody>
          </p:sp>
          <p:sp>
            <p:nvSpPr>
              <p:cNvPr id="103" name="TextBox 102"/>
              <p:cNvSpPr txBox="1"/>
              <p:nvPr/>
            </p:nvSpPr>
            <p:spPr>
              <a:xfrm>
                <a:off x="577116" y="239669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50%</a:t>
                </a:r>
              </a:p>
            </p:txBody>
          </p:sp>
          <p:sp>
            <p:nvSpPr>
              <p:cNvPr id="104" name="TextBox 103"/>
              <p:cNvSpPr txBox="1"/>
              <p:nvPr/>
            </p:nvSpPr>
            <p:spPr>
              <a:xfrm>
                <a:off x="577116" y="4049459"/>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17%</a:t>
                </a:r>
              </a:p>
            </p:txBody>
          </p:sp>
          <p:sp>
            <p:nvSpPr>
              <p:cNvPr id="105" name="TextBox 104"/>
              <p:cNvSpPr txBox="1"/>
              <p:nvPr/>
            </p:nvSpPr>
            <p:spPr>
              <a:xfrm>
                <a:off x="577116" y="142979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58%</a:t>
                </a:r>
              </a:p>
            </p:txBody>
          </p:sp>
        </p:grpSp>
      </p:grpSp>
      <p:sp>
        <p:nvSpPr>
          <p:cNvPr id="106" name="Rectangle 105"/>
          <p:cNvSpPr/>
          <p:nvPr/>
        </p:nvSpPr>
        <p:spPr>
          <a:xfrm>
            <a:off x="357866" y="720447"/>
            <a:ext cx="6957333" cy="302111"/>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7" name="Group 116" hidden="1"/>
          <p:cNvGrpSpPr/>
          <p:nvPr/>
        </p:nvGrpSpPr>
        <p:grpSpPr bwMode="black">
          <a:xfrm>
            <a:off x="412723" y="1206183"/>
            <a:ext cx="3149274" cy="2562074"/>
            <a:chOff x="5184775" y="225425"/>
            <a:chExt cx="1500188" cy="1220788"/>
          </a:xfrm>
          <a:solidFill>
            <a:schemeClr val="bg1">
              <a:lumMod val="85000"/>
            </a:schemeClr>
          </a:solidFill>
        </p:grpSpPr>
        <p:sp>
          <p:nvSpPr>
            <p:cNvPr id="118" name="Freeform 117"/>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19" name="Oval 118"/>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20" name="Freeform 119"/>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grpSp>
      <p:sp>
        <p:nvSpPr>
          <p:cNvPr id="2" name="Title 1"/>
          <p:cNvSpPr>
            <a:spLocks noGrp="1"/>
          </p:cNvSpPr>
          <p:nvPr>
            <p:ph type="ctrTitle"/>
          </p:nvPr>
        </p:nvSpPr>
        <p:spPr/>
        <p:txBody>
          <a:bodyPr/>
          <a:lstStyle/>
          <a:p>
            <a:r>
              <a:rPr lang="en-US" smtClean="0"/>
              <a:t>Big Data Opportunities By Industry</a:t>
            </a:r>
            <a:endParaRPr lang="en-US" dirty="0"/>
          </a:p>
        </p:txBody>
      </p:sp>
      <p:sp>
        <p:nvSpPr>
          <p:cNvPr id="5" name="Subtitle 4"/>
          <p:cNvSpPr>
            <a:spLocks noGrp="1"/>
          </p:cNvSpPr>
          <p:nvPr>
            <p:ph type="subTitle" idx="1"/>
          </p:nvPr>
        </p:nvSpPr>
        <p:spPr/>
        <p:txBody>
          <a:bodyPr/>
          <a:lstStyle/>
          <a:p>
            <a:r>
              <a:rPr lang="en-US" smtClean="0"/>
              <a:t>Healthcare</a:t>
            </a:r>
            <a:endParaRPr lang="en-US" dirty="0"/>
          </a:p>
        </p:txBody>
      </p:sp>
      <p:sp>
        <p:nvSpPr>
          <p:cNvPr id="36" name="AutoShape 10"/>
          <p:cNvSpPr>
            <a:spLocks noChangeAspect="1" noChangeArrowheads="1" noTextEdit="1"/>
          </p:cNvSpPr>
          <p:nvPr/>
        </p:nvSpPr>
        <p:spPr bwMode="auto">
          <a:xfrm>
            <a:off x="6077403" y="535052"/>
            <a:ext cx="457826" cy="69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 name="Group 4"/>
          <p:cNvGrpSpPr>
            <a:grpSpLocks noChangeAspect="1"/>
          </p:cNvGrpSpPr>
          <p:nvPr/>
        </p:nvGrpSpPr>
        <p:grpSpPr bwMode="auto">
          <a:xfrm>
            <a:off x="7826909" y="290629"/>
            <a:ext cx="719414" cy="676720"/>
            <a:chOff x="6477" y="1062"/>
            <a:chExt cx="337" cy="317"/>
          </a:xfrm>
        </p:grpSpPr>
        <p:sp>
          <p:nvSpPr>
            <p:cNvPr id="10" name="AutoShape 3"/>
            <p:cNvSpPr>
              <a:spLocks noChangeAspect="1" noChangeArrowheads="1" noTextEdit="1"/>
            </p:cNvSpPr>
            <p:nvPr/>
          </p:nvSpPr>
          <p:spPr bwMode="auto">
            <a:xfrm>
              <a:off x="6477" y="1062"/>
              <a:ext cx="33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5"/>
            <p:cNvSpPr>
              <a:spLocks/>
            </p:cNvSpPr>
            <p:nvPr/>
          </p:nvSpPr>
          <p:spPr bwMode="auto">
            <a:xfrm>
              <a:off x="6489" y="1178"/>
              <a:ext cx="313" cy="201"/>
            </a:xfrm>
            <a:custGeom>
              <a:avLst/>
              <a:gdLst>
                <a:gd name="T0" fmla="*/ 97 w 184"/>
                <a:gd name="T1" fmla="*/ 0 h 118"/>
                <a:gd name="T2" fmla="*/ 87 w 184"/>
                <a:gd name="T3" fmla="*/ 57 h 118"/>
                <a:gd name="T4" fmla="*/ 77 w 184"/>
                <a:gd name="T5" fmla="*/ 12 h 118"/>
                <a:gd name="T6" fmla="*/ 67 w 184"/>
                <a:gd name="T7" fmla="*/ 41 h 118"/>
                <a:gd name="T8" fmla="*/ 57 w 184"/>
                <a:gd name="T9" fmla="*/ 14 h 118"/>
                <a:gd name="T10" fmla="*/ 0 w 184"/>
                <a:gd name="T11" fmla="*/ 14 h 118"/>
                <a:gd name="T12" fmla="*/ 9 w 184"/>
                <a:gd name="T13" fmla="*/ 27 h 118"/>
                <a:gd name="T14" fmla="*/ 87 w 184"/>
                <a:gd name="T15" fmla="*/ 118 h 118"/>
                <a:gd name="T16" fmla="*/ 87 w 184"/>
                <a:gd name="T17" fmla="*/ 118 h 118"/>
                <a:gd name="T18" fmla="*/ 171 w 184"/>
                <a:gd name="T19" fmla="*/ 35 h 118"/>
                <a:gd name="T20" fmla="*/ 184 w 184"/>
                <a:gd name="T21" fmla="*/ 18 h 118"/>
                <a:gd name="T22" fmla="*/ 120 w 184"/>
                <a:gd name="T23" fmla="*/ 18 h 118"/>
                <a:gd name="T24" fmla="*/ 115 w 184"/>
                <a:gd name="T25" fmla="*/ 13 h 118"/>
                <a:gd name="T26" fmla="*/ 106 w 184"/>
                <a:gd name="T27" fmla="*/ 31 h 118"/>
                <a:gd name="T28" fmla="*/ 97 w 184"/>
                <a:gd name="T2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 h="118">
                  <a:moveTo>
                    <a:pt x="97" y="0"/>
                  </a:moveTo>
                  <a:cubicBezTo>
                    <a:pt x="87" y="57"/>
                    <a:pt x="87" y="57"/>
                    <a:pt x="87" y="57"/>
                  </a:cubicBezTo>
                  <a:cubicBezTo>
                    <a:pt x="76" y="8"/>
                    <a:pt x="86" y="53"/>
                    <a:pt x="77" y="12"/>
                  </a:cubicBezTo>
                  <a:cubicBezTo>
                    <a:pt x="67" y="41"/>
                    <a:pt x="67" y="41"/>
                    <a:pt x="67" y="41"/>
                  </a:cubicBezTo>
                  <a:cubicBezTo>
                    <a:pt x="57" y="14"/>
                    <a:pt x="57" y="14"/>
                    <a:pt x="57" y="14"/>
                  </a:cubicBezTo>
                  <a:cubicBezTo>
                    <a:pt x="0" y="14"/>
                    <a:pt x="0" y="14"/>
                    <a:pt x="0" y="14"/>
                  </a:cubicBezTo>
                  <a:cubicBezTo>
                    <a:pt x="3" y="18"/>
                    <a:pt x="6" y="23"/>
                    <a:pt x="9" y="27"/>
                  </a:cubicBezTo>
                  <a:cubicBezTo>
                    <a:pt x="10" y="27"/>
                    <a:pt x="83" y="118"/>
                    <a:pt x="87" y="118"/>
                  </a:cubicBezTo>
                  <a:cubicBezTo>
                    <a:pt x="87" y="118"/>
                    <a:pt x="87" y="118"/>
                    <a:pt x="87" y="118"/>
                  </a:cubicBezTo>
                  <a:cubicBezTo>
                    <a:pt x="90" y="118"/>
                    <a:pt x="171" y="35"/>
                    <a:pt x="171" y="35"/>
                  </a:cubicBezTo>
                  <a:cubicBezTo>
                    <a:pt x="177" y="29"/>
                    <a:pt x="181" y="25"/>
                    <a:pt x="184" y="18"/>
                  </a:cubicBezTo>
                  <a:cubicBezTo>
                    <a:pt x="120" y="18"/>
                    <a:pt x="120" y="18"/>
                    <a:pt x="120" y="18"/>
                  </a:cubicBezTo>
                  <a:cubicBezTo>
                    <a:pt x="115" y="13"/>
                    <a:pt x="115" y="13"/>
                    <a:pt x="115" y="13"/>
                  </a:cubicBezTo>
                  <a:cubicBezTo>
                    <a:pt x="106" y="31"/>
                    <a:pt x="106" y="31"/>
                    <a:pt x="106" y="31"/>
                  </a:cubicBezTo>
                  <a:cubicBezTo>
                    <a:pt x="97" y="0"/>
                    <a:pt x="97" y="0"/>
                    <a:pt x="97" y="0"/>
                  </a:cubicBez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p:nvSpPr>
          <p:spPr bwMode="auto">
            <a:xfrm>
              <a:off x="6479" y="1060"/>
              <a:ext cx="337" cy="152"/>
            </a:xfrm>
            <a:custGeom>
              <a:avLst/>
              <a:gdLst>
                <a:gd name="T0" fmla="*/ 57 w 198"/>
                <a:gd name="T1" fmla="*/ 0 h 89"/>
                <a:gd name="T2" fmla="*/ 0 w 198"/>
                <a:gd name="T3" fmla="*/ 54 h 89"/>
                <a:gd name="T4" fmla="*/ 3 w 198"/>
                <a:gd name="T5" fmla="*/ 76 h 89"/>
                <a:gd name="T6" fmla="*/ 67 w 198"/>
                <a:gd name="T7" fmla="*/ 76 h 89"/>
                <a:gd name="T8" fmla="*/ 73 w 198"/>
                <a:gd name="T9" fmla="*/ 89 h 89"/>
                <a:gd name="T10" fmla="*/ 84 w 198"/>
                <a:gd name="T11" fmla="*/ 62 h 89"/>
                <a:gd name="T12" fmla="*/ 91 w 198"/>
                <a:gd name="T13" fmla="*/ 89 h 89"/>
                <a:gd name="T14" fmla="*/ 105 w 198"/>
                <a:gd name="T15" fmla="*/ 41 h 89"/>
                <a:gd name="T16" fmla="*/ 114 w 198"/>
                <a:gd name="T17" fmla="*/ 80 h 89"/>
                <a:gd name="T18" fmla="*/ 120 w 198"/>
                <a:gd name="T19" fmla="*/ 69 h 89"/>
                <a:gd name="T20" fmla="*/ 129 w 198"/>
                <a:gd name="T21" fmla="*/ 81 h 89"/>
                <a:gd name="T22" fmla="*/ 193 w 198"/>
                <a:gd name="T23" fmla="*/ 81 h 89"/>
                <a:gd name="T24" fmla="*/ 196 w 198"/>
                <a:gd name="T25" fmla="*/ 64 h 89"/>
                <a:gd name="T26" fmla="*/ 142 w 198"/>
                <a:gd name="T27" fmla="*/ 5 h 89"/>
                <a:gd name="T28" fmla="*/ 139 w 198"/>
                <a:gd name="T29" fmla="*/ 5 h 89"/>
                <a:gd name="T30" fmla="*/ 100 w 198"/>
                <a:gd name="T31" fmla="*/ 15 h 89"/>
                <a:gd name="T32" fmla="*/ 100 w 198"/>
                <a:gd name="T33" fmla="*/ 15 h 89"/>
                <a:gd name="T34" fmla="*/ 100 w 198"/>
                <a:gd name="T35" fmla="*/ 16 h 89"/>
                <a:gd name="T36" fmla="*/ 100 w 198"/>
                <a:gd name="T37" fmla="*/ 15 h 89"/>
                <a:gd name="T38" fmla="*/ 61 w 198"/>
                <a:gd name="T39" fmla="*/ 0 h 89"/>
                <a:gd name="T40" fmla="*/ 57 w 198"/>
                <a:gd name="T4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8" h="89">
                  <a:moveTo>
                    <a:pt x="57" y="0"/>
                  </a:moveTo>
                  <a:cubicBezTo>
                    <a:pt x="27" y="0"/>
                    <a:pt x="1" y="23"/>
                    <a:pt x="0" y="54"/>
                  </a:cubicBezTo>
                  <a:cubicBezTo>
                    <a:pt x="0" y="62"/>
                    <a:pt x="1" y="70"/>
                    <a:pt x="3" y="76"/>
                  </a:cubicBezTo>
                  <a:cubicBezTo>
                    <a:pt x="67" y="76"/>
                    <a:pt x="67" y="76"/>
                    <a:pt x="67" y="76"/>
                  </a:cubicBezTo>
                  <a:cubicBezTo>
                    <a:pt x="73" y="89"/>
                    <a:pt x="73" y="89"/>
                    <a:pt x="73" y="89"/>
                  </a:cubicBezTo>
                  <a:cubicBezTo>
                    <a:pt x="85" y="58"/>
                    <a:pt x="84" y="62"/>
                    <a:pt x="84" y="62"/>
                  </a:cubicBezTo>
                  <a:cubicBezTo>
                    <a:pt x="91" y="89"/>
                    <a:pt x="91" y="89"/>
                    <a:pt x="91" y="89"/>
                  </a:cubicBezTo>
                  <a:cubicBezTo>
                    <a:pt x="105" y="36"/>
                    <a:pt x="105" y="41"/>
                    <a:pt x="105" y="41"/>
                  </a:cubicBezTo>
                  <a:cubicBezTo>
                    <a:pt x="114" y="87"/>
                    <a:pt x="114" y="80"/>
                    <a:pt x="114" y="80"/>
                  </a:cubicBezTo>
                  <a:cubicBezTo>
                    <a:pt x="120" y="69"/>
                    <a:pt x="120" y="69"/>
                    <a:pt x="120" y="69"/>
                  </a:cubicBezTo>
                  <a:cubicBezTo>
                    <a:pt x="129" y="81"/>
                    <a:pt x="129" y="81"/>
                    <a:pt x="129" y="81"/>
                  </a:cubicBezTo>
                  <a:cubicBezTo>
                    <a:pt x="193" y="81"/>
                    <a:pt x="193" y="81"/>
                    <a:pt x="193" y="81"/>
                  </a:cubicBezTo>
                  <a:cubicBezTo>
                    <a:pt x="195" y="76"/>
                    <a:pt x="196" y="71"/>
                    <a:pt x="196" y="64"/>
                  </a:cubicBezTo>
                  <a:cubicBezTo>
                    <a:pt x="198" y="33"/>
                    <a:pt x="174" y="6"/>
                    <a:pt x="142" y="5"/>
                  </a:cubicBezTo>
                  <a:cubicBezTo>
                    <a:pt x="141" y="5"/>
                    <a:pt x="140" y="5"/>
                    <a:pt x="139" y="5"/>
                  </a:cubicBezTo>
                  <a:cubicBezTo>
                    <a:pt x="125" y="5"/>
                    <a:pt x="110" y="6"/>
                    <a:pt x="100" y="15"/>
                  </a:cubicBezTo>
                  <a:cubicBezTo>
                    <a:pt x="100" y="15"/>
                    <a:pt x="100" y="15"/>
                    <a:pt x="100" y="15"/>
                  </a:cubicBezTo>
                  <a:cubicBezTo>
                    <a:pt x="100" y="16"/>
                    <a:pt x="100" y="16"/>
                    <a:pt x="100" y="16"/>
                  </a:cubicBezTo>
                  <a:cubicBezTo>
                    <a:pt x="100" y="15"/>
                    <a:pt x="100" y="15"/>
                    <a:pt x="100" y="15"/>
                  </a:cubicBezTo>
                  <a:cubicBezTo>
                    <a:pt x="90" y="4"/>
                    <a:pt x="76" y="0"/>
                    <a:pt x="61" y="0"/>
                  </a:cubicBezTo>
                  <a:cubicBezTo>
                    <a:pt x="60" y="0"/>
                    <a:pt x="58" y="0"/>
                    <a:pt x="57" y="0"/>
                  </a:cubicBez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8" name="Text Placeholder 1"/>
          <p:cNvSpPr txBox="1">
            <a:spLocks/>
          </p:cNvSpPr>
          <p:nvPr/>
        </p:nvSpPr>
        <p:spPr>
          <a:xfrm>
            <a:off x="379413" y="4689552"/>
            <a:ext cx="8129350" cy="230832"/>
          </a:xfrm>
          <a:prstGeom prst="rect">
            <a:avLst/>
          </a:prstGeom>
        </p:spPr>
        <p:txBody>
          <a:bodyPr wrap="square" anchor="b" anchorCtr="0">
            <a:spAutoFit/>
          </a:bodyPr>
          <a:lstStyle>
            <a:defPPr>
              <a:defRPr lang="en-US"/>
            </a:defPPr>
            <a:lvl1pPr indent="0">
              <a:spcBef>
                <a:spcPct val="20000"/>
              </a:spcBef>
              <a:buFont typeface="Arial"/>
              <a:buNone/>
              <a:defRPr sz="900">
                <a:solidFill>
                  <a:srgbClr val="717074"/>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Gartner 9/13: Survey Analysis: Big Data Adoption in 2013 Shows Substance Behind the Hype</a:t>
            </a:r>
          </a:p>
        </p:txBody>
      </p:sp>
    </p:spTree>
    <p:extLst>
      <p:ext uri="{BB962C8B-B14F-4D97-AF65-F5344CB8AC3E}">
        <p14:creationId xmlns:p14="http://schemas.microsoft.com/office/powerpoint/2010/main" val="267851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357867" y="1256535"/>
            <a:ext cx="7495849" cy="3230123"/>
          </a:xfrm>
          <a:prstGeom prst="rect">
            <a:avLst/>
          </a:prstGeom>
          <a:solidFill>
            <a:schemeClr val="bg1">
              <a:lumMod val="9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7" name="Chart 76"/>
          <p:cNvGraphicFramePr/>
          <p:nvPr>
            <p:extLst/>
          </p:nvPr>
        </p:nvGraphicFramePr>
        <p:xfrm>
          <a:off x="478419" y="1005417"/>
          <a:ext cx="7903581" cy="5214398"/>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p:cNvGrpSpPr/>
          <p:nvPr/>
        </p:nvGrpSpPr>
        <p:grpSpPr>
          <a:xfrm>
            <a:off x="5392211" y="1353559"/>
            <a:ext cx="2297503" cy="2943083"/>
            <a:chOff x="5392211" y="1353559"/>
            <a:chExt cx="2297503" cy="2943083"/>
          </a:xfrm>
        </p:grpSpPr>
        <p:sp>
          <p:nvSpPr>
            <p:cNvPr id="84" name="TextBox 83"/>
            <p:cNvSpPr txBox="1"/>
            <p:nvPr/>
          </p:nvSpPr>
          <p:spPr>
            <a:xfrm>
              <a:off x="6510846" y="1353559"/>
              <a:ext cx="1178868" cy="246221"/>
            </a:xfrm>
            <a:prstGeom prst="rect">
              <a:avLst/>
            </a:prstGeom>
            <a:noFill/>
          </p:spPr>
          <p:txBody>
            <a:bodyPr wrap="none" rtlCol="0">
              <a:spAutoFit/>
            </a:bodyPr>
            <a:lstStyle/>
            <a:p>
              <a:pPr algn="r"/>
              <a:r>
                <a:rPr lang="en-US" sz="1000" dirty="0">
                  <a:solidFill>
                    <a:schemeClr val="tx1">
                      <a:lumMod val="65000"/>
                      <a:lumOff val="35000"/>
                    </a:schemeClr>
                  </a:solidFill>
                </a:rPr>
                <a:t>Process </a:t>
              </a:r>
              <a:r>
                <a:rPr lang="en-US" sz="1000" dirty="0" smtClean="0">
                  <a:solidFill>
                    <a:schemeClr val="tx1">
                      <a:lumMod val="65000"/>
                      <a:lumOff val="35000"/>
                    </a:schemeClr>
                  </a:solidFill>
                </a:rPr>
                <a:t>efficiency</a:t>
              </a:r>
              <a:endParaRPr lang="en-US" sz="1000" dirty="0">
                <a:solidFill>
                  <a:schemeClr val="tx1">
                    <a:lumMod val="65000"/>
                    <a:lumOff val="35000"/>
                  </a:schemeClr>
                </a:solidFill>
              </a:endParaRPr>
            </a:p>
          </p:txBody>
        </p:sp>
        <p:sp>
          <p:nvSpPr>
            <p:cNvPr id="85" name="TextBox 84"/>
            <p:cNvSpPr txBox="1"/>
            <p:nvPr/>
          </p:nvSpPr>
          <p:spPr>
            <a:xfrm>
              <a:off x="6303954" y="1686368"/>
              <a:ext cx="1385760" cy="246221"/>
            </a:xfrm>
            <a:prstGeom prst="rect">
              <a:avLst/>
            </a:prstGeom>
            <a:noFill/>
          </p:spPr>
          <p:txBody>
            <a:bodyPr wrap="none" rtlCol="0">
              <a:spAutoFit/>
            </a:bodyPr>
            <a:lstStyle/>
            <a:p>
              <a:pPr algn="r"/>
              <a:r>
                <a:rPr lang="en-US" sz="1000" dirty="0">
                  <a:solidFill>
                    <a:schemeClr val="tx1">
                      <a:lumMod val="65000"/>
                      <a:lumOff val="35000"/>
                    </a:schemeClr>
                  </a:solidFill>
                </a:rPr>
                <a:t>Customer experience</a:t>
              </a:r>
            </a:p>
          </p:txBody>
        </p:sp>
        <p:sp>
          <p:nvSpPr>
            <p:cNvPr id="86" name="TextBox 85"/>
            <p:cNvSpPr txBox="1"/>
            <p:nvPr/>
          </p:nvSpPr>
          <p:spPr>
            <a:xfrm>
              <a:off x="5976439" y="2028956"/>
              <a:ext cx="1713275" cy="241132"/>
            </a:xfrm>
            <a:prstGeom prst="rect">
              <a:avLst/>
            </a:prstGeom>
            <a:noFill/>
          </p:spPr>
          <p:txBody>
            <a:bodyPr wrap="none" rtlCol="0">
              <a:spAutoFit/>
            </a:bodyPr>
            <a:lstStyle/>
            <a:p>
              <a:pPr algn="r"/>
              <a:r>
                <a:rPr lang="en-US" sz="1000" dirty="0" smtClean="0">
                  <a:solidFill>
                    <a:schemeClr val="tx1">
                      <a:lumMod val="65000"/>
                      <a:lumOff val="35000"/>
                    </a:schemeClr>
                  </a:solidFill>
                </a:rPr>
                <a:t>New products/models</a:t>
              </a:r>
            </a:p>
          </p:txBody>
        </p:sp>
        <p:sp>
          <p:nvSpPr>
            <p:cNvPr id="87" name="TextBox 86"/>
            <p:cNvSpPr txBox="1"/>
            <p:nvPr/>
          </p:nvSpPr>
          <p:spPr>
            <a:xfrm>
              <a:off x="6689203" y="2366036"/>
              <a:ext cx="1000511" cy="246221"/>
            </a:xfrm>
            <a:prstGeom prst="rect">
              <a:avLst/>
            </a:prstGeom>
            <a:noFill/>
          </p:spPr>
          <p:txBody>
            <a:bodyPr wrap="none" rtlCol="0">
              <a:spAutoFit/>
            </a:bodyPr>
            <a:lstStyle/>
            <a:p>
              <a:pPr algn="r"/>
              <a:r>
                <a:rPr lang="en-US" sz="1000" dirty="0">
                  <a:solidFill>
                    <a:schemeClr val="tx1">
                      <a:lumMod val="65000"/>
                      <a:lumOff val="35000"/>
                    </a:schemeClr>
                  </a:solidFill>
                </a:rPr>
                <a:t>Cost reduction</a:t>
              </a:r>
            </a:p>
          </p:txBody>
        </p:sp>
        <p:sp>
          <p:nvSpPr>
            <p:cNvPr id="88" name="TextBox 87"/>
            <p:cNvSpPr txBox="1"/>
            <p:nvPr/>
          </p:nvSpPr>
          <p:spPr>
            <a:xfrm>
              <a:off x="6089923" y="2694102"/>
              <a:ext cx="1599789" cy="246221"/>
            </a:xfrm>
            <a:prstGeom prst="rect">
              <a:avLst/>
            </a:prstGeom>
            <a:noFill/>
          </p:spPr>
          <p:txBody>
            <a:bodyPr wrap="none" rtlCol="0">
              <a:spAutoFit/>
            </a:bodyPr>
            <a:lstStyle/>
            <a:p>
              <a:pPr marL="0" lvl="1" algn="r"/>
              <a:r>
                <a:rPr lang="en-US" sz="1000" dirty="0">
                  <a:solidFill>
                    <a:schemeClr val="tx1">
                      <a:lumMod val="65000"/>
                      <a:lumOff val="35000"/>
                    </a:schemeClr>
                  </a:solidFill>
                </a:rPr>
                <a:t>More targeted </a:t>
              </a:r>
              <a:r>
                <a:rPr lang="en-US" sz="1000" dirty="0" smtClean="0">
                  <a:solidFill>
                    <a:schemeClr val="tx1">
                      <a:lumMod val="65000"/>
                      <a:lumOff val="35000"/>
                    </a:schemeClr>
                  </a:solidFill>
                </a:rPr>
                <a:t>marketing</a:t>
              </a:r>
              <a:endParaRPr lang="en-US" sz="1000" dirty="0">
                <a:solidFill>
                  <a:schemeClr val="tx1">
                    <a:lumMod val="65000"/>
                    <a:lumOff val="35000"/>
                  </a:schemeClr>
                </a:solidFill>
              </a:endParaRPr>
            </a:p>
          </p:txBody>
        </p:sp>
        <p:sp>
          <p:nvSpPr>
            <p:cNvPr id="89" name="TextBox 88"/>
            <p:cNvSpPr txBox="1"/>
            <p:nvPr/>
          </p:nvSpPr>
          <p:spPr>
            <a:xfrm>
              <a:off x="5847361" y="3036569"/>
              <a:ext cx="1842353" cy="246221"/>
            </a:xfrm>
            <a:prstGeom prst="rect">
              <a:avLst/>
            </a:prstGeom>
            <a:noFill/>
          </p:spPr>
          <p:txBody>
            <a:bodyPr wrap="none" rtlCol="0">
              <a:spAutoFit/>
            </a:bodyPr>
            <a:lstStyle/>
            <a:p>
              <a:pPr algn="r"/>
              <a:r>
                <a:rPr lang="en-US" sz="1000" dirty="0">
                  <a:solidFill>
                    <a:schemeClr val="tx1">
                      <a:lumMod val="65000"/>
                      <a:lumOff val="35000"/>
                    </a:schemeClr>
                  </a:solidFill>
                </a:rPr>
                <a:t>Monetize information </a:t>
              </a:r>
              <a:r>
                <a:rPr lang="en-US" sz="1000" dirty="0" smtClean="0">
                  <a:solidFill>
                    <a:schemeClr val="tx1">
                      <a:lumMod val="65000"/>
                      <a:lumOff val="35000"/>
                    </a:schemeClr>
                  </a:solidFill>
                </a:rPr>
                <a:t>directly</a:t>
              </a:r>
              <a:endParaRPr lang="en-US" sz="1000" dirty="0">
                <a:solidFill>
                  <a:schemeClr val="tx1">
                    <a:lumMod val="65000"/>
                    <a:lumOff val="35000"/>
                  </a:schemeClr>
                </a:solidFill>
              </a:endParaRPr>
            </a:p>
          </p:txBody>
        </p:sp>
        <p:sp>
          <p:nvSpPr>
            <p:cNvPr id="90" name="TextBox 89"/>
            <p:cNvSpPr txBox="1"/>
            <p:nvPr/>
          </p:nvSpPr>
          <p:spPr>
            <a:xfrm>
              <a:off x="5922981" y="3375943"/>
              <a:ext cx="1766730" cy="246221"/>
            </a:xfrm>
            <a:prstGeom prst="rect">
              <a:avLst/>
            </a:prstGeom>
            <a:noFill/>
          </p:spPr>
          <p:txBody>
            <a:bodyPr wrap="none" rtlCol="0">
              <a:spAutoFit/>
            </a:bodyPr>
            <a:lstStyle/>
            <a:p>
              <a:pPr algn="r"/>
              <a:r>
                <a:rPr lang="en-US" sz="1000" dirty="0">
                  <a:solidFill>
                    <a:schemeClr val="tx1">
                      <a:lumMod val="65000"/>
                      <a:lumOff val="35000"/>
                    </a:schemeClr>
                  </a:solidFill>
                </a:rPr>
                <a:t>Improved risk management</a:t>
              </a:r>
            </a:p>
          </p:txBody>
        </p:sp>
        <p:sp>
          <p:nvSpPr>
            <p:cNvPr id="94" name="TextBox 93"/>
            <p:cNvSpPr txBox="1"/>
            <p:nvPr/>
          </p:nvSpPr>
          <p:spPr>
            <a:xfrm>
              <a:off x="5905568" y="3708409"/>
              <a:ext cx="1784144" cy="241132"/>
            </a:xfrm>
            <a:prstGeom prst="rect">
              <a:avLst/>
            </a:prstGeom>
            <a:noFill/>
          </p:spPr>
          <p:txBody>
            <a:bodyPr wrap="none" rtlCol="0">
              <a:spAutoFit/>
            </a:bodyPr>
            <a:lstStyle/>
            <a:p>
              <a:pPr algn="r"/>
              <a:r>
                <a:rPr lang="en-US" sz="1000" dirty="0" smtClean="0">
                  <a:solidFill>
                    <a:schemeClr val="tx1">
                      <a:lumMod val="65000"/>
                      <a:lumOff val="35000"/>
                    </a:schemeClr>
                  </a:solidFill>
                </a:rPr>
                <a:t>Regulatory compliance</a:t>
              </a:r>
            </a:p>
          </p:txBody>
        </p:sp>
        <p:sp>
          <p:nvSpPr>
            <p:cNvPr id="95" name="TextBox 94"/>
            <p:cNvSpPr txBox="1"/>
            <p:nvPr/>
          </p:nvSpPr>
          <p:spPr>
            <a:xfrm>
              <a:off x="5392211" y="4055510"/>
              <a:ext cx="2297503" cy="241132"/>
            </a:xfrm>
            <a:prstGeom prst="rect">
              <a:avLst/>
            </a:prstGeom>
            <a:noFill/>
          </p:spPr>
          <p:txBody>
            <a:bodyPr wrap="none" rtlCol="0">
              <a:spAutoFit/>
            </a:bodyPr>
            <a:lstStyle/>
            <a:p>
              <a:pPr algn="r"/>
              <a:r>
                <a:rPr lang="en-US" sz="1000" dirty="0" smtClean="0">
                  <a:solidFill>
                    <a:schemeClr val="tx1">
                      <a:lumMod val="65000"/>
                      <a:lumOff val="35000"/>
                    </a:schemeClr>
                  </a:solidFill>
                </a:rPr>
                <a:t>Enhanced security capabilities</a:t>
              </a:r>
            </a:p>
          </p:txBody>
        </p:sp>
      </p:grpSp>
      <p:grpSp>
        <p:nvGrpSpPr>
          <p:cNvPr id="96" name="Group 95"/>
          <p:cNvGrpSpPr/>
          <p:nvPr/>
        </p:nvGrpSpPr>
        <p:grpSpPr>
          <a:xfrm>
            <a:off x="398750" y="1369820"/>
            <a:ext cx="743360" cy="2931033"/>
            <a:chOff x="577116" y="1429793"/>
            <a:chExt cx="689394" cy="2854501"/>
          </a:xfrm>
        </p:grpSpPr>
        <p:sp>
          <p:nvSpPr>
            <p:cNvPr id="97" name="TextBox 96"/>
            <p:cNvSpPr txBox="1"/>
            <p:nvPr/>
          </p:nvSpPr>
          <p:spPr>
            <a:xfrm>
              <a:off x="577116" y="206841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71%</a:t>
              </a:r>
            </a:p>
          </p:txBody>
        </p:sp>
        <p:sp>
          <p:nvSpPr>
            <p:cNvPr id="98" name="TextBox 97"/>
            <p:cNvSpPr txBox="1"/>
            <p:nvPr/>
          </p:nvSpPr>
          <p:spPr>
            <a:xfrm>
              <a:off x="577116" y="272966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64%</a:t>
              </a:r>
            </a:p>
          </p:txBody>
        </p:sp>
        <p:sp>
          <p:nvSpPr>
            <p:cNvPr id="99" name="TextBox 98"/>
            <p:cNvSpPr txBox="1"/>
            <p:nvPr/>
          </p:nvSpPr>
          <p:spPr>
            <a:xfrm>
              <a:off x="577116" y="3049718"/>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29%</a:t>
              </a:r>
            </a:p>
          </p:txBody>
        </p:sp>
        <p:sp>
          <p:nvSpPr>
            <p:cNvPr id="100" name="TextBox 99"/>
            <p:cNvSpPr txBox="1"/>
            <p:nvPr/>
          </p:nvSpPr>
          <p:spPr>
            <a:xfrm>
              <a:off x="577116" y="3393701"/>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21%</a:t>
              </a:r>
            </a:p>
          </p:txBody>
        </p:sp>
        <p:sp>
          <p:nvSpPr>
            <p:cNvPr id="101" name="TextBox 100"/>
            <p:cNvSpPr txBox="1"/>
            <p:nvPr/>
          </p:nvSpPr>
          <p:spPr>
            <a:xfrm>
              <a:off x="577116" y="3729685"/>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21%</a:t>
              </a:r>
            </a:p>
          </p:txBody>
        </p:sp>
        <p:sp>
          <p:nvSpPr>
            <p:cNvPr id="102" name="TextBox 101"/>
            <p:cNvSpPr txBox="1"/>
            <p:nvPr/>
          </p:nvSpPr>
          <p:spPr>
            <a:xfrm>
              <a:off x="577116" y="1754977"/>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71%</a:t>
              </a:r>
            </a:p>
          </p:txBody>
        </p:sp>
        <p:sp>
          <p:nvSpPr>
            <p:cNvPr id="103" name="TextBox 102"/>
            <p:cNvSpPr txBox="1"/>
            <p:nvPr/>
          </p:nvSpPr>
          <p:spPr>
            <a:xfrm>
              <a:off x="577116" y="239669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71%</a:t>
              </a:r>
            </a:p>
          </p:txBody>
        </p:sp>
        <p:sp>
          <p:nvSpPr>
            <p:cNvPr id="104" name="TextBox 103"/>
            <p:cNvSpPr txBox="1"/>
            <p:nvPr/>
          </p:nvSpPr>
          <p:spPr>
            <a:xfrm>
              <a:off x="577116" y="4049459"/>
              <a:ext cx="689394" cy="234835"/>
            </a:xfrm>
            <a:prstGeom prst="rect">
              <a:avLst/>
            </a:prstGeom>
            <a:noFill/>
          </p:spPr>
          <p:txBody>
            <a:bodyPr wrap="square" rtlCol="0">
              <a:spAutoFit/>
            </a:bodyPr>
            <a:lstStyle/>
            <a:p>
              <a:r>
                <a:rPr lang="en-US" sz="1000" dirty="0" smtClean="0">
                  <a:solidFill>
                    <a:schemeClr val="tx1">
                      <a:lumMod val="65000"/>
                      <a:lumOff val="35000"/>
                    </a:schemeClr>
                  </a:solidFill>
                </a:rPr>
                <a:t>14%</a:t>
              </a:r>
            </a:p>
          </p:txBody>
        </p:sp>
        <p:sp>
          <p:nvSpPr>
            <p:cNvPr id="105" name="TextBox 104"/>
            <p:cNvSpPr txBox="1"/>
            <p:nvPr/>
          </p:nvSpPr>
          <p:spPr>
            <a:xfrm>
              <a:off x="577116" y="142979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79%</a:t>
              </a:r>
            </a:p>
          </p:txBody>
        </p:sp>
      </p:grpSp>
      <p:sp>
        <p:nvSpPr>
          <p:cNvPr id="106" name="Rectangle 105"/>
          <p:cNvSpPr/>
          <p:nvPr/>
        </p:nvSpPr>
        <p:spPr>
          <a:xfrm>
            <a:off x="357866" y="720447"/>
            <a:ext cx="6957333" cy="302111"/>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7" name="Group 116" hidden="1"/>
          <p:cNvGrpSpPr/>
          <p:nvPr/>
        </p:nvGrpSpPr>
        <p:grpSpPr bwMode="black">
          <a:xfrm>
            <a:off x="412723" y="1206183"/>
            <a:ext cx="3149274" cy="2562074"/>
            <a:chOff x="5184775" y="225425"/>
            <a:chExt cx="1500188" cy="1220788"/>
          </a:xfrm>
          <a:solidFill>
            <a:schemeClr val="bg1">
              <a:lumMod val="85000"/>
            </a:schemeClr>
          </a:solidFill>
        </p:grpSpPr>
        <p:sp>
          <p:nvSpPr>
            <p:cNvPr id="118" name="Freeform 117"/>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19" name="Oval 118"/>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20" name="Freeform 119"/>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grpSp>
      <p:sp>
        <p:nvSpPr>
          <p:cNvPr id="2" name="Title 1"/>
          <p:cNvSpPr>
            <a:spLocks noGrp="1"/>
          </p:cNvSpPr>
          <p:nvPr>
            <p:ph type="ctrTitle"/>
          </p:nvPr>
        </p:nvSpPr>
        <p:spPr/>
        <p:txBody>
          <a:bodyPr/>
          <a:lstStyle/>
          <a:p>
            <a:r>
              <a:rPr lang="en-US" smtClean="0"/>
              <a:t>Big Data Opportunities By Industry</a:t>
            </a:r>
            <a:endParaRPr lang="en-US" dirty="0"/>
          </a:p>
        </p:txBody>
      </p:sp>
      <p:sp>
        <p:nvSpPr>
          <p:cNvPr id="5" name="Subtitle 4"/>
          <p:cNvSpPr>
            <a:spLocks noGrp="1"/>
          </p:cNvSpPr>
          <p:nvPr>
            <p:ph type="subTitle" idx="1"/>
          </p:nvPr>
        </p:nvSpPr>
        <p:spPr/>
        <p:txBody>
          <a:bodyPr/>
          <a:lstStyle/>
          <a:p>
            <a:r>
              <a:rPr lang="en-US" smtClean="0"/>
              <a:t>Transportation</a:t>
            </a:r>
            <a:endParaRPr lang="en-US" dirty="0"/>
          </a:p>
        </p:txBody>
      </p:sp>
      <p:sp>
        <p:nvSpPr>
          <p:cNvPr id="4" name="Text Placeholder 1"/>
          <p:cNvSpPr txBox="1">
            <a:spLocks/>
          </p:cNvSpPr>
          <p:nvPr/>
        </p:nvSpPr>
        <p:spPr>
          <a:xfrm>
            <a:off x="379413" y="4689552"/>
            <a:ext cx="8129350" cy="230832"/>
          </a:xfrm>
          <a:prstGeom prst="rect">
            <a:avLst/>
          </a:prstGeom>
        </p:spPr>
        <p:txBody>
          <a:bodyPr wrap="square" anchor="b" anchorCtr="0">
            <a:spAutoFit/>
          </a:bodyPr>
          <a:lstStyle>
            <a:defPPr>
              <a:defRPr lang="en-US"/>
            </a:defPPr>
            <a:lvl1pPr indent="0">
              <a:spcBef>
                <a:spcPct val="20000"/>
              </a:spcBef>
              <a:buFont typeface="Arial"/>
              <a:buNone/>
              <a:defRPr sz="900">
                <a:solidFill>
                  <a:srgbClr val="717074"/>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Gartner 9/13: Survey Analysis: Big Data Adoption in 2013 Shows Substance Behind the Hype</a:t>
            </a:r>
          </a:p>
        </p:txBody>
      </p:sp>
      <p:sp>
        <p:nvSpPr>
          <p:cNvPr id="36" name="AutoShape 10"/>
          <p:cNvSpPr>
            <a:spLocks noChangeAspect="1" noChangeArrowheads="1" noTextEdit="1"/>
          </p:cNvSpPr>
          <p:nvPr/>
        </p:nvSpPr>
        <p:spPr bwMode="auto">
          <a:xfrm>
            <a:off x="6077403" y="535052"/>
            <a:ext cx="457826" cy="69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7752371" y="245038"/>
            <a:ext cx="791495" cy="641990"/>
            <a:chOff x="9677400" y="253360"/>
            <a:chExt cx="575861" cy="467087"/>
          </a:xfrm>
        </p:grpSpPr>
        <p:sp>
          <p:nvSpPr>
            <p:cNvPr id="39" name="Freeform 38"/>
            <p:cNvSpPr>
              <a:spLocks noEditPoints="1"/>
            </p:cNvSpPr>
            <p:nvPr/>
          </p:nvSpPr>
          <p:spPr bwMode="auto">
            <a:xfrm>
              <a:off x="9709392" y="253360"/>
              <a:ext cx="511876" cy="211149"/>
            </a:xfrm>
            <a:custGeom>
              <a:avLst/>
              <a:gdLst>
                <a:gd name="T0" fmla="*/ 64 w 68"/>
                <a:gd name="T1" fmla="*/ 28 h 28"/>
                <a:gd name="T2" fmla="*/ 64 w 68"/>
                <a:gd name="T3" fmla="*/ 28 h 28"/>
                <a:gd name="T4" fmla="*/ 4 w 68"/>
                <a:gd name="T5" fmla="*/ 28 h 28"/>
                <a:gd name="T6" fmla="*/ 0 w 68"/>
                <a:gd name="T7" fmla="*/ 26 h 28"/>
                <a:gd name="T8" fmla="*/ 0 w 68"/>
                <a:gd name="T9" fmla="*/ 22 h 28"/>
                <a:gd name="T10" fmla="*/ 9 w 68"/>
                <a:gd name="T11" fmla="*/ 2 h 28"/>
                <a:gd name="T12" fmla="*/ 12 w 68"/>
                <a:gd name="T13" fmla="*/ 0 h 28"/>
                <a:gd name="T14" fmla="*/ 55 w 68"/>
                <a:gd name="T15" fmla="*/ 0 h 28"/>
                <a:gd name="T16" fmla="*/ 59 w 68"/>
                <a:gd name="T17" fmla="*/ 2 h 28"/>
                <a:gd name="T18" fmla="*/ 67 w 68"/>
                <a:gd name="T19" fmla="*/ 22 h 28"/>
                <a:gd name="T20" fmla="*/ 68 w 68"/>
                <a:gd name="T21" fmla="*/ 24 h 28"/>
                <a:gd name="T22" fmla="*/ 64 w 68"/>
                <a:gd name="T23" fmla="*/ 28 h 28"/>
                <a:gd name="T24" fmla="*/ 9 w 68"/>
                <a:gd name="T25" fmla="*/ 20 h 28"/>
                <a:gd name="T26" fmla="*/ 59 w 68"/>
                <a:gd name="T27" fmla="*/ 20 h 28"/>
                <a:gd name="T28" fmla="*/ 53 w 68"/>
                <a:gd name="T29" fmla="*/ 8 h 28"/>
                <a:gd name="T30" fmla="*/ 15 w 68"/>
                <a:gd name="T31" fmla="*/ 8 h 28"/>
                <a:gd name="T32" fmla="*/ 9 w 68"/>
                <a:gd name="T33"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28">
                  <a:moveTo>
                    <a:pt x="64" y="28"/>
                  </a:moveTo>
                  <a:cubicBezTo>
                    <a:pt x="64" y="28"/>
                    <a:pt x="64" y="28"/>
                    <a:pt x="64" y="28"/>
                  </a:cubicBezTo>
                  <a:cubicBezTo>
                    <a:pt x="4" y="28"/>
                    <a:pt x="4" y="28"/>
                    <a:pt x="4" y="28"/>
                  </a:cubicBezTo>
                  <a:cubicBezTo>
                    <a:pt x="2" y="28"/>
                    <a:pt x="1" y="27"/>
                    <a:pt x="0" y="26"/>
                  </a:cubicBezTo>
                  <a:cubicBezTo>
                    <a:pt x="0" y="25"/>
                    <a:pt x="0" y="24"/>
                    <a:pt x="0" y="22"/>
                  </a:cubicBezTo>
                  <a:cubicBezTo>
                    <a:pt x="9" y="2"/>
                    <a:pt x="9" y="2"/>
                    <a:pt x="9" y="2"/>
                  </a:cubicBezTo>
                  <a:cubicBezTo>
                    <a:pt x="9" y="1"/>
                    <a:pt x="11" y="0"/>
                    <a:pt x="12" y="0"/>
                  </a:cubicBezTo>
                  <a:cubicBezTo>
                    <a:pt x="55" y="0"/>
                    <a:pt x="55" y="0"/>
                    <a:pt x="55" y="0"/>
                  </a:cubicBezTo>
                  <a:cubicBezTo>
                    <a:pt x="57" y="0"/>
                    <a:pt x="58" y="1"/>
                    <a:pt x="59" y="2"/>
                  </a:cubicBezTo>
                  <a:cubicBezTo>
                    <a:pt x="67" y="22"/>
                    <a:pt x="67" y="22"/>
                    <a:pt x="67" y="22"/>
                  </a:cubicBezTo>
                  <a:cubicBezTo>
                    <a:pt x="68" y="22"/>
                    <a:pt x="68" y="23"/>
                    <a:pt x="68" y="24"/>
                  </a:cubicBezTo>
                  <a:cubicBezTo>
                    <a:pt x="68" y="26"/>
                    <a:pt x="66" y="28"/>
                    <a:pt x="64" y="28"/>
                  </a:cubicBezTo>
                  <a:close/>
                  <a:moveTo>
                    <a:pt x="9" y="20"/>
                  </a:moveTo>
                  <a:cubicBezTo>
                    <a:pt x="59" y="20"/>
                    <a:pt x="59" y="20"/>
                    <a:pt x="59" y="20"/>
                  </a:cubicBezTo>
                  <a:cubicBezTo>
                    <a:pt x="53" y="8"/>
                    <a:pt x="53" y="8"/>
                    <a:pt x="53" y="8"/>
                  </a:cubicBezTo>
                  <a:cubicBezTo>
                    <a:pt x="15" y="8"/>
                    <a:pt x="15" y="8"/>
                    <a:pt x="15" y="8"/>
                  </a:cubicBezTo>
                  <a:lnTo>
                    <a:pt x="9" y="20"/>
                  </a:lnTo>
                  <a:close/>
                </a:path>
              </a:pathLst>
            </a:custGeom>
            <a:solidFill>
              <a:schemeClr val="tx1">
                <a:lumMod val="65000"/>
                <a:lumOff val="3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a:p>
          </p:txBody>
        </p:sp>
        <p:sp>
          <p:nvSpPr>
            <p:cNvPr id="40" name="Freeform 39"/>
            <p:cNvSpPr>
              <a:spLocks noEditPoints="1"/>
            </p:cNvSpPr>
            <p:nvPr/>
          </p:nvSpPr>
          <p:spPr bwMode="auto">
            <a:xfrm>
              <a:off x="9677400" y="432517"/>
              <a:ext cx="575861" cy="287930"/>
            </a:xfrm>
            <a:custGeom>
              <a:avLst/>
              <a:gdLst>
                <a:gd name="T0" fmla="*/ 62 w 76"/>
                <a:gd name="T1" fmla="*/ 16 h 38"/>
                <a:gd name="T2" fmla="*/ 56 w 76"/>
                <a:gd name="T3" fmla="*/ 10 h 38"/>
                <a:gd name="T4" fmla="*/ 62 w 76"/>
                <a:gd name="T5" fmla="*/ 5 h 38"/>
                <a:gd name="T6" fmla="*/ 67 w 76"/>
                <a:gd name="T7" fmla="*/ 10 h 38"/>
                <a:gd name="T8" fmla="*/ 62 w 76"/>
                <a:gd name="T9" fmla="*/ 16 h 38"/>
                <a:gd name="T10" fmla="*/ 14 w 76"/>
                <a:gd name="T11" fmla="*/ 16 h 38"/>
                <a:gd name="T12" fmla="*/ 9 w 76"/>
                <a:gd name="T13" fmla="*/ 10 h 38"/>
                <a:gd name="T14" fmla="*/ 14 w 76"/>
                <a:gd name="T15" fmla="*/ 5 h 38"/>
                <a:gd name="T16" fmla="*/ 20 w 76"/>
                <a:gd name="T17" fmla="*/ 10 h 38"/>
                <a:gd name="T18" fmla="*/ 14 w 76"/>
                <a:gd name="T19" fmla="*/ 16 h 38"/>
                <a:gd name="T20" fmla="*/ 70 w 76"/>
                <a:gd name="T21" fmla="*/ 0 h 38"/>
                <a:gd name="T22" fmla="*/ 5 w 76"/>
                <a:gd name="T23" fmla="*/ 0 h 38"/>
                <a:gd name="T24" fmla="*/ 0 w 76"/>
                <a:gd name="T25" fmla="*/ 5 h 38"/>
                <a:gd name="T26" fmla="*/ 0 w 76"/>
                <a:gd name="T27" fmla="*/ 22 h 38"/>
                <a:gd name="T28" fmla="*/ 5 w 76"/>
                <a:gd name="T29" fmla="*/ 27 h 38"/>
                <a:gd name="T30" fmla="*/ 10 w 76"/>
                <a:gd name="T31" fmla="*/ 27 h 38"/>
                <a:gd name="T32" fmla="*/ 10 w 76"/>
                <a:gd name="T33" fmla="*/ 33 h 38"/>
                <a:gd name="T34" fmla="*/ 15 w 76"/>
                <a:gd name="T35" fmla="*/ 38 h 38"/>
                <a:gd name="T36" fmla="*/ 19 w 76"/>
                <a:gd name="T37" fmla="*/ 33 h 38"/>
                <a:gd name="T38" fmla="*/ 19 w 76"/>
                <a:gd name="T39" fmla="*/ 27 h 38"/>
                <a:gd name="T40" fmla="*/ 56 w 76"/>
                <a:gd name="T41" fmla="*/ 27 h 38"/>
                <a:gd name="T42" fmla="*/ 56 w 76"/>
                <a:gd name="T43" fmla="*/ 33 h 38"/>
                <a:gd name="T44" fmla="*/ 61 w 76"/>
                <a:gd name="T45" fmla="*/ 38 h 38"/>
                <a:gd name="T46" fmla="*/ 66 w 76"/>
                <a:gd name="T47" fmla="*/ 33 h 38"/>
                <a:gd name="T48" fmla="*/ 66 w 76"/>
                <a:gd name="T49" fmla="*/ 27 h 38"/>
                <a:gd name="T50" fmla="*/ 70 w 76"/>
                <a:gd name="T51" fmla="*/ 27 h 38"/>
                <a:gd name="T52" fmla="*/ 76 w 76"/>
                <a:gd name="T53" fmla="*/ 22 h 38"/>
                <a:gd name="T54" fmla="*/ 76 w 76"/>
                <a:gd name="T55" fmla="*/ 5 h 38"/>
                <a:gd name="T56" fmla="*/ 70 w 76"/>
                <a:gd name="T5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38">
                  <a:moveTo>
                    <a:pt x="62" y="16"/>
                  </a:moveTo>
                  <a:cubicBezTo>
                    <a:pt x="59" y="16"/>
                    <a:pt x="56" y="13"/>
                    <a:pt x="56" y="10"/>
                  </a:cubicBezTo>
                  <a:cubicBezTo>
                    <a:pt x="56" y="8"/>
                    <a:pt x="59" y="5"/>
                    <a:pt x="62" y="5"/>
                  </a:cubicBezTo>
                  <a:cubicBezTo>
                    <a:pt x="64" y="5"/>
                    <a:pt x="67" y="8"/>
                    <a:pt x="67" y="10"/>
                  </a:cubicBezTo>
                  <a:cubicBezTo>
                    <a:pt x="67" y="13"/>
                    <a:pt x="64" y="16"/>
                    <a:pt x="62" y="16"/>
                  </a:cubicBezTo>
                  <a:moveTo>
                    <a:pt x="14" y="16"/>
                  </a:moveTo>
                  <a:cubicBezTo>
                    <a:pt x="11" y="16"/>
                    <a:pt x="9" y="13"/>
                    <a:pt x="9" y="10"/>
                  </a:cubicBezTo>
                  <a:cubicBezTo>
                    <a:pt x="9" y="8"/>
                    <a:pt x="11" y="5"/>
                    <a:pt x="14" y="5"/>
                  </a:cubicBezTo>
                  <a:cubicBezTo>
                    <a:pt x="17" y="5"/>
                    <a:pt x="20" y="8"/>
                    <a:pt x="20" y="10"/>
                  </a:cubicBezTo>
                  <a:cubicBezTo>
                    <a:pt x="20" y="13"/>
                    <a:pt x="17" y="16"/>
                    <a:pt x="14" y="16"/>
                  </a:cubicBezTo>
                  <a:moveTo>
                    <a:pt x="70" y="0"/>
                  </a:moveTo>
                  <a:cubicBezTo>
                    <a:pt x="5" y="0"/>
                    <a:pt x="5" y="0"/>
                    <a:pt x="5" y="0"/>
                  </a:cubicBezTo>
                  <a:cubicBezTo>
                    <a:pt x="2" y="0"/>
                    <a:pt x="0" y="2"/>
                    <a:pt x="0" y="5"/>
                  </a:cubicBezTo>
                  <a:cubicBezTo>
                    <a:pt x="0" y="22"/>
                    <a:pt x="0" y="22"/>
                    <a:pt x="0" y="22"/>
                  </a:cubicBezTo>
                  <a:cubicBezTo>
                    <a:pt x="0" y="25"/>
                    <a:pt x="2" y="27"/>
                    <a:pt x="5" y="27"/>
                  </a:cubicBezTo>
                  <a:cubicBezTo>
                    <a:pt x="10" y="27"/>
                    <a:pt x="10" y="27"/>
                    <a:pt x="10" y="27"/>
                  </a:cubicBezTo>
                  <a:cubicBezTo>
                    <a:pt x="10" y="33"/>
                    <a:pt x="10" y="33"/>
                    <a:pt x="10" y="33"/>
                  </a:cubicBezTo>
                  <a:cubicBezTo>
                    <a:pt x="10" y="36"/>
                    <a:pt x="12" y="38"/>
                    <a:pt x="15" y="38"/>
                  </a:cubicBezTo>
                  <a:cubicBezTo>
                    <a:pt x="17" y="38"/>
                    <a:pt x="19" y="36"/>
                    <a:pt x="19" y="33"/>
                  </a:cubicBezTo>
                  <a:cubicBezTo>
                    <a:pt x="19" y="27"/>
                    <a:pt x="19" y="27"/>
                    <a:pt x="19" y="27"/>
                  </a:cubicBezTo>
                  <a:cubicBezTo>
                    <a:pt x="56" y="27"/>
                    <a:pt x="56" y="27"/>
                    <a:pt x="56" y="27"/>
                  </a:cubicBezTo>
                  <a:cubicBezTo>
                    <a:pt x="56" y="33"/>
                    <a:pt x="56" y="33"/>
                    <a:pt x="56" y="33"/>
                  </a:cubicBezTo>
                  <a:cubicBezTo>
                    <a:pt x="56" y="36"/>
                    <a:pt x="59" y="38"/>
                    <a:pt x="61" y="38"/>
                  </a:cubicBezTo>
                  <a:cubicBezTo>
                    <a:pt x="64" y="38"/>
                    <a:pt x="66" y="36"/>
                    <a:pt x="66" y="33"/>
                  </a:cubicBezTo>
                  <a:cubicBezTo>
                    <a:pt x="66" y="27"/>
                    <a:pt x="66" y="27"/>
                    <a:pt x="66" y="27"/>
                  </a:cubicBezTo>
                  <a:cubicBezTo>
                    <a:pt x="70" y="27"/>
                    <a:pt x="70" y="27"/>
                    <a:pt x="70" y="27"/>
                  </a:cubicBezTo>
                  <a:cubicBezTo>
                    <a:pt x="73" y="27"/>
                    <a:pt x="76" y="25"/>
                    <a:pt x="76" y="22"/>
                  </a:cubicBezTo>
                  <a:cubicBezTo>
                    <a:pt x="76" y="5"/>
                    <a:pt x="76" y="5"/>
                    <a:pt x="76" y="5"/>
                  </a:cubicBezTo>
                  <a:cubicBezTo>
                    <a:pt x="76" y="2"/>
                    <a:pt x="73" y="0"/>
                    <a:pt x="70" y="0"/>
                  </a:cubicBezTo>
                </a:path>
              </a:pathLst>
            </a:custGeom>
            <a:solidFill>
              <a:schemeClr val="tx1">
                <a:lumMod val="65000"/>
                <a:lumOff val="3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3763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u-RU" dirty="0" smtClean="0">
                <a:latin typeface="Verdana"/>
                <a:cs typeface="Verdana"/>
              </a:rPr>
              <a:t>Почему Большие</a:t>
            </a:r>
            <a:r>
              <a:rPr lang="en-US" dirty="0" smtClean="0">
                <a:latin typeface="Verdana"/>
                <a:cs typeface="Verdana"/>
              </a:rPr>
              <a:t> </a:t>
            </a:r>
            <a:r>
              <a:rPr lang="ru-RU" dirty="0" smtClean="0">
                <a:latin typeface="Verdana"/>
                <a:cs typeface="Verdana"/>
              </a:rPr>
              <a:t>Данные</a:t>
            </a:r>
            <a:r>
              <a:rPr lang="en-US" dirty="0" smtClean="0">
                <a:latin typeface="Verdana"/>
                <a:cs typeface="Verdana"/>
              </a:rPr>
              <a:t> </a:t>
            </a:r>
            <a:r>
              <a:rPr lang="ru-RU" dirty="0" smtClean="0">
                <a:latin typeface="Verdana"/>
                <a:cs typeface="Verdana"/>
              </a:rPr>
              <a:t>Важны</a:t>
            </a:r>
            <a:r>
              <a:rPr lang="en-US" dirty="0" smtClean="0">
                <a:latin typeface="Verdana"/>
                <a:cs typeface="Verdana"/>
              </a:rPr>
              <a:t>?</a:t>
            </a:r>
            <a:endParaRPr lang="en-US" dirty="0">
              <a:latin typeface="Verdana"/>
              <a:cs typeface="Verdana"/>
            </a:endParaRPr>
          </a:p>
        </p:txBody>
      </p:sp>
      <p:grpSp>
        <p:nvGrpSpPr>
          <p:cNvPr id="4" name="Group 3"/>
          <p:cNvGrpSpPr/>
          <p:nvPr/>
        </p:nvGrpSpPr>
        <p:grpSpPr>
          <a:xfrm>
            <a:off x="3193734" y="899819"/>
            <a:ext cx="5950266" cy="3580741"/>
            <a:chOff x="3193734" y="899819"/>
            <a:chExt cx="5950266" cy="3580741"/>
          </a:xfrm>
        </p:grpSpPr>
        <p:sp>
          <p:nvSpPr>
            <p:cNvPr id="81" name="Freeform 80"/>
            <p:cNvSpPr/>
            <p:nvPr/>
          </p:nvSpPr>
          <p:spPr>
            <a:xfrm>
              <a:off x="3193734" y="899819"/>
              <a:ext cx="5950266" cy="3580741"/>
            </a:xfrm>
            <a:custGeom>
              <a:avLst/>
              <a:gdLst>
                <a:gd name="connsiteX0" fmla="*/ 923122 w 5950266"/>
                <a:gd name="connsiteY0" fmla="*/ 0 h 3692486"/>
                <a:gd name="connsiteX1" fmla="*/ 5950266 w 5950266"/>
                <a:gd name="connsiteY1" fmla="*/ 0 h 3692486"/>
                <a:gd name="connsiteX2" fmla="*/ 5950266 w 5950266"/>
                <a:gd name="connsiteY2" fmla="*/ 3692486 h 3692486"/>
                <a:gd name="connsiteX3" fmla="*/ 0 w 5950266"/>
                <a:gd name="connsiteY3" fmla="*/ 3692486 h 3692486"/>
                <a:gd name="connsiteX4" fmla="*/ 923122 w 5950266"/>
                <a:gd name="connsiteY4" fmla="*/ 0 h 3692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0266" h="3692486">
                  <a:moveTo>
                    <a:pt x="923122" y="0"/>
                  </a:moveTo>
                  <a:lnTo>
                    <a:pt x="5950266" y="0"/>
                  </a:lnTo>
                  <a:lnTo>
                    <a:pt x="5950266" y="3692486"/>
                  </a:lnTo>
                  <a:lnTo>
                    <a:pt x="0" y="3692486"/>
                  </a:lnTo>
                  <a:lnTo>
                    <a:pt x="923122" y="0"/>
                  </a:lnTo>
                  <a:close/>
                </a:path>
              </a:pathLst>
            </a:custGeom>
            <a:solidFill>
              <a:schemeClr val="bg1"/>
            </a:solidFill>
            <a:ln w="12700">
              <a:solidFill>
                <a:schemeClr val="bg1">
                  <a:lumMod val="85000"/>
                </a:schemeClr>
              </a:solidFill>
            </a:ln>
            <a:effectLst>
              <a:innerShdw blurRad="304800">
                <a:schemeClr val="bg2">
                  <a:lumMod val="40000"/>
                  <a:lumOff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endParaRPr lang="en-US" sz="2000">
                <a:gradFill>
                  <a:gsLst>
                    <a:gs pos="0">
                      <a:schemeClr val="tx2"/>
                    </a:gs>
                    <a:gs pos="100000">
                      <a:schemeClr val="tx2"/>
                    </a:gs>
                  </a:gsLst>
                  <a:lin ang="5400000" scaled="1"/>
                </a:gradFill>
              </a:endParaRPr>
            </a:p>
          </p:txBody>
        </p:sp>
        <p:grpSp>
          <p:nvGrpSpPr>
            <p:cNvPr id="82" name="Group 81"/>
            <p:cNvGrpSpPr/>
            <p:nvPr/>
          </p:nvGrpSpPr>
          <p:grpSpPr>
            <a:xfrm>
              <a:off x="4875561" y="1233027"/>
              <a:ext cx="3677300" cy="581871"/>
              <a:chOff x="4875561" y="1210881"/>
              <a:chExt cx="3677300" cy="581871"/>
            </a:xfrm>
          </p:grpSpPr>
          <p:pic>
            <p:nvPicPr>
              <p:cNvPr id="83" name="Picture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969" y="1294250"/>
                <a:ext cx="1368892" cy="498502"/>
              </a:xfrm>
              <a:prstGeom prst="rect">
                <a:avLst/>
              </a:prstGeom>
            </p:spPr>
          </p:pic>
          <p:sp>
            <p:nvSpPr>
              <p:cNvPr id="84" name="Rectangle 83"/>
              <p:cNvSpPr/>
              <p:nvPr/>
            </p:nvSpPr>
            <p:spPr>
              <a:xfrm>
                <a:off x="4875561" y="1210881"/>
                <a:ext cx="2246128" cy="461665"/>
              </a:xfrm>
              <a:prstGeom prst="rect">
                <a:avLst/>
              </a:prstGeom>
            </p:spPr>
            <p:txBody>
              <a:bodyPr wrap="none">
                <a:spAutoFit/>
              </a:bodyPr>
              <a:lstStyle/>
              <a:p>
                <a:pPr algn="ctr"/>
                <a:r>
                  <a:rPr lang="ru-RU" sz="1200" b="1" dirty="0" smtClean="0">
                    <a:solidFill>
                      <a:srgbClr val="2C95DD"/>
                    </a:solidFill>
                  </a:rPr>
                  <a:t>Понимать</a:t>
                </a:r>
              </a:p>
              <a:p>
                <a:pPr algn="ctr"/>
                <a:r>
                  <a:rPr lang="ru-RU" sz="1200" b="1" dirty="0" smtClean="0">
                    <a:solidFill>
                      <a:srgbClr val="2C95DD"/>
                    </a:solidFill>
                  </a:rPr>
                  <a:t>Поведение Заказчиков</a:t>
                </a:r>
                <a:endParaRPr lang="en-US" sz="1200" b="1" dirty="0">
                  <a:solidFill>
                    <a:srgbClr val="2C95DD"/>
                  </a:solidFill>
                </a:endParaRPr>
              </a:p>
            </p:txBody>
          </p:sp>
        </p:grpSp>
        <p:grpSp>
          <p:nvGrpSpPr>
            <p:cNvPr id="85" name="Group 84"/>
            <p:cNvGrpSpPr/>
            <p:nvPr/>
          </p:nvGrpSpPr>
          <p:grpSpPr>
            <a:xfrm>
              <a:off x="5439818" y="2788873"/>
              <a:ext cx="3029933" cy="551575"/>
              <a:chOff x="5439818" y="2848160"/>
              <a:chExt cx="3029933" cy="551575"/>
            </a:xfrm>
          </p:grpSpPr>
          <p:sp>
            <p:nvSpPr>
              <p:cNvPr id="86" name="Rectangle 85"/>
              <p:cNvSpPr/>
              <p:nvPr/>
            </p:nvSpPr>
            <p:spPr>
              <a:xfrm>
                <a:off x="5439818" y="2888443"/>
                <a:ext cx="1117614" cy="461665"/>
              </a:xfrm>
              <a:prstGeom prst="rect">
                <a:avLst/>
              </a:prstGeom>
            </p:spPr>
            <p:txBody>
              <a:bodyPr wrap="none">
                <a:spAutoFit/>
              </a:bodyPr>
              <a:lstStyle/>
              <a:p>
                <a:pPr algn="ctr"/>
                <a:r>
                  <a:rPr lang="ru-RU" sz="1200" b="1" dirty="0" smtClean="0">
                    <a:solidFill>
                      <a:srgbClr val="2C95DD"/>
                    </a:solidFill>
                  </a:rPr>
                  <a:t>Управлять</a:t>
                </a:r>
              </a:p>
              <a:p>
                <a:pPr algn="ctr"/>
                <a:r>
                  <a:rPr lang="ru-RU" sz="1200" b="1" dirty="0" smtClean="0">
                    <a:solidFill>
                      <a:srgbClr val="2C95DD"/>
                    </a:solidFill>
                  </a:rPr>
                  <a:t>Рисками</a:t>
                </a:r>
                <a:endParaRPr lang="en-US" sz="1200" b="1" dirty="0">
                  <a:solidFill>
                    <a:srgbClr val="2C95DD"/>
                  </a:solidFill>
                </a:endParaRPr>
              </a:p>
            </p:txBody>
          </p:sp>
          <p:pic>
            <p:nvPicPr>
              <p:cNvPr id="87" name="Picture 17"/>
              <p:cNvPicPr>
                <a:picLocks noChangeAspect="1"/>
              </p:cNvPicPr>
              <p:nvPr/>
            </p:nvPicPr>
            <p:blipFill>
              <a:blip r:embed="rId4" cstate="print"/>
              <a:srcRect/>
              <a:stretch>
                <a:fillRect/>
              </a:stretch>
            </p:blipFill>
            <p:spPr bwMode="auto">
              <a:xfrm>
                <a:off x="6796465" y="2848160"/>
                <a:ext cx="1673286" cy="551575"/>
              </a:xfrm>
              <a:prstGeom prst="rect">
                <a:avLst/>
              </a:prstGeom>
              <a:noFill/>
              <a:ln w="9525">
                <a:noFill/>
                <a:miter lim="800000"/>
                <a:headEnd/>
                <a:tailEnd/>
              </a:ln>
            </p:spPr>
          </p:pic>
        </p:grpSp>
        <p:grpSp>
          <p:nvGrpSpPr>
            <p:cNvPr id="88" name="Group 87"/>
            <p:cNvGrpSpPr/>
            <p:nvPr/>
          </p:nvGrpSpPr>
          <p:grpSpPr>
            <a:xfrm>
              <a:off x="5168915" y="1960457"/>
              <a:ext cx="3048355" cy="681460"/>
              <a:chOff x="5168915" y="1975495"/>
              <a:chExt cx="3048355" cy="681460"/>
            </a:xfrm>
          </p:grpSpPr>
          <p:sp>
            <p:nvSpPr>
              <p:cNvPr id="89" name="Rectangle 88"/>
              <p:cNvSpPr/>
              <p:nvPr/>
            </p:nvSpPr>
            <p:spPr>
              <a:xfrm>
                <a:off x="5168915" y="2085393"/>
                <a:ext cx="1659429" cy="461665"/>
              </a:xfrm>
              <a:prstGeom prst="rect">
                <a:avLst/>
              </a:prstGeom>
            </p:spPr>
            <p:txBody>
              <a:bodyPr wrap="none">
                <a:spAutoFit/>
              </a:bodyPr>
              <a:lstStyle/>
              <a:p>
                <a:pPr algn="ctr"/>
                <a:r>
                  <a:rPr lang="ru-RU" sz="1200" b="1" dirty="0" smtClean="0">
                    <a:solidFill>
                      <a:srgbClr val="2C95DD"/>
                    </a:solidFill>
                  </a:rPr>
                  <a:t>Оптимизировать</a:t>
                </a:r>
              </a:p>
              <a:p>
                <a:pPr algn="ctr"/>
                <a:r>
                  <a:rPr lang="ru-RU" sz="1200" b="1" dirty="0" smtClean="0">
                    <a:solidFill>
                      <a:srgbClr val="2C95DD"/>
                    </a:solidFill>
                  </a:rPr>
                  <a:t>Операции</a:t>
                </a:r>
                <a:endParaRPr lang="en-US" sz="1200" b="1" dirty="0">
                  <a:solidFill>
                    <a:srgbClr val="2C95DD"/>
                  </a:solidFill>
                </a:endParaRPr>
              </a:p>
            </p:txBody>
          </p:sp>
          <p:pic>
            <p:nvPicPr>
              <p:cNvPr id="90" name="Picture 89" descr="ge.jpg"/>
              <p:cNvPicPr>
                <a:picLocks noChangeAspect="1"/>
              </p:cNvPicPr>
              <p:nvPr/>
            </p:nvPicPr>
            <p:blipFill rotWithShape="1">
              <a:blip r:embed="rId5">
                <a:extLst>
                  <a:ext uri="{28A0092B-C50C-407E-A947-70E740481C1C}">
                    <a14:useLocalDpi xmlns:a14="http://schemas.microsoft.com/office/drawing/2010/main" val="0"/>
                  </a:ext>
                </a:extLst>
              </a:blip>
              <a:srcRect r="5828"/>
              <a:stretch/>
            </p:blipFill>
            <p:spPr>
              <a:xfrm>
                <a:off x="7519561" y="1975495"/>
                <a:ext cx="697709" cy="681460"/>
              </a:xfrm>
              <a:prstGeom prst="rect">
                <a:avLst/>
              </a:prstGeom>
            </p:spPr>
          </p:pic>
        </p:grpSp>
        <p:grpSp>
          <p:nvGrpSpPr>
            <p:cNvPr id="91" name="Group 90"/>
            <p:cNvGrpSpPr/>
            <p:nvPr/>
          </p:nvGrpSpPr>
          <p:grpSpPr>
            <a:xfrm>
              <a:off x="5417374" y="3387686"/>
              <a:ext cx="2933268" cy="964455"/>
              <a:chOff x="5417374" y="3468966"/>
              <a:chExt cx="2933268" cy="964455"/>
            </a:xfrm>
          </p:grpSpPr>
          <p:sp>
            <p:nvSpPr>
              <p:cNvPr id="92" name="Rectangle 91"/>
              <p:cNvSpPr/>
              <p:nvPr/>
            </p:nvSpPr>
            <p:spPr>
              <a:xfrm>
                <a:off x="5417374" y="3720360"/>
                <a:ext cx="1162499" cy="461665"/>
              </a:xfrm>
              <a:prstGeom prst="rect">
                <a:avLst/>
              </a:prstGeom>
            </p:spPr>
            <p:txBody>
              <a:bodyPr wrap="none">
                <a:spAutoFit/>
              </a:bodyPr>
              <a:lstStyle/>
              <a:p>
                <a:pPr algn="ctr"/>
                <a:r>
                  <a:rPr lang="ru-RU" sz="1200" b="1" dirty="0" smtClean="0">
                    <a:solidFill>
                      <a:srgbClr val="2C95DD"/>
                    </a:solidFill>
                  </a:rPr>
                  <a:t>Внедрять</a:t>
                </a:r>
              </a:p>
              <a:p>
                <a:pPr algn="ctr"/>
                <a:r>
                  <a:rPr lang="ru-RU" sz="1200" b="1" dirty="0" smtClean="0">
                    <a:solidFill>
                      <a:srgbClr val="2C95DD"/>
                    </a:solidFill>
                  </a:rPr>
                  <a:t>инновации</a:t>
                </a:r>
                <a:endParaRPr lang="ru-RU" sz="1200" b="1" dirty="0">
                  <a:solidFill>
                    <a:srgbClr val="2C95DD"/>
                  </a:solidFill>
                </a:endParaRPr>
              </a:p>
            </p:txBody>
          </p:sp>
          <p:pic>
            <p:nvPicPr>
              <p:cNvPr id="93" name="Picture 9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6187" y="3468966"/>
                <a:ext cx="964455" cy="964455"/>
              </a:xfrm>
              <a:prstGeom prst="rect">
                <a:avLst/>
              </a:prstGeom>
            </p:spPr>
          </p:pic>
        </p:grpSp>
      </p:grpSp>
      <p:grpSp>
        <p:nvGrpSpPr>
          <p:cNvPr id="3" name="Group 2"/>
          <p:cNvGrpSpPr/>
          <p:nvPr/>
        </p:nvGrpSpPr>
        <p:grpSpPr>
          <a:xfrm>
            <a:off x="0" y="887985"/>
            <a:ext cx="3825311" cy="3592576"/>
            <a:chOff x="0" y="887985"/>
            <a:chExt cx="3825311" cy="3592576"/>
          </a:xfrm>
        </p:grpSpPr>
        <p:sp>
          <p:nvSpPr>
            <p:cNvPr id="95" name="Freeform 94"/>
            <p:cNvSpPr/>
            <p:nvPr/>
          </p:nvSpPr>
          <p:spPr>
            <a:xfrm>
              <a:off x="0" y="899463"/>
              <a:ext cx="3825311" cy="3581098"/>
            </a:xfrm>
            <a:custGeom>
              <a:avLst/>
              <a:gdLst>
                <a:gd name="connsiteX0" fmla="*/ 0 w 3825311"/>
                <a:gd name="connsiteY0" fmla="*/ 0 h 3692486"/>
                <a:gd name="connsiteX1" fmla="*/ 3825311 w 3825311"/>
                <a:gd name="connsiteY1" fmla="*/ 0 h 3692486"/>
                <a:gd name="connsiteX2" fmla="*/ 2902190 w 3825311"/>
                <a:gd name="connsiteY2" fmla="*/ 3692486 h 3692486"/>
                <a:gd name="connsiteX3" fmla="*/ 0 w 3825311"/>
                <a:gd name="connsiteY3" fmla="*/ 3692486 h 3692486"/>
                <a:gd name="connsiteX4" fmla="*/ 0 w 3825311"/>
                <a:gd name="connsiteY4" fmla="*/ 0 h 3692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311" h="3692486">
                  <a:moveTo>
                    <a:pt x="0" y="0"/>
                  </a:moveTo>
                  <a:lnTo>
                    <a:pt x="3825311" y="0"/>
                  </a:lnTo>
                  <a:lnTo>
                    <a:pt x="2902190" y="3692486"/>
                  </a:lnTo>
                  <a:lnTo>
                    <a:pt x="0" y="3692486"/>
                  </a:lnTo>
                  <a:lnTo>
                    <a:pt x="0" y="0"/>
                  </a:lnTo>
                  <a:close/>
                </a:path>
              </a:pathLst>
            </a:custGeom>
            <a:solidFill>
              <a:schemeClr val="bg1"/>
            </a:solidFill>
            <a:ln w="12700">
              <a:solidFill>
                <a:schemeClr val="bg1">
                  <a:lumMod val="85000"/>
                </a:schemeClr>
              </a:solidFill>
            </a:ln>
            <a:effectLst>
              <a:innerShdw blurRad="304800">
                <a:schemeClr val="bg2">
                  <a:lumMod val="40000"/>
                  <a:lumOff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endParaRPr lang="en-US" sz="2000">
                <a:gradFill>
                  <a:gsLst>
                    <a:gs pos="0">
                      <a:schemeClr val="tx2"/>
                    </a:gs>
                    <a:gs pos="100000">
                      <a:schemeClr val="tx2"/>
                    </a:gs>
                  </a:gsLst>
                  <a:lin ang="5400000" scaled="1"/>
                </a:gradFill>
              </a:endParaRPr>
            </a:p>
          </p:txBody>
        </p:sp>
        <p:grpSp>
          <p:nvGrpSpPr>
            <p:cNvPr id="15" name="Group 14"/>
            <p:cNvGrpSpPr/>
            <p:nvPr/>
          </p:nvGrpSpPr>
          <p:grpSpPr>
            <a:xfrm>
              <a:off x="391386" y="887985"/>
              <a:ext cx="3282944" cy="1391477"/>
              <a:chOff x="391386" y="887985"/>
              <a:chExt cx="3282944" cy="1391477"/>
            </a:xfrm>
          </p:grpSpPr>
          <p:grpSp>
            <p:nvGrpSpPr>
              <p:cNvPr id="97" name="Group 96"/>
              <p:cNvGrpSpPr/>
              <p:nvPr/>
            </p:nvGrpSpPr>
            <p:grpSpPr>
              <a:xfrm>
                <a:off x="391386" y="1079263"/>
                <a:ext cx="1632840" cy="1200199"/>
                <a:chOff x="2555091" y="1657350"/>
                <a:chExt cx="1632840" cy="1237530"/>
              </a:xfrm>
            </p:grpSpPr>
            <p:pic>
              <p:nvPicPr>
                <p:cNvPr id="103" name="Picture 10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9711" y="1657350"/>
                  <a:ext cx="377009" cy="377009"/>
                </a:xfrm>
                <a:prstGeom prst="rect">
                  <a:avLst/>
                </a:prstGeom>
              </p:spPr>
            </p:pic>
            <p:pic>
              <p:nvPicPr>
                <p:cNvPr id="104" name="Picture 10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4036" y="1657350"/>
                  <a:ext cx="377009" cy="377009"/>
                </a:xfrm>
                <a:prstGeom prst="rect">
                  <a:avLst/>
                </a:prstGeom>
              </p:spPr>
            </p:pic>
            <p:pic>
              <p:nvPicPr>
                <p:cNvPr id="105" name="Picture 10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0922" y="2517871"/>
                  <a:ext cx="377009" cy="377009"/>
                </a:xfrm>
                <a:prstGeom prst="rect">
                  <a:avLst/>
                </a:prstGeom>
              </p:spPr>
            </p:pic>
            <p:pic>
              <p:nvPicPr>
                <p:cNvPr id="106" name="Picture 10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4036" y="2517871"/>
                  <a:ext cx="377009" cy="377009"/>
                </a:xfrm>
                <a:prstGeom prst="rect">
                  <a:avLst/>
                </a:prstGeom>
              </p:spPr>
            </p:pic>
            <p:pic>
              <p:nvPicPr>
                <p:cNvPr id="107" name="Picture 10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5091" y="2517871"/>
                  <a:ext cx="377009" cy="377009"/>
                </a:xfrm>
                <a:prstGeom prst="rect">
                  <a:avLst/>
                </a:prstGeom>
              </p:spPr>
            </p:pic>
            <p:pic>
              <p:nvPicPr>
                <p:cNvPr id="108" name="Picture 10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92816" y="2517871"/>
                  <a:ext cx="377009" cy="377009"/>
                </a:xfrm>
                <a:prstGeom prst="rect">
                  <a:avLst/>
                </a:prstGeom>
              </p:spPr>
            </p:pic>
            <p:pic>
              <p:nvPicPr>
                <p:cNvPr id="109" name="Picture 10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92816" y="1657350"/>
                  <a:ext cx="377009" cy="377009"/>
                </a:xfrm>
                <a:prstGeom prst="rect">
                  <a:avLst/>
                </a:prstGeom>
              </p:spPr>
            </p:pic>
            <p:pic>
              <p:nvPicPr>
                <p:cNvPr id="110" name="Picture 10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09927" y="1657350"/>
                  <a:ext cx="377009" cy="377009"/>
                </a:xfrm>
                <a:prstGeom prst="rect">
                  <a:avLst/>
                </a:prstGeom>
              </p:spPr>
            </p:pic>
            <p:pic>
              <p:nvPicPr>
                <p:cNvPr id="111" name="Picture 1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74036" y="2101488"/>
                  <a:ext cx="377009" cy="377009"/>
                </a:xfrm>
                <a:prstGeom prst="rect">
                  <a:avLst/>
                </a:prstGeom>
              </p:spPr>
            </p:pic>
            <p:pic>
              <p:nvPicPr>
                <p:cNvPr id="112" name="Picture 1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55091" y="2089344"/>
                  <a:ext cx="377009" cy="377009"/>
                </a:xfrm>
                <a:prstGeom prst="rect">
                  <a:avLst/>
                </a:prstGeom>
              </p:spPr>
            </p:pic>
            <p:pic>
              <p:nvPicPr>
                <p:cNvPr id="113" name="Picture 11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09927" y="2089344"/>
                  <a:ext cx="377009" cy="377009"/>
                </a:xfrm>
                <a:prstGeom prst="rect">
                  <a:avLst/>
                </a:prstGeom>
              </p:spPr>
            </p:pic>
            <p:pic>
              <p:nvPicPr>
                <p:cNvPr id="114" name="Picture 11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92816" y="2089344"/>
                  <a:ext cx="377009" cy="377009"/>
                </a:xfrm>
                <a:prstGeom prst="rect">
                  <a:avLst/>
                </a:prstGeom>
              </p:spPr>
            </p:pic>
          </p:grpSp>
          <p:grpSp>
            <p:nvGrpSpPr>
              <p:cNvPr id="98" name="Group 97"/>
              <p:cNvGrpSpPr/>
              <p:nvPr/>
            </p:nvGrpSpPr>
            <p:grpSpPr>
              <a:xfrm>
                <a:off x="2076055" y="887985"/>
                <a:ext cx="1598275" cy="1146703"/>
                <a:chOff x="2076055" y="969264"/>
                <a:chExt cx="1598275" cy="1182371"/>
              </a:xfrm>
            </p:grpSpPr>
            <p:pic>
              <p:nvPicPr>
                <p:cNvPr id="99" name="Picture 9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39926" y="969264"/>
                  <a:ext cx="1072473" cy="1072473"/>
                </a:xfrm>
                <a:prstGeom prst="rect">
                  <a:avLst/>
                </a:prstGeom>
              </p:spPr>
            </p:pic>
            <p:pic>
              <p:nvPicPr>
                <p:cNvPr id="100" name="Picture 9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90238" y="1265211"/>
                  <a:ext cx="884092" cy="884092"/>
                </a:xfrm>
                <a:prstGeom prst="rect">
                  <a:avLst/>
                </a:prstGeom>
              </p:spPr>
            </p:pic>
            <p:pic>
              <p:nvPicPr>
                <p:cNvPr id="101" name="Picture 10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76055" y="1166492"/>
                  <a:ext cx="505835" cy="516797"/>
                </a:xfrm>
                <a:prstGeom prst="rect">
                  <a:avLst/>
                </a:prstGeom>
              </p:spPr>
            </p:pic>
            <p:pic>
              <p:nvPicPr>
                <p:cNvPr id="102" name="Picture 10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69485" y="1514929"/>
                  <a:ext cx="636706" cy="636706"/>
                </a:xfrm>
                <a:prstGeom prst="rect">
                  <a:avLst/>
                </a:prstGeom>
              </p:spPr>
            </p:pic>
          </p:grpSp>
        </p:grpSp>
      </p:grpSp>
      <p:grpSp>
        <p:nvGrpSpPr>
          <p:cNvPr id="14" name="Group 13"/>
          <p:cNvGrpSpPr/>
          <p:nvPr/>
        </p:nvGrpSpPr>
        <p:grpSpPr>
          <a:xfrm>
            <a:off x="317812" y="2700182"/>
            <a:ext cx="2518101" cy="1736994"/>
            <a:chOff x="317812" y="2700182"/>
            <a:chExt cx="2518101" cy="1736994"/>
          </a:xfrm>
        </p:grpSpPr>
        <p:pic>
          <p:nvPicPr>
            <p:cNvPr id="96" name="Picture 95" descr="_hadoopelephant_rgb1.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17812" y="2700182"/>
              <a:ext cx="2032986" cy="466297"/>
            </a:xfrm>
            <a:prstGeom prst="rect">
              <a:avLst/>
            </a:prstGeom>
          </p:spPr>
        </p:pic>
        <p:grpSp>
          <p:nvGrpSpPr>
            <p:cNvPr id="13" name="Group 12"/>
            <p:cNvGrpSpPr/>
            <p:nvPr/>
          </p:nvGrpSpPr>
          <p:grpSpPr>
            <a:xfrm>
              <a:off x="634807" y="3084101"/>
              <a:ext cx="2201106" cy="1353075"/>
              <a:chOff x="634807" y="3084101"/>
              <a:chExt cx="2201106" cy="1353075"/>
            </a:xfrm>
          </p:grpSpPr>
          <p:pic>
            <p:nvPicPr>
              <p:cNvPr id="116" name="Picture 115"/>
              <p:cNvPicPr>
                <a:picLocks noChangeAspect="1"/>
              </p:cNvPicPr>
              <p:nvPr/>
            </p:nvPicPr>
            <p:blipFill rotWithShape="1">
              <a:blip r:embed="rId24">
                <a:duotone>
                  <a:schemeClr val="accent4">
                    <a:shade val="45000"/>
                    <a:satMod val="135000"/>
                  </a:schemeClr>
                  <a:prstClr val="white"/>
                </a:duotone>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val="0"/>
                  </a:ext>
                </a:extLst>
              </a:blip>
              <a:srcRect t="13896" b="24632"/>
              <a:stretch/>
            </p:blipFill>
            <p:spPr>
              <a:xfrm>
                <a:off x="634807" y="3084101"/>
                <a:ext cx="2201106" cy="1353075"/>
              </a:xfrm>
              <a:prstGeom prst="rect">
                <a:avLst/>
              </a:prstGeom>
              <a:effectLst/>
            </p:spPr>
          </p:pic>
          <p:sp>
            <p:nvSpPr>
              <p:cNvPr id="117" name="Text Box 6"/>
              <p:cNvSpPr txBox="1">
                <a:spLocks noChangeArrowheads="1"/>
              </p:cNvSpPr>
              <p:nvPr/>
            </p:nvSpPr>
            <p:spPr bwMode="gray">
              <a:xfrm>
                <a:off x="1120172" y="3698723"/>
                <a:ext cx="1352934" cy="492443"/>
              </a:xfrm>
              <a:prstGeom prst="rect">
                <a:avLst/>
              </a:prstGeom>
              <a:noFill/>
              <a:ln w="9525">
                <a:noFill/>
                <a:miter lim="800000"/>
                <a:headEnd/>
                <a:tailEnd/>
              </a:ln>
            </p:spPr>
            <p:txBody>
              <a:bodyPr wrap="none" lIns="0" tIns="0" rIns="0" bIns="0" anchor="ctr">
                <a:spAutoFit/>
              </a:bodyPr>
              <a:lstStyle/>
              <a:p>
                <a:pPr algn="ctr"/>
                <a:r>
                  <a:rPr lang="ru-RU" sz="1600" b="1" dirty="0" smtClean="0">
                    <a:gradFill>
                      <a:gsLst>
                        <a:gs pos="23000">
                          <a:schemeClr val="bg1"/>
                        </a:gs>
                        <a:gs pos="68000">
                          <a:schemeClr val="bg1"/>
                        </a:gs>
                      </a:gsLst>
                      <a:lin ang="1200000" scaled="0"/>
                    </a:gradFill>
                    <a:cs typeface="Verdana"/>
                  </a:rPr>
                  <a:t>ОБЛАЧНЫЕ</a:t>
                </a:r>
                <a:r>
                  <a:rPr lang="en-US" sz="1600" b="1" dirty="0" smtClean="0">
                    <a:gradFill>
                      <a:gsLst>
                        <a:gs pos="23000">
                          <a:schemeClr val="bg1"/>
                        </a:gs>
                        <a:gs pos="68000">
                          <a:schemeClr val="bg1"/>
                        </a:gs>
                      </a:gsLst>
                      <a:lin ang="1200000" scaled="0"/>
                    </a:gradFill>
                    <a:cs typeface="Verdana"/>
                  </a:rPr>
                  <a:t/>
                </a:r>
                <a:br>
                  <a:rPr lang="en-US" sz="1600" b="1" dirty="0" smtClean="0">
                    <a:gradFill>
                      <a:gsLst>
                        <a:gs pos="23000">
                          <a:schemeClr val="bg1"/>
                        </a:gs>
                        <a:gs pos="68000">
                          <a:schemeClr val="bg1"/>
                        </a:gs>
                      </a:gsLst>
                      <a:lin ang="1200000" scaled="0"/>
                    </a:gradFill>
                    <a:cs typeface="Verdana"/>
                  </a:rPr>
                </a:br>
                <a:r>
                  <a:rPr lang="ru-RU" sz="1600" b="1" dirty="0" smtClean="0">
                    <a:gradFill>
                      <a:gsLst>
                        <a:gs pos="23000">
                          <a:schemeClr val="bg1"/>
                        </a:gs>
                        <a:gs pos="68000">
                          <a:schemeClr val="bg1"/>
                        </a:gs>
                      </a:gsLst>
                      <a:lin ang="1200000" scaled="0"/>
                    </a:gradFill>
                    <a:cs typeface="Verdana"/>
                  </a:rPr>
                  <a:t>СЕРВИСЫ</a:t>
                </a:r>
                <a:endParaRPr lang="en-US" sz="1600" b="1" dirty="0">
                  <a:gradFill>
                    <a:gsLst>
                      <a:gs pos="23000">
                        <a:schemeClr val="bg1"/>
                      </a:gs>
                      <a:gs pos="68000">
                        <a:schemeClr val="bg1"/>
                      </a:gs>
                    </a:gsLst>
                    <a:lin ang="1200000" scaled="0"/>
                  </a:gradFill>
                  <a:cs typeface="Verdana"/>
                </a:endParaRPr>
              </a:p>
            </p:txBody>
          </p:sp>
        </p:grpSp>
      </p:grpSp>
      <p:grpSp>
        <p:nvGrpSpPr>
          <p:cNvPr id="118" name="Group 117"/>
          <p:cNvGrpSpPr/>
          <p:nvPr/>
        </p:nvGrpSpPr>
        <p:grpSpPr>
          <a:xfrm>
            <a:off x="227347" y="2123878"/>
            <a:ext cx="4979353" cy="752519"/>
            <a:chOff x="1120376" y="2240826"/>
            <a:chExt cx="4979353" cy="752519"/>
          </a:xfrm>
        </p:grpSpPr>
        <p:sp>
          <p:nvSpPr>
            <p:cNvPr id="119" name="Right Arrow 118"/>
            <p:cNvSpPr/>
            <p:nvPr/>
          </p:nvSpPr>
          <p:spPr>
            <a:xfrm>
              <a:off x="1120376" y="2240826"/>
              <a:ext cx="4979353" cy="752519"/>
            </a:xfrm>
            <a:prstGeom prst="rightArrow">
              <a:avLst>
                <a:gd name="adj1" fmla="val 59270"/>
                <a:gd name="adj2" fmla="val 65726"/>
              </a:avLst>
            </a:prstGeom>
            <a:gradFill flip="none" rotWithShape="1">
              <a:gsLst>
                <a:gs pos="36000">
                  <a:schemeClr val="tx2">
                    <a:alpha val="0"/>
                  </a:schemeClr>
                </a:gs>
                <a:gs pos="71000">
                  <a:schemeClr val="tx2"/>
                </a:gs>
              </a:gsLst>
              <a:lin ang="1200000" scaled="0"/>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Text Box 6"/>
            <p:cNvSpPr txBox="1">
              <a:spLocks noChangeArrowheads="1"/>
            </p:cNvSpPr>
            <p:nvPr/>
          </p:nvSpPr>
          <p:spPr bwMode="gray">
            <a:xfrm>
              <a:off x="3625405" y="2482394"/>
              <a:ext cx="1939634" cy="246221"/>
            </a:xfrm>
            <a:prstGeom prst="rect">
              <a:avLst/>
            </a:prstGeom>
            <a:noFill/>
            <a:ln w="9525">
              <a:noFill/>
              <a:miter lim="800000"/>
              <a:headEnd/>
              <a:tailEnd/>
            </a:ln>
          </p:spPr>
          <p:txBody>
            <a:bodyPr wrap="none" lIns="0" tIns="0" rIns="0" bIns="0" anchor="ctr">
              <a:spAutoFit/>
            </a:bodyPr>
            <a:lstStyle/>
            <a:p>
              <a:pPr algn="ctr"/>
              <a:r>
                <a:rPr lang="ru-RU" sz="1600" b="1" dirty="0">
                  <a:gradFill>
                    <a:gsLst>
                      <a:gs pos="23000">
                        <a:schemeClr val="bg1"/>
                      </a:gs>
                      <a:gs pos="68000">
                        <a:schemeClr val="bg1"/>
                      </a:gs>
                    </a:gsLst>
                    <a:lin ang="1200000" scaled="0"/>
                  </a:gradFill>
                  <a:cs typeface="Verdana"/>
                </a:rPr>
                <a:t>ВОЗМОЖНОСТИ</a:t>
              </a:r>
              <a:endParaRPr lang="en-US" sz="1600" b="1" dirty="0">
                <a:gradFill>
                  <a:gsLst>
                    <a:gs pos="23000">
                      <a:schemeClr val="bg1"/>
                    </a:gs>
                    <a:gs pos="68000">
                      <a:schemeClr val="bg1"/>
                    </a:gs>
                  </a:gsLst>
                  <a:lin ang="1200000" scaled="0"/>
                </a:gradFill>
                <a:cs typeface="Verdana"/>
              </a:endParaRPr>
            </a:p>
          </p:txBody>
        </p:sp>
      </p:grpSp>
    </p:spTree>
    <p:extLst>
      <p:ext uri="{BB962C8B-B14F-4D97-AF65-F5344CB8AC3E}">
        <p14:creationId xmlns:p14="http://schemas.microsoft.com/office/powerpoint/2010/main" val="190603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357867" y="1256535"/>
            <a:ext cx="7495849" cy="3230123"/>
          </a:xfrm>
          <a:prstGeom prst="rect">
            <a:avLst/>
          </a:prstGeom>
          <a:solidFill>
            <a:schemeClr val="bg1">
              <a:lumMod val="9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7" name="Chart 76"/>
          <p:cNvGraphicFramePr/>
          <p:nvPr>
            <p:extLst>
              <p:ext uri="{D42A27DB-BD31-4B8C-83A1-F6EECF244321}">
                <p14:modId xmlns:p14="http://schemas.microsoft.com/office/powerpoint/2010/main" val="3907571546"/>
              </p:ext>
            </p:extLst>
          </p:nvPr>
        </p:nvGraphicFramePr>
        <p:xfrm>
          <a:off x="478419" y="1005417"/>
          <a:ext cx="7903581" cy="5214398"/>
        </p:xfrm>
        <a:graphic>
          <a:graphicData uri="http://schemas.openxmlformats.org/drawingml/2006/chart">
            <c:chart xmlns:c="http://schemas.openxmlformats.org/drawingml/2006/chart" xmlns:r="http://schemas.openxmlformats.org/officeDocument/2006/relationships" r:id="rId3"/>
          </a:graphicData>
        </a:graphic>
      </p:graphicFrame>
      <p:grpSp>
        <p:nvGrpSpPr>
          <p:cNvPr id="96" name="Group 95"/>
          <p:cNvGrpSpPr/>
          <p:nvPr/>
        </p:nvGrpSpPr>
        <p:grpSpPr>
          <a:xfrm>
            <a:off x="398750" y="1369820"/>
            <a:ext cx="743360" cy="2936122"/>
            <a:chOff x="577116" y="1429793"/>
            <a:chExt cx="689394" cy="2859458"/>
          </a:xfrm>
        </p:grpSpPr>
        <p:sp>
          <p:nvSpPr>
            <p:cNvPr id="97" name="TextBox 96"/>
            <p:cNvSpPr txBox="1"/>
            <p:nvPr/>
          </p:nvSpPr>
          <p:spPr>
            <a:xfrm>
              <a:off x="577116" y="206841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60%</a:t>
              </a:r>
            </a:p>
          </p:txBody>
        </p:sp>
        <p:sp>
          <p:nvSpPr>
            <p:cNvPr id="98" name="TextBox 97"/>
            <p:cNvSpPr txBox="1"/>
            <p:nvPr/>
          </p:nvSpPr>
          <p:spPr>
            <a:xfrm>
              <a:off x="577116" y="272966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40%</a:t>
              </a:r>
            </a:p>
          </p:txBody>
        </p:sp>
        <p:sp>
          <p:nvSpPr>
            <p:cNvPr id="99" name="TextBox 98"/>
            <p:cNvSpPr txBox="1"/>
            <p:nvPr/>
          </p:nvSpPr>
          <p:spPr>
            <a:xfrm>
              <a:off x="577116" y="3049718"/>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40%</a:t>
              </a:r>
            </a:p>
          </p:txBody>
        </p:sp>
        <p:sp>
          <p:nvSpPr>
            <p:cNvPr id="100" name="TextBox 99"/>
            <p:cNvSpPr txBox="1"/>
            <p:nvPr/>
          </p:nvSpPr>
          <p:spPr>
            <a:xfrm>
              <a:off x="577116" y="3393701"/>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40%</a:t>
              </a:r>
            </a:p>
          </p:txBody>
        </p:sp>
        <p:sp>
          <p:nvSpPr>
            <p:cNvPr id="101" name="TextBox 100"/>
            <p:cNvSpPr txBox="1"/>
            <p:nvPr/>
          </p:nvSpPr>
          <p:spPr>
            <a:xfrm>
              <a:off x="577116" y="3729685"/>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40%</a:t>
              </a:r>
            </a:p>
          </p:txBody>
        </p:sp>
        <p:sp>
          <p:nvSpPr>
            <p:cNvPr id="102" name="TextBox 101"/>
            <p:cNvSpPr txBox="1"/>
            <p:nvPr/>
          </p:nvSpPr>
          <p:spPr>
            <a:xfrm>
              <a:off x="577116" y="1754977"/>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60%</a:t>
              </a:r>
            </a:p>
          </p:txBody>
        </p:sp>
        <p:sp>
          <p:nvSpPr>
            <p:cNvPr id="103" name="TextBox 102"/>
            <p:cNvSpPr txBox="1"/>
            <p:nvPr/>
          </p:nvSpPr>
          <p:spPr>
            <a:xfrm>
              <a:off x="577116" y="239669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40%</a:t>
              </a:r>
            </a:p>
          </p:txBody>
        </p:sp>
        <p:sp>
          <p:nvSpPr>
            <p:cNvPr id="104" name="TextBox 103"/>
            <p:cNvSpPr txBox="1"/>
            <p:nvPr/>
          </p:nvSpPr>
          <p:spPr>
            <a:xfrm>
              <a:off x="577116" y="4049459"/>
              <a:ext cx="689394" cy="239792"/>
            </a:xfrm>
            <a:prstGeom prst="rect">
              <a:avLst/>
            </a:prstGeom>
            <a:noFill/>
          </p:spPr>
          <p:txBody>
            <a:bodyPr wrap="square" rtlCol="0">
              <a:spAutoFit/>
            </a:bodyPr>
            <a:lstStyle/>
            <a:p>
              <a:r>
                <a:rPr lang="en-US" sz="1000" dirty="0">
                  <a:solidFill>
                    <a:schemeClr val="tx1">
                      <a:lumMod val="65000"/>
                      <a:lumOff val="35000"/>
                    </a:schemeClr>
                  </a:solidFill>
                </a:rPr>
                <a:t>0</a:t>
              </a:r>
              <a:r>
                <a:rPr lang="en-US" sz="1000" dirty="0" smtClean="0">
                  <a:solidFill>
                    <a:schemeClr val="tx1">
                      <a:lumMod val="65000"/>
                      <a:lumOff val="35000"/>
                    </a:schemeClr>
                  </a:solidFill>
                </a:rPr>
                <a:t>%</a:t>
              </a:r>
            </a:p>
          </p:txBody>
        </p:sp>
        <p:sp>
          <p:nvSpPr>
            <p:cNvPr id="105" name="TextBox 104"/>
            <p:cNvSpPr txBox="1"/>
            <p:nvPr/>
          </p:nvSpPr>
          <p:spPr>
            <a:xfrm>
              <a:off x="577116" y="142979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80%</a:t>
              </a:r>
            </a:p>
          </p:txBody>
        </p:sp>
      </p:grpSp>
      <p:sp>
        <p:nvSpPr>
          <p:cNvPr id="106" name="Rectangle 105"/>
          <p:cNvSpPr/>
          <p:nvPr/>
        </p:nvSpPr>
        <p:spPr>
          <a:xfrm>
            <a:off x="357866" y="720447"/>
            <a:ext cx="6957333" cy="302111"/>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7" name="Group 116" hidden="1"/>
          <p:cNvGrpSpPr/>
          <p:nvPr/>
        </p:nvGrpSpPr>
        <p:grpSpPr bwMode="black">
          <a:xfrm>
            <a:off x="412723" y="1206183"/>
            <a:ext cx="3149274" cy="2562074"/>
            <a:chOff x="5184775" y="225425"/>
            <a:chExt cx="1500188" cy="1220788"/>
          </a:xfrm>
          <a:solidFill>
            <a:schemeClr val="bg1">
              <a:lumMod val="85000"/>
            </a:schemeClr>
          </a:solidFill>
        </p:grpSpPr>
        <p:sp>
          <p:nvSpPr>
            <p:cNvPr id="118" name="Freeform 117"/>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19" name="Oval 118"/>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20" name="Freeform 119"/>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grpSp>
      <p:sp>
        <p:nvSpPr>
          <p:cNvPr id="2" name="Title 1"/>
          <p:cNvSpPr>
            <a:spLocks noGrp="1"/>
          </p:cNvSpPr>
          <p:nvPr>
            <p:ph type="ctrTitle"/>
          </p:nvPr>
        </p:nvSpPr>
        <p:spPr/>
        <p:txBody>
          <a:bodyPr/>
          <a:lstStyle/>
          <a:p>
            <a:r>
              <a:rPr lang="en-US" smtClean="0"/>
              <a:t>Big Data Opportunities By Industry</a:t>
            </a:r>
            <a:endParaRPr lang="en-US" dirty="0"/>
          </a:p>
        </p:txBody>
      </p:sp>
      <p:sp>
        <p:nvSpPr>
          <p:cNvPr id="5" name="Subtitle 4"/>
          <p:cNvSpPr>
            <a:spLocks noGrp="1"/>
          </p:cNvSpPr>
          <p:nvPr>
            <p:ph type="subTitle" idx="1"/>
          </p:nvPr>
        </p:nvSpPr>
        <p:spPr/>
        <p:txBody>
          <a:bodyPr/>
          <a:lstStyle/>
          <a:p>
            <a:r>
              <a:rPr lang="en-US" smtClean="0"/>
              <a:t>Utilities</a:t>
            </a:r>
            <a:endParaRPr lang="en-US" dirty="0"/>
          </a:p>
        </p:txBody>
      </p:sp>
      <p:sp>
        <p:nvSpPr>
          <p:cNvPr id="4" name="Text Placeholder 1"/>
          <p:cNvSpPr txBox="1">
            <a:spLocks/>
          </p:cNvSpPr>
          <p:nvPr/>
        </p:nvSpPr>
        <p:spPr>
          <a:xfrm>
            <a:off x="379413" y="4687243"/>
            <a:ext cx="8129350" cy="230832"/>
          </a:xfrm>
          <a:prstGeom prst="rect">
            <a:avLst/>
          </a:prstGeom>
        </p:spPr>
        <p:txBody>
          <a:bodyPr wrap="square" anchor="b" anchorCtr="0">
            <a:spAutoFit/>
          </a:bodyPr>
          <a:lstStyle>
            <a:defPPr>
              <a:defRPr lang="en-US"/>
            </a:defPPr>
            <a:lvl1pPr indent="0">
              <a:spcBef>
                <a:spcPct val="20000"/>
              </a:spcBef>
              <a:buFont typeface="Arial"/>
              <a:buNone/>
              <a:defRPr sz="900">
                <a:solidFill>
                  <a:srgbClr val="717074"/>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Gartner 9/13: Survey Analysis: Big Data Adoption in 2013 Shows Substance Behind the Hype</a:t>
            </a:r>
          </a:p>
        </p:txBody>
      </p:sp>
      <p:sp>
        <p:nvSpPr>
          <p:cNvPr id="36" name="AutoShape 10"/>
          <p:cNvSpPr>
            <a:spLocks noChangeAspect="1" noChangeArrowheads="1" noTextEdit="1"/>
          </p:cNvSpPr>
          <p:nvPr/>
        </p:nvSpPr>
        <p:spPr bwMode="auto">
          <a:xfrm>
            <a:off x="6077403" y="535052"/>
            <a:ext cx="457826" cy="69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 name="Group 4"/>
          <p:cNvGrpSpPr>
            <a:grpSpLocks noChangeAspect="1"/>
          </p:cNvGrpSpPr>
          <p:nvPr/>
        </p:nvGrpSpPr>
        <p:grpSpPr bwMode="auto">
          <a:xfrm>
            <a:off x="7884129" y="222730"/>
            <a:ext cx="706437" cy="852528"/>
            <a:chOff x="5987" y="325"/>
            <a:chExt cx="353" cy="426"/>
          </a:xfrm>
        </p:grpSpPr>
        <p:sp>
          <p:nvSpPr>
            <p:cNvPr id="8" name="AutoShape 3"/>
            <p:cNvSpPr>
              <a:spLocks noChangeAspect="1" noChangeArrowheads="1" noTextEdit="1"/>
            </p:cNvSpPr>
            <p:nvPr/>
          </p:nvSpPr>
          <p:spPr bwMode="auto">
            <a:xfrm>
              <a:off x="5987" y="325"/>
              <a:ext cx="353"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p:nvSpPr>
          <p:spPr bwMode="auto">
            <a:xfrm>
              <a:off x="5989" y="323"/>
              <a:ext cx="351" cy="280"/>
            </a:xfrm>
            <a:custGeom>
              <a:avLst/>
              <a:gdLst>
                <a:gd name="T0" fmla="*/ 161 w 185"/>
                <a:gd name="T1" fmla="*/ 0 h 148"/>
                <a:gd name="T2" fmla="*/ 142 w 185"/>
                <a:gd name="T3" fmla="*/ 4 h 148"/>
                <a:gd name="T4" fmla="*/ 103 w 185"/>
                <a:gd name="T5" fmla="*/ 4 h 148"/>
                <a:gd name="T6" fmla="*/ 84 w 185"/>
                <a:gd name="T7" fmla="*/ 0 h 148"/>
                <a:gd name="T8" fmla="*/ 60 w 185"/>
                <a:gd name="T9" fmla="*/ 13 h 148"/>
                <a:gd name="T10" fmla="*/ 84 w 185"/>
                <a:gd name="T11" fmla="*/ 27 h 148"/>
                <a:gd name="T12" fmla="*/ 103 w 185"/>
                <a:gd name="T13" fmla="*/ 21 h 148"/>
                <a:gd name="T14" fmla="*/ 112 w 185"/>
                <a:gd name="T15" fmla="*/ 21 h 148"/>
                <a:gd name="T16" fmla="*/ 112 w 185"/>
                <a:gd name="T17" fmla="*/ 40 h 148"/>
                <a:gd name="T18" fmla="*/ 90 w 185"/>
                <a:gd name="T19" fmla="*/ 69 h 148"/>
                <a:gd name="T20" fmla="*/ 90 w 185"/>
                <a:gd name="T21" fmla="*/ 74 h 148"/>
                <a:gd name="T22" fmla="*/ 31 w 185"/>
                <a:gd name="T23" fmla="*/ 74 h 148"/>
                <a:gd name="T24" fmla="*/ 0 w 185"/>
                <a:gd name="T25" fmla="*/ 101 h 148"/>
                <a:gd name="T26" fmla="*/ 0 w 185"/>
                <a:gd name="T27" fmla="*/ 148 h 148"/>
                <a:gd name="T28" fmla="*/ 38 w 185"/>
                <a:gd name="T29" fmla="*/ 148 h 148"/>
                <a:gd name="T30" fmla="*/ 38 w 185"/>
                <a:gd name="T31" fmla="*/ 124 h 148"/>
                <a:gd name="T32" fmla="*/ 51 w 185"/>
                <a:gd name="T33" fmla="*/ 113 h 148"/>
                <a:gd name="T34" fmla="*/ 156 w 185"/>
                <a:gd name="T35" fmla="*/ 113 h 148"/>
                <a:gd name="T36" fmla="*/ 155 w 185"/>
                <a:gd name="T37" fmla="*/ 74 h 148"/>
                <a:gd name="T38" fmla="*/ 149 w 185"/>
                <a:gd name="T39" fmla="*/ 74 h 148"/>
                <a:gd name="T40" fmla="*/ 150 w 185"/>
                <a:gd name="T41" fmla="*/ 69 h 148"/>
                <a:gd name="T42" fmla="*/ 129 w 185"/>
                <a:gd name="T43" fmla="*/ 41 h 148"/>
                <a:gd name="T44" fmla="*/ 129 w 185"/>
                <a:gd name="T45" fmla="*/ 21 h 148"/>
                <a:gd name="T46" fmla="*/ 141 w 185"/>
                <a:gd name="T47" fmla="*/ 21 h 148"/>
                <a:gd name="T48" fmla="*/ 161 w 185"/>
                <a:gd name="T49" fmla="*/ 27 h 148"/>
                <a:gd name="T50" fmla="*/ 185 w 185"/>
                <a:gd name="T51" fmla="*/ 13 h 148"/>
                <a:gd name="T52" fmla="*/ 161 w 185"/>
                <a:gd name="T5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5" h="148">
                  <a:moveTo>
                    <a:pt x="161" y="0"/>
                  </a:moveTo>
                  <a:cubicBezTo>
                    <a:pt x="153" y="0"/>
                    <a:pt x="146" y="1"/>
                    <a:pt x="142" y="4"/>
                  </a:cubicBezTo>
                  <a:cubicBezTo>
                    <a:pt x="103" y="4"/>
                    <a:pt x="103" y="4"/>
                    <a:pt x="103" y="4"/>
                  </a:cubicBezTo>
                  <a:cubicBezTo>
                    <a:pt x="98" y="1"/>
                    <a:pt x="91" y="0"/>
                    <a:pt x="84" y="0"/>
                  </a:cubicBezTo>
                  <a:cubicBezTo>
                    <a:pt x="71" y="0"/>
                    <a:pt x="60" y="0"/>
                    <a:pt x="60" y="13"/>
                  </a:cubicBezTo>
                  <a:cubicBezTo>
                    <a:pt x="60" y="28"/>
                    <a:pt x="70" y="29"/>
                    <a:pt x="84" y="27"/>
                  </a:cubicBezTo>
                  <a:cubicBezTo>
                    <a:pt x="92" y="26"/>
                    <a:pt x="100" y="24"/>
                    <a:pt x="103" y="21"/>
                  </a:cubicBezTo>
                  <a:cubicBezTo>
                    <a:pt x="112" y="21"/>
                    <a:pt x="112" y="21"/>
                    <a:pt x="112" y="21"/>
                  </a:cubicBezTo>
                  <a:cubicBezTo>
                    <a:pt x="112" y="40"/>
                    <a:pt x="112" y="40"/>
                    <a:pt x="112" y="40"/>
                  </a:cubicBezTo>
                  <a:cubicBezTo>
                    <a:pt x="99" y="43"/>
                    <a:pt x="90" y="55"/>
                    <a:pt x="90" y="69"/>
                  </a:cubicBezTo>
                  <a:cubicBezTo>
                    <a:pt x="90" y="71"/>
                    <a:pt x="90" y="72"/>
                    <a:pt x="90" y="74"/>
                  </a:cubicBezTo>
                  <a:cubicBezTo>
                    <a:pt x="64" y="74"/>
                    <a:pt x="38" y="74"/>
                    <a:pt x="31" y="74"/>
                  </a:cubicBezTo>
                  <a:cubicBezTo>
                    <a:pt x="15" y="74"/>
                    <a:pt x="0" y="83"/>
                    <a:pt x="0" y="101"/>
                  </a:cubicBezTo>
                  <a:cubicBezTo>
                    <a:pt x="0" y="119"/>
                    <a:pt x="0" y="148"/>
                    <a:pt x="0" y="148"/>
                  </a:cubicBezTo>
                  <a:cubicBezTo>
                    <a:pt x="38" y="148"/>
                    <a:pt x="38" y="148"/>
                    <a:pt x="38" y="148"/>
                  </a:cubicBezTo>
                  <a:cubicBezTo>
                    <a:pt x="38" y="148"/>
                    <a:pt x="38" y="131"/>
                    <a:pt x="38" y="124"/>
                  </a:cubicBezTo>
                  <a:cubicBezTo>
                    <a:pt x="38" y="119"/>
                    <a:pt x="41" y="113"/>
                    <a:pt x="51" y="113"/>
                  </a:cubicBezTo>
                  <a:cubicBezTo>
                    <a:pt x="60" y="113"/>
                    <a:pt x="156" y="113"/>
                    <a:pt x="156" y="113"/>
                  </a:cubicBezTo>
                  <a:cubicBezTo>
                    <a:pt x="155" y="74"/>
                    <a:pt x="155" y="74"/>
                    <a:pt x="155" y="74"/>
                  </a:cubicBezTo>
                  <a:cubicBezTo>
                    <a:pt x="155" y="74"/>
                    <a:pt x="153" y="74"/>
                    <a:pt x="149" y="74"/>
                  </a:cubicBezTo>
                  <a:cubicBezTo>
                    <a:pt x="149" y="72"/>
                    <a:pt x="150" y="71"/>
                    <a:pt x="150" y="69"/>
                  </a:cubicBezTo>
                  <a:cubicBezTo>
                    <a:pt x="150" y="55"/>
                    <a:pt x="141" y="45"/>
                    <a:pt x="129" y="41"/>
                  </a:cubicBezTo>
                  <a:cubicBezTo>
                    <a:pt x="129" y="21"/>
                    <a:pt x="129" y="21"/>
                    <a:pt x="129" y="21"/>
                  </a:cubicBezTo>
                  <a:cubicBezTo>
                    <a:pt x="141" y="21"/>
                    <a:pt x="141" y="21"/>
                    <a:pt x="141" y="21"/>
                  </a:cubicBezTo>
                  <a:cubicBezTo>
                    <a:pt x="145" y="24"/>
                    <a:pt x="152" y="27"/>
                    <a:pt x="161" y="27"/>
                  </a:cubicBezTo>
                  <a:cubicBezTo>
                    <a:pt x="174" y="27"/>
                    <a:pt x="185" y="27"/>
                    <a:pt x="185" y="13"/>
                  </a:cubicBezTo>
                  <a:cubicBezTo>
                    <a:pt x="185" y="1"/>
                    <a:pt x="174" y="0"/>
                    <a:pt x="161"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5989" y="622"/>
              <a:ext cx="82" cy="127"/>
            </a:xfrm>
            <a:custGeom>
              <a:avLst/>
              <a:gdLst>
                <a:gd name="T0" fmla="*/ 0 w 43"/>
                <a:gd name="T1" fmla="*/ 42 h 67"/>
                <a:gd name="T2" fmla="*/ 21 w 43"/>
                <a:gd name="T3" fmla="*/ 67 h 67"/>
                <a:gd name="T4" fmla="*/ 43 w 43"/>
                <a:gd name="T5" fmla="*/ 42 h 67"/>
                <a:gd name="T6" fmla="*/ 21 w 43"/>
                <a:gd name="T7" fmla="*/ 1 h 67"/>
                <a:gd name="T8" fmla="*/ 0 w 43"/>
                <a:gd name="T9" fmla="*/ 42 h 67"/>
              </a:gdLst>
              <a:ahLst/>
              <a:cxnLst>
                <a:cxn ang="0">
                  <a:pos x="T0" y="T1"/>
                </a:cxn>
                <a:cxn ang="0">
                  <a:pos x="T2" y="T3"/>
                </a:cxn>
                <a:cxn ang="0">
                  <a:pos x="T4" y="T5"/>
                </a:cxn>
                <a:cxn ang="0">
                  <a:pos x="T6" y="T7"/>
                </a:cxn>
                <a:cxn ang="0">
                  <a:pos x="T8" y="T9"/>
                </a:cxn>
              </a:cxnLst>
              <a:rect l="0" t="0" r="r" b="b"/>
              <a:pathLst>
                <a:path w="43" h="67">
                  <a:moveTo>
                    <a:pt x="0" y="42"/>
                  </a:moveTo>
                  <a:cubicBezTo>
                    <a:pt x="0" y="61"/>
                    <a:pt x="7" y="67"/>
                    <a:pt x="21" y="67"/>
                  </a:cubicBezTo>
                  <a:cubicBezTo>
                    <a:pt x="35" y="67"/>
                    <a:pt x="43" y="57"/>
                    <a:pt x="43" y="42"/>
                  </a:cubicBezTo>
                  <a:cubicBezTo>
                    <a:pt x="43" y="28"/>
                    <a:pt x="21" y="1"/>
                    <a:pt x="21" y="1"/>
                  </a:cubicBezTo>
                  <a:cubicBezTo>
                    <a:pt x="21" y="0"/>
                    <a:pt x="0" y="28"/>
                    <a:pt x="0" y="42"/>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8" name="Group 37"/>
          <p:cNvGrpSpPr/>
          <p:nvPr/>
        </p:nvGrpSpPr>
        <p:grpSpPr>
          <a:xfrm>
            <a:off x="5392211" y="1353559"/>
            <a:ext cx="2297503" cy="2943083"/>
            <a:chOff x="5392211" y="1353559"/>
            <a:chExt cx="2297503" cy="2943083"/>
          </a:xfrm>
        </p:grpSpPr>
        <p:sp>
          <p:nvSpPr>
            <p:cNvPr id="39" name="TextBox 38"/>
            <p:cNvSpPr txBox="1"/>
            <p:nvPr/>
          </p:nvSpPr>
          <p:spPr>
            <a:xfrm>
              <a:off x="6132878" y="1353559"/>
              <a:ext cx="1556836" cy="246221"/>
            </a:xfrm>
            <a:prstGeom prst="rect">
              <a:avLst/>
            </a:prstGeom>
            <a:noFill/>
          </p:spPr>
          <p:txBody>
            <a:bodyPr wrap="none" rtlCol="0">
              <a:spAutoFit/>
            </a:bodyPr>
            <a:lstStyle/>
            <a:p>
              <a:pPr algn="r"/>
              <a:r>
                <a:rPr lang="en-US" sz="1000" dirty="0">
                  <a:solidFill>
                    <a:schemeClr val="tx1">
                      <a:lumMod val="65000"/>
                      <a:lumOff val="35000"/>
                    </a:schemeClr>
                  </a:solidFill>
                </a:rPr>
                <a:t>Customer </a:t>
              </a:r>
              <a:r>
                <a:rPr lang="en-US" sz="1000" dirty="0" smtClean="0">
                  <a:solidFill>
                    <a:schemeClr val="tx1">
                      <a:lumMod val="65000"/>
                      <a:lumOff val="35000"/>
                    </a:schemeClr>
                  </a:solidFill>
                </a:rPr>
                <a:t>experience</a:t>
              </a:r>
              <a:endParaRPr lang="en-US" sz="1000" dirty="0">
                <a:solidFill>
                  <a:schemeClr val="tx1">
                    <a:lumMod val="65000"/>
                    <a:lumOff val="35000"/>
                  </a:schemeClr>
                </a:solidFill>
              </a:endParaRPr>
            </a:p>
          </p:txBody>
        </p:sp>
        <p:sp>
          <p:nvSpPr>
            <p:cNvPr id="40" name="TextBox 39"/>
            <p:cNvSpPr txBox="1"/>
            <p:nvPr/>
          </p:nvSpPr>
          <p:spPr>
            <a:xfrm>
              <a:off x="6365312" y="1686368"/>
              <a:ext cx="1324402" cy="246221"/>
            </a:xfrm>
            <a:prstGeom prst="rect">
              <a:avLst/>
            </a:prstGeom>
            <a:noFill/>
          </p:spPr>
          <p:txBody>
            <a:bodyPr wrap="none" rtlCol="0">
              <a:spAutoFit/>
            </a:bodyPr>
            <a:lstStyle/>
            <a:p>
              <a:pPr algn="r"/>
              <a:r>
                <a:rPr lang="en-US" sz="1000" dirty="0">
                  <a:solidFill>
                    <a:schemeClr val="tx1">
                      <a:lumMod val="65000"/>
                      <a:lumOff val="35000"/>
                    </a:schemeClr>
                  </a:solidFill>
                </a:rPr>
                <a:t>Process efficiency</a:t>
              </a:r>
            </a:p>
          </p:txBody>
        </p:sp>
        <p:sp>
          <p:nvSpPr>
            <p:cNvPr id="41" name="TextBox 40"/>
            <p:cNvSpPr txBox="1"/>
            <p:nvPr/>
          </p:nvSpPr>
          <p:spPr>
            <a:xfrm>
              <a:off x="6565688" y="2028956"/>
              <a:ext cx="1124026" cy="246221"/>
            </a:xfrm>
            <a:prstGeom prst="rect">
              <a:avLst/>
            </a:prstGeom>
            <a:noFill/>
          </p:spPr>
          <p:txBody>
            <a:bodyPr wrap="none" rtlCol="0">
              <a:spAutoFit/>
            </a:bodyPr>
            <a:lstStyle/>
            <a:p>
              <a:pPr algn="r"/>
              <a:r>
                <a:rPr lang="en-US" sz="1000" dirty="0">
                  <a:solidFill>
                    <a:schemeClr val="tx1">
                      <a:lumMod val="65000"/>
                      <a:lumOff val="35000"/>
                    </a:schemeClr>
                  </a:solidFill>
                </a:rPr>
                <a:t>Cost </a:t>
              </a:r>
              <a:r>
                <a:rPr lang="en-US" sz="1000" dirty="0" smtClean="0">
                  <a:solidFill>
                    <a:schemeClr val="tx1">
                      <a:lumMod val="65000"/>
                      <a:lumOff val="35000"/>
                    </a:schemeClr>
                  </a:solidFill>
                </a:rPr>
                <a:t>reduction</a:t>
              </a:r>
              <a:endParaRPr lang="en-US" sz="1000" dirty="0">
                <a:solidFill>
                  <a:schemeClr val="tx1">
                    <a:lumMod val="65000"/>
                    <a:lumOff val="35000"/>
                  </a:schemeClr>
                </a:solidFill>
              </a:endParaRPr>
            </a:p>
          </p:txBody>
        </p:sp>
        <p:sp>
          <p:nvSpPr>
            <p:cNvPr id="42" name="TextBox 41"/>
            <p:cNvSpPr txBox="1"/>
            <p:nvPr/>
          </p:nvSpPr>
          <p:spPr>
            <a:xfrm>
              <a:off x="5892426" y="2366036"/>
              <a:ext cx="1797288" cy="246221"/>
            </a:xfrm>
            <a:prstGeom prst="rect">
              <a:avLst/>
            </a:prstGeom>
            <a:noFill/>
          </p:spPr>
          <p:txBody>
            <a:bodyPr wrap="none" rtlCol="0">
              <a:spAutoFit/>
            </a:bodyPr>
            <a:lstStyle/>
            <a:p>
              <a:pPr marL="0" lvl="1" algn="r"/>
              <a:r>
                <a:rPr lang="en-US" sz="1000" dirty="0">
                  <a:solidFill>
                    <a:schemeClr val="tx1">
                      <a:lumMod val="65000"/>
                      <a:lumOff val="35000"/>
                    </a:schemeClr>
                  </a:solidFill>
                </a:rPr>
                <a:t>More targeted marketing</a:t>
              </a:r>
            </a:p>
          </p:txBody>
        </p:sp>
        <p:sp>
          <p:nvSpPr>
            <p:cNvPr id="43" name="TextBox 42"/>
            <p:cNvSpPr txBox="1"/>
            <p:nvPr/>
          </p:nvSpPr>
          <p:spPr>
            <a:xfrm>
              <a:off x="6100815" y="2694102"/>
              <a:ext cx="1588897" cy="246221"/>
            </a:xfrm>
            <a:prstGeom prst="rect">
              <a:avLst/>
            </a:prstGeom>
            <a:noFill/>
          </p:spPr>
          <p:txBody>
            <a:bodyPr wrap="none" rtlCol="0">
              <a:spAutoFit/>
            </a:bodyPr>
            <a:lstStyle/>
            <a:p>
              <a:pPr marL="0" lvl="1" algn="r"/>
              <a:r>
                <a:rPr lang="en-US" sz="1000" dirty="0">
                  <a:solidFill>
                    <a:schemeClr val="tx1">
                      <a:lumMod val="65000"/>
                      <a:lumOff val="35000"/>
                    </a:schemeClr>
                  </a:solidFill>
                </a:rPr>
                <a:t>New </a:t>
              </a:r>
              <a:r>
                <a:rPr lang="en-US" sz="1000" dirty="0" smtClean="0">
                  <a:solidFill>
                    <a:schemeClr val="tx1">
                      <a:lumMod val="65000"/>
                      <a:lumOff val="35000"/>
                    </a:schemeClr>
                  </a:solidFill>
                </a:rPr>
                <a:t>products/models</a:t>
              </a:r>
              <a:endParaRPr lang="en-US" sz="1000" dirty="0">
                <a:solidFill>
                  <a:schemeClr val="tx1">
                    <a:lumMod val="65000"/>
                    <a:lumOff val="35000"/>
                  </a:schemeClr>
                </a:solidFill>
              </a:endParaRPr>
            </a:p>
          </p:txBody>
        </p:sp>
        <p:sp>
          <p:nvSpPr>
            <p:cNvPr id="44" name="TextBox 43"/>
            <p:cNvSpPr txBox="1"/>
            <p:nvPr/>
          </p:nvSpPr>
          <p:spPr>
            <a:xfrm>
              <a:off x="5704876" y="3036569"/>
              <a:ext cx="1984838" cy="246221"/>
            </a:xfrm>
            <a:prstGeom prst="rect">
              <a:avLst/>
            </a:prstGeom>
            <a:noFill/>
          </p:spPr>
          <p:txBody>
            <a:bodyPr wrap="none" rtlCol="0">
              <a:spAutoFit/>
            </a:bodyPr>
            <a:lstStyle/>
            <a:p>
              <a:pPr algn="r"/>
              <a:r>
                <a:rPr lang="en-US" sz="1000" dirty="0">
                  <a:solidFill>
                    <a:schemeClr val="tx1">
                      <a:lumMod val="65000"/>
                      <a:lumOff val="35000"/>
                    </a:schemeClr>
                  </a:solidFill>
                </a:rPr>
                <a:t>Improved risk </a:t>
              </a:r>
              <a:r>
                <a:rPr lang="en-US" sz="1000" dirty="0" smtClean="0">
                  <a:solidFill>
                    <a:schemeClr val="tx1">
                      <a:lumMod val="65000"/>
                      <a:lumOff val="35000"/>
                    </a:schemeClr>
                  </a:solidFill>
                </a:rPr>
                <a:t>management</a:t>
              </a:r>
              <a:endParaRPr lang="en-US" sz="1000" dirty="0">
                <a:solidFill>
                  <a:schemeClr val="tx1">
                    <a:lumMod val="65000"/>
                    <a:lumOff val="35000"/>
                  </a:schemeClr>
                </a:solidFill>
              </a:endParaRPr>
            </a:p>
          </p:txBody>
        </p:sp>
        <p:sp>
          <p:nvSpPr>
            <p:cNvPr id="45" name="TextBox 44"/>
            <p:cNvSpPr txBox="1"/>
            <p:nvPr/>
          </p:nvSpPr>
          <p:spPr>
            <a:xfrm>
              <a:off x="5619913" y="3375943"/>
              <a:ext cx="2069798" cy="246221"/>
            </a:xfrm>
            <a:prstGeom prst="rect">
              <a:avLst/>
            </a:prstGeom>
            <a:noFill/>
          </p:spPr>
          <p:txBody>
            <a:bodyPr wrap="none" rtlCol="0">
              <a:spAutoFit/>
            </a:bodyPr>
            <a:lstStyle/>
            <a:p>
              <a:pPr algn="r"/>
              <a:r>
                <a:rPr lang="en-US" sz="1000" dirty="0">
                  <a:solidFill>
                    <a:schemeClr val="tx1">
                      <a:lumMod val="65000"/>
                      <a:lumOff val="35000"/>
                    </a:schemeClr>
                  </a:solidFill>
                </a:rPr>
                <a:t>Monetize information directly</a:t>
              </a:r>
            </a:p>
          </p:txBody>
        </p:sp>
        <p:sp>
          <p:nvSpPr>
            <p:cNvPr id="46" name="TextBox 45"/>
            <p:cNvSpPr txBox="1"/>
            <p:nvPr/>
          </p:nvSpPr>
          <p:spPr>
            <a:xfrm>
              <a:off x="5905568" y="3708409"/>
              <a:ext cx="1784144" cy="241132"/>
            </a:xfrm>
            <a:prstGeom prst="rect">
              <a:avLst/>
            </a:prstGeom>
            <a:noFill/>
          </p:spPr>
          <p:txBody>
            <a:bodyPr wrap="none" rtlCol="0">
              <a:spAutoFit/>
            </a:bodyPr>
            <a:lstStyle/>
            <a:p>
              <a:pPr algn="r"/>
              <a:r>
                <a:rPr lang="en-US" sz="1000" dirty="0" smtClean="0">
                  <a:solidFill>
                    <a:schemeClr val="tx1">
                      <a:lumMod val="65000"/>
                      <a:lumOff val="35000"/>
                    </a:schemeClr>
                  </a:solidFill>
                </a:rPr>
                <a:t>Regulatory compliance</a:t>
              </a:r>
            </a:p>
          </p:txBody>
        </p:sp>
        <p:sp>
          <p:nvSpPr>
            <p:cNvPr id="47" name="TextBox 46"/>
            <p:cNvSpPr txBox="1"/>
            <p:nvPr/>
          </p:nvSpPr>
          <p:spPr>
            <a:xfrm>
              <a:off x="5392211" y="4055510"/>
              <a:ext cx="2297503" cy="241132"/>
            </a:xfrm>
            <a:prstGeom prst="rect">
              <a:avLst/>
            </a:prstGeom>
            <a:noFill/>
          </p:spPr>
          <p:txBody>
            <a:bodyPr wrap="none" rtlCol="0">
              <a:spAutoFit/>
            </a:bodyPr>
            <a:lstStyle/>
            <a:p>
              <a:pPr algn="r"/>
              <a:r>
                <a:rPr lang="en-US" sz="1000" dirty="0" smtClean="0">
                  <a:solidFill>
                    <a:schemeClr val="tx1">
                      <a:lumMod val="65000"/>
                      <a:lumOff val="35000"/>
                    </a:schemeClr>
                  </a:solidFill>
                </a:rPr>
                <a:t>Enhanced security capabilities</a:t>
              </a:r>
            </a:p>
          </p:txBody>
        </p:sp>
      </p:grpSp>
    </p:spTree>
    <p:extLst>
      <p:ext uri="{BB962C8B-B14F-4D97-AF65-F5344CB8AC3E}">
        <p14:creationId xmlns:p14="http://schemas.microsoft.com/office/powerpoint/2010/main" val="223941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gray">
          <a:xfrm>
            <a:off x="9061" y="980601"/>
            <a:ext cx="9125878" cy="3473449"/>
          </a:xfrm>
          <a:prstGeom prst="roundRect">
            <a:avLst>
              <a:gd name="adj" fmla="val 0"/>
            </a:avLst>
          </a:prstGeom>
          <a:gradFill flip="none" rotWithShape="1">
            <a:gsLst>
              <a:gs pos="0">
                <a:schemeClr val="accent4"/>
              </a:gs>
              <a:gs pos="100000">
                <a:schemeClr val="bg1"/>
              </a:gs>
            </a:gsLst>
            <a:lin ang="13500000" scaled="1"/>
            <a:tileRect/>
          </a:gradFill>
          <a:ln w="12700">
            <a:solidFill>
              <a:schemeClr val="bg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anchor="ctr"/>
          <a:lstStyle/>
          <a:p>
            <a:pPr marL="2281238" indent="-82296"/>
            <a:endParaRPr lang="en-US" sz="1100" dirty="0">
              <a:solidFill>
                <a:srgbClr val="717074"/>
              </a:solidFill>
            </a:endParaRPr>
          </a:p>
        </p:txBody>
      </p:sp>
      <p:pic>
        <p:nvPicPr>
          <p:cNvPr id="20" name="Picture 19"/>
          <p:cNvPicPr>
            <a:picLocks noChangeAspect="1"/>
          </p:cNvPicPr>
          <p:nvPr/>
        </p:nvPicPr>
        <p:blipFill>
          <a:blip r:embed="rId3">
            <a:clrChange>
              <a:clrFrom>
                <a:srgbClr val="FFFFFF"/>
              </a:clrFrom>
              <a:clrTo>
                <a:srgbClr val="FFFFFF">
                  <a:alpha val="0"/>
                </a:srgbClr>
              </a:clrTo>
            </a:clrChange>
          </a:blip>
          <a:stretch>
            <a:fillRect/>
          </a:stretch>
        </p:blipFill>
        <p:spPr>
          <a:xfrm>
            <a:off x="152400" y="1069975"/>
            <a:ext cx="6781800" cy="3390900"/>
          </a:xfrm>
          <a:prstGeom prst="rect">
            <a:avLst/>
          </a:prstGeom>
        </p:spPr>
      </p:pic>
      <p:sp>
        <p:nvSpPr>
          <p:cNvPr id="2" name="Title 1"/>
          <p:cNvSpPr>
            <a:spLocks noGrp="1"/>
          </p:cNvSpPr>
          <p:nvPr>
            <p:ph type="ctrTitle"/>
          </p:nvPr>
        </p:nvSpPr>
        <p:spPr/>
        <p:txBody>
          <a:bodyPr/>
          <a:lstStyle/>
          <a:p>
            <a:r>
              <a:rPr lang="ru-RU" dirty="0" smtClean="0">
                <a:latin typeface="+mn-lt"/>
              </a:rPr>
              <a:t>Где фокусироваться</a:t>
            </a:r>
            <a:r>
              <a:rPr lang="en-US" dirty="0" smtClean="0">
                <a:latin typeface="+mn-lt"/>
              </a:rPr>
              <a:t>?</a:t>
            </a:r>
            <a:endParaRPr lang="en-US" dirty="0">
              <a:latin typeface="+mn-lt"/>
            </a:endParaRPr>
          </a:p>
        </p:txBody>
      </p:sp>
      <p:sp>
        <p:nvSpPr>
          <p:cNvPr id="4" name="Text Placeholder 1"/>
          <p:cNvSpPr txBox="1">
            <a:spLocks/>
          </p:cNvSpPr>
          <p:nvPr/>
        </p:nvSpPr>
        <p:spPr>
          <a:xfrm>
            <a:off x="379413" y="4687243"/>
            <a:ext cx="8078787" cy="230832"/>
          </a:xfrm>
          <a:prstGeom prst="rect">
            <a:avLst/>
          </a:prstGeom>
        </p:spPr>
        <p:txBody>
          <a:bodyPr wrap="square" anchor="b" anchorCtr="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900" dirty="0" smtClean="0">
                <a:solidFill>
                  <a:srgbClr val="717074"/>
                </a:solidFill>
              </a:rPr>
              <a:t>Gartner 9/13: </a:t>
            </a:r>
            <a:r>
              <a:rPr lang="ru-RU" sz="900" dirty="0" smtClean="0">
                <a:solidFill>
                  <a:srgbClr val="717074"/>
                </a:solidFill>
              </a:rPr>
              <a:t>Анализ опроса по</a:t>
            </a:r>
            <a:r>
              <a:rPr lang="en-US" sz="900" dirty="0" smtClean="0">
                <a:solidFill>
                  <a:srgbClr val="717074"/>
                </a:solidFill>
              </a:rPr>
              <a:t> </a:t>
            </a:r>
            <a:r>
              <a:rPr lang="ru-RU" sz="900" dirty="0">
                <a:solidFill>
                  <a:srgbClr val="717074"/>
                </a:solidFill>
              </a:rPr>
              <a:t>в</a:t>
            </a:r>
            <a:r>
              <a:rPr lang="ru-RU" sz="900" dirty="0" smtClean="0">
                <a:solidFill>
                  <a:srgbClr val="717074"/>
                </a:solidFill>
              </a:rPr>
              <a:t>недрению </a:t>
            </a:r>
            <a:r>
              <a:rPr lang="ru-RU" sz="900" dirty="0">
                <a:solidFill>
                  <a:srgbClr val="717074"/>
                </a:solidFill>
              </a:rPr>
              <a:t>больших </a:t>
            </a:r>
            <a:r>
              <a:rPr lang="ru-RU" sz="900" dirty="0" smtClean="0">
                <a:solidFill>
                  <a:srgbClr val="717074"/>
                </a:solidFill>
              </a:rPr>
              <a:t>данных в</a:t>
            </a:r>
            <a:r>
              <a:rPr lang="en-US" sz="900" dirty="0" smtClean="0">
                <a:solidFill>
                  <a:srgbClr val="717074"/>
                </a:solidFill>
              </a:rPr>
              <a:t> 2013 </a:t>
            </a:r>
            <a:r>
              <a:rPr lang="ru-RU" sz="900" dirty="0" smtClean="0">
                <a:solidFill>
                  <a:srgbClr val="717074"/>
                </a:solidFill>
              </a:rPr>
              <a:t>показывает</a:t>
            </a:r>
            <a:r>
              <a:rPr lang="en-US" sz="900" dirty="0" smtClean="0">
                <a:solidFill>
                  <a:srgbClr val="717074"/>
                </a:solidFill>
              </a:rPr>
              <a:t> </a:t>
            </a:r>
            <a:r>
              <a:rPr lang="ru-RU" sz="900" dirty="0" smtClean="0">
                <a:solidFill>
                  <a:srgbClr val="717074"/>
                </a:solidFill>
              </a:rPr>
              <a:t>суть</a:t>
            </a:r>
            <a:endParaRPr lang="en-US" sz="900" dirty="0">
              <a:solidFill>
                <a:srgbClr val="717074"/>
              </a:solidFill>
            </a:endParaRPr>
          </a:p>
        </p:txBody>
      </p:sp>
      <p:grpSp>
        <p:nvGrpSpPr>
          <p:cNvPr id="3" name="Group 2"/>
          <p:cNvGrpSpPr/>
          <p:nvPr/>
        </p:nvGrpSpPr>
        <p:grpSpPr>
          <a:xfrm>
            <a:off x="5629171" y="1100607"/>
            <a:ext cx="3586212" cy="1084567"/>
            <a:chOff x="5629171" y="1230782"/>
            <a:chExt cx="3586212" cy="1084567"/>
          </a:xfrm>
        </p:grpSpPr>
        <p:sp>
          <p:nvSpPr>
            <p:cNvPr id="17" name="Rectangle 16"/>
            <p:cNvSpPr/>
            <p:nvPr/>
          </p:nvSpPr>
          <p:spPr>
            <a:xfrm>
              <a:off x="5629171" y="2038350"/>
              <a:ext cx="3166252" cy="276999"/>
            </a:xfrm>
            <a:prstGeom prst="rect">
              <a:avLst/>
            </a:prstGeom>
          </p:spPr>
          <p:txBody>
            <a:bodyPr wrap="none">
              <a:spAutoFit/>
            </a:bodyPr>
            <a:lstStyle/>
            <a:p>
              <a:pPr algn="ctr"/>
              <a:r>
                <a:rPr lang="ru-RU" sz="1200" b="1" dirty="0">
                  <a:solidFill>
                    <a:srgbClr val="660066"/>
                  </a:solidFill>
                </a:rPr>
                <a:t>Понимать Поведение Заказчиков</a:t>
              </a:r>
            </a:p>
          </p:txBody>
        </p:sp>
        <p:sp>
          <p:nvSpPr>
            <p:cNvPr id="19" name="Rectangle 18"/>
            <p:cNvSpPr/>
            <p:nvPr/>
          </p:nvSpPr>
          <p:spPr>
            <a:xfrm>
              <a:off x="6299200" y="1230782"/>
              <a:ext cx="2916183" cy="261610"/>
            </a:xfrm>
            <a:prstGeom prst="rect">
              <a:avLst/>
            </a:prstGeom>
          </p:spPr>
          <p:txBody>
            <a:bodyPr wrap="none">
              <a:spAutoFit/>
            </a:bodyPr>
            <a:lstStyle/>
            <a:p>
              <a:pPr algn="ctr"/>
              <a:r>
                <a:rPr lang="ru-RU" sz="1100" b="1" dirty="0" smtClean="0">
                  <a:solidFill>
                    <a:srgbClr val="660066"/>
                  </a:solidFill>
                </a:rPr>
                <a:t>Понимать Поведение </a:t>
              </a:r>
              <a:r>
                <a:rPr lang="ru-RU" sz="1100" b="1" dirty="0">
                  <a:solidFill>
                    <a:srgbClr val="660066"/>
                  </a:solidFill>
                </a:rPr>
                <a:t>Заказчиков</a:t>
              </a:r>
            </a:p>
          </p:txBody>
        </p:sp>
      </p:grpSp>
      <p:grpSp>
        <p:nvGrpSpPr>
          <p:cNvPr id="5" name="Group 4"/>
          <p:cNvGrpSpPr/>
          <p:nvPr/>
        </p:nvGrpSpPr>
        <p:grpSpPr>
          <a:xfrm>
            <a:off x="5447151" y="1369061"/>
            <a:ext cx="3458760" cy="1082017"/>
            <a:chOff x="5447151" y="1499236"/>
            <a:chExt cx="3458760" cy="1082017"/>
          </a:xfrm>
        </p:grpSpPr>
        <p:sp>
          <p:nvSpPr>
            <p:cNvPr id="22" name="Rectangle 21"/>
            <p:cNvSpPr/>
            <p:nvPr/>
          </p:nvSpPr>
          <p:spPr>
            <a:xfrm>
              <a:off x="6305519" y="1499236"/>
              <a:ext cx="2600392" cy="276999"/>
            </a:xfrm>
            <a:prstGeom prst="rect">
              <a:avLst/>
            </a:prstGeom>
          </p:spPr>
          <p:txBody>
            <a:bodyPr wrap="none">
              <a:spAutoFit/>
            </a:bodyPr>
            <a:lstStyle/>
            <a:p>
              <a:pPr algn="ctr"/>
              <a:r>
                <a:rPr lang="ru-RU" sz="1200" b="1" dirty="0" smtClean="0">
                  <a:solidFill>
                    <a:srgbClr val="2C95DD"/>
                  </a:solidFill>
                </a:rPr>
                <a:t>Оптимизировать Операции</a:t>
              </a:r>
              <a:endParaRPr lang="en-US" sz="1200" b="1" dirty="0">
                <a:solidFill>
                  <a:srgbClr val="2C95DD"/>
                </a:solidFill>
              </a:endParaRPr>
            </a:p>
          </p:txBody>
        </p:sp>
        <p:sp>
          <p:nvSpPr>
            <p:cNvPr id="24" name="Rectangle 23"/>
            <p:cNvSpPr/>
            <p:nvPr/>
          </p:nvSpPr>
          <p:spPr>
            <a:xfrm>
              <a:off x="5447151" y="2304254"/>
              <a:ext cx="2600392" cy="276999"/>
            </a:xfrm>
            <a:prstGeom prst="rect">
              <a:avLst/>
            </a:prstGeom>
          </p:spPr>
          <p:txBody>
            <a:bodyPr wrap="none">
              <a:spAutoFit/>
            </a:bodyPr>
            <a:lstStyle/>
            <a:p>
              <a:pPr algn="ctr"/>
              <a:r>
                <a:rPr lang="ru-RU" sz="1200" b="1" dirty="0">
                  <a:solidFill>
                    <a:srgbClr val="2C95DD"/>
                  </a:solidFill>
                </a:rPr>
                <a:t>Оптимизировать Операции</a:t>
              </a:r>
            </a:p>
          </p:txBody>
        </p:sp>
      </p:grpSp>
      <p:sp>
        <p:nvSpPr>
          <p:cNvPr id="26" name="Rectangle 25"/>
          <p:cNvSpPr/>
          <p:nvPr/>
        </p:nvSpPr>
        <p:spPr>
          <a:xfrm>
            <a:off x="4343327" y="2710967"/>
            <a:ext cx="2044149" cy="276999"/>
          </a:xfrm>
          <a:prstGeom prst="rect">
            <a:avLst/>
          </a:prstGeom>
        </p:spPr>
        <p:txBody>
          <a:bodyPr wrap="none">
            <a:spAutoFit/>
          </a:bodyPr>
          <a:lstStyle/>
          <a:p>
            <a:pPr algn="ctr"/>
            <a:r>
              <a:rPr lang="ru-RU" sz="1200" b="1" dirty="0" smtClean="0">
                <a:solidFill>
                  <a:srgbClr val="BA3030"/>
                </a:solidFill>
              </a:rPr>
              <a:t>Внедрять инновации</a:t>
            </a:r>
            <a:endParaRPr lang="ru-RU" sz="1200" b="1" dirty="0">
              <a:solidFill>
                <a:srgbClr val="BA3030"/>
              </a:solidFill>
            </a:endParaRPr>
          </a:p>
        </p:txBody>
      </p:sp>
      <p:grpSp>
        <p:nvGrpSpPr>
          <p:cNvPr id="7" name="Group 6"/>
          <p:cNvGrpSpPr/>
          <p:nvPr/>
        </p:nvGrpSpPr>
        <p:grpSpPr>
          <a:xfrm>
            <a:off x="4041720" y="1630671"/>
            <a:ext cx="3915458" cy="1897519"/>
            <a:chOff x="4041720" y="1760846"/>
            <a:chExt cx="3915458" cy="1897519"/>
          </a:xfrm>
        </p:grpSpPr>
        <p:sp>
          <p:nvSpPr>
            <p:cNvPr id="23" name="Rectangle 22"/>
            <p:cNvSpPr/>
            <p:nvPr/>
          </p:nvSpPr>
          <p:spPr>
            <a:xfrm>
              <a:off x="6028444" y="1760846"/>
              <a:ext cx="1928734" cy="276999"/>
            </a:xfrm>
            <a:prstGeom prst="rect">
              <a:avLst/>
            </a:prstGeom>
          </p:spPr>
          <p:txBody>
            <a:bodyPr wrap="none">
              <a:spAutoFit/>
            </a:bodyPr>
            <a:lstStyle/>
            <a:p>
              <a:pPr algn="ctr"/>
              <a:r>
                <a:rPr lang="ru-RU" sz="1200" b="1" dirty="0" smtClean="0">
                  <a:solidFill>
                    <a:schemeClr val="accent2"/>
                  </a:solidFill>
                </a:rPr>
                <a:t>Управлять Рисками</a:t>
              </a:r>
              <a:endParaRPr lang="ru-RU" sz="1200" b="1" dirty="0">
                <a:solidFill>
                  <a:schemeClr val="accent2"/>
                </a:solidFill>
              </a:endParaRPr>
            </a:p>
          </p:txBody>
        </p:sp>
        <p:sp>
          <p:nvSpPr>
            <p:cNvPr id="25" name="Rectangle 24"/>
            <p:cNvSpPr/>
            <p:nvPr/>
          </p:nvSpPr>
          <p:spPr>
            <a:xfrm>
              <a:off x="4915480" y="2571750"/>
              <a:ext cx="1928733" cy="276999"/>
            </a:xfrm>
            <a:prstGeom prst="rect">
              <a:avLst/>
            </a:prstGeom>
          </p:spPr>
          <p:txBody>
            <a:bodyPr wrap="none">
              <a:spAutoFit/>
            </a:bodyPr>
            <a:lstStyle/>
            <a:p>
              <a:pPr algn="ctr"/>
              <a:r>
                <a:rPr lang="ru-RU" sz="1200" b="1" dirty="0">
                  <a:solidFill>
                    <a:srgbClr val="339933"/>
                  </a:solidFill>
                </a:rPr>
                <a:t>Управлять Рисками</a:t>
              </a:r>
            </a:p>
          </p:txBody>
        </p:sp>
        <p:sp>
          <p:nvSpPr>
            <p:cNvPr id="27" name="Rectangle 26"/>
            <p:cNvSpPr/>
            <p:nvPr/>
          </p:nvSpPr>
          <p:spPr>
            <a:xfrm>
              <a:off x="4158560" y="3381366"/>
              <a:ext cx="1928733" cy="276999"/>
            </a:xfrm>
            <a:prstGeom prst="rect">
              <a:avLst/>
            </a:prstGeom>
          </p:spPr>
          <p:txBody>
            <a:bodyPr wrap="none">
              <a:spAutoFit/>
            </a:bodyPr>
            <a:lstStyle/>
            <a:p>
              <a:pPr algn="ctr"/>
              <a:r>
                <a:rPr lang="ru-RU" sz="1200" b="1" dirty="0">
                  <a:solidFill>
                    <a:srgbClr val="339933"/>
                  </a:solidFill>
                </a:rPr>
                <a:t>Управлять Рисками</a:t>
              </a:r>
            </a:p>
          </p:txBody>
        </p:sp>
        <p:sp>
          <p:nvSpPr>
            <p:cNvPr id="28" name="Rectangle 27"/>
            <p:cNvSpPr/>
            <p:nvPr/>
          </p:nvSpPr>
          <p:spPr>
            <a:xfrm>
              <a:off x="4041720" y="3111974"/>
              <a:ext cx="1928733" cy="276999"/>
            </a:xfrm>
            <a:prstGeom prst="rect">
              <a:avLst/>
            </a:prstGeom>
          </p:spPr>
          <p:txBody>
            <a:bodyPr wrap="none">
              <a:spAutoFit/>
            </a:bodyPr>
            <a:lstStyle/>
            <a:p>
              <a:pPr algn="ctr"/>
              <a:r>
                <a:rPr lang="ru-RU" sz="1200" b="1" dirty="0">
                  <a:solidFill>
                    <a:srgbClr val="339933"/>
                  </a:solidFill>
                </a:rPr>
                <a:t>Управлять Рисками</a:t>
              </a:r>
            </a:p>
          </p:txBody>
        </p:sp>
      </p:grpSp>
    </p:spTree>
    <p:extLst>
      <p:ext uri="{BB962C8B-B14F-4D97-AF65-F5344CB8AC3E}">
        <p14:creationId xmlns:p14="http://schemas.microsoft.com/office/powerpoint/2010/main" val="175994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357867" y="1256535"/>
            <a:ext cx="7494099" cy="3230123"/>
          </a:xfrm>
          <a:prstGeom prst="rect">
            <a:avLst/>
          </a:prstGeom>
          <a:solidFill>
            <a:schemeClr val="bg1">
              <a:lumMod val="9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7" name="Chart 76"/>
          <p:cNvGraphicFramePr/>
          <p:nvPr>
            <p:extLst/>
          </p:nvPr>
        </p:nvGraphicFramePr>
        <p:xfrm>
          <a:off x="478391" y="1005417"/>
          <a:ext cx="7901736" cy="5214398"/>
        </p:xfrm>
        <a:graphic>
          <a:graphicData uri="http://schemas.openxmlformats.org/drawingml/2006/chart">
            <c:chart xmlns:c="http://schemas.openxmlformats.org/drawingml/2006/chart" xmlns:r="http://schemas.openxmlformats.org/officeDocument/2006/relationships" r:id="rId3"/>
          </a:graphicData>
        </a:graphic>
      </p:graphicFrame>
      <p:grpSp>
        <p:nvGrpSpPr>
          <p:cNvPr id="96" name="Group 95"/>
          <p:cNvGrpSpPr/>
          <p:nvPr/>
        </p:nvGrpSpPr>
        <p:grpSpPr>
          <a:xfrm>
            <a:off x="398740" y="1369820"/>
            <a:ext cx="743186" cy="2936122"/>
            <a:chOff x="577116" y="1429793"/>
            <a:chExt cx="689394" cy="2859458"/>
          </a:xfrm>
        </p:grpSpPr>
        <p:sp>
          <p:nvSpPr>
            <p:cNvPr id="97" name="TextBox 96"/>
            <p:cNvSpPr txBox="1"/>
            <p:nvPr/>
          </p:nvSpPr>
          <p:spPr>
            <a:xfrm>
              <a:off x="577116" y="206841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56%</a:t>
              </a:r>
            </a:p>
          </p:txBody>
        </p:sp>
        <p:sp>
          <p:nvSpPr>
            <p:cNvPr id="98" name="TextBox 97"/>
            <p:cNvSpPr txBox="1"/>
            <p:nvPr/>
          </p:nvSpPr>
          <p:spPr>
            <a:xfrm>
              <a:off x="577116" y="272966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48%</a:t>
              </a:r>
            </a:p>
          </p:txBody>
        </p:sp>
        <p:sp>
          <p:nvSpPr>
            <p:cNvPr id="99" name="TextBox 98"/>
            <p:cNvSpPr txBox="1"/>
            <p:nvPr/>
          </p:nvSpPr>
          <p:spPr>
            <a:xfrm>
              <a:off x="577116" y="3049718"/>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44%</a:t>
              </a:r>
            </a:p>
          </p:txBody>
        </p:sp>
        <p:sp>
          <p:nvSpPr>
            <p:cNvPr id="100" name="TextBox 99"/>
            <p:cNvSpPr txBox="1"/>
            <p:nvPr/>
          </p:nvSpPr>
          <p:spPr>
            <a:xfrm>
              <a:off x="577116" y="3393701"/>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37%</a:t>
              </a:r>
            </a:p>
          </p:txBody>
        </p:sp>
        <p:sp>
          <p:nvSpPr>
            <p:cNvPr id="101" name="TextBox 100"/>
            <p:cNvSpPr txBox="1"/>
            <p:nvPr/>
          </p:nvSpPr>
          <p:spPr>
            <a:xfrm>
              <a:off x="577116" y="3729685"/>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33%</a:t>
              </a:r>
            </a:p>
          </p:txBody>
        </p:sp>
        <p:sp>
          <p:nvSpPr>
            <p:cNvPr id="102" name="TextBox 101"/>
            <p:cNvSpPr txBox="1"/>
            <p:nvPr/>
          </p:nvSpPr>
          <p:spPr>
            <a:xfrm>
              <a:off x="577116" y="1754977"/>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59%</a:t>
              </a:r>
            </a:p>
          </p:txBody>
        </p:sp>
        <p:sp>
          <p:nvSpPr>
            <p:cNvPr id="103" name="TextBox 102"/>
            <p:cNvSpPr txBox="1"/>
            <p:nvPr/>
          </p:nvSpPr>
          <p:spPr>
            <a:xfrm>
              <a:off x="577116" y="2396694"/>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48%</a:t>
              </a:r>
            </a:p>
          </p:txBody>
        </p:sp>
        <p:sp>
          <p:nvSpPr>
            <p:cNvPr id="104" name="TextBox 103"/>
            <p:cNvSpPr txBox="1"/>
            <p:nvPr/>
          </p:nvSpPr>
          <p:spPr>
            <a:xfrm>
              <a:off x="577116" y="4049459"/>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33%</a:t>
              </a:r>
            </a:p>
          </p:txBody>
        </p:sp>
        <p:sp>
          <p:nvSpPr>
            <p:cNvPr id="105" name="TextBox 104"/>
            <p:cNvSpPr txBox="1"/>
            <p:nvPr/>
          </p:nvSpPr>
          <p:spPr>
            <a:xfrm>
              <a:off x="577116" y="1429793"/>
              <a:ext cx="689394" cy="239792"/>
            </a:xfrm>
            <a:prstGeom prst="rect">
              <a:avLst/>
            </a:prstGeom>
            <a:noFill/>
          </p:spPr>
          <p:txBody>
            <a:bodyPr wrap="square" rtlCol="0">
              <a:spAutoFit/>
            </a:bodyPr>
            <a:lstStyle/>
            <a:p>
              <a:r>
                <a:rPr lang="en-US" sz="1000" dirty="0" smtClean="0">
                  <a:solidFill>
                    <a:schemeClr val="tx1">
                      <a:lumMod val="65000"/>
                      <a:lumOff val="35000"/>
                    </a:schemeClr>
                  </a:solidFill>
                </a:rPr>
                <a:t>70%</a:t>
              </a:r>
            </a:p>
          </p:txBody>
        </p:sp>
      </p:grpSp>
      <p:sp>
        <p:nvSpPr>
          <p:cNvPr id="106" name="Rectangle 105"/>
          <p:cNvSpPr/>
          <p:nvPr/>
        </p:nvSpPr>
        <p:spPr>
          <a:xfrm>
            <a:off x="357866" y="720447"/>
            <a:ext cx="6957333" cy="302111"/>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7" name="Group 116" hidden="1"/>
          <p:cNvGrpSpPr/>
          <p:nvPr/>
        </p:nvGrpSpPr>
        <p:grpSpPr bwMode="black">
          <a:xfrm>
            <a:off x="412723" y="1206183"/>
            <a:ext cx="3149274" cy="2562074"/>
            <a:chOff x="5184775" y="225425"/>
            <a:chExt cx="1500188" cy="1220788"/>
          </a:xfrm>
          <a:solidFill>
            <a:schemeClr val="bg1">
              <a:lumMod val="85000"/>
            </a:schemeClr>
          </a:solidFill>
        </p:grpSpPr>
        <p:sp>
          <p:nvSpPr>
            <p:cNvPr id="118" name="Freeform 117"/>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19" name="Oval 118"/>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120" name="Freeform 119"/>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grpSp>
      <p:sp>
        <p:nvSpPr>
          <p:cNvPr id="2" name="Title 1"/>
          <p:cNvSpPr>
            <a:spLocks noGrp="1"/>
          </p:cNvSpPr>
          <p:nvPr>
            <p:ph type="ctrTitle"/>
          </p:nvPr>
        </p:nvSpPr>
        <p:spPr/>
        <p:txBody>
          <a:bodyPr/>
          <a:lstStyle/>
          <a:p>
            <a:r>
              <a:rPr lang="ru-RU" dirty="0" smtClean="0"/>
              <a:t>Возможности Больших Данных</a:t>
            </a:r>
            <a:r>
              <a:rPr lang="en-US" dirty="0" smtClean="0"/>
              <a:t> </a:t>
            </a:r>
            <a:r>
              <a:rPr lang="ru-RU" dirty="0" smtClean="0"/>
              <a:t>по индустрии</a:t>
            </a:r>
            <a:endParaRPr lang="en-US" dirty="0"/>
          </a:p>
        </p:txBody>
      </p:sp>
      <p:sp>
        <p:nvSpPr>
          <p:cNvPr id="5" name="Subtitle 4"/>
          <p:cNvSpPr>
            <a:spLocks noGrp="1"/>
          </p:cNvSpPr>
          <p:nvPr>
            <p:ph type="subTitle" idx="1"/>
          </p:nvPr>
        </p:nvSpPr>
        <p:spPr/>
        <p:txBody>
          <a:bodyPr/>
          <a:lstStyle/>
          <a:p>
            <a:r>
              <a:rPr lang="ru-RU" dirty="0" smtClean="0"/>
              <a:t>Правительство</a:t>
            </a:r>
            <a:endParaRPr lang="en-US" dirty="0"/>
          </a:p>
        </p:txBody>
      </p:sp>
      <p:grpSp>
        <p:nvGrpSpPr>
          <p:cNvPr id="36" name="Group 52"/>
          <p:cNvGrpSpPr>
            <a:grpSpLocks noChangeAspect="1"/>
          </p:cNvGrpSpPr>
          <p:nvPr/>
        </p:nvGrpSpPr>
        <p:grpSpPr bwMode="auto">
          <a:xfrm>
            <a:off x="7792662" y="100988"/>
            <a:ext cx="850756" cy="967592"/>
            <a:chOff x="5583" y="1139"/>
            <a:chExt cx="517" cy="588"/>
          </a:xfrm>
        </p:grpSpPr>
        <p:sp>
          <p:nvSpPr>
            <p:cNvPr id="40" name="AutoShape 51"/>
            <p:cNvSpPr>
              <a:spLocks noChangeAspect="1" noChangeArrowheads="1" noTextEdit="1"/>
            </p:cNvSpPr>
            <p:nvPr/>
          </p:nvSpPr>
          <p:spPr bwMode="auto">
            <a:xfrm>
              <a:off x="5583" y="1139"/>
              <a:ext cx="517"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54"/>
            <p:cNvSpPr>
              <a:spLocks/>
            </p:cNvSpPr>
            <p:nvPr/>
          </p:nvSpPr>
          <p:spPr bwMode="auto">
            <a:xfrm>
              <a:off x="5834" y="1141"/>
              <a:ext cx="168" cy="127"/>
            </a:xfrm>
            <a:custGeom>
              <a:avLst/>
              <a:gdLst>
                <a:gd name="T0" fmla="*/ 58 w 70"/>
                <a:gd name="T1" fmla="*/ 0 h 53"/>
                <a:gd name="T2" fmla="*/ 35 w 70"/>
                <a:gd name="T3" fmla="*/ 3 h 53"/>
                <a:gd name="T4" fmla="*/ 21 w 70"/>
                <a:gd name="T5" fmla="*/ 5 h 53"/>
                <a:gd name="T6" fmla="*/ 0 w 70"/>
                <a:gd name="T7" fmla="*/ 2 h 53"/>
                <a:gd name="T8" fmla="*/ 0 w 70"/>
                <a:gd name="T9" fmla="*/ 48 h 53"/>
                <a:gd name="T10" fmla="*/ 21 w 70"/>
                <a:gd name="T11" fmla="*/ 53 h 53"/>
                <a:gd name="T12" fmla="*/ 35 w 70"/>
                <a:gd name="T13" fmla="*/ 49 h 53"/>
                <a:gd name="T14" fmla="*/ 58 w 70"/>
                <a:gd name="T15" fmla="*/ 46 h 53"/>
                <a:gd name="T16" fmla="*/ 70 w 70"/>
                <a:gd name="T17" fmla="*/ 48 h 53"/>
                <a:gd name="T18" fmla="*/ 70 w 70"/>
                <a:gd name="T19" fmla="*/ 1 h 53"/>
                <a:gd name="T20" fmla="*/ 58 w 70"/>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53">
                  <a:moveTo>
                    <a:pt x="58" y="0"/>
                  </a:moveTo>
                  <a:cubicBezTo>
                    <a:pt x="50" y="0"/>
                    <a:pt x="41" y="0"/>
                    <a:pt x="35" y="3"/>
                  </a:cubicBezTo>
                  <a:cubicBezTo>
                    <a:pt x="31" y="5"/>
                    <a:pt x="27" y="5"/>
                    <a:pt x="21" y="5"/>
                  </a:cubicBezTo>
                  <a:cubicBezTo>
                    <a:pt x="15" y="5"/>
                    <a:pt x="9" y="6"/>
                    <a:pt x="0" y="2"/>
                  </a:cubicBezTo>
                  <a:cubicBezTo>
                    <a:pt x="0" y="48"/>
                    <a:pt x="0" y="48"/>
                    <a:pt x="0" y="48"/>
                  </a:cubicBezTo>
                  <a:cubicBezTo>
                    <a:pt x="9" y="53"/>
                    <a:pt x="15" y="53"/>
                    <a:pt x="21" y="53"/>
                  </a:cubicBezTo>
                  <a:cubicBezTo>
                    <a:pt x="27" y="53"/>
                    <a:pt x="31" y="51"/>
                    <a:pt x="35" y="49"/>
                  </a:cubicBezTo>
                  <a:cubicBezTo>
                    <a:pt x="41" y="47"/>
                    <a:pt x="50" y="46"/>
                    <a:pt x="58" y="46"/>
                  </a:cubicBezTo>
                  <a:cubicBezTo>
                    <a:pt x="62" y="46"/>
                    <a:pt x="66" y="47"/>
                    <a:pt x="70" y="48"/>
                  </a:cubicBezTo>
                  <a:cubicBezTo>
                    <a:pt x="70" y="1"/>
                    <a:pt x="70" y="1"/>
                    <a:pt x="70" y="1"/>
                  </a:cubicBezTo>
                  <a:cubicBezTo>
                    <a:pt x="66" y="0"/>
                    <a:pt x="62" y="0"/>
                    <a:pt x="58" y="0"/>
                  </a:cubicBez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55"/>
            <p:cNvSpPr>
              <a:spLocks/>
            </p:cNvSpPr>
            <p:nvPr/>
          </p:nvSpPr>
          <p:spPr bwMode="auto">
            <a:xfrm>
              <a:off x="5968" y="1450"/>
              <a:ext cx="29" cy="193"/>
            </a:xfrm>
            <a:custGeom>
              <a:avLst/>
              <a:gdLst>
                <a:gd name="T0" fmla="*/ 0 w 29"/>
                <a:gd name="T1" fmla="*/ 0 h 193"/>
                <a:gd name="T2" fmla="*/ 29 w 29"/>
                <a:gd name="T3" fmla="*/ 0 h 193"/>
                <a:gd name="T4" fmla="*/ 29 w 29"/>
                <a:gd name="T5" fmla="*/ 193 h 193"/>
                <a:gd name="T6" fmla="*/ 0 w 29"/>
                <a:gd name="T7" fmla="*/ 193 h 193"/>
                <a:gd name="T8" fmla="*/ 0 w 29"/>
                <a:gd name="T9" fmla="*/ 0 h 193"/>
                <a:gd name="T10" fmla="*/ 0 w 29"/>
                <a:gd name="T11" fmla="*/ 0 h 193"/>
              </a:gdLst>
              <a:ahLst/>
              <a:cxnLst>
                <a:cxn ang="0">
                  <a:pos x="T0" y="T1"/>
                </a:cxn>
                <a:cxn ang="0">
                  <a:pos x="T2" y="T3"/>
                </a:cxn>
                <a:cxn ang="0">
                  <a:pos x="T4" y="T5"/>
                </a:cxn>
                <a:cxn ang="0">
                  <a:pos x="T6" y="T7"/>
                </a:cxn>
                <a:cxn ang="0">
                  <a:pos x="T8" y="T9"/>
                </a:cxn>
                <a:cxn ang="0">
                  <a:pos x="T10" y="T11"/>
                </a:cxn>
              </a:cxnLst>
              <a:rect l="0" t="0" r="r" b="b"/>
              <a:pathLst>
                <a:path w="29" h="193">
                  <a:moveTo>
                    <a:pt x="0" y="0"/>
                  </a:moveTo>
                  <a:lnTo>
                    <a:pt x="29" y="0"/>
                  </a:lnTo>
                  <a:lnTo>
                    <a:pt x="29"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56"/>
            <p:cNvSpPr>
              <a:spLocks/>
            </p:cNvSpPr>
            <p:nvPr/>
          </p:nvSpPr>
          <p:spPr bwMode="auto">
            <a:xfrm>
              <a:off x="5968" y="1450"/>
              <a:ext cx="29" cy="193"/>
            </a:xfrm>
            <a:custGeom>
              <a:avLst/>
              <a:gdLst>
                <a:gd name="T0" fmla="*/ 0 w 29"/>
                <a:gd name="T1" fmla="*/ 0 h 193"/>
                <a:gd name="T2" fmla="*/ 29 w 29"/>
                <a:gd name="T3" fmla="*/ 0 h 193"/>
                <a:gd name="T4" fmla="*/ 29 w 29"/>
                <a:gd name="T5" fmla="*/ 193 h 193"/>
                <a:gd name="T6" fmla="*/ 0 w 29"/>
                <a:gd name="T7" fmla="*/ 193 h 193"/>
                <a:gd name="T8" fmla="*/ 0 w 29"/>
                <a:gd name="T9" fmla="*/ 0 h 193"/>
                <a:gd name="T10" fmla="*/ 0 w 29"/>
                <a:gd name="T11" fmla="*/ 0 h 193"/>
              </a:gdLst>
              <a:ahLst/>
              <a:cxnLst>
                <a:cxn ang="0">
                  <a:pos x="T0" y="T1"/>
                </a:cxn>
                <a:cxn ang="0">
                  <a:pos x="T2" y="T3"/>
                </a:cxn>
                <a:cxn ang="0">
                  <a:pos x="T4" y="T5"/>
                </a:cxn>
                <a:cxn ang="0">
                  <a:pos x="T6" y="T7"/>
                </a:cxn>
                <a:cxn ang="0">
                  <a:pos x="T8" y="T9"/>
                </a:cxn>
                <a:cxn ang="0">
                  <a:pos x="T10" y="T11"/>
                </a:cxn>
              </a:cxnLst>
              <a:rect l="0" t="0" r="r" b="b"/>
              <a:pathLst>
                <a:path w="29" h="193">
                  <a:moveTo>
                    <a:pt x="0" y="0"/>
                  </a:moveTo>
                  <a:lnTo>
                    <a:pt x="29" y="0"/>
                  </a:lnTo>
                  <a:lnTo>
                    <a:pt x="29" y="193"/>
                  </a:lnTo>
                  <a:lnTo>
                    <a:pt x="0" y="193"/>
                  </a:lnTo>
                  <a:lnTo>
                    <a:pt x="0" y="0"/>
                  </a:lnTo>
                  <a:lnTo>
                    <a:pt x="0"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57"/>
            <p:cNvSpPr>
              <a:spLocks/>
            </p:cNvSpPr>
            <p:nvPr/>
          </p:nvSpPr>
          <p:spPr bwMode="auto">
            <a:xfrm>
              <a:off x="5626" y="1450"/>
              <a:ext cx="31" cy="193"/>
            </a:xfrm>
            <a:custGeom>
              <a:avLst/>
              <a:gdLst>
                <a:gd name="T0" fmla="*/ 0 w 31"/>
                <a:gd name="T1" fmla="*/ 0 h 193"/>
                <a:gd name="T2" fmla="*/ 31 w 31"/>
                <a:gd name="T3" fmla="*/ 0 h 193"/>
                <a:gd name="T4" fmla="*/ 31 w 31"/>
                <a:gd name="T5" fmla="*/ 193 h 193"/>
                <a:gd name="T6" fmla="*/ 0 w 31"/>
                <a:gd name="T7" fmla="*/ 193 h 193"/>
                <a:gd name="T8" fmla="*/ 0 w 31"/>
                <a:gd name="T9" fmla="*/ 0 h 193"/>
                <a:gd name="T10" fmla="*/ 0 w 31"/>
                <a:gd name="T11" fmla="*/ 0 h 193"/>
              </a:gdLst>
              <a:ahLst/>
              <a:cxnLst>
                <a:cxn ang="0">
                  <a:pos x="T0" y="T1"/>
                </a:cxn>
                <a:cxn ang="0">
                  <a:pos x="T2" y="T3"/>
                </a:cxn>
                <a:cxn ang="0">
                  <a:pos x="T4" y="T5"/>
                </a:cxn>
                <a:cxn ang="0">
                  <a:pos x="T6" y="T7"/>
                </a:cxn>
                <a:cxn ang="0">
                  <a:pos x="T8" y="T9"/>
                </a:cxn>
                <a:cxn ang="0">
                  <a:pos x="T10" y="T11"/>
                </a:cxn>
              </a:cxnLst>
              <a:rect l="0" t="0" r="r" b="b"/>
              <a:pathLst>
                <a:path w="31" h="193">
                  <a:moveTo>
                    <a:pt x="0" y="0"/>
                  </a:moveTo>
                  <a:lnTo>
                    <a:pt x="31" y="0"/>
                  </a:lnTo>
                  <a:lnTo>
                    <a:pt x="31"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58"/>
            <p:cNvSpPr>
              <a:spLocks/>
            </p:cNvSpPr>
            <p:nvPr/>
          </p:nvSpPr>
          <p:spPr bwMode="auto">
            <a:xfrm>
              <a:off x="5626" y="1450"/>
              <a:ext cx="41" cy="193"/>
            </a:xfrm>
            <a:custGeom>
              <a:avLst/>
              <a:gdLst>
                <a:gd name="T0" fmla="*/ 0 w 41"/>
                <a:gd name="T1" fmla="*/ 0 h 193"/>
                <a:gd name="T2" fmla="*/ 41 w 41"/>
                <a:gd name="T3" fmla="*/ 0 h 193"/>
                <a:gd name="T4" fmla="*/ 41 w 41"/>
                <a:gd name="T5" fmla="*/ 193 h 193"/>
                <a:gd name="T6" fmla="*/ 0 w 41"/>
                <a:gd name="T7" fmla="*/ 193 h 193"/>
                <a:gd name="T8" fmla="*/ 0 w 41"/>
                <a:gd name="T9" fmla="*/ 0 h 193"/>
                <a:gd name="T10" fmla="*/ 0 w 41"/>
                <a:gd name="T11" fmla="*/ 0 h 193"/>
              </a:gdLst>
              <a:ahLst/>
              <a:cxnLst>
                <a:cxn ang="0">
                  <a:pos x="T0" y="T1"/>
                </a:cxn>
                <a:cxn ang="0">
                  <a:pos x="T2" y="T3"/>
                </a:cxn>
                <a:cxn ang="0">
                  <a:pos x="T4" y="T5"/>
                </a:cxn>
                <a:cxn ang="0">
                  <a:pos x="T6" y="T7"/>
                </a:cxn>
                <a:cxn ang="0">
                  <a:pos x="T8" y="T9"/>
                </a:cxn>
                <a:cxn ang="0">
                  <a:pos x="T10" y="T11"/>
                </a:cxn>
              </a:cxnLst>
              <a:rect l="0" t="0" r="r" b="b"/>
              <a:pathLst>
                <a:path w="41" h="193">
                  <a:moveTo>
                    <a:pt x="0" y="0"/>
                  </a:moveTo>
                  <a:lnTo>
                    <a:pt x="41" y="0"/>
                  </a:lnTo>
                  <a:lnTo>
                    <a:pt x="41" y="193"/>
                  </a:lnTo>
                  <a:lnTo>
                    <a:pt x="0" y="193"/>
                  </a:lnTo>
                  <a:lnTo>
                    <a:pt x="0" y="0"/>
                  </a:lnTo>
                  <a:lnTo>
                    <a:pt x="0"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59"/>
            <p:cNvSpPr>
              <a:spLocks/>
            </p:cNvSpPr>
            <p:nvPr/>
          </p:nvSpPr>
          <p:spPr bwMode="auto">
            <a:xfrm>
              <a:off x="5686" y="1450"/>
              <a:ext cx="31" cy="193"/>
            </a:xfrm>
            <a:custGeom>
              <a:avLst/>
              <a:gdLst>
                <a:gd name="T0" fmla="*/ 0 w 31"/>
                <a:gd name="T1" fmla="*/ 0 h 193"/>
                <a:gd name="T2" fmla="*/ 31 w 31"/>
                <a:gd name="T3" fmla="*/ 0 h 193"/>
                <a:gd name="T4" fmla="*/ 31 w 31"/>
                <a:gd name="T5" fmla="*/ 193 h 193"/>
                <a:gd name="T6" fmla="*/ 0 w 31"/>
                <a:gd name="T7" fmla="*/ 193 h 193"/>
                <a:gd name="T8" fmla="*/ 0 w 31"/>
                <a:gd name="T9" fmla="*/ 0 h 193"/>
                <a:gd name="T10" fmla="*/ 0 w 31"/>
                <a:gd name="T11" fmla="*/ 0 h 193"/>
              </a:gdLst>
              <a:ahLst/>
              <a:cxnLst>
                <a:cxn ang="0">
                  <a:pos x="T0" y="T1"/>
                </a:cxn>
                <a:cxn ang="0">
                  <a:pos x="T2" y="T3"/>
                </a:cxn>
                <a:cxn ang="0">
                  <a:pos x="T4" y="T5"/>
                </a:cxn>
                <a:cxn ang="0">
                  <a:pos x="T6" y="T7"/>
                </a:cxn>
                <a:cxn ang="0">
                  <a:pos x="T8" y="T9"/>
                </a:cxn>
                <a:cxn ang="0">
                  <a:pos x="T10" y="T11"/>
                </a:cxn>
              </a:cxnLst>
              <a:rect l="0" t="0" r="r" b="b"/>
              <a:pathLst>
                <a:path w="31" h="193">
                  <a:moveTo>
                    <a:pt x="0" y="0"/>
                  </a:moveTo>
                  <a:lnTo>
                    <a:pt x="31" y="0"/>
                  </a:lnTo>
                  <a:lnTo>
                    <a:pt x="31"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60"/>
            <p:cNvSpPr>
              <a:spLocks/>
            </p:cNvSpPr>
            <p:nvPr/>
          </p:nvSpPr>
          <p:spPr bwMode="auto">
            <a:xfrm>
              <a:off x="5686" y="1450"/>
              <a:ext cx="31" cy="193"/>
            </a:xfrm>
            <a:custGeom>
              <a:avLst/>
              <a:gdLst>
                <a:gd name="T0" fmla="*/ 0 w 31"/>
                <a:gd name="T1" fmla="*/ 0 h 193"/>
                <a:gd name="T2" fmla="*/ 31 w 31"/>
                <a:gd name="T3" fmla="*/ 0 h 193"/>
                <a:gd name="T4" fmla="*/ 31 w 31"/>
                <a:gd name="T5" fmla="*/ 193 h 193"/>
                <a:gd name="T6" fmla="*/ 0 w 31"/>
                <a:gd name="T7" fmla="*/ 193 h 193"/>
                <a:gd name="T8" fmla="*/ 0 w 31"/>
                <a:gd name="T9" fmla="*/ 0 h 193"/>
                <a:gd name="T10" fmla="*/ 0 w 31"/>
                <a:gd name="T11" fmla="*/ 0 h 193"/>
              </a:gdLst>
              <a:ahLst/>
              <a:cxnLst>
                <a:cxn ang="0">
                  <a:pos x="T0" y="T1"/>
                </a:cxn>
                <a:cxn ang="0">
                  <a:pos x="T2" y="T3"/>
                </a:cxn>
                <a:cxn ang="0">
                  <a:pos x="T4" y="T5"/>
                </a:cxn>
                <a:cxn ang="0">
                  <a:pos x="T6" y="T7"/>
                </a:cxn>
                <a:cxn ang="0">
                  <a:pos x="T8" y="T9"/>
                </a:cxn>
                <a:cxn ang="0">
                  <a:pos x="T10" y="T11"/>
                </a:cxn>
              </a:cxnLst>
              <a:rect l="0" t="0" r="r" b="b"/>
              <a:pathLst>
                <a:path w="31" h="193">
                  <a:moveTo>
                    <a:pt x="0" y="0"/>
                  </a:moveTo>
                  <a:lnTo>
                    <a:pt x="31" y="0"/>
                  </a:lnTo>
                  <a:lnTo>
                    <a:pt x="31" y="193"/>
                  </a:lnTo>
                  <a:lnTo>
                    <a:pt x="0" y="193"/>
                  </a:lnTo>
                  <a:lnTo>
                    <a:pt x="0" y="0"/>
                  </a:lnTo>
                  <a:lnTo>
                    <a:pt x="0"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61"/>
            <p:cNvSpPr>
              <a:spLocks/>
            </p:cNvSpPr>
            <p:nvPr/>
          </p:nvSpPr>
          <p:spPr bwMode="auto">
            <a:xfrm>
              <a:off x="5746" y="1450"/>
              <a:ext cx="31" cy="193"/>
            </a:xfrm>
            <a:custGeom>
              <a:avLst/>
              <a:gdLst>
                <a:gd name="T0" fmla="*/ 0 w 31"/>
                <a:gd name="T1" fmla="*/ 0 h 193"/>
                <a:gd name="T2" fmla="*/ 31 w 31"/>
                <a:gd name="T3" fmla="*/ 0 h 193"/>
                <a:gd name="T4" fmla="*/ 31 w 31"/>
                <a:gd name="T5" fmla="*/ 193 h 193"/>
                <a:gd name="T6" fmla="*/ 0 w 31"/>
                <a:gd name="T7" fmla="*/ 193 h 193"/>
                <a:gd name="T8" fmla="*/ 0 w 31"/>
                <a:gd name="T9" fmla="*/ 0 h 193"/>
                <a:gd name="T10" fmla="*/ 0 w 31"/>
                <a:gd name="T11" fmla="*/ 0 h 193"/>
              </a:gdLst>
              <a:ahLst/>
              <a:cxnLst>
                <a:cxn ang="0">
                  <a:pos x="T0" y="T1"/>
                </a:cxn>
                <a:cxn ang="0">
                  <a:pos x="T2" y="T3"/>
                </a:cxn>
                <a:cxn ang="0">
                  <a:pos x="T4" y="T5"/>
                </a:cxn>
                <a:cxn ang="0">
                  <a:pos x="T6" y="T7"/>
                </a:cxn>
                <a:cxn ang="0">
                  <a:pos x="T8" y="T9"/>
                </a:cxn>
                <a:cxn ang="0">
                  <a:pos x="T10" y="T11"/>
                </a:cxn>
              </a:cxnLst>
              <a:rect l="0" t="0" r="r" b="b"/>
              <a:pathLst>
                <a:path w="31" h="193">
                  <a:moveTo>
                    <a:pt x="0" y="0"/>
                  </a:moveTo>
                  <a:lnTo>
                    <a:pt x="31" y="0"/>
                  </a:lnTo>
                  <a:lnTo>
                    <a:pt x="31"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62"/>
            <p:cNvSpPr>
              <a:spLocks/>
            </p:cNvSpPr>
            <p:nvPr/>
          </p:nvSpPr>
          <p:spPr bwMode="auto">
            <a:xfrm>
              <a:off x="5736" y="1450"/>
              <a:ext cx="41" cy="193"/>
            </a:xfrm>
            <a:custGeom>
              <a:avLst/>
              <a:gdLst>
                <a:gd name="T0" fmla="*/ 0 w 41"/>
                <a:gd name="T1" fmla="*/ 0 h 193"/>
                <a:gd name="T2" fmla="*/ 41 w 41"/>
                <a:gd name="T3" fmla="*/ 0 h 193"/>
                <a:gd name="T4" fmla="*/ 41 w 41"/>
                <a:gd name="T5" fmla="*/ 193 h 193"/>
                <a:gd name="T6" fmla="*/ 0 w 41"/>
                <a:gd name="T7" fmla="*/ 193 h 193"/>
                <a:gd name="T8" fmla="*/ 0 w 41"/>
                <a:gd name="T9" fmla="*/ 0 h 193"/>
                <a:gd name="T10" fmla="*/ 0 w 41"/>
                <a:gd name="T11" fmla="*/ 0 h 193"/>
              </a:gdLst>
              <a:ahLst/>
              <a:cxnLst>
                <a:cxn ang="0">
                  <a:pos x="T0" y="T1"/>
                </a:cxn>
                <a:cxn ang="0">
                  <a:pos x="T2" y="T3"/>
                </a:cxn>
                <a:cxn ang="0">
                  <a:pos x="T4" y="T5"/>
                </a:cxn>
                <a:cxn ang="0">
                  <a:pos x="T6" y="T7"/>
                </a:cxn>
                <a:cxn ang="0">
                  <a:pos x="T8" y="T9"/>
                </a:cxn>
                <a:cxn ang="0">
                  <a:pos x="T10" y="T11"/>
                </a:cxn>
              </a:cxnLst>
              <a:rect l="0" t="0" r="r" b="b"/>
              <a:pathLst>
                <a:path w="41" h="193">
                  <a:moveTo>
                    <a:pt x="0" y="0"/>
                  </a:moveTo>
                  <a:lnTo>
                    <a:pt x="41" y="0"/>
                  </a:lnTo>
                  <a:lnTo>
                    <a:pt x="41" y="193"/>
                  </a:lnTo>
                  <a:lnTo>
                    <a:pt x="0" y="193"/>
                  </a:lnTo>
                  <a:lnTo>
                    <a:pt x="0" y="0"/>
                  </a:lnTo>
                  <a:lnTo>
                    <a:pt x="0"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63"/>
            <p:cNvSpPr>
              <a:spLocks/>
            </p:cNvSpPr>
            <p:nvPr/>
          </p:nvSpPr>
          <p:spPr bwMode="auto">
            <a:xfrm>
              <a:off x="5909" y="1450"/>
              <a:ext cx="31" cy="193"/>
            </a:xfrm>
            <a:custGeom>
              <a:avLst/>
              <a:gdLst>
                <a:gd name="T0" fmla="*/ 0 w 31"/>
                <a:gd name="T1" fmla="*/ 0 h 193"/>
                <a:gd name="T2" fmla="*/ 31 w 31"/>
                <a:gd name="T3" fmla="*/ 0 h 193"/>
                <a:gd name="T4" fmla="*/ 31 w 31"/>
                <a:gd name="T5" fmla="*/ 193 h 193"/>
                <a:gd name="T6" fmla="*/ 0 w 31"/>
                <a:gd name="T7" fmla="*/ 193 h 193"/>
                <a:gd name="T8" fmla="*/ 0 w 31"/>
                <a:gd name="T9" fmla="*/ 0 h 193"/>
                <a:gd name="T10" fmla="*/ 0 w 31"/>
                <a:gd name="T11" fmla="*/ 0 h 193"/>
              </a:gdLst>
              <a:ahLst/>
              <a:cxnLst>
                <a:cxn ang="0">
                  <a:pos x="T0" y="T1"/>
                </a:cxn>
                <a:cxn ang="0">
                  <a:pos x="T2" y="T3"/>
                </a:cxn>
                <a:cxn ang="0">
                  <a:pos x="T4" y="T5"/>
                </a:cxn>
                <a:cxn ang="0">
                  <a:pos x="T6" y="T7"/>
                </a:cxn>
                <a:cxn ang="0">
                  <a:pos x="T8" y="T9"/>
                </a:cxn>
                <a:cxn ang="0">
                  <a:pos x="T10" y="T11"/>
                </a:cxn>
              </a:cxnLst>
              <a:rect l="0" t="0" r="r" b="b"/>
              <a:pathLst>
                <a:path w="31" h="193">
                  <a:moveTo>
                    <a:pt x="0" y="0"/>
                  </a:moveTo>
                  <a:lnTo>
                    <a:pt x="31" y="0"/>
                  </a:lnTo>
                  <a:lnTo>
                    <a:pt x="31"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4"/>
            <p:cNvSpPr>
              <a:spLocks/>
            </p:cNvSpPr>
            <p:nvPr/>
          </p:nvSpPr>
          <p:spPr bwMode="auto">
            <a:xfrm>
              <a:off x="5909" y="1450"/>
              <a:ext cx="40" cy="193"/>
            </a:xfrm>
            <a:custGeom>
              <a:avLst/>
              <a:gdLst>
                <a:gd name="T0" fmla="*/ 0 w 40"/>
                <a:gd name="T1" fmla="*/ 0 h 193"/>
                <a:gd name="T2" fmla="*/ 40 w 40"/>
                <a:gd name="T3" fmla="*/ 0 h 193"/>
                <a:gd name="T4" fmla="*/ 40 w 40"/>
                <a:gd name="T5" fmla="*/ 193 h 193"/>
                <a:gd name="T6" fmla="*/ 0 w 40"/>
                <a:gd name="T7" fmla="*/ 193 h 193"/>
                <a:gd name="T8" fmla="*/ 0 w 40"/>
                <a:gd name="T9" fmla="*/ 0 h 193"/>
                <a:gd name="T10" fmla="*/ 0 w 40"/>
                <a:gd name="T11" fmla="*/ 0 h 193"/>
              </a:gdLst>
              <a:ahLst/>
              <a:cxnLst>
                <a:cxn ang="0">
                  <a:pos x="T0" y="T1"/>
                </a:cxn>
                <a:cxn ang="0">
                  <a:pos x="T2" y="T3"/>
                </a:cxn>
                <a:cxn ang="0">
                  <a:pos x="T4" y="T5"/>
                </a:cxn>
                <a:cxn ang="0">
                  <a:pos x="T6" y="T7"/>
                </a:cxn>
                <a:cxn ang="0">
                  <a:pos x="T8" y="T9"/>
                </a:cxn>
                <a:cxn ang="0">
                  <a:pos x="T10" y="T11"/>
                </a:cxn>
              </a:cxnLst>
              <a:rect l="0" t="0" r="r" b="b"/>
              <a:pathLst>
                <a:path w="40" h="193">
                  <a:moveTo>
                    <a:pt x="0" y="0"/>
                  </a:moveTo>
                  <a:lnTo>
                    <a:pt x="40" y="0"/>
                  </a:lnTo>
                  <a:lnTo>
                    <a:pt x="40" y="193"/>
                  </a:lnTo>
                  <a:lnTo>
                    <a:pt x="0" y="193"/>
                  </a:lnTo>
                  <a:lnTo>
                    <a:pt x="0" y="0"/>
                  </a:lnTo>
                  <a:lnTo>
                    <a:pt x="0"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65"/>
            <p:cNvSpPr>
              <a:spLocks/>
            </p:cNvSpPr>
            <p:nvPr/>
          </p:nvSpPr>
          <p:spPr bwMode="auto">
            <a:xfrm>
              <a:off x="6028" y="1450"/>
              <a:ext cx="31" cy="193"/>
            </a:xfrm>
            <a:custGeom>
              <a:avLst/>
              <a:gdLst>
                <a:gd name="T0" fmla="*/ 0 w 31"/>
                <a:gd name="T1" fmla="*/ 0 h 193"/>
                <a:gd name="T2" fmla="*/ 31 w 31"/>
                <a:gd name="T3" fmla="*/ 0 h 193"/>
                <a:gd name="T4" fmla="*/ 31 w 31"/>
                <a:gd name="T5" fmla="*/ 193 h 193"/>
                <a:gd name="T6" fmla="*/ 0 w 31"/>
                <a:gd name="T7" fmla="*/ 193 h 193"/>
                <a:gd name="T8" fmla="*/ 0 w 31"/>
                <a:gd name="T9" fmla="*/ 0 h 193"/>
                <a:gd name="T10" fmla="*/ 0 w 31"/>
                <a:gd name="T11" fmla="*/ 0 h 193"/>
              </a:gdLst>
              <a:ahLst/>
              <a:cxnLst>
                <a:cxn ang="0">
                  <a:pos x="T0" y="T1"/>
                </a:cxn>
                <a:cxn ang="0">
                  <a:pos x="T2" y="T3"/>
                </a:cxn>
                <a:cxn ang="0">
                  <a:pos x="T4" y="T5"/>
                </a:cxn>
                <a:cxn ang="0">
                  <a:pos x="T6" y="T7"/>
                </a:cxn>
                <a:cxn ang="0">
                  <a:pos x="T8" y="T9"/>
                </a:cxn>
                <a:cxn ang="0">
                  <a:pos x="T10" y="T11"/>
                </a:cxn>
              </a:cxnLst>
              <a:rect l="0" t="0" r="r" b="b"/>
              <a:pathLst>
                <a:path w="31" h="193">
                  <a:moveTo>
                    <a:pt x="0" y="0"/>
                  </a:moveTo>
                  <a:lnTo>
                    <a:pt x="31" y="0"/>
                  </a:lnTo>
                  <a:lnTo>
                    <a:pt x="31" y="193"/>
                  </a:lnTo>
                  <a:lnTo>
                    <a:pt x="0" y="193"/>
                  </a:lnTo>
                  <a:lnTo>
                    <a:pt x="0" y="0"/>
                  </a:lnTo>
                  <a:lnTo>
                    <a:pt x="0" y="0"/>
                  </a:lnTo>
                  <a:close/>
                </a:path>
              </a:pathLst>
            </a:custGeom>
            <a:solidFill>
              <a:srgbClr val="C6C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66"/>
            <p:cNvSpPr>
              <a:spLocks/>
            </p:cNvSpPr>
            <p:nvPr/>
          </p:nvSpPr>
          <p:spPr bwMode="auto">
            <a:xfrm>
              <a:off x="6019" y="1450"/>
              <a:ext cx="40" cy="193"/>
            </a:xfrm>
            <a:custGeom>
              <a:avLst/>
              <a:gdLst>
                <a:gd name="T0" fmla="*/ 0 w 40"/>
                <a:gd name="T1" fmla="*/ 0 h 193"/>
                <a:gd name="T2" fmla="*/ 40 w 40"/>
                <a:gd name="T3" fmla="*/ 0 h 193"/>
                <a:gd name="T4" fmla="*/ 40 w 40"/>
                <a:gd name="T5" fmla="*/ 193 h 193"/>
                <a:gd name="T6" fmla="*/ 0 w 40"/>
                <a:gd name="T7" fmla="*/ 193 h 193"/>
                <a:gd name="T8" fmla="*/ 0 w 40"/>
                <a:gd name="T9" fmla="*/ 0 h 193"/>
                <a:gd name="T10" fmla="*/ 0 w 40"/>
                <a:gd name="T11" fmla="*/ 0 h 193"/>
              </a:gdLst>
              <a:ahLst/>
              <a:cxnLst>
                <a:cxn ang="0">
                  <a:pos x="T0" y="T1"/>
                </a:cxn>
                <a:cxn ang="0">
                  <a:pos x="T2" y="T3"/>
                </a:cxn>
                <a:cxn ang="0">
                  <a:pos x="T4" y="T5"/>
                </a:cxn>
                <a:cxn ang="0">
                  <a:pos x="T6" y="T7"/>
                </a:cxn>
                <a:cxn ang="0">
                  <a:pos x="T8" y="T9"/>
                </a:cxn>
                <a:cxn ang="0">
                  <a:pos x="T10" y="T11"/>
                </a:cxn>
              </a:cxnLst>
              <a:rect l="0" t="0" r="r" b="b"/>
              <a:pathLst>
                <a:path w="40" h="193">
                  <a:moveTo>
                    <a:pt x="0" y="0"/>
                  </a:moveTo>
                  <a:lnTo>
                    <a:pt x="40" y="0"/>
                  </a:lnTo>
                  <a:lnTo>
                    <a:pt x="40" y="193"/>
                  </a:lnTo>
                  <a:lnTo>
                    <a:pt x="0" y="193"/>
                  </a:lnTo>
                  <a:lnTo>
                    <a:pt x="0" y="0"/>
                  </a:lnTo>
                  <a:lnTo>
                    <a:pt x="0"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67"/>
            <p:cNvSpPr>
              <a:spLocks/>
            </p:cNvSpPr>
            <p:nvPr/>
          </p:nvSpPr>
          <p:spPr bwMode="auto">
            <a:xfrm>
              <a:off x="5583" y="1263"/>
              <a:ext cx="519" cy="160"/>
            </a:xfrm>
            <a:custGeom>
              <a:avLst/>
              <a:gdLst>
                <a:gd name="T0" fmla="*/ 164 w 217"/>
                <a:gd name="T1" fmla="*/ 0 h 67"/>
                <a:gd name="T2" fmla="*/ 161 w 217"/>
                <a:gd name="T3" fmla="*/ 1 h 67"/>
                <a:gd name="T4" fmla="*/ 161 w 217"/>
                <a:gd name="T5" fmla="*/ 42 h 67"/>
                <a:gd name="T6" fmla="*/ 110 w 217"/>
                <a:gd name="T7" fmla="*/ 27 h 67"/>
                <a:gd name="T8" fmla="*/ 109 w 217"/>
                <a:gd name="T9" fmla="*/ 27 h 67"/>
                <a:gd name="T10" fmla="*/ 107 w 217"/>
                <a:gd name="T11" fmla="*/ 27 h 67"/>
                <a:gd name="T12" fmla="*/ 8 w 217"/>
                <a:gd name="T13" fmla="*/ 57 h 67"/>
                <a:gd name="T14" fmla="*/ 1 w 217"/>
                <a:gd name="T15" fmla="*/ 64 h 67"/>
                <a:gd name="T16" fmla="*/ 10 w 217"/>
                <a:gd name="T17" fmla="*/ 67 h 67"/>
                <a:gd name="T18" fmla="*/ 207 w 217"/>
                <a:gd name="T19" fmla="*/ 67 h 67"/>
                <a:gd name="T20" fmla="*/ 217 w 217"/>
                <a:gd name="T21" fmla="*/ 62 h 67"/>
                <a:gd name="T22" fmla="*/ 209 w 217"/>
                <a:gd name="T23" fmla="*/ 57 h 67"/>
                <a:gd name="T24" fmla="*/ 174 w 217"/>
                <a:gd name="T25" fmla="*/ 47 h 67"/>
                <a:gd name="T26" fmla="*/ 174 w 217"/>
                <a:gd name="T27" fmla="*/ 2 h 67"/>
                <a:gd name="T28" fmla="*/ 174 w 217"/>
                <a:gd name="T29" fmla="*/ 2 h 67"/>
                <a:gd name="T30" fmla="*/ 164 w 217"/>
                <a:gd name="T3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7" h="67">
                  <a:moveTo>
                    <a:pt x="164" y="0"/>
                  </a:moveTo>
                  <a:cubicBezTo>
                    <a:pt x="163" y="0"/>
                    <a:pt x="162" y="1"/>
                    <a:pt x="161" y="1"/>
                  </a:cubicBezTo>
                  <a:cubicBezTo>
                    <a:pt x="161" y="42"/>
                    <a:pt x="161" y="42"/>
                    <a:pt x="161" y="42"/>
                  </a:cubicBezTo>
                  <a:cubicBezTo>
                    <a:pt x="110" y="27"/>
                    <a:pt x="110" y="27"/>
                    <a:pt x="110" y="27"/>
                  </a:cubicBezTo>
                  <a:cubicBezTo>
                    <a:pt x="109" y="27"/>
                    <a:pt x="109" y="27"/>
                    <a:pt x="109" y="27"/>
                  </a:cubicBezTo>
                  <a:cubicBezTo>
                    <a:pt x="108" y="27"/>
                    <a:pt x="108" y="27"/>
                    <a:pt x="107" y="27"/>
                  </a:cubicBezTo>
                  <a:cubicBezTo>
                    <a:pt x="8" y="57"/>
                    <a:pt x="8" y="57"/>
                    <a:pt x="8" y="57"/>
                  </a:cubicBezTo>
                  <a:cubicBezTo>
                    <a:pt x="5" y="58"/>
                    <a:pt x="0" y="61"/>
                    <a:pt x="1" y="64"/>
                  </a:cubicBezTo>
                  <a:cubicBezTo>
                    <a:pt x="1" y="67"/>
                    <a:pt x="7" y="67"/>
                    <a:pt x="10" y="67"/>
                  </a:cubicBezTo>
                  <a:cubicBezTo>
                    <a:pt x="207" y="67"/>
                    <a:pt x="207" y="67"/>
                    <a:pt x="207" y="67"/>
                  </a:cubicBezTo>
                  <a:cubicBezTo>
                    <a:pt x="210" y="67"/>
                    <a:pt x="217" y="67"/>
                    <a:pt x="217" y="62"/>
                  </a:cubicBezTo>
                  <a:cubicBezTo>
                    <a:pt x="217" y="60"/>
                    <a:pt x="212" y="58"/>
                    <a:pt x="209" y="57"/>
                  </a:cubicBezTo>
                  <a:cubicBezTo>
                    <a:pt x="174" y="47"/>
                    <a:pt x="174" y="47"/>
                    <a:pt x="174" y="47"/>
                  </a:cubicBezTo>
                  <a:cubicBezTo>
                    <a:pt x="174" y="2"/>
                    <a:pt x="174" y="2"/>
                    <a:pt x="174" y="2"/>
                  </a:cubicBezTo>
                  <a:cubicBezTo>
                    <a:pt x="174" y="2"/>
                    <a:pt x="174" y="2"/>
                    <a:pt x="174" y="2"/>
                  </a:cubicBezTo>
                  <a:cubicBezTo>
                    <a:pt x="171" y="1"/>
                    <a:pt x="168" y="0"/>
                    <a:pt x="164" y="0"/>
                  </a:cubicBez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3"/>
            <p:cNvSpPr>
              <a:spLocks/>
            </p:cNvSpPr>
            <p:nvPr/>
          </p:nvSpPr>
          <p:spPr bwMode="auto">
            <a:xfrm>
              <a:off x="5593" y="1672"/>
              <a:ext cx="500" cy="55"/>
            </a:xfrm>
            <a:custGeom>
              <a:avLst/>
              <a:gdLst>
                <a:gd name="T0" fmla="*/ 199 w 209"/>
                <a:gd name="T1" fmla="*/ 0 h 23"/>
                <a:gd name="T2" fmla="*/ 10 w 209"/>
                <a:gd name="T3" fmla="*/ 0 h 23"/>
                <a:gd name="T4" fmla="*/ 0 w 209"/>
                <a:gd name="T5" fmla="*/ 6 h 23"/>
                <a:gd name="T6" fmla="*/ 0 w 209"/>
                <a:gd name="T7" fmla="*/ 18 h 23"/>
                <a:gd name="T8" fmla="*/ 10 w 209"/>
                <a:gd name="T9" fmla="*/ 22 h 23"/>
                <a:gd name="T10" fmla="*/ 199 w 209"/>
                <a:gd name="T11" fmla="*/ 22 h 23"/>
                <a:gd name="T12" fmla="*/ 208 w 209"/>
                <a:gd name="T13" fmla="*/ 18 h 23"/>
                <a:gd name="T14" fmla="*/ 208 w 209"/>
                <a:gd name="T15" fmla="*/ 7 h 23"/>
                <a:gd name="T16" fmla="*/ 199 w 209"/>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23">
                  <a:moveTo>
                    <a:pt x="199" y="0"/>
                  </a:moveTo>
                  <a:cubicBezTo>
                    <a:pt x="10" y="0"/>
                    <a:pt x="10" y="0"/>
                    <a:pt x="10" y="0"/>
                  </a:cubicBezTo>
                  <a:cubicBezTo>
                    <a:pt x="4" y="0"/>
                    <a:pt x="0" y="2"/>
                    <a:pt x="0" y="6"/>
                  </a:cubicBezTo>
                  <a:cubicBezTo>
                    <a:pt x="0" y="12"/>
                    <a:pt x="0" y="18"/>
                    <a:pt x="0" y="18"/>
                  </a:cubicBezTo>
                  <a:cubicBezTo>
                    <a:pt x="0" y="23"/>
                    <a:pt x="4" y="22"/>
                    <a:pt x="10" y="22"/>
                  </a:cubicBezTo>
                  <a:cubicBezTo>
                    <a:pt x="199" y="22"/>
                    <a:pt x="199" y="22"/>
                    <a:pt x="199" y="22"/>
                  </a:cubicBezTo>
                  <a:cubicBezTo>
                    <a:pt x="204" y="22"/>
                    <a:pt x="208" y="23"/>
                    <a:pt x="208" y="18"/>
                  </a:cubicBezTo>
                  <a:cubicBezTo>
                    <a:pt x="208" y="13"/>
                    <a:pt x="208" y="7"/>
                    <a:pt x="208" y="7"/>
                  </a:cubicBezTo>
                  <a:cubicBezTo>
                    <a:pt x="209" y="2"/>
                    <a:pt x="204" y="0"/>
                    <a:pt x="199" y="0"/>
                  </a:cubicBez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55"/>
          <p:cNvGrpSpPr/>
          <p:nvPr/>
        </p:nvGrpSpPr>
        <p:grpSpPr>
          <a:xfrm>
            <a:off x="4541095" y="1353559"/>
            <a:ext cx="3148619" cy="2948172"/>
            <a:chOff x="4541095" y="1353559"/>
            <a:chExt cx="3148619" cy="2948172"/>
          </a:xfrm>
        </p:grpSpPr>
        <p:sp>
          <p:nvSpPr>
            <p:cNvPr id="57" name="TextBox 56"/>
            <p:cNvSpPr txBox="1"/>
            <p:nvPr/>
          </p:nvSpPr>
          <p:spPr>
            <a:xfrm>
              <a:off x="5719303" y="1353559"/>
              <a:ext cx="1970411" cy="246221"/>
            </a:xfrm>
            <a:prstGeom prst="rect">
              <a:avLst/>
            </a:prstGeom>
            <a:noFill/>
          </p:spPr>
          <p:txBody>
            <a:bodyPr wrap="none" rtlCol="0">
              <a:spAutoFit/>
            </a:bodyPr>
            <a:lstStyle/>
            <a:p>
              <a:pPr algn="r"/>
              <a:r>
                <a:rPr lang="ru-RU" sz="1000" dirty="0" smtClean="0">
                  <a:solidFill>
                    <a:schemeClr val="tx1">
                      <a:lumMod val="65000"/>
                      <a:lumOff val="35000"/>
                    </a:schemeClr>
                  </a:solidFill>
                </a:rPr>
                <a:t>Эффективность процессов</a:t>
              </a:r>
              <a:endParaRPr lang="en-US" sz="1000" dirty="0">
                <a:solidFill>
                  <a:schemeClr val="tx1">
                    <a:lumMod val="65000"/>
                    <a:lumOff val="35000"/>
                  </a:schemeClr>
                </a:solidFill>
              </a:endParaRPr>
            </a:p>
          </p:txBody>
        </p:sp>
        <p:sp>
          <p:nvSpPr>
            <p:cNvPr id="58" name="TextBox 57"/>
            <p:cNvSpPr txBox="1"/>
            <p:nvPr/>
          </p:nvSpPr>
          <p:spPr>
            <a:xfrm>
              <a:off x="6198600" y="1686368"/>
              <a:ext cx="1491114" cy="246221"/>
            </a:xfrm>
            <a:prstGeom prst="rect">
              <a:avLst/>
            </a:prstGeom>
            <a:noFill/>
          </p:spPr>
          <p:txBody>
            <a:bodyPr wrap="none" rtlCol="0">
              <a:spAutoFit/>
            </a:bodyPr>
            <a:lstStyle/>
            <a:p>
              <a:pPr algn="r"/>
              <a:r>
                <a:rPr lang="ru-RU" sz="1000" dirty="0" smtClean="0">
                  <a:solidFill>
                    <a:schemeClr val="tx1">
                      <a:lumMod val="65000"/>
                      <a:lumOff val="35000"/>
                    </a:schemeClr>
                  </a:solidFill>
                </a:rPr>
                <a:t>Сокращение затрат</a:t>
              </a:r>
              <a:endParaRPr lang="en-US" sz="1000" dirty="0">
                <a:solidFill>
                  <a:schemeClr val="tx1">
                    <a:lumMod val="65000"/>
                    <a:lumOff val="35000"/>
                  </a:schemeClr>
                </a:solidFill>
              </a:endParaRPr>
            </a:p>
          </p:txBody>
        </p:sp>
        <p:sp>
          <p:nvSpPr>
            <p:cNvPr id="59" name="TextBox 58"/>
            <p:cNvSpPr txBox="1"/>
            <p:nvPr/>
          </p:nvSpPr>
          <p:spPr>
            <a:xfrm>
              <a:off x="5252828" y="2028956"/>
              <a:ext cx="2436886" cy="246221"/>
            </a:xfrm>
            <a:prstGeom prst="rect">
              <a:avLst/>
            </a:prstGeom>
            <a:noFill/>
          </p:spPr>
          <p:txBody>
            <a:bodyPr wrap="none" rtlCol="0">
              <a:spAutoFit/>
            </a:bodyPr>
            <a:lstStyle/>
            <a:p>
              <a:pPr algn="r"/>
              <a:r>
                <a:rPr lang="ru-RU" sz="1000" dirty="0" smtClean="0">
                  <a:solidFill>
                    <a:schemeClr val="tx1">
                      <a:lumMod val="65000"/>
                      <a:lumOff val="35000"/>
                    </a:schemeClr>
                  </a:solidFill>
                </a:rPr>
                <a:t>Улучшенное управление рисками</a:t>
              </a:r>
              <a:endParaRPr lang="en-US" sz="1000" dirty="0">
                <a:solidFill>
                  <a:schemeClr val="tx1">
                    <a:lumMod val="65000"/>
                    <a:lumOff val="35000"/>
                  </a:schemeClr>
                </a:solidFill>
              </a:endParaRPr>
            </a:p>
          </p:txBody>
        </p:sp>
        <p:sp>
          <p:nvSpPr>
            <p:cNvPr id="60" name="TextBox 59"/>
            <p:cNvSpPr txBox="1"/>
            <p:nvPr/>
          </p:nvSpPr>
          <p:spPr>
            <a:xfrm>
              <a:off x="5833116" y="2366036"/>
              <a:ext cx="1856598" cy="246221"/>
            </a:xfrm>
            <a:prstGeom prst="rect">
              <a:avLst/>
            </a:prstGeom>
            <a:noFill/>
          </p:spPr>
          <p:txBody>
            <a:bodyPr wrap="none" rtlCol="0">
              <a:spAutoFit/>
            </a:bodyPr>
            <a:lstStyle/>
            <a:p>
              <a:pPr algn="r"/>
              <a:r>
                <a:rPr lang="ru-RU" sz="1000" dirty="0" smtClean="0">
                  <a:solidFill>
                    <a:schemeClr val="tx1">
                      <a:lumMod val="65000"/>
                      <a:lumOff val="35000"/>
                    </a:schemeClr>
                  </a:solidFill>
                </a:rPr>
                <a:t>Новые продукты</a:t>
              </a:r>
              <a:r>
                <a:rPr lang="en-US" sz="1000" dirty="0">
                  <a:solidFill>
                    <a:schemeClr val="tx1">
                      <a:lumMod val="65000"/>
                      <a:lumOff val="35000"/>
                    </a:schemeClr>
                  </a:solidFill>
                </a:rPr>
                <a:t>/</a:t>
              </a:r>
              <a:r>
                <a:rPr lang="ru-RU" sz="1000" dirty="0" smtClean="0">
                  <a:solidFill>
                    <a:schemeClr val="tx1">
                      <a:lumMod val="65000"/>
                      <a:lumOff val="35000"/>
                    </a:schemeClr>
                  </a:solidFill>
                </a:rPr>
                <a:t>модели</a:t>
              </a:r>
              <a:endParaRPr lang="en-US" sz="1000" dirty="0">
                <a:solidFill>
                  <a:schemeClr val="tx1">
                    <a:lumMod val="65000"/>
                    <a:lumOff val="35000"/>
                  </a:schemeClr>
                </a:solidFill>
              </a:endParaRPr>
            </a:p>
          </p:txBody>
        </p:sp>
        <p:sp>
          <p:nvSpPr>
            <p:cNvPr id="61" name="TextBox 60"/>
            <p:cNvSpPr txBox="1"/>
            <p:nvPr/>
          </p:nvSpPr>
          <p:spPr>
            <a:xfrm>
              <a:off x="5094130" y="2694102"/>
              <a:ext cx="2595582" cy="246221"/>
            </a:xfrm>
            <a:prstGeom prst="rect">
              <a:avLst/>
            </a:prstGeom>
            <a:noFill/>
          </p:spPr>
          <p:txBody>
            <a:bodyPr wrap="none" rtlCol="0">
              <a:spAutoFit/>
            </a:bodyPr>
            <a:lstStyle/>
            <a:p>
              <a:pPr marL="0" lvl="1" algn="r"/>
              <a:r>
                <a:rPr lang="ru-RU" sz="1000" dirty="0">
                  <a:solidFill>
                    <a:schemeClr val="tx1">
                      <a:lumMod val="65000"/>
                      <a:lumOff val="35000"/>
                    </a:schemeClr>
                  </a:solidFill>
                </a:rPr>
                <a:t>Качество обслуживания заказчиков</a:t>
              </a:r>
            </a:p>
          </p:txBody>
        </p:sp>
        <p:sp>
          <p:nvSpPr>
            <p:cNvPr id="62" name="TextBox 61"/>
            <p:cNvSpPr txBox="1"/>
            <p:nvPr/>
          </p:nvSpPr>
          <p:spPr>
            <a:xfrm>
              <a:off x="4541095" y="3036569"/>
              <a:ext cx="3148619" cy="246221"/>
            </a:xfrm>
            <a:prstGeom prst="rect">
              <a:avLst/>
            </a:prstGeom>
            <a:noFill/>
          </p:spPr>
          <p:txBody>
            <a:bodyPr wrap="none" rtlCol="0">
              <a:spAutoFit/>
            </a:bodyPr>
            <a:lstStyle/>
            <a:p>
              <a:pPr algn="r"/>
              <a:r>
                <a:rPr lang="ru-RU" sz="1000" dirty="0">
                  <a:solidFill>
                    <a:schemeClr val="tx1">
                      <a:lumMod val="65000"/>
                      <a:lumOff val="35000"/>
                    </a:schemeClr>
                  </a:solidFill>
                </a:rPr>
                <a:t>Монетизация информации непосредственно</a:t>
              </a:r>
            </a:p>
          </p:txBody>
        </p:sp>
        <p:sp>
          <p:nvSpPr>
            <p:cNvPr id="63" name="TextBox 62"/>
            <p:cNvSpPr txBox="1"/>
            <p:nvPr/>
          </p:nvSpPr>
          <p:spPr>
            <a:xfrm>
              <a:off x="4826427" y="3375943"/>
              <a:ext cx="2863284" cy="246221"/>
            </a:xfrm>
            <a:prstGeom prst="rect">
              <a:avLst/>
            </a:prstGeom>
            <a:noFill/>
          </p:spPr>
          <p:txBody>
            <a:bodyPr wrap="none" rtlCol="0">
              <a:spAutoFit/>
            </a:bodyPr>
            <a:lstStyle/>
            <a:p>
              <a:pPr algn="r"/>
              <a:r>
                <a:rPr lang="ru-RU" sz="1000" dirty="0">
                  <a:solidFill>
                    <a:schemeClr val="tx1">
                      <a:lumMod val="65000"/>
                      <a:lumOff val="35000"/>
                    </a:schemeClr>
                  </a:solidFill>
                </a:rPr>
                <a:t>Соответствие требованиям регуляторов</a:t>
              </a:r>
              <a:endParaRPr lang="en-US" sz="1000" dirty="0">
                <a:solidFill>
                  <a:schemeClr val="tx1">
                    <a:lumMod val="65000"/>
                    <a:lumOff val="35000"/>
                  </a:schemeClr>
                </a:solidFill>
              </a:endParaRPr>
            </a:p>
          </p:txBody>
        </p:sp>
        <p:sp>
          <p:nvSpPr>
            <p:cNvPr id="64" name="TextBox 63"/>
            <p:cNvSpPr txBox="1"/>
            <p:nvPr/>
          </p:nvSpPr>
          <p:spPr>
            <a:xfrm>
              <a:off x="5161456" y="3708409"/>
              <a:ext cx="2528256" cy="246221"/>
            </a:xfrm>
            <a:prstGeom prst="rect">
              <a:avLst/>
            </a:prstGeom>
            <a:noFill/>
          </p:spPr>
          <p:txBody>
            <a:bodyPr wrap="none" rtlCol="0">
              <a:spAutoFit/>
            </a:bodyPr>
            <a:lstStyle/>
            <a:p>
              <a:pPr marL="0" lvl="1" algn="r"/>
              <a:r>
                <a:rPr lang="ru-RU" sz="1000" dirty="0" smtClean="0">
                  <a:solidFill>
                    <a:schemeClr val="tx1">
                      <a:lumMod val="65000"/>
                      <a:lumOff val="35000"/>
                    </a:schemeClr>
                  </a:solidFill>
                </a:rPr>
                <a:t>Более таргетированный маркетинг</a:t>
              </a:r>
              <a:endParaRPr lang="en-US" sz="1000" dirty="0">
                <a:solidFill>
                  <a:schemeClr val="tx1">
                    <a:lumMod val="65000"/>
                    <a:lumOff val="35000"/>
                  </a:schemeClr>
                </a:solidFill>
              </a:endParaRPr>
            </a:p>
          </p:txBody>
        </p:sp>
        <p:sp>
          <p:nvSpPr>
            <p:cNvPr id="65" name="TextBox 64"/>
            <p:cNvSpPr txBox="1"/>
            <p:nvPr/>
          </p:nvSpPr>
          <p:spPr>
            <a:xfrm>
              <a:off x="4861696" y="4055510"/>
              <a:ext cx="2828018" cy="246221"/>
            </a:xfrm>
            <a:prstGeom prst="rect">
              <a:avLst/>
            </a:prstGeom>
            <a:noFill/>
          </p:spPr>
          <p:txBody>
            <a:bodyPr wrap="none" rtlCol="0">
              <a:spAutoFit/>
            </a:bodyPr>
            <a:lstStyle/>
            <a:p>
              <a:pPr algn="r"/>
              <a:r>
                <a:rPr lang="ru-RU" sz="1000" dirty="0">
                  <a:solidFill>
                    <a:schemeClr val="tx1">
                      <a:lumMod val="65000"/>
                      <a:lumOff val="35000"/>
                    </a:schemeClr>
                  </a:solidFill>
                </a:rPr>
                <a:t>Возможности повышения безопасности</a:t>
              </a:r>
              <a:endParaRPr lang="en-US" sz="1000" dirty="0" smtClean="0">
                <a:solidFill>
                  <a:schemeClr val="tx1">
                    <a:lumMod val="65000"/>
                    <a:lumOff val="35000"/>
                  </a:schemeClr>
                </a:solidFill>
              </a:endParaRPr>
            </a:p>
          </p:txBody>
        </p:sp>
      </p:grpSp>
      <p:sp>
        <p:nvSpPr>
          <p:cNvPr id="66" name="Text Placeholder 1"/>
          <p:cNvSpPr txBox="1">
            <a:spLocks/>
          </p:cNvSpPr>
          <p:nvPr/>
        </p:nvSpPr>
        <p:spPr>
          <a:xfrm>
            <a:off x="379413" y="4689552"/>
            <a:ext cx="8129350" cy="230832"/>
          </a:xfrm>
          <a:prstGeom prst="rect">
            <a:avLst/>
          </a:prstGeom>
        </p:spPr>
        <p:txBody>
          <a:bodyPr wrap="square" anchor="b" anchorCtr="0">
            <a:spAutoFit/>
          </a:bodyPr>
          <a:lstStyle>
            <a:defPPr>
              <a:defRPr lang="en-US"/>
            </a:defPPr>
            <a:lvl1pPr indent="0">
              <a:spcBef>
                <a:spcPct val="20000"/>
              </a:spcBef>
              <a:buFont typeface="Arial"/>
              <a:buNone/>
              <a:defRPr sz="900">
                <a:solidFill>
                  <a:srgbClr val="717074"/>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Gartner 9/13: </a:t>
            </a:r>
            <a:r>
              <a:rPr lang="ru-RU" dirty="0"/>
              <a:t>Анализ опроса по внедрению больших данных в 2013 показывает суть</a:t>
            </a:r>
          </a:p>
        </p:txBody>
      </p:sp>
    </p:spTree>
    <p:extLst>
      <p:ext uri="{BB962C8B-B14F-4D97-AF65-F5344CB8AC3E}">
        <p14:creationId xmlns:p14="http://schemas.microsoft.com/office/powerpoint/2010/main" val="298739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u-RU" dirty="0" smtClean="0"/>
              <a:t>Примеры Заказчиков </a:t>
            </a:r>
            <a:r>
              <a:rPr lang="en-US" dirty="0" smtClean="0"/>
              <a:t>EMC</a:t>
            </a:r>
            <a:endParaRPr lang="en-US" dirty="0"/>
          </a:p>
        </p:txBody>
      </p:sp>
      <p:sp>
        <p:nvSpPr>
          <p:cNvPr id="14" name="Subtitle 13"/>
          <p:cNvSpPr>
            <a:spLocks noGrp="1"/>
          </p:cNvSpPr>
          <p:nvPr>
            <p:ph type="subTitle" idx="1"/>
          </p:nvPr>
        </p:nvSpPr>
        <p:spPr>
          <a:xfrm>
            <a:off x="379413" y="784888"/>
            <a:ext cx="8458199" cy="302417"/>
          </a:xfrm>
        </p:spPr>
        <p:txBody>
          <a:bodyPr/>
          <a:lstStyle/>
          <a:p>
            <a:r>
              <a:rPr lang="ru-RU" sz="1800" dirty="0"/>
              <a:t>Использование больших данных </a:t>
            </a:r>
            <a:r>
              <a:rPr lang="ru-RU" sz="1800" dirty="0" smtClean="0"/>
              <a:t>для </a:t>
            </a:r>
            <a:r>
              <a:rPr lang="en-US" sz="1800" dirty="0" smtClean="0"/>
              <a:t>‘</a:t>
            </a:r>
            <a:r>
              <a:rPr lang="ru-RU" sz="1800" dirty="0" smtClean="0"/>
              <a:t>Понимания Поведения Заказчиков</a:t>
            </a:r>
            <a:r>
              <a:rPr lang="en-US" sz="1800" dirty="0" smtClean="0"/>
              <a:t>’</a:t>
            </a:r>
          </a:p>
          <a:p>
            <a:endParaRPr lang="en-US" dirty="0"/>
          </a:p>
        </p:txBody>
      </p:sp>
      <p:sp>
        <p:nvSpPr>
          <p:cNvPr id="17" name="Content Placeholder 2"/>
          <p:cNvSpPr txBox="1">
            <a:spLocks/>
          </p:cNvSpPr>
          <p:nvPr/>
        </p:nvSpPr>
        <p:spPr>
          <a:xfrm>
            <a:off x="2359742" y="1290806"/>
            <a:ext cx="6477870" cy="3114642"/>
          </a:xfrm>
          <a:prstGeom prst="rect">
            <a:avLst/>
          </a:prstGeom>
        </p:spPr>
        <p:txBody>
          <a:bodyPr lIns="0" tIns="0" rIns="0" bIns="0"/>
          <a:lstStyle>
            <a:lvl1pPr marL="0" indent="0" algn="l" defTabSz="457200" rtl="0" eaLnBrk="1" latinLnBrk="0" hangingPunct="1">
              <a:spcBef>
                <a:spcPct val="20000"/>
              </a:spcBef>
              <a:buFont typeface="Arial"/>
              <a:buNone/>
              <a:defRPr sz="2000" kern="1200">
                <a:solidFill>
                  <a:schemeClr val="bg2"/>
                </a:solidFill>
                <a:latin typeface="+mj-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ru-RU" dirty="0"/>
              <a:t>Easynet позволяет ритейлеру </a:t>
            </a:r>
            <a:r>
              <a:rPr lang="ru-RU" b="1" dirty="0">
                <a:solidFill>
                  <a:srgbClr val="2C95DD"/>
                </a:solidFill>
              </a:rPr>
              <a:t>повысить доходы на одного клиента на 5%</a:t>
            </a:r>
            <a:r>
              <a:rPr lang="ru-RU" dirty="0"/>
              <a:t> за счет улучшения программы лояльности клиентов</a:t>
            </a:r>
            <a:endParaRPr lang="en-US" sz="1000" dirty="0" smtClean="0"/>
          </a:p>
          <a:p>
            <a:r>
              <a:rPr lang="ru-RU" dirty="0"/>
              <a:t>Knotice позволяет продавцам </a:t>
            </a:r>
            <a:r>
              <a:rPr lang="ru-RU" b="1" dirty="0">
                <a:solidFill>
                  <a:srgbClr val="2C95DD"/>
                </a:solidFill>
              </a:rPr>
              <a:t>увеличить коэффициент конверсии на 700% </a:t>
            </a:r>
            <a:r>
              <a:rPr lang="ru-RU" dirty="0"/>
              <a:t>в Черную пятницу путем улучшения </a:t>
            </a:r>
            <a:r>
              <a:rPr lang="ru-RU" dirty="0" smtClean="0"/>
              <a:t>таргетированной рекламы для клиентов</a:t>
            </a:r>
            <a:endParaRPr lang="en-US" sz="1000" dirty="0" smtClean="0"/>
          </a:p>
          <a:p>
            <a:r>
              <a:rPr lang="ru-RU" dirty="0"/>
              <a:t>Havas Digital </a:t>
            </a:r>
            <a:r>
              <a:rPr lang="ru-RU" dirty="0" smtClean="0"/>
              <a:t>позволил Туристической компании </a:t>
            </a:r>
            <a:r>
              <a:rPr lang="ru-RU" b="1" dirty="0">
                <a:solidFill>
                  <a:srgbClr val="2C95DD"/>
                </a:solidFill>
              </a:rPr>
              <a:t>увеличить объем продаж на 27% и рентабельность </a:t>
            </a:r>
            <a:r>
              <a:rPr lang="ru-RU" b="1" dirty="0" smtClean="0">
                <a:solidFill>
                  <a:srgbClr val="2C95DD"/>
                </a:solidFill>
              </a:rPr>
              <a:t>до </a:t>
            </a:r>
            <a:r>
              <a:rPr lang="ru-RU" b="1" dirty="0">
                <a:solidFill>
                  <a:srgbClr val="2C95DD"/>
                </a:solidFill>
              </a:rPr>
              <a:t>300% </a:t>
            </a:r>
            <a:r>
              <a:rPr lang="ru-RU" dirty="0" smtClean="0"/>
              <a:t>посредством </a:t>
            </a:r>
            <a:r>
              <a:rPr lang="ru-RU" dirty="0"/>
              <a:t>лучшей оптимизации кампании</a:t>
            </a:r>
            <a:endParaRPr lang="en-US" dirty="0"/>
          </a:p>
        </p:txBody>
      </p:sp>
      <p:pic>
        <p:nvPicPr>
          <p:cNvPr id="18" name="Picture 17" descr="eas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57" y="1455865"/>
            <a:ext cx="1566334" cy="548216"/>
          </a:xfrm>
          <a:prstGeom prst="rect">
            <a:avLst/>
          </a:prstGeom>
        </p:spPr>
      </p:pic>
      <p:pic>
        <p:nvPicPr>
          <p:cNvPr id="19" name="Picture 18" descr="knoti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3" y="2491511"/>
            <a:ext cx="1210422" cy="817034"/>
          </a:xfrm>
          <a:prstGeom prst="rect">
            <a:avLst/>
          </a:prstGeom>
        </p:spPr>
      </p:pic>
      <p:pic>
        <p:nvPicPr>
          <p:cNvPr id="20" name="Picture 19" descr="havas.jpg"/>
          <p:cNvPicPr>
            <a:picLocks noChangeAspect="1"/>
          </p:cNvPicPr>
          <p:nvPr/>
        </p:nvPicPr>
        <p:blipFill rotWithShape="1">
          <a:blip r:embed="rId5">
            <a:extLst>
              <a:ext uri="{28A0092B-C50C-407E-A947-70E740481C1C}">
                <a14:useLocalDpi xmlns:a14="http://schemas.microsoft.com/office/drawing/2010/main" val="0"/>
              </a:ext>
            </a:extLst>
          </a:blip>
          <a:srcRect t="19985" b="19985"/>
          <a:stretch/>
        </p:blipFill>
        <p:spPr>
          <a:xfrm>
            <a:off x="495724" y="3708070"/>
            <a:ext cx="1625600" cy="690762"/>
          </a:xfrm>
          <a:prstGeom prst="rect">
            <a:avLst/>
          </a:prstGeom>
        </p:spPr>
      </p:pic>
      <p:cxnSp>
        <p:nvCxnSpPr>
          <p:cNvPr id="21" name="Straight Connector 20"/>
          <p:cNvCxnSpPr/>
          <p:nvPr/>
        </p:nvCxnSpPr>
        <p:spPr>
          <a:xfrm>
            <a:off x="414866" y="2329926"/>
            <a:ext cx="8356601" cy="0"/>
          </a:xfrm>
          <a:prstGeom prst="line">
            <a:avLst/>
          </a:prstGeom>
          <a:ln w="3175" cmpd="sng">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14866" y="3474565"/>
            <a:ext cx="8356601" cy="0"/>
          </a:xfrm>
          <a:prstGeom prst="line">
            <a:avLst/>
          </a:prstGeom>
          <a:ln w="3175" cmpd="sng">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088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srcRect t="13258" b="13258"/>
          <a:stretch/>
        </p:blipFill>
        <p:spPr>
          <a:xfrm>
            <a:off x="702235" y="2713782"/>
            <a:ext cx="1244832" cy="606520"/>
          </a:xfrm>
          <a:prstGeom prst="rect">
            <a:avLst/>
          </a:prstGeom>
        </p:spPr>
      </p:pic>
      <p:pic>
        <p:nvPicPr>
          <p:cNvPr id="10" name="Picture 9"/>
          <p:cNvPicPr>
            <a:picLocks noChangeAspect="1"/>
          </p:cNvPicPr>
          <p:nvPr/>
        </p:nvPicPr>
        <p:blipFill>
          <a:blip r:embed="rId4"/>
          <a:stretch>
            <a:fillRect/>
          </a:stretch>
        </p:blipFill>
        <p:spPr>
          <a:xfrm>
            <a:off x="815372" y="3723164"/>
            <a:ext cx="1018558" cy="339711"/>
          </a:xfrm>
          <a:prstGeom prst="rect">
            <a:avLst/>
          </a:prstGeom>
        </p:spPr>
      </p:pic>
      <p:pic>
        <p:nvPicPr>
          <p:cNvPr id="2" name="Picture 1" descr="gartner.jpg"/>
          <p:cNvPicPr>
            <a:picLocks noChangeAspect="1"/>
          </p:cNvPicPr>
          <p:nvPr/>
        </p:nvPicPr>
        <p:blipFill rotWithShape="1">
          <a:blip r:embed="rId5">
            <a:extLst>
              <a:ext uri="{28A0092B-C50C-407E-A947-70E740481C1C}">
                <a14:useLocalDpi xmlns:a14="http://schemas.microsoft.com/office/drawing/2010/main" val="0"/>
              </a:ext>
            </a:extLst>
          </a:blip>
          <a:srcRect t="28638" b="28638"/>
          <a:stretch/>
        </p:blipFill>
        <p:spPr>
          <a:xfrm>
            <a:off x="765851" y="1592009"/>
            <a:ext cx="1117600" cy="477486"/>
          </a:xfrm>
          <a:prstGeom prst="rect">
            <a:avLst/>
          </a:prstGeom>
        </p:spPr>
      </p:pic>
      <p:sp>
        <p:nvSpPr>
          <p:cNvPr id="3" name="Title 2"/>
          <p:cNvSpPr>
            <a:spLocks noGrp="1"/>
          </p:cNvSpPr>
          <p:nvPr>
            <p:ph type="ctrTitle"/>
          </p:nvPr>
        </p:nvSpPr>
        <p:spPr>
          <a:xfrm>
            <a:off x="152835" y="228601"/>
            <a:ext cx="8847864" cy="457200"/>
          </a:xfrm>
        </p:spPr>
        <p:txBody>
          <a:bodyPr/>
          <a:lstStyle/>
          <a:p>
            <a:r>
              <a:rPr lang="ru-RU" dirty="0"/>
              <a:t>Почему необходимо действовать сейчас</a:t>
            </a:r>
            <a:r>
              <a:rPr lang="en-US" dirty="0" smtClean="0"/>
              <a:t>?</a:t>
            </a:r>
            <a:endParaRPr lang="en-US" dirty="0"/>
          </a:p>
        </p:txBody>
      </p:sp>
      <p:sp>
        <p:nvSpPr>
          <p:cNvPr id="12" name="Content Placeholder 2"/>
          <p:cNvSpPr txBox="1">
            <a:spLocks/>
          </p:cNvSpPr>
          <p:nvPr/>
        </p:nvSpPr>
        <p:spPr>
          <a:xfrm>
            <a:off x="2197290" y="1120571"/>
            <a:ext cx="6640322" cy="3114642"/>
          </a:xfrm>
          <a:prstGeom prst="rect">
            <a:avLst/>
          </a:prstGeom>
        </p:spPr>
        <p:txBody>
          <a:bodyPr lIns="0" tIns="0" rIns="0" bIns="0"/>
          <a:lstStyle>
            <a:lvl1pPr marL="0" indent="0" algn="l" defTabSz="457200" rtl="0" eaLnBrk="1" latinLnBrk="0" hangingPunct="1">
              <a:spcBef>
                <a:spcPct val="20000"/>
              </a:spcBef>
              <a:buFont typeface="Arial"/>
              <a:buNone/>
              <a:defRPr sz="2000" kern="1200">
                <a:solidFill>
                  <a:schemeClr val="bg2"/>
                </a:solidFill>
                <a:latin typeface="+mj-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17475" lvl="0" indent="-117475"/>
            <a:r>
              <a:rPr lang="en-US" sz="1800" dirty="0"/>
              <a:t>“	</a:t>
            </a:r>
            <a:r>
              <a:rPr lang="ru-RU" sz="1800" dirty="0"/>
              <a:t>В 2015, организации интегрирующие высоко ценные, разнообразные, новые типы информации и источники в единую </a:t>
            </a:r>
            <a:r>
              <a:rPr lang="ru-RU" sz="1800" dirty="0" smtClean="0"/>
              <a:t>инфраструктуру </a:t>
            </a:r>
            <a:r>
              <a:rPr lang="ru-RU" sz="1800" dirty="0"/>
              <a:t>управления информацией будут </a:t>
            </a:r>
            <a:r>
              <a:rPr lang="ru-RU" sz="1800" b="1" dirty="0">
                <a:solidFill>
                  <a:srgbClr val="2C95DD"/>
                </a:solidFill>
              </a:rPr>
              <a:t>опережать своих индустриальных коллег финансово более чем на 20%. </a:t>
            </a:r>
            <a:r>
              <a:rPr lang="ru-RU" sz="1800" dirty="0"/>
              <a:t>"</a:t>
            </a:r>
          </a:p>
          <a:p>
            <a:endParaRPr lang="en-US" sz="1000" dirty="0" smtClean="0"/>
          </a:p>
          <a:p>
            <a:pPr marL="117475" lvl="0" indent="-117475"/>
            <a:r>
              <a:rPr lang="en-US" sz="1800" dirty="0"/>
              <a:t>“	</a:t>
            </a:r>
            <a:r>
              <a:rPr lang="ru-RU" sz="1800" dirty="0"/>
              <a:t>Мы </a:t>
            </a:r>
            <a:r>
              <a:rPr lang="ru-RU" sz="1800" dirty="0" smtClean="0"/>
              <a:t>создали то, что </a:t>
            </a:r>
            <a:r>
              <a:rPr lang="ru-RU" sz="1800" dirty="0"/>
              <a:t>выглядит </a:t>
            </a:r>
            <a:r>
              <a:rPr lang="ru-RU" sz="1800" dirty="0" smtClean="0"/>
              <a:t>как софтверная компания, </a:t>
            </a:r>
            <a:r>
              <a:rPr lang="ru-RU" sz="1800" dirty="0"/>
              <a:t>и </a:t>
            </a:r>
            <a:r>
              <a:rPr lang="ru-RU" sz="1800" b="1" dirty="0">
                <a:solidFill>
                  <a:srgbClr val="2C95DD"/>
                </a:solidFill>
              </a:rPr>
              <a:t>мы движемся от разрозненных систем к единой платформе</a:t>
            </a:r>
            <a:r>
              <a:rPr lang="en-US" sz="1800" dirty="0" smtClean="0"/>
              <a:t>.”</a:t>
            </a:r>
            <a:endParaRPr lang="en-US" sz="1000" dirty="0" smtClean="0"/>
          </a:p>
          <a:p>
            <a:pPr marL="117475" lvl="0" indent="-117475"/>
            <a:r>
              <a:rPr lang="ru-RU" sz="1800" dirty="0" smtClean="0"/>
              <a:t>«Этот переход требует </a:t>
            </a:r>
            <a:r>
              <a:rPr lang="ru-RU" sz="1800" dirty="0"/>
              <a:t>полного пересмотра банками технологии </a:t>
            </a:r>
            <a:r>
              <a:rPr lang="ru-RU" sz="1800" b="1" dirty="0">
                <a:solidFill>
                  <a:srgbClr val="2C95DD"/>
                </a:solidFill>
              </a:rPr>
              <a:t>... это вопрос выживания ... </a:t>
            </a:r>
            <a:r>
              <a:rPr lang="ru-RU" sz="1800" dirty="0"/>
              <a:t>теперь у нас есть современные платформы."</a:t>
            </a:r>
            <a:endParaRPr lang="en-US" sz="1800" dirty="0"/>
          </a:p>
        </p:txBody>
      </p:sp>
      <p:cxnSp>
        <p:nvCxnSpPr>
          <p:cNvPr id="16" name="Straight Connector 15"/>
          <p:cNvCxnSpPr/>
          <p:nvPr/>
        </p:nvCxnSpPr>
        <p:spPr>
          <a:xfrm>
            <a:off x="114616" y="2768653"/>
            <a:ext cx="8356601" cy="0"/>
          </a:xfrm>
          <a:prstGeom prst="line">
            <a:avLst/>
          </a:prstGeom>
          <a:ln w="3175" cmpd="sng">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14866" y="3587676"/>
            <a:ext cx="8356601" cy="0"/>
          </a:xfrm>
          <a:prstGeom prst="line">
            <a:avLst/>
          </a:prstGeom>
          <a:ln w="3175" cmpd="sng">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236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entagon 21"/>
          <p:cNvSpPr/>
          <p:nvPr/>
        </p:nvSpPr>
        <p:spPr>
          <a:xfrm>
            <a:off x="5484222" y="1019267"/>
            <a:ext cx="3657600" cy="3429000"/>
          </a:xfrm>
          <a:prstGeom prst="homePlate">
            <a:avLst>
              <a:gd name="adj" fmla="val 24497"/>
            </a:avLst>
          </a:prstGeom>
          <a:gradFill flip="none" rotWithShape="1">
            <a:gsLst>
              <a:gs pos="100000">
                <a:schemeClr val="accent1">
                  <a:alpha val="50000"/>
                </a:schemeClr>
              </a:gs>
              <a:gs pos="15000">
                <a:srgbClr val="FFFFFF"/>
              </a:gs>
            </a:gsLst>
            <a:lin ang="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Pentagon 2"/>
          <p:cNvSpPr/>
          <p:nvPr/>
        </p:nvSpPr>
        <p:spPr>
          <a:xfrm>
            <a:off x="3309169" y="2101215"/>
            <a:ext cx="2187391" cy="386080"/>
          </a:xfrm>
          <a:prstGeom prst="homePlate">
            <a:avLst>
              <a:gd name="adj" fmla="val 28947"/>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11" name="Rectangle 10"/>
          <p:cNvSpPr/>
          <p:nvPr/>
        </p:nvSpPr>
        <p:spPr bwMode="gray">
          <a:xfrm>
            <a:off x="3589011" y="2112645"/>
            <a:ext cx="1648469" cy="369332"/>
          </a:xfrm>
          <a:prstGeom prst="rect">
            <a:avLst/>
          </a:prstGeom>
        </p:spPr>
        <p:txBody>
          <a:bodyPr wrap="square" anchor="ctr">
            <a:spAutoFit/>
          </a:bodyPr>
          <a:lstStyle/>
          <a:p>
            <a:pPr algn="ctr"/>
            <a:r>
              <a:rPr lang="ru-RU" b="1" dirty="0" smtClean="0">
                <a:solidFill>
                  <a:schemeClr val="bg1"/>
                </a:solidFill>
              </a:rPr>
              <a:t>Люди</a:t>
            </a:r>
            <a:endParaRPr lang="en-US" b="1" dirty="0">
              <a:solidFill>
                <a:schemeClr val="bg1"/>
              </a:solidFill>
            </a:endParaRPr>
          </a:p>
        </p:txBody>
      </p:sp>
      <p:sp>
        <p:nvSpPr>
          <p:cNvPr id="14" name="Pentagon 13"/>
          <p:cNvSpPr/>
          <p:nvPr/>
        </p:nvSpPr>
        <p:spPr>
          <a:xfrm>
            <a:off x="3309169" y="2527935"/>
            <a:ext cx="2187391" cy="386080"/>
          </a:xfrm>
          <a:prstGeom prst="homePlate">
            <a:avLst>
              <a:gd name="adj" fmla="val 28947"/>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18" name="Pentagon 17"/>
          <p:cNvSpPr/>
          <p:nvPr/>
        </p:nvSpPr>
        <p:spPr>
          <a:xfrm>
            <a:off x="3320143" y="2954655"/>
            <a:ext cx="2166257" cy="386080"/>
          </a:xfrm>
          <a:prstGeom prst="homePlate">
            <a:avLst>
              <a:gd name="adj" fmla="val 28947"/>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0" name="Rectangle 19"/>
          <p:cNvSpPr/>
          <p:nvPr/>
        </p:nvSpPr>
        <p:spPr bwMode="gray">
          <a:xfrm>
            <a:off x="3550602" y="2529205"/>
            <a:ext cx="1722438" cy="369332"/>
          </a:xfrm>
          <a:prstGeom prst="rect">
            <a:avLst/>
          </a:prstGeom>
        </p:spPr>
        <p:txBody>
          <a:bodyPr wrap="square" anchor="ctr">
            <a:spAutoFit/>
          </a:bodyPr>
          <a:lstStyle/>
          <a:p>
            <a:pPr algn="ctr"/>
            <a:r>
              <a:rPr lang="ru-RU" b="1" dirty="0" smtClean="0">
                <a:solidFill>
                  <a:schemeClr val="bg1"/>
                </a:solidFill>
              </a:rPr>
              <a:t>Процессы</a:t>
            </a:r>
            <a:endParaRPr lang="en-US" b="1" dirty="0">
              <a:solidFill>
                <a:schemeClr val="bg1"/>
              </a:solidFill>
            </a:endParaRPr>
          </a:p>
        </p:txBody>
      </p:sp>
      <p:sp>
        <p:nvSpPr>
          <p:cNvPr id="21" name="Rectangle 20"/>
          <p:cNvSpPr/>
          <p:nvPr/>
        </p:nvSpPr>
        <p:spPr bwMode="gray">
          <a:xfrm>
            <a:off x="3550602" y="2971165"/>
            <a:ext cx="1842808" cy="369332"/>
          </a:xfrm>
          <a:prstGeom prst="rect">
            <a:avLst/>
          </a:prstGeom>
        </p:spPr>
        <p:txBody>
          <a:bodyPr wrap="square" anchor="ctr">
            <a:spAutoFit/>
          </a:bodyPr>
          <a:lstStyle/>
          <a:p>
            <a:pPr algn="ctr"/>
            <a:r>
              <a:rPr lang="ru-RU" b="1" dirty="0" smtClean="0">
                <a:solidFill>
                  <a:schemeClr val="bg1"/>
                </a:solidFill>
              </a:rPr>
              <a:t>Технология</a:t>
            </a:r>
            <a:endParaRPr lang="en-US" b="1" dirty="0">
              <a:solidFill>
                <a:schemeClr val="bg1"/>
              </a:solidFill>
            </a:endParaRPr>
          </a:p>
        </p:txBody>
      </p:sp>
      <p:sp>
        <p:nvSpPr>
          <p:cNvPr id="7" name="Pentagon 6"/>
          <p:cNvSpPr/>
          <p:nvPr/>
        </p:nvSpPr>
        <p:spPr>
          <a:xfrm>
            <a:off x="0" y="1002014"/>
            <a:ext cx="3657600" cy="3429000"/>
          </a:xfrm>
          <a:prstGeom prst="homePlate">
            <a:avLst>
              <a:gd name="adj" fmla="val 24497"/>
            </a:avLst>
          </a:prstGeom>
          <a:gradFill flip="none" rotWithShape="1">
            <a:gsLst>
              <a:gs pos="100000">
                <a:schemeClr val="tx2">
                  <a:lumMod val="60000"/>
                  <a:lumOff val="40000"/>
                </a:schemeClr>
              </a:gs>
              <a:gs pos="15000">
                <a:srgbClr val="FFFFFF"/>
              </a:gs>
            </a:gsLst>
            <a:lin ang="0" scaled="1"/>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0" y="228601"/>
            <a:ext cx="9141821" cy="457200"/>
          </a:xfrm>
        </p:spPr>
        <p:txBody>
          <a:bodyPr/>
          <a:lstStyle/>
          <a:p>
            <a:pPr algn="ctr"/>
            <a:r>
              <a:rPr lang="ru-RU" sz="3200" dirty="0" smtClean="0"/>
              <a:t>Ключи к Успеху</a:t>
            </a:r>
            <a:r>
              <a:rPr lang="en-US" sz="3200" dirty="0" smtClean="0"/>
              <a:t>: </a:t>
            </a:r>
            <a:r>
              <a:rPr lang="ru-RU" sz="3200" dirty="0" smtClean="0"/>
              <a:t>Максимизируйте Возможности</a:t>
            </a:r>
            <a:endParaRPr lang="en-US" sz="3200" dirty="0"/>
          </a:p>
        </p:txBody>
      </p:sp>
      <p:sp>
        <p:nvSpPr>
          <p:cNvPr id="6" name="Content Placeholder 2"/>
          <p:cNvSpPr txBox="1">
            <a:spLocks/>
          </p:cNvSpPr>
          <p:nvPr/>
        </p:nvSpPr>
        <p:spPr>
          <a:xfrm>
            <a:off x="269240" y="1190082"/>
            <a:ext cx="3469640" cy="2477044"/>
          </a:xfrm>
          <a:prstGeom prst="rect">
            <a:avLst/>
          </a:prstGeom>
        </p:spPr>
        <p:txBody>
          <a:bodyPr vert="horz" lIns="91440" tIns="45720" rIns="91440" bIns="45720"/>
          <a:lstStyle>
            <a:lvl1pPr marL="228600" indent="-228600" algn="l" defTabSz="457200" rtl="0" eaLnBrk="1" latinLnBrk="0" hangingPunct="1">
              <a:spcBef>
                <a:spcPts val="1200"/>
              </a:spcBef>
              <a:buClr>
                <a:schemeClr val="tx2"/>
              </a:buClr>
              <a:buFont typeface="Arial"/>
              <a:buChar char="•"/>
              <a:defRPr sz="2400" kern="1200">
                <a:solidFill>
                  <a:schemeClr val="bg2"/>
                </a:solidFill>
                <a:latin typeface="+mn-lt"/>
                <a:ea typeface="+mn-ea"/>
                <a:cs typeface="+mn-cs"/>
              </a:defRPr>
            </a:lvl1pPr>
            <a:lvl2pPr marL="742950" indent="-285750" algn="l" defTabSz="457200" rtl="0" eaLnBrk="1" latinLnBrk="0" hangingPunct="1">
              <a:spcBef>
                <a:spcPts val="300"/>
              </a:spcBef>
              <a:buClr>
                <a:schemeClr val="tx2"/>
              </a:buClr>
              <a:buFont typeface="Arial"/>
              <a:buChar char="–"/>
              <a:defRPr sz="2000" kern="1200">
                <a:solidFill>
                  <a:schemeClr val="bg2"/>
                </a:solidFill>
                <a:latin typeface="+mn-lt"/>
                <a:ea typeface="+mn-ea"/>
                <a:cs typeface="+mn-cs"/>
              </a:defRPr>
            </a:lvl2pPr>
            <a:lvl3pPr marL="1084263" indent="-169863" algn="l" defTabSz="457200" rtl="0" eaLnBrk="1" latinLnBrk="0" hangingPunct="1">
              <a:spcBef>
                <a:spcPts val="300"/>
              </a:spcBef>
              <a:buClr>
                <a:schemeClr val="tx2"/>
              </a:buClr>
              <a:buFont typeface="Arial"/>
              <a:buChar char="•"/>
              <a:defRPr sz="1600" kern="1200">
                <a:solidFill>
                  <a:schemeClr val="bg2"/>
                </a:solidFill>
                <a:latin typeface="+mn-lt"/>
                <a:ea typeface="+mn-ea"/>
                <a:cs typeface="+mn-cs"/>
              </a:defRPr>
            </a:lvl3pPr>
            <a:lvl4pPr marL="1430338" indent="-168275" algn="l" defTabSz="457200" rtl="0" eaLnBrk="1" latinLnBrk="0" hangingPunct="1">
              <a:spcBef>
                <a:spcPts val="300"/>
              </a:spcBef>
              <a:buClr>
                <a:schemeClr val="tx2"/>
              </a:buClr>
              <a:buFont typeface="Arial"/>
              <a:buChar char="–"/>
              <a:defRPr sz="1200" kern="1200">
                <a:solidFill>
                  <a:schemeClr val="bg2"/>
                </a:solidFill>
                <a:latin typeface="+mn-lt"/>
                <a:ea typeface="+mn-ea"/>
                <a:cs typeface="+mn-cs"/>
              </a:defRPr>
            </a:lvl4pPr>
            <a:lvl5pPr marL="1770063" indent="-169863" algn="l" defTabSz="457200" rtl="0" eaLnBrk="1" latinLnBrk="0" hangingPunct="1">
              <a:spcBef>
                <a:spcPts val="300"/>
              </a:spcBef>
              <a:buClr>
                <a:schemeClr val="tx2"/>
              </a:buClr>
              <a:buFont typeface="Arial"/>
              <a:buChar char="•"/>
              <a:defRPr sz="11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7013" indent="-227013">
              <a:lnSpc>
                <a:spcPct val="120000"/>
              </a:lnSpc>
              <a:spcBef>
                <a:spcPts val="0"/>
              </a:spcBef>
            </a:pPr>
            <a:r>
              <a:rPr lang="ru-RU" sz="1600" dirty="0" smtClean="0"/>
              <a:t>Неясные</a:t>
            </a:r>
            <a:r>
              <a:rPr lang="en-US" sz="1600" dirty="0" smtClean="0"/>
              <a:t> </a:t>
            </a:r>
            <a:r>
              <a:rPr lang="ru-RU" sz="1600" dirty="0" smtClean="0"/>
              <a:t>бизнес-кейсы</a:t>
            </a:r>
          </a:p>
          <a:p>
            <a:pPr marL="227013" indent="-227013">
              <a:lnSpc>
                <a:spcPct val="120000"/>
              </a:lnSpc>
              <a:spcBef>
                <a:spcPts val="0"/>
              </a:spcBef>
            </a:pPr>
            <a:r>
              <a:rPr lang="ru-RU" sz="1600" dirty="0" smtClean="0"/>
              <a:t>Дефицит навыков</a:t>
            </a:r>
            <a:endParaRPr lang="en-US" sz="1600" dirty="0" smtClean="0"/>
          </a:p>
          <a:p>
            <a:pPr marL="227013" indent="-227013">
              <a:lnSpc>
                <a:spcPct val="120000"/>
              </a:lnSpc>
              <a:spcBef>
                <a:spcPts val="0"/>
              </a:spcBef>
            </a:pPr>
            <a:r>
              <a:rPr lang="ru-RU" sz="1600" dirty="0" smtClean="0"/>
              <a:t>Недостаток опыта</a:t>
            </a:r>
            <a:endParaRPr lang="en-US" sz="1600" dirty="0" smtClean="0"/>
          </a:p>
          <a:p>
            <a:pPr marL="227013" indent="-227013">
              <a:lnSpc>
                <a:spcPct val="120000"/>
              </a:lnSpc>
              <a:spcBef>
                <a:spcPts val="0"/>
              </a:spcBef>
            </a:pPr>
            <a:r>
              <a:rPr lang="ru-RU" sz="1600" dirty="0" smtClean="0"/>
              <a:t>Жесткие</a:t>
            </a:r>
            <a:r>
              <a:rPr lang="en-US" sz="1600" dirty="0" smtClean="0"/>
              <a:t> </a:t>
            </a:r>
            <a:r>
              <a:rPr lang="ru-RU" sz="1600" dirty="0" smtClean="0"/>
              <a:t>процедуры разработки приложений</a:t>
            </a:r>
            <a:endParaRPr lang="en-US" sz="1600" dirty="0" smtClean="0"/>
          </a:p>
          <a:p>
            <a:pPr marL="227013" indent="-227013">
              <a:lnSpc>
                <a:spcPct val="120000"/>
              </a:lnSpc>
              <a:spcBef>
                <a:spcPts val="0"/>
              </a:spcBef>
            </a:pPr>
            <a:r>
              <a:rPr lang="ru-RU" sz="1600" dirty="0" smtClean="0"/>
              <a:t>Сложное</a:t>
            </a:r>
            <a:r>
              <a:rPr lang="en-US" sz="1600" dirty="0" smtClean="0"/>
              <a:t> </a:t>
            </a:r>
            <a:r>
              <a:rPr lang="ru-RU" sz="1600" dirty="0"/>
              <a:t>развертывание </a:t>
            </a:r>
            <a:r>
              <a:rPr lang="ru-RU" sz="1600" dirty="0" smtClean="0"/>
              <a:t>приложений</a:t>
            </a:r>
          </a:p>
          <a:p>
            <a:pPr marL="227013" indent="-227013">
              <a:lnSpc>
                <a:spcPct val="120000"/>
              </a:lnSpc>
              <a:spcBef>
                <a:spcPts val="0"/>
              </a:spcBef>
            </a:pPr>
            <a:r>
              <a:rPr lang="ru-RU" sz="1600" dirty="0" smtClean="0"/>
              <a:t>Изолированные</a:t>
            </a:r>
            <a:endParaRPr lang="en-US" sz="1600" dirty="0" smtClean="0"/>
          </a:p>
          <a:p>
            <a:pPr marL="0" indent="0">
              <a:lnSpc>
                <a:spcPct val="120000"/>
              </a:lnSpc>
              <a:spcBef>
                <a:spcPts val="0"/>
              </a:spcBef>
              <a:buNone/>
            </a:pPr>
            <a:r>
              <a:rPr lang="en-US" sz="1600" dirty="0"/>
              <a:t> </a:t>
            </a:r>
            <a:r>
              <a:rPr lang="en-US" sz="1600" dirty="0" smtClean="0"/>
              <a:t>   </a:t>
            </a:r>
            <a:r>
              <a:rPr lang="ru-RU" sz="1600" dirty="0" smtClean="0"/>
              <a:t>хранилища данных</a:t>
            </a:r>
          </a:p>
          <a:p>
            <a:pPr marL="227013" indent="-227013">
              <a:lnSpc>
                <a:spcPct val="120000"/>
              </a:lnSpc>
              <a:spcBef>
                <a:spcPts val="0"/>
              </a:spcBef>
            </a:pPr>
            <a:r>
              <a:rPr lang="ru-RU" sz="1600" dirty="0"/>
              <a:t>Рост затрат </a:t>
            </a:r>
            <a:r>
              <a:rPr lang="ru-RU" sz="1600" dirty="0" smtClean="0"/>
              <a:t>на</a:t>
            </a:r>
            <a:endParaRPr lang="en-US" sz="1600" dirty="0" smtClean="0"/>
          </a:p>
          <a:p>
            <a:pPr marL="0" indent="0">
              <a:lnSpc>
                <a:spcPct val="120000"/>
              </a:lnSpc>
              <a:spcBef>
                <a:spcPts val="0"/>
              </a:spcBef>
              <a:buNone/>
            </a:pPr>
            <a:r>
              <a:rPr lang="en-US" sz="1600" dirty="0"/>
              <a:t> </a:t>
            </a:r>
            <a:r>
              <a:rPr lang="en-US" sz="1600" dirty="0" smtClean="0"/>
              <a:t>  </a:t>
            </a:r>
            <a:r>
              <a:rPr lang="ru-RU" sz="1600" dirty="0" smtClean="0"/>
              <a:t>управление </a:t>
            </a:r>
            <a:r>
              <a:rPr lang="ru-RU" sz="1600" dirty="0"/>
              <a:t>данными</a:t>
            </a:r>
            <a:endParaRPr lang="en-US" sz="1600" dirty="0" smtClean="0"/>
          </a:p>
        </p:txBody>
      </p:sp>
      <p:sp>
        <p:nvSpPr>
          <p:cNvPr id="15" name="TextBox 14"/>
          <p:cNvSpPr txBox="1"/>
          <p:nvPr/>
        </p:nvSpPr>
        <p:spPr>
          <a:xfrm flipH="1">
            <a:off x="545288" y="886034"/>
            <a:ext cx="2971801" cy="338554"/>
          </a:xfrm>
          <a:prstGeom prst="rect">
            <a:avLst/>
          </a:prstGeom>
          <a:noFill/>
        </p:spPr>
        <p:txBody>
          <a:bodyPr wrap="square" lIns="91440" tIns="45720" rIns="91440" bIns="45720" rtlCol="0">
            <a:spAutoFit/>
          </a:bodyPr>
          <a:lstStyle/>
          <a:p>
            <a:r>
              <a:rPr lang="ru-RU" sz="1600" b="1" dirty="0" smtClean="0">
                <a:solidFill>
                  <a:schemeClr val="bg2"/>
                </a:solidFill>
              </a:rPr>
              <a:t>Текущая Ситуация</a:t>
            </a:r>
            <a:endParaRPr lang="en-US" sz="1600" b="1" dirty="0" smtClean="0">
              <a:solidFill>
                <a:schemeClr val="bg2"/>
              </a:solidFill>
            </a:endParaRPr>
          </a:p>
        </p:txBody>
      </p:sp>
      <p:sp>
        <p:nvSpPr>
          <p:cNvPr id="16" name="TextBox 15"/>
          <p:cNvSpPr txBox="1"/>
          <p:nvPr/>
        </p:nvSpPr>
        <p:spPr>
          <a:xfrm flipH="1">
            <a:off x="5484222" y="933851"/>
            <a:ext cx="3205480" cy="584775"/>
          </a:xfrm>
          <a:prstGeom prst="rect">
            <a:avLst/>
          </a:prstGeom>
          <a:noFill/>
        </p:spPr>
        <p:txBody>
          <a:bodyPr wrap="square" lIns="91440" tIns="45720" rIns="91440" bIns="45720" rtlCol="0">
            <a:spAutoFit/>
          </a:bodyPr>
          <a:lstStyle/>
          <a:p>
            <a:pPr algn="ctr"/>
            <a:r>
              <a:rPr lang="ru-RU" sz="1600" b="1" dirty="0" smtClean="0">
                <a:solidFill>
                  <a:schemeClr val="bg2"/>
                </a:solidFill>
              </a:rPr>
              <a:t>Предприятие Управляемое Данными</a:t>
            </a:r>
            <a:endParaRPr lang="en-US" sz="1600" b="1" dirty="0" smtClean="0">
              <a:solidFill>
                <a:schemeClr val="bg2"/>
              </a:solidFill>
            </a:endParaRPr>
          </a:p>
        </p:txBody>
      </p:sp>
      <p:sp>
        <p:nvSpPr>
          <p:cNvPr id="17" name="Content Placeholder 2"/>
          <p:cNvSpPr txBox="1">
            <a:spLocks/>
          </p:cNvSpPr>
          <p:nvPr/>
        </p:nvSpPr>
        <p:spPr>
          <a:xfrm>
            <a:off x="5484221" y="1466130"/>
            <a:ext cx="3657599" cy="1932759"/>
          </a:xfrm>
          <a:prstGeom prst="rect">
            <a:avLst/>
          </a:prstGeom>
        </p:spPr>
        <p:txBody>
          <a:bodyPr vert="horz" lIns="91440" tIns="45720" rIns="91440" bIns="45720"/>
          <a:lstStyle>
            <a:lvl1pPr marL="228600" indent="-228600" algn="l" defTabSz="457200" rtl="0" eaLnBrk="1" latinLnBrk="0" hangingPunct="1">
              <a:spcBef>
                <a:spcPts val="1200"/>
              </a:spcBef>
              <a:buClr>
                <a:schemeClr val="tx2"/>
              </a:buClr>
              <a:buFont typeface="Arial"/>
              <a:buChar char="•"/>
              <a:defRPr sz="2400" kern="1200">
                <a:solidFill>
                  <a:schemeClr val="bg2"/>
                </a:solidFill>
                <a:latin typeface="+mn-lt"/>
                <a:ea typeface="+mn-ea"/>
                <a:cs typeface="+mn-cs"/>
              </a:defRPr>
            </a:lvl1pPr>
            <a:lvl2pPr marL="742950" indent="-285750" algn="l" defTabSz="457200" rtl="0" eaLnBrk="1" latinLnBrk="0" hangingPunct="1">
              <a:spcBef>
                <a:spcPts val="300"/>
              </a:spcBef>
              <a:buClr>
                <a:schemeClr val="tx2"/>
              </a:buClr>
              <a:buFont typeface="Arial"/>
              <a:buChar char="–"/>
              <a:defRPr sz="2000" kern="1200">
                <a:solidFill>
                  <a:schemeClr val="bg2"/>
                </a:solidFill>
                <a:latin typeface="+mn-lt"/>
                <a:ea typeface="+mn-ea"/>
                <a:cs typeface="+mn-cs"/>
              </a:defRPr>
            </a:lvl2pPr>
            <a:lvl3pPr marL="1084263" indent="-169863" algn="l" defTabSz="457200" rtl="0" eaLnBrk="1" latinLnBrk="0" hangingPunct="1">
              <a:spcBef>
                <a:spcPts val="300"/>
              </a:spcBef>
              <a:buClr>
                <a:schemeClr val="tx2"/>
              </a:buClr>
              <a:buFont typeface="Arial"/>
              <a:buChar char="•"/>
              <a:defRPr sz="1600" kern="1200">
                <a:solidFill>
                  <a:schemeClr val="bg2"/>
                </a:solidFill>
                <a:latin typeface="+mn-lt"/>
                <a:ea typeface="+mn-ea"/>
                <a:cs typeface="+mn-cs"/>
              </a:defRPr>
            </a:lvl3pPr>
            <a:lvl4pPr marL="1430338" indent="-168275" algn="l" defTabSz="457200" rtl="0" eaLnBrk="1" latinLnBrk="0" hangingPunct="1">
              <a:spcBef>
                <a:spcPts val="300"/>
              </a:spcBef>
              <a:buClr>
                <a:schemeClr val="tx2"/>
              </a:buClr>
              <a:buFont typeface="Arial"/>
              <a:buChar char="–"/>
              <a:defRPr sz="1200" kern="1200">
                <a:solidFill>
                  <a:schemeClr val="bg2"/>
                </a:solidFill>
                <a:latin typeface="+mn-lt"/>
                <a:ea typeface="+mn-ea"/>
                <a:cs typeface="+mn-cs"/>
              </a:defRPr>
            </a:lvl4pPr>
            <a:lvl5pPr marL="1770063" indent="-169863" algn="l" defTabSz="457200" rtl="0" eaLnBrk="1" latinLnBrk="0" hangingPunct="1">
              <a:spcBef>
                <a:spcPts val="300"/>
              </a:spcBef>
              <a:buClr>
                <a:schemeClr val="tx2"/>
              </a:buClr>
              <a:buFont typeface="Arial"/>
              <a:buChar char="•"/>
              <a:defRPr sz="11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pPr>
            <a:r>
              <a:rPr lang="ru-RU" sz="1600" dirty="0" smtClean="0"/>
              <a:t>Оптимальные</a:t>
            </a:r>
            <a:r>
              <a:rPr lang="en-US" sz="1600" dirty="0" smtClean="0"/>
              <a:t> </a:t>
            </a:r>
            <a:r>
              <a:rPr lang="ru-RU" sz="1600" dirty="0" smtClean="0"/>
              <a:t>бизнес сценарии </a:t>
            </a:r>
          </a:p>
          <a:p>
            <a:pPr>
              <a:lnSpc>
                <a:spcPct val="120000"/>
              </a:lnSpc>
              <a:spcBef>
                <a:spcPts val="0"/>
              </a:spcBef>
            </a:pPr>
            <a:r>
              <a:rPr lang="ru-RU" sz="1600" dirty="0" smtClean="0"/>
              <a:t>Тренированный</a:t>
            </a:r>
            <a:r>
              <a:rPr lang="en-US" sz="1600" dirty="0" smtClean="0"/>
              <a:t> </a:t>
            </a:r>
            <a:r>
              <a:rPr lang="ru-RU" sz="1600" dirty="0"/>
              <a:t>и</a:t>
            </a:r>
            <a:r>
              <a:rPr lang="en-US" sz="1600" dirty="0" smtClean="0"/>
              <a:t> </a:t>
            </a:r>
            <a:r>
              <a:rPr lang="ru-RU" sz="1600" dirty="0" smtClean="0"/>
              <a:t>опытный персонал</a:t>
            </a:r>
            <a:endParaRPr lang="en-US" sz="1600" dirty="0" smtClean="0"/>
          </a:p>
          <a:p>
            <a:pPr>
              <a:lnSpc>
                <a:spcPct val="120000"/>
              </a:lnSpc>
              <a:spcBef>
                <a:spcPts val="0"/>
              </a:spcBef>
            </a:pPr>
            <a:r>
              <a:rPr lang="en-US" sz="1600" dirty="0" smtClean="0"/>
              <a:t>Agile </a:t>
            </a:r>
            <a:r>
              <a:rPr lang="ru-RU" sz="1600" dirty="0" smtClean="0"/>
              <a:t>методология разработки</a:t>
            </a:r>
            <a:endParaRPr lang="en-US" sz="1600" dirty="0" smtClean="0"/>
          </a:p>
          <a:p>
            <a:pPr>
              <a:lnSpc>
                <a:spcPct val="120000"/>
              </a:lnSpc>
              <a:spcBef>
                <a:spcPts val="0"/>
              </a:spcBef>
            </a:pPr>
            <a:r>
              <a:rPr lang="ru-RU" sz="1600" dirty="0" smtClean="0"/>
              <a:t>Платформа как сервис (</a:t>
            </a:r>
            <a:r>
              <a:rPr lang="en-US" sz="1600" dirty="0" err="1" smtClean="0"/>
              <a:t>PaaS</a:t>
            </a:r>
            <a:r>
              <a:rPr lang="ru-RU" sz="1600" dirty="0" smtClean="0"/>
              <a:t>)</a:t>
            </a:r>
            <a:endParaRPr lang="en-US" sz="1600" dirty="0" smtClean="0"/>
          </a:p>
          <a:p>
            <a:pPr>
              <a:lnSpc>
                <a:spcPct val="120000"/>
              </a:lnSpc>
              <a:spcBef>
                <a:spcPts val="0"/>
              </a:spcBef>
            </a:pPr>
            <a:r>
              <a:rPr lang="ru-RU" sz="1600" dirty="0" smtClean="0"/>
              <a:t>Озеро Данных (</a:t>
            </a:r>
            <a:r>
              <a:rPr lang="en-US" sz="1600" dirty="0" smtClean="0"/>
              <a:t>Data Lake</a:t>
            </a:r>
            <a:r>
              <a:rPr lang="ru-RU" sz="1600" dirty="0" smtClean="0"/>
              <a:t>)</a:t>
            </a:r>
            <a:endParaRPr lang="en-US" sz="1600" dirty="0" smtClean="0"/>
          </a:p>
          <a:p>
            <a:pPr>
              <a:lnSpc>
                <a:spcPct val="120000"/>
              </a:lnSpc>
              <a:spcBef>
                <a:spcPts val="0"/>
              </a:spcBef>
            </a:pPr>
            <a:r>
              <a:rPr lang="ru-RU" sz="1600" dirty="0" smtClean="0"/>
              <a:t>Упрощенное управление данными</a:t>
            </a:r>
            <a:endParaRPr lang="en-US" sz="1600" dirty="0" smtClean="0"/>
          </a:p>
        </p:txBody>
      </p:sp>
    </p:spTree>
    <p:extLst>
      <p:ext uri="{BB962C8B-B14F-4D97-AF65-F5344CB8AC3E}">
        <p14:creationId xmlns:p14="http://schemas.microsoft.com/office/powerpoint/2010/main" val="201791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14 Tab templates_Clean">
  <a:themeElements>
    <a:clrScheme name="2014 v4">
      <a:dk1>
        <a:srgbClr val="000000"/>
      </a:dk1>
      <a:lt1>
        <a:srgbClr val="FFFFFF"/>
      </a:lt1>
      <a:dk2>
        <a:srgbClr val="2C95DD"/>
      </a:dk2>
      <a:lt2>
        <a:srgbClr val="717074"/>
      </a:lt2>
      <a:accent1>
        <a:srgbClr val="2C95DD"/>
      </a:accent1>
      <a:accent2>
        <a:srgbClr val="339933"/>
      </a:accent2>
      <a:accent3>
        <a:srgbClr val="93C5FF"/>
      </a:accent3>
      <a:accent4>
        <a:srgbClr val="BABCBE"/>
      </a:accent4>
      <a:accent5>
        <a:srgbClr val="007D68"/>
      </a:accent5>
      <a:accent6>
        <a:srgbClr val="CE3131"/>
      </a:accent6>
      <a:hlink>
        <a:srgbClr val="2C95DD"/>
      </a:hlink>
      <a:folHlink>
        <a:srgbClr val="2C95E1"/>
      </a:folHlink>
    </a:clrScheme>
    <a:fontScheme name="Adjacency">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mpd="sng">
          <a:solidFill>
            <a:schemeClr val="bg2"/>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2"/>
            </a:solidFill>
          </a:defRPr>
        </a:defPPr>
      </a:lstStyle>
    </a:txDef>
  </a:objectDefaults>
  <a:extraClrSchemeLst/>
</a:theme>
</file>

<file path=ppt/theme/theme2.xml><?xml version="1.0" encoding="utf-8"?>
<a:theme xmlns:a="http://schemas.openxmlformats.org/drawingml/2006/main" name="2015 EMC Templates">
  <a:themeElements>
    <a:clrScheme name="2014 v4">
      <a:dk1>
        <a:srgbClr val="000000"/>
      </a:dk1>
      <a:lt1>
        <a:srgbClr val="FFFFFF"/>
      </a:lt1>
      <a:dk2>
        <a:srgbClr val="2C95DD"/>
      </a:dk2>
      <a:lt2>
        <a:srgbClr val="717074"/>
      </a:lt2>
      <a:accent1>
        <a:srgbClr val="2C95DD"/>
      </a:accent1>
      <a:accent2>
        <a:srgbClr val="339933"/>
      </a:accent2>
      <a:accent3>
        <a:srgbClr val="93C5FF"/>
      </a:accent3>
      <a:accent4>
        <a:srgbClr val="BABCBE"/>
      </a:accent4>
      <a:accent5>
        <a:srgbClr val="007D68"/>
      </a:accent5>
      <a:accent6>
        <a:srgbClr val="CE3131"/>
      </a:accent6>
      <a:hlink>
        <a:srgbClr val="2C95DD"/>
      </a:hlink>
      <a:folHlink>
        <a:srgbClr val="2C95E1"/>
      </a:folHlink>
    </a:clrScheme>
    <a:fontScheme name="Adjacency">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mpd="sng">
          <a:solidFill>
            <a:schemeClr val="bg2"/>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marL="0">
          <a:defRPr sz="1600" dirty="0" smtClean="0">
            <a:solidFill>
              <a:schemeClr val="bg2"/>
            </a:solidFill>
          </a:defRPr>
        </a:defPPr>
      </a:lstStyle>
    </a:txDef>
  </a:objectDefaults>
  <a:extraClrSchemeLst/>
</a:theme>
</file>

<file path=ppt/theme/theme3.xml><?xml version="1.0" encoding="utf-8"?>
<a:theme xmlns:a="http://schemas.openxmlformats.org/drawingml/2006/main" name="Office Theme">
  <a:themeElements>
    <a:clrScheme name="EMC 2014">
      <a:dk1>
        <a:srgbClr val="000000"/>
      </a:dk1>
      <a:lt1>
        <a:srgbClr val="FFFFFF"/>
      </a:lt1>
      <a:dk2>
        <a:srgbClr val="2C95DD"/>
      </a:dk2>
      <a:lt2>
        <a:srgbClr val="717073"/>
      </a:lt2>
      <a:accent1>
        <a:srgbClr val="2C95DD"/>
      </a:accent1>
      <a:accent2>
        <a:srgbClr val="007D68"/>
      </a:accent2>
      <a:accent3>
        <a:srgbClr val="93C5FF"/>
      </a:accent3>
      <a:accent4>
        <a:srgbClr val="BABCBE"/>
      </a:accent4>
      <a:accent5>
        <a:srgbClr val="8E908F"/>
      </a:accent5>
      <a:accent6>
        <a:srgbClr val="FF0000"/>
      </a:accent6>
      <a:hlink>
        <a:srgbClr val="2C95DD"/>
      </a:hlink>
      <a:folHlink>
        <a:srgbClr val="2C95E1"/>
      </a:folHlink>
    </a:clrScheme>
    <a:fontScheme name="Adjacency">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EMC 2014">
      <a:dk1>
        <a:srgbClr val="000000"/>
      </a:dk1>
      <a:lt1>
        <a:srgbClr val="FFFFFF"/>
      </a:lt1>
      <a:dk2>
        <a:srgbClr val="2C95DD"/>
      </a:dk2>
      <a:lt2>
        <a:srgbClr val="717073"/>
      </a:lt2>
      <a:accent1>
        <a:srgbClr val="2C95DD"/>
      </a:accent1>
      <a:accent2>
        <a:srgbClr val="007D68"/>
      </a:accent2>
      <a:accent3>
        <a:srgbClr val="93C5FF"/>
      </a:accent3>
      <a:accent4>
        <a:srgbClr val="BABCBE"/>
      </a:accent4>
      <a:accent5>
        <a:srgbClr val="8E908F"/>
      </a:accent5>
      <a:accent6>
        <a:srgbClr val="FF0000"/>
      </a:accent6>
      <a:hlink>
        <a:srgbClr val="2C95DD"/>
      </a:hlink>
      <a:folHlink>
        <a:srgbClr val="2C95E1"/>
      </a:folHlink>
    </a:clrScheme>
    <a:fontScheme name="Adjacency">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2014 Tab templates_Clean.potx</Template>
  <TotalTime>8083</TotalTime>
  <Words>7336</Words>
  <Application>Microsoft Office PowerPoint</Application>
  <PresentationFormat>On-screen Show (16:9)</PresentationFormat>
  <Paragraphs>749</Paragraphs>
  <Slides>40</Slides>
  <Notes>40</Notes>
  <HiddenSlides>0</HiddenSlides>
  <MMClips>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2014 Tab templates_Clean</vt:lpstr>
      <vt:lpstr>2015 EMC Templates</vt:lpstr>
      <vt:lpstr>Решения EMC для Больших Данных</vt:lpstr>
      <vt:lpstr>Что такое большие данные? </vt:lpstr>
      <vt:lpstr>Каков объем данных?</vt:lpstr>
      <vt:lpstr>Почему Большие Данные Важны?</vt:lpstr>
      <vt:lpstr>Где фокусироваться?</vt:lpstr>
      <vt:lpstr>Возможности Больших Данных по индустрии</vt:lpstr>
      <vt:lpstr>Примеры Заказчиков EMC</vt:lpstr>
      <vt:lpstr>Почему необходимо действовать сейчас?</vt:lpstr>
      <vt:lpstr>Ключи к Успеху: Максимизируйте Возможности</vt:lpstr>
      <vt:lpstr>Ключи к Успеху: Люди </vt:lpstr>
      <vt:lpstr>Учебная программа EMC Big Data</vt:lpstr>
      <vt:lpstr>Pivotal Data Labs</vt:lpstr>
      <vt:lpstr>Пример заказчика: Обучение персонала </vt:lpstr>
      <vt:lpstr>Ключи к успеху: процессы</vt:lpstr>
      <vt:lpstr>Семинар EMC Big Data Vision </vt:lpstr>
      <vt:lpstr>Pivotal Labs</vt:lpstr>
      <vt:lpstr>Пример заказчика: Agile Разработка Приложений</vt:lpstr>
      <vt:lpstr>Ключи к успеху: Технология </vt:lpstr>
      <vt:lpstr>Аналитическая среда сегодня</vt:lpstr>
      <vt:lpstr>Архитектура для «Озера данных»</vt:lpstr>
      <vt:lpstr>EVP Data Lake</vt:lpstr>
      <vt:lpstr>EMC Isilon HDFS-Enabled Storage</vt:lpstr>
      <vt:lpstr>EMC ViPR Software Defined Storage</vt:lpstr>
      <vt:lpstr>Аналитика: Pivotal HD</vt:lpstr>
      <vt:lpstr>Связывание воедино: Устройства Hadoop</vt:lpstr>
      <vt:lpstr>Непрерывная поставка приложений: Pivotal CF</vt:lpstr>
      <vt:lpstr>Пример заказчика: Решение Data Lake</vt:lpstr>
      <vt:lpstr>Сотрудничайте с EMC</vt:lpstr>
      <vt:lpstr>PowerPoint Presentation</vt:lpstr>
      <vt:lpstr>Big Data Opportunities By Industry</vt:lpstr>
      <vt:lpstr>Big Data Opportunities By Industry</vt:lpstr>
      <vt:lpstr>Big Data Opportunities By Industry</vt:lpstr>
      <vt:lpstr>Big Data Opportunities By Industry</vt:lpstr>
      <vt:lpstr>Big Data Opportunities By Industry</vt:lpstr>
      <vt:lpstr>Big Data Opportunities By Industry</vt:lpstr>
      <vt:lpstr>Big Data Opportunities By Industry</vt:lpstr>
      <vt:lpstr>Big Data Opportunities By Industry</vt:lpstr>
      <vt:lpstr>Big Data Opportunities By Industry</vt:lpstr>
      <vt:lpstr>Big Data Opportunities By Industry</vt:lpstr>
      <vt:lpstr>Big Data Opportunities By Industry</vt:lpstr>
    </vt:vector>
  </TitlesOfParts>
  <Company>EMC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EMC Corporation</dc:creator>
  <cp:lastModifiedBy>EMC</cp:lastModifiedBy>
  <cp:revision>225</cp:revision>
  <cp:lastPrinted>2013-12-05T19:23:46Z</cp:lastPrinted>
  <dcterms:created xsi:type="dcterms:W3CDTF">2013-12-05T16:11:41Z</dcterms:created>
  <dcterms:modified xsi:type="dcterms:W3CDTF">2015-09-30T18:48:14Z</dcterms:modified>
</cp:coreProperties>
</file>