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66" r:id="rId8"/>
    <p:sldId id="265" r:id="rId9"/>
    <p:sldId id="267" r:id="rId10"/>
    <p:sldId id="258" r:id="rId11"/>
    <p:sldId id="262" r:id="rId12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36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015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81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227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971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65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227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65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ое назва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3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491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54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465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73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1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98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02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50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91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401" y="33868"/>
            <a:ext cx="8840046" cy="1593051"/>
          </a:xfrm>
        </p:spPr>
        <p:txBody>
          <a:bodyPr/>
          <a:lstStyle/>
          <a:p>
            <a:r>
              <a:rPr lang="ru-RU" dirty="0" smtClean="0"/>
              <a:t>Услуги </a:t>
            </a:r>
            <a:r>
              <a:rPr lang="en-US" dirty="0" smtClean="0"/>
              <a:t>KT Cloud Lab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5377" y="2890825"/>
            <a:ext cx="6987645" cy="1388534"/>
          </a:xfrm>
        </p:spPr>
        <p:txBody>
          <a:bodyPr/>
          <a:lstStyle/>
          <a:p>
            <a:r>
              <a:rPr lang="ru-RU" b="1" dirty="0" smtClean="0"/>
              <a:t>Георгий </a:t>
            </a:r>
            <a:r>
              <a:rPr lang="ru-RU" b="1" dirty="0"/>
              <a:t>Б</a:t>
            </a:r>
            <a:r>
              <a:rPr lang="ru-RU" b="1" dirty="0" smtClean="0"/>
              <a:t>итадзе</a:t>
            </a:r>
          </a:p>
          <a:p>
            <a:r>
              <a:rPr lang="ru-RU" dirty="0" smtClean="0"/>
              <a:t>Коммерческий директор</a:t>
            </a:r>
            <a:endParaRPr lang="ru-RU" dirty="0"/>
          </a:p>
        </p:txBody>
      </p:sp>
      <p:pic>
        <p:nvPicPr>
          <p:cNvPr id="4" name="Picture 6" descr="C:\Users\user2\Dropbox\WORKFILES\KTCL\КБ\KTCL LOGO\LOGO KTCL 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9800" y="5742746"/>
            <a:ext cx="2943222" cy="659272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6"/>
          <a:stretch/>
        </p:blipFill>
        <p:spPr>
          <a:xfrm>
            <a:off x="3467101" y="1725030"/>
            <a:ext cx="4204890" cy="2795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8481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это выгодно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708" y="-1"/>
            <a:ext cx="2991291" cy="2222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C:\Users\user2\Dropbox\WORKFILES\KTCL\КБ\KTCL LOGO\LOGO KTCL 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8778" y="6198728"/>
            <a:ext cx="2943222" cy="659272"/>
          </a:xfrm>
          <a:prstGeom prst="rect">
            <a:avLst/>
          </a:prstGeom>
          <a:noFill/>
        </p:spPr>
      </p:pic>
      <p:sp>
        <p:nvSpPr>
          <p:cNvPr id="6" name="Объект 9"/>
          <p:cNvSpPr txBox="1">
            <a:spLocks/>
          </p:cNvSpPr>
          <p:nvPr/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Нет </a:t>
            </a:r>
            <a:r>
              <a:rPr lang="en-US" dirty="0" err="1" smtClean="0"/>
              <a:t>CapEx</a:t>
            </a:r>
            <a:endParaRPr lang="en-US" dirty="0" smtClean="0"/>
          </a:p>
          <a:p>
            <a:r>
              <a:rPr lang="ru-RU" dirty="0" smtClean="0"/>
              <a:t>Снижение количества непрофильных активов</a:t>
            </a:r>
          </a:p>
          <a:p>
            <a:r>
              <a:rPr lang="ru-RU" dirty="0" smtClean="0"/>
              <a:t>Оборудование в аренду</a:t>
            </a:r>
          </a:p>
          <a:p>
            <a:r>
              <a:rPr lang="ru-RU" dirty="0" smtClean="0"/>
              <a:t>Возможность перевода имеющихся </a:t>
            </a:r>
            <a:r>
              <a:rPr lang="en-US" dirty="0" err="1" smtClean="0"/>
              <a:t>CapEx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en-US" dirty="0" err="1" smtClean="0"/>
              <a:t>OpEx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8330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453" y="3200399"/>
            <a:ext cx="8930747" cy="2110382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5800" y="5310781"/>
            <a:ext cx="1952626" cy="860400"/>
          </a:xfrm>
        </p:spPr>
        <p:txBody>
          <a:bodyPr/>
          <a:lstStyle/>
          <a:p>
            <a:r>
              <a:rPr lang="ru-RU" dirty="0" smtClean="0"/>
              <a:t>Вопросы?</a:t>
            </a:r>
            <a:endParaRPr lang="ru-RU" dirty="0"/>
          </a:p>
        </p:txBody>
      </p:sp>
      <p:pic>
        <p:nvPicPr>
          <p:cNvPr id="11" name="Picture 6" descr="C:\Users\user2\Dropbox\WORKFILES\KTCL\КБ\KTCL LOGO\LOGO KTCL 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8778" y="6198728"/>
            <a:ext cx="2943222" cy="659272"/>
          </a:xfrm>
          <a:prstGeom prst="rect">
            <a:avLst/>
          </a:prstGeom>
          <a:noFill/>
        </p:spPr>
      </p:pic>
      <p:pic>
        <p:nvPicPr>
          <p:cNvPr id="8" name="Picture 2" descr="C:\Users\user2\Desktop\Без имени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075377" y="793329"/>
            <a:ext cx="5924550" cy="3692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6759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Почему именно мы</a:t>
            </a:r>
          </a:p>
          <a:p>
            <a:r>
              <a:rPr lang="ru-RU" dirty="0" smtClean="0"/>
              <a:t>Что мы предлагаем</a:t>
            </a:r>
          </a:p>
          <a:p>
            <a:r>
              <a:rPr lang="ru-RU" dirty="0" smtClean="0"/>
              <a:t>Чем это выгодно</a:t>
            </a:r>
          </a:p>
          <a:p>
            <a:endParaRPr lang="ru-RU" dirty="0"/>
          </a:p>
        </p:txBody>
      </p:sp>
      <p:pic>
        <p:nvPicPr>
          <p:cNvPr id="11" name="Picture 6" descr="C:\Users\user2\Dropbox\WORKFILES\KTCL\КБ\KTCL LOGO\LOGO KTCL 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8778" y="6198728"/>
            <a:ext cx="2943222" cy="659272"/>
          </a:xfrm>
          <a:prstGeom prst="rect">
            <a:avLst/>
          </a:prstGeom>
          <a:noFill/>
        </p:spPr>
      </p:pic>
      <p:pic>
        <p:nvPicPr>
          <p:cNvPr id="13" name="Объект 1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44" y="157161"/>
            <a:ext cx="2914650" cy="2809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780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именно мы?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Единственный провайдер сервисов с множеством дата-центров на территории РК</a:t>
            </a:r>
          </a:p>
          <a:p>
            <a:r>
              <a:rPr lang="ru-RU" dirty="0" smtClean="0"/>
              <a:t>Единственный провайдер, который отвечает как за ДЦ, так и за связь</a:t>
            </a:r>
          </a:p>
          <a:p>
            <a:r>
              <a:rPr lang="ru-RU" dirty="0" smtClean="0"/>
              <a:t>Прямые партнёрские соглашения с производителем сервисов</a:t>
            </a:r>
          </a:p>
          <a:p>
            <a:r>
              <a:rPr lang="ru-RU" dirty="0" smtClean="0"/>
              <a:t>Индивидуальный подход к клиентам</a:t>
            </a:r>
            <a:endParaRPr lang="ru-RU" dirty="0"/>
          </a:p>
        </p:txBody>
      </p:sp>
      <p:pic>
        <p:nvPicPr>
          <p:cNvPr id="11" name="Picture 6" descr="C:\Users\user2\Dropbox\WORKFILES\KTCL\КБ\KTCL LOGO\LOGO KTCL 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8778" y="6198728"/>
            <a:ext cx="2943222" cy="659272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9500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50911" y="700689"/>
            <a:ext cx="10018713" cy="1752599"/>
          </a:xfrm>
        </p:spPr>
        <p:txBody>
          <a:bodyPr/>
          <a:lstStyle/>
          <a:p>
            <a:r>
              <a:rPr lang="ru-RU" dirty="0" smtClean="0"/>
              <a:t>Что мы предлагаем</a:t>
            </a:r>
            <a:endParaRPr lang="ru-RU" dirty="0"/>
          </a:p>
        </p:txBody>
      </p:sp>
      <p:pic>
        <p:nvPicPr>
          <p:cNvPr id="11" name="Picture 6" descr="C:\Users\user2\Dropbox\WORKFILES\KTCL\КБ\KTCL LOGO\LOGO KTCL 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8778" y="6198728"/>
            <a:ext cx="2943222" cy="659272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0" y="1"/>
            <a:ext cx="2654300" cy="1802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user2\Desktop\Без имени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8868" y="2236426"/>
            <a:ext cx="2755312" cy="1775644"/>
          </a:xfrm>
          <a:prstGeom prst="rect">
            <a:avLst/>
          </a:prstGeom>
          <a:noFill/>
        </p:spPr>
      </p:pic>
      <p:sp>
        <p:nvSpPr>
          <p:cNvPr id="7" name="TextBox 11"/>
          <p:cNvSpPr txBox="1"/>
          <p:nvPr/>
        </p:nvSpPr>
        <p:spPr>
          <a:xfrm>
            <a:off x="5865647" y="4142779"/>
            <a:ext cx="2257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1000" b="1" dirty="0" smtClean="0"/>
              <a:t>ИНФОКОММУНИКАЦИОННЫЙ</a:t>
            </a:r>
          </a:p>
          <a:p>
            <a:pPr algn="ctr"/>
            <a:r>
              <a:rPr lang="ru-RU" sz="1000" b="1" dirty="0" smtClean="0"/>
              <a:t>ЦЕНТР ОБРАБОТКИ ДАННЫХ</a:t>
            </a:r>
            <a:endParaRPr lang="ru-RU" sz="1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0147" y="2259471"/>
            <a:ext cx="3845245" cy="22186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7721" y="4673599"/>
            <a:ext cx="1143783" cy="19825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5"/>
          <a:stretch/>
        </p:blipFill>
        <p:spPr>
          <a:xfrm>
            <a:off x="2870200" y="4673599"/>
            <a:ext cx="2157928" cy="198255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416" y="2236425"/>
            <a:ext cx="2367526" cy="1775644"/>
          </a:xfrm>
          <a:prstGeom prst="rect">
            <a:avLst/>
          </a:prstGeom>
        </p:spPr>
      </p:pic>
      <p:sp>
        <p:nvSpPr>
          <p:cNvPr id="43" name="TextBox 11"/>
          <p:cNvSpPr txBox="1"/>
          <p:nvPr/>
        </p:nvSpPr>
        <p:spPr>
          <a:xfrm>
            <a:off x="8908589" y="4079842"/>
            <a:ext cx="2257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1000" b="1" dirty="0" smtClean="0"/>
              <a:t>ИТ услуги</a:t>
            </a:r>
            <a:endParaRPr lang="ru-RU" sz="1000" b="1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31" y="4673598"/>
            <a:ext cx="859020" cy="1703013"/>
          </a:xfrm>
          <a:prstGeom prst="rect">
            <a:avLst/>
          </a:prstGeom>
        </p:spPr>
      </p:pic>
      <p:sp>
        <p:nvSpPr>
          <p:cNvPr id="45" name="TextBox 11"/>
          <p:cNvSpPr txBox="1"/>
          <p:nvPr/>
        </p:nvSpPr>
        <p:spPr>
          <a:xfrm>
            <a:off x="6971504" y="6405253"/>
            <a:ext cx="2257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b="1" dirty="0" smtClean="0"/>
              <a:t>Smart GEO Portal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1961730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Аутсорсинговый контакт-центр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43038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Обработка </a:t>
            </a:r>
            <a:r>
              <a:rPr lang="ru-RU" dirty="0"/>
              <a:t>входящих и исходящих </a:t>
            </a:r>
            <a:r>
              <a:rPr lang="ru-RU" dirty="0" smtClean="0"/>
              <a:t>вызовов:</a:t>
            </a:r>
          </a:p>
          <a:p>
            <a:pPr lvl="1"/>
            <a:r>
              <a:rPr lang="ru-RU" dirty="0"/>
              <a:t>Режим работы: 24 / 7 / </a:t>
            </a:r>
            <a:r>
              <a:rPr lang="ru-RU" dirty="0" smtClean="0"/>
              <a:t>365</a:t>
            </a:r>
          </a:p>
          <a:p>
            <a:pPr lvl="1"/>
            <a:r>
              <a:rPr lang="ru-RU" dirty="0"/>
              <a:t>Количество площадок (Алматы, Астана, Караганда): </a:t>
            </a:r>
            <a:r>
              <a:rPr lang="ru-RU" dirty="0" smtClean="0"/>
              <a:t>- 3 площадки</a:t>
            </a:r>
            <a:endParaRPr lang="ru-RU" dirty="0"/>
          </a:p>
          <a:p>
            <a:pPr lvl="1"/>
            <a:r>
              <a:rPr lang="ru-RU" dirty="0" err="1" smtClean="0"/>
              <a:t>Мультиязычность</a:t>
            </a:r>
            <a:r>
              <a:rPr lang="ru-RU" dirty="0" smtClean="0"/>
              <a:t> </a:t>
            </a:r>
            <a:r>
              <a:rPr lang="ru-RU" dirty="0"/>
              <a:t>(русский, казахский, английский): </a:t>
            </a:r>
            <a:r>
              <a:rPr lang="ru-RU" dirty="0" smtClean="0"/>
              <a:t>- 3 языка</a:t>
            </a:r>
            <a:endParaRPr lang="ru-RU" dirty="0"/>
          </a:p>
          <a:p>
            <a:pPr lvl="1"/>
            <a:r>
              <a:rPr lang="ru-RU" dirty="0" smtClean="0"/>
              <a:t>Республиканский охват</a:t>
            </a:r>
            <a:endParaRPr lang="ru-RU" dirty="0"/>
          </a:p>
          <a:p>
            <a:pPr lvl="1"/>
            <a:r>
              <a:rPr lang="ru-RU" dirty="0" smtClean="0"/>
              <a:t>Бесплатная </a:t>
            </a:r>
            <a:r>
              <a:rPr lang="ru-RU" dirty="0"/>
              <a:t>и платная справочные службы (118/169)</a:t>
            </a:r>
          </a:p>
          <a:p>
            <a:pPr lvl="1"/>
            <a:r>
              <a:rPr lang="ru-RU" dirty="0"/>
              <a:t>Возможность бесперебойного резервирования</a:t>
            </a:r>
          </a:p>
          <a:p>
            <a:pPr lvl="1"/>
            <a:r>
              <a:rPr lang="ru-RU" dirty="0" smtClean="0"/>
              <a:t>Отказоустойчивость</a:t>
            </a:r>
          </a:p>
          <a:p>
            <a:pPr lvl="1"/>
            <a:r>
              <a:rPr lang="ru-RU" dirty="0"/>
              <a:t>Многоканальность, </a:t>
            </a:r>
            <a:r>
              <a:rPr lang="ru-RU" dirty="0" smtClean="0"/>
              <a:t>масштабируемость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51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Облачная </a:t>
            </a:r>
            <a:r>
              <a:rPr lang="ru-RU" dirty="0" smtClean="0"/>
              <a:t>телефония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955799"/>
            <a:ext cx="10018713" cy="43038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Универсальный узел коммутаций:</a:t>
            </a:r>
            <a:endParaRPr lang="ru-RU" dirty="0" smtClean="0"/>
          </a:p>
          <a:p>
            <a:pPr lvl="1"/>
            <a:r>
              <a:rPr lang="ru-RU" dirty="0" smtClean="0"/>
              <a:t>Удобный функционал</a:t>
            </a:r>
          </a:p>
          <a:p>
            <a:pPr lvl="1"/>
            <a:r>
              <a:rPr lang="ru-RU" dirty="0" smtClean="0"/>
              <a:t>Безопасность и бесперебойность</a:t>
            </a:r>
          </a:p>
          <a:p>
            <a:pPr lvl="1"/>
            <a:r>
              <a:rPr lang="ru-RU" dirty="0" smtClean="0"/>
              <a:t>Простое подключение </a:t>
            </a:r>
            <a:r>
              <a:rPr lang="ru-RU" dirty="0"/>
              <a:t>и </a:t>
            </a:r>
            <a:r>
              <a:rPr lang="ru-RU" dirty="0" smtClean="0"/>
              <a:t>настройка</a:t>
            </a:r>
          </a:p>
          <a:p>
            <a:pPr lvl="1"/>
            <a:r>
              <a:rPr lang="ru-RU" dirty="0" smtClean="0"/>
              <a:t>Выгодная стоимость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06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Smart</a:t>
            </a:r>
            <a:r>
              <a:rPr lang="ru-RU" dirty="0"/>
              <a:t> </a:t>
            </a:r>
            <a:r>
              <a:rPr lang="ru-RU" dirty="0" err="1"/>
              <a:t>Geo</a:t>
            </a:r>
            <a:r>
              <a:rPr lang="ru-RU" dirty="0"/>
              <a:t> </a:t>
            </a:r>
            <a:r>
              <a:rPr lang="ru-RU" dirty="0" err="1" smtClean="0"/>
              <a:t>Portal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854199"/>
            <a:ext cx="10018713" cy="43038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Сервис </a:t>
            </a:r>
            <a:r>
              <a:rPr lang="ru-RU" dirty="0" smtClean="0"/>
              <a:t>на </a:t>
            </a:r>
            <a:r>
              <a:rPr lang="ru-RU" dirty="0"/>
              <a:t>основе облачных вычислений:</a:t>
            </a:r>
            <a:endParaRPr lang="ru-RU" dirty="0" smtClean="0"/>
          </a:p>
          <a:p>
            <a:pPr lvl="1"/>
            <a:r>
              <a:rPr lang="ru-RU" dirty="0" smtClean="0"/>
              <a:t>Доступ в личный кабинет на </a:t>
            </a:r>
            <a:r>
              <a:rPr lang="ru-RU" dirty="0" err="1" smtClean="0"/>
              <a:t>web</a:t>
            </a:r>
            <a:r>
              <a:rPr lang="ru-RU" dirty="0" smtClean="0"/>
              <a:t> портале smartgeo.kz</a:t>
            </a:r>
          </a:p>
          <a:p>
            <a:pPr lvl="1"/>
            <a:r>
              <a:rPr lang="ru-RU" dirty="0" smtClean="0"/>
              <a:t>Защита </a:t>
            </a:r>
            <a:r>
              <a:rPr lang="ru-RU" dirty="0"/>
              <a:t>корпоративных данных </a:t>
            </a:r>
            <a:r>
              <a:rPr lang="ru-RU" dirty="0" smtClean="0"/>
              <a:t>пользователя</a:t>
            </a:r>
          </a:p>
          <a:p>
            <a:pPr lvl="1"/>
            <a:r>
              <a:rPr lang="ru-RU" dirty="0" smtClean="0"/>
              <a:t>Возможностью </a:t>
            </a:r>
            <a:r>
              <a:rPr lang="ru-RU" dirty="0"/>
              <a:t>интеграции с собственными действующими корпоративными информационными </a:t>
            </a:r>
            <a:r>
              <a:rPr lang="ru-RU" dirty="0" smtClean="0"/>
              <a:t>системами</a:t>
            </a:r>
          </a:p>
          <a:p>
            <a:pPr lvl="1"/>
            <a:r>
              <a:rPr lang="ru-RU" dirty="0" smtClean="0"/>
              <a:t>База </a:t>
            </a:r>
            <a:r>
              <a:rPr lang="ru-RU" dirty="0"/>
              <a:t>географических </a:t>
            </a:r>
            <a:r>
              <a:rPr lang="ru-RU" dirty="0" smtClean="0"/>
              <a:t>данных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80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Документооборот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43038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sz="2600" dirty="0"/>
              <a:t>Принципы построения </a:t>
            </a:r>
            <a:r>
              <a:rPr lang="ru-RU" sz="2600" dirty="0" smtClean="0"/>
              <a:t>ОСЭД</a:t>
            </a:r>
            <a:r>
              <a:rPr lang="ru-RU" dirty="0" smtClean="0"/>
              <a:t>:</a:t>
            </a:r>
          </a:p>
          <a:p>
            <a:pPr lvl="1"/>
            <a:r>
              <a:rPr lang="ru-RU" dirty="0"/>
              <a:t>Принцип </a:t>
            </a:r>
            <a:r>
              <a:rPr lang="ru-RU" dirty="0" smtClean="0"/>
              <a:t>мобильности</a:t>
            </a:r>
          </a:p>
          <a:p>
            <a:pPr lvl="1"/>
            <a:r>
              <a:rPr lang="ru-RU" dirty="0"/>
              <a:t>Принцип безопасности и защиты </a:t>
            </a:r>
            <a:r>
              <a:rPr lang="ru-RU" dirty="0" smtClean="0"/>
              <a:t>данных</a:t>
            </a:r>
          </a:p>
          <a:p>
            <a:pPr lvl="1"/>
            <a:r>
              <a:rPr lang="ru-RU" dirty="0"/>
              <a:t>Принцип </a:t>
            </a:r>
            <a:r>
              <a:rPr lang="ru-RU" dirty="0" smtClean="0"/>
              <a:t>надежности</a:t>
            </a:r>
          </a:p>
          <a:p>
            <a:pPr lvl="1"/>
            <a:r>
              <a:rPr lang="ru-RU" dirty="0"/>
              <a:t>Принцип снижения </a:t>
            </a:r>
            <a:r>
              <a:rPr lang="ru-RU" dirty="0" smtClean="0"/>
              <a:t>расходов</a:t>
            </a:r>
          </a:p>
          <a:p>
            <a:pPr lvl="1"/>
            <a:r>
              <a:rPr lang="ru-RU" dirty="0" smtClean="0"/>
              <a:t>принцип </a:t>
            </a:r>
            <a:r>
              <a:rPr lang="ru-RU" dirty="0"/>
              <a:t>повышения эффективности работы </a:t>
            </a:r>
            <a:r>
              <a:rPr lang="ru-RU" dirty="0" smtClean="0"/>
              <a:t>Компании</a:t>
            </a:r>
          </a:p>
          <a:p>
            <a:pPr lvl="1"/>
            <a:r>
              <a:rPr lang="ru-RU" dirty="0"/>
              <a:t>Принцип гибкости</a:t>
            </a:r>
          </a:p>
          <a:p>
            <a:pPr lvl="1"/>
            <a:r>
              <a:rPr lang="ru-RU" dirty="0" smtClean="0"/>
              <a:t>Принцип актуальности информации </a:t>
            </a:r>
          </a:p>
          <a:p>
            <a:pPr lvl="1"/>
            <a:r>
              <a:rPr lang="ru-RU" dirty="0" smtClean="0"/>
              <a:t>Принцип удобства использования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00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7173" y="723900"/>
            <a:ext cx="10018713" cy="1752599"/>
          </a:xfrm>
        </p:spPr>
        <p:txBody>
          <a:bodyPr/>
          <a:lstStyle/>
          <a:p>
            <a:r>
              <a:rPr lang="en-US" dirty="0"/>
              <a:t>KT Cloud </a:t>
            </a:r>
            <a:r>
              <a:rPr lang="en-US" dirty="0" smtClean="0"/>
              <a:t>Lab</a:t>
            </a:r>
            <a:r>
              <a:rPr lang="ru-RU" dirty="0" smtClean="0"/>
              <a:t> </a:t>
            </a:r>
            <a:r>
              <a:rPr lang="en-US" dirty="0" smtClean="0"/>
              <a:t>-</a:t>
            </a:r>
            <a:r>
              <a:rPr lang="ru-RU" dirty="0" smtClean="0"/>
              <a:t> </a:t>
            </a:r>
            <a:r>
              <a:rPr lang="ru-RU" dirty="0" smtClean="0"/>
              <a:t>СЭЗ </a:t>
            </a:r>
            <a:r>
              <a:rPr lang="ru-RU" dirty="0" smtClean="0"/>
              <a:t>ПИТ </a:t>
            </a:r>
            <a:r>
              <a:rPr lang="ru-RU" dirty="0" smtClean="0"/>
              <a:t>Алатау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2710" y="2311399"/>
            <a:ext cx="10018713" cy="43038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sz="2600" dirty="0" smtClean="0"/>
              <a:t>Налоговые преференции</a:t>
            </a:r>
            <a:endParaRPr lang="ru-RU" sz="2600" dirty="0" smtClean="0"/>
          </a:p>
          <a:p>
            <a:r>
              <a:rPr lang="ru-RU" sz="2600" dirty="0" smtClean="0"/>
              <a:t>Участие в развитии высокотехнологичных</a:t>
            </a:r>
          </a:p>
          <a:p>
            <a:pPr marL="0" indent="0">
              <a:buNone/>
            </a:pPr>
            <a:r>
              <a:rPr lang="ru-RU" sz="2600" dirty="0"/>
              <a:t> </a:t>
            </a:r>
            <a:r>
              <a:rPr lang="ru-RU" sz="2600" dirty="0" smtClean="0"/>
              <a:t>    </a:t>
            </a:r>
            <a:r>
              <a:rPr lang="ru-RU" sz="2600" dirty="0" smtClean="0"/>
              <a:t>проектов</a:t>
            </a:r>
            <a:endParaRPr lang="ru-RU" sz="2600" dirty="0" smtClean="0"/>
          </a:p>
          <a:p>
            <a:r>
              <a:rPr lang="ru-RU" sz="2600" dirty="0" smtClean="0"/>
              <a:t>Синергия</a:t>
            </a:r>
          </a:p>
          <a:p>
            <a:r>
              <a:rPr lang="ru-RU" sz="2600" dirty="0" smtClean="0"/>
              <a:t>Индивидуальный подход к клиентам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* </a:t>
            </a:r>
            <a:r>
              <a:rPr lang="en-US" dirty="0"/>
              <a:t>KT Cloud Lab</a:t>
            </a:r>
            <a:r>
              <a:rPr lang="ru-RU" dirty="0" smtClean="0"/>
              <a:t> «</a:t>
            </a:r>
            <a:r>
              <a:rPr lang="ru-RU" dirty="0" smtClean="0"/>
              <a:t>Лучшее </a:t>
            </a:r>
            <a:r>
              <a:rPr lang="ru-RU" dirty="0"/>
              <a:t>инновационное </a:t>
            </a:r>
            <a:r>
              <a:rPr lang="ru-RU" dirty="0" smtClean="0"/>
              <a:t>предприятие» в 2015 г. по оценке </a:t>
            </a:r>
            <a:r>
              <a:rPr lang="ru-RU" dirty="0"/>
              <a:t>ОЮЛ «Ассоциация инновационных </a:t>
            </a:r>
            <a:r>
              <a:rPr lang="ru-RU" dirty="0" smtClean="0"/>
              <a:t>компаний»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73" y="2311399"/>
            <a:ext cx="3617450" cy="271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6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425</TotalTime>
  <Words>266</Words>
  <Application>Microsoft Office PowerPoint</Application>
  <PresentationFormat>Широкоэкранный</PresentationFormat>
  <Paragraphs>74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Corbel</vt:lpstr>
      <vt:lpstr>Параллакс</vt:lpstr>
      <vt:lpstr>Услуги KT Cloud Lab</vt:lpstr>
      <vt:lpstr>Agenda</vt:lpstr>
      <vt:lpstr>Почему именно мы?</vt:lpstr>
      <vt:lpstr>Что мы предлагаем</vt:lpstr>
      <vt:lpstr>Аутсорсинговый контакт-центр</vt:lpstr>
      <vt:lpstr>Облачная телефония</vt:lpstr>
      <vt:lpstr>Smart Geo Portal</vt:lpstr>
      <vt:lpstr>Документооборот</vt:lpstr>
      <vt:lpstr>KT Cloud Lab - СЭЗ ПИТ Алатау</vt:lpstr>
      <vt:lpstr>Чем это выгодно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Услуги KT Cloud Lab</dc:title>
  <dc:creator>George Bitadze</dc:creator>
  <cp:lastModifiedBy>DR</cp:lastModifiedBy>
  <cp:revision>34</cp:revision>
  <cp:lastPrinted>2015-06-01T04:35:42Z</cp:lastPrinted>
  <dcterms:created xsi:type="dcterms:W3CDTF">2015-05-26T08:16:39Z</dcterms:created>
  <dcterms:modified xsi:type="dcterms:W3CDTF">2015-09-30T14:56:18Z</dcterms:modified>
</cp:coreProperties>
</file>