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10" r:id="rId5"/>
    <p:sldId id="354" r:id="rId6"/>
    <p:sldId id="403" r:id="rId7"/>
    <p:sldId id="408" r:id="rId8"/>
    <p:sldId id="404" r:id="rId9"/>
    <p:sldId id="409" r:id="rId10"/>
    <p:sldId id="405" r:id="rId11"/>
    <p:sldId id="407" r:id="rId12"/>
    <p:sldId id="352" r:id="rId13"/>
    <p:sldId id="356" r:id="rId14"/>
    <p:sldId id="416" r:id="rId15"/>
    <p:sldId id="415" r:id="rId16"/>
    <p:sldId id="414" r:id="rId17"/>
    <p:sldId id="413" r:id="rId18"/>
    <p:sldId id="412" r:id="rId19"/>
    <p:sldId id="417" r:id="rId20"/>
    <p:sldId id="418" r:id="rId21"/>
  </p:sldIdLst>
  <p:sldSz cx="12195175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42">
          <p15:clr>
            <a:srgbClr val="A4A3A4"/>
          </p15:clr>
        </p15:guide>
        <p15:guide id="2" pos="45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A7E"/>
    <a:srgbClr val="006FB4"/>
    <a:srgbClr val="00B2C0"/>
    <a:srgbClr val="FA001E"/>
    <a:srgbClr val="179FCF"/>
    <a:srgbClr val="69963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0" autoAdjust="0"/>
    <p:restoredTop sz="79620" autoAdjust="0"/>
  </p:normalViewPr>
  <p:slideViewPr>
    <p:cSldViewPr>
      <p:cViewPr varScale="1">
        <p:scale>
          <a:sx n="59" d="100"/>
          <a:sy n="59" d="100"/>
        </p:scale>
        <p:origin x="-1236" y="-84"/>
      </p:cViewPr>
      <p:guideLst>
        <p:guide orient="horz" pos="1842"/>
        <p:guide pos="4521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0" y="1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50C9-5B89-47A7-888A-26611DE7BDCA}" type="datetimeFigureOut">
              <a:rPr lang="en-GB" smtClean="0"/>
              <a:t>21/08/2015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137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0" y="9377137"/>
            <a:ext cx="2946189" cy="493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8AEA-B566-4A62-BBB4-55A681872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25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8453-277A-47CD-AB82-6F2659DB61A7}" type="datetimeFigureOut">
              <a:rPr lang="en-GB" smtClean="0"/>
              <a:pPr/>
              <a:t>21/08/2015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7F36E-2E02-4EDB-815F-2FD76B03AD6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8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err="1" smtClean="0"/>
              <a:t>UlM</a:t>
            </a:r>
            <a:r>
              <a:rPr lang="en-GB" sz="1400" baseline="0" dirty="0" smtClean="0"/>
              <a:t> is a </a:t>
            </a:r>
            <a:r>
              <a:rPr lang="en-GB" sz="1400" baseline="0" dirty="0" err="1" smtClean="0"/>
              <a:t>serverless</a:t>
            </a:r>
            <a:r>
              <a:rPr lang="en-GB" sz="1400" baseline="0" dirty="0" smtClean="0"/>
              <a:t> login application for </a:t>
            </a:r>
            <a:r>
              <a:rPr lang="en-GB" sz="1400" baseline="0" dirty="0" err="1" smtClean="0"/>
              <a:t>imageruner</a:t>
            </a:r>
            <a:r>
              <a:rPr lang="en-GB" sz="1400" baseline="0" dirty="0" smtClean="0"/>
              <a:t> advance</a:t>
            </a:r>
          </a:p>
          <a:p>
            <a:r>
              <a:rPr lang="en-GB" sz="1400" baseline="0" dirty="0" smtClean="0"/>
              <a:t>Enhances user productivity through </a:t>
            </a:r>
            <a:r>
              <a:rPr lang="en-GB" sz="1400" baseline="0" dirty="0" err="1" smtClean="0"/>
              <a:t>persoinalisation</a:t>
            </a:r>
            <a:endParaRPr lang="en-GB" sz="1400" baseline="0" dirty="0" smtClean="0"/>
          </a:p>
          <a:p>
            <a:r>
              <a:rPr lang="en-GB" sz="1400" baseline="0" dirty="0" smtClean="0"/>
              <a:t>Security and compliance through access control</a:t>
            </a:r>
          </a:p>
          <a:p>
            <a:r>
              <a:rPr lang="en-GB" sz="1400" baseline="0" dirty="0" smtClean="0"/>
              <a:t>Provides tighter control over costs through usage tracking</a:t>
            </a:r>
          </a:p>
          <a:p>
            <a:r>
              <a:rPr lang="en-GB" sz="1400" baseline="0" dirty="0" smtClean="0"/>
              <a:t>-&gt; unites control and convenience for small fleets, without requirement for investment in additional </a:t>
            </a:r>
            <a:r>
              <a:rPr lang="en-GB" sz="1400" baseline="0" dirty="0" err="1" smtClean="0"/>
              <a:t>hardwrae</a:t>
            </a:r>
            <a:r>
              <a:rPr lang="en-GB" sz="1400" baseline="0" dirty="0" smtClean="0"/>
              <a:t> or software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06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64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70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D10618-B957-4BB3-AB8B-D92735E9E4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7F36E-2E02-4EDB-815F-2FD76B03AD6F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841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ULM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: 1-5 Canon MEAP devices!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UF can also support: visitor printing, follow me, detailed reporting, mixed fleet Canon and not Canon, MEAP not MEAP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Reports: only 4 types possible, further manipulation in Excel possible, limitation of job log up to 5000 records, old one are deleted-&gt; download regularly or less print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	Access on web 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Can export and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inport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 the screen set up and users profiles in .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ucf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 file</a:t>
            </a: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DendaNew" pitchFamily="2" charset="0"/>
                <a:ea typeface="ＭＳ Ｐゴシック" pitchFamily="34" charset="-128"/>
                <a:cs typeface="ＭＳ Ｐゴシック" pitchFamily="-110" charset="-128"/>
              </a:rPr>
              <a:t>Can change the login screen with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6966D-004A-4F0D-A4D0-60C972E29FB8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6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3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57435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16650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3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57435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6650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1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22916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2946" y="52883"/>
            <a:ext cx="748068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>
                <a:solidFill>
                  <a:srgbClr val="699632"/>
                </a:solidFill>
                <a:latin typeface="DendaNewLight" pitchFamily="2" charset="0"/>
                <a:cs typeface="DendaNewLight" pitchFamily="2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2946" y="1287721"/>
            <a:ext cx="7480681" cy="483067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7954522" y="1287719"/>
            <a:ext cx="4143612" cy="3731988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chemeClr val="bg1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chemeClr val="bg1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chemeClr val="bg1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chemeClr val="bg1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chemeClr val="bg1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12029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2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7881" y="2173427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76724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1_BA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566" y="1020540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00459" y="3392280"/>
            <a:ext cx="8536623" cy="9923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DendaNewLight"/>
                <a:cs typeface="DendaNew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15808" y="4989462"/>
            <a:ext cx="10365899" cy="43548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DendaNewLight"/>
                <a:cs typeface="DendaNew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883191526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3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10847" y="1806760"/>
            <a:ext cx="6588634" cy="2305775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8553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4_BA_PPT2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2946" y="52883"/>
            <a:ext cx="7480681" cy="1143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2946" y="1287721"/>
            <a:ext cx="7480681" cy="483067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7954522" y="2003382"/>
            <a:ext cx="4143612" cy="4115017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>
                <a:solidFill>
                  <a:schemeClr val="bg1"/>
                </a:solidFill>
                <a:latin typeface="DendaNewLight"/>
                <a:cs typeface="DendaNewLight"/>
              </a:defRPr>
            </a:lvl1pPr>
            <a:lvl2pPr>
              <a:spcBef>
                <a:spcPts val="500"/>
              </a:spcBef>
              <a:defRPr sz="2000">
                <a:solidFill>
                  <a:schemeClr val="bg1"/>
                </a:solidFill>
                <a:latin typeface="DendaNewLight"/>
                <a:cs typeface="DendaNewLight"/>
              </a:defRPr>
            </a:lvl2pPr>
            <a:lvl3pPr>
              <a:spcBef>
                <a:spcPts val="500"/>
              </a:spcBef>
              <a:defRPr sz="1800">
                <a:solidFill>
                  <a:schemeClr val="bg1"/>
                </a:solidFill>
                <a:latin typeface="DendaNewLight"/>
                <a:cs typeface="DendaNewLight"/>
              </a:defRPr>
            </a:lvl3pPr>
            <a:lvl4pPr>
              <a:spcBef>
                <a:spcPts val="500"/>
              </a:spcBef>
              <a:defRPr sz="1600">
                <a:solidFill>
                  <a:schemeClr val="bg1"/>
                </a:solidFill>
                <a:latin typeface="DendaNewLight"/>
                <a:cs typeface="DendaNewLight"/>
              </a:defRPr>
            </a:lvl4pPr>
            <a:lvl5pPr>
              <a:spcBef>
                <a:spcPts val="500"/>
              </a:spcBef>
              <a:defRPr sz="1400">
                <a:solidFill>
                  <a:schemeClr val="bg1"/>
                </a:solidFill>
                <a:latin typeface="DendaNewLight"/>
                <a:cs typeface="DendaNewLigh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5513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1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7808" y="42799"/>
            <a:ext cx="9855131" cy="11430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67808" y="1232714"/>
            <a:ext cx="538832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67808" y="1872476"/>
            <a:ext cx="5388320" cy="38427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2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0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53032" y="1232714"/>
            <a:ext cx="461267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5953031" y="1872476"/>
            <a:ext cx="4471532" cy="384273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4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2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0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3" y="6654156"/>
            <a:ext cx="762434" cy="205779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94473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94_d3_BA_PPT1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916" cy="687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7809" y="42799"/>
            <a:ext cx="9855131" cy="1143000"/>
          </a:xfrm>
          <a:prstGeom prst="rect">
            <a:avLst/>
          </a:prstGeom>
        </p:spPr>
        <p:txBody>
          <a:bodyPr lIns="121918" tIns="60960" rIns="121918" bIns="60960"/>
          <a:lstStyle>
            <a:lvl1pPr algn="l">
              <a:defRPr sz="3700">
                <a:solidFill>
                  <a:srgbClr val="A31A7E"/>
                </a:solidFill>
                <a:latin typeface="DendaNew"/>
                <a:cs typeface="DendaNe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67808" y="1232715"/>
            <a:ext cx="5388320" cy="639763"/>
          </a:xfrm>
          <a:prstGeom prst="rect">
            <a:avLst/>
          </a:prstGeom>
        </p:spPr>
        <p:txBody>
          <a:bodyPr lIns="121918" tIns="60960" rIns="121918" bIns="60960" anchor="b"/>
          <a:lstStyle>
            <a:lvl1pPr marL="0" indent="0">
              <a:buNone/>
              <a:defRPr sz="27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609590" indent="0">
              <a:buNone/>
              <a:defRPr sz="2700" b="1"/>
            </a:lvl2pPr>
            <a:lvl3pPr marL="1219179" indent="0">
              <a:buNone/>
              <a:defRPr sz="2400" b="1"/>
            </a:lvl3pPr>
            <a:lvl4pPr marL="1828770" indent="0">
              <a:buNone/>
              <a:defRPr sz="2100" b="1"/>
            </a:lvl4pPr>
            <a:lvl5pPr marL="2438359" indent="0">
              <a:buNone/>
              <a:defRPr sz="2100" b="1"/>
            </a:lvl5pPr>
            <a:lvl6pPr marL="3047949" indent="0">
              <a:buNone/>
              <a:defRPr sz="2100" b="1"/>
            </a:lvl6pPr>
            <a:lvl7pPr marL="3657538" indent="0">
              <a:buNone/>
              <a:defRPr sz="2100" b="1"/>
            </a:lvl7pPr>
            <a:lvl8pPr marL="4267128" indent="0">
              <a:buNone/>
              <a:defRPr sz="2100" b="1"/>
            </a:lvl8pPr>
            <a:lvl9pPr marL="4876719" indent="0">
              <a:buNone/>
              <a:defRPr sz="21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67808" y="1872479"/>
            <a:ext cx="5388320" cy="3842735"/>
          </a:xfrm>
          <a:prstGeom prst="rect">
            <a:avLst/>
          </a:prstGeom>
        </p:spPr>
        <p:txBody>
          <a:bodyPr lIns="121918" tIns="60960" rIns="121918" bIns="60960"/>
          <a:lstStyle>
            <a:lvl1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9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3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53033" y="1232715"/>
            <a:ext cx="4612677" cy="639763"/>
          </a:xfrm>
          <a:prstGeom prst="rect">
            <a:avLst/>
          </a:prstGeom>
        </p:spPr>
        <p:txBody>
          <a:bodyPr lIns="121918" tIns="60960" rIns="121918" bIns="60960" anchor="b"/>
          <a:lstStyle>
            <a:lvl1pPr marL="0" indent="0">
              <a:buNone/>
              <a:defRPr sz="2700" b="0">
                <a:solidFill>
                  <a:srgbClr val="A31A7E"/>
                </a:solidFill>
                <a:latin typeface="DendaNew"/>
                <a:cs typeface="DendaNew"/>
              </a:defRPr>
            </a:lvl1pPr>
            <a:lvl2pPr marL="609590" indent="0">
              <a:buNone/>
              <a:defRPr sz="2700" b="1"/>
            </a:lvl2pPr>
            <a:lvl3pPr marL="1219179" indent="0">
              <a:buNone/>
              <a:defRPr sz="2400" b="1"/>
            </a:lvl3pPr>
            <a:lvl4pPr marL="1828770" indent="0">
              <a:buNone/>
              <a:defRPr sz="2100" b="1"/>
            </a:lvl4pPr>
            <a:lvl5pPr marL="2438359" indent="0">
              <a:buNone/>
              <a:defRPr sz="2100" b="1"/>
            </a:lvl5pPr>
            <a:lvl6pPr marL="3047949" indent="0">
              <a:buNone/>
              <a:defRPr sz="2100" b="1"/>
            </a:lvl6pPr>
            <a:lvl7pPr marL="3657538" indent="0">
              <a:buNone/>
              <a:defRPr sz="2100" b="1"/>
            </a:lvl7pPr>
            <a:lvl8pPr marL="4267128" indent="0">
              <a:buNone/>
              <a:defRPr sz="2100" b="1"/>
            </a:lvl8pPr>
            <a:lvl9pPr marL="4876719" indent="0">
              <a:buNone/>
              <a:defRPr sz="21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5953031" y="1872479"/>
            <a:ext cx="4471532" cy="3842735"/>
          </a:xfrm>
          <a:prstGeom prst="rect">
            <a:avLst/>
          </a:prstGeom>
        </p:spPr>
        <p:txBody>
          <a:bodyPr lIns="121918" tIns="60960" rIns="121918" bIns="60960"/>
          <a:lstStyle>
            <a:lvl1pPr>
              <a:defRPr sz="2400">
                <a:solidFill>
                  <a:srgbClr val="666666"/>
                </a:solidFill>
                <a:latin typeface="DendaNewLight"/>
                <a:cs typeface="DendaNewLight"/>
              </a:defRPr>
            </a:lvl1pPr>
            <a:lvl2pPr>
              <a:defRPr sz="2100">
                <a:solidFill>
                  <a:srgbClr val="666666"/>
                </a:solidFill>
                <a:latin typeface="DendaNewLight"/>
                <a:cs typeface="DendaNewLight"/>
              </a:defRPr>
            </a:lvl2pPr>
            <a:lvl3pPr>
              <a:defRPr sz="1900">
                <a:solidFill>
                  <a:srgbClr val="666666"/>
                </a:solidFill>
                <a:latin typeface="DendaNewLight"/>
                <a:cs typeface="DendaNewLight"/>
              </a:defRPr>
            </a:lvl3pPr>
            <a:lvl4pPr>
              <a:defRPr sz="1600">
                <a:solidFill>
                  <a:srgbClr val="666666"/>
                </a:solidFill>
                <a:latin typeface="DendaNewLight"/>
                <a:cs typeface="DendaNewLight"/>
              </a:defRPr>
            </a:lvl4pPr>
            <a:lvl5pPr>
              <a:defRPr sz="1300">
                <a:solidFill>
                  <a:srgbClr val="666666"/>
                </a:solidFill>
                <a:latin typeface="DendaNewLight"/>
                <a:cs typeface="DendaNewLigh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821" y="6654158"/>
            <a:ext cx="762434" cy="205779"/>
          </a:xfrm>
          <a:prstGeom prst="rect">
            <a:avLst/>
          </a:prstGeom>
        </p:spPr>
        <p:txBody>
          <a:bodyPr lIns="121918" tIns="60960" rIns="121918" bIns="60960"/>
          <a:lstStyle>
            <a:lvl1pPr algn="r">
              <a:defRPr sz="800">
                <a:solidFill>
                  <a:schemeClr val="bg1"/>
                </a:solidFill>
                <a:latin typeface="DendaNewLight"/>
                <a:cs typeface="DendaNewLight"/>
              </a:defRPr>
            </a:lvl1pPr>
          </a:lstStyle>
          <a:p>
            <a:fld id="{975F1981-E03F-8343-8869-9DEDCFA8823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81898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F806D-5962-4D35-B2BA-2BDDDF91B3BC}" type="datetimeFigureOut">
              <a:rPr lang="en-GB" smtClean="0"/>
              <a:pPr/>
              <a:t>21/08/2015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3370-5F55-4401-946E-010A196B1E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3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  <p:sldLayoutId id="2147483691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tiff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911" y="1806760"/>
            <a:ext cx="7567260" cy="2305775"/>
          </a:xfrm>
        </p:spPr>
        <p:txBody>
          <a:bodyPr/>
          <a:lstStyle/>
          <a:p>
            <a:r>
              <a:rPr lang="ru-RU" dirty="0" smtClean="0"/>
              <a:t>Представляем</a:t>
            </a:r>
            <a:r>
              <a:rPr lang="en-GB" dirty="0" smtClean="0"/>
              <a:t> imageRUNNER ADVANCE </a:t>
            </a:r>
            <a:r>
              <a:rPr lang="ru-RU" dirty="0" smtClean="0"/>
              <a:t>с </a:t>
            </a:r>
            <a:r>
              <a:rPr lang="en-GB" dirty="0" smtClean="0"/>
              <a:t>Universal Login Manager</a:t>
            </a:r>
            <a:endParaRPr lang="en-GB" dirty="0"/>
          </a:p>
        </p:txBody>
      </p:sp>
      <p:pic>
        <p:nvPicPr>
          <p:cNvPr id="3" name="Picture 2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5"/>
          <a:stretch>
            <a:fillRect/>
          </a:stretch>
        </p:blipFill>
        <p:spPr bwMode="auto">
          <a:xfrm>
            <a:off x="10274051" y="4005064"/>
            <a:ext cx="14859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7074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94421" y="3169556"/>
            <a:ext cx="2911919" cy="3053695"/>
            <a:chOff x="794421" y="3169556"/>
            <a:chExt cx="2911919" cy="3053695"/>
          </a:xfrm>
        </p:grpSpPr>
        <p:sp>
          <p:nvSpPr>
            <p:cNvPr id="3" name="L-Shape 2"/>
            <p:cNvSpPr/>
            <p:nvPr/>
          </p:nvSpPr>
          <p:spPr>
            <a:xfrm rot="5400000">
              <a:off x="1374231" y="2589746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1082701" y="3458042"/>
              <a:ext cx="2623639" cy="2299773"/>
            </a:xfrm>
            <a:custGeom>
              <a:avLst/>
              <a:gdLst>
                <a:gd name="connsiteX0" fmla="*/ 0 w 2623639"/>
                <a:gd name="connsiteY0" fmla="*/ 0 h 2299773"/>
                <a:gd name="connsiteX1" fmla="*/ 2623639 w 2623639"/>
                <a:gd name="connsiteY1" fmla="*/ 0 h 2299773"/>
                <a:gd name="connsiteX2" fmla="*/ 2623639 w 2623639"/>
                <a:gd name="connsiteY2" fmla="*/ 2299773 h 2299773"/>
                <a:gd name="connsiteX3" fmla="*/ 0 w 2623639"/>
                <a:gd name="connsiteY3" fmla="*/ 2299773 h 2299773"/>
                <a:gd name="connsiteX4" fmla="*/ 0 w 2623639"/>
                <a:gd name="connsiteY4" fmla="*/ 0 h 229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2299773">
                  <a:moveTo>
                    <a:pt x="0" y="0"/>
                  </a:moveTo>
                  <a:lnTo>
                    <a:pt x="2623639" y="0"/>
                  </a:lnTo>
                  <a:lnTo>
                    <a:pt x="2623639" y="2299773"/>
                  </a:lnTo>
                  <a:lnTo>
                    <a:pt x="0" y="22997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Universal Login Manager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 smtClean="0">
                  <a:solidFill>
                    <a:schemeClr val="tx1"/>
                  </a:solidFill>
                  <a:latin typeface="DendaNew" pitchFamily="2" charset="0"/>
                </a:rPr>
                <a:t>Контроль доступа,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schemeClr val="tx1"/>
                  </a:solidFill>
                  <a:latin typeface="DendaNew" pitchFamily="2" charset="0"/>
                </a:rPr>
                <a:t>Персонализация,</a:t>
              </a: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 smtClean="0">
                  <a:solidFill>
                    <a:schemeClr val="tx1"/>
                  </a:solidFill>
                  <a:latin typeface="DendaNew" pitchFamily="2" charset="0"/>
                </a:rPr>
                <a:t>Базовый подсчет стоимости</a:t>
              </a:r>
              <a:endParaRPr lang="en-GB" sz="1800" b="0" kern="1200" dirty="0" smtClean="0">
                <a:solidFill>
                  <a:schemeClr val="tx1"/>
                </a:solidFill>
                <a:latin typeface="DendaNew" pitchFamily="2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82701" y="5503251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1-5 </a:t>
              </a:r>
              <a:r>
                <a:rPr lang="en-GB" sz="2300" dirty="0" err="1">
                  <a:solidFill>
                    <a:prstClr val="white"/>
                  </a:solidFill>
                  <a:latin typeface="DendaNew" pitchFamily="2" charset="0"/>
                </a:rPr>
                <a:t>iR</a:t>
              </a: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-ADV </a:t>
              </a:r>
              <a:r>
                <a:rPr lang="ru-RU" sz="2300" dirty="0" smtClean="0">
                  <a:solidFill>
                    <a:prstClr val="white"/>
                  </a:solidFill>
                  <a:latin typeface="DendaNew" pitchFamily="2" charset="0"/>
                </a:rPr>
                <a:t>устройств</a:t>
              </a:r>
              <a:endParaRPr lang="en-GB" sz="23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11314" y="2374781"/>
            <a:ext cx="3706873" cy="3383034"/>
            <a:chOff x="3211314" y="2374781"/>
            <a:chExt cx="3706873" cy="3383034"/>
          </a:xfrm>
        </p:grpSpPr>
        <p:sp>
          <p:nvSpPr>
            <p:cNvPr id="10" name="Isosceles Triangle 9"/>
            <p:cNvSpPr/>
            <p:nvPr/>
          </p:nvSpPr>
          <p:spPr>
            <a:xfrm>
              <a:off x="3211314" y="2375796"/>
              <a:ext cx="495026" cy="495026"/>
            </a:xfrm>
            <a:prstGeom prst="triangle">
              <a:avLst>
                <a:gd name="adj" fmla="val 10000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/>
            <p:cNvSpPr/>
            <p:nvPr/>
          </p:nvSpPr>
          <p:spPr>
            <a:xfrm rot="5400000">
              <a:off x="4586078" y="1794971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294548" y="2663267"/>
              <a:ext cx="2623639" cy="2299773"/>
            </a:xfrm>
            <a:custGeom>
              <a:avLst/>
              <a:gdLst>
                <a:gd name="connsiteX0" fmla="*/ 0 w 2623639"/>
                <a:gd name="connsiteY0" fmla="*/ 0 h 2299773"/>
                <a:gd name="connsiteX1" fmla="*/ 2623639 w 2623639"/>
                <a:gd name="connsiteY1" fmla="*/ 0 h 2299773"/>
                <a:gd name="connsiteX2" fmla="*/ 2623639 w 2623639"/>
                <a:gd name="connsiteY2" fmla="*/ 2299773 h 2299773"/>
                <a:gd name="connsiteX3" fmla="*/ 0 w 2623639"/>
                <a:gd name="connsiteY3" fmla="*/ 2299773 h 2299773"/>
                <a:gd name="connsiteX4" fmla="*/ 0 w 2623639"/>
                <a:gd name="connsiteY4" fmla="*/ 0 h 229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2299773">
                  <a:moveTo>
                    <a:pt x="0" y="0"/>
                  </a:moveTo>
                  <a:lnTo>
                    <a:pt x="2623639" y="0"/>
                  </a:lnTo>
                  <a:lnTo>
                    <a:pt x="2623639" y="2299773"/>
                  </a:lnTo>
                  <a:lnTo>
                    <a:pt x="0" y="22997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err="1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uniFLOW</a:t>
              </a: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 </a:t>
              </a:r>
              <a:r>
                <a:rPr lang="ru-RU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для МСБ</a:t>
              </a:r>
              <a:endParaRPr lang="en-GB" sz="2000" b="0" kern="1200" dirty="0" smtClean="0">
                <a:solidFill>
                  <a:schemeClr val="bg1">
                    <a:lumMod val="50000"/>
                  </a:schemeClr>
                </a:solidFill>
                <a:latin typeface="DendaNew" pitchFamily="2" charset="0"/>
              </a:endParaRPr>
            </a:p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DendaNew" pitchFamily="2" charset="0"/>
                </a:rPr>
                <a:t>Контроль доступа</a:t>
              </a:r>
              <a:r>
                <a:rPr lang="en-GB" sz="1800" b="0" kern="1200" dirty="0" smtClean="0">
                  <a:latin typeface="DendaNew" pitchFamily="2" charset="0"/>
                </a:rPr>
                <a:t>,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ru-RU" sz="1800" b="0" kern="1200" dirty="0" smtClean="0">
                  <a:latin typeface="DendaNew" pitchFamily="2" charset="0"/>
                </a:rPr>
                <a:t>Детализованное отслеживание и анализ стоимости</a:t>
              </a:r>
              <a:r>
                <a:rPr lang="en-GB" sz="1800" b="0" kern="1200" dirty="0" smtClean="0">
                  <a:latin typeface="DendaNew" pitchFamily="2" charset="0"/>
                </a:rPr>
                <a:t>,            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en-GB" sz="1800" b="0" kern="1200" dirty="0" smtClean="0">
                  <a:latin typeface="DendaNew" pitchFamily="2" charset="0"/>
                </a:rPr>
                <a:t>My Print Anywhere, </a:t>
              </a:r>
              <a:r>
                <a:rPr lang="ru-RU" sz="1800" b="0" kern="1200" dirty="0" smtClean="0">
                  <a:latin typeface="DendaNew" pitchFamily="2" charset="0"/>
                </a:rPr>
                <a:t>Мобильная печать</a:t>
              </a:r>
              <a:endParaRPr lang="en-GB" sz="1800" b="0" kern="1200" dirty="0">
                <a:latin typeface="DendaNew" pitchFamily="2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294548" y="5037815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+ 5 Canon </a:t>
              </a:r>
              <a:r>
                <a:rPr lang="ru-RU" sz="2300" dirty="0" smtClean="0">
                  <a:solidFill>
                    <a:prstClr val="white"/>
                  </a:solidFill>
                  <a:latin typeface="DendaNew" pitchFamily="2" charset="0"/>
                </a:rPr>
                <a:t>устройств</a:t>
              </a:r>
              <a:endParaRPr lang="en-GB" sz="23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23161" y="1124744"/>
            <a:ext cx="3882489" cy="4378507"/>
            <a:chOff x="6423161" y="1124744"/>
            <a:chExt cx="3882489" cy="4378507"/>
          </a:xfrm>
        </p:grpSpPr>
        <p:sp>
          <p:nvSpPr>
            <p:cNvPr id="13" name="Isosceles Triangle 12"/>
            <p:cNvSpPr/>
            <p:nvPr/>
          </p:nvSpPr>
          <p:spPr>
            <a:xfrm>
              <a:off x="6423161" y="1581021"/>
              <a:ext cx="495026" cy="495026"/>
            </a:xfrm>
            <a:prstGeom prst="triangle">
              <a:avLst>
                <a:gd name="adj" fmla="val 10000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L-Shape 13"/>
            <p:cNvSpPr/>
            <p:nvPr/>
          </p:nvSpPr>
          <p:spPr>
            <a:xfrm rot="5400000">
              <a:off x="7797926" y="544934"/>
              <a:ext cx="1746475" cy="290609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537747" y="1280975"/>
              <a:ext cx="2767903" cy="3210300"/>
            </a:xfrm>
            <a:custGeom>
              <a:avLst/>
              <a:gdLst>
                <a:gd name="connsiteX0" fmla="*/ 0 w 2623639"/>
                <a:gd name="connsiteY0" fmla="*/ 0 h 3210300"/>
                <a:gd name="connsiteX1" fmla="*/ 2623639 w 2623639"/>
                <a:gd name="connsiteY1" fmla="*/ 0 h 3210300"/>
                <a:gd name="connsiteX2" fmla="*/ 2623639 w 2623639"/>
                <a:gd name="connsiteY2" fmla="*/ 3210300 h 3210300"/>
                <a:gd name="connsiteX3" fmla="*/ 0 w 2623639"/>
                <a:gd name="connsiteY3" fmla="*/ 3210300 h 3210300"/>
                <a:gd name="connsiteX4" fmla="*/ 0 w 2623639"/>
                <a:gd name="connsiteY4" fmla="*/ 0 h 32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639" h="3210300">
                  <a:moveTo>
                    <a:pt x="0" y="0"/>
                  </a:moveTo>
                  <a:lnTo>
                    <a:pt x="2623639" y="0"/>
                  </a:lnTo>
                  <a:lnTo>
                    <a:pt x="2623639" y="3210300"/>
                  </a:lnTo>
                  <a:lnTo>
                    <a:pt x="0" y="3210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0" kern="1200" dirty="0" smtClean="0">
                  <a:solidFill>
                    <a:schemeClr val="bg1">
                      <a:lumMod val="50000"/>
                    </a:schemeClr>
                  </a:solidFill>
                  <a:latin typeface="DendaNew" pitchFamily="2" charset="0"/>
                </a:rPr>
                <a:t>uniFLOW Enterprise</a:t>
              </a:r>
            </a:p>
            <a:p>
              <a:pPr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DendaNew" pitchFamily="2" charset="0"/>
                </a:rPr>
                <a:t>Контроль доступа</a:t>
              </a:r>
              <a:r>
                <a:rPr lang="en-GB" dirty="0">
                  <a:latin typeface="DendaNew" pitchFamily="2" charset="0"/>
                </a:rPr>
                <a:t>, </a:t>
              </a:r>
              <a:br>
                <a:rPr lang="en-GB" dirty="0">
                  <a:latin typeface="DendaNew" pitchFamily="2" charset="0"/>
                </a:rPr>
              </a:br>
              <a:r>
                <a:rPr lang="ru-RU" dirty="0" smtClean="0">
                  <a:latin typeface="DendaNew" pitchFamily="2" charset="0"/>
                </a:rPr>
                <a:t>Детализованное </a:t>
              </a:r>
              <a:r>
                <a:rPr lang="ru-RU" dirty="0">
                  <a:latin typeface="DendaNew" pitchFamily="2" charset="0"/>
                </a:rPr>
                <a:t>отслеживание и анализ </a:t>
              </a:r>
              <a:r>
                <a:rPr lang="ru-RU" dirty="0" smtClean="0">
                  <a:latin typeface="DendaNew" pitchFamily="2" charset="0"/>
                </a:rPr>
                <a:t>стоимости</a:t>
              </a:r>
              <a:r>
                <a:rPr lang="en-GB" dirty="0" smtClean="0">
                  <a:latin typeface="DendaNew" pitchFamily="2" charset="0"/>
                </a:rPr>
                <a:t>,             </a:t>
              </a:r>
              <a:r>
                <a:rPr lang="en-GB" dirty="0">
                  <a:latin typeface="DendaNew" pitchFamily="2" charset="0"/>
                </a:rPr>
                <a:t/>
              </a:r>
              <a:br>
                <a:rPr lang="en-GB" dirty="0">
                  <a:latin typeface="DendaNew" pitchFamily="2" charset="0"/>
                </a:rPr>
              </a:br>
              <a:r>
                <a:rPr lang="en-GB" dirty="0">
                  <a:latin typeface="DendaNew" pitchFamily="2" charset="0"/>
                </a:rPr>
                <a:t>My Print Anywhere, </a:t>
              </a:r>
              <a:r>
                <a:rPr lang="ru-RU" dirty="0">
                  <a:latin typeface="DendaNew" pitchFamily="2" charset="0"/>
                </a:rPr>
                <a:t>Мобильная </a:t>
              </a:r>
              <a:r>
                <a:rPr lang="ru-RU" dirty="0" smtClean="0">
                  <a:latin typeface="DendaNew" pitchFamily="2" charset="0"/>
                </a:rPr>
                <a:t>печать,</a:t>
              </a:r>
              <a:endParaRPr lang="en-GB" dirty="0">
                <a:latin typeface="DendaNew" pitchFamily="2" charset="0"/>
              </a:endParaRPr>
            </a:p>
            <a:p>
              <a:pPr lvl="0" algn="l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DendaNew" pitchFamily="2" charset="0"/>
                </a:rPr>
                <a:t>Продвинутое сканирование, перенаправление</a:t>
              </a:r>
              <a:r>
                <a:rPr lang="en-GB" sz="1800" b="0" kern="1200" dirty="0" smtClean="0">
                  <a:latin typeface="DendaNew" pitchFamily="2" charset="0"/>
                </a:rPr>
                <a:t>,                    </a:t>
              </a:r>
              <a:br>
                <a:rPr lang="en-GB" sz="1800" b="0" kern="1200" dirty="0" smtClean="0">
                  <a:latin typeface="DendaNew" pitchFamily="2" charset="0"/>
                </a:rPr>
              </a:br>
              <a:r>
                <a:rPr lang="en-GB" sz="1800" b="0" kern="1200" dirty="0" smtClean="0">
                  <a:latin typeface="DendaNew" pitchFamily="2" charset="0"/>
                </a:rPr>
                <a:t>Data Loss Prevention </a:t>
              </a:r>
              <a:endParaRPr lang="en-GB" sz="1800" b="0" kern="1200" dirty="0">
                <a:latin typeface="DendaNew" pitchFamily="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574019" y="4783251"/>
              <a:ext cx="2412000" cy="720000"/>
            </a:xfrm>
            <a:prstGeom prst="roundRect">
              <a:avLst/>
            </a:prstGeom>
            <a:solidFill>
              <a:srgbClr val="A31A7E"/>
            </a:solidFill>
            <a:ln>
              <a:solidFill>
                <a:srgbClr val="A31A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5000"/>
                </a:lnSpc>
              </a:pPr>
              <a:r>
                <a:rPr lang="en-GB" sz="2300" dirty="0">
                  <a:solidFill>
                    <a:prstClr val="white"/>
                  </a:solidFill>
                  <a:latin typeface="DendaNew" pitchFamily="2" charset="0"/>
                </a:rPr>
                <a:t>Unlimited </a:t>
              </a:r>
            </a:p>
            <a:p>
              <a:pPr algn="ctr">
                <a:lnSpc>
                  <a:spcPct val="85000"/>
                </a:lnSpc>
              </a:pPr>
              <a:r>
                <a:rPr lang="en-GB" sz="2000" dirty="0">
                  <a:solidFill>
                    <a:prstClr val="white"/>
                  </a:solidFill>
                  <a:latin typeface="DendaNew" pitchFamily="2" charset="0"/>
                </a:rPr>
                <a:t>(Canon &amp; </a:t>
              </a:r>
              <a:r>
                <a:rPr lang="ru-RU" sz="2000" dirty="0" smtClean="0">
                  <a:solidFill>
                    <a:prstClr val="white"/>
                  </a:solidFill>
                  <a:latin typeface="DendaNew" pitchFamily="2" charset="0"/>
                </a:rPr>
                <a:t>сторонние производители</a:t>
              </a:r>
              <a:r>
                <a:rPr lang="en-GB" sz="2000" dirty="0" smtClean="0">
                  <a:solidFill>
                    <a:prstClr val="white"/>
                  </a:solidFill>
                  <a:latin typeface="DendaNew" pitchFamily="2" charset="0"/>
                </a:rPr>
                <a:t>)</a:t>
              </a:r>
              <a:endParaRPr lang="en-GB" sz="2000" dirty="0">
                <a:solidFill>
                  <a:prstClr val="white"/>
                </a:solidFill>
                <a:latin typeface="DendaNew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4354" y="44624"/>
            <a:ext cx="8921665" cy="1477328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Масштабируемые решения для Вашего Бизнеса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</p:spTree>
    <p:extLst>
      <p:ext uri="{BB962C8B-B14F-4D97-AF65-F5344CB8AC3E}">
        <p14:creationId xmlns:p14="http://schemas.microsoft.com/office/powerpoint/2010/main" val="113187883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62" y="2276872"/>
            <a:ext cx="443746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5094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37147" y="1484784"/>
            <a:ext cx="8229600" cy="3864227"/>
          </a:xfrm>
        </p:spPr>
        <p:txBody>
          <a:bodyPr>
            <a:normAutofit fontScale="92500" lnSpcReduction="20000"/>
          </a:bodyPr>
          <a:lstStyle/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uniFLOW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представляет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собой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открытую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платформу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для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управления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процессами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печати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,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копирования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smtClean="0">
                <a:solidFill>
                  <a:srgbClr val="6D6E71"/>
                </a:solidFill>
                <a:latin typeface="Calibri"/>
              </a:rPr>
              <a:t/>
            </a:r>
            <a:br>
              <a:rPr lang="en-GB" sz="2300" b="0" i="0" dirty="0" smtClean="0">
                <a:solidFill>
                  <a:srgbClr val="6D6E71"/>
                </a:solidFill>
                <a:latin typeface="Calibri"/>
              </a:rPr>
            </a:br>
            <a:r>
              <a:rPr lang="en-GB" sz="2300" b="0" i="0" dirty="0" smtClean="0">
                <a:solidFill>
                  <a:srgbClr val="6D6E71"/>
                </a:solidFill>
                <a:latin typeface="Calibri"/>
              </a:rPr>
              <a:t>и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сканирования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,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выполняемыми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внутри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US" sz="2300" b="0" i="0" dirty="0" err="1">
                <a:solidFill>
                  <a:srgbClr val="6D6E71"/>
                </a:solidFill>
                <a:latin typeface="Calibri"/>
              </a:rPr>
              <a:t>организации</a:t>
            </a:r>
            <a:endParaRPr lang="en-US" sz="2300" b="0" i="0" dirty="0">
              <a:solidFill>
                <a:srgbClr val="6D6E71"/>
              </a:solidFill>
              <a:latin typeface="Calibri"/>
            </a:endParaRPr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endParaRPr lang="en-US" sz="2300" dirty="0" smtClean="0"/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Основные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2300" b="0" i="0" dirty="0" err="1">
                <a:solidFill>
                  <a:srgbClr val="6D6E71"/>
                </a:solidFill>
                <a:latin typeface="Calibri"/>
              </a:rPr>
              <a:t>функции</a:t>
            </a:r>
            <a:r>
              <a:rPr lang="en-GB" sz="2300" b="0" i="0" dirty="0">
                <a:solidFill>
                  <a:srgbClr val="6D6E71"/>
                </a:solidFill>
                <a:latin typeface="Calibri"/>
              </a:rPr>
              <a:t>:</a:t>
            </a: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Учёт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количества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отпечатков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копий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Маршрутизация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заданий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Печать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с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мобильных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Безопасная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печать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Безопасное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сканирование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устройством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1143000" lvl="2" indent="-228600" algn="l">
              <a:spcBef>
                <a:spcPts val="528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Управление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центром</a:t>
            </a:r>
            <a:r>
              <a:rPr lang="en-US" sz="21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1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1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77776" y="272536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Что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такое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0961372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9035" y="1340768"/>
            <a:ext cx="8229600" cy="4248472"/>
          </a:xfrm>
        </p:spPr>
        <p:txBody>
          <a:bodyPr>
            <a:normAutofit lnSpcReduction="10000"/>
          </a:bodyPr>
          <a:lstStyle/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интегрированная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1" i="1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err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для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выполнения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всех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задач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устройствами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Масштабируемость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до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любых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размеров</a:t>
            </a:r>
            <a:r>
              <a:rPr lang="en-US" sz="2200" b="1" i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</a:t>
            </a:r>
            <a:r>
              <a:rPr lang="en-US" sz="2200" b="0" i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обеспечивающая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масштабируемость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гибкость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вне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зависимости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от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типа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предприятия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Модульная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архитектура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позволяющая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привнести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преимущества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в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другие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сферы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деятельности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компании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  <a:p>
            <a:pPr marL="347472" indent="-347472" algn="l">
              <a:spcBef>
                <a:spcPts val="576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</a:pP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Продукт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на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базе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единой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1" i="1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платформы</a:t>
            </a:r>
            <a:r>
              <a:rPr lang="en-US" sz="2200" b="1" i="1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для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управления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инфраструктурой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и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сканирования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</a:br>
            <a:r>
              <a:rPr lang="en-US" sz="2200" b="0" i="0" dirty="0" err="1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на</a:t>
            </a:r>
            <a:r>
              <a:rPr lang="en-US" sz="2200" b="0" i="0" dirty="0" smtClean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предприятии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, а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также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корпоративными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центрами</a:t>
            </a:r>
            <a:r>
              <a:rPr lang="en-US" sz="2200" b="0" i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200" b="0" i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печати</a:t>
            </a:r>
            <a:endParaRPr lang="en-US" sz="2200" b="0" i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77776" y="272536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Что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такое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51313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3" y="1628800"/>
            <a:ext cx="8141245" cy="2880320"/>
          </a:xfrm>
          <a:prstGeom prst="rect">
            <a:avLst/>
          </a:prstGeo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921123" y="4725144"/>
            <a:ext cx="7766819" cy="915888"/>
          </a:xfrm>
          <a:prstGeom prst="rect">
            <a:avLst/>
          </a:prstGeom>
        </p:spPr>
        <p:txBody>
          <a:bodyPr/>
          <a:lstStyle>
            <a:lvl1pPr marL="342900" indent="-34290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Единая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платформа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для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выполнения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всех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задач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печати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,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сканирования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и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управления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устройствами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,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разработанная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для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обеспечения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наиболее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эффективного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использования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многофункциональных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устройств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на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 </a:t>
            </a:r>
            <a:r>
              <a:rPr lang="en-US" sz="2000" b="0" i="1" dirty="0" err="1">
                <a:latin typeface="Arial"/>
                <a:ea typeface="ＭＳ Ｐゴシック"/>
                <a:cs typeface="+mn-cs"/>
              </a:rPr>
              <a:t>предприятии</a:t>
            </a:r>
            <a:r>
              <a:rPr lang="en-US" sz="2000" b="0" i="1" dirty="0">
                <a:latin typeface="Arial"/>
                <a:ea typeface="ＭＳ Ｐゴシック"/>
                <a:cs typeface="+mn-cs"/>
              </a:rPr>
              <a:t>.</a:t>
            </a:r>
          </a:p>
        </p:txBody>
      </p:sp>
      <p:sp>
        <p:nvSpPr>
          <p:cNvPr id="6" name="Title 43"/>
          <p:cNvSpPr>
            <a:spLocks noGrp="1"/>
          </p:cNvSpPr>
          <p:nvPr>
            <p:ph type="title"/>
          </p:nvPr>
        </p:nvSpPr>
        <p:spPr>
          <a:xfrm>
            <a:off x="1561083" y="249735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uniFLOW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–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единая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платформа</a:t>
            </a:r>
            <a:endParaRPr lang="en-GB" sz="2800" b="1" i="0" baseline="0" dirty="0">
              <a:solidFill>
                <a:srgbClr val="6D6E71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3780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77107" y="1700808"/>
            <a:ext cx="8229600" cy="386422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система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,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которую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необходимо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изучить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сотрудникам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предприятия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система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резервного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копирования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Один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набор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пользователей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,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правил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разрешений</a:t>
            </a:r>
            <a:r>
              <a:rPr lang="en-GB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GB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безопасности</a:t>
            </a:r>
            <a:endParaRPr lang="en-GB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Один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отчет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оценки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стоимости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всех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устройств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в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офисах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центрах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Одно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клиентское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приложение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для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управления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заданиями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в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офисах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и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центрах</a:t>
            </a:r>
            <a:r>
              <a:rPr lang="en-US" sz="3100" dirty="0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6D6E71"/>
                </a:solidFill>
                <a:latin typeface="Calibri"/>
                <a:ea typeface="+mj-ea"/>
                <a:cs typeface="+mj-cs"/>
              </a:rPr>
              <a:t>печати</a:t>
            </a: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</a:pPr>
            <a:endParaRPr lang="en-US" sz="3100" dirty="0">
              <a:solidFill>
                <a:srgbClr val="6D6E71"/>
              </a:solidFill>
              <a:latin typeface="Calibri"/>
              <a:ea typeface="+mj-ea"/>
              <a:cs typeface="+mj-cs"/>
            </a:endParaRPr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  <a:buBlip>
                <a:blip/>
              </a:buBlip>
            </a:pPr>
            <a:endParaRPr lang="en-US" dirty="0" smtClean="0"/>
          </a:p>
          <a:p>
            <a:pPr marL="347472" indent="-347472" algn="l"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ct val="70000"/>
              <a:buFontTx/>
              <a:buBlip>
                <a:blip/>
              </a:buBlip>
            </a:pPr>
            <a:endParaRPr lang="en-US" dirty="0" smtClean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489075" y="260648"/>
            <a:ext cx="8232377" cy="1143000"/>
          </a:xfrm>
        </p:spPr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baseline="0" dirty="0" err="1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Одна</a:t>
            </a:r>
            <a:r>
              <a:rPr lang="en-GB" sz="2800" b="1" i="0" baseline="0" dirty="0">
                <a:solidFill>
                  <a:srgbClr val="6D6E71"/>
                </a:solidFill>
                <a:latin typeface="Calibri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45524177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75" y="1052736"/>
            <a:ext cx="5184576" cy="51845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uniFLOW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–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модульная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структура</a:t>
            </a:r>
            <a:r>
              <a:rPr lang="en-GB" sz="4000" b="1" dirty="0">
                <a:solidFill>
                  <a:srgbClr val="6D6E71"/>
                </a:solidFill>
                <a:latin typeface="Calibri"/>
              </a:rPr>
              <a:t> </a:t>
            </a:r>
            <a:br>
              <a:rPr lang="en-GB" sz="4000" b="1" dirty="0">
                <a:solidFill>
                  <a:srgbClr val="6D6E71"/>
                </a:solidFill>
                <a:latin typeface="Calibri"/>
              </a:rPr>
            </a:br>
            <a:r>
              <a:rPr lang="en-GB" sz="4000" b="1" dirty="0">
                <a:solidFill>
                  <a:srgbClr val="6D6E71"/>
                </a:solidFill>
                <a:latin typeface="Calibri"/>
              </a:rPr>
              <a:t>и </a:t>
            </a:r>
            <a:r>
              <a:rPr lang="en-GB" sz="4000" b="1" dirty="0" err="1">
                <a:solidFill>
                  <a:srgbClr val="6D6E71"/>
                </a:solidFill>
                <a:latin typeface="Calibri"/>
              </a:rPr>
              <a:t>масштабируемость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1623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5"/>
          <a:stretch>
            <a:fillRect/>
          </a:stretch>
        </p:blipFill>
        <p:spPr bwMode="auto">
          <a:xfrm>
            <a:off x="2599057" y="2182365"/>
            <a:ext cx="14859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ra_usethis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/>
          <a:stretch>
            <a:fillRect/>
          </a:stretch>
        </p:blipFill>
        <p:spPr bwMode="auto">
          <a:xfrm>
            <a:off x="3930971" y="2182365"/>
            <a:ext cx="55975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17618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1535" y="3335306"/>
            <a:ext cx="7560839" cy="306237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Удобная Аутентификация пользователей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Пользовательская эффективность с персонализированными рабочими процессами</a:t>
            </a:r>
            <a:endParaRPr lang="en-US" sz="2200" dirty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Ниже стоимость и выше безопасность через контроль доступа и  работа на уровне функций и прав пользователя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Управление стоимостью на основании Устройства или Пользователя</a:t>
            </a:r>
            <a:endParaRPr lang="en-US" sz="2200" dirty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5059" y="2564904"/>
            <a:ext cx="10073793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Уникальные возможности контроля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D:\MyDocs\Iliana.Todorova\My Documents\Images E325,£49\EU\JPEG\168_C2230i_EU_U_DEVICE PORT_IC CAR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9" b="89969" l="176" r="97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4" t="20354" r="2316" b="43510"/>
          <a:stretch/>
        </p:blipFill>
        <p:spPr bwMode="auto">
          <a:xfrm>
            <a:off x="1273051" y="-73191"/>
            <a:ext cx="8167916" cy="240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/>
          <a:srcRect l="1885" t="9184" r="1885" b="10091"/>
          <a:stretch/>
        </p:blipFill>
        <p:spPr>
          <a:xfrm>
            <a:off x="4528709" y="331076"/>
            <a:ext cx="1925941" cy="132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log2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34239" b="10471"/>
          <a:stretch/>
        </p:blipFill>
        <p:spPr>
          <a:xfrm>
            <a:off x="-1023873" y="76955"/>
            <a:ext cx="4563993" cy="351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4305"/>
      </p:ext>
    </p:extLst>
  </p:cSld>
  <p:clrMapOvr>
    <a:masterClrMapping/>
  </p:clrMapOvr>
  <p:transition spd="med"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96" y="2999957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966" y="97267"/>
            <a:ext cx="9649072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Удобная авторизация пользователей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392" y="739025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185" y="889463"/>
            <a:ext cx="5184576" cy="1969770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err="1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Бессерверное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решение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Вход с помощью пользовательских иконок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</a:t>
            </a: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Экран входа с высоким уровнем индивидуальных настроек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5619" y="1196752"/>
            <a:ext cx="5688632" cy="1631216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Быстрый вход при помощи карт доступа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Поддержка большого количества производителей карт доступа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5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Интеграция с 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Active Directory</a:t>
            </a:r>
          </a:p>
        </p:txBody>
      </p:sp>
      <p:pic>
        <p:nvPicPr>
          <p:cNvPr id="1026" name="Picture 2" descr="D:\MyDocs\Iliana.Todorova\My Documents\Images E325,£49\JPEG\173_C5255 EU Mvca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96" y="3018856"/>
            <a:ext cx="3510000" cy="26136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hrist\Desktop\IonaSeries-2012-08-30-09-46-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03" y="2999957"/>
            <a:ext cx="3510000" cy="263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t\Desktop\IonaSeries-2012-08-30-09-47-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03" y="2996952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892" t="8953" r="1006" b="1239"/>
          <a:stretch/>
        </p:blipFill>
        <p:spPr>
          <a:xfrm>
            <a:off x="4441403" y="2996952"/>
            <a:ext cx="3510000" cy="2613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979" y="2996952"/>
            <a:ext cx="3312368" cy="26841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025667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1123225"/>
            <a:ext cx="6588634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Так действительно ли </a:t>
            </a:r>
            <a:r>
              <a:rPr lang="ru-RU" b="1" dirty="0" smtClean="0"/>
              <a:t>ОДНО РЕШЕНИЕ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подойдет </a:t>
            </a:r>
            <a:r>
              <a:rPr lang="ru-RU" b="1" dirty="0" smtClean="0"/>
              <a:t>ВСЕМ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576809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Примерьте решение, сделанное на заказ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827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654" y="90616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Персональная Продуктивность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80728"/>
            <a:ext cx="8280920" cy="121571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Быстрый и удобный процесс аутентификации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Персонализированное рабочее место, повышенная эффективность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718" y="2123564"/>
            <a:ext cx="3711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Экономьте время с предустановленными задачами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0950" y="2123564"/>
            <a:ext cx="404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Сканировать себе – одним касанием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5819" y="2123564"/>
            <a:ext cx="400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Мгновенный доступ к собственным защищенным очередям печати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8420" r="1291" b="1303"/>
          <a:stretch/>
        </p:blipFill>
        <p:spPr bwMode="auto">
          <a:xfrm>
            <a:off x="4377399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8591" r="1396" b="678"/>
          <a:stretch/>
        </p:blipFill>
        <p:spPr bwMode="auto">
          <a:xfrm>
            <a:off x="4387787" y="2708275"/>
            <a:ext cx="3510000" cy="256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7918" r="1244" b="1585"/>
          <a:stretch/>
        </p:blipFill>
        <p:spPr bwMode="auto">
          <a:xfrm>
            <a:off x="4387787" y="2708920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christ\Desktop\IonaSeries-2012-08-30-09-33-37.pn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christ\Desktop\IonaSeries-2012-08-30-09-33-54.pn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1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yDocs\Iliana.Todorova\My Documents\TO KEEP JUST IN CASE\Images for April 6\UI screen shots\Home\UI Black Wave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1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Iliana.Todorova\Desktop\Brochure iR-ADV\images to be used\spread 2 - productivity\203_C5255i EU Ope.Panel Tilt Upper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27" y="2708920"/>
            <a:ext cx="3510000" cy="26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8420" r="1291" b="1303"/>
          <a:stretch/>
        </p:blipFill>
        <p:spPr bwMode="auto">
          <a:xfrm>
            <a:off x="8336040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Documents and Settings\Iliana.Todorova\Desktop\Brochure iR-ADV\images to be used\spread 2 - productivity\Personal Buttons 3.jp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5" y="2708275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8024" b="1011"/>
          <a:stretch/>
        </p:blipFill>
        <p:spPr bwMode="auto">
          <a:xfrm>
            <a:off x="8336040" y="2708920"/>
            <a:ext cx="3510000" cy="2613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1" name="Picture 30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8010" r="367" b="485"/>
          <a:stretch/>
        </p:blipFill>
        <p:spPr bwMode="auto">
          <a:xfrm>
            <a:off x="8348227" y="2708920"/>
            <a:ext cx="3510000" cy="26136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25685062"/>
      </p:ext>
    </p:extLst>
  </p:cSld>
  <p:clrMapOvr>
    <a:masterClrMapping/>
  </p:clrMapOvr>
  <p:transition advClick="0" advTm="4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1123225"/>
            <a:ext cx="7344816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dirty="0" smtClean="0"/>
              <a:t>Насколько </a:t>
            </a:r>
            <a:r>
              <a:rPr lang="ru-RU" b="1" dirty="0" smtClean="0"/>
              <a:t>ОПАСНО</a:t>
            </a:r>
            <a:r>
              <a:rPr lang="ru-RU" dirty="0" smtClean="0"/>
              <a:t> недостаточное  </a:t>
            </a:r>
            <a:r>
              <a:rPr lang="ru-RU" b="1" dirty="0" smtClean="0"/>
              <a:t>ЗНАНИЕ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440014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Защитите ВАЖНУЮ информацию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979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7027" y="44624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Контроль доступа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80728"/>
            <a:ext cx="8280920" cy="1215717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>
                <a:solidFill>
                  <a:srgbClr val="666666"/>
                </a:solidFill>
                <a:latin typeface="DendaNew" pitchFamily="2" charset="0"/>
                <a:cs typeface="DendaNewLight"/>
              </a:rPr>
              <a:t>Предотвратите доступ 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неавторизованных пользователей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Контролируйте разрешения для пользователей и функционал устройств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978" y="2123564"/>
            <a:ext cx="347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Назначьте роли и разрешения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9712" y="2123564"/>
            <a:ext cx="406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Запретите доступ к функции отправки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5819" y="2123564"/>
            <a:ext cx="400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Контролируйте цветную печать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29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 bwMode="auto">
          <a:xfrm>
            <a:off x="480963" y="2681327"/>
            <a:ext cx="3510000" cy="26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7551" r="1096" b="1769"/>
          <a:stretch/>
        </p:blipFill>
        <p:spPr bwMode="auto">
          <a:xfrm>
            <a:off x="4387787" y="2701543"/>
            <a:ext cx="3510000" cy="262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:\Documents and Settings\c08690\My Documents\Jerry's Library\My Pictures\Picasa\Screen Captures\Canon Remote Operation Viewer - 10.64.128.171 10172010 95835 AM.bmp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" r="1"/>
          <a:stretch/>
        </p:blipFill>
        <p:spPr bwMode="auto">
          <a:xfrm>
            <a:off x="8258173" y="2708920"/>
            <a:ext cx="3510000" cy="263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 descr="C:\Documents and Settings\c08690\My Documents\Jerry's Library\My Pictures\Picasa\Screen Captures\Fullscreen capture 10172010 95814 AM.bm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174" y="2708920"/>
            <a:ext cx="3510000" cy="263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101061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975881" y="4"/>
            <a:ext cx="3219294" cy="2619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354" y="44624"/>
            <a:ext cx="8921665" cy="800219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r>
              <a:rPr lang="ru-RU" sz="4400" dirty="0" smtClean="0">
                <a:solidFill>
                  <a:srgbClr val="A31A7E"/>
                </a:solidFill>
                <a:latin typeface="DendaNewLight" pitchFamily="2" charset="0"/>
                <a:cs typeface="DendaNew"/>
              </a:rPr>
              <a:t>Отслеживание и Отчетность</a:t>
            </a:r>
            <a:endParaRPr lang="en-GB" sz="4400" dirty="0">
              <a:solidFill>
                <a:srgbClr val="A31A7E"/>
              </a:solidFill>
              <a:latin typeface="DendaNewLight" pitchFamily="2" charset="0"/>
              <a:cs typeface="Denda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92819" y="2"/>
            <a:ext cx="3219294" cy="1848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8" tIns="60960" rIns="121918" bIns="6096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43" y="360770"/>
            <a:ext cx="2228292" cy="57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57027" y="908720"/>
            <a:ext cx="9649072" cy="1708160"/>
          </a:xfrm>
          <a:prstGeom prst="rect">
            <a:avLst/>
          </a:prstGeom>
          <a:noFill/>
        </p:spPr>
        <p:txBody>
          <a:bodyPr wrap="square" lIns="121918" tIns="60960" rIns="121918" bIns="60960" rtlCol="0">
            <a:spAutoFit/>
          </a:bodyPr>
          <a:lstStyle/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Отчеты на уровне Пользователь/Устройство, с быстрыми результатами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Таблица для получения информации о стоимости операций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Сбор и консолидация информации с различных </a:t>
            </a:r>
            <a:r>
              <a:rPr lang="en-US" sz="2200" dirty="0" err="1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iR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-ADV 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устройств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  <a:p>
            <a:pPr marL="174625" indent="-174625">
              <a:spcAft>
                <a:spcPts val="600"/>
              </a:spcAft>
              <a:buSzPct val="120000"/>
              <a:buBlip>
                <a:blip r:embed="rId4"/>
              </a:buBlip>
            </a:pP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Экспорт в </a:t>
            </a:r>
            <a:r>
              <a:rPr lang="en-US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Excel</a:t>
            </a:r>
            <a:r>
              <a:rPr lang="ru-RU" sz="2200" dirty="0" smtClean="0">
                <a:solidFill>
                  <a:srgbClr val="666666"/>
                </a:solidFill>
                <a:latin typeface="DendaNew" pitchFamily="2" charset="0"/>
                <a:cs typeface="DendaNewLight"/>
              </a:rPr>
              <a:t> для дальнейшего анализа</a:t>
            </a:r>
            <a:endParaRPr lang="en-US" sz="2200" dirty="0" smtClean="0">
              <a:solidFill>
                <a:srgbClr val="666666"/>
              </a:solidFill>
              <a:latin typeface="DendaNew" pitchFamily="2" charset="0"/>
              <a:cs typeface="DendaNewLigh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/>
          <a:stretch/>
        </p:blipFill>
        <p:spPr bwMode="auto">
          <a:xfrm>
            <a:off x="4387787" y="3284984"/>
            <a:ext cx="3510000" cy="236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58" b="-138"/>
          <a:stretch/>
        </p:blipFill>
        <p:spPr bwMode="auto">
          <a:xfrm>
            <a:off x="8385930" y="3284984"/>
            <a:ext cx="3510000" cy="237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6947" y="28529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Введите стоимость по типу функции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9395" y="2852936"/>
            <a:ext cx="365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Запустите отчет</a:t>
            </a:r>
            <a:endParaRPr lang="en-GB" b="1" dirty="0">
              <a:solidFill>
                <a:srgbClr val="A31A7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01843" y="2852936"/>
            <a:ext cx="367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A31A7E"/>
                </a:solidFill>
              </a:rPr>
              <a:t>Просмотрите и проанализируйте</a:t>
            </a:r>
            <a:endParaRPr lang="en-GB" b="1" dirty="0">
              <a:solidFill>
                <a:srgbClr val="A31A7E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7"/>
          <a:srcRect t="12035" b="3356"/>
          <a:stretch/>
        </p:blipFill>
        <p:spPr>
          <a:xfrm>
            <a:off x="445696" y="3311154"/>
            <a:ext cx="3510000" cy="23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366730"/>
      </p:ext>
    </p:extLst>
  </p:cSld>
  <p:clrMapOvr>
    <a:masterClrMapping/>
  </p:clrMapOvr>
  <p:transition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323" y="764704"/>
            <a:ext cx="6588634" cy="2953847"/>
          </a:xfrm>
        </p:spPr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ru-RU" b="1" dirty="0" smtClean="0"/>
              <a:t>НЕКОНТРОЛИРУЕМЫЕ  </a:t>
            </a:r>
            <a:r>
              <a:rPr lang="ru-RU" dirty="0" smtClean="0"/>
              <a:t>ресурсы влекут за собой </a:t>
            </a:r>
            <a:r>
              <a:rPr lang="ru-RU" b="1" dirty="0" smtClean="0"/>
              <a:t>ОТВЕТСТВЕННОСТЬ</a:t>
            </a:r>
            <a:r>
              <a:rPr lang="ru-RU" dirty="0" smtClean="0"/>
              <a:t>?</a:t>
            </a:r>
            <a:endParaRPr lang="en-GB" sz="8900" dirty="0"/>
          </a:p>
        </p:txBody>
      </p:sp>
      <p:sp>
        <p:nvSpPr>
          <p:cNvPr id="3" name="TextBox 2"/>
          <p:cNvSpPr txBox="1"/>
          <p:nvPr/>
        </p:nvSpPr>
        <p:spPr>
          <a:xfrm>
            <a:off x="6817667" y="4576809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Получите контроль с помощью </a:t>
            </a:r>
            <a:r>
              <a:rPr lang="en-GB" sz="3200" dirty="0" smtClean="0">
                <a:solidFill>
                  <a:schemeClr val="bg1"/>
                </a:solidFill>
              </a:rPr>
              <a:t>Universal login manager.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080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4E6090F8E2D24CA8CCDB7BFDF1AE90" ma:contentTypeVersion="0" ma:contentTypeDescription="Create a new document." ma:contentTypeScope="" ma:versionID="c0a557b2962f4e4a2c3caf0bfb6c717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9ADBE5-C789-4A98-AF3E-4D9CC65A20F4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9C97CA1-A3DF-4805-A18C-CC984FD57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FADA0E5-BEF6-4A01-8F38-607C864A59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454</Words>
  <Application>Microsoft Office PowerPoint</Application>
  <PresentationFormat>Произвольный</PresentationFormat>
  <Paragraphs>104</Paragraphs>
  <Slides>17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Представляем imageRUNNER ADVANCE с Universal Login Manager</vt:lpstr>
      <vt:lpstr>Презентация PowerPoint</vt:lpstr>
      <vt:lpstr>Презентация PowerPoint</vt:lpstr>
      <vt:lpstr> Так действительно ли ОДНО РЕШЕНИЕ  подойдет ВСЕМ?</vt:lpstr>
      <vt:lpstr>Презентация PowerPoint</vt:lpstr>
      <vt:lpstr> Насколько ОПАСНО недостаточное  ЗНАНИЕ?</vt:lpstr>
      <vt:lpstr>Презентация PowerPoint</vt:lpstr>
      <vt:lpstr>Презентация PowerPoint</vt:lpstr>
      <vt:lpstr> НЕКОНТРОЛИРУЕМЫЕ  ресурсы влекут за собой ОТВЕТСТВЕННОСТЬ?</vt:lpstr>
      <vt:lpstr>Презентация PowerPoint</vt:lpstr>
      <vt:lpstr>Презентация PowerPoint</vt:lpstr>
      <vt:lpstr>Что такое uniFLOW?</vt:lpstr>
      <vt:lpstr>Что такое uniFLOW?</vt:lpstr>
      <vt:lpstr>uniFLOW – единая платформа</vt:lpstr>
      <vt:lpstr>Одна….</vt:lpstr>
      <vt:lpstr>uniFLOW – модульная структура  и масштабируемость</vt:lpstr>
      <vt:lpstr>Презентация PowerPoint</vt:lpstr>
    </vt:vector>
  </TitlesOfParts>
  <Company>NELSON BOSTOCK GROUP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Canon imageRUNNER ADVANCE</dc:title>
  <dc:creator>Katie Watkin</dc:creator>
  <cp:lastModifiedBy>Nargis Aslanova</cp:lastModifiedBy>
  <cp:revision>167</cp:revision>
  <cp:lastPrinted>2012-09-24T13:12:50Z</cp:lastPrinted>
  <dcterms:created xsi:type="dcterms:W3CDTF">2012-08-28T08:45:32Z</dcterms:created>
  <dcterms:modified xsi:type="dcterms:W3CDTF">2015-08-21T03:11:05Z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0x010100D74E6090F8E2D24CA8CCDB7BFDF1AE90</vt:lpwstr>
  </property>
</Properties>
</file>