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43"/>
  </p:notesMasterIdLst>
  <p:sldIdLst>
    <p:sldId id="426" r:id="rId2"/>
    <p:sldId id="479" r:id="rId3"/>
    <p:sldId id="378" r:id="rId4"/>
    <p:sldId id="465" r:id="rId5"/>
    <p:sldId id="466" r:id="rId6"/>
    <p:sldId id="450" r:id="rId7"/>
    <p:sldId id="447" r:id="rId8"/>
    <p:sldId id="448" r:id="rId9"/>
    <p:sldId id="352" r:id="rId10"/>
    <p:sldId id="467" r:id="rId11"/>
    <p:sldId id="389" r:id="rId12"/>
    <p:sldId id="391" r:id="rId13"/>
    <p:sldId id="392" r:id="rId14"/>
    <p:sldId id="393" r:id="rId15"/>
    <p:sldId id="396" r:id="rId16"/>
    <p:sldId id="398" r:id="rId17"/>
    <p:sldId id="399" r:id="rId18"/>
    <p:sldId id="400" r:id="rId19"/>
    <p:sldId id="468" r:id="rId20"/>
    <p:sldId id="403" r:id="rId21"/>
    <p:sldId id="405" r:id="rId22"/>
    <p:sldId id="407" r:id="rId23"/>
    <p:sldId id="408" r:id="rId24"/>
    <p:sldId id="472" r:id="rId25"/>
    <p:sldId id="410" r:id="rId26"/>
    <p:sldId id="470" r:id="rId27"/>
    <p:sldId id="469" r:id="rId28"/>
    <p:sldId id="416" r:id="rId29"/>
    <p:sldId id="417" r:id="rId30"/>
    <p:sldId id="419" r:id="rId31"/>
    <p:sldId id="420" r:id="rId32"/>
    <p:sldId id="421" r:id="rId33"/>
    <p:sldId id="422" r:id="rId34"/>
    <p:sldId id="471" r:id="rId35"/>
    <p:sldId id="445" r:id="rId36"/>
    <p:sldId id="451" r:id="rId37"/>
    <p:sldId id="452" r:id="rId38"/>
    <p:sldId id="474" r:id="rId39"/>
    <p:sldId id="446" r:id="rId40"/>
    <p:sldId id="456" r:id="rId41"/>
    <p:sldId id="457" r:id="rId42"/>
  </p:sldIdLst>
  <p:sldSz cx="9144000" cy="5143500" type="screen16x9"/>
  <p:notesSz cx="6788150" cy="99234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523"/>
    <a:srgbClr val="947738"/>
    <a:srgbClr val="946B41"/>
    <a:srgbClr val="D3272C"/>
    <a:srgbClr val="DE292E"/>
    <a:srgbClr val="DE1313"/>
    <a:srgbClr val="E308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83885" autoAdjust="0"/>
  </p:normalViewPr>
  <p:slideViewPr>
    <p:cSldViewPr snapToGrid="0" snapToObjects="1">
      <p:cViewPr>
        <p:scale>
          <a:sx n="100" d="100"/>
          <a:sy n="100" d="100"/>
        </p:scale>
        <p:origin x="-1098" y="-12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1532" cy="496173"/>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45048" y="0"/>
            <a:ext cx="2941532" cy="496173"/>
          </a:xfrm>
          <a:prstGeom prst="rect">
            <a:avLst/>
          </a:prstGeom>
        </p:spPr>
        <p:txBody>
          <a:bodyPr vert="horz" lIns="93177" tIns="46589" rIns="93177" bIns="46589" rtlCol="0"/>
          <a:lstStyle>
            <a:lvl1pPr algn="r">
              <a:defRPr sz="1200"/>
            </a:lvl1pPr>
          </a:lstStyle>
          <a:p>
            <a:fld id="{137C8D78-DF07-8441-A609-0E844AB4CBAA}" type="datetimeFigureOut">
              <a:rPr lang="en-US" smtClean="0"/>
              <a:t>20-Aug-15</a:t>
            </a:fld>
            <a:endParaRPr lang="en-US"/>
          </a:p>
        </p:txBody>
      </p:sp>
      <p:sp>
        <p:nvSpPr>
          <p:cNvPr id="4" name="Slide Image Placeholder 3"/>
          <p:cNvSpPr>
            <a:spLocks noGrp="1" noRot="1" noChangeAspect="1"/>
          </p:cNvSpPr>
          <p:nvPr>
            <p:ph type="sldImg" idx="2"/>
          </p:nvPr>
        </p:nvSpPr>
        <p:spPr>
          <a:xfrm>
            <a:off x="87313" y="744538"/>
            <a:ext cx="6613525" cy="37211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78815" y="4713645"/>
            <a:ext cx="5430520" cy="4465558"/>
          </a:xfrm>
          <a:prstGeom prst="rect">
            <a:avLst/>
          </a:prstGeom>
        </p:spPr>
        <p:txBody>
          <a:bodyPr vert="horz" lIns="93177" tIns="46589" rIns="93177" bIns="46589" rtlCol="0"/>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6" name="Footer Placeholder 5"/>
          <p:cNvSpPr>
            <a:spLocks noGrp="1"/>
          </p:cNvSpPr>
          <p:nvPr>
            <p:ph type="ftr" sz="quarter" idx="4"/>
          </p:nvPr>
        </p:nvSpPr>
        <p:spPr>
          <a:xfrm>
            <a:off x="0" y="9425568"/>
            <a:ext cx="2941532" cy="49617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45048" y="9425568"/>
            <a:ext cx="2941532" cy="496173"/>
          </a:xfrm>
          <a:prstGeom prst="rect">
            <a:avLst/>
          </a:prstGeom>
        </p:spPr>
        <p:txBody>
          <a:bodyPr vert="horz" lIns="93177" tIns="46589" rIns="93177" bIns="46589" rtlCol="0" anchor="b"/>
          <a:lstStyle>
            <a:lvl1pPr algn="r">
              <a:defRPr sz="1200"/>
            </a:lvl1pPr>
          </a:lstStyle>
          <a:p>
            <a:fld id="{21A888E9-7519-4649-9B8F-53ECDC2DEA55}" type="slidenum">
              <a:rPr lang="en-US" smtClean="0"/>
              <a:t>‹#›</a:t>
            </a:fld>
            <a:endParaRPr lang="en-US"/>
          </a:p>
        </p:txBody>
      </p:sp>
    </p:spTree>
    <p:extLst>
      <p:ext uri="{BB962C8B-B14F-4D97-AF65-F5344CB8AC3E}">
        <p14:creationId xmlns:p14="http://schemas.microsoft.com/office/powerpoint/2010/main" val="2471162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슬라이드 이미지 개체 틀 1"/>
          <p:cNvSpPr>
            <a:spLocks noGrp="1" noRot="1" noChangeAspect="1" noTextEdit="1"/>
          </p:cNvSpPr>
          <p:nvPr>
            <p:ph type="sldImg"/>
          </p:nvPr>
        </p:nvSpPr>
        <p:spPr bwMode="auto">
          <a:xfrm>
            <a:off x="87313" y="744538"/>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p:cNvSpPr>
            <a:spLocks noGrp="1"/>
          </p:cNvSpPr>
          <p:nvPr>
            <p:ph type="body" idx="1"/>
          </p:nvPr>
        </p:nvSpPr>
        <p:spPr/>
        <p:txBody>
          <a:bodyPr/>
          <a:lstStyle/>
          <a:p>
            <a:pPr>
              <a:defRPr/>
            </a:pPr>
            <a:r>
              <a:rPr lang="ru-RU" altLang="ko-KR" dirty="0" smtClean="0"/>
              <a:t>Сегодня работа в офисе уже не основывается на традиционной работе клиент-серверной системы. Рабочие процессы всё чаще не ограничиваются рабочим местом или офисом. Вместе с ростом ИТ-рынка изменяются</a:t>
            </a:r>
            <a:r>
              <a:rPr lang="ru-RU" altLang="ko-KR" baseline="0" dirty="0" smtClean="0"/>
              <a:t> потребности пользователей, всё больше возникает потребность в мобильности</a:t>
            </a:r>
            <a:r>
              <a:rPr lang="ru-RU" altLang="ko-KR" dirty="0" smtClean="0"/>
              <a:t> рабочих</a:t>
            </a:r>
            <a:r>
              <a:rPr lang="ru-RU" altLang="ko-KR" baseline="0" dirty="0" smtClean="0"/>
              <a:t> процессов</a:t>
            </a:r>
            <a:r>
              <a:rPr lang="ru-RU" altLang="ko-KR" dirty="0" smtClean="0"/>
              <a:t> и маневренности, чем когда-либо прежде. Из-за этих изменений, Samsung подготовил полную экосистему,</a:t>
            </a:r>
            <a:r>
              <a:rPr lang="ru-RU" altLang="ko-KR" baseline="0" dirty="0" smtClean="0"/>
              <a:t> совмещающую </a:t>
            </a:r>
            <a:r>
              <a:rPr lang="ru-RU" altLang="ko-KR" dirty="0" smtClean="0"/>
              <a:t>мобильность,</a:t>
            </a:r>
            <a:r>
              <a:rPr lang="ru-RU" altLang="ko-KR" baseline="0" dirty="0" smtClean="0"/>
              <a:t> оцифровку документов и облачные технологии</a:t>
            </a:r>
            <a:r>
              <a:rPr lang="ru-RU" altLang="ko-KR" dirty="0" smtClean="0"/>
              <a:t>. Samsung представил новые решения для печати, которые соответствуют сегодняшней обстановке офиса.</a:t>
            </a:r>
            <a:endParaRPr lang="ko-KR" altLang="en-US" dirty="0" smtClean="0">
              <a:solidFill>
                <a:schemeClr val="tx1">
                  <a:lumMod val="65000"/>
                  <a:lumOff val="35000"/>
                </a:schemeClr>
              </a:solidFill>
            </a:endParaRPr>
          </a:p>
        </p:txBody>
      </p:sp>
      <p:sp>
        <p:nvSpPr>
          <p:cNvPr id="9830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32329BD-989B-4F8D-B04A-3AF13F13594E}" type="slidenum">
              <a:rPr lang="ko-KR" altLang="en-US" smtClean="0"/>
              <a:pPr/>
              <a:t>1</a:t>
            </a:fld>
            <a:endParaRPr lang="ko-KR"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14</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15</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16</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17</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18</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20</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21</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22</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23</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24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슬라이드 이미지 개체 틀 1"/>
          <p:cNvSpPr>
            <a:spLocks noGrp="1" noRot="1" noChangeAspect="1" noTextEdit="1"/>
          </p:cNvSpPr>
          <p:nvPr>
            <p:ph type="sldImg"/>
          </p:nvPr>
        </p:nvSpPr>
        <p:spPr bwMode="auto">
          <a:xfrm>
            <a:off x="87313" y="744538"/>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ko-KR" sz="1400" dirty="0"/>
              <a:t>Будучи лидером в области мобильной печати, предоставляя инновационные технологии мобильной печати, </a:t>
            </a:r>
            <a:r>
              <a:rPr lang="ru-RU" altLang="ko-KR" sz="1400" dirty="0" err="1"/>
              <a:t>Samsung</a:t>
            </a:r>
            <a:r>
              <a:rPr lang="ru-RU" altLang="ko-KR" sz="1400" dirty="0"/>
              <a:t> стала первой компанией в мире, которая  применила технологию NFC для лазерного принтера. Процесс обнаружения устройств вывода из мобильных приложений печати может быть громоздким и трудным, требующим, чтобы мобильное устройство было на той же беспроводной сети и подключения принтера или МФУ как модели по умолчанию, а в некоторых случаях, требующих ручной ввод IP адреса устройства. Но с использованием </a:t>
            </a:r>
            <a:r>
              <a:rPr lang="ru-RU" altLang="ko-KR" sz="1400" dirty="0" err="1"/>
              <a:t>Samsung</a:t>
            </a:r>
            <a:r>
              <a:rPr lang="ru-RU" altLang="ko-KR" sz="1400" dirty="0"/>
              <a:t> в технологии NFC в своей модели принтера </a:t>
            </a:r>
            <a:r>
              <a:rPr lang="ru-RU" altLang="ko-KR" sz="1400" dirty="0" err="1"/>
              <a:t>Xpress</a:t>
            </a:r>
            <a:r>
              <a:rPr lang="ru-RU" altLang="ko-KR" sz="1400" dirty="0"/>
              <a:t> C410W и цветного лазерного МФУ C460FW  все эти проблемы отпали. Пользователь просто устанавливает в смартфон с поддержкой NFC БЕСПЛАТНЫЕ приложения печати от Samsung, если они еще не установло на телефоне, а затем подключиться к принтеру автоматически.</a:t>
            </a:r>
          </a:p>
          <a:p>
            <a:r>
              <a:rPr lang="ru-RU" altLang="ko-KR" sz="1400" dirty="0"/>
              <a:t>Всё гениальное – просто! Самсунг первым приспособил </a:t>
            </a:r>
            <a:r>
              <a:rPr lang="en-US" altLang="ko-KR" sz="1400" dirty="0"/>
              <a:t>NFC </a:t>
            </a:r>
            <a:r>
              <a:rPr lang="ru-RU" altLang="ko-KR" sz="1400" dirty="0"/>
              <a:t>технологию к печати. Больше не надо совершать сложные манипуляции чтобы подключиться к принтеру с мобильного устройства. Просто приложите ваш смартфон к принтеру и он сам установит соединение.</a:t>
            </a:r>
          </a:p>
        </p:txBody>
      </p:sp>
      <p:sp>
        <p:nvSpPr>
          <p:cNvPr id="12083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2E989C4-B369-480B-A86D-DE5E4316840C}" type="slidenum">
              <a:rPr lang="ko-KR" altLang="en-US" smtClean="0">
                <a:solidFill>
                  <a:prstClr val="black"/>
                </a:solidFill>
              </a:rPr>
              <a:pPr/>
              <a:t>3</a:t>
            </a:fld>
            <a:endParaRPr lang="ko-KR" altLang="en-US"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25</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26</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28</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29</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30</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31</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32</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33</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87313" y="744538"/>
            <a:ext cx="6613525" cy="3721100"/>
          </a:xfrm>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fld id="{6FBF914F-E584-4B06-8A7C-BA2F2C348ED2}" type="slidenum">
              <a:rPr lang="ko-KR" altLang="en-US" smtClean="0"/>
              <a:pPr/>
              <a:t>35</a:t>
            </a:fld>
            <a:endParaRPr lang="ko-KR"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슬라이드 이미지 개체 틀 1"/>
          <p:cNvSpPr>
            <a:spLocks noGrp="1" noRot="1" noChangeAspect="1" noTextEdit="1"/>
          </p:cNvSpPr>
          <p:nvPr>
            <p:ph type="sldImg"/>
          </p:nvPr>
        </p:nvSpPr>
        <p:spPr bwMode="auto">
          <a:xfrm>
            <a:off x="87313" y="744538"/>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atinLnBrk="0">
              <a:defRPr/>
            </a:pPr>
            <a:r>
              <a:rPr lang="en-US" altLang="ko-KR" dirty="0">
                <a:gradFill>
                  <a:gsLst>
                    <a:gs pos="0">
                      <a:srgbClr val="404040"/>
                    </a:gs>
                    <a:gs pos="100000">
                      <a:srgbClr val="404040"/>
                    </a:gs>
                  </a:gsLst>
                  <a:lin ang="5400000" scaled="0"/>
                </a:gradFill>
                <a:latin typeface="Samsung InterFace" panose="020B0503020203020204" pitchFamily="34" charset="0"/>
                <a:ea typeface="MS PGothic" pitchFamily="34" charset="-128"/>
                <a:cs typeface="Arial" panose="020B0604020202020204" pitchFamily="34" charset="0"/>
              </a:rPr>
              <a:t>Samsung provides an array of end-to-end document workflow solutions for companies of all sizes from small and medium sized businesses (SMB) up to enterprise and large organizations running thousands of devices. Business Core printing solutions are server-less, embedded solutions that provide businesses a compact yet essential suite of offerings in a price range that fits customer’s businesses.</a:t>
            </a:r>
            <a:endParaRPr lang="ko-KR" altLang="en-US" u="none" dirty="0" smtClean="0"/>
          </a:p>
        </p:txBody>
      </p:sp>
      <p:sp>
        <p:nvSpPr>
          <p:cNvPr id="14336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FE3E957-95D3-4F73-8201-65F925CCD8CB}" type="slidenum">
              <a:rPr lang="ko-KR" altLang="en-US" smtClean="0"/>
              <a:pPr/>
              <a:t>37</a:t>
            </a:fld>
            <a:endParaRPr lang="ko-KR"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87313" y="744538"/>
            <a:ext cx="6613525" cy="3721100"/>
          </a:xfrm>
        </p:spPr>
      </p:sp>
      <p:sp>
        <p:nvSpPr>
          <p:cNvPr id="3" name="슬라이드 노트 개체 틀 2"/>
          <p:cNvSpPr>
            <a:spLocks noGrp="1"/>
          </p:cNvSpPr>
          <p:nvPr>
            <p:ph type="body" idx="1"/>
          </p:nvPr>
        </p:nvSpPr>
        <p:spPr/>
        <p:txBody>
          <a:bodyPr>
            <a:normAutofit/>
          </a:bodyPr>
          <a:lstStyle/>
          <a:p>
            <a:endParaRPr lang="ko-KR" altLang="en-US"/>
          </a:p>
        </p:txBody>
      </p:sp>
      <p:sp>
        <p:nvSpPr>
          <p:cNvPr id="4" name="슬라이드 번호 개체 틀 3"/>
          <p:cNvSpPr>
            <a:spLocks noGrp="1"/>
          </p:cNvSpPr>
          <p:nvPr>
            <p:ph type="sldNum" sz="quarter" idx="10"/>
          </p:nvPr>
        </p:nvSpPr>
        <p:spPr/>
        <p:txBody>
          <a:bodyPr/>
          <a:lstStyle/>
          <a:p>
            <a:fld id="{EC84ECA1-F42E-4AB1-AF18-7EDDED93F4A1}" type="slidenum">
              <a:rPr lang="ko-KR" altLang="en-US">
                <a:solidFill>
                  <a:prstClr val="black"/>
                </a:solidFill>
              </a:rPr>
              <a:pPr/>
              <a:t>4</a:t>
            </a:fld>
            <a:endParaRPr lang="ko-KR"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Как печатают в России • Печатают за рабочий день: ≤ 10 листов – 20% сотрудников 11–50 листов – 61% сотрудников 51–100 листов – 12% сотрудников &gt; 100 листов – 7% сотрудников • 42% печатают больше, чем год назад • 70% опрошенных использует одну сторону листа • ≈50% участников опроса не беспокоит число печатаемых страниц. </a:t>
            </a:r>
            <a:r>
              <a:rPr lang="ru-RU" smtClean="0"/>
              <a:t>Опрос ВЦИОМ (2013 г.) 17.12.2014www.nicotech.ru </a:t>
            </a:r>
            <a:endParaRPr lang="ru-RU" dirty="0"/>
          </a:p>
        </p:txBody>
      </p:sp>
      <p:sp>
        <p:nvSpPr>
          <p:cNvPr id="4" name="Slide Number Placeholder 3"/>
          <p:cNvSpPr>
            <a:spLocks noGrp="1"/>
          </p:cNvSpPr>
          <p:nvPr>
            <p:ph type="sldNum" sz="quarter" idx="10"/>
          </p:nvPr>
        </p:nvSpPr>
        <p:spPr/>
        <p:txBody>
          <a:bodyPr/>
          <a:lstStyle/>
          <a:p>
            <a:fld id="{21A888E9-7519-4649-9B8F-53ECDC2DEA55}" type="slidenum">
              <a:rPr lang="en-US" smtClean="0"/>
              <a:t>38</a:t>
            </a:fld>
            <a:endParaRPr lang="en-US"/>
          </a:p>
        </p:txBody>
      </p:sp>
    </p:spTree>
    <p:extLst>
      <p:ext uri="{BB962C8B-B14F-4D97-AF65-F5344CB8AC3E}">
        <p14:creationId xmlns:p14="http://schemas.microsoft.com/office/powerpoint/2010/main" val="3723503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슬라이드 이미지 개체 틀 1"/>
          <p:cNvSpPr>
            <a:spLocks noGrp="1" noRot="1" noChangeAspect="1" noTextEdit="1"/>
          </p:cNvSpPr>
          <p:nvPr>
            <p:ph type="sldImg"/>
          </p:nvPr>
        </p:nvSpPr>
        <p:spPr bwMode="auto">
          <a:xfrm>
            <a:off x="87313" y="744538"/>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dirty="0" smtClean="0"/>
              <a:t>Samsung </a:t>
            </a:r>
            <a:r>
              <a:rPr lang="ru-RU" altLang="ko-KR" dirty="0" smtClean="0"/>
              <a:t>предлагает вашему вниманию приложение </a:t>
            </a:r>
            <a:r>
              <a:rPr lang="en-US" altLang="ko-KR" dirty="0" smtClean="0"/>
              <a:t>Smart</a:t>
            </a:r>
            <a:r>
              <a:rPr lang="en-US" altLang="ko-KR" baseline="0" dirty="0" smtClean="0"/>
              <a:t> Catalog, </a:t>
            </a:r>
            <a:r>
              <a:rPr lang="ru-RU" altLang="ko-KR" baseline="0" dirty="0" smtClean="0"/>
              <a:t>где вы можете найти всю информацию о характеристиках, новинках решениях для конкретных отраслей. Простой, удобный, понятный, информативный интерфейс. Приложение работает как в </a:t>
            </a:r>
            <a:r>
              <a:rPr lang="en-US" altLang="ko-KR" baseline="0" dirty="0" smtClean="0"/>
              <a:t>Android, </a:t>
            </a:r>
            <a:r>
              <a:rPr lang="ru-RU" altLang="ko-KR" baseline="0" dirty="0" smtClean="0"/>
              <a:t>так и в </a:t>
            </a:r>
            <a:r>
              <a:rPr lang="en-US" altLang="ko-KR" baseline="0" dirty="0" err="1" smtClean="0"/>
              <a:t>iOS</a:t>
            </a:r>
            <a:r>
              <a:rPr lang="en-US" altLang="ko-KR" baseline="0" dirty="0" smtClean="0"/>
              <a:t>.</a:t>
            </a:r>
            <a:endParaRPr lang="en-US" altLang="ko-KR" dirty="0" smtClean="0"/>
          </a:p>
          <a:p>
            <a:endParaRPr lang="ko-KR" altLang="en-US" dirty="0" smtClean="0"/>
          </a:p>
        </p:txBody>
      </p:sp>
      <p:sp>
        <p:nvSpPr>
          <p:cNvPr id="15360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FABD009-E449-4482-87FA-550B93D59397}" type="slidenum">
              <a:rPr lang="ko-KR" altLang="en-US" smtClean="0"/>
              <a:pPr/>
              <a:t>39</a:t>
            </a:fld>
            <a:endParaRPr lang="ko-KR"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87313" y="744538"/>
            <a:ext cx="6613525" cy="3721100"/>
          </a:xfrm>
        </p:spPr>
      </p:sp>
      <p:sp>
        <p:nvSpPr>
          <p:cNvPr id="3" name="슬라이드 노트 개체 틀 2"/>
          <p:cNvSpPr>
            <a:spLocks noGrp="1"/>
          </p:cNvSpPr>
          <p:nvPr>
            <p:ph type="body" idx="1"/>
          </p:nvPr>
        </p:nvSpPr>
        <p:spPr/>
        <p:txBody>
          <a:bodyPr/>
          <a:lstStyle/>
          <a:p>
            <a:r>
              <a:rPr lang="ru-RU" altLang="ko-KR" sz="1000" dirty="0" smtClean="0">
                <a:solidFill>
                  <a:schemeClr val="tx1"/>
                </a:solidFill>
                <a:latin typeface="Arial" panose="020B0604020202020204" pitchFamily="34" charset="0"/>
                <a:cs typeface="Arial" panose="020B0604020202020204" pitchFamily="34" charset="0"/>
              </a:rPr>
              <a:t>Samsung четко осознает, насколько ценны наши отношения с партнерами и ключевую роль которую играют партнеры в развитии бизнес-возможностей и отношений с корпоративными клиентами.</a:t>
            </a:r>
          </a:p>
          <a:p>
            <a:endParaRPr lang="ru-RU" altLang="ko-KR" sz="1000" dirty="0" smtClean="0">
              <a:solidFill>
                <a:schemeClr val="tx1"/>
              </a:solidFill>
              <a:latin typeface="Arial" panose="020B0604020202020204" pitchFamily="34" charset="0"/>
              <a:cs typeface="Arial" panose="020B0604020202020204" pitchFamily="34" charset="0"/>
            </a:endParaRPr>
          </a:p>
          <a:p>
            <a:r>
              <a:rPr lang="ru-RU" altLang="ko-KR" sz="1000" dirty="0" smtClean="0">
                <a:solidFill>
                  <a:schemeClr val="tx1"/>
                </a:solidFill>
                <a:latin typeface="Arial" panose="020B0604020202020204" pitchFamily="34" charset="0"/>
                <a:cs typeface="Arial" panose="020B0604020202020204" pitchFamily="34" charset="0"/>
              </a:rPr>
              <a:t>Вот почему Samsung усердно работает во взаимодействии с вами – содействуя в обеспечении партнерства при каждом шаге на этом пути – когда мы представляем</a:t>
            </a:r>
            <a:r>
              <a:rPr lang="ru-RU" altLang="ko-KR" sz="1000" baseline="0" dirty="0" smtClean="0">
                <a:solidFill>
                  <a:schemeClr val="tx1"/>
                </a:solidFill>
                <a:latin typeface="Arial" panose="020B0604020202020204" pitchFamily="34" charset="0"/>
                <a:cs typeface="Arial" panose="020B0604020202020204" pitchFamily="34" charset="0"/>
              </a:rPr>
              <a:t> </a:t>
            </a:r>
            <a:r>
              <a:rPr lang="ru-RU" altLang="ko-KR" sz="1000" dirty="0" smtClean="0">
                <a:solidFill>
                  <a:schemeClr val="tx1"/>
                </a:solidFill>
                <a:latin typeface="Arial" panose="020B0604020202020204" pitchFamily="34" charset="0"/>
                <a:cs typeface="Arial" panose="020B0604020202020204" pitchFamily="34" charset="0"/>
              </a:rPr>
              <a:t>инновационные продукты, и решения.</a:t>
            </a:r>
          </a:p>
          <a:p>
            <a:endParaRPr lang="ru-RU" altLang="ko-KR" sz="1000" dirty="0" smtClean="0">
              <a:solidFill>
                <a:schemeClr val="tx1"/>
              </a:solidFill>
              <a:latin typeface="Arial" panose="020B0604020202020204" pitchFamily="34" charset="0"/>
              <a:cs typeface="Arial" panose="020B0604020202020204" pitchFamily="34" charset="0"/>
            </a:endParaRPr>
          </a:p>
          <a:p>
            <a:r>
              <a:rPr lang="ru-RU" altLang="ko-KR" sz="1000" dirty="0" smtClean="0">
                <a:solidFill>
                  <a:schemeClr val="tx1"/>
                </a:solidFill>
                <a:latin typeface="Arial" panose="020B0604020202020204" pitchFamily="34" charset="0"/>
                <a:cs typeface="Arial" panose="020B0604020202020204" pitchFamily="34" charset="0"/>
              </a:rPr>
              <a:t>Продвигаясь вперед, мы будем продолжать расширять границы, продолжать вводить новшества, продвигая наши многофункциональные принтеры от периферии к ядру наших офисных помещений и рабочих процессов.</a:t>
            </a:r>
          </a:p>
          <a:p>
            <a:endParaRPr lang="ru-RU" altLang="ko-KR" sz="1000" dirty="0" smtClean="0">
              <a:solidFill>
                <a:schemeClr val="tx1"/>
              </a:solidFill>
              <a:latin typeface="Arial" panose="020B0604020202020204" pitchFamily="34" charset="0"/>
              <a:cs typeface="Arial" panose="020B0604020202020204" pitchFamily="34" charset="0"/>
            </a:endParaRPr>
          </a:p>
          <a:p>
            <a:r>
              <a:rPr lang="ru-RU" altLang="ko-KR" sz="1000" dirty="0" smtClean="0">
                <a:solidFill>
                  <a:schemeClr val="tx1"/>
                </a:solidFill>
                <a:latin typeface="Arial" panose="020B0604020202020204" pitchFamily="34" charset="0"/>
                <a:cs typeface="Arial" panose="020B0604020202020204" pitchFamily="34" charset="0"/>
              </a:rPr>
              <a:t>И, что еще более важно, мы собираемся приложить все усилия, чтобы убедиться, что наши устройства и решения меняеют среду для наших партнеров и клиентов в лучшую сторону.</a:t>
            </a:r>
          </a:p>
          <a:p>
            <a:endParaRPr lang="ru-RU" altLang="ko-KR" sz="1000" dirty="0" smtClean="0">
              <a:solidFill>
                <a:schemeClr val="tx1"/>
              </a:solidFill>
              <a:latin typeface="Arial" panose="020B0604020202020204" pitchFamily="34" charset="0"/>
              <a:cs typeface="Arial" panose="020B0604020202020204" pitchFamily="34" charset="0"/>
            </a:endParaRPr>
          </a:p>
          <a:p>
            <a:r>
              <a:rPr lang="ru-RU" altLang="ko-KR" sz="1000" dirty="0" smtClean="0">
                <a:solidFill>
                  <a:schemeClr val="tx1"/>
                </a:solidFill>
                <a:latin typeface="Arial" panose="020B0604020202020204" pitchFamily="34" charset="0"/>
                <a:cs typeface="Arial" panose="020B0604020202020204" pitchFamily="34" charset="0"/>
              </a:rPr>
              <a:t>Давайте создадим будущее вместе! Спасибо вам большое за ваше время.</a:t>
            </a:r>
            <a:endParaRPr lang="ko-KR" altLang="en-US" sz="1000" dirty="0">
              <a:solidFill>
                <a:schemeClr val="tx1"/>
              </a:solidFill>
              <a:latin typeface="Arial" panose="020B0604020202020204" pitchFamily="34" charset="0"/>
              <a:cs typeface="Arial" panose="020B0604020202020204" pitchFamily="34" charset="0"/>
            </a:endParaRPr>
          </a:p>
        </p:txBody>
      </p:sp>
      <p:sp>
        <p:nvSpPr>
          <p:cNvPr id="4" name="슬라이드 번호 개체 틀 3"/>
          <p:cNvSpPr>
            <a:spLocks noGrp="1"/>
          </p:cNvSpPr>
          <p:nvPr>
            <p:ph type="sldNum" sz="quarter" idx="10"/>
          </p:nvPr>
        </p:nvSpPr>
        <p:spPr/>
        <p:txBody>
          <a:bodyPr/>
          <a:lstStyle/>
          <a:p>
            <a:fld id="{927BF22A-29EC-4DAC-842C-C71D300CFF6F}" type="slidenum">
              <a:rPr lang="ko-KR" altLang="en-US" smtClean="0"/>
              <a:t>40</a:t>
            </a:fld>
            <a:endParaRPr lang="ko-KR" altLang="en-US"/>
          </a:p>
        </p:txBody>
      </p:sp>
    </p:spTree>
    <p:extLst>
      <p:ext uri="{BB962C8B-B14F-4D97-AF65-F5344CB8AC3E}">
        <p14:creationId xmlns:p14="http://schemas.microsoft.com/office/powerpoint/2010/main" val="1611386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
          <p:cNvSpPr>
            <a:spLocks noGrp="1" noRot="1" noChangeAspect="1" noChangeArrowheads="1" noTextEdit="1"/>
          </p:cNvSpPr>
          <p:nvPr>
            <p:ph type="sldImg"/>
          </p:nvPr>
        </p:nvSpPr>
        <p:spPr>
          <a:xfrm>
            <a:off x="87313" y="744538"/>
            <a:ext cx="6613525" cy="3721100"/>
          </a:xfrm>
          <a:solidFill>
            <a:srgbClr val="FFFFFF"/>
          </a:solidFill>
          <a:ln/>
        </p:spPr>
      </p:sp>
      <p:sp>
        <p:nvSpPr>
          <p:cNvPr id="157699" name="Rectangle 2"/>
          <p:cNvSpPr>
            <a:spLocks noGrp="1" noChangeArrowheads="1"/>
          </p:cNvSpPr>
          <p:nvPr>
            <p:ph type="body" idx="1"/>
          </p:nvPr>
        </p:nvSpPr>
        <p:spPr>
          <a:noFill/>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altLang="ko-KR" sz="1400" dirty="0" smtClean="0">
              <a:latin typeface="Avenir Book" charset="0"/>
              <a:ea typeface="굴림" charset="-127"/>
              <a:sym typeface="Avenir Book"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87313" y="744538"/>
            <a:ext cx="6613525" cy="37211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904B54E1-D5FD-406C-81C4-2EC442212379}" type="slidenum">
              <a:rPr lang="ko-KR" altLang="en-US" smtClean="0"/>
              <a:pPr/>
              <a:t>5</a:t>
            </a:fld>
            <a:endParaRPr lang="ko-K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3525" cy="3721100"/>
          </a:xfrm>
        </p:spPr>
      </p:sp>
      <p:sp>
        <p:nvSpPr>
          <p:cNvPr id="3" name="Notes Placeholder 2"/>
          <p:cNvSpPr>
            <a:spLocks noGrp="1"/>
          </p:cNvSpPr>
          <p:nvPr>
            <p:ph type="body" idx="1"/>
          </p:nvPr>
        </p:nvSpPr>
        <p:spPr/>
        <p:txBody>
          <a:bodyPr>
            <a:normAutofit/>
          </a:bodyPr>
          <a:lstStyle/>
          <a:p>
            <a:endParaRPr lang="ko-KR" altLang="en-US" dirty="0"/>
          </a:p>
        </p:txBody>
      </p:sp>
      <p:sp>
        <p:nvSpPr>
          <p:cNvPr id="4" name="Slide Number Placeholder 3"/>
          <p:cNvSpPr>
            <a:spLocks noGrp="1"/>
          </p:cNvSpPr>
          <p:nvPr>
            <p:ph type="sldNum" sz="quarter" idx="10"/>
          </p:nvPr>
        </p:nvSpPr>
        <p:spPr/>
        <p:txBody>
          <a:bodyPr/>
          <a:lstStyle/>
          <a:p>
            <a:fld id="{EC84ECA1-F42E-4AB1-AF18-7EDDED93F4A1}" type="slidenum">
              <a:rPr lang="ko-KR" altLang="en-US" smtClean="0"/>
              <a:pPr/>
              <a:t>6</a:t>
            </a:fld>
            <a:endParaRPr lang="ko-K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3525" cy="3721100"/>
          </a:xfrm>
        </p:spPr>
      </p:sp>
      <p:sp>
        <p:nvSpPr>
          <p:cNvPr id="3" name="Notes Placeholder 2"/>
          <p:cNvSpPr>
            <a:spLocks noGrp="1"/>
          </p:cNvSpPr>
          <p:nvPr>
            <p:ph type="body" idx="1"/>
          </p:nvPr>
        </p:nvSpPr>
        <p:spPr/>
        <p:txBody>
          <a:bodyPr>
            <a:normAutofit/>
          </a:bodyPr>
          <a:lstStyle/>
          <a:p>
            <a:endParaRPr lang="ko-KR" altLang="en-US"/>
          </a:p>
        </p:txBody>
      </p:sp>
      <p:sp>
        <p:nvSpPr>
          <p:cNvPr id="4" name="Slide Number Placeholder 3"/>
          <p:cNvSpPr>
            <a:spLocks noGrp="1"/>
          </p:cNvSpPr>
          <p:nvPr>
            <p:ph type="sldNum" sz="quarter" idx="10"/>
          </p:nvPr>
        </p:nvSpPr>
        <p:spPr/>
        <p:txBody>
          <a:bodyPr/>
          <a:lstStyle/>
          <a:p>
            <a:fld id="{EC84ECA1-F42E-4AB1-AF18-7EDDED93F4A1}" type="slidenum">
              <a:rPr lang="ko-KR" altLang="en-US" smtClean="0"/>
              <a:pPr/>
              <a:t>7</a:t>
            </a:fld>
            <a:endParaRPr lang="ko-K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11</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12</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xfrm>
            <a:off x="87313" y="744538"/>
            <a:ext cx="6613525" cy="3721100"/>
          </a:xfrm>
          <a:ln/>
        </p:spPr>
      </p:sp>
      <p:sp>
        <p:nvSpPr>
          <p:cNvPr id="242691" name="Notes Placeholder 2"/>
          <p:cNvSpPr>
            <a:spLocks noGrp="1"/>
          </p:cNvSpPr>
          <p:nvPr>
            <p:ph type="body" idx="1"/>
          </p:nvPr>
        </p:nvSpPr>
        <p:spPr>
          <a:noFill/>
          <a:ln/>
        </p:spPr>
        <p:txBody>
          <a:bodyPr/>
          <a:lstStyle/>
          <a:p>
            <a:pPr defTabSz="914350" eaLnBrk="0" fontAlgn="base" hangingPunct="0">
              <a:spcBef>
                <a:spcPct val="30000"/>
              </a:spcBef>
              <a:spcAft>
                <a:spcPct val="0"/>
              </a:spcAft>
              <a:defRPr/>
            </a:pPr>
            <a:r>
              <a:rPr lang="ru-RU" dirty="0" smtClean="0"/>
              <a:t>Компактный и стильный лазерный принтер Самсунг ML-2160 сочетает в себе высокую производительность, экономическую эффективность и отличается лёгкостью в управлении затратами, позволяя контролировать Ваш бюджет. Принтер Самсунг ML-2160 имеет высокую скорость печати, прост в использовании и обладает рядом инновационных функций. Печатайте быстро, эффективно и сохраняйте время и место, используя принтер ML-2160.</a:t>
            </a:r>
            <a:br>
              <a:rPr lang="ru-RU" dirty="0" smtClean="0"/>
            </a:br>
            <a:endParaRPr lang="ru-RU" dirty="0" smtClean="0"/>
          </a:p>
          <a:p>
            <a:pPr algn="just"/>
            <a:endParaRPr lang="en-US"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81686943-CFD7-4918-BBA6-5DF896BA8DE6}" type="slidenum">
              <a:rPr lang="ru-RU" smtClean="0"/>
              <a:pPr>
                <a:defRPr/>
              </a:pPr>
              <a:t>13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fld id="{2B014793-1589-4DAF-A3E4-DDC10E2F08B1}" type="datetimeFigureOut">
              <a:rPr lang="ru-RU" smtClean="0">
                <a:solidFill>
                  <a:prstClr val="black">
                    <a:tint val="75000"/>
                  </a:prstClr>
                </a:solidFill>
              </a:rPr>
              <a:pPr/>
              <a:t>20.08.2015</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1556C8E-9A0A-4D04-A9FB-BA754C3D60F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17422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2B014793-1589-4DAF-A3E4-DDC10E2F08B1}" type="datetimeFigureOut">
              <a:rPr lang="ru-RU" smtClean="0">
                <a:solidFill>
                  <a:prstClr val="black">
                    <a:tint val="75000"/>
                  </a:prstClr>
                </a:solidFill>
              </a:rPr>
              <a:pPr/>
              <a:t>20.08.2015</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1556C8E-9A0A-4D04-A9FB-BA754C3D60F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938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2B014793-1589-4DAF-A3E4-DDC10E2F08B1}" type="datetimeFigureOut">
              <a:rPr lang="ru-RU" smtClean="0">
                <a:solidFill>
                  <a:prstClr val="black">
                    <a:tint val="75000"/>
                  </a:prstClr>
                </a:solidFill>
              </a:rPr>
              <a:pPr/>
              <a:t>20.08.2015</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1556C8E-9A0A-4D04-A9FB-BA754C3D60F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5923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4" name="그림 21"/>
          <p:cNvPicPr>
            <a:picLocks noChangeAspect="1"/>
          </p:cNvPicPr>
          <p:nvPr userDrawn="1"/>
        </p:nvPicPr>
        <p:blipFill>
          <a:blip r:embed="rId2" cstate="screen">
            <a:extLst>
              <a:ext uri="{28A0092B-C50C-407E-A947-70E740481C1C}">
                <a14:useLocalDpi xmlns:a14="http://schemas.microsoft.com/office/drawing/2010/main"/>
              </a:ext>
            </a:extLst>
          </a:blip>
          <a:srcRect t="1430"/>
          <a:stretch>
            <a:fillRect/>
          </a:stretch>
        </p:blipFill>
        <p:spPr bwMode="auto">
          <a:xfrm>
            <a:off x="-2716" y="6298"/>
            <a:ext cx="9144000" cy="514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그림 23"/>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14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userDrawn="1"/>
        </p:nvGrpSpPr>
        <p:grpSpPr bwMode="auto">
          <a:xfrm>
            <a:off x="319151" y="580858"/>
            <a:ext cx="8718918" cy="31310"/>
            <a:chOff x="124319" y="934384"/>
            <a:chExt cx="10440000" cy="0"/>
          </a:xfrm>
        </p:grpSpPr>
        <p:cxnSp>
          <p:nvCxnSpPr>
            <p:cNvPr id="6" name="Straight Connector 26"/>
            <p:cNvCxnSpPr/>
            <p:nvPr/>
          </p:nvCxnSpPr>
          <p:spPr>
            <a:xfrm>
              <a:off x="124319" y="934384"/>
              <a:ext cx="10440000" cy="0"/>
            </a:xfrm>
            <a:prstGeom prst="line">
              <a:avLst/>
            </a:prstGeom>
            <a:ln w="63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27"/>
            <p:cNvCxnSpPr/>
            <p:nvPr/>
          </p:nvCxnSpPr>
          <p:spPr>
            <a:xfrm>
              <a:off x="124319" y="934384"/>
              <a:ext cx="12521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28"/>
            <p:cNvCxnSpPr/>
            <p:nvPr/>
          </p:nvCxnSpPr>
          <p:spPr>
            <a:xfrm>
              <a:off x="10439104" y="934384"/>
              <a:ext cx="12521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a:spLocks noChangeArrowheads="1"/>
          </p:cNvSpPr>
          <p:nvPr userDrawn="1"/>
        </p:nvSpPr>
        <p:spPr bwMode="auto">
          <a:xfrm>
            <a:off x="3465842" y="4887584"/>
            <a:ext cx="2261215" cy="21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66" tIns="39983" rIns="79966" bIns="39983" anchor="ctr">
            <a:spAutoFit/>
          </a:bodyPr>
          <a:lstStyle>
            <a:lvl1pPr eaLnBrk="0" hangingPunct="0">
              <a:defRPr sz="2100">
                <a:solidFill>
                  <a:schemeClr val="tx1"/>
                </a:solidFill>
                <a:latin typeface="Calibri" pitchFamily="34" charset="0"/>
                <a:ea typeface="MS PGothic" pitchFamily="34" charset="-128"/>
              </a:defRPr>
            </a:lvl1pPr>
            <a:lvl2pPr marL="742950" indent="-285750" eaLnBrk="0" hangingPunct="0">
              <a:defRPr sz="2100">
                <a:solidFill>
                  <a:schemeClr val="tx1"/>
                </a:solidFill>
                <a:latin typeface="Calibri" pitchFamily="34" charset="0"/>
                <a:ea typeface="MS PGothic" pitchFamily="34" charset="-128"/>
              </a:defRPr>
            </a:lvl2pPr>
            <a:lvl3pPr marL="1143000" indent="-228600" eaLnBrk="0" hangingPunct="0">
              <a:defRPr sz="2100">
                <a:solidFill>
                  <a:schemeClr val="tx1"/>
                </a:solidFill>
                <a:latin typeface="Calibri" pitchFamily="34" charset="0"/>
                <a:ea typeface="MS PGothic" pitchFamily="34" charset="-128"/>
              </a:defRPr>
            </a:lvl3pPr>
            <a:lvl4pPr marL="1600200" indent="-228600" eaLnBrk="0" hangingPunct="0">
              <a:defRPr sz="2100">
                <a:solidFill>
                  <a:schemeClr val="tx1"/>
                </a:solidFill>
                <a:latin typeface="Calibri" pitchFamily="34" charset="0"/>
                <a:ea typeface="MS PGothic" pitchFamily="34" charset="-128"/>
              </a:defRPr>
            </a:lvl4pPr>
            <a:lvl5pPr marL="2057400" indent="-228600" eaLnBrk="0" hangingPunct="0">
              <a:defRPr sz="2100">
                <a:solidFill>
                  <a:schemeClr val="tx1"/>
                </a:solidFill>
                <a:latin typeface="Calibri" pitchFamily="34" charset="0"/>
                <a:ea typeface="MS PGothic" pitchFamily="34" charset="-128"/>
              </a:defRPr>
            </a:lvl5pPr>
            <a:lvl6pPr marL="25146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6pPr>
            <a:lvl7pPr marL="29718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7pPr>
            <a:lvl8pPr marL="34290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8pPr>
            <a:lvl9pPr marL="38862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9pPr>
          </a:lstStyle>
          <a:p>
            <a:pPr algn="ctr" defTabSz="455361" eaLnBrk="1" latinLnBrk="0" hangingPunct="1">
              <a:defRPr/>
            </a:pPr>
            <a:fld id="{7D32D514-A3B3-4080-A8EB-BFAE5CF0F49B}" type="slidenum">
              <a:rPr kumimoji="0" lang="en-US" altLang="ko-KR" sz="900" smtClean="0">
                <a:solidFill>
                  <a:srgbClr val="595959"/>
                </a:solidFill>
                <a:latin typeface="Arial" pitchFamily="34" charset="0"/>
                <a:cs typeface="Arial" pitchFamily="34" charset="0"/>
              </a:rPr>
              <a:pPr algn="ctr" defTabSz="455361" eaLnBrk="1" latinLnBrk="0" hangingPunct="1">
                <a:defRPr/>
              </a:pPr>
              <a:t>‹#›</a:t>
            </a:fld>
            <a:endParaRPr kumimoji="0" lang="en-US" altLang="ko-KR" sz="900" smtClean="0">
              <a:solidFill>
                <a:srgbClr val="595959"/>
              </a:solidFill>
              <a:latin typeface="Arial" pitchFamily="34" charset="0"/>
              <a:cs typeface="Arial" pitchFamily="34" charset="0"/>
            </a:endParaRPr>
          </a:p>
        </p:txBody>
      </p:sp>
      <p:sp>
        <p:nvSpPr>
          <p:cNvPr id="12" name="Rectangle 14"/>
          <p:cNvSpPr>
            <a:spLocks noChangeArrowheads="1"/>
          </p:cNvSpPr>
          <p:nvPr userDrawn="1"/>
        </p:nvSpPr>
        <p:spPr bwMode="auto">
          <a:xfrm>
            <a:off x="-2715" y="4878989"/>
            <a:ext cx="1931209" cy="2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966" tIns="39983" rIns="79966" bIns="39983">
            <a:spAutoFit/>
          </a:bodyPr>
          <a:lstStyle/>
          <a:p>
            <a:pPr algn="r" defTabSz="455361" latinLnBrk="0">
              <a:defRPr/>
            </a:pPr>
            <a:r>
              <a:rPr kumimoji="0" lang="en-US" altLang="ko-KR" sz="800" b="1" dirty="0">
                <a:gradFill>
                  <a:gsLst>
                    <a:gs pos="0">
                      <a:prstClr val="black">
                        <a:lumMod val="75000"/>
                        <a:lumOff val="25000"/>
                      </a:prstClr>
                    </a:gs>
                    <a:gs pos="100000">
                      <a:prstClr val="black">
                        <a:lumMod val="75000"/>
                        <a:lumOff val="25000"/>
                      </a:prstClr>
                    </a:gs>
                  </a:gsLst>
                  <a:lin ang="5400000" scaled="0"/>
                </a:gradFill>
                <a:latin typeface="Arial" pitchFamily="34" charset="0"/>
                <a:ea typeface="MS PGothic" pitchFamily="34" charset="-128"/>
                <a:cs typeface="Arial" pitchFamily="34" charset="0"/>
              </a:rPr>
              <a:t>SAMSUNG. </a:t>
            </a:r>
            <a:r>
              <a:rPr kumimoji="0" lang="en-US" altLang="ko-KR" sz="800" dirty="0">
                <a:gradFill>
                  <a:gsLst>
                    <a:gs pos="0">
                      <a:prstClr val="black">
                        <a:lumMod val="75000"/>
                        <a:lumOff val="25000"/>
                      </a:prstClr>
                    </a:gs>
                    <a:gs pos="100000">
                      <a:prstClr val="black">
                        <a:lumMod val="75000"/>
                        <a:lumOff val="25000"/>
                      </a:prstClr>
                    </a:gs>
                  </a:gsLst>
                  <a:lin ang="5400000" scaled="0"/>
                </a:gradFill>
                <a:latin typeface="Arial" pitchFamily="34" charset="0"/>
                <a:ea typeface="MS PGothic" pitchFamily="34" charset="-128"/>
                <a:cs typeface="Arial" pitchFamily="34" charset="0"/>
              </a:rPr>
              <a:t>PRINTING INNOVATION.</a:t>
            </a:r>
          </a:p>
        </p:txBody>
      </p:sp>
      <p:pic>
        <p:nvPicPr>
          <p:cNvPr id="9" name="Picture 27"/>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96555" y="4896258"/>
            <a:ext cx="668179" cy="17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0165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직사각형 1"/>
          <p:cNvSpPr/>
          <p:nvPr userDrawn="1"/>
        </p:nvSpPr>
        <p:spPr>
          <a:xfrm>
            <a:off x="0" y="15"/>
            <a:ext cx="9144000" cy="51413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9966" tIns="39983" rIns="79966" bIns="39983" anchor="ctr"/>
          <a:lstStyle/>
          <a:p>
            <a:pPr algn="ctr" defTabSz="455361" latinLnBrk="0">
              <a:defRPr/>
            </a:pPr>
            <a:endParaRPr kumimoji="0" lang="ko-KR" altLang="en-US">
              <a:solidFill>
                <a:prstClr val="white"/>
              </a:solidFill>
            </a:endParaRPr>
          </a:p>
        </p:txBody>
      </p:sp>
      <p:pic>
        <p:nvPicPr>
          <p:cNvPr id="3" name="그림 21"/>
          <p:cNvPicPr>
            <a:picLocks noChangeAspect="1"/>
          </p:cNvPicPr>
          <p:nvPr userDrawn="1"/>
        </p:nvPicPr>
        <p:blipFill>
          <a:blip r:embed="rId2" cstate="screen">
            <a:extLst>
              <a:ext uri="{28A0092B-C50C-407E-A947-70E740481C1C}">
                <a14:useLocalDpi xmlns:a14="http://schemas.microsoft.com/office/drawing/2010/main"/>
              </a:ext>
            </a:extLst>
          </a:blip>
          <a:srcRect t="1430"/>
          <a:stretch>
            <a:fillRect/>
          </a:stretch>
        </p:blipFill>
        <p:spPr bwMode="auto">
          <a:xfrm>
            <a:off x="0" y="15"/>
            <a:ext cx="9144000" cy="514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그림 23"/>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716" y="6069"/>
            <a:ext cx="9144000" cy="514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userDrawn="1"/>
        </p:nvGrpSpPr>
        <p:grpSpPr bwMode="auto">
          <a:xfrm>
            <a:off x="319151" y="580858"/>
            <a:ext cx="8718918" cy="31310"/>
            <a:chOff x="124319" y="934384"/>
            <a:chExt cx="10440000" cy="0"/>
          </a:xfrm>
        </p:grpSpPr>
        <p:cxnSp>
          <p:nvCxnSpPr>
            <p:cNvPr id="6" name="Straight Connector 26"/>
            <p:cNvCxnSpPr/>
            <p:nvPr/>
          </p:nvCxnSpPr>
          <p:spPr>
            <a:xfrm>
              <a:off x="124319" y="934384"/>
              <a:ext cx="10440000" cy="0"/>
            </a:xfrm>
            <a:prstGeom prst="line">
              <a:avLst/>
            </a:prstGeom>
            <a:ln w="63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27"/>
            <p:cNvCxnSpPr/>
            <p:nvPr/>
          </p:nvCxnSpPr>
          <p:spPr>
            <a:xfrm>
              <a:off x="124319" y="934384"/>
              <a:ext cx="12521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28"/>
            <p:cNvCxnSpPr/>
            <p:nvPr/>
          </p:nvCxnSpPr>
          <p:spPr>
            <a:xfrm>
              <a:off x="10439104" y="934384"/>
              <a:ext cx="12521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pic>
        <p:nvPicPr>
          <p:cNvPr id="9" name="Picture 27"/>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96555" y="4896258"/>
            <a:ext cx="668179" cy="17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3465842" y="4887584"/>
            <a:ext cx="2261215" cy="21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66" tIns="39983" rIns="79966" bIns="39983" anchor="ctr">
            <a:spAutoFit/>
          </a:bodyPr>
          <a:lstStyle>
            <a:lvl1pPr eaLnBrk="0" hangingPunct="0">
              <a:defRPr sz="2100">
                <a:solidFill>
                  <a:schemeClr val="tx1"/>
                </a:solidFill>
                <a:latin typeface="Calibri" pitchFamily="34" charset="0"/>
                <a:ea typeface="MS PGothic" pitchFamily="34" charset="-128"/>
              </a:defRPr>
            </a:lvl1pPr>
            <a:lvl2pPr marL="742950" indent="-285750" eaLnBrk="0" hangingPunct="0">
              <a:defRPr sz="2100">
                <a:solidFill>
                  <a:schemeClr val="tx1"/>
                </a:solidFill>
                <a:latin typeface="Calibri" pitchFamily="34" charset="0"/>
                <a:ea typeface="MS PGothic" pitchFamily="34" charset="-128"/>
              </a:defRPr>
            </a:lvl2pPr>
            <a:lvl3pPr marL="1143000" indent="-228600" eaLnBrk="0" hangingPunct="0">
              <a:defRPr sz="2100">
                <a:solidFill>
                  <a:schemeClr val="tx1"/>
                </a:solidFill>
                <a:latin typeface="Calibri" pitchFamily="34" charset="0"/>
                <a:ea typeface="MS PGothic" pitchFamily="34" charset="-128"/>
              </a:defRPr>
            </a:lvl3pPr>
            <a:lvl4pPr marL="1600200" indent="-228600" eaLnBrk="0" hangingPunct="0">
              <a:defRPr sz="2100">
                <a:solidFill>
                  <a:schemeClr val="tx1"/>
                </a:solidFill>
                <a:latin typeface="Calibri" pitchFamily="34" charset="0"/>
                <a:ea typeface="MS PGothic" pitchFamily="34" charset="-128"/>
              </a:defRPr>
            </a:lvl4pPr>
            <a:lvl5pPr marL="2057400" indent="-228600" eaLnBrk="0" hangingPunct="0">
              <a:defRPr sz="2100">
                <a:solidFill>
                  <a:schemeClr val="tx1"/>
                </a:solidFill>
                <a:latin typeface="Calibri" pitchFamily="34" charset="0"/>
                <a:ea typeface="MS PGothic" pitchFamily="34" charset="-128"/>
              </a:defRPr>
            </a:lvl5pPr>
            <a:lvl6pPr marL="25146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6pPr>
            <a:lvl7pPr marL="29718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7pPr>
            <a:lvl8pPr marL="34290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8pPr>
            <a:lvl9pPr marL="38862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9pPr>
          </a:lstStyle>
          <a:p>
            <a:pPr algn="ctr" defTabSz="455361" eaLnBrk="1" latinLnBrk="0" hangingPunct="1">
              <a:defRPr/>
            </a:pPr>
            <a:fld id="{7D32D514-A3B3-4080-A8EB-BFAE5CF0F49B}" type="slidenum">
              <a:rPr kumimoji="0" lang="en-US" altLang="ko-KR" sz="900" smtClean="0">
                <a:solidFill>
                  <a:srgbClr val="595959"/>
                </a:solidFill>
                <a:latin typeface="Arial" pitchFamily="34" charset="0"/>
                <a:cs typeface="Arial" pitchFamily="34" charset="0"/>
              </a:rPr>
              <a:pPr algn="ctr" defTabSz="455361" eaLnBrk="1" latinLnBrk="0" hangingPunct="1">
                <a:defRPr/>
              </a:pPr>
              <a:t>‹#›</a:t>
            </a:fld>
            <a:endParaRPr kumimoji="0" lang="en-US" altLang="ko-KR" sz="900" smtClean="0">
              <a:solidFill>
                <a:srgbClr val="595959"/>
              </a:solidFill>
              <a:latin typeface="Arial" pitchFamily="34" charset="0"/>
              <a:cs typeface="Arial" pitchFamily="34" charset="0"/>
            </a:endParaRPr>
          </a:p>
        </p:txBody>
      </p:sp>
      <p:sp>
        <p:nvSpPr>
          <p:cNvPr id="12" name="Rectangle 14"/>
          <p:cNvSpPr>
            <a:spLocks noChangeArrowheads="1"/>
          </p:cNvSpPr>
          <p:nvPr userDrawn="1"/>
        </p:nvSpPr>
        <p:spPr bwMode="auto">
          <a:xfrm>
            <a:off x="-2715" y="4878989"/>
            <a:ext cx="1931209" cy="203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966" tIns="39983" rIns="79966" bIns="39983">
            <a:spAutoFit/>
          </a:bodyPr>
          <a:lstStyle/>
          <a:p>
            <a:pPr algn="r" defTabSz="455361" latinLnBrk="0">
              <a:defRPr/>
            </a:pPr>
            <a:r>
              <a:rPr kumimoji="0" lang="en-US" altLang="ko-KR" sz="800" b="1" dirty="0">
                <a:gradFill>
                  <a:gsLst>
                    <a:gs pos="0">
                      <a:prstClr val="black">
                        <a:lumMod val="75000"/>
                        <a:lumOff val="25000"/>
                      </a:prstClr>
                    </a:gs>
                    <a:gs pos="100000">
                      <a:prstClr val="black">
                        <a:lumMod val="75000"/>
                        <a:lumOff val="25000"/>
                      </a:prstClr>
                    </a:gs>
                  </a:gsLst>
                  <a:lin ang="5400000" scaled="0"/>
                </a:gradFill>
                <a:latin typeface="Arial" pitchFamily="34" charset="0"/>
                <a:ea typeface="MS PGothic" pitchFamily="34" charset="-128"/>
                <a:cs typeface="Arial" pitchFamily="34" charset="0"/>
              </a:rPr>
              <a:t>SAMSUNG. </a:t>
            </a:r>
            <a:r>
              <a:rPr kumimoji="0" lang="en-US" altLang="ko-KR" sz="800" dirty="0">
                <a:gradFill>
                  <a:gsLst>
                    <a:gs pos="0">
                      <a:prstClr val="black">
                        <a:lumMod val="75000"/>
                        <a:lumOff val="25000"/>
                      </a:prstClr>
                    </a:gs>
                    <a:gs pos="100000">
                      <a:prstClr val="black">
                        <a:lumMod val="75000"/>
                        <a:lumOff val="25000"/>
                      </a:prstClr>
                    </a:gs>
                  </a:gsLst>
                  <a:lin ang="5400000" scaled="0"/>
                </a:gradFill>
                <a:latin typeface="Arial" pitchFamily="34" charset="0"/>
                <a:ea typeface="MS PGothic" pitchFamily="34" charset="-128"/>
                <a:cs typeface="Arial" pitchFamily="34" charset="0"/>
              </a:rPr>
              <a:t>PRINTING INNOVATION.</a:t>
            </a:r>
          </a:p>
        </p:txBody>
      </p:sp>
    </p:spTree>
    <p:extLst>
      <p:ext uri="{BB962C8B-B14F-4D97-AF65-F5344CB8AC3E}">
        <p14:creationId xmlns:p14="http://schemas.microsoft.com/office/powerpoint/2010/main" val="34045843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2" name="직사각형 1"/>
          <p:cNvSpPr/>
          <p:nvPr userDrawn="1"/>
        </p:nvSpPr>
        <p:spPr>
          <a:xfrm>
            <a:off x="0" y="9"/>
            <a:ext cx="9144000" cy="51413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0056" tIns="40028" rIns="80056" bIns="40028" anchor="ctr"/>
          <a:lstStyle/>
          <a:p>
            <a:pPr algn="ctr" defTabSz="455873" latinLnBrk="0">
              <a:defRPr/>
            </a:pPr>
            <a:endParaRPr kumimoji="0" lang="ko-KR" altLang="en-US">
              <a:solidFill>
                <a:prstClr val="white"/>
              </a:solidFill>
            </a:endParaRPr>
          </a:p>
        </p:txBody>
      </p:sp>
      <p:pic>
        <p:nvPicPr>
          <p:cNvPr id="3" name="그림 21"/>
          <p:cNvPicPr>
            <a:picLocks noChangeAspect="1"/>
          </p:cNvPicPr>
          <p:nvPr userDrawn="1"/>
        </p:nvPicPr>
        <p:blipFill>
          <a:blip r:embed="rId2" cstate="screen">
            <a:extLst>
              <a:ext uri="{28A0092B-C50C-407E-A947-70E740481C1C}">
                <a14:useLocalDpi xmlns:a14="http://schemas.microsoft.com/office/drawing/2010/main"/>
              </a:ext>
            </a:extLst>
          </a:blip>
          <a:srcRect t="1430"/>
          <a:stretch>
            <a:fillRect/>
          </a:stretch>
        </p:blipFill>
        <p:spPr bwMode="auto">
          <a:xfrm>
            <a:off x="0" y="9"/>
            <a:ext cx="9144000" cy="514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그림 23"/>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3249"/>
            <a:ext cx="9144000" cy="514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userDrawn="1"/>
        </p:nvGrpSpPr>
        <p:grpSpPr bwMode="auto">
          <a:xfrm>
            <a:off x="319151" y="580858"/>
            <a:ext cx="8718918" cy="31310"/>
            <a:chOff x="124319" y="934384"/>
            <a:chExt cx="10440000" cy="0"/>
          </a:xfrm>
        </p:grpSpPr>
        <p:cxnSp>
          <p:nvCxnSpPr>
            <p:cNvPr id="6" name="Straight Connector 26"/>
            <p:cNvCxnSpPr/>
            <p:nvPr/>
          </p:nvCxnSpPr>
          <p:spPr>
            <a:xfrm>
              <a:off x="124319" y="934384"/>
              <a:ext cx="10440000" cy="0"/>
            </a:xfrm>
            <a:prstGeom prst="line">
              <a:avLst/>
            </a:prstGeom>
            <a:ln w="63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27"/>
            <p:cNvCxnSpPr/>
            <p:nvPr/>
          </p:nvCxnSpPr>
          <p:spPr>
            <a:xfrm>
              <a:off x="124319" y="934384"/>
              <a:ext cx="12521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28"/>
            <p:cNvCxnSpPr/>
            <p:nvPr/>
          </p:nvCxnSpPr>
          <p:spPr>
            <a:xfrm>
              <a:off x="10439104" y="934384"/>
              <a:ext cx="12521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pic>
        <p:nvPicPr>
          <p:cNvPr id="9" name="Picture 27"/>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96555" y="4896258"/>
            <a:ext cx="668179" cy="17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3465842" y="4887538"/>
            <a:ext cx="2261215" cy="2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056" tIns="40028" rIns="80056" bIns="40028" anchor="ctr">
            <a:spAutoFit/>
          </a:bodyPr>
          <a:lstStyle>
            <a:lvl1pPr eaLnBrk="0" hangingPunct="0">
              <a:defRPr sz="2100">
                <a:solidFill>
                  <a:schemeClr val="tx1"/>
                </a:solidFill>
                <a:latin typeface="Calibri" pitchFamily="34" charset="0"/>
                <a:ea typeface="MS PGothic" pitchFamily="34" charset="-128"/>
              </a:defRPr>
            </a:lvl1pPr>
            <a:lvl2pPr marL="742950" indent="-285750" eaLnBrk="0" hangingPunct="0">
              <a:defRPr sz="2100">
                <a:solidFill>
                  <a:schemeClr val="tx1"/>
                </a:solidFill>
                <a:latin typeface="Calibri" pitchFamily="34" charset="0"/>
                <a:ea typeface="MS PGothic" pitchFamily="34" charset="-128"/>
              </a:defRPr>
            </a:lvl2pPr>
            <a:lvl3pPr marL="1143000" indent="-228600" eaLnBrk="0" hangingPunct="0">
              <a:defRPr sz="2100">
                <a:solidFill>
                  <a:schemeClr val="tx1"/>
                </a:solidFill>
                <a:latin typeface="Calibri" pitchFamily="34" charset="0"/>
                <a:ea typeface="MS PGothic" pitchFamily="34" charset="-128"/>
              </a:defRPr>
            </a:lvl3pPr>
            <a:lvl4pPr marL="1600200" indent="-228600" eaLnBrk="0" hangingPunct="0">
              <a:defRPr sz="2100">
                <a:solidFill>
                  <a:schemeClr val="tx1"/>
                </a:solidFill>
                <a:latin typeface="Calibri" pitchFamily="34" charset="0"/>
                <a:ea typeface="MS PGothic" pitchFamily="34" charset="-128"/>
              </a:defRPr>
            </a:lvl4pPr>
            <a:lvl5pPr marL="2057400" indent="-228600" eaLnBrk="0" hangingPunct="0">
              <a:defRPr sz="2100">
                <a:solidFill>
                  <a:schemeClr val="tx1"/>
                </a:solidFill>
                <a:latin typeface="Calibri" pitchFamily="34" charset="0"/>
                <a:ea typeface="MS PGothic" pitchFamily="34" charset="-128"/>
              </a:defRPr>
            </a:lvl5pPr>
            <a:lvl6pPr marL="25146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6pPr>
            <a:lvl7pPr marL="29718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7pPr>
            <a:lvl8pPr marL="34290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8pPr>
            <a:lvl9pPr marL="38862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9pPr>
          </a:lstStyle>
          <a:p>
            <a:pPr algn="ctr" defTabSz="455873" eaLnBrk="1" latinLnBrk="0" hangingPunct="1">
              <a:defRPr/>
            </a:pPr>
            <a:fld id="{7D32D514-A3B3-4080-A8EB-BFAE5CF0F49B}" type="slidenum">
              <a:rPr kumimoji="0" lang="en-US" altLang="ko-KR" sz="900" smtClean="0">
                <a:solidFill>
                  <a:srgbClr val="595959"/>
                </a:solidFill>
                <a:latin typeface="Arial" pitchFamily="34" charset="0"/>
                <a:cs typeface="Arial" pitchFamily="34" charset="0"/>
              </a:rPr>
              <a:pPr algn="ctr" defTabSz="455873" eaLnBrk="1" latinLnBrk="0" hangingPunct="1">
                <a:defRPr/>
              </a:pPr>
              <a:t>‹#›</a:t>
            </a:fld>
            <a:endParaRPr kumimoji="0" lang="en-US" altLang="ko-KR" sz="900" smtClean="0">
              <a:solidFill>
                <a:srgbClr val="595959"/>
              </a:solidFill>
              <a:latin typeface="Arial" pitchFamily="34" charset="0"/>
              <a:cs typeface="Arial" pitchFamily="34" charset="0"/>
            </a:endParaRPr>
          </a:p>
        </p:txBody>
      </p:sp>
      <p:sp>
        <p:nvSpPr>
          <p:cNvPr id="12" name="Rectangle 14"/>
          <p:cNvSpPr>
            <a:spLocks noChangeArrowheads="1"/>
          </p:cNvSpPr>
          <p:nvPr userDrawn="1"/>
        </p:nvSpPr>
        <p:spPr bwMode="auto">
          <a:xfrm>
            <a:off x="-2901" y="4878989"/>
            <a:ext cx="1931391" cy="20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056" tIns="40028" rIns="80056" bIns="40028">
            <a:spAutoFit/>
          </a:bodyPr>
          <a:lstStyle/>
          <a:p>
            <a:pPr algn="r" defTabSz="455873" latinLnBrk="0">
              <a:defRPr/>
            </a:pPr>
            <a:r>
              <a:rPr kumimoji="0" lang="en-US" altLang="ko-KR" sz="800" b="1" dirty="0">
                <a:gradFill>
                  <a:gsLst>
                    <a:gs pos="0">
                      <a:prstClr val="black">
                        <a:lumMod val="75000"/>
                        <a:lumOff val="25000"/>
                      </a:prstClr>
                    </a:gs>
                    <a:gs pos="100000">
                      <a:prstClr val="black">
                        <a:lumMod val="75000"/>
                        <a:lumOff val="25000"/>
                      </a:prstClr>
                    </a:gs>
                  </a:gsLst>
                  <a:lin ang="5400000" scaled="0"/>
                </a:gradFill>
                <a:latin typeface="Arial" pitchFamily="34" charset="0"/>
                <a:ea typeface="MS PGothic" pitchFamily="34" charset="-128"/>
                <a:cs typeface="Arial" pitchFamily="34" charset="0"/>
              </a:rPr>
              <a:t>SAMSUNG. </a:t>
            </a:r>
            <a:r>
              <a:rPr kumimoji="0" lang="en-US" altLang="ko-KR" sz="800" dirty="0">
                <a:gradFill>
                  <a:gsLst>
                    <a:gs pos="0">
                      <a:prstClr val="black">
                        <a:lumMod val="75000"/>
                        <a:lumOff val="25000"/>
                      </a:prstClr>
                    </a:gs>
                    <a:gs pos="100000">
                      <a:prstClr val="black">
                        <a:lumMod val="75000"/>
                        <a:lumOff val="25000"/>
                      </a:prstClr>
                    </a:gs>
                  </a:gsLst>
                  <a:lin ang="5400000" scaled="0"/>
                </a:gradFill>
                <a:latin typeface="Arial" pitchFamily="34" charset="0"/>
                <a:ea typeface="MS PGothic" pitchFamily="34" charset="-128"/>
                <a:cs typeface="Arial" pitchFamily="34" charset="0"/>
              </a:rPr>
              <a:t>PRINTING INNOVATION.</a:t>
            </a:r>
          </a:p>
        </p:txBody>
      </p:sp>
    </p:spTree>
    <p:extLst>
      <p:ext uri="{BB962C8B-B14F-4D97-AF65-F5344CB8AC3E}">
        <p14:creationId xmlns:p14="http://schemas.microsoft.com/office/powerpoint/2010/main" val="41041105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4" name="Rectangle 23"/>
          <p:cNvSpPr/>
          <p:nvPr userDrawn="1"/>
        </p:nvSpPr>
        <p:spPr>
          <a:xfrm>
            <a:off x="168233" y="4560095"/>
            <a:ext cx="8785182" cy="447674"/>
          </a:xfrm>
          <a:prstGeom prst="rect">
            <a:avLst/>
          </a:prstGeom>
          <a:solidFill>
            <a:srgbClr val="E6E7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11" name="Picture 10" descr="NBX Lock Up right original.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7118" y="4670376"/>
            <a:ext cx="544830" cy="231553"/>
          </a:xfrm>
          <a:prstGeom prst="rect">
            <a:avLst/>
          </a:prstGeom>
        </p:spPr>
      </p:pic>
      <p:sp>
        <p:nvSpPr>
          <p:cNvPr id="12" name="Text Placeholder 2"/>
          <p:cNvSpPr>
            <a:spLocks noGrp="1"/>
          </p:cNvSpPr>
          <p:nvPr>
            <p:ph type="body" idx="13" hasCustomPrompt="1"/>
          </p:nvPr>
        </p:nvSpPr>
        <p:spPr>
          <a:xfrm>
            <a:off x="351599" y="810000"/>
            <a:ext cx="8601816" cy="381000"/>
          </a:xfrm>
        </p:spPr>
        <p:txBody>
          <a:bodyPr anchor="t" anchorCtr="0">
            <a:noAutofit/>
          </a:bodyPr>
          <a:lstStyle>
            <a:lvl1pPr marL="0" indent="0">
              <a:buNone/>
              <a:defRPr sz="1250" b="0" i="0">
                <a:solidFill>
                  <a:srgbClr val="0689D9"/>
                </a:solidFill>
                <a:latin typeface="Samsung InterFace"/>
                <a:cs typeface="Samsung InterFace"/>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endParaRPr lang="en-US" dirty="0"/>
          </a:p>
        </p:txBody>
      </p:sp>
      <p:sp>
        <p:nvSpPr>
          <p:cNvPr id="13" name="Text Placeholder 2"/>
          <p:cNvSpPr>
            <a:spLocks noGrp="1"/>
          </p:cNvSpPr>
          <p:nvPr>
            <p:ph type="body" idx="14" hasCustomPrompt="1"/>
          </p:nvPr>
        </p:nvSpPr>
        <p:spPr>
          <a:xfrm>
            <a:off x="351598" y="1080001"/>
            <a:ext cx="8386002" cy="2692403"/>
          </a:xfrm>
        </p:spPr>
        <p:txBody>
          <a:bodyPr wrap="square" numCol="2" spcCol="252000" anchor="t" anchorCtr="0">
            <a:noAutofit/>
          </a:bodyPr>
          <a:lstStyle>
            <a:lvl1pPr marL="0" indent="0">
              <a:buNone/>
              <a:defRPr sz="1100" b="0" i="0">
                <a:solidFill>
                  <a:schemeClr val="tx1"/>
                </a:solidFill>
                <a:latin typeface="Samsung InterFace"/>
                <a:cs typeface="Samsung InterFace"/>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a:t>
            </a:r>
          </a:p>
          <a:p>
            <a:pPr lvl="0"/>
            <a:endParaRPr lang="en-GB" dirty="0" smtClean="0"/>
          </a:p>
          <a:p>
            <a:pPr lvl="0"/>
            <a:endParaRPr lang="en-GB" dirty="0" smtClean="0"/>
          </a:p>
          <a:p>
            <a:pPr lvl="0"/>
            <a:endParaRPr lang="en-GB" dirty="0" smtClean="0"/>
          </a:p>
          <a:p>
            <a:pPr lvl="0"/>
            <a:endParaRPr lang="en-GB" dirty="0" smtClean="0"/>
          </a:p>
          <a:p>
            <a:pPr lvl="0"/>
            <a:endParaRPr lang="en-GB" dirty="0" smtClean="0"/>
          </a:p>
          <a:p>
            <a:pPr lvl="0"/>
            <a:endParaRPr lang="en-GB" dirty="0" smtClean="0"/>
          </a:p>
          <a:p>
            <a:pPr lvl="0"/>
            <a:endParaRPr lang="en-GB" dirty="0" smtClean="0"/>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54364" y="4706268"/>
            <a:ext cx="621446" cy="154732"/>
          </a:xfrm>
          <a:prstGeom prst="rect">
            <a:avLst/>
          </a:prstGeom>
        </p:spPr>
      </p:pic>
      <p:sp>
        <p:nvSpPr>
          <p:cNvPr id="16" name="Rectangle 15"/>
          <p:cNvSpPr/>
          <p:nvPr userDrawn="1"/>
        </p:nvSpPr>
        <p:spPr>
          <a:xfrm>
            <a:off x="172509" y="130970"/>
            <a:ext cx="8785182" cy="44767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7" name="Subtitle 2"/>
          <p:cNvSpPr>
            <a:spLocks noGrp="1"/>
          </p:cNvSpPr>
          <p:nvPr>
            <p:ph type="subTitle" idx="1" hasCustomPrompt="1"/>
          </p:nvPr>
        </p:nvSpPr>
        <p:spPr>
          <a:xfrm>
            <a:off x="351598" y="130970"/>
            <a:ext cx="8614559" cy="447674"/>
          </a:xfrm>
        </p:spPr>
        <p:txBody>
          <a:bodyPr anchor="ctr">
            <a:normAutofit/>
          </a:bodyPr>
          <a:lstStyle>
            <a:lvl1pPr marL="0" indent="0" algn="l">
              <a:buNone/>
              <a:defRPr sz="23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text styles</a:t>
            </a:r>
            <a:endParaRPr lang="en-US" dirty="0"/>
          </a:p>
        </p:txBody>
      </p:sp>
      <p:sp>
        <p:nvSpPr>
          <p:cNvPr id="18" name="Title Placeholder 1"/>
          <p:cNvSpPr txBox="1">
            <a:spLocks/>
          </p:cNvSpPr>
          <p:nvPr userDrawn="1"/>
        </p:nvSpPr>
        <p:spPr>
          <a:xfrm>
            <a:off x="7823158" y="130969"/>
            <a:ext cx="1054100" cy="45958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tx1"/>
                </a:solidFill>
                <a:latin typeface="Samsung InterFace"/>
                <a:ea typeface="+mj-ea"/>
                <a:cs typeface="Samsung InterFace"/>
              </a:defRPr>
            </a:lvl1pPr>
          </a:lstStyle>
          <a:p>
            <a:pPr algn="r"/>
            <a:r>
              <a:rPr lang="en-GB" sz="1000" b="0" dirty="0" smtClean="0">
                <a:solidFill>
                  <a:srgbClr val="FFFFFF"/>
                </a:solidFill>
              </a:rPr>
              <a:t>Page </a:t>
            </a:r>
            <a:fld id="{9D5B955D-2966-C847-8A20-8980C0A409D8}" type="slidenum">
              <a:rPr lang="en-GB" sz="1000" b="0" smtClean="0">
                <a:solidFill>
                  <a:srgbClr val="FFFFFF"/>
                </a:solidFill>
              </a:rPr>
              <a:pPr algn="r"/>
              <a:t>‹#›</a:t>
            </a:fld>
            <a:endParaRPr lang="en-US" sz="1000" b="0" dirty="0">
              <a:solidFill>
                <a:srgbClr val="FFFFFF"/>
              </a:solidFill>
            </a:endParaRPr>
          </a:p>
        </p:txBody>
      </p:sp>
    </p:spTree>
    <p:extLst>
      <p:ext uri="{BB962C8B-B14F-4D97-AF65-F5344CB8AC3E}">
        <p14:creationId xmlns:p14="http://schemas.microsoft.com/office/powerpoint/2010/main" val="31368146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4" name="Rectangle 23"/>
          <p:cNvSpPr/>
          <p:nvPr userDrawn="1"/>
        </p:nvSpPr>
        <p:spPr>
          <a:xfrm>
            <a:off x="168233" y="4560095"/>
            <a:ext cx="8785182" cy="447674"/>
          </a:xfrm>
          <a:prstGeom prst="rect">
            <a:avLst/>
          </a:prstGeom>
          <a:solidFill>
            <a:srgbClr val="E6E7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11" name="Picture 10" descr="NBX Lock Up right original.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7118" y="4670376"/>
            <a:ext cx="544830" cy="231553"/>
          </a:xfrm>
          <a:prstGeom prst="rect">
            <a:avLst/>
          </a:prstGeom>
        </p:spPr>
      </p:pic>
      <p:sp>
        <p:nvSpPr>
          <p:cNvPr id="12" name="Text Placeholder 2"/>
          <p:cNvSpPr>
            <a:spLocks noGrp="1"/>
          </p:cNvSpPr>
          <p:nvPr>
            <p:ph type="body" idx="13" hasCustomPrompt="1"/>
          </p:nvPr>
        </p:nvSpPr>
        <p:spPr>
          <a:xfrm>
            <a:off x="351599" y="810000"/>
            <a:ext cx="8601816" cy="381000"/>
          </a:xfrm>
        </p:spPr>
        <p:txBody>
          <a:bodyPr anchor="t" anchorCtr="0">
            <a:noAutofit/>
          </a:bodyPr>
          <a:lstStyle>
            <a:lvl1pPr marL="0" indent="0">
              <a:buNone/>
              <a:defRPr sz="1250" b="0" i="0">
                <a:solidFill>
                  <a:srgbClr val="0689D9"/>
                </a:solidFill>
                <a:latin typeface="Samsung InterFace"/>
                <a:cs typeface="Samsung InterFace"/>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endParaRPr lang="en-US" dirty="0"/>
          </a:p>
        </p:txBody>
      </p:sp>
      <p:sp>
        <p:nvSpPr>
          <p:cNvPr id="13" name="Text Placeholder 2"/>
          <p:cNvSpPr>
            <a:spLocks noGrp="1"/>
          </p:cNvSpPr>
          <p:nvPr>
            <p:ph type="body" idx="14" hasCustomPrompt="1"/>
          </p:nvPr>
        </p:nvSpPr>
        <p:spPr>
          <a:xfrm>
            <a:off x="351598" y="1080001"/>
            <a:ext cx="8386002" cy="2692403"/>
          </a:xfrm>
        </p:spPr>
        <p:txBody>
          <a:bodyPr wrap="square" numCol="2" spcCol="252000" anchor="t" anchorCtr="0">
            <a:noAutofit/>
          </a:bodyPr>
          <a:lstStyle>
            <a:lvl1pPr marL="0" indent="0">
              <a:buNone/>
              <a:defRPr sz="1100" b="0" i="0">
                <a:solidFill>
                  <a:schemeClr val="tx1"/>
                </a:solidFill>
                <a:latin typeface="Samsung InterFace"/>
                <a:cs typeface="Samsung InterFace"/>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a:t>
            </a:r>
          </a:p>
          <a:p>
            <a:pPr lvl="0"/>
            <a:endParaRPr lang="en-GB" dirty="0" smtClean="0"/>
          </a:p>
          <a:p>
            <a:pPr lvl="0"/>
            <a:endParaRPr lang="en-GB" dirty="0" smtClean="0"/>
          </a:p>
          <a:p>
            <a:pPr lvl="0"/>
            <a:endParaRPr lang="en-GB" dirty="0" smtClean="0"/>
          </a:p>
          <a:p>
            <a:pPr lvl="0"/>
            <a:endParaRPr lang="en-GB" dirty="0" smtClean="0"/>
          </a:p>
          <a:p>
            <a:pPr lvl="0"/>
            <a:endParaRPr lang="en-GB" dirty="0" smtClean="0"/>
          </a:p>
          <a:p>
            <a:pPr lvl="0"/>
            <a:endParaRPr lang="en-GB" dirty="0" smtClean="0"/>
          </a:p>
          <a:p>
            <a:pPr lvl="0"/>
            <a:endParaRPr lang="en-GB" dirty="0" smtClean="0"/>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54364" y="4706268"/>
            <a:ext cx="621446" cy="154732"/>
          </a:xfrm>
          <a:prstGeom prst="rect">
            <a:avLst/>
          </a:prstGeom>
        </p:spPr>
      </p:pic>
      <p:sp>
        <p:nvSpPr>
          <p:cNvPr id="16" name="Rectangle 15"/>
          <p:cNvSpPr/>
          <p:nvPr userDrawn="1"/>
        </p:nvSpPr>
        <p:spPr>
          <a:xfrm>
            <a:off x="172509" y="130970"/>
            <a:ext cx="8785182" cy="44767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7" name="Subtitle 2"/>
          <p:cNvSpPr>
            <a:spLocks noGrp="1"/>
          </p:cNvSpPr>
          <p:nvPr>
            <p:ph type="subTitle" idx="1" hasCustomPrompt="1"/>
          </p:nvPr>
        </p:nvSpPr>
        <p:spPr>
          <a:xfrm>
            <a:off x="351598" y="130970"/>
            <a:ext cx="8614559" cy="447674"/>
          </a:xfrm>
        </p:spPr>
        <p:txBody>
          <a:bodyPr anchor="ctr">
            <a:normAutofit/>
          </a:bodyPr>
          <a:lstStyle>
            <a:lvl1pPr marL="0" indent="0" algn="l">
              <a:buNone/>
              <a:defRPr sz="23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text styles</a:t>
            </a:r>
            <a:endParaRPr lang="en-US" dirty="0"/>
          </a:p>
        </p:txBody>
      </p:sp>
      <p:sp>
        <p:nvSpPr>
          <p:cNvPr id="18" name="Title Placeholder 1"/>
          <p:cNvSpPr txBox="1">
            <a:spLocks/>
          </p:cNvSpPr>
          <p:nvPr userDrawn="1"/>
        </p:nvSpPr>
        <p:spPr>
          <a:xfrm>
            <a:off x="7823158" y="130969"/>
            <a:ext cx="1054100" cy="45958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a:solidFill>
                  <a:schemeClr val="tx1"/>
                </a:solidFill>
                <a:latin typeface="Samsung InterFace"/>
                <a:ea typeface="+mj-ea"/>
                <a:cs typeface="Samsung InterFace"/>
              </a:defRPr>
            </a:lvl1pPr>
          </a:lstStyle>
          <a:p>
            <a:pPr algn="r"/>
            <a:r>
              <a:rPr lang="en-GB" sz="1000" b="0" dirty="0" smtClean="0">
                <a:solidFill>
                  <a:srgbClr val="FFFFFF"/>
                </a:solidFill>
              </a:rPr>
              <a:t>Page </a:t>
            </a:r>
            <a:fld id="{9D5B955D-2966-C847-8A20-8980C0A409D8}" type="slidenum">
              <a:rPr lang="en-GB" sz="1000" b="0" smtClean="0">
                <a:solidFill>
                  <a:srgbClr val="FFFFFF"/>
                </a:solidFill>
              </a:rPr>
              <a:pPr algn="r"/>
              <a:t>‹#›</a:t>
            </a:fld>
            <a:endParaRPr lang="en-US" sz="1000" b="0" dirty="0">
              <a:solidFill>
                <a:srgbClr val="FFFFFF"/>
              </a:solidFill>
            </a:endParaRPr>
          </a:p>
        </p:txBody>
      </p:sp>
    </p:spTree>
    <p:extLst>
      <p:ext uri="{BB962C8B-B14F-4D97-AF65-F5344CB8AC3E}">
        <p14:creationId xmlns:p14="http://schemas.microsoft.com/office/powerpoint/2010/main" val="313681469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4" name="Rectangle 26"/>
          <p:cNvSpPr>
            <a:spLocks noChangeArrowheads="1"/>
          </p:cNvSpPr>
          <p:nvPr userDrawn="1"/>
        </p:nvSpPr>
        <p:spPr bwMode="auto">
          <a:xfrm>
            <a:off x="0" y="0"/>
            <a:ext cx="9144000" cy="540544"/>
          </a:xfrm>
          <a:prstGeom prst="rect">
            <a:avLst/>
          </a:prstGeom>
          <a:solidFill>
            <a:srgbClr val="336699"/>
          </a:solidFill>
          <a:ln>
            <a:noFill/>
          </a:ln>
          <a:extLst/>
        </p:spPr>
        <p:txBody>
          <a:bodyPr wrap="none" lIns="91417" tIns="45710" rIns="91417" bIns="45710" anchor="ctr"/>
          <a:lstStyle/>
          <a:p>
            <a:pPr algn="ctr" eaLnBrk="0" hangingPunct="0">
              <a:spcBef>
                <a:spcPct val="20000"/>
              </a:spcBef>
              <a:spcAft>
                <a:spcPts val="600"/>
              </a:spcAft>
              <a:buSzPct val="100000"/>
              <a:buFont typeface="Wingdings" pitchFamily="2" charset="2"/>
              <a:buNone/>
            </a:pPr>
            <a:r>
              <a:rPr lang="en-US" altLang="ko-KR" sz="2400" b="1" dirty="0">
                <a:solidFill>
                  <a:srgbClr val="FFFFFF"/>
                </a:solidFill>
                <a:latin typeface="Trebuchet MS" pitchFamily="34" charset="0"/>
                <a:sym typeface="Wingdings" pitchFamily="2" charset="2"/>
              </a:rPr>
              <a:t> </a:t>
            </a:r>
            <a:endParaRPr lang="en-US" altLang="ko-KR" sz="1600" b="1" dirty="0">
              <a:solidFill>
                <a:srgbClr val="FFFFFF"/>
              </a:solidFill>
              <a:latin typeface="Trebuchet MS" pitchFamily="34" charset="0"/>
              <a:sym typeface="Wingdings" pitchFamily="2" charset="2"/>
            </a:endParaRPr>
          </a:p>
        </p:txBody>
      </p:sp>
      <p:sp>
        <p:nvSpPr>
          <p:cNvPr id="6" name="Line 9"/>
          <p:cNvSpPr>
            <a:spLocks noChangeShapeType="1"/>
          </p:cNvSpPr>
          <p:nvPr userDrawn="1"/>
        </p:nvSpPr>
        <p:spPr bwMode="auto">
          <a:xfrm>
            <a:off x="0" y="4893469"/>
            <a:ext cx="9144000" cy="0"/>
          </a:xfrm>
          <a:prstGeom prst="line">
            <a:avLst/>
          </a:prstGeom>
          <a:noFill/>
          <a:ln w="19050">
            <a:solidFill>
              <a:srgbClr val="C0C0C0"/>
            </a:solidFill>
            <a:round/>
            <a:headEnd/>
            <a:tailEnd/>
          </a:ln>
        </p:spPr>
        <p:txBody>
          <a:bodyPr/>
          <a:lstStyle/>
          <a:p>
            <a:endParaRPr lang="ru-RU"/>
          </a:p>
        </p:txBody>
      </p:sp>
      <p:sp>
        <p:nvSpPr>
          <p:cNvPr id="5" name="Title 1"/>
          <p:cNvSpPr>
            <a:spLocks noGrp="1"/>
          </p:cNvSpPr>
          <p:nvPr>
            <p:ph type="title"/>
          </p:nvPr>
        </p:nvSpPr>
        <p:spPr>
          <a:xfrm>
            <a:off x="251522" y="114477"/>
            <a:ext cx="8640434" cy="383367"/>
          </a:xfrm>
          <a:prstGeom prst="rect">
            <a:avLst/>
          </a:prstGeom>
        </p:spPr>
        <p:txBody>
          <a:bodyPr lIns="91428" tIns="45714" rIns="91428" bIns="45714"/>
          <a:lstStyle>
            <a:lvl1pPr algn="l">
              <a:defRPr sz="2400" b="1">
                <a:solidFill>
                  <a:schemeClr val="bg1"/>
                </a:solidFill>
                <a:latin typeface="Trebuchet MS" pitchFamily="34" charset="0"/>
              </a:defRPr>
            </a:lvl1pPr>
          </a:lstStyle>
          <a:p>
            <a:r>
              <a:rPr lang="en-US" altLang="ko-KR" smtClean="0"/>
              <a:t>Click to edit Master title style</a:t>
            </a:r>
            <a:endParaRPr lang="ko-KR" altLang="en-US" dirty="0"/>
          </a:p>
        </p:txBody>
      </p:sp>
      <p:sp>
        <p:nvSpPr>
          <p:cNvPr id="9" name="Text Placeholder 8"/>
          <p:cNvSpPr>
            <a:spLocks noGrp="1"/>
          </p:cNvSpPr>
          <p:nvPr>
            <p:ph type="body" sz="quarter" idx="14"/>
          </p:nvPr>
        </p:nvSpPr>
        <p:spPr>
          <a:xfrm>
            <a:off x="249987" y="947739"/>
            <a:ext cx="8639908" cy="3780234"/>
          </a:xfrm>
          <a:prstGeom prst="rect">
            <a:avLst/>
          </a:prstGeom>
        </p:spPr>
        <p:txBody>
          <a:bodyPr lIns="91428" tIns="45714" rIns="91428" bIns="45714"/>
          <a:lstStyle>
            <a:lvl1pPr marL="342854" indent="-342854">
              <a:buFont typeface="Wingdings" pitchFamily="2" charset="2"/>
              <a:buChar char="§"/>
              <a:defRPr sz="2000"/>
            </a:lvl1pPr>
            <a:lvl2pPr>
              <a:defRPr sz="2000"/>
            </a:lvl2pPr>
          </a:lstStyle>
          <a:p>
            <a:pPr lvl="0"/>
            <a:r>
              <a:rPr lang="en-US" altLang="ko-KR" dirty="0" smtClean="0"/>
              <a:t>Click to edit Master text styles</a:t>
            </a:r>
          </a:p>
          <a:p>
            <a:pPr lvl="1"/>
            <a:r>
              <a:rPr lang="en-US" altLang="ko-KR" dirty="0" smtClean="0"/>
              <a:t>Second level</a:t>
            </a:r>
          </a:p>
        </p:txBody>
      </p:sp>
      <p:sp>
        <p:nvSpPr>
          <p:cNvPr id="7" name="Slide Number Placeholder 5"/>
          <p:cNvSpPr>
            <a:spLocks noGrp="1"/>
          </p:cNvSpPr>
          <p:nvPr>
            <p:ph type="sldNum" sz="quarter" idx="15"/>
          </p:nvPr>
        </p:nvSpPr>
        <p:spPr>
          <a:xfrm>
            <a:off x="4578350" y="4855369"/>
            <a:ext cx="539750" cy="323850"/>
          </a:xfrm>
          <a:prstGeom prst="rect">
            <a:avLst/>
          </a:prstGeom>
        </p:spPr>
        <p:txBody>
          <a:bodyPr/>
          <a:lstStyle>
            <a:lvl1pPr algn="ctr">
              <a:defRPr/>
            </a:lvl1pPr>
          </a:lstStyle>
          <a:p>
            <a:fld id="{A078774E-9692-4AD0-B37A-7430D61CA93F}" type="slidenum">
              <a:rPr lang="ko-KR" altLang="en-US"/>
              <a:pPr/>
              <a:t>‹#›</a:t>
            </a:fld>
            <a:endParaRPr lang="ko-KR" altLang="en-US"/>
          </a:p>
        </p:txBody>
      </p:sp>
    </p:spTree>
    <p:extLst>
      <p:ext uri="{BB962C8B-B14F-4D97-AF65-F5344CB8AC3E}">
        <p14:creationId xmlns:p14="http://schemas.microsoft.com/office/powerpoint/2010/main" val="528663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제목 및 내용">
    <p:spTree>
      <p:nvGrpSpPr>
        <p:cNvPr id="1" name=""/>
        <p:cNvGrpSpPr/>
        <p:nvPr/>
      </p:nvGrpSpPr>
      <p:grpSpPr>
        <a:xfrm>
          <a:off x="0" y="0"/>
          <a:ext cx="0" cy="0"/>
          <a:chOff x="0" y="0"/>
          <a:chExt cx="0" cy="0"/>
        </a:xfrm>
      </p:grpSpPr>
      <p:pic>
        <p:nvPicPr>
          <p:cNvPr id="3" name="그림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62547" y="0"/>
            <a:ext cx="1081454"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직선 연결선 3"/>
          <p:cNvCxnSpPr/>
          <p:nvPr/>
        </p:nvCxnSpPr>
        <p:spPr>
          <a:xfrm>
            <a:off x="230067" y="422672"/>
            <a:ext cx="8683869" cy="0"/>
          </a:xfrm>
          <a:prstGeom prst="line">
            <a:avLst/>
          </a:prstGeom>
          <a:ln>
            <a:solidFill>
              <a:srgbClr val="FFFFFF">
                <a:alpha val="25098"/>
              </a:srgbClr>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직선 연결선 12"/>
          <p:cNvCxnSpPr/>
          <p:nvPr/>
        </p:nvCxnSpPr>
        <p:spPr>
          <a:xfrm>
            <a:off x="0" y="510660"/>
            <a:ext cx="9144000" cy="0"/>
          </a:xfrm>
          <a:prstGeom prst="line">
            <a:avLst/>
          </a:prstGeom>
          <a:ln w="63500">
            <a:gradFill>
              <a:gsLst>
                <a:gs pos="0">
                  <a:schemeClr val="bg2">
                    <a:lumMod val="75000"/>
                  </a:schemeClr>
                </a:gs>
                <a:gs pos="50000">
                  <a:schemeClr val="accent1">
                    <a:tint val="44500"/>
                    <a:satMod val="160000"/>
                  </a:schemeClr>
                </a:gs>
                <a:gs pos="100000">
                  <a:schemeClr val="tx1">
                    <a:lumMod val="50000"/>
                    <a:lumOff val="50000"/>
                  </a:schemeClr>
                </a:gs>
              </a:gsLst>
              <a:lin ang="5400000" scaled="0"/>
            </a:gradFill>
          </a:ln>
          <a:effectLst>
            <a:outerShdw blurRad="685800" dir="5400000" algn="ctr" rotWithShape="0">
              <a:srgbClr val="000000">
                <a:alpha val="43137"/>
              </a:srgbClr>
            </a:outerShdw>
            <a:reflection stA="45000" endPos="0" dist="508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543300" y="4873448"/>
            <a:ext cx="2057400" cy="273844"/>
          </a:xfrm>
        </p:spPr>
        <p:txBody>
          <a:bodyPr/>
          <a:lstStyle>
            <a:lvl1pPr algn="ctr">
              <a:defRPr>
                <a:solidFill>
                  <a:schemeClr val="bg1"/>
                </a:solidFill>
                <a:latin typeface="+mn-lt"/>
              </a:defRPr>
            </a:lvl1pPr>
          </a:lstStyle>
          <a:p>
            <a:fld id="{4CEFF5AB-71DA-41C3-822A-B4AF2645A4CA}" type="slidenum">
              <a:rPr lang="ko-KR" altLang="en-US" smtClean="0">
                <a:solidFill>
                  <a:srgbClr val="000000"/>
                </a:solidFill>
              </a:rPr>
              <a:pPr/>
              <a:t>‹#›</a:t>
            </a:fld>
            <a:endParaRPr lang="ko-KR" altLang="en-US">
              <a:solidFill>
                <a:srgbClr val="000000"/>
              </a:solidFill>
            </a:endParaRPr>
          </a:p>
        </p:txBody>
      </p:sp>
      <p:sp>
        <p:nvSpPr>
          <p:cNvPr id="15" name="직사각형 14"/>
          <p:cNvSpPr>
            <a:spLocks noChangeArrowheads="1"/>
          </p:cNvSpPr>
          <p:nvPr/>
        </p:nvSpPr>
        <p:spPr bwMode="auto">
          <a:xfrm>
            <a:off x="221191" y="4939591"/>
            <a:ext cx="1855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defRPr>
                <a:solidFill>
                  <a:schemeClr val="tx1"/>
                </a:solidFill>
                <a:latin typeface="Calibri" panose="020F0502020204030204" pitchFamily="34" charset="0"/>
                <a:ea typeface="맑은 고딕" panose="020B0503020000020004" pitchFamily="50" charset="-127"/>
              </a:defRPr>
            </a:lvl1pPr>
            <a:lvl2pPr marL="742950" indent="-285750" latinLnBrk="1">
              <a:defRPr>
                <a:solidFill>
                  <a:schemeClr val="tx1"/>
                </a:solidFill>
                <a:latin typeface="Calibri" panose="020F0502020204030204" pitchFamily="34" charset="0"/>
                <a:ea typeface="맑은 고딕" panose="020B0503020000020004" pitchFamily="50" charset="-127"/>
              </a:defRPr>
            </a:lvl2pPr>
            <a:lvl3pPr marL="1143000" indent="-228600" latinLnBrk="1">
              <a:defRPr>
                <a:solidFill>
                  <a:schemeClr val="tx1"/>
                </a:solidFill>
                <a:latin typeface="Calibri" panose="020F0502020204030204" pitchFamily="34" charset="0"/>
                <a:ea typeface="맑은 고딕" panose="020B0503020000020004" pitchFamily="50" charset="-127"/>
              </a:defRPr>
            </a:lvl3pPr>
            <a:lvl4pPr marL="1600200" indent="-228600" latinLnBrk="1">
              <a:defRPr>
                <a:solidFill>
                  <a:schemeClr val="tx1"/>
                </a:solidFill>
                <a:latin typeface="Calibri" panose="020F0502020204030204" pitchFamily="34" charset="0"/>
                <a:ea typeface="맑은 고딕" panose="020B0503020000020004" pitchFamily="50" charset="-127"/>
              </a:defRPr>
            </a:lvl4pPr>
            <a:lvl5pPr marL="2057400" indent="-228600" latinLnBrk="1">
              <a:defRPr>
                <a:solidFill>
                  <a:schemeClr val="tx1"/>
                </a:solidFill>
                <a:latin typeface="Calibri" panose="020F0502020204030204" pitchFamily="34" charset="0"/>
                <a:ea typeface="맑은 고딕" panose="020B0503020000020004" pitchFamily="50" charset="-127"/>
              </a:defRPr>
            </a:lvl5pPr>
            <a:lvl6pPr marL="2514600" indent="-228600" fontAlgn="base">
              <a:spcBef>
                <a:spcPct val="0"/>
              </a:spcBef>
              <a:spcAft>
                <a:spcPct val="0"/>
              </a:spcAft>
              <a:defRPr>
                <a:solidFill>
                  <a:schemeClr val="tx1"/>
                </a:solidFill>
                <a:latin typeface="Calibri" panose="020F0502020204030204" pitchFamily="34" charset="0"/>
                <a:ea typeface="맑은 고딕" panose="020B0503020000020004" pitchFamily="50" charset="-127"/>
              </a:defRPr>
            </a:lvl6pPr>
            <a:lvl7pPr marL="2971800" indent="-228600" fontAlgn="base">
              <a:spcBef>
                <a:spcPct val="0"/>
              </a:spcBef>
              <a:spcAft>
                <a:spcPct val="0"/>
              </a:spcAft>
              <a:defRPr>
                <a:solidFill>
                  <a:schemeClr val="tx1"/>
                </a:solidFill>
                <a:latin typeface="Calibri" panose="020F0502020204030204" pitchFamily="34" charset="0"/>
                <a:ea typeface="맑은 고딕" panose="020B0503020000020004" pitchFamily="50" charset="-127"/>
              </a:defRPr>
            </a:lvl7pPr>
            <a:lvl8pPr marL="3429000" indent="-228600" fontAlgn="base">
              <a:spcBef>
                <a:spcPct val="0"/>
              </a:spcBef>
              <a:spcAft>
                <a:spcPct val="0"/>
              </a:spcAft>
              <a:defRPr>
                <a:solidFill>
                  <a:schemeClr val="tx1"/>
                </a:solidFill>
                <a:latin typeface="Calibri" panose="020F0502020204030204" pitchFamily="34" charset="0"/>
                <a:ea typeface="맑은 고딕" panose="020B0503020000020004" pitchFamily="50" charset="-127"/>
              </a:defRPr>
            </a:lvl8pPr>
            <a:lvl9pPr marL="3886200" indent="-228600" fontAlgn="base">
              <a:spcBef>
                <a:spcPct val="0"/>
              </a:spcBef>
              <a:spcAft>
                <a:spcPct val="0"/>
              </a:spcAft>
              <a:defRPr>
                <a:solidFill>
                  <a:schemeClr val="tx1"/>
                </a:solidFill>
                <a:latin typeface="Calibri" panose="020F0502020204030204" pitchFamily="34" charset="0"/>
                <a:ea typeface="맑은 고딕" panose="020B0503020000020004" pitchFamily="50" charset="-127"/>
              </a:defRPr>
            </a:lvl9pPr>
          </a:lstStyle>
          <a:p>
            <a:pPr algn="r" eaLnBrk="1" hangingPunct="1">
              <a:defRPr/>
            </a:pPr>
            <a:r>
              <a:rPr lang="en-US" altLang="ko-KR" sz="1200" i="1" dirty="0" smtClean="0">
                <a:solidFill>
                  <a:schemeClr val="bg1"/>
                </a:solidFill>
              </a:rPr>
              <a:t>Samsung Internal Use Only</a:t>
            </a:r>
            <a:endParaRPr lang="ko-KR" altLang="en-US" sz="1200" i="1" dirty="0" smtClean="0">
              <a:solidFill>
                <a:schemeClr val="bg1"/>
              </a:solidFill>
            </a:endParaRPr>
          </a:p>
        </p:txBody>
      </p:sp>
      <p:pic>
        <p:nvPicPr>
          <p:cNvPr id="16" name="그림 8"/>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62325" y="4790216"/>
            <a:ext cx="1081454"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제목 1"/>
          <p:cNvSpPr>
            <a:spLocks noGrp="1"/>
          </p:cNvSpPr>
          <p:nvPr>
            <p:ph type="title"/>
          </p:nvPr>
        </p:nvSpPr>
        <p:spPr>
          <a:xfrm>
            <a:off x="227457" y="133488"/>
            <a:ext cx="8229600" cy="318819"/>
          </a:xfrm>
        </p:spPr>
        <p:txBody>
          <a:bodyPr vert="horz" wrap="square" lIns="87279" tIns="43639" rIns="87279" bIns="43639" numCol="1" anchor="ctr" anchorCtr="0" compatLnSpc="1">
            <a:prstTxWarp prst="textNoShape">
              <a:avLst/>
            </a:prstTxWarp>
          </a:bodyPr>
          <a:lstStyle>
            <a:lvl1pPr algn="l" rtl="0" eaLnBrk="0" fontAlgn="base" latinLnBrk="1" hangingPunct="0">
              <a:spcBef>
                <a:spcPct val="0"/>
              </a:spcBef>
              <a:spcAft>
                <a:spcPct val="0"/>
              </a:spcAft>
              <a:defRPr kumimoji="1" lang="ko-KR" altLang="en-US" sz="3200" b="1" i="1" u="none" strike="noStrike" kern="1200" cap="none" normalizeH="0" baseline="0" dirty="0">
                <a:ln>
                  <a:noFill/>
                </a:ln>
                <a:solidFill>
                  <a:schemeClr val="bg1"/>
                </a:solidFill>
                <a:effectLst/>
                <a:latin typeface="+mn-lt"/>
                <a:ea typeface="+mj-ea"/>
                <a:cs typeface="+mn-cs"/>
              </a:defRPr>
            </a:lvl1pPr>
          </a:lstStyle>
          <a:p>
            <a:r>
              <a:rPr lang="ko-KR" altLang="en-US" smtClean="0"/>
              <a:t>마스터 제목 스타일 편집</a:t>
            </a:r>
            <a:endParaRPr lang="ko-KR" altLang="en-US" dirty="0"/>
          </a:p>
        </p:txBody>
      </p:sp>
    </p:spTree>
    <p:extLst>
      <p:ext uri="{BB962C8B-B14F-4D97-AF65-F5344CB8AC3E}">
        <p14:creationId xmlns:p14="http://schemas.microsoft.com/office/powerpoint/2010/main" val="535033230"/>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33"/>
          <p:cNvPicPr preferRelativeResize="0">
            <a:picLocks/>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fld id="{1D8BD707-D9CF-40AE-B4C6-C98DA3205C09}" type="datetimeFigureOut">
              <a:rPr lang="en-US" smtClean="0"/>
              <a:pPr/>
              <a:t>20-Aug-15</a:t>
            </a:fld>
            <a:endParaRPr lang="en-US"/>
          </a:p>
        </p:txBody>
      </p:sp>
      <p:sp>
        <p:nvSpPr>
          <p:cNvPr id="5" name="Footer Placeholder 4"/>
          <p:cNvSpPr>
            <a:spLocks noGrp="1"/>
          </p:cNvSpPr>
          <p:nvPr>
            <p:ph type="ftr" sz="quarter" idx="11"/>
          </p:nvPr>
        </p:nvSpPr>
        <p:spPr/>
        <p:txBody>
          <a:bodyPr/>
          <a:lstStyle/>
          <a:p>
            <a:endParaRPr lang="en-US"/>
          </a:p>
        </p:txBody>
      </p:sp>
      <p:sp>
        <p:nvSpPr>
          <p:cNvPr id="7" name="TextBox 6"/>
          <p:cNvSpPr txBox="1">
            <a:spLocks noChangeArrowheads="1"/>
          </p:cNvSpPr>
          <p:nvPr userDrawn="1"/>
        </p:nvSpPr>
        <p:spPr bwMode="auto">
          <a:xfrm>
            <a:off x="3465838" y="4887483"/>
            <a:ext cx="2261215" cy="21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nchor="ctr">
            <a:spAutoFit/>
          </a:bodyPr>
          <a:lstStyle>
            <a:lvl1pPr eaLnBrk="0" hangingPunct="0">
              <a:defRPr sz="2100">
                <a:solidFill>
                  <a:schemeClr val="tx1"/>
                </a:solidFill>
                <a:latin typeface="Calibri" pitchFamily="34" charset="0"/>
                <a:ea typeface="MS PGothic" pitchFamily="34" charset="-128"/>
              </a:defRPr>
            </a:lvl1pPr>
            <a:lvl2pPr marL="742950" indent="-285750" eaLnBrk="0" hangingPunct="0">
              <a:defRPr sz="2100">
                <a:solidFill>
                  <a:schemeClr val="tx1"/>
                </a:solidFill>
                <a:latin typeface="Calibri" pitchFamily="34" charset="0"/>
                <a:ea typeface="MS PGothic" pitchFamily="34" charset="-128"/>
              </a:defRPr>
            </a:lvl2pPr>
            <a:lvl3pPr marL="1143000" indent="-228600" eaLnBrk="0" hangingPunct="0">
              <a:defRPr sz="2100">
                <a:solidFill>
                  <a:schemeClr val="tx1"/>
                </a:solidFill>
                <a:latin typeface="Calibri" pitchFamily="34" charset="0"/>
                <a:ea typeface="MS PGothic" pitchFamily="34" charset="-128"/>
              </a:defRPr>
            </a:lvl3pPr>
            <a:lvl4pPr marL="1600200" indent="-228600" eaLnBrk="0" hangingPunct="0">
              <a:defRPr sz="2100">
                <a:solidFill>
                  <a:schemeClr val="tx1"/>
                </a:solidFill>
                <a:latin typeface="Calibri" pitchFamily="34" charset="0"/>
                <a:ea typeface="MS PGothic" pitchFamily="34" charset="-128"/>
              </a:defRPr>
            </a:lvl4pPr>
            <a:lvl5pPr marL="2057400" indent="-228600" eaLnBrk="0" hangingPunct="0">
              <a:defRPr sz="2100">
                <a:solidFill>
                  <a:schemeClr val="tx1"/>
                </a:solidFill>
                <a:latin typeface="Calibri" pitchFamily="34" charset="0"/>
                <a:ea typeface="MS PGothic" pitchFamily="34" charset="-128"/>
              </a:defRPr>
            </a:lvl5pPr>
            <a:lvl6pPr marL="25146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6pPr>
            <a:lvl7pPr marL="29718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7pPr>
            <a:lvl8pPr marL="34290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8pPr>
            <a:lvl9pPr marL="38862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9pPr>
          </a:lstStyle>
          <a:p>
            <a:pPr algn="ctr" eaLnBrk="1" latinLnBrk="0" hangingPunct="1">
              <a:defRPr/>
            </a:pPr>
            <a:fld id="{7D32D514-A3B3-4080-A8EB-BFAE5CF0F49B}" type="slidenum">
              <a:rPr kumimoji="0" lang="en-US" altLang="ko-KR" sz="900" smtClean="0">
                <a:solidFill>
                  <a:srgbClr val="595959"/>
                </a:solidFill>
                <a:latin typeface="Arial" pitchFamily="34" charset="0"/>
                <a:cs typeface="Arial" pitchFamily="34" charset="0"/>
              </a:rPr>
              <a:pPr algn="ctr" eaLnBrk="1" latinLnBrk="0" hangingPunct="1">
                <a:defRPr/>
              </a:pPr>
              <a:t>‹#›</a:t>
            </a:fld>
            <a:endParaRPr kumimoji="0" lang="en-US" altLang="ko-KR" sz="900" dirty="0" smtClean="0">
              <a:solidFill>
                <a:srgbClr val="595959"/>
              </a:solidFill>
              <a:latin typeface="Arial" pitchFamily="34" charset="0"/>
              <a:cs typeface="Arial" pitchFamily="34" charset="0"/>
            </a:endParaRPr>
          </a:p>
        </p:txBody>
      </p:sp>
      <p:sp>
        <p:nvSpPr>
          <p:cNvPr id="10" name="Rectangle 14"/>
          <p:cNvSpPr>
            <a:spLocks noChangeArrowheads="1"/>
          </p:cNvSpPr>
          <p:nvPr userDrawn="1"/>
        </p:nvSpPr>
        <p:spPr bwMode="auto">
          <a:xfrm>
            <a:off x="-3128" y="4878984"/>
            <a:ext cx="1931611" cy="20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p>
            <a:pPr algn="r" latinLnBrk="0">
              <a:defRPr/>
            </a:pPr>
            <a:r>
              <a:rPr kumimoji="0" lang="en-US" altLang="ko-KR" sz="800" b="1" dirty="0">
                <a:gradFill>
                  <a:gsLst>
                    <a:gs pos="0">
                      <a:schemeClr val="tx1">
                        <a:lumMod val="75000"/>
                        <a:lumOff val="25000"/>
                      </a:schemeClr>
                    </a:gs>
                    <a:gs pos="100000">
                      <a:schemeClr val="tx1">
                        <a:lumMod val="75000"/>
                        <a:lumOff val="25000"/>
                      </a:schemeClr>
                    </a:gs>
                  </a:gsLst>
                  <a:lin ang="5400000" scaled="0"/>
                </a:gradFill>
                <a:latin typeface="Arial" pitchFamily="34" charset="0"/>
                <a:ea typeface="MS PGothic" pitchFamily="34" charset="-128"/>
                <a:cs typeface="Arial" pitchFamily="34" charset="0"/>
              </a:rPr>
              <a:t>SAMSUNG. </a:t>
            </a:r>
            <a:r>
              <a:rPr kumimoji="0" lang="en-US" altLang="ko-KR" sz="800" dirty="0">
                <a:gradFill>
                  <a:gsLst>
                    <a:gs pos="0">
                      <a:schemeClr val="tx1">
                        <a:lumMod val="75000"/>
                        <a:lumOff val="25000"/>
                      </a:schemeClr>
                    </a:gs>
                    <a:gs pos="100000">
                      <a:schemeClr val="tx1">
                        <a:lumMod val="75000"/>
                        <a:lumOff val="25000"/>
                      </a:schemeClr>
                    </a:gs>
                  </a:gsLst>
                  <a:lin ang="5400000" scaled="0"/>
                </a:gradFill>
                <a:latin typeface="Arial" pitchFamily="34" charset="0"/>
                <a:ea typeface="MS PGothic" pitchFamily="34" charset="-128"/>
                <a:cs typeface="Arial" pitchFamily="34" charset="0"/>
              </a:rPr>
              <a:t>PRINTING INNOVATION.</a:t>
            </a:r>
          </a:p>
        </p:txBody>
      </p:sp>
    </p:spTree>
    <p:extLst>
      <p:ext uri="{BB962C8B-B14F-4D97-AF65-F5344CB8AC3E}">
        <p14:creationId xmlns:p14="http://schemas.microsoft.com/office/powerpoint/2010/main" val="32189235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2B014793-1589-4DAF-A3E4-DDC10E2F08B1}" type="datetimeFigureOut">
              <a:rPr lang="ru-RU" smtClean="0">
                <a:solidFill>
                  <a:prstClr val="black">
                    <a:tint val="75000"/>
                  </a:prstClr>
                </a:solidFill>
              </a:rPr>
              <a:pPr/>
              <a:t>20.08.2015</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1556C8E-9A0A-4D04-A9FB-BA754C3D60FE}" type="slidenum">
              <a:rPr lang="ru-RU" smtClean="0">
                <a:solidFill>
                  <a:prstClr val="black">
                    <a:tint val="75000"/>
                  </a:prstClr>
                </a:solidFill>
              </a:rPr>
              <a:pPr/>
              <a:t>‹#›</a:t>
            </a:fld>
            <a:endParaRPr lang="ru-RU">
              <a:solidFill>
                <a:prstClr val="black">
                  <a:tint val="75000"/>
                </a:prstClr>
              </a:solidFill>
            </a:endParaRPr>
          </a:p>
        </p:txBody>
      </p:sp>
      <p:sp>
        <p:nvSpPr>
          <p:cNvPr id="8" name="Rectangle 14"/>
          <p:cNvSpPr>
            <a:spLocks noChangeArrowheads="1"/>
          </p:cNvSpPr>
          <p:nvPr userDrawn="1"/>
        </p:nvSpPr>
        <p:spPr bwMode="auto">
          <a:xfrm>
            <a:off x="-3128" y="4878984"/>
            <a:ext cx="1931611" cy="20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p>
            <a:pPr algn="r" latinLnBrk="0">
              <a:defRPr/>
            </a:pPr>
            <a:r>
              <a:rPr kumimoji="0" lang="en-US" altLang="ko-KR" sz="800" b="1" dirty="0">
                <a:gradFill>
                  <a:gsLst>
                    <a:gs pos="0">
                      <a:schemeClr val="tx1">
                        <a:lumMod val="75000"/>
                        <a:lumOff val="25000"/>
                      </a:schemeClr>
                    </a:gs>
                    <a:gs pos="100000">
                      <a:schemeClr val="tx1">
                        <a:lumMod val="75000"/>
                        <a:lumOff val="25000"/>
                      </a:schemeClr>
                    </a:gs>
                  </a:gsLst>
                  <a:lin ang="5400000" scaled="0"/>
                </a:gradFill>
                <a:latin typeface="Arial" pitchFamily="34" charset="0"/>
                <a:ea typeface="MS PGothic" pitchFamily="34" charset="-128"/>
                <a:cs typeface="Arial" pitchFamily="34" charset="0"/>
              </a:rPr>
              <a:t>SAMSUNG. </a:t>
            </a:r>
            <a:r>
              <a:rPr kumimoji="0" lang="en-US" altLang="ko-KR" sz="800" dirty="0">
                <a:gradFill>
                  <a:gsLst>
                    <a:gs pos="0">
                      <a:schemeClr val="tx1">
                        <a:lumMod val="75000"/>
                        <a:lumOff val="25000"/>
                      </a:schemeClr>
                    </a:gs>
                    <a:gs pos="100000">
                      <a:schemeClr val="tx1">
                        <a:lumMod val="75000"/>
                        <a:lumOff val="25000"/>
                      </a:schemeClr>
                    </a:gs>
                  </a:gsLst>
                  <a:lin ang="5400000" scaled="0"/>
                </a:gradFill>
                <a:latin typeface="Arial" pitchFamily="34" charset="0"/>
                <a:ea typeface="MS PGothic" pitchFamily="34" charset="-128"/>
                <a:cs typeface="Arial" pitchFamily="34" charset="0"/>
              </a:rPr>
              <a:t>PRINTING INNOVATION.</a:t>
            </a:r>
          </a:p>
        </p:txBody>
      </p:sp>
    </p:spTree>
    <p:extLst>
      <p:ext uri="{BB962C8B-B14F-4D97-AF65-F5344CB8AC3E}">
        <p14:creationId xmlns:p14="http://schemas.microsoft.com/office/powerpoint/2010/main" val="39054436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20-Aug-15</a:t>
            </a:fld>
            <a:endParaRPr lang="en-US"/>
          </a:p>
        </p:txBody>
      </p:sp>
      <p:sp>
        <p:nvSpPr>
          <p:cNvPr id="5" name="Footer Placeholder 4"/>
          <p:cNvSpPr>
            <a:spLocks noGrp="1"/>
          </p:cNvSpPr>
          <p:nvPr>
            <p:ph type="ftr" sz="quarter" idx="11"/>
          </p:nvPr>
        </p:nvSpPr>
        <p:spPr/>
        <p:txBody>
          <a:bodyPr/>
          <a:lstStyle/>
          <a:p>
            <a:endParaRPr lang="en-US"/>
          </a:p>
        </p:txBody>
      </p:sp>
      <p:sp>
        <p:nvSpPr>
          <p:cNvPr id="7" name="TextBox 6"/>
          <p:cNvSpPr txBox="1">
            <a:spLocks noChangeArrowheads="1"/>
          </p:cNvSpPr>
          <p:nvPr userDrawn="1"/>
        </p:nvSpPr>
        <p:spPr bwMode="auto">
          <a:xfrm>
            <a:off x="3465838" y="4887483"/>
            <a:ext cx="2261215" cy="21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nchor="ctr">
            <a:spAutoFit/>
          </a:bodyPr>
          <a:lstStyle>
            <a:lvl1pPr eaLnBrk="0" hangingPunct="0">
              <a:defRPr sz="2100">
                <a:solidFill>
                  <a:schemeClr val="tx1"/>
                </a:solidFill>
                <a:latin typeface="Calibri" pitchFamily="34" charset="0"/>
                <a:ea typeface="MS PGothic" pitchFamily="34" charset="-128"/>
              </a:defRPr>
            </a:lvl1pPr>
            <a:lvl2pPr marL="742950" indent="-285750" eaLnBrk="0" hangingPunct="0">
              <a:defRPr sz="2100">
                <a:solidFill>
                  <a:schemeClr val="tx1"/>
                </a:solidFill>
                <a:latin typeface="Calibri" pitchFamily="34" charset="0"/>
                <a:ea typeface="MS PGothic" pitchFamily="34" charset="-128"/>
              </a:defRPr>
            </a:lvl2pPr>
            <a:lvl3pPr marL="1143000" indent="-228600" eaLnBrk="0" hangingPunct="0">
              <a:defRPr sz="2100">
                <a:solidFill>
                  <a:schemeClr val="tx1"/>
                </a:solidFill>
                <a:latin typeface="Calibri" pitchFamily="34" charset="0"/>
                <a:ea typeface="MS PGothic" pitchFamily="34" charset="-128"/>
              </a:defRPr>
            </a:lvl3pPr>
            <a:lvl4pPr marL="1600200" indent="-228600" eaLnBrk="0" hangingPunct="0">
              <a:defRPr sz="2100">
                <a:solidFill>
                  <a:schemeClr val="tx1"/>
                </a:solidFill>
                <a:latin typeface="Calibri" pitchFamily="34" charset="0"/>
                <a:ea typeface="MS PGothic" pitchFamily="34" charset="-128"/>
              </a:defRPr>
            </a:lvl4pPr>
            <a:lvl5pPr marL="2057400" indent="-228600" eaLnBrk="0" hangingPunct="0">
              <a:defRPr sz="2100">
                <a:solidFill>
                  <a:schemeClr val="tx1"/>
                </a:solidFill>
                <a:latin typeface="Calibri" pitchFamily="34" charset="0"/>
                <a:ea typeface="MS PGothic" pitchFamily="34" charset="-128"/>
              </a:defRPr>
            </a:lvl5pPr>
            <a:lvl6pPr marL="25146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6pPr>
            <a:lvl7pPr marL="29718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7pPr>
            <a:lvl8pPr marL="34290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8pPr>
            <a:lvl9pPr marL="38862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9pPr>
          </a:lstStyle>
          <a:p>
            <a:pPr algn="ctr" eaLnBrk="1" latinLnBrk="0" hangingPunct="1">
              <a:defRPr/>
            </a:pPr>
            <a:fld id="{7D32D514-A3B3-4080-A8EB-BFAE5CF0F49B}" type="slidenum">
              <a:rPr kumimoji="0" lang="en-US" altLang="ko-KR" sz="900" smtClean="0">
                <a:solidFill>
                  <a:srgbClr val="595959"/>
                </a:solidFill>
                <a:latin typeface="Arial" pitchFamily="34" charset="0"/>
                <a:cs typeface="Arial" pitchFamily="34" charset="0"/>
              </a:rPr>
              <a:pPr algn="ctr" eaLnBrk="1" latinLnBrk="0" hangingPunct="1">
                <a:defRPr/>
              </a:pPr>
              <a:t>‹#›</a:t>
            </a:fld>
            <a:endParaRPr kumimoji="0" lang="en-US" altLang="ko-KR" sz="900" dirty="0" smtClean="0">
              <a:solidFill>
                <a:srgbClr val="595959"/>
              </a:solidFill>
              <a:latin typeface="Arial" pitchFamily="34" charset="0"/>
              <a:cs typeface="Arial" pitchFamily="34" charset="0"/>
            </a:endParaRPr>
          </a:p>
        </p:txBody>
      </p:sp>
      <p:pic>
        <p:nvPicPr>
          <p:cNvPr id="9" name="Picture 33"/>
          <p:cNvPicPr preferRelativeResize="0">
            <a:picLocks/>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4"/>
          <p:cNvSpPr>
            <a:spLocks noChangeArrowheads="1"/>
          </p:cNvSpPr>
          <p:nvPr userDrawn="1"/>
        </p:nvSpPr>
        <p:spPr bwMode="auto">
          <a:xfrm>
            <a:off x="-3128" y="4878984"/>
            <a:ext cx="1931611" cy="20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p>
            <a:pPr algn="r" latinLnBrk="0">
              <a:defRPr/>
            </a:pPr>
            <a:r>
              <a:rPr kumimoji="0" lang="en-US" altLang="ko-KR" sz="800" b="1" dirty="0">
                <a:gradFill>
                  <a:gsLst>
                    <a:gs pos="0">
                      <a:schemeClr val="tx1">
                        <a:lumMod val="75000"/>
                        <a:lumOff val="25000"/>
                      </a:schemeClr>
                    </a:gs>
                    <a:gs pos="100000">
                      <a:schemeClr val="tx1">
                        <a:lumMod val="75000"/>
                        <a:lumOff val="25000"/>
                      </a:schemeClr>
                    </a:gs>
                  </a:gsLst>
                  <a:lin ang="5400000" scaled="0"/>
                </a:gradFill>
                <a:latin typeface="Arial" pitchFamily="34" charset="0"/>
                <a:ea typeface="MS PGothic" pitchFamily="34" charset="-128"/>
                <a:cs typeface="Arial" pitchFamily="34" charset="0"/>
              </a:rPr>
              <a:t>SAMSUNG. </a:t>
            </a:r>
            <a:r>
              <a:rPr kumimoji="0" lang="en-US" altLang="ko-KR" sz="800" dirty="0">
                <a:gradFill>
                  <a:gsLst>
                    <a:gs pos="0">
                      <a:schemeClr val="tx1">
                        <a:lumMod val="75000"/>
                        <a:lumOff val="25000"/>
                      </a:schemeClr>
                    </a:gs>
                    <a:gs pos="100000">
                      <a:schemeClr val="tx1">
                        <a:lumMod val="75000"/>
                        <a:lumOff val="25000"/>
                      </a:schemeClr>
                    </a:gs>
                  </a:gsLst>
                  <a:lin ang="5400000" scaled="0"/>
                </a:gradFill>
                <a:latin typeface="Arial" pitchFamily="34" charset="0"/>
                <a:ea typeface="MS PGothic" pitchFamily="34" charset="-128"/>
                <a:cs typeface="Arial" pitchFamily="34" charset="0"/>
              </a:rPr>
              <a:t>PRINTING INNOVATION.</a:t>
            </a:r>
          </a:p>
        </p:txBody>
      </p:sp>
    </p:spTree>
    <p:extLst>
      <p:ext uri="{BB962C8B-B14F-4D97-AF65-F5344CB8AC3E}">
        <p14:creationId xmlns:p14="http://schemas.microsoft.com/office/powerpoint/2010/main" val="321892352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6" name="Picture 33"/>
          <p:cNvPicPr preferRelativeResize="0">
            <a:picLocks/>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fld id="{1D8BD707-D9CF-40AE-B4C6-C98DA3205C09}" type="datetimeFigureOut">
              <a:rPr lang="en-US" smtClean="0"/>
              <a:pPr/>
              <a:t>20-Aug-15</a:t>
            </a:fld>
            <a:endParaRPr lang="en-US"/>
          </a:p>
        </p:txBody>
      </p:sp>
      <p:sp>
        <p:nvSpPr>
          <p:cNvPr id="5" name="Footer Placeholder 4"/>
          <p:cNvSpPr>
            <a:spLocks noGrp="1"/>
          </p:cNvSpPr>
          <p:nvPr>
            <p:ph type="ftr" sz="quarter" idx="11"/>
          </p:nvPr>
        </p:nvSpPr>
        <p:spPr/>
        <p:txBody>
          <a:bodyPr/>
          <a:lstStyle/>
          <a:p>
            <a:endParaRPr lang="en-US"/>
          </a:p>
        </p:txBody>
      </p:sp>
      <p:sp>
        <p:nvSpPr>
          <p:cNvPr id="7" name="TextBox 6"/>
          <p:cNvSpPr txBox="1">
            <a:spLocks noChangeArrowheads="1"/>
          </p:cNvSpPr>
          <p:nvPr userDrawn="1"/>
        </p:nvSpPr>
        <p:spPr bwMode="auto">
          <a:xfrm>
            <a:off x="3465838" y="4887483"/>
            <a:ext cx="2261215" cy="21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nchor="ctr">
            <a:spAutoFit/>
          </a:bodyPr>
          <a:lstStyle>
            <a:lvl1pPr eaLnBrk="0" hangingPunct="0">
              <a:defRPr sz="2100">
                <a:solidFill>
                  <a:schemeClr val="tx1"/>
                </a:solidFill>
                <a:latin typeface="Calibri" pitchFamily="34" charset="0"/>
                <a:ea typeface="MS PGothic" pitchFamily="34" charset="-128"/>
              </a:defRPr>
            </a:lvl1pPr>
            <a:lvl2pPr marL="742950" indent="-285750" eaLnBrk="0" hangingPunct="0">
              <a:defRPr sz="2100">
                <a:solidFill>
                  <a:schemeClr val="tx1"/>
                </a:solidFill>
                <a:latin typeface="Calibri" pitchFamily="34" charset="0"/>
                <a:ea typeface="MS PGothic" pitchFamily="34" charset="-128"/>
              </a:defRPr>
            </a:lvl2pPr>
            <a:lvl3pPr marL="1143000" indent="-228600" eaLnBrk="0" hangingPunct="0">
              <a:defRPr sz="2100">
                <a:solidFill>
                  <a:schemeClr val="tx1"/>
                </a:solidFill>
                <a:latin typeface="Calibri" pitchFamily="34" charset="0"/>
                <a:ea typeface="MS PGothic" pitchFamily="34" charset="-128"/>
              </a:defRPr>
            </a:lvl3pPr>
            <a:lvl4pPr marL="1600200" indent="-228600" eaLnBrk="0" hangingPunct="0">
              <a:defRPr sz="2100">
                <a:solidFill>
                  <a:schemeClr val="tx1"/>
                </a:solidFill>
                <a:latin typeface="Calibri" pitchFamily="34" charset="0"/>
                <a:ea typeface="MS PGothic" pitchFamily="34" charset="-128"/>
              </a:defRPr>
            </a:lvl4pPr>
            <a:lvl5pPr marL="2057400" indent="-228600" eaLnBrk="0" hangingPunct="0">
              <a:defRPr sz="2100">
                <a:solidFill>
                  <a:schemeClr val="tx1"/>
                </a:solidFill>
                <a:latin typeface="Calibri" pitchFamily="34" charset="0"/>
                <a:ea typeface="MS PGothic" pitchFamily="34" charset="-128"/>
              </a:defRPr>
            </a:lvl5pPr>
            <a:lvl6pPr marL="25146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6pPr>
            <a:lvl7pPr marL="29718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7pPr>
            <a:lvl8pPr marL="34290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8pPr>
            <a:lvl9pPr marL="38862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9pPr>
          </a:lstStyle>
          <a:p>
            <a:pPr algn="ctr" eaLnBrk="1" latinLnBrk="0" hangingPunct="1">
              <a:defRPr/>
            </a:pPr>
            <a:fld id="{7D32D514-A3B3-4080-A8EB-BFAE5CF0F49B}" type="slidenum">
              <a:rPr kumimoji="0" lang="en-US" altLang="ko-KR" sz="900" smtClean="0">
                <a:solidFill>
                  <a:srgbClr val="595959"/>
                </a:solidFill>
                <a:latin typeface="Arial" pitchFamily="34" charset="0"/>
                <a:cs typeface="Arial" pitchFamily="34" charset="0"/>
              </a:rPr>
              <a:pPr algn="ctr" eaLnBrk="1" latinLnBrk="0" hangingPunct="1">
                <a:defRPr/>
              </a:pPr>
              <a:t>‹#›</a:t>
            </a:fld>
            <a:endParaRPr kumimoji="0" lang="en-US" altLang="ko-KR" sz="900" dirty="0" smtClean="0">
              <a:solidFill>
                <a:srgbClr val="595959"/>
              </a:solidFill>
              <a:latin typeface="Arial" pitchFamily="34" charset="0"/>
              <a:cs typeface="Arial" pitchFamily="34" charset="0"/>
            </a:endParaRPr>
          </a:p>
        </p:txBody>
      </p:sp>
      <p:sp>
        <p:nvSpPr>
          <p:cNvPr id="8" name="Rectangle 14"/>
          <p:cNvSpPr>
            <a:spLocks noChangeArrowheads="1"/>
          </p:cNvSpPr>
          <p:nvPr userDrawn="1"/>
        </p:nvSpPr>
        <p:spPr bwMode="auto">
          <a:xfrm>
            <a:off x="-3128" y="4878984"/>
            <a:ext cx="1931611" cy="20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p>
            <a:pPr algn="r" latinLnBrk="0">
              <a:defRPr/>
            </a:pPr>
            <a:r>
              <a:rPr kumimoji="0" lang="en-US" altLang="ko-KR" sz="800" b="1" dirty="0">
                <a:gradFill>
                  <a:gsLst>
                    <a:gs pos="0">
                      <a:schemeClr val="tx1">
                        <a:lumMod val="75000"/>
                        <a:lumOff val="25000"/>
                      </a:schemeClr>
                    </a:gs>
                    <a:gs pos="100000">
                      <a:schemeClr val="tx1">
                        <a:lumMod val="75000"/>
                        <a:lumOff val="25000"/>
                      </a:schemeClr>
                    </a:gs>
                  </a:gsLst>
                  <a:lin ang="5400000" scaled="0"/>
                </a:gradFill>
                <a:latin typeface="Arial" pitchFamily="34" charset="0"/>
                <a:ea typeface="MS PGothic" pitchFamily="34" charset="-128"/>
                <a:cs typeface="Arial" pitchFamily="34" charset="0"/>
              </a:rPr>
              <a:t>SAMSUNG. </a:t>
            </a:r>
            <a:r>
              <a:rPr kumimoji="0" lang="en-US" altLang="ko-KR" sz="800" dirty="0">
                <a:gradFill>
                  <a:gsLst>
                    <a:gs pos="0">
                      <a:schemeClr val="tx1">
                        <a:lumMod val="75000"/>
                        <a:lumOff val="25000"/>
                      </a:schemeClr>
                    </a:gs>
                    <a:gs pos="100000">
                      <a:schemeClr val="tx1">
                        <a:lumMod val="75000"/>
                        <a:lumOff val="25000"/>
                      </a:schemeClr>
                    </a:gs>
                  </a:gsLst>
                  <a:lin ang="5400000" scaled="0"/>
                </a:gradFill>
                <a:latin typeface="Arial" pitchFamily="34" charset="0"/>
                <a:ea typeface="MS PGothic" pitchFamily="34" charset="-128"/>
                <a:cs typeface="Arial" pitchFamily="34" charset="0"/>
              </a:rPr>
              <a:t>PRINTING INNOVATION.</a:t>
            </a:r>
          </a:p>
        </p:txBody>
      </p:sp>
    </p:spTree>
    <p:extLst>
      <p:ext uri="{BB962C8B-B14F-4D97-AF65-F5344CB8AC3E}">
        <p14:creationId xmlns:p14="http://schemas.microsoft.com/office/powerpoint/2010/main" val="4835310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직사각형 1"/>
          <p:cNvSpPr/>
          <p:nvPr userDrawn="1"/>
        </p:nvSpPr>
        <p:spPr>
          <a:xfrm>
            <a:off x="0" y="0"/>
            <a:ext cx="9144000" cy="51413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anchor="ctr"/>
          <a:lstStyle/>
          <a:p>
            <a:pPr algn="ctr" latinLnBrk="0">
              <a:defRPr/>
            </a:pPr>
            <a:endParaRPr kumimoji="0" lang="ko-KR" altLang="en-US"/>
          </a:p>
        </p:txBody>
      </p:sp>
      <p:pic>
        <p:nvPicPr>
          <p:cNvPr id="3" name="그림 21"/>
          <p:cNvPicPr>
            <a:picLocks noChangeAspect="1"/>
          </p:cNvPicPr>
          <p:nvPr userDrawn="1"/>
        </p:nvPicPr>
        <p:blipFill>
          <a:blip r:embed="rId2" cstate="screen">
            <a:extLst>
              <a:ext uri="{28A0092B-C50C-407E-A947-70E740481C1C}">
                <a14:useLocalDpi xmlns:a14="http://schemas.microsoft.com/office/drawing/2010/main"/>
              </a:ext>
            </a:extLst>
          </a:blip>
          <a:srcRect t="1430"/>
          <a:stretch>
            <a:fillRect/>
          </a:stretch>
        </p:blipFill>
        <p:spPr bwMode="auto">
          <a:xfrm>
            <a:off x="0" y="0"/>
            <a:ext cx="9144000" cy="514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그림 23"/>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240"/>
            <a:ext cx="9144000" cy="514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
          <p:cNvGrpSpPr>
            <a:grpSpLocks/>
          </p:cNvGrpSpPr>
          <p:nvPr userDrawn="1"/>
        </p:nvGrpSpPr>
        <p:grpSpPr bwMode="auto">
          <a:xfrm>
            <a:off x="319151" y="580858"/>
            <a:ext cx="8718918" cy="31310"/>
            <a:chOff x="124319" y="934384"/>
            <a:chExt cx="10440000" cy="0"/>
          </a:xfrm>
        </p:grpSpPr>
        <p:cxnSp>
          <p:nvCxnSpPr>
            <p:cNvPr id="6" name="Straight Connector 26"/>
            <p:cNvCxnSpPr/>
            <p:nvPr/>
          </p:nvCxnSpPr>
          <p:spPr>
            <a:xfrm>
              <a:off x="124319" y="934384"/>
              <a:ext cx="10440000" cy="0"/>
            </a:xfrm>
            <a:prstGeom prst="line">
              <a:avLst/>
            </a:prstGeom>
            <a:ln w="63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27"/>
            <p:cNvCxnSpPr/>
            <p:nvPr/>
          </p:nvCxnSpPr>
          <p:spPr>
            <a:xfrm>
              <a:off x="124319" y="934384"/>
              <a:ext cx="12521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28"/>
            <p:cNvCxnSpPr/>
            <p:nvPr/>
          </p:nvCxnSpPr>
          <p:spPr>
            <a:xfrm>
              <a:off x="10439104" y="934384"/>
              <a:ext cx="12521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pic>
        <p:nvPicPr>
          <p:cNvPr id="9" name="Picture 27"/>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96555" y="4896258"/>
            <a:ext cx="668179" cy="17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3465838" y="4887483"/>
            <a:ext cx="2261215" cy="21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nchor="ctr">
            <a:spAutoFit/>
          </a:bodyPr>
          <a:lstStyle>
            <a:lvl1pPr eaLnBrk="0" hangingPunct="0">
              <a:defRPr sz="2100">
                <a:solidFill>
                  <a:schemeClr val="tx1"/>
                </a:solidFill>
                <a:latin typeface="Calibri" pitchFamily="34" charset="0"/>
                <a:ea typeface="MS PGothic" pitchFamily="34" charset="-128"/>
              </a:defRPr>
            </a:lvl1pPr>
            <a:lvl2pPr marL="742950" indent="-285750" eaLnBrk="0" hangingPunct="0">
              <a:defRPr sz="2100">
                <a:solidFill>
                  <a:schemeClr val="tx1"/>
                </a:solidFill>
                <a:latin typeface="Calibri" pitchFamily="34" charset="0"/>
                <a:ea typeface="MS PGothic" pitchFamily="34" charset="-128"/>
              </a:defRPr>
            </a:lvl2pPr>
            <a:lvl3pPr marL="1143000" indent="-228600" eaLnBrk="0" hangingPunct="0">
              <a:defRPr sz="2100">
                <a:solidFill>
                  <a:schemeClr val="tx1"/>
                </a:solidFill>
                <a:latin typeface="Calibri" pitchFamily="34" charset="0"/>
                <a:ea typeface="MS PGothic" pitchFamily="34" charset="-128"/>
              </a:defRPr>
            </a:lvl3pPr>
            <a:lvl4pPr marL="1600200" indent="-228600" eaLnBrk="0" hangingPunct="0">
              <a:defRPr sz="2100">
                <a:solidFill>
                  <a:schemeClr val="tx1"/>
                </a:solidFill>
                <a:latin typeface="Calibri" pitchFamily="34" charset="0"/>
                <a:ea typeface="MS PGothic" pitchFamily="34" charset="-128"/>
              </a:defRPr>
            </a:lvl4pPr>
            <a:lvl5pPr marL="2057400" indent="-228600" eaLnBrk="0" hangingPunct="0">
              <a:defRPr sz="2100">
                <a:solidFill>
                  <a:schemeClr val="tx1"/>
                </a:solidFill>
                <a:latin typeface="Calibri" pitchFamily="34" charset="0"/>
                <a:ea typeface="MS PGothic" pitchFamily="34" charset="-128"/>
              </a:defRPr>
            </a:lvl5pPr>
            <a:lvl6pPr marL="25146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6pPr>
            <a:lvl7pPr marL="29718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7pPr>
            <a:lvl8pPr marL="34290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8pPr>
            <a:lvl9pPr marL="38862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9pPr>
          </a:lstStyle>
          <a:p>
            <a:pPr algn="ctr" eaLnBrk="1" latinLnBrk="0" hangingPunct="1">
              <a:defRPr/>
            </a:pPr>
            <a:fld id="{7D32D514-A3B3-4080-A8EB-BFAE5CF0F49B}" type="slidenum">
              <a:rPr kumimoji="0" lang="en-US" altLang="ko-KR" sz="900" smtClean="0">
                <a:solidFill>
                  <a:srgbClr val="595959"/>
                </a:solidFill>
                <a:latin typeface="Arial" pitchFamily="34" charset="0"/>
                <a:cs typeface="Arial" pitchFamily="34" charset="0"/>
              </a:rPr>
              <a:pPr algn="ctr" eaLnBrk="1" latinLnBrk="0" hangingPunct="1">
                <a:defRPr/>
              </a:pPr>
              <a:t>‹#›</a:t>
            </a:fld>
            <a:endParaRPr kumimoji="0" lang="en-US" altLang="ko-KR" sz="900" smtClean="0">
              <a:solidFill>
                <a:srgbClr val="595959"/>
              </a:solidFill>
              <a:latin typeface="Arial" pitchFamily="34" charset="0"/>
              <a:cs typeface="Arial" pitchFamily="34" charset="0"/>
            </a:endParaRPr>
          </a:p>
        </p:txBody>
      </p:sp>
      <p:sp>
        <p:nvSpPr>
          <p:cNvPr id="13" name="Rectangle 14"/>
          <p:cNvSpPr>
            <a:spLocks noChangeArrowheads="1"/>
          </p:cNvSpPr>
          <p:nvPr userDrawn="1"/>
        </p:nvSpPr>
        <p:spPr bwMode="auto">
          <a:xfrm>
            <a:off x="-3128" y="4878984"/>
            <a:ext cx="1931611" cy="20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p>
            <a:pPr algn="r" latinLnBrk="0">
              <a:defRPr/>
            </a:pPr>
            <a:r>
              <a:rPr kumimoji="0" lang="en-US" altLang="ko-KR" sz="800" b="1" dirty="0">
                <a:gradFill>
                  <a:gsLst>
                    <a:gs pos="0">
                      <a:schemeClr val="tx1">
                        <a:lumMod val="75000"/>
                        <a:lumOff val="25000"/>
                      </a:schemeClr>
                    </a:gs>
                    <a:gs pos="100000">
                      <a:schemeClr val="tx1">
                        <a:lumMod val="75000"/>
                        <a:lumOff val="25000"/>
                      </a:schemeClr>
                    </a:gs>
                  </a:gsLst>
                  <a:lin ang="5400000" scaled="0"/>
                </a:gradFill>
                <a:latin typeface="Arial" pitchFamily="34" charset="0"/>
                <a:ea typeface="MS PGothic" pitchFamily="34" charset="-128"/>
                <a:cs typeface="Arial" pitchFamily="34" charset="0"/>
              </a:rPr>
              <a:t>SAMSUNG. </a:t>
            </a:r>
            <a:r>
              <a:rPr kumimoji="0" lang="en-US" altLang="ko-KR" sz="800" dirty="0">
                <a:gradFill>
                  <a:gsLst>
                    <a:gs pos="0">
                      <a:schemeClr val="tx1">
                        <a:lumMod val="75000"/>
                        <a:lumOff val="25000"/>
                      </a:schemeClr>
                    </a:gs>
                    <a:gs pos="100000">
                      <a:schemeClr val="tx1">
                        <a:lumMod val="75000"/>
                        <a:lumOff val="25000"/>
                      </a:schemeClr>
                    </a:gs>
                  </a:gsLst>
                  <a:lin ang="5400000" scaled="0"/>
                </a:gradFill>
                <a:latin typeface="Arial" pitchFamily="34" charset="0"/>
                <a:ea typeface="MS PGothic" pitchFamily="34" charset="-128"/>
                <a:cs typeface="Arial" pitchFamily="34" charset="0"/>
              </a:rPr>
              <a:t>PRINTING INNOVATION.</a:t>
            </a:r>
          </a:p>
        </p:txBody>
      </p:sp>
    </p:spTree>
    <p:extLst>
      <p:ext uri="{BB962C8B-B14F-4D97-AF65-F5344CB8AC3E}">
        <p14:creationId xmlns:p14="http://schemas.microsoft.com/office/powerpoint/2010/main" val="313016990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_제목 및 내용 No Samsung logo">
    <p:spTree>
      <p:nvGrpSpPr>
        <p:cNvPr id="1" name=""/>
        <p:cNvGrpSpPr/>
        <p:nvPr/>
      </p:nvGrpSpPr>
      <p:grpSpPr>
        <a:xfrm>
          <a:off x="0" y="0"/>
          <a:ext cx="0" cy="0"/>
          <a:chOff x="0" y="0"/>
          <a:chExt cx="0" cy="0"/>
        </a:xfrm>
      </p:grpSpPr>
      <p:sp>
        <p:nvSpPr>
          <p:cNvPr id="14" name="슬라이드 번호 개체 틀 5"/>
          <p:cNvSpPr>
            <a:spLocks noGrp="1"/>
          </p:cNvSpPr>
          <p:nvPr>
            <p:ph type="sldNum" sz="quarter" idx="4"/>
          </p:nvPr>
        </p:nvSpPr>
        <p:spPr>
          <a:xfrm>
            <a:off x="8783960" y="4947464"/>
            <a:ext cx="360040" cy="196037"/>
          </a:xfrm>
          <a:prstGeom prst="rect">
            <a:avLst/>
          </a:prstGeom>
        </p:spPr>
        <p:txBody>
          <a:bodyPr vert="horz" lIns="91440" tIns="45720" rIns="91440" bIns="45720" rtlCol="0" anchor="b"/>
          <a:lstStyle>
            <a:lvl1pPr algn="r">
              <a:defRPr lang="ko-KR" altLang="en-US" sz="1050" b="1" kern="1200" smtClean="0">
                <a:solidFill>
                  <a:schemeClr val="bg1">
                    <a:lumMod val="65000"/>
                  </a:schemeClr>
                </a:solidFill>
                <a:latin typeface="Calibri" pitchFamily="34" charset="0"/>
                <a:ea typeface="+mn-ea"/>
                <a:cs typeface="+mn-cs"/>
              </a:defRPr>
            </a:lvl1pPr>
          </a:lstStyle>
          <a:p>
            <a:fld id="{4CEFF5AB-71DA-41C3-822A-B4AF2645A4CA}" type="slidenum">
              <a:rPr lang="en-US" altLang="ko-KR" smtClean="0"/>
              <a:pPr/>
              <a:t>‹#›</a:t>
            </a:fld>
            <a:endParaRPr lang="en-US" dirty="0"/>
          </a:p>
        </p:txBody>
      </p:sp>
      <p:pic>
        <p:nvPicPr>
          <p:cNvPr id="10" name="Picture 33"/>
          <p:cNvPicPr preferRelativeResize="0">
            <a:picLocks/>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4"/>
          <p:cNvSpPr>
            <a:spLocks noChangeArrowheads="1"/>
          </p:cNvSpPr>
          <p:nvPr userDrawn="1"/>
        </p:nvSpPr>
        <p:spPr bwMode="auto">
          <a:xfrm>
            <a:off x="25727" y="4962658"/>
            <a:ext cx="1902757" cy="20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lvl1pPr eaLnBrk="0" hangingPunct="0">
              <a:defRPr sz="2100">
                <a:solidFill>
                  <a:schemeClr val="tx1"/>
                </a:solidFill>
                <a:latin typeface="Calibri" pitchFamily="34" charset="0"/>
                <a:ea typeface="MS PGothic" pitchFamily="34" charset="-128"/>
              </a:defRPr>
            </a:lvl1pPr>
            <a:lvl2pPr marL="742950" indent="-285750" eaLnBrk="0" hangingPunct="0">
              <a:defRPr sz="2100">
                <a:solidFill>
                  <a:schemeClr val="tx1"/>
                </a:solidFill>
                <a:latin typeface="Calibri" pitchFamily="34" charset="0"/>
                <a:ea typeface="MS PGothic" pitchFamily="34" charset="-128"/>
              </a:defRPr>
            </a:lvl2pPr>
            <a:lvl3pPr marL="1143000" indent="-228600" eaLnBrk="0" hangingPunct="0">
              <a:defRPr sz="2100">
                <a:solidFill>
                  <a:schemeClr val="tx1"/>
                </a:solidFill>
                <a:latin typeface="Calibri" pitchFamily="34" charset="0"/>
                <a:ea typeface="MS PGothic" pitchFamily="34" charset="-128"/>
              </a:defRPr>
            </a:lvl3pPr>
            <a:lvl4pPr marL="1600200" indent="-228600" eaLnBrk="0" hangingPunct="0">
              <a:defRPr sz="2100">
                <a:solidFill>
                  <a:schemeClr val="tx1"/>
                </a:solidFill>
                <a:latin typeface="Calibri" pitchFamily="34" charset="0"/>
                <a:ea typeface="MS PGothic" pitchFamily="34" charset="-128"/>
              </a:defRPr>
            </a:lvl4pPr>
            <a:lvl5pPr marL="2057400" indent="-228600" eaLnBrk="0" hangingPunct="0">
              <a:defRPr sz="2100">
                <a:solidFill>
                  <a:schemeClr val="tx1"/>
                </a:solidFill>
                <a:latin typeface="Calibri" pitchFamily="34" charset="0"/>
                <a:ea typeface="MS PGothic" pitchFamily="34" charset="-128"/>
              </a:defRPr>
            </a:lvl5pPr>
            <a:lvl6pPr marL="25146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6pPr>
            <a:lvl7pPr marL="29718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7pPr>
            <a:lvl8pPr marL="34290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8pPr>
            <a:lvl9pPr marL="38862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9pPr>
          </a:lstStyle>
          <a:p>
            <a:pPr algn="r" eaLnBrk="1" hangingPunct="1"/>
            <a:r>
              <a:rPr lang="en-US" altLang="ko-KR" sz="800" b="1" dirty="0">
                <a:solidFill>
                  <a:srgbClr val="009FD5"/>
                </a:solidFill>
                <a:latin typeface="Arial" pitchFamily="34" charset="0"/>
                <a:cs typeface="Arial" pitchFamily="34" charset="0"/>
              </a:rPr>
              <a:t>SAMSUNG. </a:t>
            </a:r>
            <a:r>
              <a:rPr lang="en-US" altLang="ko-KR" sz="800" dirty="0">
                <a:solidFill>
                  <a:srgbClr val="009FD5"/>
                </a:solidFill>
                <a:latin typeface="Arial" pitchFamily="34" charset="0"/>
                <a:cs typeface="Arial" pitchFamily="34" charset="0"/>
              </a:rPr>
              <a:t>PRINTING INNOVATION</a:t>
            </a:r>
          </a:p>
        </p:txBody>
      </p:sp>
      <p:pic>
        <p:nvPicPr>
          <p:cNvPr id="12" name="Picture 27"/>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96555" y="4896258"/>
            <a:ext cx="668179" cy="17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p:cNvSpPr>
            <a:spLocks noGrp="1"/>
          </p:cNvSpPr>
          <p:nvPr>
            <p:ph type="ftr" sz="quarter" idx="11"/>
          </p:nvPr>
        </p:nvSpPr>
        <p:spPr>
          <a:xfrm>
            <a:off x="3124200" y="4767263"/>
            <a:ext cx="2895600" cy="273844"/>
          </a:xfrm>
        </p:spPr>
        <p:txBody>
          <a:bodyPr/>
          <a:lstStyle/>
          <a:p>
            <a:endParaRPr lang="en-US" dirty="0"/>
          </a:p>
        </p:txBody>
      </p:sp>
      <p:sp>
        <p:nvSpPr>
          <p:cNvPr id="15" name="TextBox 14"/>
          <p:cNvSpPr txBox="1">
            <a:spLocks noChangeArrowheads="1"/>
          </p:cNvSpPr>
          <p:nvPr userDrawn="1"/>
        </p:nvSpPr>
        <p:spPr bwMode="auto">
          <a:xfrm>
            <a:off x="3465838" y="4887483"/>
            <a:ext cx="2261215" cy="21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nchor="ctr">
            <a:spAutoFit/>
          </a:bodyPr>
          <a:lstStyle>
            <a:lvl1pPr eaLnBrk="0" hangingPunct="0">
              <a:defRPr sz="2100">
                <a:solidFill>
                  <a:schemeClr val="tx1"/>
                </a:solidFill>
                <a:latin typeface="Calibri" pitchFamily="34" charset="0"/>
                <a:ea typeface="MS PGothic" pitchFamily="34" charset="-128"/>
              </a:defRPr>
            </a:lvl1pPr>
            <a:lvl2pPr marL="742950" indent="-285750" eaLnBrk="0" hangingPunct="0">
              <a:defRPr sz="2100">
                <a:solidFill>
                  <a:schemeClr val="tx1"/>
                </a:solidFill>
                <a:latin typeface="Calibri" pitchFamily="34" charset="0"/>
                <a:ea typeface="MS PGothic" pitchFamily="34" charset="-128"/>
              </a:defRPr>
            </a:lvl2pPr>
            <a:lvl3pPr marL="1143000" indent="-228600" eaLnBrk="0" hangingPunct="0">
              <a:defRPr sz="2100">
                <a:solidFill>
                  <a:schemeClr val="tx1"/>
                </a:solidFill>
                <a:latin typeface="Calibri" pitchFamily="34" charset="0"/>
                <a:ea typeface="MS PGothic" pitchFamily="34" charset="-128"/>
              </a:defRPr>
            </a:lvl3pPr>
            <a:lvl4pPr marL="1600200" indent="-228600" eaLnBrk="0" hangingPunct="0">
              <a:defRPr sz="2100">
                <a:solidFill>
                  <a:schemeClr val="tx1"/>
                </a:solidFill>
                <a:latin typeface="Calibri" pitchFamily="34" charset="0"/>
                <a:ea typeface="MS PGothic" pitchFamily="34" charset="-128"/>
              </a:defRPr>
            </a:lvl4pPr>
            <a:lvl5pPr marL="2057400" indent="-228600" eaLnBrk="0" hangingPunct="0">
              <a:defRPr sz="2100">
                <a:solidFill>
                  <a:schemeClr val="tx1"/>
                </a:solidFill>
                <a:latin typeface="Calibri" pitchFamily="34" charset="0"/>
                <a:ea typeface="MS PGothic" pitchFamily="34" charset="-128"/>
              </a:defRPr>
            </a:lvl5pPr>
            <a:lvl6pPr marL="25146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6pPr>
            <a:lvl7pPr marL="29718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7pPr>
            <a:lvl8pPr marL="34290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8pPr>
            <a:lvl9pPr marL="38862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9pPr>
          </a:lstStyle>
          <a:p>
            <a:pPr algn="ctr" eaLnBrk="1" latinLnBrk="0" hangingPunct="1">
              <a:defRPr/>
            </a:pPr>
            <a:fld id="{7D32D514-A3B3-4080-A8EB-BFAE5CF0F49B}" type="slidenum">
              <a:rPr kumimoji="0" lang="en-US" altLang="ko-KR" sz="900" smtClean="0">
                <a:solidFill>
                  <a:srgbClr val="595959"/>
                </a:solidFill>
                <a:latin typeface="Arial" pitchFamily="34" charset="0"/>
                <a:cs typeface="Arial" pitchFamily="34" charset="0"/>
              </a:rPr>
              <a:pPr algn="ctr" eaLnBrk="1" latinLnBrk="0" hangingPunct="1">
                <a:defRPr/>
              </a:pPr>
              <a:t>‹#›</a:t>
            </a:fld>
            <a:endParaRPr kumimoji="0" lang="en-US" altLang="ko-KR" sz="900" dirty="0" smtClean="0">
              <a:solidFill>
                <a:srgbClr val="595959"/>
              </a:solidFill>
              <a:latin typeface="Arial" pitchFamily="34" charset="0"/>
              <a:cs typeface="Arial" pitchFamily="34" charset="0"/>
            </a:endParaRPr>
          </a:p>
        </p:txBody>
      </p:sp>
    </p:spTree>
    <p:extLst>
      <p:ext uri="{BB962C8B-B14F-4D97-AF65-F5344CB8AC3E}">
        <p14:creationId xmlns:p14="http://schemas.microsoft.com/office/powerpoint/2010/main" val="3921086815"/>
      </p:ext>
    </p:extLst>
  </p:cSld>
  <p:clrMapOvr>
    <a:masterClrMapping/>
  </p:clrMapOvr>
  <p:transition>
    <p:sndAc>
      <p:stSnd>
        <p:snd r:embed="rId1" name="cashreg.wav"/>
      </p:stSnd>
    </p:sndAc>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제목 및 내용 No Samsung logo">
    <p:spTree>
      <p:nvGrpSpPr>
        <p:cNvPr id="1" name=""/>
        <p:cNvGrpSpPr/>
        <p:nvPr/>
      </p:nvGrpSpPr>
      <p:grpSpPr>
        <a:xfrm>
          <a:off x="0" y="0"/>
          <a:ext cx="0" cy="0"/>
          <a:chOff x="0" y="0"/>
          <a:chExt cx="0" cy="0"/>
        </a:xfrm>
      </p:grpSpPr>
      <p:pic>
        <p:nvPicPr>
          <p:cNvPr id="18" name="Picture 33"/>
          <p:cNvPicPr preferRelativeResize="0">
            <a:picLocks/>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4"/>
          <p:cNvSpPr>
            <a:spLocks noChangeArrowheads="1"/>
          </p:cNvSpPr>
          <p:nvPr userDrawn="1"/>
        </p:nvSpPr>
        <p:spPr bwMode="auto">
          <a:xfrm>
            <a:off x="25727" y="4962658"/>
            <a:ext cx="1902757" cy="20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lvl1pPr eaLnBrk="0" hangingPunct="0">
              <a:defRPr sz="2100">
                <a:solidFill>
                  <a:schemeClr val="tx1"/>
                </a:solidFill>
                <a:latin typeface="Calibri" pitchFamily="34" charset="0"/>
                <a:ea typeface="MS PGothic" pitchFamily="34" charset="-128"/>
              </a:defRPr>
            </a:lvl1pPr>
            <a:lvl2pPr marL="742950" indent="-285750" eaLnBrk="0" hangingPunct="0">
              <a:defRPr sz="2100">
                <a:solidFill>
                  <a:schemeClr val="tx1"/>
                </a:solidFill>
                <a:latin typeface="Calibri" pitchFamily="34" charset="0"/>
                <a:ea typeface="MS PGothic" pitchFamily="34" charset="-128"/>
              </a:defRPr>
            </a:lvl2pPr>
            <a:lvl3pPr marL="1143000" indent="-228600" eaLnBrk="0" hangingPunct="0">
              <a:defRPr sz="2100">
                <a:solidFill>
                  <a:schemeClr val="tx1"/>
                </a:solidFill>
                <a:latin typeface="Calibri" pitchFamily="34" charset="0"/>
                <a:ea typeface="MS PGothic" pitchFamily="34" charset="-128"/>
              </a:defRPr>
            </a:lvl3pPr>
            <a:lvl4pPr marL="1600200" indent="-228600" eaLnBrk="0" hangingPunct="0">
              <a:defRPr sz="2100">
                <a:solidFill>
                  <a:schemeClr val="tx1"/>
                </a:solidFill>
                <a:latin typeface="Calibri" pitchFamily="34" charset="0"/>
                <a:ea typeface="MS PGothic" pitchFamily="34" charset="-128"/>
              </a:defRPr>
            </a:lvl4pPr>
            <a:lvl5pPr marL="2057400" indent="-228600" eaLnBrk="0" hangingPunct="0">
              <a:defRPr sz="2100">
                <a:solidFill>
                  <a:schemeClr val="tx1"/>
                </a:solidFill>
                <a:latin typeface="Calibri" pitchFamily="34" charset="0"/>
                <a:ea typeface="MS PGothic" pitchFamily="34" charset="-128"/>
              </a:defRPr>
            </a:lvl5pPr>
            <a:lvl6pPr marL="25146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6pPr>
            <a:lvl7pPr marL="29718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7pPr>
            <a:lvl8pPr marL="34290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8pPr>
            <a:lvl9pPr marL="38862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9pPr>
          </a:lstStyle>
          <a:p>
            <a:pPr algn="r" eaLnBrk="1" hangingPunct="1"/>
            <a:r>
              <a:rPr lang="en-US" altLang="ko-KR" sz="800" b="1" dirty="0">
                <a:solidFill>
                  <a:srgbClr val="009FD5"/>
                </a:solidFill>
                <a:latin typeface="Arial" pitchFamily="34" charset="0"/>
                <a:cs typeface="Arial" pitchFamily="34" charset="0"/>
              </a:rPr>
              <a:t>SAMSUNG. </a:t>
            </a:r>
            <a:r>
              <a:rPr lang="en-US" altLang="ko-KR" sz="800" dirty="0">
                <a:solidFill>
                  <a:srgbClr val="009FD5"/>
                </a:solidFill>
                <a:latin typeface="Arial" pitchFamily="34" charset="0"/>
                <a:cs typeface="Arial" pitchFamily="34" charset="0"/>
              </a:rPr>
              <a:t>PRINTING INNOVATION</a:t>
            </a:r>
          </a:p>
        </p:txBody>
      </p:sp>
      <p:pic>
        <p:nvPicPr>
          <p:cNvPr id="11" name="Picture 27"/>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96555" y="4896258"/>
            <a:ext cx="668179" cy="17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5"/>
          <p:cNvGrpSpPr>
            <a:grpSpLocks/>
          </p:cNvGrpSpPr>
          <p:nvPr userDrawn="1"/>
        </p:nvGrpSpPr>
        <p:grpSpPr bwMode="auto">
          <a:xfrm>
            <a:off x="193491" y="583071"/>
            <a:ext cx="8718918" cy="31310"/>
            <a:chOff x="124319" y="934384"/>
            <a:chExt cx="10440000" cy="0"/>
          </a:xfrm>
        </p:grpSpPr>
        <p:cxnSp>
          <p:nvCxnSpPr>
            <p:cNvPr id="20" name="Straight Connector 26"/>
            <p:cNvCxnSpPr/>
            <p:nvPr/>
          </p:nvCxnSpPr>
          <p:spPr>
            <a:xfrm>
              <a:off x="124319" y="934384"/>
              <a:ext cx="10440000" cy="0"/>
            </a:xfrm>
            <a:prstGeom prst="line">
              <a:avLst/>
            </a:prstGeom>
            <a:ln w="63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7"/>
            <p:cNvCxnSpPr/>
            <p:nvPr/>
          </p:nvCxnSpPr>
          <p:spPr>
            <a:xfrm>
              <a:off x="124319" y="934384"/>
              <a:ext cx="12521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8"/>
            <p:cNvCxnSpPr/>
            <p:nvPr/>
          </p:nvCxnSpPr>
          <p:spPr>
            <a:xfrm>
              <a:off x="10439104" y="934384"/>
              <a:ext cx="125215"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23" name="Footer Placeholder 4"/>
          <p:cNvSpPr>
            <a:spLocks noGrp="1"/>
          </p:cNvSpPr>
          <p:nvPr>
            <p:ph type="ftr" sz="quarter" idx="11"/>
          </p:nvPr>
        </p:nvSpPr>
        <p:spPr>
          <a:xfrm>
            <a:off x="3124200" y="4767263"/>
            <a:ext cx="2895600" cy="273844"/>
          </a:xfrm>
        </p:spPr>
        <p:txBody>
          <a:bodyPr/>
          <a:lstStyle/>
          <a:p>
            <a:endParaRPr lang="en-US" dirty="0"/>
          </a:p>
        </p:txBody>
      </p:sp>
      <p:sp>
        <p:nvSpPr>
          <p:cNvPr id="24" name="TextBox 23"/>
          <p:cNvSpPr txBox="1">
            <a:spLocks noChangeArrowheads="1"/>
          </p:cNvSpPr>
          <p:nvPr userDrawn="1"/>
        </p:nvSpPr>
        <p:spPr bwMode="auto">
          <a:xfrm>
            <a:off x="3465838" y="4887483"/>
            <a:ext cx="2261215" cy="21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nchor="ctr">
            <a:spAutoFit/>
          </a:bodyPr>
          <a:lstStyle>
            <a:lvl1pPr eaLnBrk="0" hangingPunct="0">
              <a:defRPr sz="2100">
                <a:solidFill>
                  <a:schemeClr val="tx1"/>
                </a:solidFill>
                <a:latin typeface="Calibri" pitchFamily="34" charset="0"/>
                <a:ea typeface="MS PGothic" pitchFamily="34" charset="-128"/>
              </a:defRPr>
            </a:lvl1pPr>
            <a:lvl2pPr marL="742950" indent="-285750" eaLnBrk="0" hangingPunct="0">
              <a:defRPr sz="2100">
                <a:solidFill>
                  <a:schemeClr val="tx1"/>
                </a:solidFill>
                <a:latin typeface="Calibri" pitchFamily="34" charset="0"/>
                <a:ea typeface="MS PGothic" pitchFamily="34" charset="-128"/>
              </a:defRPr>
            </a:lvl2pPr>
            <a:lvl3pPr marL="1143000" indent="-228600" eaLnBrk="0" hangingPunct="0">
              <a:defRPr sz="2100">
                <a:solidFill>
                  <a:schemeClr val="tx1"/>
                </a:solidFill>
                <a:latin typeface="Calibri" pitchFamily="34" charset="0"/>
                <a:ea typeface="MS PGothic" pitchFamily="34" charset="-128"/>
              </a:defRPr>
            </a:lvl3pPr>
            <a:lvl4pPr marL="1600200" indent="-228600" eaLnBrk="0" hangingPunct="0">
              <a:defRPr sz="2100">
                <a:solidFill>
                  <a:schemeClr val="tx1"/>
                </a:solidFill>
                <a:latin typeface="Calibri" pitchFamily="34" charset="0"/>
                <a:ea typeface="MS PGothic" pitchFamily="34" charset="-128"/>
              </a:defRPr>
            </a:lvl4pPr>
            <a:lvl5pPr marL="2057400" indent="-228600" eaLnBrk="0" hangingPunct="0">
              <a:defRPr sz="2100">
                <a:solidFill>
                  <a:schemeClr val="tx1"/>
                </a:solidFill>
                <a:latin typeface="Calibri" pitchFamily="34" charset="0"/>
                <a:ea typeface="MS PGothic" pitchFamily="34" charset="-128"/>
              </a:defRPr>
            </a:lvl5pPr>
            <a:lvl6pPr marL="25146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6pPr>
            <a:lvl7pPr marL="29718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7pPr>
            <a:lvl8pPr marL="34290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8pPr>
            <a:lvl9pPr marL="38862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9pPr>
          </a:lstStyle>
          <a:p>
            <a:pPr algn="ctr" eaLnBrk="1" latinLnBrk="0" hangingPunct="1">
              <a:defRPr/>
            </a:pPr>
            <a:fld id="{7D32D514-A3B3-4080-A8EB-BFAE5CF0F49B}" type="slidenum">
              <a:rPr kumimoji="0" lang="en-US" altLang="ko-KR" sz="900" smtClean="0">
                <a:solidFill>
                  <a:srgbClr val="595959"/>
                </a:solidFill>
                <a:latin typeface="Arial" pitchFamily="34" charset="0"/>
                <a:cs typeface="Arial" pitchFamily="34" charset="0"/>
              </a:rPr>
              <a:pPr algn="ctr" eaLnBrk="1" latinLnBrk="0" hangingPunct="1">
                <a:defRPr/>
              </a:pPr>
              <a:t>‹#›</a:t>
            </a:fld>
            <a:endParaRPr kumimoji="0" lang="en-US" altLang="ko-KR" sz="900" dirty="0" smtClean="0">
              <a:solidFill>
                <a:srgbClr val="595959"/>
              </a:solidFill>
              <a:latin typeface="Arial" pitchFamily="34" charset="0"/>
              <a:cs typeface="Arial" pitchFamily="34" charset="0"/>
            </a:endParaRPr>
          </a:p>
        </p:txBody>
      </p:sp>
    </p:spTree>
    <p:extLst>
      <p:ext uri="{BB962C8B-B14F-4D97-AF65-F5344CB8AC3E}">
        <p14:creationId xmlns:p14="http://schemas.microsoft.com/office/powerpoint/2010/main" val="440149595"/>
      </p:ext>
    </p:extLst>
  </p:cSld>
  <p:clrMapOvr>
    <a:masterClrMapping/>
  </p:clrMapOvr>
  <p:transition>
    <p:sndAc>
      <p:stSnd>
        <p:snd r:embed="rId1" name="cashreg.wav"/>
      </p:stSnd>
    </p:sndAc>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014793-1589-4DAF-A3E4-DDC10E2F08B1}" type="datetimeFigureOut">
              <a:rPr lang="ru-RU" smtClean="0">
                <a:solidFill>
                  <a:prstClr val="black">
                    <a:tint val="75000"/>
                  </a:prstClr>
                </a:solidFill>
              </a:rPr>
              <a:pPr/>
              <a:t>20.08.2015</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61556C8E-9A0A-4D04-A9FB-BA754C3D60F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2191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p>
            <a:fld id="{2B014793-1589-4DAF-A3E4-DDC10E2F08B1}" type="datetimeFigureOut">
              <a:rPr lang="ru-RU" smtClean="0">
                <a:solidFill>
                  <a:prstClr val="black">
                    <a:tint val="75000"/>
                  </a:prstClr>
                </a:solidFill>
              </a:rPr>
              <a:pPr/>
              <a:t>20.08.2015</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61556C8E-9A0A-4D04-A9FB-BA754C3D60F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9272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p>
            <a:fld id="{2B014793-1589-4DAF-A3E4-DDC10E2F08B1}" type="datetimeFigureOut">
              <a:rPr lang="ru-RU" smtClean="0">
                <a:solidFill>
                  <a:prstClr val="black">
                    <a:tint val="75000"/>
                  </a:prstClr>
                </a:solidFill>
              </a:rPr>
              <a:pPr/>
              <a:t>20.08.2015</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61556C8E-9A0A-4D04-A9FB-BA754C3D60F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4202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p>
            <a:fld id="{2B014793-1589-4DAF-A3E4-DDC10E2F08B1}" type="datetimeFigureOut">
              <a:rPr lang="ru-RU" smtClean="0">
                <a:solidFill>
                  <a:prstClr val="black">
                    <a:tint val="75000"/>
                  </a:prstClr>
                </a:solidFill>
              </a:rPr>
              <a:pPr/>
              <a:t>20.08.2015</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61556C8E-9A0A-4D04-A9FB-BA754C3D60F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41693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14793-1589-4DAF-A3E4-DDC10E2F08B1}" type="datetimeFigureOut">
              <a:rPr lang="ru-RU" smtClean="0">
                <a:solidFill>
                  <a:prstClr val="black">
                    <a:tint val="75000"/>
                  </a:prstClr>
                </a:solidFill>
              </a:rPr>
              <a:pPr/>
              <a:t>20.08.2015</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61556C8E-9A0A-4D04-A9FB-BA754C3D60F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20763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014793-1589-4DAF-A3E4-DDC10E2F08B1}" type="datetimeFigureOut">
              <a:rPr lang="ru-RU" smtClean="0">
                <a:solidFill>
                  <a:prstClr val="black">
                    <a:tint val="75000"/>
                  </a:prstClr>
                </a:solidFill>
              </a:rPr>
              <a:pPr/>
              <a:t>20.08.2015</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61556C8E-9A0A-4D04-A9FB-BA754C3D60F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80377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014793-1589-4DAF-A3E4-DDC10E2F08B1}" type="datetimeFigureOut">
              <a:rPr lang="ru-RU" smtClean="0">
                <a:solidFill>
                  <a:prstClr val="black">
                    <a:tint val="75000"/>
                  </a:prstClr>
                </a:solidFill>
              </a:rPr>
              <a:pPr/>
              <a:t>20.08.2015</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61556C8E-9A0A-4D04-A9FB-BA754C3D60F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2230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ru-RU"/>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014793-1589-4DAF-A3E4-DDC10E2F08B1}" type="datetimeFigureOut">
              <a:rPr lang="ru-RU" smtClean="0">
                <a:solidFill>
                  <a:prstClr val="black">
                    <a:tint val="75000"/>
                  </a:prstClr>
                </a:solidFill>
              </a:rPr>
              <a:pPr defTabSz="914400"/>
              <a:t>20.08.2015</a:t>
            </a:fld>
            <a:endParaRPr lang="ru-RU">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1556C8E-9A0A-4D04-A9FB-BA754C3D60FE}" type="slidenum">
              <a:rPr lang="ru-RU" smtClean="0">
                <a:solidFill>
                  <a:prstClr val="black">
                    <a:tint val="75000"/>
                  </a:prstClr>
                </a:solidFill>
              </a:rPr>
              <a:pPr defTabSz="914400"/>
              <a:t>‹#›</a:t>
            </a:fld>
            <a:endParaRPr lang="ru-RU">
              <a:solidFill>
                <a:prstClr val="black">
                  <a:tint val="75000"/>
                </a:prstClr>
              </a:solidFill>
            </a:endParaRPr>
          </a:p>
        </p:txBody>
      </p:sp>
    </p:spTree>
    <p:extLst>
      <p:ext uri="{BB962C8B-B14F-4D97-AF65-F5344CB8AC3E}">
        <p14:creationId xmlns:p14="http://schemas.microsoft.com/office/powerpoint/2010/main" val="201870283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6" r:id="rId12"/>
    <p:sldLayoutId id="2147483683" r:id="rId13"/>
    <p:sldLayoutId id="2147483691"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5" r:id="rId23"/>
    <p:sldLayoutId id="2147483716"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5.png"/><Relationship Id="rId7"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7.jpe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9.png"/><Relationship Id="rId7" Type="http://schemas.openxmlformats.org/officeDocument/2006/relationships/image" Target="../media/image72.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6.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png"/><Relationship Id="rId10" Type="http://schemas.openxmlformats.org/officeDocument/2006/relationships/image" Target="../media/image11.png"/><Relationship Id="rId4" Type="http://schemas.openxmlformats.org/officeDocument/2006/relationships/image" Target="../media/image75.jpeg"/><Relationship Id="rId9"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jpeg"/><Relationship Id="rId10" Type="http://schemas.openxmlformats.org/officeDocument/2006/relationships/image" Target="../media/image11.png"/><Relationship Id="rId4" Type="http://schemas.openxmlformats.org/officeDocument/2006/relationships/image" Target="../media/image81.jpeg"/><Relationship Id="rId9" Type="http://schemas.openxmlformats.org/officeDocument/2006/relationships/image" Target="../media/image79.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1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0.jpeg"/><Relationship Id="rId7"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85.png"/><Relationship Id="rId4" Type="http://schemas.openxmlformats.org/officeDocument/2006/relationships/image" Target="../media/image88.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2.png"/><Relationship Id="rId7"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3.jpeg"/><Relationship Id="rId7" Type="http://schemas.openxmlformats.org/officeDocument/2006/relationships/image" Target="../media/image10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66.png"/><Relationship Id="rId4" Type="http://schemas.openxmlformats.org/officeDocument/2006/relationships/image" Target="../media/image104.jpe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7.png"/><Relationship Id="rId7" Type="http://schemas.openxmlformats.org/officeDocument/2006/relationships/image" Target="../media/image10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09.jpeg"/><Relationship Id="rId4" Type="http://schemas.openxmlformats.org/officeDocument/2006/relationships/image" Target="../media/image108.jpe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99.jpeg"/><Relationship Id="rId7" Type="http://schemas.openxmlformats.org/officeDocument/2006/relationships/image" Target="../media/image11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66.pn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4.jpeg"/><Relationship Id="rId7" Type="http://schemas.openxmlformats.org/officeDocument/2006/relationships/image" Target="../media/image11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99.jpeg"/><Relationship Id="rId4" Type="http://schemas.openxmlformats.org/officeDocument/2006/relationships/image" Target="../media/image86.jpe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s>
</file>

<file path=ppt/slides/_rels/slide25.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5.jpeg"/><Relationship Id="rId7" Type="http://schemas.openxmlformats.org/officeDocument/2006/relationships/image" Target="../media/image1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 Id="rId9" Type="http://schemas.openxmlformats.org/officeDocument/2006/relationships/image" Target="../media/image124.png"/></Relationships>
</file>

<file path=ppt/slides/_rels/slide2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5.jpeg"/><Relationship Id="rId7"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 Id="rId9" Type="http://schemas.openxmlformats.org/officeDocument/2006/relationships/image" Target="../media/image124.png"/></Relationships>
</file>

<file path=ppt/slides/_rels/slide2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9.png"/><Relationship Id="rId7" Type="http://schemas.openxmlformats.org/officeDocument/2006/relationships/image" Target="../media/image13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99.jpeg"/><Relationship Id="rId4" Type="http://schemas.openxmlformats.org/officeDocument/2006/relationships/image" Target="../media/image130.png"/><Relationship Id="rId9" Type="http://schemas.openxmlformats.org/officeDocument/2006/relationships/image" Target="../media/image124.png"/></Relationships>
</file>

<file path=ppt/slides/_rels/slide29.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3.jpeg"/><Relationship Id="rId7" Type="http://schemas.openxmlformats.org/officeDocument/2006/relationships/image" Target="../media/image13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99.jpeg"/><Relationship Id="rId4" Type="http://schemas.openxmlformats.org/officeDocument/2006/relationships/image" Target="../media/image134.jpeg"/><Relationship Id="rId9" Type="http://schemas.openxmlformats.org/officeDocument/2006/relationships/image" Target="../media/image12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99.jpeg"/><Relationship Id="rId7" Type="http://schemas.openxmlformats.org/officeDocument/2006/relationships/image" Target="../media/image13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38.jpeg"/><Relationship Id="rId4" Type="http://schemas.openxmlformats.org/officeDocument/2006/relationships/image" Target="../media/image137.jpeg"/><Relationship Id="rId9" Type="http://schemas.openxmlformats.org/officeDocument/2006/relationships/image" Target="../media/image124.png"/></Relationships>
</file>

<file path=ppt/slides/_rels/slide3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99.jpeg"/><Relationship Id="rId7" Type="http://schemas.openxmlformats.org/officeDocument/2006/relationships/image" Target="../media/image136.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34.jpeg"/><Relationship Id="rId4" Type="http://schemas.openxmlformats.org/officeDocument/2006/relationships/image" Target="../media/image135.png"/><Relationship Id="rId9" Type="http://schemas.openxmlformats.org/officeDocument/2006/relationships/image" Target="../media/image124.png"/></Relationships>
</file>

<file path=ppt/slides/_rels/slide32.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41.png"/><Relationship Id="rId7" Type="http://schemas.openxmlformats.org/officeDocument/2006/relationships/image" Target="../media/image14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66.png"/><Relationship Id="rId4" Type="http://schemas.openxmlformats.org/officeDocument/2006/relationships/image" Target="../media/image99.jpeg"/><Relationship Id="rId9" Type="http://schemas.openxmlformats.org/officeDocument/2006/relationships/image" Target="../media/image124.png"/></Relationships>
</file>

<file path=ppt/slides/_rels/slide3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99.jpeg"/><Relationship Id="rId7" Type="http://schemas.openxmlformats.org/officeDocument/2006/relationships/image" Target="../media/image14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image" Target="../media/image66.png"/><Relationship Id="rId9" Type="http://schemas.openxmlformats.org/officeDocument/2006/relationships/image" Target="../media/image124.png"/></Relationships>
</file>

<file path=ppt/slides/_rels/slide3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35.xml.rels><?xml version="1.0" encoding="UTF-8" standalone="yes"?>
<Relationships xmlns="http://schemas.openxmlformats.org/package/2006/relationships"><Relationship Id="rId8" Type="http://schemas.openxmlformats.org/officeDocument/2006/relationships/image" Target="../media/image152.png"/><Relationship Id="rId13" Type="http://schemas.microsoft.com/office/2007/relationships/hdphoto" Target="../media/hdphoto9.wdp"/><Relationship Id="rId18" Type="http://schemas.openxmlformats.org/officeDocument/2006/relationships/image" Target="../media/image157.png"/><Relationship Id="rId26" Type="http://schemas.openxmlformats.org/officeDocument/2006/relationships/image" Target="../media/image161.png"/><Relationship Id="rId3" Type="http://schemas.openxmlformats.org/officeDocument/2006/relationships/image" Target="../media/image149.png"/><Relationship Id="rId21" Type="http://schemas.microsoft.com/office/2007/relationships/hdphoto" Target="../media/hdphoto13.wdp"/><Relationship Id="rId7" Type="http://schemas.microsoft.com/office/2007/relationships/hdphoto" Target="../media/hdphoto6.wdp"/><Relationship Id="rId12" Type="http://schemas.openxmlformats.org/officeDocument/2006/relationships/image" Target="../media/image154.png"/><Relationship Id="rId17" Type="http://schemas.microsoft.com/office/2007/relationships/hdphoto" Target="../media/hdphoto11.wdp"/><Relationship Id="rId25" Type="http://schemas.microsoft.com/office/2007/relationships/hdphoto" Target="../media/hdphoto15.wdp"/><Relationship Id="rId2" Type="http://schemas.openxmlformats.org/officeDocument/2006/relationships/notesSlide" Target="../notesSlides/notesSlide28.xml"/><Relationship Id="rId16" Type="http://schemas.openxmlformats.org/officeDocument/2006/relationships/image" Target="../media/image156.png"/><Relationship Id="rId20" Type="http://schemas.openxmlformats.org/officeDocument/2006/relationships/image" Target="../media/image158.png"/><Relationship Id="rId1" Type="http://schemas.openxmlformats.org/officeDocument/2006/relationships/slideLayout" Target="../slideLayouts/slideLayout12.xml"/><Relationship Id="rId6" Type="http://schemas.openxmlformats.org/officeDocument/2006/relationships/image" Target="../media/image151.png"/><Relationship Id="rId11" Type="http://schemas.microsoft.com/office/2007/relationships/hdphoto" Target="../media/hdphoto8.wdp"/><Relationship Id="rId24" Type="http://schemas.openxmlformats.org/officeDocument/2006/relationships/image" Target="../media/image160.png"/><Relationship Id="rId5" Type="http://schemas.openxmlformats.org/officeDocument/2006/relationships/image" Target="../media/image150.png"/><Relationship Id="rId15" Type="http://schemas.microsoft.com/office/2007/relationships/hdphoto" Target="../media/hdphoto10.wdp"/><Relationship Id="rId23" Type="http://schemas.microsoft.com/office/2007/relationships/hdphoto" Target="../media/hdphoto14.wdp"/><Relationship Id="rId10" Type="http://schemas.openxmlformats.org/officeDocument/2006/relationships/image" Target="../media/image153.png"/><Relationship Id="rId19" Type="http://schemas.microsoft.com/office/2007/relationships/hdphoto" Target="../media/hdphoto12.wdp"/><Relationship Id="rId4" Type="http://schemas.microsoft.com/office/2007/relationships/hdphoto" Target="../media/hdphoto5.wdp"/><Relationship Id="rId9" Type="http://schemas.microsoft.com/office/2007/relationships/hdphoto" Target="../media/hdphoto7.wdp"/><Relationship Id="rId14" Type="http://schemas.openxmlformats.org/officeDocument/2006/relationships/image" Target="../media/image155.png"/><Relationship Id="rId22" Type="http://schemas.openxmlformats.org/officeDocument/2006/relationships/image" Target="../media/image159.png"/><Relationship Id="rId27" Type="http://schemas.openxmlformats.org/officeDocument/2006/relationships/image" Target="../media/image124.png"/></Relationships>
</file>

<file path=ppt/slides/_rels/slide3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12" Type="http://schemas.openxmlformats.org/officeDocument/2006/relationships/image" Target="../media/image124.png"/><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s>
</file>

<file path=ppt/slides/_rels/slide3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39.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24.png"/><Relationship Id="rId3" Type="http://schemas.openxmlformats.org/officeDocument/2006/relationships/image" Target="../media/image176.png"/><Relationship Id="rId7" Type="http://schemas.openxmlformats.org/officeDocument/2006/relationships/image" Target="../media/image180.png"/><Relationship Id="rId12" Type="http://schemas.openxmlformats.org/officeDocument/2006/relationships/image" Target="../media/image185.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79.png"/><Relationship Id="rId11" Type="http://schemas.openxmlformats.org/officeDocument/2006/relationships/image" Target="../media/image184.jpeg"/><Relationship Id="rId5" Type="http://schemas.openxmlformats.org/officeDocument/2006/relationships/image" Target="../media/image178.pn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jpe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1.png"/><Relationship Id="rId3" Type="http://schemas.openxmlformats.org/officeDocument/2006/relationships/image" Target="../media/image18.emf"/><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87.png"/></Relationships>
</file>

<file path=ppt/slides/_rels/slide41.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png"/><Relationship Id="rId12"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91.png"/><Relationship Id="rId11" Type="http://schemas.openxmlformats.org/officeDocument/2006/relationships/image" Target="../media/image196.pn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89.png"/><Relationship Id="rId9" Type="http://schemas.openxmlformats.org/officeDocument/2006/relationships/image" Target="../media/image19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gif"/><Relationship Id="rId3" Type="http://schemas.openxmlformats.org/officeDocument/2006/relationships/image" Target="../media/image32.jpeg"/><Relationship Id="rId21" Type="http://schemas.openxmlformats.org/officeDocument/2006/relationships/image" Target="../media/image11.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gif"/><Relationship Id="rId2" Type="http://schemas.openxmlformats.org/officeDocument/2006/relationships/notesSlide" Target="../notesSlides/notesSlide5.xml"/><Relationship Id="rId16" Type="http://schemas.openxmlformats.org/officeDocument/2006/relationships/image" Target="../media/image45.gif"/><Relationship Id="rId20" Type="http://schemas.openxmlformats.org/officeDocument/2006/relationships/image" Target="../media/image49.png"/><Relationship Id="rId1" Type="http://schemas.openxmlformats.org/officeDocument/2006/relationships/slideLayout" Target="../slideLayouts/slideLayout2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gif"/><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gif"/><Relationship Id="rId14" Type="http://schemas.openxmlformats.org/officeDocument/2006/relationships/image" Target="../media/image43.gif"/></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3.png"/><Relationship Id="rId11" Type="http://schemas.openxmlformats.org/officeDocument/2006/relationships/image" Target="../media/image11.png"/><Relationship Id="rId5" Type="http://schemas.openxmlformats.org/officeDocument/2006/relationships/image" Target="../media/image52.png"/><Relationship Id="rId10" Type="http://schemas.openxmlformats.org/officeDocument/2006/relationships/image" Target="../media/image57.gif"/><Relationship Id="rId4" Type="http://schemas.openxmlformats.org/officeDocument/2006/relationships/image" Target="../media/image51.jpeg"/><Relationship Id="rId9"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9.png"/><Relationship Id="rId1" Type="http://schemas.openxmlformats.org/officeDocument/2006/relationships/slideLayout" Target="../slideLayouts/slideLayout20.xml"/><Relationship Id="rId5" Type="http://schemas.openxmlformats.org/officeDocument/2006/relationships/image" Target="../media/image11.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1.png"/><Relationship Id="rId2" Type="http://schemas.openxmlformats.org/officeDocument/2006/relationships/image" Target="../media/image60.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8119381" y="4815897"/>
            <a:ext cx="894444" cy="20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0"/>
            <a:ext cx="9143999" cy="5143500"/>
          </a:xfrm>
          <a:prstGeom prst="rect">
            <a:avLst/>
          </a:prstGeom>
        </p:spPr>
      </p:pic>
      <p:sp>
        <p:nvSpPr>
          <p:cNvPr id="6" name="Rectangle 14"/>
          <p:cNvSpPr>
            <a:spLocks noChangeArrowheads="1"/>
          </p:cNvSpPr>
          <p:nvPr/>
        </p:nvSpPr>
        <p:spPr bwMode="auto">
          <a:xfrm>
            <a:off x="0" y="4937250"/>
            <a:ext cx="1904001" cy="20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65" tIns="40083" rIns="80165" bIns="40083">
            <a:spAutoFit/>
          </a:bodyPr>
          <a:lstStyle>
            <a:lvl1pPr eaLnBrk="0" hangingPunct="0">
              <a:defRPr sz="2100">
                <a:solidFill>
                  <a:schemeClr val="tx1"/>
                </a:solidFill>
                <a:latin typeface="Calibri" pitchFamily="34" charset="0"/>
                <a:ea typeface="MS PGothic" pitchFamily="34" charset="-128"/>
              </a:defRPr>
            </a:lvl1pPr>
            <a:lvl2pPr marL="742950" indent="-285750" eaLnBrk="0" hangingPunct="0">
              <a:defRPr sz="2100">
                <a:solidFill>
                  <a:schemeClr val="tx1"/>
                </a:solidFill>
                <a:latin typeface="Calibri" pitchFamily="34" charset="0"/>
                <a:ea typeface="MS PGothic" pitchFamily="34" charset="-128"/>
              </a:defRPr>
            </a:lvl2pPr>
            <a:lvl3pPr marL="1143000" indent="-228600" eaLnBrk="0" hangingPunct="0">
              <a:defRPr sz="2100">
                <a:solidFill>
                  <a:schemeClr val="tx1"/>
                </a:solidFill>
                <a:latin typeface="Calibri" pitchFamily="34" charset="0"/>
                <a:ea typeface="MS PGothic" pitchFamily="34" charset="-128"/>
              </a:defRPr>
            </a:lvl3pPr>
            <a:lvl4pPr marL="1600200" indent="-228600" eaLnBrk="0" hangingPunct="0">
              <a:defRPr sz="2100">
                <a:solidFill>
                  <a:schemeClr val="tx1"/>
                </a:solidFill>
                <a:latin typeface="Calibri" pitchFamily="34" charset="0"/>
                <a:ea typeface="MS PGothic" pitchFamily="34" charset="-128"/>
              </a:defRPr>
            </a:lvl4pPr>
            <a:lvl5pPr marL="2057400" indent="-228600" eaLnBrk="0" hangingPunct="0">
              <a:defRPr sz="2100">
                <a:solidFill>
                  <a:schemeClr val="tx1"/>
                </a:solidFill>
                <a:latin typeface="Calibri" pitchFamily="34" charset="0"/>
                <a:ea typeface="MS PGothic" pitchFamily="34" charset="-128"/>
              </a:defRPr>
            </a:lvl5pPr>
            <a:lvl6pPr marL="25146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6pPr>
            <a:lvl7pPr marL="29718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7pPr>
            <a:lvl8pPr marL="34290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8pPr>
            <a:lvl9pPr marL="38862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9pPr>
          </a:lstStyle>
          <a:p>
            <a:pPr algn="r" eaLnBrk="1" latinLnBrk="0" hangingPunct="1">
              <a:defRPr/>
            </a:pPr>
            <a:r>
              <a:rPr lang="en-US" altLang="ko-KR" sz="800" b="1" dirty="0">
                <a:latin typeface="Times New Roman" panose="02020603050405020304" pitchFamily="18" charset="0"/>
                <a:cs typeface="Times New Roman" panose="02020603050405020304" pitchFamily="18" charset="0"/>
              </a:rPr>
              <a:t>SAMSUNG. </a:t>
            </a:r>
            <a:r>
              <a:rPr lang="en-US" altLang="ko-KR" sz="800" dirty="0">
                <a:latin typeface="Times New Roman" panose="02020603050405020304" pitchFamily="18" charset="0"/>
                <a:cs typeface="Times New Roman" panose="02020603050405020304" pitchFamily="18" charset="0"/>
              </a:rPr>
              <a:t>PRINTING INNOVATION.</a:t>
            </a:r>
          </a:p>
        </p:txBody>
      </p:sp>
      <p:sp>
        <p:nvSpPr>
          <p:cNvPr id="17411" name="TextBox 6"/>
          <p:cNvSpPr txBox="1">
            <a:spLocks noChangeArrowheads="1"/>
          </p:cNvSpPr>
          <p:nvPr/>
        </p:nvSpPr>
        <p:spPr bwMode="auto">
          <a:xfrm>
            <a:off x="367384" y="2358926"/>
            <a:ext cx="8335746" cy="100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ctr"/>
          <a:lstStyle>
            <a:defPPr>
              <a:defRPr lang="en-US"/>
            </a:defPPr>
            <a:lvl1pPr eaLnBrk="0" latinLnBrk="0" hangingPunct="0">
              <a:buFontTx/>
              <a:buNone/>
              <a:defRPr kumimoji="0" sz="4500" b="1" spc="-150">
                <a:gradFill>
                  <a:gsLst>
                    <a:gs pos="0">
                      <a:schemeClr val="bg1"/>
                    </a:gs>
                    <a:gs pos="100000">
                      <a:schemeClr val="bg1"/>
                    </a:gs>
                  </a:gsLst>
                  <a:lin ang="5400000" scaled="0"/>
                </a:gradFill>
                <a:latin typeface="Samsung InterFace" panose="020B0503020203020204" pitchFamily="34" charset="0"/>
                <a:ea typeface="MS PGothic" pitchFamily="34" charset="-128"/>
                <a:cs typeface="Arial" charset="0"/>
              </a:defRPr>
            </a:lvl1pPr>
            <a:lvl2pPr marL="742950" indent="-285750" eaLnBrk="0" hangingPunct="0">
              <a:spcBef>
                <a:spcPct val="20000"/>
              </a:spcBef>
              <a:buFont typeface="Arial" charset="0"/>
              <a:defRPr>
                <a:latin typeface="Arial" charset="0"/>
                <a:ea typeface="Arial" charset="0"/>
                <a:cs typeface="Arial" charset="0"/>
              </a:defRPr>
            </a:lvl2pPr>
            <a:lvl3pPr marL="1143000" indent="-228600" eaLnBrk="0" hangingPunct="0">
              <a:spcBef>
                <a:spcPct val="20000"/>
              </a:spcBef>
              <a:buFont typeface="Arial" charset="0"/>
              <a:defRPr>
                <a:latin typeface="Arial" charset="0"/>
                <a:ea typeface="Arial" charset="0"/>
                <a:cs typeface="Arial" charset="0"/>
              </a:defRPr>
            </a:lvl3pPr>
            <a:lvl4pPr marL="1600200" indent="-228600" eaLnBrk="0" hangingPunct="0">
              <a:spcBef>
                <a:spcPct val="20000"/>
              </a:spcBef>
              <a:buFont typeface="Arial" charset="0"/>
              <a:defRPr>
                <a:latin typeface="Arial" charset="0"/>
                <a:ea typeface="Arial" charset="0"/>
                <a:cs typeface="Arial" charset="0"/>
              </a:defRPr>
            </a:lvl4pPr>
            <a:lvl5pPr marL="2057400" indent="-228600" eaLnBrk="0" hangingPunct="0">
              <a:spcBef>
                <a:spcPct val="20000"/>
              </a:spcBef>
              <a:buFont typeface="Arial" charset="0"/>
              <a:defRPr>
                <a:latin typeface="Arial" charset="0"/>
                <a:ea typeface="Arial" charset="0"/>
                <a:cs typeface="Arial" charset="0"/>
              </a:defRPr>
            </a:lvl5pPr>
            <a:lvl6pPr marL="2514600" indent="-228600" defTabSz="520700" eaLnBrk="0" fontAlgn="base" hangingPunct="0">
              <a:spcBef>
                <a:spcPct val="20000"/>
              </a:spcBef>
              <a:spcAft>
                <a:spcPct val="0"/>
              </a:spcAft>
              <a:buFont typeface="Arial" charset="0"/>
              <a:defRPr>
                <a:latin typeface="Arial" charset="0"/>
                <a:ea typeface="Arial" charset="0"/>
                <a:cs typeface="Arial" charset="0"/>
              </a:defRPr>
            </a:lvl6pPr>
            <a:lvl7pPr marL="2971800" indent="-228600" defTabSz="520700" eaLnBrk="0" fontAlgn="base" hangingPunct="0">
              <a:spcBef>
                <a:spcPct val="20000"/>
              </a:spcBef>
              <a:spcAft>
                <a:spcPct val="0"/>
              </a:spcAft>
              <a:buFont typeface="Arial" charset="0"/>
              <a:defRPr>
                <a:latin typeface="Arial" charset="0"/>
                <a:ea typeface="Arial" charset="0"/>
                <a:cs typeface="Arial" charset="0"/>
              </a:defRPr>
            </a:lvl7pPr>
            <a:lvl8pPr marL="3429000" indent="-228600" defTabSz="520700" eaLnBrk="0" fontAlgn="base" hangingPunct="0">
              <a:spcBef>
                <a:spcPct val="20000"/>
              </a:spcBef>
              <a:spcAft>
                <a:spcPct val="0"/>
              </a:spcAft>
              <a:buFont typeface="Arial" charset="0"/>
              <a:defRPr>
                <a:latin typeface="Arial" charset="0"/>
                <a:ea typeface="Arial" charset="0"/>
                <a:cs typeface="Arial" charset="0"/>
              </a:defRPr>
            </a:lvl8pPr>
            <a:lvl9pPr marL="3886200" indent="-228600" defTabSz="520700" eaLnBrk="0" fontAlgn="base" hangingPunct="0">
              <a:spcBef>
                <a:spcPct val="20000"/>
              </a:spcBef>
              <a:spcAft>
                <a:spcPct val="0"/>
              </a:spcAft>
              <a:buFont typeface="Arial" charset="0"/>
              <a:defRPr>
                <a:latin typeface="Arial" charset="0"/>
                <a:ea typeface="Arial" charset="0"/>
                <a:cs typeface="Arial" charset="0"/>
              </a:defRPr>
            </a:lvl9pPr>
          </a:lstStyle>
          <a:p>
            <a:pPr defTabSz="456385">
              <a:lnSpc>
                <a:spcPts val="3156"/>
              </a:lnSpc>
              <a:defRPr/>
            </a:pPr>
            <a:r>
              <a:rPr lang="en-US" altLang="ko-KR" sz="4800" spc="-88" dirty="0" smtClean="0">
                <a:solidFill>
                  <a:schemeClr val="bg1"/>
                </a:solidFill>
                <a:latin typeface="Times New Roman" panose="02020603050405020304" pitchFamily="18" charset="0"/>
                <a:ea typeface="Arial Unicode MS" panose="020B0604020202020204" pitchFamily="50" charset="-127"/>
                <a:cs typeface="Times New Roman" panose="02020603050405020304" pitchFamily="18" charset="0"/>
              </a:rPr>
              <a:t>Samsung</a:t>
            </a:r>
            <a:r>
              <a:rPr lang="ru-RU" altLang="ko-KR" sz="4800" spc="-88" dirty="0" smtClean="0">
                <a:solidFill>
                  <a:schemeClr val="bg1"/>
                </a:solidFill>
                <a:latin typeface="Times New Roman" panose="02020603050405020304" pitchFamily="18" charset="0"/>
                <a:ea typeface="Arial Unicode MS" panose="020B0604020202020204" pitchFamily="50" charset="-127"/>
                <a:cs typeface="Times New Roman" panose="02020603050405020304" pitchFamily="18" charset="0"/>
              </a:rPr>
              <a:t>.Модельный ряд 2015.</a:t>
            </a:r>
            <a:endParaRPr lang="en-US" altLang="ko-KR" sz="4800" spc="-88" dirty="0">
              <a:solidFill>
                <a:schemeClr val="bg1"/>
              </a:solidFill>
              <a:latin typeface="Times New Roman" panose="02020603050405020304" pitchFamily="18" charset="0"/>
              <a:ea typeface="Arial Unicode MS" panose="020B0604020202020204" pitchFamily="50" charset="-127"/>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8092" y="146723"/>
            <a:ext cx="1738993" cy="549156"/>
          </a:xfrm>
          <a:prstGeom prst="rect">
            <a:avLst/>
          </a:prstGeom>
        </p:spPr>
      </p:pic>
    </p:spTree>
    <p:extLst>
      <p:ext uri="{BB962C8B-B14F-4D97-AF65-F5344CB8AC3E}">
        <p14:creationId xmlns:p14="http://schemas.microsoft.com/office/powerpoint/2010/main" val="160018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4870100" cy="5143500"/>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anchor="ctr"/>
          <a:lstStyle/>
          <a:p>
            <a:pPr algn="ctr">
              <a:defRPr/>
            </a:pPr>
            <a:endParaRPr lang="en-US" dirty="0">
              <a:solidFill>
                <a:schemeClr val="bg1">
                  <a:lumMod val="85000"/>
                </a:schemeClr>
              </a:solidFill>
            </a:endParaRPr>
          </a:p>
        </p:txBody>
      </p:sp>
      <p:sp>
        <p:nvSpPr>
          <p:cNvPr id="12" name="Rectangle 11"/>
          <p:cNvSpPr/>
          <p:nvPr/>
        </p:nvSpPr>
        <p:spPr>
          <a:xfrm>
            <a:off x="4254888" y="0"/>
            <a:ext cx="4889113" cy="5143500"/>
          </a:xfrm>
          <a:prstGeom prst="rect">
            <a:avLst/>
          </a:prstGeom>
          <a:solidFill>
            <a:srgbClr val="00A0D6"/>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anchor="ctr"/>
          <a:lstStyle/>
          <a:p>
            <a:pPr algn="ctr">
              <a:defRPr/>
            </a:pPr>
            <a:endParaRPr lang="en-US" dirty="0"/>
          </a:p>
        </p:txBody>
      </p:sp>
      <p:sp>
        <p:nvSpPr>
          <p:cNvPr id="13" name="Rectangle 12"/>
          <p:cNvSpPr/>
          <p:nvPr/>
        </p:nvSpPr>
        <p:spPr>
          <a:xfrm rot="5400000" flipV="1">
            <a:off x="1697397" y="2546626"/>
            <a:ext cx="5143500" cy="50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anchor="ctr"/>
          <a:lstStyle/>
          <a:p>
            <a:pPr algn="ctr">
              <a:defRPr/>
            </a:pPr>
            <a:endParaRPr lang="en-US" dirty="0"/>
          </a:p>
        </p:txBody>
      </p:sp>
      <p:sp>
        <p:nvSpPr>
          <p:cNvPr id="14" name="Rectangle 13"/>
          <p:cNvSpPr/>
          <p:nvPr/>
        </p:nvSpPr>
        <p:spPr>
          <a:xfrm>
            <a:off x="4628361" y="2167793"/>
            <a:ext cx="4142165" cy="538609"/>
          </a:xfrm>
          <a:prstGeom prst="rect">
            <a:avLst/>
          </a:prstGeom>
          <a:effectLst/>
        </p:spPr>
        <p:txBody>
          <a:bodyPr lIns="0" tIns="0" rIns="0" bIns="0">
            <a:spAutoFit/>
          </a:bodyPr>
          <a:lstStyle/>
          <a:p>
            <a:pPr defTabSz="456328">
              <a:defRPr/>
            </a:pPr>
            <a:r>
              <a:rPr lang="ru-RU" sz="3500" b="1" spc="-44" dirty="0" smtClean="0">
                <a:solidFill>
                  <a:schemeClr val="bg1"/>
                </a:solidFill>
                <a:latin typeface="Times New Roman" panose="02020603050405020304" pitchFamily="18" charset="0"/>
                <a:cs typeface="Times New Roman" panose="02020603050405020304" pitchFamily="18" charset="0"/>
              </a:rPr>
              <a:t>Начальный сегмент</a:t>
            </a:r>
            <a:endParaRPr lang="en-US" sz="3500" b="1" spc="-44" dirty="0">
              <a:solidFill>
                <a:schemeClr val="bg1"/>
              </a:solidFill>
              <a:latin typeface="Times New Roman" panose="02020603050405020304" pitchFamily="18" charset="0"/>
              <a:cs typeface="Times New Roman" panose="02020603050405020304" pitchFamily="18" charset="0"/>
            </a:endParaRPr>
          </a:p>
        </p:txBody>
      </p:sp>
      <p:pic>
        <p:nvPicPr>
          <p:cNvPr id="15" name="Picture 2" descr="C:\Users\User\Desktop\2020w.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6222" r="93778"/>
                    </a14:imgEffect>
                  </a14:imgLayer>
                </a14:imgProps>
              </a:ext>
              <a:ext uri="{28A0092B-C50C-407E-A947-70E740481C1C}">
                <a14:useLocalDpi xmlns:a14="http://schemas.microsoft.com/office/drawing/2010/main"/>
              </a:ext>
            </a:extLst>
          </a:blip>
          <a:srcRect/>
          <a:stretch>
            <a:fillRect/>
          </a:stretch>
        </p:blipFill>
        <p:spPr bwMode="auto">
          <a:xfrm>
            <a:off x="0" y="2904154"/>
            <a:ext cx="3340681" cy="19535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User\Desktop\ru_SL-C460FW-XEV_005_Left-30-Angle_ice-gray.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135697" y="133350"/>
            <a:ext cx="2875060" cy="2502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sekz\Pictures\Samsung logo\Samsung_Business_rg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5440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제목 4"/>
          <p:cNvSpPr txBox="1">
            <a:spLocks/>
          </p:cNvSpPr>
          <p:nvPr/>
        </p:nvSpPr>
        <p:spPr>
          <a:xfrm>
            <a:off x="214314" y="21692"/>
            <a:ext cx="8301037" cy="584775"/>
          </a:xfrm>
          <a:prstGeom prst="rect">
            <a:avLst/>
          </a:prstGeom>
        </p:spPr>
        <p:txBody>
          <a:bodyPr>
            <a:spAutoFit/>
          </a:bodyPr>
          <a:lstStyle/>
          <a:p>
            <a:pPr defTabSz="456328">
              <a:defRPr/>
            </a:pPr>
            <a:r>
              <a:rPr lang="en-US" altLang="ko-KR" sz="3200" b="1" i="1"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Xpress</a:t>
            </a:r>
            <a:r>
              <a:rPr lang="en-US" altLang="ko-KR" sz="3200"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lang="en-US" altLang="ko-KR" sz="3200" cap="all" spc="-100" dirty="0" smtClean="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M2020 </a:t>
            </a:r>
            <a:r>
              <a:rPr lang="en-US" altLang="ko-KR" sz="3200"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series</a:t>
            </a:r>
            <a:endParaRPr lang="en-US" altLang="ko-KR" sz="3200" cap="all"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endParaRPr>
          </a:p>
        </p:txBody>
      </p:sp>
      <p:pic>
        <p:nvPicPr>
          <p:cNvPr id="39" name="Picture 1"/>
          <p:cNvPicPr>
            <a:picLocks noChangeAspect="1" noChangeArrowheads="1"/>
          </p:cNvPicPr>
          <p:nvPr/>
        </p:nvPicPr>
        <p:blipFill>
          <a:blip r:embed="rId3" cstate="print"/>
          <a:srcRect/>
          <a:stretch>
            <a:fillRect/>
          </a:stretch>
        </p:blipFill>
        <p:spPr bwMode="auto">
          <a:xfrm>
            <a:off x="3872472" y="1183319"/>
            <a:ext cx="843544" cy="632347"/>
          </a:xfrm>
          <a:prstGeom prst="rect">
            <a:avLst/>
          </a:prstGeom>
          <a:noFill/>
          <a:ln w="9525">
            <a:noFill/>
            <a:miter lim="800000"/>
            <a:headEnd/>
            <a:tailEnd/>
          </a:ln>
          <a:effectLst/>
        </p:spPr>
      </p:pic>
      <p:grpSp>
        <p:nvGrpSpPr>
          <p:cNvPr id="6" name="Group 25"/>
          <p:cNvGrpSpPr>
            <a:grpSpLocks/>
          </p:cNvGrpSpPr>
          <p:nvPr/>
        </p:nvGrpSpPr>
        <p:grpSpPr bwMode="auto">
          <a:xfrm>
            <a:off x="190500" y="2314913"/>
            <a:ext cx="3788960" cy="366713"/>
            <a:chOff x="298252" y="1396987"/>
            <a:chExt cx="7519774" cy="488950"/>
          </a:xfrm>
        </p:grpSpPr>
        <p:sp>
          <p:nvSpPr>
            <p:cNvPr id="40"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44" name="Rectangle 54"/>
            <p:cNvSpPr>
              <a:spLocks noChangeArrowheads="1"/>
            </p:cNvSpPr>
            <p:nvPr/>
          </p:nvSpPr>
          <p:spPr bwMode="auto">
            <a:xfrm>
              <a:off x="1331661" y="14096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Черно-белый принтер</a:t>
              </a:r>
              <a:endParaRPr lang="en-US" altLang="ko-KR" sz="1600" dirty="0">
                <a:solidFill>
                  <a:srgbClr val="003366"/>
                </a:solidFill>
                <a:latin typeface="+mn-lt"/>
              </a:endParaRPr>
            </a:p>
          </p:txBody>
        </p:sp>
      </p:grpSp>
      <p:sp>
        <p:nvSpPr>
          <p:cNvPr id="48" name="AutoShape 6"/>
          <p:cNvSpPr>
            <a:spLocks noChangeArrowheads="1"/>
          </p:cNvSpPr>
          <p:nvPr/>
        </p:nvSpPr>
        <p:spPr bwMode="auto">
          <a:xfrm>
            <a:off x="3788662" y="2085609"/>
            <a:ext cx="5287101" cy="810178"/>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54" name="AutoShape 6"/>
          <p:cNvSpPr>
            <a:spLocks noChangeArrowheads="1"/>
          </p:cNvSpPr>
          <p:nvPr/>
        </p:nvSpPr>
        <p:spPr bwMode="auto">
          <a:xfrm>
            <a:off x="3793400" y="893945"/>
            <a:ext cx="5287101" cy="1096780"/>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49" name="TextBox 48"/>
          <p:cNvSpPr txBox="1"/>
          <p:nvPr/>
        </p:nvSpPr>
        <p:spPr>
          <a:xfrm>
            <a:off x="4753556" y="809594"/>
            <a:ext cx="2587045" cy="369332"/>
          </a:xfrm>
          <a:prstGeom prst="rect">
            <a:avLst/>
          </a:prstGeom>
          <a:noFill/>
        </p:spPr>
        <p:txBody>
          <a:bodyPr wrap="square" rtlCol="0">
            <a:spAutoFit/>
          </a:bodyPr>
          <a:lstStyle/>
          <a:p>
            <a:r>
              <a:rPr lang="ru-RU" dirty="0" smtClean="0">
                <a:solidFill>
                  <a:schemeClr val="accent1">
                    <a:lumMod val="50000"/>
                  </a:schemeClr>
                </a:solidFill>
                <a:latin typeface="+mn-lt"/>
                <a:ea typeface="+mn-ea"/>
              </a:rPr>
              <a:t>Ультракомпактный</a:t>
            </a:r>
            <a:endParaRPr lang="en-US" dirty="0" smtClean="0">
              <a:solidFill>
                <a:schemeClr val="accent1">
                  <a:lumMod val="50000"/>
                </a:schemeClr>
              </a:solidFill>
              <a:latin typeface="+mn-lt"/>
              <a:ea typeface="+mn-ea"/>
            </a:endParaRPr>
          </a:p>
        </p:txBody>
      </p:sp>
      <p:sp>
        <p:nvSpPr>
          <p:cNvPr id="52" name="TextBox 51"/>
          <p:cNvSpPr txBox="1"/>
          <p:nvPr/>
        </p:nvSpPr>
        <p:spPr>
          <a:xfrm>
            <a:off x="4907009" y="2085696"/>
            <a:ext cx="3495495" cy="369332"/>
          </a:xfrm>
          <a:prstGeom prst="rect">
            <a:avLst/>
          </a:prstGeom>
          <a:noFill/>
        </p:spPr>
        <p:txBody>
          <a:bodyPr wrap="square" rtlCol="0">
            <a:spAutoFit/>
          </a:bodyPr>
          <a:lstStyle/>
          <a:p>
            <a:r>
              <a:rPr lang="ru-RU" dirty="0">
                <a:solidFill>
                  <a:schemeClr val="accent1">
                    <a:lumMod val="50000"/>
                  </a:schemeClr>
                </a:solidFill>
                <a:latin typeface="+mn-lt"/>
                <a:ea typeface="+mn-ea"/>
              </a:rPr>
              <a:t>Печать в одно касание!</a:t>
            </a:r>
          </a:p>
        </p:txBody>
      </p:sp>
      <p:sp>
        <p:nvSpPr>
          <p:cNvPr id="38" name="Rectangle 19"/>
          <p:cNvSpPr>
            <a:spLocks noChangeArrowheads="1"/>
          </p:cNvSpPr>
          <p:nvPr/>
        </p:nvSpPr>
        <p:spPr bwMode="auto">
          <a:xfrm>
            <a:off x="3886387" y="3014693"/>
            <a:ext cx="5257611" cy="2169825"/>
          </a:xfrm>
          <a:prstGeom prst="rect">
            <a:avLst/>
          </a:prstGeom>
          <a:noFill/>
          <a:ln w="9525">
            <a:noFill/>
            <a:miter lim="800000"/>
            <a:headEnd/>
            <a:tailEnd/>
          </a:ln>
        </p:spPr>
        <p:txBody>
          <a:bodyPr wrap="square">
            <a:spAutoFit/>
          </a:bodyPr>
          <a:lstStyle/>
          <a:p>
            <a:pPr>
              <a:buSzPct val="90000"/>
            </a:pPr>
            <a:r>
              <a:rPr lang="ru-RU" altLang="ko-KR" sz="2000" b="1" dirty="0" smtClean="0">
                <a:latin typeface="+mn-lt"/>
              </a:rPr>
              <a:t>Основные характеристики</a:t>
            </a:r>
            <a:r>
              <a:rPr lang="en-US" altLang="ko-KR" sz="2000" b="1" dirty="0" smtClean="0">
                <a:latin typeface="+mn-lt"/>
              </a:rPr>
              <a:t>:</a:t>
            </a:r>
          </a:p>
          <a:p>
            <a:pPr>
              <a:spcBef>
                <a:spcPts val="600"/>
              </a:spcBef>
              <a:buFont typeface="Arial" pitchFamily="34" charset="0"/>
              <a:buChar char="•"/>
              <a:defRPr/>
            </a:pPr>
            <a:r>
              <a:rPr lang="en-US" altLang="ko-KR" dirty="0" smtClean="0">
                <a:latin typeface="+mn-lt"/>
              </a:rPr>
              <a:t> </a:t>
            </a:r>
            <a:r>
              <a:rPr lang="ru-RU" altLang="ko-KR" dirty="0">
                <a:solidFill>
                  <a:schemeClr val="tx2">
                    <a:lumMod val="75000"/>
                    <a:lumOff val="25000"/>
                  </a:schemeClr>
                </a:solidFill>
                <a:latin typeface="+mn-lt"/>
              </a:rPr>
              <a:t>Скорость печати</a:t>
            </a:r>
            <a:r>
              <a:rPr lang="en-US" altLang="ko-KR" dirty="0">
                <a:solidFill>
                  <a:schemeClr val="tx2">
                    <a:lumMod val="75000"/>
                    <a:lumOff val="25000"/>
                  </a:schemeClr>
                </a:solidFill>
                <a:latin typeface="+mn-lt"/>
              </a:rPr>
              <a:t>: </a:t>
            </a:r>
            <a:r>
              <a:rPr lang="ru-RU" altLang="ko-KR" dirty="0">
                <a:solidFill>
                  <a:schemeClr val="tx2">
                    <a:lumMod val="75000"/>
                    <a:lumOff val="25000"/>
                  </a:schemeClr>
                </a:solidFill>
                <a:latin typeface="+mn-lt"/>
              </a:rPr>
              <a:t>20 стр/мин</a:t>
            </a:r>
            <a:endParaRPr lang="en-US" altLang="ko-KR" dirty="0">
              <a:solidFill>
                <a:schemeClr val="tx2">
                  <a:lumMod val="75000"/>
                  <a:lumOff val="25000"/>
                </a:schemeClr>
              </a:solidFill>
              <a:latin typeface="+mn-lt"/>
            </a:endParaRPr>
          </a:p>
          <a:p>
            <a:pPr>
              <a:spcBef>
                <a:spcPts val="600"/>
              </a:spcBef>
              <a:buFont typeface="Arial" pitchFamily="34" charset="0"/>
              <a:buChar char="•"/>
              <a:defRPr/>
            </a:pPr>
            <a:r>
              <a:rPr lang="ru-RU" altLang="ko-KR" dirty="0">
                <a:solidFill>
                  <a:schemeClr val="tx2">
                    <a:lumMod val="75000"/>
                    <a:lumOff val="25000"/>
                  </a:schemeClr>
                </a:solidFill>
                <a:latin typeface="+mn-lt"/>
              </a:rPr>
              <a:t> Оперативная память: </a:t>
            </a:r>
            <a:r>
              <a:rPr lang="en-US" altLang="ko-KR" dirty="0" smtClean="0">
                <a:solidFill>
                  <a:schemeClr val="tx2">
                    <a:lumMod val="75000"/>
                    <a:lumOff val="25000"/>
                  </a:schemeClr>
                </a:solidFill>
              </a:rPr>
              <a:t>M2020 - </a:t>
            </a:r>
            <a:r>
              <a:rPr lang="ru-RU" altLang="ko-KR" dirty="0" smtClean="0">
                <a:solidFill>
                  <a:schemeClr val="tx2">
                    <a:lumMod val="75000"/>
                    <a:lumOff val="25000"/>
                  </a:schemeClr>
                </a:solidFill>
                <a:latin typeface="+mn-lt"/>
              </a:rPr>
              <a:t>8 МБ</a:t>
            </a:r>
            <a:r>
              <a:rPr lang="en-US" altLang="ko-KR" dirty="0" smtClean="0">
                <a:solidFill>
                  <a:schemeClr val="tx2">
                    <a:lumMod val="75000"/>
                    <a:lumOff val="25000"/>
                  </a:schemeClr>
                </a:solidFill>
                <a:latin typeface="+mn-lt"/>
              </a:rPr>
              <a:t>; M2020W - 64</a:t>
            </a:r>
            <a:endParaRPr lang="en-US" altLang="ko-KR" dirty="0">
              <a:solidFill>
                <a:schemeClr val="tx2">
                  <a:lumMod val="75000"/>
                  <a:lumOff val="25000"/>
                </a:schemeClr>
              </a:solidFill>
              <a:latin typeface="+mn-lt"/>
            </a:endParaRPr>
          </a:p>
          <a:p>
            <a:pPr>
              <a:spcBef>
                <a:spcPts val="600"/>
              </a:spcBef>
              <a:buFont typeface="Arial" pitchFamily="34" charset="0"/>
              <a:buChar char="•"/>
              <a:defRPr/>
            </a:pPr>
            <a:r>
              <a:rPr lang="en-US" altLang="ko-KR" dirty="0">
                <a:solidFill>
                  <a:schemeClr val="tx2">
                    <a:lumMod val="75000"/>
                    <a:lumOff val="25000"/>
                  </a:schemeClr>
                </a:solidFill>
                <a:latin typeface="+mn-lt"/>
              </a:rPr>
              <a:t> </a:t>
            </a:r>
            <a:r>
              <a:rPr lang="ru-RU" altLang="ko-KR" dirty="0">
                <a:solidFill>
                  <a:schemeClr val="tx2">
                    <a:lumMod val="75000"/>
                    <a:lumOff val="25000"/>
                  </a:schemeClr>
                </a:solidFill>
                <a:latin typeface="+mn-lt"/>
              </a:rPr>
              <a:t>Процессор</a:t>
            </a:r>
            <a:r>
              <a:rPr lang="en-US" altLang="ko-KR" dirty="0">
                <a:solidFill>
                  <a:schemeClr val="tx2">
                    <a:lumMod val="75000"/>
                    <a:lumOff val="25000"/>
                  </a:schemeClr>
                </a:solidFill>
                <a:latin typeface="+mn-lt"/>
              </a:rPr>
              <a:t>: 4</a:t>
            </a:r>
            <a:r>
              <a:rPr lang="ru-RU" altLang="ko-KR" dirty="0">
                <a:solidFill>
                  <a:schemeClr val="tx2">
                    <a:lumMod val="75000"/>
                    <a:lumOff val="25000"/>
                  </a:schemeClr>
                </a:solidFill>
                <a:latin typeface="+mn-lt"/>
              </a:rPr>
              <a:t>00 МГц</a:t>
            </a:r>
          </a:p>
          <a:p>
            <a:pPr>
              <a:spcBef>
                <a:spcPts val="600"/>
              </a:spcBef>
              <a:buFont typeface="Arial" pitchFamily="34" charset="0"/>
              <a:buChar char="•"/>
              <a:defRPr/>
            </a:pPr>
            <a:r>
              <a:rPr lang="ru-RU" altLang="ko-KR" dirty="0">
                <a:solidFill>
                  <a:schemeClr val="tx2">
                    <a:lumMod val="75000"/>
                    <a:lumOff val="25000"/>
                  </a:schemeClr>
                </a:solidFill>
                <a:latin typeface="+mn-lt"/>
              </a:rPr>
              <a:t> Максимальная ежемесячная нагрузка</a:t>
            </a:r>
            <a:r>
              <a:rPr lang="en-US" altLang="ko-KR" dirty="0">
                <a:solidFill>
                  <a:schemeClr val="tx2">
                    <a:lumMod val="75000"/>
                    <a:lumOff val="25000"/>
                  </a:schemeClr>
                </a:solidFill>
                <a:latin typeface="+mn-lt"/>
              </a:rPr>
              <a:t>: 1</a:t>
            </a:r>
            <a:r>
              <a:rPr lang="ru-RU" altLang="ko-KR" dirty="0">
                <a:solidFill>
                  <a:schemeClr val="tx2">
                    <a:lumMod val="75000"/>
                    <a:lumOff val="25000"/>
                  </a:schemeClr>
                </a:solidFill>
                <a:latin typeface="+mn-lt"/>
              </a:rPr>
              <a:t>0 000</a:t>
            </a:r>
          </a:p>
          <a:p>
            <a:pPr>
              <a:spcBef>
                <a:spcPts val="600"/>
              </a:spcBef>
              <a:buFont typeface="Arial" pitchFamily="34" charset="0"/>
              <a:buChar char="•"/>
              <a:defRPr/>
            </a:pPr>
            <a:r>
              <a:rPr lang="en-US" altLang="ko-KR" dirty="0">
                <a:solidFill>
                  <a:schemeClr val="tx2">
                    <a:lumMod val="75000"/>
                    <a:lumOff val="25000"/>
                  </a:schemeClr>
                </a:solidFill>
                <a:latin typeface="+mn-lt"/>
              </a:rPr>
              <a:t> </a:t>
            </a:r>
            <a:r>
              <a:rPr lang="ru-RU" altLang="ko-KR" dirty="0">
                <a:solidFill>
                  <a:schemeClr val="tx2">
                    <a:lumMod val="75000"/>
                    <a:lumOff val="25000"/>
                  </a:schemeClr>
                </a:solidFill>
                <a:latin typeface="+mn-lt"/>
              </a:rPr>
              <a:t>Уровень шума при работе: 50 дБ</a:t>
            </a:r>
          </a:p>
        </p:txBody>
      </p:sp>
      <p:sp>
        <p:nvSpPr>
          <p:cNvPr id="50" name="TextBox 49"/>
          <p:cNvSpPr txBox="1"/>
          <p:nvPr/>
        </p:nvSpPr>
        <p:spPr bwMode="auto">
          <a:xfrm>
            <a:off x="124879" y="4163229"/>
            <a:ext cx="2670571" cy="984885"/>
          </a:xfrm>
          <a:prstGeom prst="rect">
            <a:avLst/>
          </a:prstGeom>
          <a:noFill/>
        </p:spPr>
        <p:txBody>
          <a:bodyPr wrap="square">
            <a:spAutoFit/>
          </a:bodyPr>
          <a:lstStyle/>
          <a:p>
            <a:pPr>
              <a:defRPr/>
            </a:pPr>
            <a:r>
              <a:rPr lang="ru-RU" sz="1600" b="1" dirty="0" smtClean="0">
                <a:latin typeface="+mn-lt"/>
                <a:ea typeface="+mj-ea"/>
              </a:rPr>
              <a:t>Расходные материалы</a:t>
            </a:r>
            <a:r>
              <a:rPr lang="en-US" sz="1600" b="1" dirty="0" smtClean="0">
                <a:latin typeface="+mn-lt"/>
                <a:ea typeface="+mj-ea"/>
              </a:rPr>
              <a:t>:</a:t>
            </a:r>
            <a:endParaRPr lang="ru-RU" sz="1600" b="1" dirty="0" smtClean="0">
              <a:latin typeface="+mn-lt"/>
              <a:ea typeface="+mj-ea"/>
            </a:endParaRPr>
          </a:p>
          <a:p>
            <a:pPr>
              <a:buFont typeface="Arial" pitchFamily="34" charset="0"/>
              <a:buChar char="•"/>
              <a:defRPr/>
            </a:pPr>
            <a:r>
              <a:rPr lang="ru-RU" sz="1400" dirty="0" smtClean="0">
                <a:solidFill>
                  <a:schemeClr val="tx2">
                    <a:lumMod val="75000"/>
                    <a:lumOff val="25000"/>
                  </a:schemeClr>
                </a:solidFill>
                <a:latin typeface="+mn-lt"/>
                <a:ea typeface="+mj-ea"/>
              </a:rPr>
              <a:t> Картридж на </a:t>
            </a:r>
            <a:r>
              <a:rPr lang="en-US" sz="1400" dirty="0">
                <a:solidFill>
                  <a:schemeClr val="tx2">
                    <a:lumMod val="75000"/>
                    <a:lumOff val="25000"/>
                  </a:schemeClr>
                </a:solidFill>
                <a:latin typeface="+mn-lt"/>
                <a:ea typeface="+mj-ea"/>
              </a:rPr>
              <a:t>5</a:t>
            </a:r>
            <a:r>
              <a:rPr lang="ru-RU" sz="1400" dirty="0" smtClean="0">
                <a:solidFill>
                  <a:schemeClr val="tx2">
                    <a:lumMod val="75000"/>
                    <a:lumOff val="25000"/>
                  </a:schemeClr>
                </a:solidFill>
                <a:latin typeface="+mn-lt"/>
                <a:ea typeface="+mj-ea"/>
              </a:rPr>
              <a:t>00 ст</a:t>
            </a:r>
            <a:r>
              <a:rPr lang="en-US" sz="1400" dirty="0" smtClean="0">
                <a:solidFill>
                  <a:schemeClr val="tx2">
                    <a:lumMod val="75000"/>
                    <a:lumOff val="25000"/>
                  </a:schemeClr>
                </a:solidFill>
                <a:latin typeface="+mn-lt"/>
                <a:ea typeface="+mj-ea"/>
              </a:rPr>
              <a:t>.</a:t>
            </a:r>
            <a:r>
              <a:rPr lang="ru-RU" sz="1400" dirty="0" smtClean="0">
                <a:solidFill>
                  <a:schemeClr val="tx2">
                    <a:lumMod val="75000"/>
                    <a:lumOff val="25000"/>
                  </a:schemeClr>
                </a:solidFill>
                <a:latin typeface="+mn-lt"/>
                <a:ea typeface="+mj-ea"/>
              </a:rPr>
              <a:t> (старт)</a:t>
            </a:r>
            <a:endParaRPr lang="ru-RU" sz="1400" dirty="0">
              <a:solidFill>
                <a:schemeClr val="tx2">
                  <a:lumMod val="75000"/>
                  <a:lumOff val="25000"/>
                </a:schemeClr>
              </a:solidFill>
              <a:latin typeface="+mn-lt"/>
              <a:ea typeface="+mj-ea"/>
            </a:endParaRPr>
          </a:p>
          <a:p>
            <a:pPr>
              <a:buFont typeface="Arial" pitchFamily="34" charset="0"/>
              <a:buChar char="•"/>
              <a:defRPr/>
            </a:pPr>
            <a:r>
              <a:rPr lang="ru-RU" sz="1400" dirty="0" smtClean="0">
                <a:solidFill>
                  <a:schemeClr val="tx2">
                    <a:lumMod val="75000"/>
                    <a:lumOff val="25000"/>
                  </a:schemeClr>
                </a:solidFill>
                <a:latin typeface="+mn-lt"/>
                <a:ea typeface="+mj-ea"/>
              </a:rPr>
              <a:t> Картридж на </a:t>
            </a:r>
            <a:r>
              <a:rPr lang="en-US" sz="1400" dirty="0" smtClean="0">
                <a:solidFill>
                  <a:schemeClr val="tx2">
                    <a:lumMod val="75000"/>
                    <a:lumOff val="25000"/>
                  </a:schemeClr>
                </a:solidFill>
                <a:latin typeface="+mn-lt"/>
                <a:ea typeface="+mj-ea"/>
              </a:rPr>
              <a:t>10</a:t>
            </a:r>
            <a:r>
              <a:rPr lang="ru-RU" sz="1400" dirty="0" smtClean="0">
                <a:solidFill>
                  <a:schemeClr val="tx2">
                    <a:lumMod val="75000"/>
                    <a:lumOff val="25000"/>
                  </a:schemeClr>
                </a:solidFill>
                <a:latin typeface="+mn-lt"/>
                <a:ea typeface="+mj-ea"/>
              </a:rPr>
              <a:t>00 </a:t>
            </a:r>
            <a:r>
              <a:rPr lang="ru-RU" sz="1400" dirty="0" err="1" smtClean="0">
                <a:solidFill>
                  <a:schemeClr val="tx2">
                    <a:lumMod val="75000"/>
                    <a:lumOff val="25000"/>
                  </a:schemeClr>
                </a:solidFill>
                <a:latin typeface="+mn-lt"/>
                <a:ea typeface="+mj-ea"/>
              </a:rPr>
              <a:t>ст</a:t>
            </a:r>
            <a:r>
              <a:rPr lang="en-US" sz="1400" dirty="0" smtClean="0">
                <a:solidFill>
                  <a:schemeClr val="tx2">
                    <a:lumMod val="75000"/>
                    <a:lumOff val="25000"/>
                  </a:schemeClr>
                </a:solidFill>
                <a:latin typeface="+mn-lt"/>
                <a:ea typeface="+mj-ea"/>
              </a:rPr>
              <a:t>.</a:t>
            </a:r>
          </a:p>
          <a:p>
            <a:pPr>
              <a:buFont typeface="Arial" pitchFamily="34" charset="0"/>
              <a:buChar char="•"/>
              <a:defRPr/>
            </a:pPr>
            <a:r>
              <a:rPr lang="en-US" sz="1400" dirty="0">
                <a:solidFill>
                  <a:schemeClr val="tx2">
                    <a:lumMod val="75000"/>
                    <a:lumOff val="25000"/>
                  </a:schemeClr>
                </a:solidFill>
                <a:latin typeface="+mn-lt"/>
                <a:ea typeface="+mj-ea"/>
              </a:rPr>
              <a:t> </a:t>
            </a:r>
            <a:r>
              <a:rPr lang="ru-RU" sz="1400" dirty="0" smtClean="0">
                <a:solidFill>
                  <a:schemeClr val="tx2">
                    <a:lumMod val="75000"/>
                    <a:lumOff val="25000"/>
                  </a:schemeClr>
                </a:solidFill>
                <a:latin typeface="+mn-lt"/>
                <a:ea typeface="+mj-ea"/>
              </a:rPr>
              <a:t>картридж на 1800 ст. (2020</a:t>
            </a:r>
            <a:r>
              <a:rPr lang="en-US" sz="1400" dirty="0" smtClean="0">
                <a:solidFill>
                  <a:schemeClr val="tx2">
                    <a:lumMod val="75000"/>
                    <a:lumOff val="25000"/>
                  </a:schemeClr>
                </a:solidFill>
                <a:latin typeface="+mn-lt"/>
                <a:ea typeface="+mj-ea"/>
              </a:rPr>
              <a:t>L)</a:t>
            </a:r>
            <a:endParaRPr lang="ru-RU" sz="1400" dirty="0" smtClean="0">
              <a:solidFill>
                <a:schemeClr val="tx2">
                  <a:lumMod val="75000"/>
                  <a:lumOff val="25000"/>
                </a:schemeClr>
              </a:solidFill>
              <a:latin typeface="+mn-lt"/>
              <a:ea typeface="+mj-ea"/>
            </a:endParaRPr>
          </a:p>
        </p:txBody>
      </p:sp>
      <p:sp>
        <p:nvSpPr>
          <p:cNvPr id="53" name="Rounded Rectangle 52"/>
          <p:cNvSpPr/>
          <p:nvPr/>
        </p:nvSpPr>
        <p:spPr bwMode="auto">
          <a:xfrm>
            <a:off x="98101" y="4212712"/>
            <a:ext cx="3637875" cy="892688"/>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4"/>
              </a:buBlip>
              <a:defRPr/>
            </a:pPr>
            <a:endParaRPr kumimoji="1" lang="ru-RU" altLang="ko-KR">
              <a:solidFill>
                <a:prstClr val="black"/>
              </a:solidFill>
              <a:latin typeface="+mn-lt"/>
              <a:ea typeface="+mj-ea"/>
            </a:endParaRPr>
          </a:p>
        </p:txBody>
      </p:sp>
      <p:grpSp>
        <p:nvGrpSpPr>
          <p:cNvPr id="56" name="Group 25"/>
          <p:cNvGrpSpPr>
            <a:grpSpLocks/>
          </p:cNvGrpSpPr>
          <p:nvPr/>
        </p:nvGrpSpPr>
        <p:grpSpPr bwMode="auto">
          <a:xfrm>
            <a:off x="190500" y="2734013"/>
            <a:ext cx="3788960" cy="366713"/>
            <a:chOff x="298252" y="1396987"/>
            <a:chExt cx="7519774" cy="488950"/>
          </a:xfrm>
        </p:grpSpPr>
        <p:sp>
          <p:nvSpPr>
            <p:cNvPr id="57"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58" name="Rectangle 54"/>
            <p:cNvSpPr>
              <a:spLocks noChangeArrowheads="1"/>
            </p:cNvSpPr>
            <p:nvPr/>
          </p:nvSpPr>
          <p:spPr bwMode="auto">
            <a:xfrm>
              <a:off x="1331661"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Малый</a:t>
              </a:r>
              <a:r>
                <a:rPr lang="en-US" altLang="ko-KR" sz="1600" dirty="0" smtClean="0">
                  <a:solidFill>
                    <a:srgbClr val="003366"/>
                  </a:solidFill>
                  <a:latin typeface="+mn-lt"/>
                </a:rPr>
                <a:t>/</a:t>
              </a:r>
              <a:r>
                <a:rPr lang="ru-RU" altLang="ko-KR" sz="1600" dirty="0" smtClean="0">
                  <a:solidFill>
                    <a:srgbClr val="003366"/>
                  </a:solidFill>
                  <a:latin typeface="+mn-lt"/>
                </a:rPr>
                <a:t>домашний офис</a:t>
              </a:r>
              <a:endParaRPr lang="en-US" altLang="ko-KR" sz="1600" dirty="0">
                <a:solidFill>
                  <a:srgbClr val="003366"/>
                </a:solidFill>
                <a:latin typeface="+mn-lt"/>
              </a:endParaRPr>
            </a:p>
          </p:txBody>
        </p:sp>
      </p:grpSp>
      <p:sp>
        <p:nvSpPr>
          <p:cNvPr id="37" name="TextBox 36"/>
          <p:cNvSpPr txBox="1"/>
          <p:nvPr/>
        </p:nvSpPr>
        <p:spPr>
          <a:xfrm>
            <a:off x="4716016" y="1041467"/>
            <a:ext cx="4427983" cy="581025"/>
          </a:xfrm>
          <a:prstGeom prst="rect">
            <a:avLst/>
          </a:prstGeom>
          <a:noFill/>
        </p:spPr>
        <p:txBody>
          <a:bodyPr wrap="square" rtlCol="0">
            <a:noAutofit/>
          </a:bodyPr>
          <a:lstStyle/>
          <a:p>
            <a:r>
              <a:rPr lang="ru-RU" sz="1200" dirty="0" smtClean="0">
                <a:latin typeface="+mn-lt"/>
              </a:rPr>
              <a:t>Компактный принтер с размерами 331 х 215 х 178мм может  считаться идеальным стандартом на услуги по печати,  не </a:t>
            </a:r>
            <a:r>
              <a:rPr lang="ru-RU" sz="1200" dirty="0">
                <a:latin typeface="+mn-lt"/>
              </a:rPr>
              <a:t>требующим дополнительного рабочего места.</a:t>
            </a:r>
            <a:endParaRPr lang="en-US" sz="1200" dirty="0">
              <a:latin typeface="+mn-lt"/>
            </a:endParaRPr>
          </a:p>
          <a:p>
            <a:r>
              <a:rPr lang="ru-RU" sz="1200" dirty="0">
                <a:latin typeface="+mn-lt"/>
              </a:rPr>
              <a:t>Этот компактный принтер занимает мало места и отлично </a:t>
            </a:r>
            <a:r>
              <a:rPr lang="ru-RU" sz="1200" dirty="0" smtClean="0">
                <a:latin typeface="+mn-lt"/>
              </a:rPr>
              <a:t>смотрится </a:t>
            </a:r>
            <a:r>
              <a:rPr lang="ru-RU" sz="1200" dirty="0">
                <a:latin typeface="+mn-lt"/>
              </a:rPr>
              <a:t>на рабочем столе.</a:t>
            </a:r>
          </a:p>
        </p:txBody>
      </p:sp>
      <p:sp>
        <p:nvSpPr>
          <p:cNvPr id="43" name="TextBox 42"/>
          <p:cNvSpPr txBox="1"/>
          <p:nvPr/>
        </p:nvSpPr>
        <p:spPr>
          <a:xfrm>
            <a:off x="4907009" y="2301720"/>
            <a:ext cx="4236991" cy="495300"/>
          </a:xfrm>
          <a:prstGeom prst="rect">
            <a:avLst/>
          </a:prstGeom>
          <a:noFill/>
        </p:spPr>
        <p:txBody>
          <a:bodyPr wrap="square" rtlCol="0">
            <a:noAutofit/>
          </a:bodyPr>
          <a:lstStyle/>
          <a:p>
            <a:r>
              <a:rPr lang="ru-RU" sz="1200" dirty="0">
                <a:latin typeface="+mn-lt"/>
              </a:rPr>
              <a:t>Просто прикоснитесь своим мобильным устройством к принтеру </a:t>
            </a:r>
            <a:r>
              <a:rPr lang="ru-RU" sz="1200" dirty="0" err="1">
                <a:latin typeface="+mn-lt"/>
              </a:rPr>
              <a:t>Samsung</a:t>
            </a:r>
            <a:r>
              <a:rPr lang="ru-RU" sz="1200" dirty="0">
                <a:latin typeface="+mn-lt"/>
              </a:rPr>
              <a:t> </a:t>
            </a:r>
            <a:r>
              <a:rPr lang="ru-RU" sz="1200" dirty="0" err="1">
                <a:latin typeface="+mn-lt"/>
              </a:rPr>
              <a:t>Xpress</a:t>
            </a:r>
            <a:r>
              <a:rPr lang="ru-RU" sz="1200" dirty="0">
                <a:latin typeface="+mn-lt"/>
              </a:rPr>
              <a:t> M2020W, чтобы напечатать </a:t>
            </a:r>
            <a:r>
              <a:rPr lang="ru-RU" sz="1200" dirty="0" smtClean="0">
                <a:latin typeface="+mn-lt"/>
              </a:rPr>
              <a:t>практически любой </a:t>
            </a:r>
            <a:r>
              <a:rPr lang="ru-RU" sz="1200" dirty="0">
                <a:latin typeface="+mn-lt"/>
              </a:rPr>
              <a:t>текст или изображение.</a:t>
            </a:r>
          </a:p>
        </p:txBody>
      </p:sp>
      <p:graphicFrame>
        <p:nvGraphicFramePr>
          <p:cNvPr id="59" name="Table 58"/>
          <p:cNvGraphicFramePr>
            <a:graphicFrameLocks noGrp="1"/>
          </p:cNvGraphicFramePr>
          <p:nvPr>
            <p:extLst>
              <p:ext uri="{D42A27DB-BD31-4B8C-83A1-F6EECF244321}">
                <p14:modId xmlns:p14="http://schemas.microsoft.com/office/powerpoint/2010/main" val="2352359486"/>
              </p:ext>
            </p:extLst>
          </p:nvPr>
        </p:nvGraphicFramePr>
        <p:xfrm>
          <a:off x="347765" y="3218905"/>
          <a:ext cx="2455020" cy="888789"/>
        </p:xfrm>
        <a:graphic>
          <a:graphicData uri="http://schemas.openxmlformats.org/drawingml/2006/table">
            <a:tbl>
              <a:tblPr firstRow="1" bandRow="1">
                <a:tableStyleId>{5C22544A-7EE6-4342-B048-85BDC9FD1C3A}</a:tableStyleId>
              </a:tblPr>
              <a:tblGrid>
                <a:gridCol w="866263"/>
                <a:gridCol w="744978"/>
                <a:gridCol w="391600"/>
                <a:gridCol w="452179"/>
              </a:tblGrid>
              <a:tr h="279521">
                <a:tc>
                  <a:txBody>
                    <a:bodyPr/>
                    <a:lstStyle/>
                    <a:p>
                      <a:pPr algn="ctr"/>
                      <a:r>
                        <a:rPr lang="ru-RU" sz="900" dirty="0" smtClean="0">
                          <a:solidFill>
                            <a:schemeClr val="accent1">
                              <a:lumMod val="25000"/>
                            </a:schemeClr>
                          </a:solidFill>
                        </a:rPr>
                        <a:t>Модель</a:t>
                      </a:r>
                      <a:endParaRPr lang="en-US" sz="900" dirty="0">
                        <a:solidFill>
                          <a:schemeClr val="accent1">
                            <a:lumMod val="25000"/>
                          </a:schemeClr>
                        </a:solidFill>
                      </a:endParaRPr>
                    </a:p>
                  </a:txBody>
                  <a:tcPr marL="18000" marR="18000" marT="0" marB="0" anchor="ctr"/>
                </a:tc>
                <a:tc>
                  <a:txBody>
                    <a:bodyPr/>
                    <a:lstStyle/>
                    <a:p>
                      <a:pPr algn="ctr"/>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LAN</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Wi-Fi</a:t>
                      </a:r>
                      <a:endParaRPr lang="en-US" sz="900" dirty="0">
                        <a:solidFill>
                          <a:schemeClr val="accent1">
                            <a:lumMod val="25000"/>
                          </a:schemeClr>
                        </a:solidFill>
                      </a:endParaRPr>
                    </a:p>
                  </a:txBody>
                  <a:tcPr marL="18000" marR="18000" marT="0" marB="0" anchor="ctr"/>
                </a:tc>
              </a:tr>
              <a:tr h="217382">
                <a:tc>
                  <a:txBody>
                    <a:bodyPr/>
                    <a:lstStyle/>
                    <a:p>
                      <a:pPr algn="l"/>
                      <a:r>
                        <a:rPr lang="en-US" sz="800" dirty="0" smtClean="0">
                          <a:latin typeface="+mj-lt"/>
                        </a:rPr>
                        <a:t>SL-M2020</a:t>
                      </a:r>
                      <a:endParaRPr lang="en-US" sz="800" dirty="0">
                        <a:latin typeface="+mj-lt"/>
                      </a:endParaRPr>
                    </a:p>
                  </a:txBody>
                  <a:tcPr marL="18000" marR="18000" marT="0" marB="0" anchor="ctr"/>
                </a:tc>
                <a:tc>
                  <a:txBody>
                    <a:bodyPr/>
                    <a:lstStyle/>
                    <a:p>
                      <a:pPr algn="ctr"/>
                      <a:r>
                        <a:rPr lang="en-US" sz="800" dirty="0" smtClean="0">
                          <a:latin typeface="+mj-lt"/>
                        </a:rPr>
                        <a:t>○</a:t>
                      </a:r>
                      <a:endParaRPr lang="en-US" sz="800" dirty="0">
                        <a:latin typeface="+mj-lt"/>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195943">
                <a:tc>
                  <a:txBody>
                    <a:bodyPr/>
                    <a:lstStyle/>
                    <a:p>
                      <a:pPr algn="l"/>
                      <a:r>
                        <a:rPr lang="en-US" sz="800" kern="1200" dirty="0" smtClean="0">
                          <a:solidFill>
                            <a:schemeClr val="dk1"/>
                          </a:solidFill>
                          <a:latin typeface="+mn-lt"/>
                          <a:ea typeface="+mn-ea"/>
                          <a:cs typeface="+mn-cs"/>
                        </a:rPr>
                        <a:t>SL-M2020L</a:t>
                      </a:r>
                      <a:endParaRPr lang="en-US" sz="800" kern="1200" dirty="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195943">
                <a:tc>
                  <a:txBody>
                    <a:bodyPr/>
                    <a:lstStyle/>
                    <a:p>
                      <a:pPr marL="0" marR="0" indent="0" algn="l" defTabSz="870740"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SL-M2020W</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bl>
          </a:graphicData>
        </a:graphic>
      </p:graphicFrame>
      <p:pic>
        <p:nvPicPr>
          <p:cNvPr id="1331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17541" y="4222803"/>
            <a:ext cx="1023731" cy="546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52245" y="2156062"/>
            <a:ext cx="909299" cy="681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User\Desktop\2020w.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52449" y="526948"/>
            <a:ext cx="2876551" cy="16467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sekz\Pictures\Samsung logo\Samsung_Business_rg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29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17678" y="4376282"/>
            <a:ext cx="1023731" cy="546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0791" name="Rectangle 19"/>
          <p:cNvSpPr>
            <a:spLocks noChangeArrowheads="1"/>
          </p:cNvSpPr>
          <p:nvPr/>
        </p:nvSpPr>
        <p:spPr bwMode="auto">
          <a:xfrm>
            <a:off x="3886388" y="3167093"/>
            <a:ext cx="5257613" cy="1985159"/>
          </a:xfrm>
          <a:prstGeom prst="rect">
            <a:avLst/>
          </a:prstGeom>
          <a:noFill/>
          <a:ln w="9525">
            <a:noFill/>
            <a:miter lim="800000"/>
            <a:headEnd/>
            <a:tailEnd/>
          </a:ln>
        </p:spPr>
        <p:txBody>
          <a:bodyPr wrap="square">
            <a:spAutoFit/>
          </a:bodyPr>
          <a:lstStyle/>
          <a:p>
            <a:pPr>
              <a:buSzPct val="90000"/>
            </a:pPr>
            <a:r>
              <a:rPr lang="ru-RU" altLang="ko-KR" b="1" dirty="0" smtClean="0">
                <a:latin typeface="+mn-lt"/>
              </a:rPr>
              <a:t>Основные характеристики</a:t>
            </a:r>
            <a:r>
              <a:rPr lang="en-US" altLang="ko-KR" b="1" dirty="0" smtClean="0">
                <a:latin typeface="+mn-lt"/>
              </a:rPr>
              <a:t>:</a:t>
            </a:r>
          </a:p>
          <a:p>
            <a:pPr>
              <a:spcBef>
                <a:spcPts val="600"/>
              </a:spcBef>
              <a:buFont typeface="Arial" pitchFamily="34" charset="0"/>
              <a:buChar char="•"/>
              <a:defRPr/>
            </a:pPr>
            <a:r>
              <a:rPr lang="en-US" altLang="ko-KR" sz="1600" dirty="0">
                <a:solidFill>
                  <a:schemeClr val="tx2">
                    <a:lumMod val="75000"/>
                    <a:lumOff val="25000"/>
                  </a:schemeClr>
                </a:solidFill>
                <a:latin typeface="+mn-lt"/>
              </a:rPr>
              <a:t> </a:t>
            </a:r>
            <a:r>
              <a:rPr lang="ru-RU" altLang="ko-KR" sz="1600" dirty="0">
                <a:solidFill>
                  <a:schemeClr val="tx2">
                    <a:lumMod val="75000"/>
                    <a:lumOff val="25000"/>
                  </a:schemeClr>
                </a:solidFill>
                <a:latin typeface="+mn-lt"/>
              </a:rPr>
              <a:t>Скорость печати</a:t>
            </a:r>
            <a:r>
              <a:rPr lang="en-US" altLang="ko-KR" sz="1600" dirty="0">
                <a:solidFill>
                  <a:schemeClr val="tx2">
                    <a:lumMod val="75000"/>
                    <a:lumOff val="25000"/>
                  </a:schemeClr>
                </a:solidFill>
                <a:latin typeface="+mn-lt"/>
              </a:rPr>
              <a:t>: </a:t>
            </a:r>
            <a:r>
              <a:rPr lang="ru-RU" altLang="ko-KR" sz="1600" dirty="0">
                <a:solidFill>
                  <a:schemeClr val="tx2">
                    <a:lumMod val="75000"/>
                    <a:lumOff val="25000"/>
                  </a:schemeClr>
                </a:solidFill>
                <a:latin typeface="+mn-lt"/>
              </a:rPr>
              <a:t>20стр/мин</a:t>
            </a:r>
            <a:endParaRPr lang="en-US" altLang="ko-KR" sz="1600" dirty="0">
              <a:solidFill>
                <a:schemeClr val="tx2">
                  <a:lumMod val="75000"/>
                  <a:lumOff val="25000"/>
                </a:schemeClr>
              </a:solidFill>
              <a:latin typeface="+mn-lt"/>
            </a:endParaRPr>
          </a:p>
          <a:p>
            <a:pPr>
              <a:spcBef>
                <a:spcPts val="600"/>
              </a:spcBef>
              <a:buFont typeface="Arial" pitchFamily="34" charset="0"/>
              <a:buChar char="•"/>
              <a:defRPr/>
            </a:pPr>
            <a:r>
              <a:rPr lang="ru-RU" altLang="ko-KR" sz="1600" dirty="0">
                <a:solidFill>
                  <a:schemeClr val="tx2">
                    <a:lumMod val="75000"/>
                    <a:lumOff val="25000"/>
                  </a:schemeClr>
                </a:solidFill>
                <a:latin typeface="+mn-lt"/>
              </a:rPr>
              <a:t> Оперативная память: 128 МБ</a:t>
            </a:r>
            <a:endParaRPr lang="en-US" altLang="ko-KR" sz="1600" dirty="0">
              <a:solidFill>
                <a:schemeClr val="tx2">
                  <a:lumMod val="75000"/>
                  <a:lumOff val="25000"/>
                </a:schemeClr>
              </a:solidFill>
              <a:latin typeface="+mn-lt"/>
            </a:endParaRPr>
          </a:p>
          <a:p>
            <a:pPr>
              <a:spcBef>
                <a:spcPts val="600"/>
              </a:spcBef>
              <a:buFont typeface="Arial" pitchFamily="34" charset="0"/>
              <a:buChar char="•"/>
              <a:defRPr/>
            </a:pPr>
            <a:r>
              <a:rPr lang="en-US" altLang="ko-KR" sz="1600" dirty="0">
                <a:solidFill>
                  <a:schemeClr val="tx2">
                    <a:lumMod val="75000"/>
                    <a:lumOff val="25000"/>
                  </a:schemeClr>
                </a:solidFill>
                <a:latin typeface="+mn-lt"/>
              </a:rPr>
              <a:t> </a:t>
            </a:r>
            <a:r>
              <a:rPr lang="ru-RU" altLang="ko-KR" sz="1600" dirty="0">
                <a:solidFill>
                  <a:schemeClr val="tx2">
                    <a:lumMod val="75000"/>
                    <a:lumOff val="25000"/>
                  </a:schemeClr>
                </a:solidFill>
                <a:latin typeface="+mn-lt"/>
              </a:rPr>
              <a:t>Процессор</a:t>
            </a:r>
            <a:r>
              <a:rPr lang="en-US" altLang="ko-KR" sz="1600" dirty="0">
                <a:solidFill>
                  <a:schemeClr val="tx2">
                    <a:lumMod val="75000"/>
                    <a:lumOff val="25000"/>
                  </a:schemeClr>
                </a:solidFill>
                <a:latin typeface="+mn-lt"/>
              </a:rPr>
              <a:t>: </a:t>
            </a:r>
            <a:r>
              <a:rPr lang="ru-RU" altLang="ko-KR" sz="1600" dirty="0">
                <a:solidFill>
                  <a:schemeClr val="tx2">
                    <a:lumMod val="75000"/>
                    <a:lumOff val="25000"/>
                  </a:schemeClr>
                </a:solidFill>
                <a:latin typeface="+mn-lt"/>
              </a:rPr>
              <a:t>600 МГц</a:t>
            </a:r>
          </a:p>
          <a:p>
            <a:pPr>
              <a:spcBef>
                <a:spcPts val="600"/>
              </a:spcBef>
              <a:buFont typeface="Arial" pitchFamily="34" charset="0"/>
              <a:buChar char="•"/>
              <a:defRPr/>
            </a:pPr>
            <a:r>
              <a:rPr lang="ru-RU" altLang="ko-KR" sz="1600" dirty="0">
                <a:solidFill>
                  <a:schemeClr val="tx2">
                    <a:lumMod val="75000"/>
                    <a:lumOff val="25000"/>
                  </a:schemeClr>
                </a:solidFill>
                <a:latin typeface="+mn-lt"/>
              </a:rPr>
              <a:t> Максимальная ежемесячная нагрузка</a:t>
            </a:r>
            <a:r>
              <a:rPr lang="en-US" altLang="ko-KR" sz="1600" dirty="0">
                <a:solidFill>
                  <a:schemeClr val="tx2">
                    <a:lumMod val="75000"/>
                    <a:lumOff val="25000"/>
                  </a:schemeClr>
                </a:solidFill>
                <a:latin typeface="+mn-lt"/>
              </a:rPr>
              <a:t>:</a:t>
            </a:r>
            <a:r>
              <a:rPr lang="ru-RU" altLang="ko-KR" sz="1600" dirty="0">
                <a:solidFill>
                  <a:schemeClr val="tx2">
                    <a:lumMod val="75000"/>
                    <a:lumOff val="25000"/>
                  </a:schemeClr>
                </a:solidFill>
                <a:latin typeface="+mn-lt"/>
              </a:rPr>
              <a:t> </a:t>
            </a:r>
            <a:r>
              <a:rPr lang="en-US" altLang="ko-KR" sz="1600" dirty="0">
                <a:solidFill>
                  <a:schemeClr val="tx2">
                    <a:lumMod val="75000"/>
                    <a:lumOff val="25000"/>
                  </a:schemeClr>
                </a:solidFill>
                <a:latin typeface="+mn-lt"/>
              </a:rPr>
              <a:t>1</a:t>
            </a:r>
            <a:r>
              <a:rPr lang="ru-RU" altLang="ko-KR" sz="1600" dirty="0">
                <a:solidFill>
                  <a:schemeClr val="tx2">
                    <a:lumMod val="75000"/>
                    <a:lumOff val="25000"/>
                  </a:schemeClr>
                </a:solidFill>
                <a:latin typeface="+mn-lt"/>
              </a:rPr>
              <a:t>0 000</a:t>
            </a:r>
          </a:p>
          <a:p>
            <a:pPr>
              <a:spcBef>
                <a:spcPts val="600"/>
              </a:spcBef>
              <a:buFont typeface="Arial" pitchFamily="34" charset="0"/>
              <a:buChar char="•"/>
              <a:defRPr/>
            </a:pPr>
            <a:r>
              <a:rPr lang="en-US" altLang="ko-KR" sz="1600" dirty="0">
                <a:solidFill>
                  <a:schemeClr val="tx2">
                    <a:lumMod val="75000"/>
                    <a:lumOff val="25000"/>
                  </a:schemeClr>
                </a:solidFill>
                <a:latin typeface="+mn-lt"/>
              </a:rPr>
              <a:t> </a:t>
            </a:r>
            <a:r>
              <a:rPr lang="ru-RU" altLang="ko-KR" sz="1600" dirty="0">
                <a:solidFill>
                  <a:schemeClr val="tx2">
                    <a:lumMod val="75000"/>
                    <a:lumOff val="25000"/>
                  </a:schemeClr>
                </a:solidFill>
                <a:latin typeface="+mn-lt"/>
              </a:rPr>
              <a:t>Уровень шума при работе: менее 50 </a:t>
            </a:r>
            <a:r>
              <a:rPr lang="ru-RU" altLang="ko-KR" sz="1600" dirty="0" smtClean="0">
                <a:solidFill>
                  <a:schemeClr val="tx2">
                    <a:lumMod val="75000"/>
                    <a:lumOff val="25000"/>
                  </a:schemeClr>
                </a:solidFill>
                <a:latin typeface="+mn-lt"/>
              </a:rPr>
              <a:t>дБ</a:t>
            </a:r>
            <a:endParaRPr lang="ru-RU" altLang="ko-KR" dirty="0" smtClean="0">
              <a:solidFill>
                <a:schemeClr val="tx2">
                  <a:lumMod val="75000"/>
                  <a:lumOff val="25000"/>
                </a:schemeClr>
              </a:solidFill>
              <a:latin typeface="+mn-lt"/>
            </a:endParaRPr>
          </a:p>
        </p:txBody>
      </p:sp>
      <p:sp>
        <p:nvSpPr>
          <p:cNvPr id="48" name="AutoShape 6"/>
          <p:cNvSpPr>
            <a:spLocks noChangeArrowheads="1"/>
          </p:cNvSpPr>
          <p:nvPr/>
        </p:nvSpPr>
        <p:spPr bwMode="auto">
          <a:xfrm>
            <a:off x="3788662" y="2355553"/>
            <a:ext cx="5287101" cy="892471"/>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51" name="AutoShape 6"/>
          <p:cNvSpPr>
            <a:spLocks noChangeArrowheads="1"/>
          </p:cNvSpPr>
          <p:nvPr/>
        </p:nvSpPr>
        <p:spPr bwMode="auto">
          <a:xfrm>
            <a:off x="3790935" y="1501054"/>
            <a:ext cx="5287101" cy="813860"/>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49" name="제목 4"/>
          <p:cNvSpPr txBox="1">
            <a:spLocks/>
          </p:cNvSpPr>
          <p:nvPr/>
        </p:nvSpPr>
        <p:spPr>
          <a:xfrm>
            <a:off x="214314" y="88367"/>
            <a:ext cx="8301037" cy="584775"/>
          </a:xfrm>
          <a:prstGeom prst="rect">
            <a:avLst/>
          </a:prstGeom>
        </p:spPr>
        <p:txBody>
          <a:bodyPr>
            <a:spAutoFit/>
          </a:bodyPr>
          <a:lstStyle/>
          <a:p>
            <a:pPr eaLnBrk="0" hangingPunct="0">
              <a:defRPr/>
            </a:pPr>
            <a:r>
              <a:rPr lang="en-US" altLang="ko-KR" sz="3200" b="1" i="1"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Xpress</a:t>
            </a:r>
            <a:r>
              <a:rPr lang="en-US" altLang="ko-KR" sz="3200"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lang="en-US" altLang="ko-KR" sz="3200" spc="-100" dirty="0" smtClean="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kumimoji="0" lang="en-US" altLang="ko-KR" sz="3200" spc="-100" dirty="0" smtClean="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M2070 </a:t>
            </a:r>
            <a:r>
              <a:rPr lang="en-US" altLang="ko-KR" sz="3200"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series</a:t>
            </a:r>
            <a:endParaRPr kumimoji="0" lang="en-US" altLang="ko-KR" sz="3200"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endParaRPr>
          </a:p>
        </p:txBody>
      </p:sp>
      <p:sp>
        <p:nvSpPr>
          <p:cNvPr id="57" name="TextBox 56"/>
          <p:cNvSpPr txBox="1"/>
          <p:nvPr/>
        </p:nvSpPr>
        <p:spPr>
          <a:xfrm>
            <a:off x="3749529" y="1545219"/>
            <a:ext cx="3235886" cy="369332"/>
          </a:xfrm>
          <a:prstGeom prst="rect">
            <a:avLst/>
          </a:prstGeom>
          <a:noFill/>
        </p:spPr>
        <p:txBody>
          <a:bodyPr wrap="none" rtlCol="0">
            <a:spAutoFit/>
          </a:bodyPr>
          <a:lstStyle/>
          <a:p>
            <a:r>
              <a:rPr lang="ru-RU" dirty="0">
                <a:solidFill>
                  <a:schemeClr val="accent1">
                    <a:lumMod val="50000"/>
                  </a:schemeClr>
                </a:solidFill>
                <a:latin typeface="+mn-lt"/>
                <a:ea typeface="+mn-ea"/>
              </a:rPr>
              <a:t>Простая и качественная печать</a:t>
            </a:r>
          </a:p>
        </p:txBody>
      </p:sp>
      <p:sp>
        <p:nvSpPr>
          <p:cNvPr id="59" name="TextBox 58"/>
          <p:cNvSpPr txBox="1"/>
          <p:nvPr/>
        </p:nvSpPr>
        <p:spPr>
          <a:xfrm>
            <a:off x="5059422" y="2288750"/>
            <a:ext cx="2177134" cy="369332"/>
          </a:xfrm>
          <a:prstGeom prst="rect">
            <a:avLst/>
          </a:prstGeom>
          <a:noFill/>
        </p:spPr>
        <p:txBody>
          <a:bodyPr wrap="none" rtlCol="0">
            <a:spAutoFit/>
          </a:bodyPr>
          <a:lstStyle/>
          <a:p>
            <a:r>
              <a:rPr lang="ru-RU" dirty="0" smtClean="0">
                <a:solidFill>
                  <a:schemeClr val="accent1">
                    <a:lumMod val="50000"/>
                  </a:schemeClr>
                </a:solidFill>
                <a:latin typeface="+mn-lt"/>
                <a:ea typeface="+mn-ea"/>
              </a:rPr>
              <a:t>Компактный дизайн</a:t>
            </a:r>
          </a:p>
        </p:txBody>
      </p:sp>
      <p:sp>
        <p:nvSpPr>
          <p:cNvPr id="60" name="TextBox 59"/>
          <p:cNvSpPr txBox="1"/>
          <p:nvPr/>
        </p:nvSpPr>
        <p:spPr bwMode="auto">
          <a:xfrm>
            <a:off x="124879" y="4256667"/>
            <a:ext cx="2670571" cy="861774"/>
          </a:xfrm>
          <a:prstGeom prst="rect">
            <a:avLst/>
          </a:prstGeom>
          <a:noFill/>
        </p:spPr>
        <p:txBody>
          <a:bodyPr wrap="square">
            <a:spAutoFit/>
          </a:bodyPr>
          <a:lstStyle/>
          <a:p>
            <a:pPr>
              <a:defRPr/>
            </a:pPr>
            <a:r>
              <a:rPr lang="ru-RU" sz="1400" b="1" dirty="0" smtClean="0">
                <a:latin typeface="+mn-lt"/>
                <a:ea typeface="+mj-ea"/>
              </a:rPr>
              <a:t>Расходные материалы</a:t>
            </a:r>
            <a:r>
              <a:rPr lang="en-US" sz="1400" b="1" dirty="0" smtClean="0">
                <a:latin typeface="+mn-lt"/>
                <a:ea typeface="+mj-ea"/>
              </a:rPr>
              <a:t>:</a:t>
            </a:r>
            <a:endParaRPr lang="ru-RU" sz="1400" b="1" dirty="0" smtClean="0">
              <a:latin typeface="+mn-lt"/>
              <a:ea typeface="+mj-ea"/>
            </a:endParaRPr>
          </a:p>
          <a:p>
            <a:pPr>
              <a:buFont typeface="Arial" pitchFamily="34" charset="0"/>
              <a:buChar char="•"/>
              <a:defRPr/>
            </a:pPr>
            <a:r>
              <a:rPr lang="ru-RU" sz="1200" dirty="0">
                <a:solidFill>
                  <a:schemeClr val="tx2">
                    <a:lumMod val="75000"/>
                    <a:lumOff val="25000"/>
                  </a:schemeClr>
                </a:solidFill>
                <a:latin typeface="+mn-lt"/>
              </a:rPr>
              <a:t> Картридж на </a:t>
            </a:r>
            <a:r>
              <a:rPr lang="en-US" sz="1200" dirty="0">
                <a:solidFill>
                  <a:schemeClr val="tx2">
                    <a:lumMod val="75000"/>
                    <a:lumOff val="25000"/>
                  </a:schemeClr>
                </a:solidFill>
                <a:latin typeface="+mn-lt"/>
              </a:rPr>
              <a:t>5</a:t>
            </a:r>
            <a:r>
              <a:rPr lang="ru-RU" sz="1200" dirty="0">
                <a:solidFill>
                  <a:schemeClr val="tx2">
                    <a:lumMod val="75000"/>
                    <a:lumOff val="25000"/>
                  </a:schemeClr>
                </a:solidFill>
                <a:latin typeface="+mn-lt"/>
              </a:rPr>
              <a:t>00 </a:t>
            </a:r>
            <a:r>
              <a:rPr lang="ru-RU" sz="1200" dirty="0" err="1">
                <a:solidFill>
                  <a:schemeClr val="tx2">
                    <a:lumMod val="75000"/>
                    <a:lumOff val="25000"/>
                  </a:schemeClr>
                </a:solidFill>
                <a:latin typeface="+mn-lt"/>
              </a:rPr>
              <a:t>ст</a:t>
            </a:r>
            <a:r>
              <a:rPr lang="en-US" sz="1200" dirty="0">
                <a:solidFill>
                  <a:schemeClr val="tx2">
                    <a:lumMod val="75000"/>
                    <a:lumOff val="25000"/>
                  </a:schemeClr>
                </a:solidFill>
                <a:latin typeface="+mn-lt"/>
              </a:rPr>
              <a:t>.</a:t>
            </a:r>
            <a:r>
              <a:rPr lang="ru-RU" sz="1200" dirty="0">
                <a:solidFill>
                  <a:schemeClr val="tx2">
                    <a:lumMod val="75000"/>
                    <a:lumOff val="25000"/>
                  </a:schemeClr>
                </a:solidFill>
                <a:latin typeface="+mn-lt"/>
              </a:rPr>
              <a:t> (старт)</a:t>
            </a:r>
          </a:p>
          <a:p>
            <a:pPr>
              <a:buFont typeface="Arial" pitchFamily="34" charset="0"/>
              <a:buChar char="•"/>
              <a:defRPr/>
            </a:pPr>
            <a:r>
              <a:rPr lang="ru-RU" sz="1200" dirty="0">
                <a:solidFill>
                  <a:schemeClr val="tx2">
                    <a:lumMod val="75000"/>
                    <a:lumOff val="25000"/>
                  </a:schemeClr>
                </a:solidFill>
                <a:latin typeface="+mn-lt"/>
              </a:rPr>
              <a:t> Картридж на </a:t>
            </a:r>
            <a:r>
              <a:rPr lang="en-US" sz="1200" dirty="0">
                <a:solidFill>
                  <a:schemeClr val="tx2">
                    <a:lumMod val="75000"/>
                    <a:lumOff val="25000"/>
                  </a:schemeClr>
                </a:solidFill>
                <a:latin typeface="+mn-lt"/>
              </a:rPr>
              <a:t>10</a:t>
            </a:r>
            <a:r>
              <a:rPr lang="ru-RU" sz="1200" dirty="0">
                <a:solidFill>
                  <a:schemeClr val="tx2">
                    <a:lumMod val="75000"/>
                    <a:lumOff val="25000"/>
                  </a:schemeClr>
                </a:solidFill>
                <a:latin typeface="+mn-lt"/>
              </a:rPr>
              <a:t>00 </a:t>
            </a:r>
            <a:r>
              <a:rPr lang="ru-RU" sz="1200" dirty="0" err="1">
                <a:solidFill>
                  <a:schemeClr val="tx2">
                    <a:lumMod val="75000"/>
                    <a:lumOff val="25000"/>
                  </a:schemeClr>
                </a:solidFill>
                <a:latin typeface="+mn-lt"/>
              </a:rPr>
              <a:t>ст</a:t>
            </a:r>
            <a:r>
              <a:rPr lang="en-US" sz="1200" dirty="0">
                <a:solidFill>
                  <a:schemeClr val="tx2">
                    <a:lumMod val="75000"/>
                    <a:lumOff val="25000"/>
                  </a:schemeClr>
                </a:solidFill>
                <a:latin typeface="+mn-lt"/>
              </a:rPr>
              <a:t>.</a:t>
            </a:r>
          </a:p>
          <a:p>
            <a:pPr>
              <a:buFont typeface="Arial" pitchFamily="34" charset="0"/>
              <a:buChar char="•"/>
              <a:defRPr/>
            </a:pPr>
            <a:r>
              <a:rPr lang="en-US" sz="1200" dirty="0">
                <a:solidFill>
                  <a:schemeClr val="tx2">
                    <a:lumMod val="75000"/>
                    <a:lumOff val="25000"/>
                  </a:schemeClr>
                </a:solidFill>
                <a:latin typeface="+mn-lt"/>
              </a:rPr>
              <a:t> </a:t>
            </a:r>
            <a:r>
              <a:rPr lang="ru-RU" sz="1200" dirty="0">
                <a:solidFill>
                  <a:schemeClr val="tx2">
                    <a:lumMod val="75000"/>
                    <a:lumOff val="25000"/>
                  </a:schemeClr>
                </a:solidFill>
                <a:latin typeface="+mn-lt"/>
              </a:rPr>
              <a:t>картридж на 1800 ст</a:t>
            </a:r>
            <a:r>
              <a:rPr lang="ru-RU" sz="1200" dirty="0" smtClean="0">
                <a:solidFill>
                  <a:schemeClr val="tx2">
                    <a:lumMod val="75000"/>
                    <a:lumOff val="25000"/>
                  </a:schemeClr>
                </a:solidFill>
                <a:latin typeface="+mn-lt"/>
              </a:rPr>
              <a:t>.</a:t>
            </a:r>
            <a:endParaRPr lang="ru-RU" sz="1200" dirty="0">
              <a:solidFill>
                <a:schemeClr val="tx2">
                  <a:lumMod val="75000"/>
                  <a:lumOff val="25000"/>
                </a:schemeClr>
              </a:solidFill>
              <a:latin typeface="+mn-lt"/>
            </a:endParaRPr>
          </a:p>
        </p:txBody>
      </p:sp>
      <p:sp>
        <p:nvSpPr>
          <p:cNvPr id="61" name="Rounded Rectangle 60"/>
          <p:cNvSpPr/>
          <p:nvPr/>
        </p:nvSpPr>
        <p:spPr bwMode="auto">
          <a:xfrm>
            <a:off x="98101" y="4296626"/>
            <a:ext cx="3637875" cy="770674"/>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4"/>
              </a:buBlip>
              <a:defRPr/>
            </a:pPr>
            <a:endParaRPr kumimoji="1" lang="ru-RU" altLang="ko-KR">
              <a:solidFill>
                <a:prstClr val="black"/>
              </a:solidFill>
              <a:latin typeface="+mn-lt"/>
              <a:ea typeface="+mj-ea"/>
            </a:endParaRPr>
          </a:p>
        </p:txBody>
      </p:sp>
      <p:pic>
        <p:nvPicPr>
          <p:cNvPr id="86018" name="Picture 2" descr="http://www.samsung.com/ru/consumer-images/product/printers/2012/SCX-3400F-XEV/features/SCX-3400F-XEV-91-0.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631046" y="673768"/>
            <a:ext cx="1681885" cy="827285"/>
          </a:xfrm>
          <a:prstGeom prst="rect">
            <a:avLst/>
          </a:prstGeom>
          <a:noFill/>
        </p:spPr>
      </p:pic>
      <p:grpSp>
        <p:nvGrpSpPr>
          <p:cNvPr id="30" name="Group 25"/>
          <p:cNvGrpSpPr>
            <a:grpSpLocks/>
          </p:cNvGrpSpPr>
          <p:nvPr/>
        </p:nvGrpSpPr>
        <p:grpSpPr bwMode="auto">
          <a:xfrm>
            <a:off x="190500" y="2314913"/>
            <a:ext cx="4042960" cy="366713"/>
            <a:chOff x="298252" y="1396987"/>
            <a:chExt cx="8023876" cy="488950"/>
          </a:xfrm>
        </p:grpSpPr>
        <p:sp>
          <p:nvSpPr>
            <p:cNvPr id="31"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2" name="Rectangle 54"/>
            <p:cNvSpPr>
              <a:spLocks noChangeArrowheads="1"/>
            </p:cNvSpPr>
            <p:nvPr/>
          </p:nvSpPr>
          <p:spPr bwMode="auto">
            <a:xfrm>
              <a:off x="1835763" y="14223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Черно-белое МФУ</a:t>
              </a:r>
              <a:endParaRPr lang="en-US" altLang="ko-KR" sz="1600" dirty="0">
                <a:solidFill>
                  <a:srgbClr val="003366"/>
                </a:solidFill>
                <a:latin typeface="+mn-lt"/>
              </a:endParaRPr>
            </a:p>
          </p:txBody>
        </p:sp>
      </p:grpSp>
      <p:grpSp>
        <p:nvGrpSpPr>
          <p:cNvPr id="33" name="Group 25"/>
          <p:cNvGrpSpPr>
            <a:grpSpLocks/>
          </p:cNvGrpSpPr>
          <p:nvPr/>
        </p:nvGrpSpPr>
        <p:grpSpPr bwMode="auto">
          <a:xfrm>
            <a:off x="190500" y="2734013"/>
            <a:ext cx="3788960" cy="366713"/>
            <a:chOff x="298252" y="1396987"/>
            <a:chExt cx="7519774" cy="488950"/>
          </a:xfrm>
        </p:grpSpPr>
        <p:sp>
          <p:nvSpPr>
            <p:cNvPr id="38"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9" name="Rectangle 54"/>
            <p:cNvSpPr>
              <a:spLocks noChangeArrowheads="1"/>
            </p:cNvSpPr>
            <p:nvPr/>
          </p:nvSpPr>
          <p:spPr bwMode="auto">
            <a:xfrm>
              <a:off x="1331661"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Малый</a:t>
              </a:r>
              <a:r>
                <a:rPr lang="en-US" altLang="ko-KR" sz="1600" dirty="0" smtClean="0">
                  <a:solidFill>
                    <a:srgbClr val="003366"/>
                  </a:solidFill>
                  <a:latin typeface="+mn-lt"/>
                </a:rPr>
                <a:t>/</a:t>
              </a:r>
              <a:r>
                <a:rPr lang="ru-RU" altLang="ko-KR" sz="1600" dirty="0" smtClean="0">
                  <a:solidFill>
                    <a:srgbClr val="003366"/>
                  </a:solidFill>
                  <a:latin typeface="+mn-lt"/>
                </a:rPr>
                <a:t>домашний офис</a:t>
              </a:r>
              <a:endParaRPr lang="en-US" altLang="ko-KR" sz="1600" dirty="0">
                <a:solidFill>
                  <a:srgbClr val="003366"/>
                </a:solidFill>
                <a:latin typeface="+mn-lt"/>
              </a:endParaRPr>
            </a:p>
          </p:txBody>
        </p:sp>
      </p:grpSp>
      <p:sp>
        <p:nvSpPr>
          <p:cNvPr id="25" name="AutoShape 6"/>
          <p:cNvSpPr>
            <a:spLocks noChangeArrowheads="1"/>
          </p:cNvSpPr>
          <p:nvPr/>
        </p:nvSpPr>
        <p:spPr bwMode="auto">
          <a:xfrm>
            <a:off x="3762539" y="670445"/>
            <a:ext cx="5287101" cy="7676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26" name="TextBox 25"/>
          <p:cNvSpPr txBox="1"/>
          <p:nvPr/>
        </p:nvSpPr>
        <p:spPr>
          <a:xfrm>
            <a:off x="5412506" y="587276"/>
            <a:ext cx="1158202" cy="338554"/>
          </a:xfrm>
          <a:prstGeom prst="rect">
            <a:avLst/>
          </a:prstGeom>
          <a:noFill/>
        </p:spPr>
        <p:txBody>
          <a:bodyPr wrap="none" rtlCol="0">
            <a:spAutoFit/>
          </a:bodyPr>
          <a:lstStyle/>
          <a:p>
            <a:r>
              <a:rPr lang="ru-RU" sz="1600" dirty="0" smtClean="0">
                <a:solidFill>
                  <a:schemeClr val="accent1">
                    <a:lumMod val="50000"/>
                  </a:schemeClr>
                </a:solidFill>
                <a:latin typeface="+mn-lt"/>
                <a:ea typeface="+mn-ea"/>
              </a:rPr>
              <a:t>Эко-режим</a:t>
            </a:r>
          </a:p>
        </p:txBody>
      </p:sp>
      <p:sp>
        <p:nvSpPr>
          <p:cNvPr id="34" name="TextBox 33"/>
          <p:cNvSpPr txBox="1"/>
          <p:nvPr/>
        </p:nvSpPr>
        <p:spPr>
          <a:xfrm>
            <a:off x="5220072" y="762000"/>
            <a:ext cx="3923928" cy="581025"/>
          </a:xfrm>
          <a:prstGeom prst="rect">
            <a:avLst/>
          </a:prstGeom>
          <a:noFill/>
        </p:spPr>
        <p:txBody>
          <a:bodyPr wrap="square" rtlCol="0">
            <a:noAutofit/>
          </a:bodyPr>
          <a:lstStyle/>
          <a:p>
            <a:pPr algn="just"/>
            <a:r>
              <a:rPr lang="ru-RU" sz="1050" dirty="0">
                <a:latin typeface="+mn-lt"/>
              </a:rPr>
              <a:t>Нажав одну кнопку ECO, вы экономите тонер, бумагу и электроэнергию. Функции печати нескольких страниц на одном листе, конвертация цветных изображений в оттенки серого и пропуск пустых страниц.</a:t>
            </a:r>
          </a:p>
        </p:txBody>
      </p:sp>
      <p:sp>
        <p:nvSpPr>
          <p:cNvPr id="35" name="TextBox 34"/>
          <p:cNvSpPr txBox="1"/>
          <p:nvPr/>
        </p:nvSpPr>
        <p:spPr>
          <a:xfrm>
            <a:off x="3771900" y="1891866"/>
            <a:ext cx="3680420" cy="333096"/>
          </a:xfrm>
          <a:prstGeom prst="rect">
            <a:avLst/>
          </a:prstGeom>
          <a:noFill/>
        </p:spPr>
        <p:txBody>
          <a:bodyPr wrap="square" rtlCol="0">
            <a:noAutofit/>
          </a:bodyPr>
          <a:lstStyle/>
          <a:p>
            <a:pPr algn="just"/>
            <a:r>
              <a:rPr lang="ru-RU" sz="1100" dirty="0">
                <a:latin typeface="+mn-lt"/>
              </a:rPr>
              <a:t>Уникальная технология </a:t>
            </a:r>
            <a:r>
              <a:rPr lang="ru-RU" sz="1100" dirty="0" err="1">
                <a:latin typeface="+mn-lt"/>
              </a:rPr>
              <a:t>Samsung</a:t>
            </a:r>
            <a:r>
              <a:rPr lang="ru-RU" sz="1100" dirty="0">
                <a:latin typeface="+mn-lt"/>
              </a:rPr>
              <a:t> </a:t>
            </a:r>
            <a:r>
              <a:rPr lang="ru-RU" sz="1100" dirty="0" err="1">
                <a:latin typeface="+mn-lt"/>
              </a:rPr>
              <a:t>ReCP</a:t>
            </a:r>
            <a:r>
              <a:rPr lang="ru-RU" sz="1100" dirty="0">
                <a:latin typeface="+mn-lt"/>
              </a:rPr>
              <a:t> (</a:t>
            </a:r>
            <a:r>
              <a:rPr lang="ru-RU" sz="1100" dirty="0" err="1">
                <a:latin typeface="+mn-lt"/>
              </a:rPr>
              <a:t>Rendering</a:t>
            </a:r>
            <a:r>
              <a:rPr lang="ru-RU" sz="1100" dirty="0">
                <a:latin typeface="+mn-lt"/>
              </a:rPr>
              <a:t> </a:t>
            </a:r>
            <a:r>
              <a:rPr lang="ru-RU" sz="1100" dirty="0" err="1">
                <a:latin typeface="+mn-lt"/>
              </a:rPr>
              <a:t>Engine</a:t>
            </a:r>
            <a:r>
              <a:rPr lang="ru-RU" sz="1100" dirty="0">
                <a:latin typeface="+mn-lt"/>
              </a:rPr>
              <a:t> </a:t>
            </a:r>
            <a:r>
              <a:rPr lang="ru-RU" sz="1100" dirty="0" err="1">
                <a:latin typeface="+mn-lt"/>
              </a:rPr>
              <a:t>for</a:t>
            </a:r>
            <a:r>
              <a:rPr lang="ru-RU" sz="1100" dirty="0">
                <a:latin typeface="+mn-lt"/>
              </a:rPr>
              <a:t> </a:t>
            </a:r>
            <a:r>
              <a:rPr lang="ru-RU" sz="1100" dirty="0" err="1">
                <a:latin typeface="+mn-lt"/>
              </a:rPr>
              <a:t>Clean</a:t>
            </a:r>
            <a:r>
              <a:rPr lang="ru-RU" sz="1100" dirty="0">
                <a:latin typeface="+mn-lt"/>
              </a:rPr>
              <a:t> </a:t>
            </a:r>
            <a:r>
              <a:rPr lang="ru-RU" sz="1100" dirty="0" err="1">
                <a:latin typeface="+mn-lt"/>
              </a:rPr>
              <a:t>Page</a:t>
            </a:r>
            <a:r>
              <a:rPr lang="ru-RU" sz="1100" dirty="0">
                <a:latin typeface="+mn-lt"/>
              </a:rPr>
              <a:t>) улучшает общее качество печати.</a:t>
            </a:r>
          </a:p>
        </p:txBody>
      </p:sp>
      <p:sp>
        <p:nvSpPr>
          <p:cNvPr id="36" name="TextBox 35"/>
          <p:cNvSpPr txBox="1"/>
          <p:nvPr/>
        </p:nvSpPr>
        <p:spPr>
          <a:xfrm>
            <a:off x="5072176" y="2535859"/>
            <a:ext cx="4000500" cy="504825"/>
          </a:xfrm>
          <a:prstGeom prst="rect">
            <a:avLst/>
          </a:prstGeom>
          <a:noFill/>
        </p:spPr>
        <p:txBody>
          <a:bodyPr wrap="square" rtlCol="0">
            <a:noAutofit/>
          </a:bodyPr>
          <a:lstStyle/>
          <a:p>
            <a:pPr algn="just"/>
            <a:r>
              <a:rPr lang="ru-RU" sz="1100" dirty="0" smtClean="0">
                <a:latin typeface="+mn-lt"/>
              </a:rPr>
              <a:t>Компактное многофункциональное устройство </a:t>
            </a:r>
          </a:p>
          <a:p>
            <a:pPr algn="just"/>
            <a:r>
              <a:rPr lang="ru-RU" sz="1100" dirty="0" smtClean="0">
                <a:latin typeface="+mn-lt"/>
              </a:rPr>
              <a:t>не требующее много рабочего места для малого бизнеса, а также для домашнего использования. Благодаря малым размерам</a:t>
            </a:r>
            <a:r>
              <a:rPr lang="en-US" sz="1100" dirty="0" smtClean="0">
                <a:latin typeface="+mn-lt"/>
              </a:rPr>
              <a:t> </a:t>
            </a:r>
            <a:r>
              <a:rPr lang="ru-RU" sz="1100" dirty="0" smtClean="0">
                <a:latin typeface="+mn-lt"/>
              </a:rPr>
              <a:t>исключительно портативен</a:t>
            </a:r>
            <a:r>
              <a:rPr lang="en-US" sz="1100" dirty="0" smtClean="0">
                <a:latin typeface="+mn-lt"/>
              </a:rPr>
              <a:t>.</a:t>
            </a:r>
            <a:endParaRPr lang="ru-RU" sz="1100" dirty="0" smtClean="0">
              <a:latin typeface="+mn-lt"/>
            </a:endParaRPr>
          </a:p>
        </p:txBody>
      </p:sp>
      <p:graphicFrame>
        <p:nvGraphicFramePr>
          <p:cNvPr id="37" name="Table 36"/>
          <p:cNvGraphicFramePr>
            <a:graphicFrameLocks noGrp="1"/>
          </p:cNvGraphicFramePr>
          <p:nvPr>
            <p:extLst>
              <p:ext uri="{D42A27DB-BD31-4B8C-83A1-F6EECF244321}">
                <p14:modId xmlns:p14="http://schemas.microsoft.com/office/powerpoint/2010/main" val="2705177225"/>
              </p:ext>
            </p:extLst>
          </p:nvPr>
        </p:nvGraphicFramePr>
        <p:xfrm>
          <a:off x="347763" y="3167093"/>
          <a:ext cx="3187420" cy="1106171"/>
        </p:xfrm>
        <a:graphic>
          <a:graphicData uri="http://schemas.openxmlformats.org/drawingml/2006/table">
            <a:tbl>
              <a:tblPr firstRow="1" bandRow="1">
                <a:tableStyleId>{5C22544A-7EE6-4342-B048-85BDC9FD1C3A}</a:tableStyleId>
              </a:tblPr>
              <a:tblGrid>
                <a:gridCol w="866263"/>
                <a:gridCol w="744978"/>
                <a:gridCol w="340800"/>
                <a:gridCol w="391600"/>
                <a:gridCol w="452179"/>
                <a:gridCol w="391600"/>
              </a:tblGrid>
              <a:tr h="279521">
                <a:tc>
                  <a:txBody>
                    <a:bodyPr/>
                    <a:lstStyle/>
                    <a:p>
                      <a:pPr algn="ctr"/>
                      <a:r>
                        <a:rPr lang="ru-RU" sz="900" dirty="0" smtClean="0">
                          <a:solidFill>
                            <a:schemeClr val="accent1">
                              <a:lumMod val="25000"/>
                            </a:schemeClr>
                          </a:solidFill>
                        </a:rPr>
                        <a:t>Модель</a:t>
                      </a:r>
                      <a:endParaRPr lang="en-US" sz="900" dirty="0">
                        <a:solidFill>
                          <a:schemeClr val="accent1">
                            <a:lumMod val="25000"/>
                          </a:schemeClr>
                        </a:solidFill>
                      </a:endParaRPr>
                    </a:p>
                  </a:txBody>
                  <a:tcPr marL="18000" marR="18000" marT="0" marB="0" anchor="ctr"/>
                </a:tc>
                <a:tc>
                  <a:txBody>
                    <a:bodyPr/>
                    <a:lstStyle/>
                    <a:p>
                      <a:pPr algn="ctr"/>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Fax</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LAN</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Wi-Fi</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ADF</a:t>
                      </a:r>
                      <a:endParaRPr lang="en-US" sz="900" dirty="0">
                        <a:solidFill>
                          <a:schemeClr val="accent1">
                            <a:lumMod val="25000"/>
                          </a:schemeClr>
                        </a:solidFill>
                      </a:endParaRPr>
                    </a:p>
                  </a:txBody>
                  <a:tcPr marL="18000" marR="18000" marT="0" marB="0" anchor="ctr"/>
                </a:tc>
              </a:tr>
              <a:tr h="217382">
                <a:tc>
                  <a:txBody>
                    <a:bodyPr/>
                    <a:lstStyle/>
                    <a:p>
                      <a:r>
                        <a:rPr lang="en-US" altLang="ko-KR" sz="800" kern="1200" dirty="0" smtClean="0">
                          <a:solidFill>
                            <a:schemeClr val="dk1"/>
                          </a:solidFill>
                          <a:latin typeface="+mn-lt"/>
                          <a:ea typeface="+mn-ea"/>
                          <a:cs typeface="+mn-cs"/>
                          <a:sym typeface="Wingdings" pitchFamily="2" charset="2"/>
                        </a:rPr>
                        <a:t>SL-M2070</a:t>
                      </a:r>
                      <a:endParaRPr lang="en-US" sz="800" kern="1200" dirty="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217382">
                <a:tc>
                  <a:txBody>
                    <a:bodyPr/>
                    <a:lstStyle/>
                    <a:p>
                      <a:pPr marL="0" marR="0" indent="0" algn="l" defTabSz="870740" rtl="0" eaLnBrk="1" fontAlgn="auto" latinLnBrk="1" hangingPunct="1">
                        <a:lnSpc>
                          <a:spcPct val="100000"/>
                        </a:lnSpc>
                        <a:spcBef>
                          <a:spcPts val="0"/>
                        </a:spcBef>
                        <a:spcAft>
                          <a:spcPts val="0"/>
                        </a:spcAft>
                        <a:buClrTx/>
                        <a:buSzTx/>
                        <a:buFontTx/>
                        <a:buNone/>
                        <a:tabLst/>
                        <a:defRPr/>
                      </a:pPr>
                      <a:r>
                        <a:rPr lang="en-US" altLang="ko-KR" sz="800" kern="1200" dirty="0" smtClean="0">
                          <a:solidFill>
                            <a:schemeClr val="dk1"/>
                          </a:solidFill>
                          <a:latin typeface="+mn-lt"/>
                          <a:ea typeface="+mn-ea"/>
                          <a:cs typeface="+mn-cs"/>
                          <a:sym typeface="Wingdings" pitchFamily="2" charset="2"/>
                        </a:rPr>
                        <a:t>SL-M2070L</a:t>
                      </a:r>
                      <a:endParaRPr lang="en-US" sz="800" kern="1200" dirty="0" smtClean="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195943">
                <a:tc>
                  <a:txBody>
                    <a:bodyPr/>
                    <a:lstStyle/>
                    <a:p>
                      <a:pPr marL="0" marR="0" indent="0" algn="l" defTabSz="870740" rtl="0" eaLnBrk="1" fontAlgn="auto" latinLnBrk="1" hangingPunct="1">
                        <a:lnSpc>
                          <a:spcPct val="100000"/>
                        </a:lnSpc>
                        <a:spcBef>
                          <a:spcPts val="0"/>
                        </a:spcBef>
                        <a:spcAft>
                          <a:spcPts val="0"/>
                        </a:spcAft>
                        <a:buClrTx/>
                        <a:buSzTx/>
                        <a:buFontTx/>
                        <a:buNone/>
                        <a:tabLst/>
                        <a:defRPr/>
                      </a:pPr>
                      <a:r>
                        <a:rPr lang="en-US" altLang="ko-KR" sz="800" kern="1200" dirty="0" smtClean="0">
                          <a:solidFill>
                            <a:schemeClr val="dk1"/>
                          </a:solidFill>
                          <a:latin typeface="+mn-lt"/>
                          <a:ea typeface="+mn-ea"/>
                          <a:cs typeface="+mn-cs"/>
                          <a:sym typeface="Wingdings" pitchFamily="2" charset="2"/>
                        </a:rPr>
                        <a:t>SL-M2070</a:t>
                      </a:r>
                      <a:r>
                        <a:rPr lang="en-US" sz="800" dirty="0" smtClean="0"/>
                        <a:t>W</a:t>
                      </a:r>
                      <a:endParaRPr lang="en-US" sz="800" dirty="0"/>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195943">
                <a:tc>
                  <a:txBody>
                    <a:bodyPr/>
                    <a:lstStyle/>
                    <a:p>
                      <a:pPr marL="0" marR="0" indent="0" algn="l" defTabSz="870740" rtl="0" eaLnBrk="1" fontAlgn="auto" latinLnBrk="1" hangingPunct="1">
                        <a:lnSpc>
                          <a:spcPct val="100000"/>
                        </a:lnSpc>
                        <a:spcBef>
                          <a:spcPts val="0"/>
                        </a:spcBef>
                        <a:spcAft>
                          <a:spcPts val="0"/>
                        </a:spcAft>
                        <a:buClrTx/>
                        <a:buSzTx/>
                        <a:buFontTx/>
                        <a:buNone/>
                        <a:tabLst/>
                        <a:defRPr/>
                      </a:pPr>
                      <a:r>
                        <a:rPr lang="en-US" altLang="ko-KR" sz="800" kern="1200" dirty="0" smtClean="0">
                          <a:solidFill>
                            <a:schemeClr val="dk1"/>
                          </a:solidFill>
                          <a:latin typeface="+mn-lt"/>
                          <a:ea typeface="+mn-ea"/>
                          <a:cs typeface="+mn-cs"/>
                          <a:sym typeface="Wingdings" pitchFamily="2" charset="2"/>
                        </a:rPr>
                        <a:t>SL-M2070</a:t>
                      </a:r>
                      <a:r>
                        <a:rPr lang="en-US" sz="800" dirty="0" smtClean="0"/>
                        <a:t>FW</a:t>
                      </a:r>
                      <a:endParaRPr lang="en-US" sz="800" dirty="0">
                        <a:latin typeface="+mj-lt"/>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b="1" kern="1200" dirty="0" smtClean="0">
                          <a:solidFill>
                            <a:schemeClr val="dk1"/>
                          </a:solidFill>
                          <a:latin typeface="+mn-lt"/>
                          <a:ea typeface="+mn-ea"/>
                          <a:cs typeface="+mn-cs"/>
                        </a:rPr>
                        <a:t>ADF</a:t>
                      </a:r>
                    </a:p>
                  </a:txBody>
                  <a:tcPr marL="18000" marR="18000" marT="0" marB="0" anchor="ctr"/>
                </a:tc>
              </a:tr>
            </a:tbl>
          </a:graphicData>
        </a:graphic>
      </p:graphicFrame>
      <p:pic>
        <p:nvPicPr>
          <p:cNvPr id="7170" name="Picture 2" descr="A side-by-side comparison between the print quality of conventional Samsung printers and the Samsung Xpress M207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48098" y="1545219"/>
            <a:ext cx="1808602" cy="68136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8720" b="4088"/>
          <a:stretch/>
        </p:blipFill>
        <p:spPr bwMode="auto">
          <a:xfrm>
            <a:off x="3924322" y="2401447"/>
            <a:ext cx="1079726" cy="68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User\Desktop\M2070FW.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6218" y="595434"/>
            <a:ext cx="3370791" cy="168539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sekz\Pictures\Samsung logo\Samsung_Business_rg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5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3"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21821" y="4056448"/>
            <a:ext cx="1094320" cy="545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descr="C:\Users\User\Desktop\desin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58418" y="1499190"/>
            <a:ext cx="985981" cy="767687"/>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92731" y="603771"/>
            <a:ext cx="1326402" cy="756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C:\Users\User\Desktop\mobile.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1" y="2360896"/>
            <a:ext cx="1402251" cy="77045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User\Desktop\ru_SL-C410W-XEV_007_Right-Angle-Open_ice-gray.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2755" y="657314"/>
            <a:ext cx="2842776" cy="1645181"/>
          </a:xfrm>
          <a:prstGeom prst="rect">
            <a:avLst/>
          </a:prstGeom>
          <a:noFill/>
          <a:extLst>
            <a:ext uri="{909E8E84-426E-40DD-AFC4-6F175D3DCCD1}">
              <a14:hiddenFill xmlns:a14="http://schemas.microsoft.com/office/drawing/2010/main">
                <a:solidFill>
                  <a:srgbClr val="FFFFFF"/>
                </a:solidFill>
              </a14:hiddenFill>
            </a:ext>
          </a:extLst>
        </p:spPr>
      </p:pic>
      <p:sp>
        <p:nvSpPr>
          <p:cNvPr id="160791" name="Rectangle 19"/>
          <p:cNvSpPr>
            <a:spLocks noChangeArrowheads="1"/>
          </p:cNvSpPr>
          <p:nvPr/>
        </p:nvSpPr>
        <p:spPr bwMode="auto">
          <a:xfrm>
            <a:off x="3909304" y="3166655"/>
            <a:ext cx="5313074" cy="1985159"/>
          </a:xfrm>
          <a:prstGeom prst="rect">
            <a:avLst/>
          </a:prstGeom>
          <a:noFill/>
          <a:ln w="9525">
            <a:noFill/>
            <a:miter lim="800000"/>
            <a:headEnd/>
            <a:tailEnd/>
          </a:ln>
        </p:spPr>
        <p:txBody>
          <a:bodyPr wrap="square">
            <a:spAutoFit/>
          </a:bodyPr>
          <a:lstStyle/>
          <a:p>
            <a:pPr>
              <a:buSzPct val="90000"/>
            </a:pPr>
            <a:r>
              <a:rPr lang="ru-RU" altLang="ko-KR" b="1" dirty="0" smtClean="0">
                <a:latin typeface="+mn-lt"/>
              </a:rPr>
              <a:t>Основные характеристики</a:t>
            </a:r>
            <a:r>
              <a:rPr lang="en-US" altLang="ko-KR" b="1" dirty="0" smtClean="0">
                <a:latin typeface="+mn-lt"/>
              </a:rPr>
              <a:t>:</a:t>
            </a:r>
          </a:p>
          <a:p>
            <a:pPr>
              <a:spcBef>
                <a:spcPts val="600"/>
              </a:spcBef>
              <a:buFont typeface="Arial" pitchFamily="34" charset="0"/>
              <a:buChar char="•"/>
              <a:defRPr/>
            </a:pPr>
            <a:r>
              <a:rPr lang="ru-RU" altLang="ko-KR" sz="1600" dirty="0" smtClean="0">
                <a:solidFill>
                  <a:schemeClr val="tx2">
                    <a:lumMod val="75000"/>
                    <a:lumOff val="25000"/>
                  </a:schemeClr>
                </a:solidFill>
                <a:latin typeface="+mn-lt"/>
              </a:rPr>
              <a:t> Скорость печати</a:t>
            </a:r>
            <a:r>
              <a:rPr lang="en-US" altLang="ko-KR" sz="1600" dirty="0" smtClean="0">
                <a:solidFill>
                  <a:schemeClr val="tx2">
                    <a:lumMod val="75000"/>
                    <a:lumOff val="25000"/>
                  </a:schemeClr>
                </a:solidFill>
                <a:latin typeface="+mn-lt"/>
              </a:rPr>
              <a:t>:</a:t>
            </a:r>
            <a:r>
              <a:rPr lang="ru-RU" altLang="ko-KR" sz="1600" dirty="0" smtClean="0">
                <a:solidFill>
                  <a:schemeClr val="tx2">
                    <a:lumMod val="75000"/>
                    <a:lumOff val="25000"/>
                  </a:schemeClr>
                </a:solidFill>
                <a:latin typeface="+mn-lt"/>
              </a:rPr>
              <a:t> </a:t>
            </a:r>
            <a:r>
              <a:rPr lang="en-US" altLang="ko-KR" sz="1600" dirty="0" smtClean="0">
                <a:solidFill>
                  <a:schemeClr val="tx2">
                    <a:lumMod val="75000"/>
                    <a:lumOff val="25000"/>
                  </a:schemeClr>
                </a:solidFill>
                <a:latin typeface="+mn-lt"/>
              </a:rPr>
              <a:t>18</a:t>
            </a:r>
            <a:r>
              <a:rPr lang="ru-RU" altLang="ko-KR" sz="1600" dirty="0" smtClean="0">
                <a:solidFill>
                  <a:schemeClr val="tx2">
                    <a:lumMod val="75000"/>
                    <a:lumOff val="25000"/>
                  </a:schemeClr>
                </a:solidFill>
                <a:latin typeface="+mn-lt"/>
              </a:rPr>
              <a:t> ч</a:t>
            </a:r>
            <a:r>
              <a:rPr lang="en-US" altLang="ko-KR" sz="1600" dirty="0" smtClean="0">
                <a:solidFill>
                  <a:schemeClr val="tx2">
                    <a:lumMod val="75000"/>
                    <a:lumOff val="25000"/>
                  </a:schemeClr>
                </a:solidFill>
                <a:latin typeface="+mn-lt"/>
              </a:rPr>
              <a:t>/</a:t>
            </a:r>
            <a:r>
              <a:rPr lang="ru-RU" altLang="ko-KR" sz="1600" dirty="0" smtClean="0">
                <a:solidFill>
                  <a:schemeClr val="tx2">
                    <a:lumMod val="75000"/>
                    <a:lumOff val="25000"/>
                  </a:schemeClr>
                </a:solidFill>
                <a:latin typeface="+mn-lt"/>
              </a:rPr>
              <a:t>б и </a:t>
            </a:r>
            <a:r>
              <a:rPr lang="en-US" altLang="ko-KR" sz="1600" dirty="0" smtClean="0">
                <a:solidFill>
                  <a:schemeClr val="tx2">
                    <a:lumMod val="75000"/>
                    <a:lumOff val="25000"/>
                  </a:schemeClr>
                </a:solidFill>
                <a:latin typeface="+mn-lt"/>
              </a:rPr>
              <a:t>4 </a:t>
            </a:r>
            <a:r>
              <a:rPr lang="ru-RU" altLang="ko-KR" sz="1600" dirty="0" smtClean="0">
                <a:solidFill>
                  <a:schemeClr val="tx2">
                    <a:lumMod val="75000"/>
                    <a:lumOff val="25000"/>
                  </a:schemeClr>
                </a:solidFill>
                <a:latin typeface="+mn-lt"/>
              </a:rPr>
              <a:t>цв.</a:t>
            </a:r>
            <a:r>
              <a:rPr lang="en-US" altLang="ko-KR" sz="1600" dirty="0" smtClean="0">
                <a:solidFill>
                  <a:schemeClr val="tx2">
                    <a:lumMod val="75000"/>
                    <a:lumOff val="25000"/>
                  </a:schemeClr>
                </a:solidFill>
                <a:latin typeface="+mn-lt"/>
              </a:rPr>
              <a:t> </a:t>
            </a:r>
            <a:r>
              <a:rPr lang="ru-RU" altLang="ko-KR" sz="1600" dirty="0" smtClean="0">
                <a:solidFill>
                  <a:schemeClr val="tx2">
                    <a:lumMod val="75000"/>
                    <a:lumOff val="25000"/>
                  </a:schemeClr>
                </a:solidFill>
                <a:latin typeface="+mn-lt"/>
              </a:rPr>
              <a:t>стр</a:t>
            </a:r>
            <a:r>
              <a:rPr lang="en-US" altLang="ko-KR" sz="1600" dirty="0" smtClean="0">
                <a:solidFill>
                  <a:schemeClr val="tx2">
                    <a:lumMod val="75000"/>
                    <a:lumOff val="25000"/>
                  </a:schemeClr>
                </a:solidFill>
                <a:latin typeface="+mn-lt"/>
              </a:rPr>
              <a:t>/</a:t>
            </a:r>
            <a:r>
              <a:rPr lang="ru-RU" altLang="ko-KR" sz="1600" dirty="0" smtClean="0">
                <a:solidFill>
                  <a:schemeClr val="tx2">
                    <a:lumMod val="75000"/>
                    <a:lumOff val="25000"/>
                  </a:schemeClr>
                </a:solidFill>
                <a:latin typeface="+mn-lt"/>
              </a:rPr>
              <a:t>мин</a:t>
            </a:r>
            <a:r>
              <a:rPr lang="en-US" altLang="ko-KR" sz="1600" dirty="0" smtClean="0">
                <a:solidFill>
                  <a:schemeClr val="tx2">
                    <a:lumMod val="75000"/>
                    <a:lumOff val="25000"/>
                  </a:schemeClr>
                </a:solidFill>
                <a:latin typeface="+mn-lt"/>
              </a:rPr>
              <a:t>           </a:t>
            </a:r>
          </a:p>
          <a:p>
            <a:pPr>
              <a:spcBef>
                <a:spcPts val="600"/>
              </a:spcBef>
              <a:buFont typeface="Arial" pitchFamily="34" charset="0"/>
              <a:buChar char="•"/>
              <a:defRPr/>
            </a:pPr>
            <a:r>
              <a:rPr lang="ru-RU" altLang="ko-KR" sz="1600" dirty="0" smtClean="0">
                <a:solidFill>
                  <a:schemeClr val="tx2">
                    <a:lumMod val="75000"/>
                    <a:lumOff val="25000"/>
                  </a:schemeClr>
                </a:solidFill>
                <a:latin typeface="+mn-lt"/>
              </a:rPr>
              <a:t> Оперативная память</a:t>
            </a:r>
            <a:r>
              <a:rPr lang="en-US" altLang="ko-KR" sz="1600" dirty="0" smtClean="0">
                <a:solidFill>
                  <a:schemeClr val="tx2">
                    <a:lumMod val="75000"/>
                    <a:lumOff val="25000"/>
                  </a:schemeClr>
                </a:solidFill>
                <a:latin typeface="+mn-lt"/>
              </a:rPr>
              <a:t>: 32 </a:t>
            </a:r>
            <a:r>
              <a:rPr lang="ru-RU" altLang="ko-KR" sz="1600" dirty="0" smtClean="0">
                <a:solidFill>
                  <a:schemeClr val="tx2">
                    <a:lumMod val="75000"/>
                    <a:lumOff val="25000"/>
                  </a:schemeClr>
                </a:solidFill>
                <a:latin typeface="+mn-lt"/>
              </a:rPr>
              <a:t>Мб</a:t>
            </a:r>
            <a:endParaRPr lang="en-US" altLang="ko-KR" sz="1600" dirty="0" smtClean="0">
              <a:solidFill>
                <a:schemeClr val="tx2">
                  <a:lumMod val="75000"/>
                  <a:lumOff val="25000"/>
                </a:schemeClr>
              </a:solidFill>
              <a:latin typeface="+mn-lt"/>
            </a:endParaRPr>
          </a:p>
          <a:p>
            <a:pPr>
              <a:spcBef>
                <a:spcPts val="600"/>
              </a:spcBef>
              <a:buFont typeface="Arial" pitchFamily="34" charset="0"/>
              <a:buChar char="•"/>
              <a:defRPr/>
            </a:pPr>
            <a:r>
              <a:rPr lang="en-US" altLang="ko-KR" sz="1600" dirty="0">
                <a:solidFill>
                  <a:schemeClr val="tx2">
                    <a:lumMod val="75000"/>
                    <a:lumOff val="25000"/>
                  </a:schemeClr>
                </a:solidFill>
                <a:latin typeface="+mn-lt"/>
              </a:rPr>
              <a:t> </a:t>
            </a:r>
            <a:r>
              <a:rPr lang="ru-RU" altLang="ko-KR" sz="1600" dirty="0" smtClean="0">
                <a:solidFill>
                  <a:schemeClr val="tx2">
                    <a:lumMod val="75000"/>
                    <a:lumOff val="25000"/>
                  </a:schemeClr>
                </a:solidFill>
                <a:latin typeface="+mn-lt"/>
              </a:rPr>
              <a:t>Поддержка технологии </a:t>
            </a:r>
            <a:r>
              <a:rPr lang="en-US" altLang="ko-KR" sz="1600" dirty="0" smtClean="0">
                <a:solidFill>
                  <a:schemeClr val="tx2">
                    <a:lumMod val="75000"/>
                    <a:lumOff val="25000"/>
                  </a:schemeClr>
                </a:solidFill>
                <a:latin typeface="+mn-lt"/>
              </a:rPr>
              <a:t>NFC (C410W)</a:t>
            </a:r>
            <a:endParaRPr lang="ru-RU" altLang="ko-KR" sz="1600" dirty="0" smtClean="0">
              <a:solidFill>
                <a:schemeClr val="tx2">
                  <a:lumMod val="75000"/>
                  <a:lumOff val="25000"/>
                </a:schemeClr>
              </a:solidFill>
              <a:latin typeface="+mn-lt"/>
            </a:endParaRPr>
          </a:p>
          <a:p>
            <a:pPr>
              <a:spcBef>
                <a:spcPts val="600"/>
              </a:spcBef>
              <a:buFont typeface="Arial" pitchFamily="34" charset="0"/>
              <a:buChar char="•"/>
              <a:defRPr/>
            </a:pPr>
            <a:r>
              <a:rPr lang="ru-RU" altLang="ko-KR" sz="1600" dirty="0" smtClean="0">
                <a:solidFill>
                  <a:schemeClr val="tx2">
                    <a:lumMod val="75000"/>
                    <a:lumOff val="25000"/>
                  </a:schemeClr>
                </a:solidFill>
                <a:latin typeface="+mn-lt"/>
              </a:rPr>
              <a:t> Процессор</a:t>
            </a:r>
            <a:r>
              <a:rPr lang="en-US" altLang="ko-KR" sz="1600" dirty="0" smtClean="0">
                <a:solidFill>
                  <a:schemeClr val="tx2">
                    <a:lumMod val="75000"/>
                    <a:lumOff val="25000"/>
                  </a:schemeClr>
                </a:solidFill>
                <a:latin typeface="+mn-lt"/>
              </a:rPr>
              <a:t>:</a:t>
            </a:r>
            <a:r>
              <a:rPr lang="ru-RU" altLang="ko-KR" sz="1600" dirty="0" smtClean="0">
                <a:solidFill>
                  <a:schemeClr val="tx2">
                    <a:lumMod val="75000"/>
                    <a:lumOff val="25000"/>
                  </a:schemeClr>
                </a:solidFill>
                <a:latin typeface="+mn-lt"/>
              </a:rPr>
              <a:t> 300 Мгц</a:t>
            </a:r>
          </a:p>
          <a:p>
            <a:pPr>
              <a:spcBef>
                <a:spcPts val="600"/>
              </a:spcBef>
              <a:buFont typeface="Arial" pitchFamily="34" charset="0"/>
              <a:buChar char="•"/>
              <a:defRPr/>
            </a:pPr>
            <a:r>
              <a:rPr lang="ru-RU" altLang="ko-KR" sz="1600" dirty="0" smtClean="0">
                <a:solidFill>
                  <a:schemeClr val="tx2">
                    <a:lumMod val="75000"/>
                    <a:lumOff val="25000"/>
                  </a:schemeClr>
                </a:solidFill>
                <a:latin typeface="+mn-lt"/>
              </a:rPr>
              <a:t> Максимальная ежемесячная нагрузка</a:t>
            </a:r>
            <a:r>
              <a:rPr lang="en-US" altLang="ko-KR" sz="1600" dirty="0" smtClean="0">
                <a:solidFill>
                  <a:schemeClr val="tx2">
                    <a:lumMod val="75000"/>
                    <a:lumOff val="25000"/>
                  </a:schemeClr>
                </a:solidFill>
                <a:latin typeface="+mn-lt"/>
              </a:rPr>
              <a:t>: 20</a:t>
            </a:r>
            <a:r>
              <a:rPr lang="ru-RU" altLang="ko-KR" sz="1600" dirty="0" smtClean="0">
                <a:solidFill>
                  <a:schemeClr val="tx2">
                    <a:lumMod val="75000"/>
                    <a:lumOff val="25000"/>
                  </a:schemeClr>
                </a:solidFill>
                <a:latin typeface="+mn-lt"/>
              </a:rPr>
              <a:t> 000</a:t>
            </a:r>
          </a:p>
        </p:txBody>
      </p:sp>
      <p:sp>
        <p:nvSpPr>
          <p:cNvPr id="45" name="제목 4"/>
          <p:cNvSpPr txBox="1">
            <a:spLocks/>
          </p:cNvSpPr>
          <p:nvPr/>
        </p:nvSpPr>
        <p:spPr>
          <a:xfrm>
            <a:off x="166689" y="2642"/>
            <a:ext cx="8301037" cy="584775"/>
          </a:xfrm>
          <a:prstGeom prst="rect">
            <a:avLst/>
          </a:prstGeom>
        </p:spPr>
        <p:txBody>
          <a:bodyPr>
            <a:spAutoFit/>
          </a:bodyPr>
          <a:lstStyle/>
          <a:p>
            <a:pPr eaLnBrk="0" hangingPunct="0">
              <a:defRPr/>
            </a:pPr>
            <a:r>
              <a:rPr lang="en-US" altLang="ko-KR" sz="3200" spc="-130" dirty="0" smtClean="0">
                <a:gradFill>
                  <a:gsLst>
                    <a:gs pos="0">
                      <a:srgbClr val="FFFFFF"/>
                    </a:gs>
                    <a:gs pos="100000">
                      <a:srgbClr val="FFFFFF">
                        <a:lumMod val="85000"/>
                      </a:srgbClr>
                    </a:gs>
                  </a:gsLst>
                  <a:lin ang="5400000" scaled="0"/>
                </a:gradFill>
                <a:effectLst>
                  <a:outerShdw blurRad="38100" dist="38100" dir="2700000" algn="tl">
                    <a:srgbClr val="000000">
                      <a:alpha val="43137"/>
                    </a:srgbClr>
                  </a:outerShdw>
                </a:effectLst>
                <a:latin typeface="Calibri" pitchFamily="34" charset="0"/>
                <a:ea typeface="맑은 고딕" pitchFamily="50" charset="-127"/>
                <a:cs typeface="Arial" pitchFamily="34" charset="0"/>
                <a:sym typeface="Wingdings" pitchFamily="2" charset="2"/>
              </a:rPr>
              <a:t> </a:t>
            </a:r>
            <a:r>
              <a:rPr kumimoji="0" lang="en-US" altLang="ko-KR" sz="3200" b="1" i="1"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Xpress</a:t>
            </a:r>
            <a:r>
              <a:rPr kumimoji="0" lang="en-US" altLang="ko-KR" sz="3200"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kumimoji="0" lang="en-US" altLang="ko-KR" sz="3200" spc="-100" dirty="0" smtClean="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C410W</a:t>
            </a:r>
            <a:endParaRPr kumimoji="0" lang="en-US" altLang="ko-KR" sz="3200"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endParaRPr>
          </a:p>
        </p:txBody>
      </p:sp>
      <p:sp>
        <p:nvSpPr>
          <p:cNvPr id="51" name="AutoShape 6"/>
          <p:cNvSpPr>
            <a:spLocks noChangeArrowheads="1"/>
          </p:cNvSpPr>
          <p:nvPr/>
        </p:nvSpPr>
        <p:spPr bwMode="auto">
          <a:xfrm>
            <a:off x="3777871" y="1499189"/>
            <a:ext cx="5287101" cy="803306"/>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47" name="TextBox 46"/>
          <p:cNvSpPr txBox="1"/>
          <p:nvPr/>
        </p:nvSpPr>
        <p:spPr>
          <a:xfrm>
            <a:off x="3764770" y="1403705"/>
            <a:ext cx="2176493" cy="338554"/>
          </a:xfrm>
          <a:prstGeom prst="rect">
            <a:avLst/>
          </a:prstGeom>
          <a:noFill/>
        </p:spPr>
        <p:txBody>
          <a:bodyPr wrap="none" rtlCol="0">
            <a:spAutoFit/>
          </a:bodyPr>
          <a:lstStyle/>
          <a:p>
            <a:r>
              <a:rPr lang="ru-RU" sz="1600" dirty="0" smtClean="0">
                <a:solidFill>
                  <a:schemeClr val="accent1">
                    <a:lumMod val="50000"/>
                  </a:schemeClr>
                </a:solidFill>
                <a:latin typeface="+mn-lt"/>
                <a:ea typeface="+mn-ea"/>
              </a:rPr>
              <a:t>Эргономичный дизайн</a:t>
            </a:r>
          </a:p>
        </p:txBody>
      </p:sp>
      <p:grpSp>
        <p:nvGrpSpPr>
          <p:cNvPr id="2" name="Group 1"/>
          <p:cNvGrpSpPr/>
          <p:nvPr/>
        </p:nvGrpSpPr>
        <p:grpSpPr>
          <a:xfrm>
            <a:off x="117567" y="4015743"/>
            <a:ext cx="3775164" cy="1022981"/>
            <a:chOff x="117567" y="5158385"/>
            <a:chExt cx="3775164" cy="1161427"/>
          </a:xfrm>
        </p:grpSpPr>
        <p:sp>
          <p:nvSpPr>
            <p:cNvPr id="53" name="TextBox 52"/>
            <p:cNvSpPr txBox="1"/>
            <p:nvPr/>
          </p:nvSpPr>
          <p:spPr bwMode="auto">
            <a:xfrm>
              <a:off x="124878" y="5170780"/>
              <a:ext cx="3126322" cy="1149032"/>
            </a:xfrm>
            <a:prstGeom prst="rect">
              <a:avLst/>
            </a:prstGeom>
            <a:noFill/>
          </p:spPr>
          <p:txBody>
            <a:bodyPr wrap="square">
              <a:spAutoFit/>
            </a:bodyPr>
            <a:lstStyle/>
            <a:p>
              <a:pPr>
                <a:defRPr/>
              </a:pPr>
              <a:r>
                <a:rPr lang="ru-RU" sz="1400" b="1" dirty="0" smtClean="0">
                  <a:latin typeface="+mn-lt"/>
                  <a:ea typeface="+mj-ea"/>
                </a:rPr>
                <a:t>Расходные материалы</a:t>
              </a:r>
              <a:r>
                <a:rPr lang="en-US" sz="1400" b="1" dirty="0" smtClean="0">
                  <a:latin typeface="+mn-lt"/>
                  <a:ea typeface="+mj-ea"/>
                </a:rPr>
                <a:t>:</a:t>
              </a:r>
              <a:endParaRPr lang="ru-RU" sz="1400" b="1" dirty="0" smtClean="0">
                <a:latin typeface="+mn-lt"/>
                <a:ea typeface="+mj-ea"/>
              </a:endParaRPr>
            </a:p>
            <a:p>
              <a:pPr>
                <a:buFont typeface="Arial" pitchFamily="34" charset="0"/>
                <a:buChar char="•"/>
                <a:defRPr/>
              </a:pPr>
              <a:r>
                <a:rPr lang="ru-RU" sz="1200" dirty="0" smtClean="0">
                  <a:solidFill>
                    <a:schemeClr val="tx2">
                      <a:lumMod val="75000"/>
                      <a:lumOff val="25000"/>
                    </a:schemeClr>
                  </a:solidFill>
                  <a:latin typeface="+mn-lt"/>
                  <a:ea typeface="+mj-ea"/>
                </a:rPr>
                <a:t>Картридж  на 700</a:t>
              </a:r>
              <a:r>
                <a:rPr lang="en-US" sz="1200" dirty="0" smtClean="0">
                  <a:solidFill>
                    <a:schemeClr val="tx2">
                      <a:lumMod val="75000"/>
                      <a:lumOff val="25000"/>
                    </a:schemeClr>
                  </a:solidFill>
                  <a:latin typeface="+mn-lt"/>
                  <a:ea typeface="+mj-ea"/>
                </a:rPr>
                <a:t>/500</a:t>
              </a:r>
              <a:r>
                <a:rPr lang="ru-RU" sz="1200" dirty="0" smtClean="0">
                  <a:solidFill>
                    <a:schemeClr val="tx2">
                      <a:lumMod val="75000"/>
                      <a:lumOff val="25000"/>
                    </a:schemeClr>
                  </a:solidFill>
                  <a:latin typeface="+mn-lt"/>
                  <a:ea typeface="+mj-ea"/>
                </a:rPr>
                <a:t> ч</a:t>
              </a:r>
              <a:r>
                <a:rPr lang="en-US" sz="1200" dirty="0" smtClean="0">
                  <a:solidFill>
                    <a:schemeClr val="tx2">
                      <a:lumMod val="75000"/>
                      <a:lumOff val="25000"/>
                    </a:schemeClr>
                  </a:solidFill>
                  <a:latin typeface="+mn-lt"/>
                  <a:ea typeface="+mj-ea"/>
                </a:rPr>
                <a:t>/</a:t>
              </a:r>
              <a:r>
                <a:rPr lang="ru-RU" sz="1200" dirty="0" smtClean="0">
                  <a:solidFill>
                    <a:schemeClr val="tx2">
                      <a:lumMod val="75000"/>
                      <a:lumOff val="25000"/>
                    </a:schemeClr>
                  </a:solidFill>
                  <a:latin typeface="+mn-lt"/>
                  <a:ea typeface="+mj-ea"/>
                </a:rPr>
                <a:t>б</a:t>
              </a:r>
              <a:r>
                <a:rPr lang="en-US" sz="1200" dirty="0" smtClean="0">
                  <a:solidFill>
                    <a:schemeClr val="tx2">
                      <a:lumMod val="75000"/>
                      <a:lumOff val="25000"/>
                    </a:schemeClr>
                  </a:solidFill>
                  <a:latin typeface="+mn-lt"/>
                  <a:ea typeface="+mj-ea"/>
                </a:rPr>
                <a:t>/</a:t>
              </a:r>
              <a:r>
                <a:rPr lang="ru-RU" sz="1200" dirty="0" err="1" smtClean="0">
                  <a:solidFill>
                    <a:schemeClr val="tx2">
                      <a:lumMod val="75000"/>
                      <a:lumOff val="25000"/>
                    </a:schemeClr>
                  </a:solidFill>
                  <a:latin typeface="+mn-lt"/>
                  <a:ea typeface="+mj-ea"/>
                </a:rPr>
                <a:t>цв</a:t>
              </a:r>
              <a:r>
                <a:rPr lang="ru-RU" sz="1200" dirty="0" smtClean="0">
                  <a:solidFill>
                    <a:schemeClr val="tx2">
                      <a:lumMod val="75000"/>
                      <a:lumOff val="25000"/>
                    </a:schemeClr>
                  </a:solidFill>
                  <a:latin typeface="+mn-lt"/>
                  <a:ea typeface="+mj-ea"/>
                </a:rPr>
                <a:t> </a:t>
              </a:r>
            </a:p>
            <a:p>
              <a:pPr>
                <a:defRPr/>
              </a:pPr>
              <a:r>
                <a:rPr lang="ru-RU" sz="1200" dirty="0" smtClean="0">
                  <a:solidFill>
                    <a:schemeClr val="tx2">
                      <a:lumMod val="75000"/>
                      <a:lumOff val="25000"/>
                    </a:schemeClr>
                  </a:solidFill>
                  <a:latin typeface="+mn-lt"/>
                  <a:ea typeface="+mj-ea"/>
                </a:rPr>
                <a:t>(старт)</a:t>
              </a:r>
            </a:p>
            <a:p>
              <a:pPr>
                <a:buFont typeface="Arial" pitchFamily="34" charset="0"/>
                <a:buChar char="•"/>
                <a:defRPr/>
              </a:pPr>
              <a:r>
                <a:rPr lang="ru-RU" sz="1200" dirty="0" smtClean="0">
                  <a:solidFill>
                    <a:schemeClr val="tx2">
                      <a:lumMod val="75000"/>
                      <a:lumOff val="25000"/>
                    </a:schemeClr>
                  </a:solidFill>
                  <a:latin typeface="+mn-lt"/>
                  <a:ea typeface="+mj-ea"/>
                </a:rPr>
                <a:t>Картридж на </a:t>
              </a:r>
              <a:r>
                <a:rPr lang="en-US" sz="1200" dirty="0" smtClean="0">
                  <a:solidFill>
                    <a:schemeClr val="tx2">
                      <a:lumMod val="75000"/>
                      <a:lumOff val="25000"/>
                    </a:schemeClr>
                  </a:solidFill>
                  <a:latin typeface="+mn-lt"/>
                  <a:ea typeface="+mj-ea"/>
                </a:rPr>
                <a:t>1 500/1000 </a:t>
              </a:r>
              <a:r>
                <a:rPr lang="ru-RU" sz="1200" dirty="0" smtClean="0">
                  <a:solidFill>
                    <a:schemeClr val="tx2">
                      <a:lumMod val="75000"/>
                      <a:lumOff val="25000"/>
                    </a:schemeClr>
                  </a:solidFill>
                  <a:latin typeface="+mn-lt"/>
                  <a:ea typeface="+mj-ea"/>
                </a:rPr>
                <a:t>ч</a:t>
              </a:r>
              <a:r>
                <a:rPr lang="en-US" sz="1200" dirty="0" smtClean="0">
                  <a:solidFill>
                    <a:schemeClr val="tx2">
                      <a:lumMod val="75000"/>
                      <a:lumOff val="25000"/>
                    </a:schemeClr>
                  </a:solidFill>
                  <a:latin typeface="+mn-lt"/>
                  <a:ea typeface="+mj-ea"/>
                </a:rPr>
                <a:t>/</a:t>
              </a:r>
              <a:r>
                <a:rPr lang="ru-RU" sz="1200" dirty="0" smtClean="0">
                  <a:solidFill>
                    <a:schemeClr val="tx2">
                      <a:lumMod val="75000"/>
                      <a:lumOff val="25000"/>
                    </a:schemeClr>
                  </a:solidFill>
                  <a:latin typeface="+mn-lt"/>
                  <a:ea typeface="+mj-ea"/>
                </a:rPr>
                <a:t>б </a:t>
              </a:r>
              <a:r>
                <a:rPr lang="en-US" sz="1200" dirty="0" smtClean="0">
                  <a:solidFill>
                    <a:schemeClr val="tx2">
                      <a:lumMod val="75000"/>
                      <a:lumOff val="25000"/>
                    </a:schemeClr>
                  </a:solidFill>
                  <a:latin typeface="+mn-lt"/>
                  <a:ea typeface="+mj-ea"/>
                </a:rPr>
                <a:t>/</a:t>
              </a:r>
              <a:r>
                <a:rPr lang="ru-RU" sz="1200" dirty="0" smtClean="0">
                  <a:solidFill>
                    <a:schemeClr val="tx2">
                      <a:lumMod val="75000"/>
                      <a:lumOff val="25000"/>
                    </a:schemeClr>
                  </a:solidFill>
                  <a:latin typeface="+mn-lt"/>
                  <a:ea typeface="+mj-ea"/>
                </a:rPr>
                <a:t>цв. </a:t>
              </a:r>
              <a:endParaRPr lang="en-US" sz="1200" dirty="0" smtClean="0">
                <a:solidFill>
                  <a:schemeClr val="tx2">
                    <a:lumMod val="75000"/>
                    <a:lumOff val="25000"/>
                  </a:schemeClr>
                </a:solidFill>
                <a:latin typeface="+mn-lt"/>
                <a:ea typeface="+mj-ea"/>
              </a:endParaRPr>
            </a:p>
          </p:txBody>
        </p:sp>
        <p:sp>
          <p:nvSpPr>
            <p:cNvPr id="55" name="Rounded Rectangle 54"/>
            <p:cNvSpPr/>
            <p:nvPr/>
          </p:nvSpPr>
          <p:spPr bwMode="auto">
            <a:xfrm>
              <a:off x="117567" y="5158385"/>
              <a:ext cx="3775164" cy="1037704"/>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8"/>
                </a:buBlip>
                <a:defRPr/>
              </a:pPr>
              <a:endParaRPr kumimoji="1" lang="ru-RU" altLang="ko-KR">
                <a:solidFill>
                  <a:prstClr val="black"/>
                </a:solidFill>
                <a:latin typeface="+mn-lt"/>
                <a:ea typeface="+mj-ea"/>
              </a:endParaRPr>
            </a:p>
          </p:txBody>
        </p:sp>
      </p:grpSp>
      <p:grpSp>
        <p:nvGrpSpPr>
          <p:cNvPr id="29" name="Group 25"/>
          <p:cNvGrpSpPr>
            <a:grpSpLocks/>
          </p:cNvGrpSpPr>
          <p:nvPr/>
        </p:nvGrpSpPr>
        <p:grpSpPr bwMode="auto">
          <a:xfrm>
            <a:off x="190500" y="2314913"/>
            <a:ext cx="4042960" cy="366713"/>
            <a:chOff x="298252" y="1396987"/>
            <a:chExt cx="8023876" cy="488950"/>
          </a:xfrm>
        </p:grpSpPr>
        <p:sp>
          <p:nvSpPr>
            <p:cNvPr id="30"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1" name="Rectangle 54"/>
            <p:cNvSpPr>
              <a:spLocks noChangeArrowheads="1"/>
            </p:cNvSpPr>
            <p:nvPr/>
          </p:nvSpPr>
          <p:spPr bwMode="auto">
            <a:xfrm>
              <a:off x="1835763" y="14223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Цветной принтер</a:t>
              </a:r>
              <a:endParaRPr lang="en-US" altLang="ko-KR" sz="1600" dirty="0">
                <a:solidFill>
                  <a:srgbClr val="003366"/>
                </a:solidFill>
                <a:latin typeface="+mn-lt"/>
              </a:endParaRPr>
            </a:p>
          </p:txBody>
        </p:sp>
      </p:grpSp>
      <p:grpSp>
        <p:nvGrpSpPr>
          <p:cNvPr id="32" name="Group 25"/>
          <p:cNvGrpSpPr>
            <a:grpSpLocks/>
          </p:cNvGrpSpPr>
          <p:nvPr/>
        </p:nvGrpSpPr>
        <p:grpSpPr bwMode="auto">
          <a:xfrm>
            <a:off x="190500" y="2734013"/>
            <a:ext cx="3776260" cy="366713"/>
            <a:chOff x="298252" y="1396987"/>
            <a:chExt cx="7494569" cy="488950"/>
          </a:xfrm>
        </p:grpSpPr>
        <p:sp>
          <p:nvSpPr>
            <p:cNvPr id="33"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9" name="Rectangle 54"/>
            <p:cNvSpPr>
              <a:spLocks noChangeArrowheads="1"/>
            </p:cNvSpPr>
            <p:nvPr/>
          </p:nvSpPr>
          <p:spPr bwMode="auto">
            <a:xfrm>
              <a:off x="1306456"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Малый</a:t>
              </a:r>
              <a:r>
                <a:rPr lang="en-US" altLang="ko-KR" sz="1600" dirty="0" smtClean="0">
                  <a:solidFill>
                    <a:srgbClr val="003366"/>
                  </a:solidFill>
                  <a:latin typeface="+mn-lt"/>
                </a:rPr>
                <a:t>/</a:t>
              </a:r>
              <a:r>
                <a:rPr lang="ru-RU" altLang="ko-KR" sz="1600" dirty="0" smtClean="0">
                  <a:solidFill>
                    <a:srgbClr val="003366"/>
                  </a:solidFill>
                  <a:latin typeface="+mn-lt"/>
                </a:rPr>
                <a:t>домашний офис</a:t>
              </a:r>
              <a:endParaRPr lang="en-US" altLang="ko-KR" sz="1600" dirty="0">
                <a:solidFill>
                  <a:srgbClr val="003366"/>
                </a:solidFill>
                <a:latin typeface="+mn-lt"/>
              </a:endParaRPr>
            </a:p>
          </p:txBody>
        </p:sp>
      </p:grpSp>
      <p:sp>
        <p:nvSpPr>
          <p:cNvPr id="25" name="AutoShape 6"/>
          <p:cNvSpPr>
            <a:spLocks noChangeArrowheads="1"/>
          </p:cNvSpPr>
          <p:nvPr/>
        </p:nvSpPr>
        <p:spPr bwMode="auto">
          <a:xfrm>
            <a:off x="3762539" y="485775"/>
            <a:ext cx="5287101" cy="95235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26" name="TextBox 25"/>
          <p:cNvSpPr txBox="1"/>
          <p:nvPr/>
        </p:nvSpPr>
        <p:spPr>
          <a:xfrm>
            <a:off x="5285506" y="434876"/>
            <a:ext cx="2378472" cy="369332"/>
          </a:xfrm>
          <a:prstGeom prst="rect">
            <a:avLst/>
          </a:prstGeom>
          <a:noFill/>
        </p:spPr>
        <p:txBody>
          <a:bodyPr wrap="none" rtlCol="0">
            <a:spAutoFit/>
          </a:bodyPr>
          <a:lstStyle/>
          <a:p>
            <a:r>
              <a:rPr lang="ru-RU" dirty="0" smtClean="0">
                <a:solidFill>
                  <a:schemeClr val="accent1">
                    <a:lumMod val="50000"/>
                  </a:schemeClr>
                </a:solidFill>
                <a:latin typeface="+mn-lt"/>
                <a:ea typeface="+mn-ea"/>
              </a:rPr>
              <a:t>Удобные Эко-функции</a:t>
            </a:r>
          </a:p>
        </p:txBody>
      </p:sp>
      <p:sp>
        <p:nvSpPr>
          <p:cNvPr id="28" name="TextBox 27"/>
          <p:cNvSpPr txBox="1"/>
          <p:nvPr/>
        </p:nvSpPr>
        <p:spPr>
          <a:xfrm>
            <a:off x="5212252" y="666750"/>
            <a:ext cx="3832147" cy="581025"/>
          </a:xfrm>
          <a:prstGeom prst="rect">
            <a:avLst/>
          </a:prstGeom>
          <a:noFill/>
        </p:spPr>
        <p:txBody>
          <a:bodyPr wrap="square" rtlCol="0">
            <a:noAutofit/>
          </a:bodyPr>
          <a:lstStyle/>
          <a:p>
            <a:pPr algn="just"/>
            <a:r>
              <a:rPr lang="ru-RU" sz="1200" dirty="0" smtClean="0">
                <a:latin typeface="+mn-lt"/>
              </a:rPr>
              <a:t>One-Touch Eco Button сократит ваши расходы на</a:t>
            </a:r>
            <a:endParaRPr lang="en-US" sz="1200" dirty="0" smtClean="0">
              <a:latin typeface="+mn-lt"/>
            </a:endParaRPr>
          </a:p>
          <a:p>
            <a:pPr algn="just"/>
            <a:r>
              <a:rPr lang="ru-RU" sz="1200" dirty="0" smtClean="0">
                <a:latin typeface="+mn-lt"/>
              </a:rPr>
              <a:t>бумагу и тонер. Одного нажатия кнопки достаточно, чтобы отпечатать несколько страниц на одном листе бумаги или сделать двусторонний отпечаток</a:t>
            </a:r>
            <a:r>
              <a:rPr lang="en-US" sz="1200" dirty="0" smtClean="0">
                <a:latin typeface="+mn-lt"/>
              </a:rPr>
              <a:t>.</a:t>
            </a:r>
            <a:endParaRPr lang="ru-RU" sz="1200" dirty="0" smtClean="0">
              <a:latin typeface="+mn-lt"/>
            </a:endParaRPr>
          </a:p>
        </p:txBody>
      </p:sp>
      <p:sp>
        <p:nvSpPr>
          <p:cNvPr id="34" name="TextBox 33"/>
          <p:cNvSpPr txBox="1"/>
          <p:nvPr/>
        </p:nvSpPr>
        <p:spPr>
          <a:xfrm>
            <a:off x="3810000" y="1590675"/>
            <a:ext cx="4343400" cy="581025"/>
          </a:xfrm>
          <a:prstGeom prst="rect">
            <a:avLst/>
          </a:prstGeom>
          <a:noFill/>
        </p:spPr>
        <p:txBody>
          <a:bodyPr wrap="square" rtlCol="0">
            <a:noAutofit/>
          </a:bodyPr>
          <a:lstStyle/>
          <a:p>
            <a:r>
              <a:rPr lang="ru-RU" sz="1100" dirty="0" smtClean="0">
                <a:latin typeface="+mn-lt"/>
              </a:rPr>
              <a:t>Компактные размеры (38.2 x 30.9 см) принтера позволяют </a:t>
            </a:r>
          </a:p>
          <a:p>
            <a:r>
              <a:rPr lang="ru-RU" sz="1100" dirty="0" smtClean="0">
                <a:latin typeface="+mn-lt"/>
              </a:rPr>
              <a:t>отнести его к самым компактным цветным принтерам в мире. Эргономичный дизайн, а также сочетание цветов корпуса придает принтеру современный и элегантный вид.</a:t>
            </a:r>
          </a:p>
        </p:txBody>
      </p:sp>
      <p:sp>
        <p:nvSpPr>
          <p:cNvPr id="37" name="AutoShape 6"/>
          <p:cNvSpPr>
            <a:spLocks noChangeArrowheads="1"/>
          </p:cNvSpPr>
          <p:nvPr/>
        </p:nvSpPr>
        <p:spPr bwMode="auto">
          <a:xfrm>
            <a:off x="3788662" y="2355010"/>
            <a:ext cx="5287101" cy="7676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40" name="TextBox 39"/>
          <p:cNvSpPr txBox="1"/>
          <p:nvPr/>
        </p:nvSpPr>
        <p:spPr>
          <a:xfrm>
            <a:off x="5865514" y="2257763"/>
            <a:ext cx="2839688" cy="338554"/>
          </a:xfrm>
          <a:prstGeom prst="rect">
            <a:avLst/>
          </a:prstGeom>
          <a:noFill/>
        </p:spPr>
        <p:txBody>
          <a:bodyPr wrap="none" rtlCol="0">
            <a:spAutoFit/>
          </a:bodyPr>
          <a:lstStyle/>
          <a:p>
            <a:r>
              <a:rPr lang="ru-RU" sz="1600" dirty="0" smtClean="0">
                <a:solidFill>
                  <a:schemeClr val="accent1">
                    <a:lumMod val="50000"/>
                  </a:schemeClr>
                </a:solidFill>
                <a:latin typeface="+mn-lt"/>
                <a:ea typeface="+mn-ea"/>
              </a:rPr>
              <a:t>Мобильная и облачная печать</a:t>
            </a:r>
          </a:p>
        </p:txBody>
      </p:sp>
      <p:sp>
        <p:nvSpPr>
          <p:cNvPr id="41" name="TextBox 40"/>
          <p:cNvSpPr txBox="1"/>
          <p:nvPr/>
        </p:nvSpPr>
        <p:spPr>
          <a:xfrm>
            <a:off x="5865514" y="2443490"/>
            <a:ext cx="3278486" cy="563176"/>
          </a:xfrm>
          <a:prstGeom prst="rect">
            <a:avLst/>
          </a:prstGeom>
          <a:noFill/>
        </p:spPr>
        <p:txBody>
          <a:bodyPr wrap="square" rtlCol="0">
            <a:noAutofit/>
          </a:bodyPr>
          <a:lstStyle/>
          <a:p>
            <a:r>
              <a:rPr lang="ru-RU" sz="1050" dirty="0">
                <a:latin typeface="+mn-lt"/>
              </a:rPr>
              <a:t>С помощью технологий </a:t>
            </a:r>
            <a:r>
              <a:rPr lang="ru-RU" sz="1050" b="1" dirty="0" smtClean="0">
                <a:latin typeface="+mn-lt"/>
              </a:rPr>
              <a:t>NFC</a:t>
            </a:r>
            <a:r>
              <a:rPr lang="en-US" sz="1050" dirty="0">
                <a:latin typeface="+mn-lt"/>
              </a:rPr>
              <a:t> </a:t>
            </a:r>
            <a:r>
              <a:rPr lang="ru-RU" sz="1050" dirty="0" smtClean="0">
                <a:latin typeface="+mn-lt"/>
              </a:rPr>
              <a:t>, </a:t>
            </a:r>
            <a:r>
              <a:rPr lang="ru-RU" sz="1050" dirty="0">
                <a:latin typeface="+mn-lt"/>
              </a:rPr>
              <a:t>Wi-Fi </a:t>
            </a:r>
            <a:r>
              <a:rPr lang="ru-RU" sz="1050" dirty="0" smtClean="0">
                <a:latin typeface="+mn-lt"/>
              </a:rPr>
              <a:t>Direct, а так же </a:t>
            </a:r>
            <a:r>
              <a:rPr lang="en-US" sz="1050" dirty="0" smtClean="0">
                <a:latin typeface="+mn-lt"/>
              </a:rPr>
              <a:t>Google Cloud Print,</a:t>
            </a:r>
            <a:r>
              <a:rPr lang="ru-RU" sz="1050" dirty="0" smtClean="0">
                <a:latin typeface="+mn-lt"/>
              </a:rPr>
              <a:t> теперь распечатать документ </a:t>
            </a:r>
            <a:r>
              <a:rPr lang="ru-RU" sz="1050" dirty="0">
                <a:latin typeface="+mn-lt"/>
              </a:rPr>
              <a:t>можно в </a:t>
            </a:r>
            <a:r>
              <a:rPr lang="ru-RU" sz="1050" dirty="0" smtClean="0">
                <a:latin typeface="+mn-lt"/>
              </a:rPr>
              <a:t>одно касание</a:t>
            </a:r>
            <a:r>
              <a:rPr lang="en-US" sz="1050" dirty="0" smtClean="0">
                <a:latin typeface="+mn-lt"/>
              </a:rPr>
              <a:t> </a:t>
            </a:r>
            <a:r>
              <a:rPr lang="ru-RU" sz="1050" dirty="0" smtClean="0">
                <a:latin typeface="+mn-lt"/>
              </a:rPr>
              <a:t>и из любого места. Для </a:t>
            </a:r>
            <a:r>
              <a:rPr lang="en-US" sz="1050" dirty="0" smtClean="0">
                <a:latin typeface="+mn-lt"/>
              </a:rPr>
              <a:t>Android </a:t>
            </a:r>
            <a:r>
              <a:rPr lang="ru-RU" sz="1050" dirty="0" smtClean="0">
                <a:latin typeface="+mn-lt"/>
              </a:rPr>
              <a:t>и </a:t>
            </a:r>
            <a:r>
              <a:rPr lang="en-US" sz="1050" dirty="0" smtClean="0">
                <a:latin typeface="+mn-lt"/>
              </a:rPr>
              <a:t>iOS.</a:t>
            </a:r>
            <a:endParaRPr lang="ru-RU" sz="1050" dirty="0">
              <a:latin typeface="+mn-lt"/>
            </a:endParaRPr>
          </a:p>
        </p:txBody>
      </p:sp>
      <p:pic>
        <p:nvPicPr>
          <p:cNvPr id="11270" name="Picture 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85506" y="2681626"/>
            <a:ext cx="663688" cy="316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6" name="Table 35"/>
          <p:cNvGraphicFramePr>
            <a:graphicFrameLocks noGrp="1"/>
          </p:cNvGraphicFramePr>
          <p:nvPr>
            <p:extLst>
              <p:ext uri="{D42A27DB-BD31-4B8C-83A1-F6EECF244321}">
                <p14:modId xmlns:p14="http://schemas.microsoft.com/office/powerpoint/2010/main" val="353643825"/>
              </p:ext>
            </p:extLst>
          </p:nvPr>
        </p:nvGraphicFramePr>
        <p:xfrm>
          <a:off x="347649" y="3218905"/>
          <a:ext cx="2455020" cy="671407"/>
        </p:xfrm>
        <a:graphic>
          <a:graphicData uri="http://schemas.openxmlformats.org/drawingml/2006/table">
            <a:tbl>
              <a:tblPr firstRow="1" bandRow="1">
                <a:tableStyleId>{5C22544A-7EE6-4342-B048-85BDC9FD1C3A}</a:tableStyleId>
              </a:tblPr>
              <a:tblGrid>
                <a:gridCol w="866263"/>
                <a:gridCol w="744978"/>
                <a:gridCol w="391600"/>
                <a:gridCol w="452179"/>
              </a:tblGrid>
              <a:tr h="279521">
                <a:tc>
                  <a:txBody>
                    <a:bodyPr/>
                    <a:lstStyle/>
                    <a:p>
                      <a:pPr algn="ctr"/>
                      <a:r>
                        <a:rPr lang="ru-RU" sz="900" dirty="0" smtClean="0">
                          <a:solidFill>
                            <a:schemeClr val="accent1">
                              <a:lumMod val="25000"/>
                            </a:schemeClr>
                          </a:solidFill>
                        </a:rPr>
                        <a:t>Модель</a:t>
                      </a:r>
                      <a:endParaRPr lang="en-US" sz="900" dirty="0">
                        <a:solidFill>
                          <a:schemeClr val="accent1">
                            <a:lumMod val="25000"/>
                          </a:schemeClr>
                        </a:solidFill>
                      </a:endParaRPr>
                    </a:p>
                  </a:txBody>
                  <a:tcPr marL="18000" marR="18000" marT="0" marB="0" anchor="ctr"/>
                </a:tc>
                <a:tc>
                  <a:txBody>
                    <a:bodyPr/>
                    <a:lstStyle/>
                    <a:p>
                      <a:pPr algn="ctr"/>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LAN</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Wi-Fi</a:t>
                      </a:r>
                      <a:endParaRPr lang="en-US" sz="900" dirty="0">
                        <a:solidFill>
                          <a:schemeClr val="accent1">
                            <a:lumMod val="25000"/>
                          </a:schemeClr>
                        </a:solidFill>
                      </a:endParaRPr>
                    </a:p>
                  </a:txBody>
                  <a:tcPr marL="18000" marR="18000" marT="0" marB="0" anchor="ctr"/>
                </a:tc>
              </a:tr>
              <a:tr h="195943">
                <a:tc>
                  <a:txBody>
                    <a:bodyPr/>
                    <a:lstStyle/>
                    <a:p>
                      <a:pPr algn="l"/>
                      <a:r>
                        <a:rPr lang="en-US" sz="800" dirty="0" smtClean="0">
                          <a:latin typeface="+mj-lt"/>
                        </a:rPr>
                        <a:t>CLP-365</a:t>
                      </a:r>
                      <a:endParaRPr lang="en-US" sz="800" dirty="0">
                        <a:latin typeface="+mj-lt"/>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195943">
                <a:tc>
                  <a:txBody>
                    <a:bodyPr/>
                    <a:lstStyle/>
                    <a:p>
                      <a:pPr algn="l"/>
                      <a:r>
                        <a:rPr lang="en-US" sz="800" dirty="0" smtClean="0">
                          <a:latin typeface="+mj-lt"/>
                        </a:rPr>
                        <a:t>SL-C410W</a:t>
                      </a:r>
                      <a:endParaRPr lang="en-US" sz="800" dirty="0">
                        <a:latin typeface="+mj-lt"/>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bl>
          </a:graphicData>
        </a:graphic>
      </p:graphicFrame>
      <p:pic>
        <p:nvPicPr>
          <p:cNvPr id="35" name="Picture 2" descr="C:\Users\sekz\Pictures\Samsung logo\Samsung_Business_rgb.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63978" y="59750"/>
            <a:ext cx="1356444" cy="428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34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User\Desktop\Untitle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01000" y="1505864"/>
            <a:ext cx="1043398" cy="7393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ru_SL-C460FW-XEV_005_Left-30-Angle_ice-gra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2264" y="576644"/>
            <a:ext cx="2281936" cy="17312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Desktop\keyvisual.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10001" y="2446179"/>
            <a:ext cx="1152307" cy="718698"/>
          </a:xfrm>
          <a:prstGeom prst="rect">
            <a:avLst/>
          </a:prstGeom>
          <a:noFill/>
          <a:extLst>
            <a:ext uri="{909E8E84-426E-40DD-AFC4-6F175D3DCCD1}">
              <a14:hiddenFill xmlns:a14="http://schemas.microsoft.com/office/drawing/2010/main">
                <a:solidFill>
                  <a:srgbClr val="FFFFFF"/>
                </a:solidFill>
              </a14:hiddenFill>
            </a:ext>
          </a:extLst>
        </p:spPr>
      </p:pic>
      <p:sp>
        <p:nvSpPr>
          <p:cNvPr id="160791" name="Rectangle 19"/>
          <p:cNvSpPr>
            <a:spLocks noChangeArrowheads="1"/>
          </p:cNvSpPr>
          <p:nvPr/>
        </p:nvSpPr>
        <p:spPr bwMode="auto">
          <a:xfrm>
            <a:off x="3886388" y="3346978"/>
            <a:ext cx="5244913" cy="1815882"/>
          </a:xfrm>
          <a:prstGeom prst="rect">
            <a:avLst/>
          </a:prstGeom>
          <a:noFill/>
          <a:ln w="9525">
            <a:noFill/>
            <a:miter lim="800000"/>
            <a:headEnd/>
            <a:tailEnd/>
          </a:ln>
        </p:spPr>
        <p:txBody>
          <a:bodyPr wrap="square">
            <a:spAutoFit/>
          </a:bodyPr>
          <a:lstStyle/>
          <a:p>
            <a:pPr>
              <a:buSzPct val="90000"/>
            </a:pPr>
            <a:r>
              <a:rPr lang="ru-RU" altLang="ko-KR" sz="2000" b="1" dirty="0" smtClean="0">
                <a:latin typeface="+mn-lt"/>
              </a:rPr>
              <a:t>Основные характеристики</a:t>
            </a:r>
            <a:r>
              <a:rPr lang="en-US" altLang="ko-KR" sz="2000" b="1" dirty="0" smtClean="0">
                <a:latin typeface="+mn-lt"/>
              </a:rPr>
              <a:t>:</a:t>
            </a:r>
          </a:p>
          <a:p>
            <a:pPr>
              <a:spcBef>
                <a:spcPts val="600"/>
              </a:spcBef>
              <a:buFont typeface="Arial" pitchFamily="34" charset="0"/>
              <a:buChar char="•"/>
              <a:defRPr/>
            </a:pPr>
            <a:r>
              <a:rPr lang="en-US" altLang="ko-KR" dirty="0" smtClean="0">
                <a:solidFill>
                  <a:schemeClr val="tx2">
                    <a:lumMod val="75000"/>
                    <a:lumOff val="25000"/>
                  </a:schemeClr>
                </a:solidFill>
                <a:latin typeface="+mn-lt"/>
              </a:rPr>
              <a:t> </a:t>
            </a:r>
            <a:r>
              <a:rPr lang="ru-RU" altLang="ko-KR" dirty="0" smtClean="0">
                <a:solidFill>
                  <a:schemeClr val="tx2">
                    <a:lumMod val="75000"/>
                    <a:lumOff val="25000"/>
                  </a:schemeClr>
                </a:solidFill>
                <a:latin typeface="+mn-lt"/>
              </a:rPr>
              <a:t>Скорость печати</a:t>
            </a:r>
            <a:r>
              <a:rPr lang="en-US" altLang="ko-KR" dirty="0" smtClean="0">
                <a:solidFill>
                  <a:schemeClr val="tx2">
                    <a:lumMod val="75000"/>
                    <a:lumOff val="25000"/>
                  </a:schemeClr>
                </a:solidFill>
                <a:latin typeface="+mn-lt"/>
              </a:rPr>
              <a:t>:</a:t>
            </a:r>
            <a:r>
              <a:rPr lang="ru-RU" altLang="ko-KR" dirty="0" smtClean="0">
                <a:solidFill>
                  <a:schemeClr val="tx2">
                    <a:lumMod val="75000"/>
                    <a:lumOff val="25000"/>
                  </a:schemeClr>
                </a:solidFill>
                <a:latin typeface="+mn-lt"/>
              </a:rPr>
              <a:t> </a:t>
            </a:r>
            <a:r>
              <a:rPr lang="en-US" altLang="ko-KR" dirty="0" smtClean="0">
                <a:solidFill>
                  <a:schemeClr val="tx2">
                    <a:lumMod val="75000"/>
                    <a:lumOff val="25000"/>
                  </a:schemeClr>
                </a:solidFill>
                <a:latin typeface="+mn-lt"/>
              </a:rPr>
              <a:t>18</a:t>
            </a:r>
            <a:r>
              <a:rPr lang="ru-RU" altLang="ko-KR" dirty="0" smtClean="0">
                <a:solidFill>
                  <a:schemeClr val="tx2">
                    <a:lumMod val="75000"/>
                    <a:lumOff val="25000"/>
                  </a:schemeClr>
                </a:solidFill>
                <a:latin typeface="+mn-lt"/>
              </a:rPr>
              <a:t> ч</a:t>
            </a:r>
            <a:r>
              <a:rPr lang="en-US" altLang="ko-KR" dirty="0" smtClean="0">
                <a:solidFill>
                  <a:schemeClr val="tx2">
                    <a:lumMod val="75000"/>
                    <a:lumOff val="25000"/>
                  </a:schemeClr>
                </a:solidFill>
                <a:latin typeface="+mn-lt"/>
              </a:rPr>
              <a:t>/</a:t>
            </a:r>
            <a:r>
              <a:rPr lang="ru-RU" altLang="ko-KR" dirty="0" smtClean="0">
                <a:solidFill>
                  <a:schemeClr val="tx2">
                    <a:lumMod val="75000"/>
                    <a:lumOff val="25000"/>
                  </a:schemeClr>
                </a:solidFill>
                <a:latin typeface="+mn-lt"/>
              </a:rPr>
              <a:t>б и 4 цв.</a:t>
            </a:r>
            <a:r>
              <a:rPr lang="en-US" altLang="ko-KR" dirty="0" smtClean="0">
                <a:solidFill>
                  <a:schemeClr val="tx2">
                    <a:lumMod val="75000"/>
                    <a:lumOff val="25000"/>
                  </a:schemeClr>
                </a:solidFill>
                <a:latin typeface="+mn-lt"/>
              </a:rPr>
              <a:t> </a:t>
            </a:r>
            <a:r>
              <a:rPr lang="ru-RU" altLang="ko-KR" dirty="0" smtClean="0">
                <a:solidFill>
                  <a:schemeClr val="tx2">
                    <a:lumMod val="75000"/>
                    <a:lumOff val="25000"/>
                  </a:schemeClr>
                </a:solidFill>
                <a:latin typeface="+mn-lt"/>
              </a:rPr>
              <a:t>стр/мин</a:t>
            </a:r>
            <a:endParaRPr lang="en-US" altLang="ko-KR" dirty="0" smtClean="0">
              <a:solidFill>
                <a:schemeClr val="tx2">
                  <a:lumMod val="75000"/>
                  <a:lumOff val="25000"/>
                </a:schemeClr>
              </a:solidFill>
              <a:latin typeface="+mn-lt"/>
            </a:endParaRPr>
          </a:p>
          <a:p>
            <a:pPr>
              <a:spcBef>
                <a:spcPts val="600"/>
              </a:spcBef>
              <a:buFont typeface="Arial" pitchFamily="34" charset="0"/>
              <a:buChar char="•"/>
              <a:defRPr/>
            </a:pPr>
            <a:r>
              <a:rPr lang="ru-RU" altLang="ko-KR" dirty="0" smtClean="0">
                <a:solidFill>
                  <a:schemeClr val="tx2">
                    <a:lumMod val="75000"/>
                    <a:lumOff val="25000"/>
                  </a:schemeClr>
                </a:solidFill>
                <a:latin typeface="+mn-lt"/>
              </a:rPr>
              <a:t> Оперативная память</a:t>
            </a:r>
            <a:r>
              <a:rPr lang="en-US" altLang="ko-KR" dirty="0" smtClean="0">
                <a:solidFill>
                  <a:schemeClr val="tx2">
                    <a:lumMod val="75000"/>
                    <a:lumOff val="25000"/>
                  </a:schemeClr>
                </a:solidFill>
                <a:latin typeface="+mn-lt"/>
              </a:rPr>
              <a:t>:</a:t>
            </a:r>
            <a:r>
              <a:rPr lang="ru-RU" altLang="ko-KR" dirty="0" smtClean="0">
                <a:solidFill>
                  <a:schemeClr val="tx2">
                    <a:lumMod val="75000"/>
                    <a:lumOff val="25000"/>
                  </a:schemeClr>
                </a:solidFill>
                <a:latin typeface="+mn-lt"/>
              </a:rPr>
              <a:t> 128 Мб</a:t>
            </a:r>
          </a:p>
          <a:p>
            <a:pPr>
              <a:spcBef>
                <a:spcPts val="600"/>
              </a:spcBef>
              <a:buFont typeface="Arial" pitchFamily="34" charset="0"/>
              <a:buChar char="•"/>
              <a:defRPr/>
            </a:pPr>
            <a:r>
              <a:rPr lang="ru-RU" altLang="ko-KR" dirty="0" smtClean="0">
                <a:solidFill>
                  <a:schemeClr val="tx2">
                    <a:lumMod val="75000"/>
                    <a:lumOff val="25000"/>
                  </a:schemeClr>
                </a:solidFill>
                <a:latin typeface="+mn-lt"/>
              </a:rPr>
              <a:t> Процессор</a:t>
            </a:r>
            <a:r>
              <a:rPr lang="en-US" altLang="ko-KR" dirty="0" smtClean="0">
                <a:solidFill>
                  <a:schemeClr val="tx2">
                    <a:lumMod val="75000"/>
                    <a:lumOff val="25000"/>
                  </a:schemeClr>
                </a:solidFill>
                <a:latin typeface="+mn-lt"/>
              </a:rPr>
              <a:t>:</a:t>
            </a:r>
            <a:r>
              <a:rPr lang="ru-RU" altLang="ko-KR" dirty="0" smtClean="0">
                <a:solidFill>
                  <a:schemeClr val="tx2">
                    <a:lumMod val="75000"/>
                    <a:lumOff val="25000"/>
                  </a:schemeClr>
                </a:solidFill>
                <a:latin typeface="+mn-lt"/>
              </a:rPr>
              <a:t> </a:t>
            </a:r>
            <a:r>
              <a:rPr lang="en-US" altLang="ko-KR" dirty="0" smtClean="0">
                <a:solidFill>
                  <a:schemeClr val="tx2">
                    <a:lumMod val="75000"/>
                    <a:lumOff val="25000"/>
                  </a:schemeClr>
                </a:solidFill>
                <a:latin typeface="+mn-lt"/>
              </a:rPr>
              <a:t>Dual </a:t>
            </a:r>
            <a:r>
              <a:rPr lang="ru-RU" altLang="ko-KR" dirty="0" smtClean="0">
                <a:solidFill>
                  <a:schemeClr val="tx2">
                    <a:lumMod val="75000"/>
                    <a:lumOff val="25000"/>
                  </a:schemeClr>
                </a:solidFill>
                <a:latin typeface="+mn-lt"/>
              </a:rPr>
              <a:t>533 МГц</a:t>
            </a:r>
            <a:r>
              <a:rPr lang="en-US" altLang="ko-KR" dirty="0" smtClean="0">
                <a:solidFill>
                  <a:schemeClr val="tx2">
                    <a:lumMod val="75000"/>
                    <a:lumOff val="25000"/>
                  </a:schemeClr>
                </a:solidFill>
                <a:latin typeface="+mn-lt"/>
              </a:rPr>
              <a:t>/</a:t>
            </a:r>
            <a:r>
              <a:rPr lang="ru-RU" altLang="ko-KR" dirty="0" smtClean="0">
                <a:solidFill>
                  <a:schemeClr val="tx2">
                    <a:lumMod val="75000"/>
                    <a:lumOff val="25000"/>
                  </a:schemeClr>
                </a:solidFill>
                <a:latin typeface="+mn-lt"/>
              </a:rPr>
              <a:t>150 Мгц</a:t>
            </a:r>
          </a:p>
          <a:p>
            <a:pPr>
              <a:spcBef>
                <a:spcPts val="600"/>
              </a:spcBef>
              <a:buFont typeface="Arial" pitchFamily="34" charset="0"/>
              <a:buChar char="•"/>
              <a:defRPr/>
            </a:pPr>
            <a:r>
              <a:rPr lang="ru-RU" altLang="ko-KR" dirty="0" smtClean="0">
                <a:solidFill>
                  <a:schemeClr val="tx2">
                    <a:lumMod val="75000"/>
                    <a:lumOff val="25000"/>
                  </a:schemeClr>
                </a:solidFill>
                <a:latin typeface="+mn-lt"/>
              </a:rPr>
              <a:t> Максимальная ежемесячная нагрузка</a:t>
            </a:r>
            <a:r>
              <a:rPr lang="en-US" altLang="ko-KR" dirty="0" smtClean="0">
                <a:solidFill>
                  <a:schemeClr val="tx2">
                    <a:lumMod val="75000"/>
                    <a:lumOff val="25000"/>
                  </a:schemeClr>
                </a:solidFill>
                <a:latin typeface="+mn-lt"/>
              </a:rPr>
              <a:t>: </a:t>
            </a:r>
            <a:r>
              <a:rPr lang="ru-RU" altLang="ko-KR" dirty="0" smtClean="0">
                <a:solidFill>
                  <a:schemeClr val="tx2">
                    <a:lumMod val="75000"/>
                    <a:lumOff val="25000"/>
                  </a:schemeClr>
                </a:solidFill>
                <a:latin typeface="+mn-lt"/>
              </a:rPr>
              <a:t>20 000</a:t>
            </a:r>
          </a:p>
        </p:txBody>
      </p:sp>
      <p:sp>
        <p:nvSpPr>
          <p:cNvPr id="54" name="AutoShape 6"/>
          <p:cNvSpPr>
            <a:spLocks noChangeArrowheads="1"/>
          </p:cNvSpPr>
          <p:nvPr/>
        </p:nvSpPr>
        <p:spPr bwMode="auto">
          <a:xfrm>
            <a:off x="3775011" y="586447"/>
            <a:ext cx="5287101" cy="7676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56" name="TextBox 55"/>
          <p:cNvSpPr txBox="1"/>
          <p:nvPr/>
        </p:nvSpPr>
        <p:spPr>
          <a:xfrm>
            <a:off x="5144697" y="521298"/>
            <a:ext cx="2089931" cy="369332"/>
          </a:xfrm>
          <a:prstGeom prst="rect">
            <a:avLst/>
          </a:prstGeom>
          <a:noFill/>
        </p:spPr>
        <p:txBody>
          <a:bodyPr wrap="none" rtlCol="0">
            <a:spAutoFit/>
          </a:bodyPr>
          <a:lstStyle/>
          <a:p>
            <a:r>
              <a:rPr lang="ru-RU" dirty="0" smtClean="0">
                <a:solidFill>
                  <a:schemeClr val="accent1">
                    <a:lumMod val="50000"/>
                  </a:schemeClr>
                </a:solidFill>
                <a:latin typeface="+mn-lt"/>
                <a:ea typeface="+mn-ea"/>
              </a:rPr>
              <a:t>Прямая </a:t>
            </a:r>
            <a:r>
              <a:rPr lang="en-US" dirty="0" smtClean="0">
                <a:solidFill>
                  <a:schemeClr val="accent1">
                    <a:lumMod val="50000"/>
                  </a:schemeClr>
                </a:solidFill>
                <a:latin typeface="+mn-lt"/>
                <a:ea typeface="+mn-ea"/>
              </a:rPr>
              <a:t>USB-</a:t>
            </a:r>
            <a:r>
              <a:rPr lang="ru-RU" dirty="0" smtClean="0">
                <a:solidFill>
                  <a:schemeClr val="accent1">
                    <a:lumMod val="50000"/>
                  </a:schemeClr>
                </a:solidFill>
                <a:latin typeface="+mn-lt"/>
                <a:ea typeface="+mn-ea"/>
              </a:rPr>
              <a:t>печать</a:t>
            </a:r>
          </a:p>
        </p:txBody>
      </p:sp>
      <p:grpSp>
        <p:nvGrpSpPr>
          <p:cNvPr id="2" name="Group 1"/>
          <p:cNvGrpSpPr/>
          <p:nvPr/>
        </p:nvGrpSpPr>
        <p:grpSpPr>
          <a:xfrm>
            <a:off x="111457" y="4123481"/>
            <a:ext cx="3788227" cy="1267670"/>
            <a:chOff x="104503" y="5379054"/>
            <a:chExt cx="3788227" cy="1313180"/>
          </a:xfrm>
        </p:grpSpPr>
        <p:pic>
          <p:nvPicPr>
            <p:cNvPr id="29"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18169" y="5497975"/>
              <a:ext cx="959871" cy="63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TextBox 59"/>
            <p:cNvSpPr txBox="1"/>
            <p:nvPr/>
          </p:nvSpPr>
          <p:spPr bwMode="auto">
            <a:xfrm>
              <a:off x="162435" y="5379054"/>
              <a:ext cx="3236630" cy="1313180"/>
            </a:xfrm>
            <a:prstGeom prst="rect">
              <a:avLst/>
            </a:prstGeom>
            <a:noFill/>
          </p:spPr>
          <p:txBody>
            <a:bodyPr wrap="square">
              <a:spAutoFit/>
            </a:bodyPr>
            <a:lstStyle/>
            <a:p>
              <a:pPr>
                <a:defRPr/>
              </a:pPr>
              <a:r>
                <a:rPr lang="ru-RU" sz="1600" b="1" dirty="0" smtClean="0">
                  <a:latin typeface="+mn-lt"/>
                  <a:ea typeface="+mj-ea"/>
                </a:rPr>
                <a:t>Расходные материалы</a:t>
              </a:r>
              <a:r>
                <a:rPr lang="en-US" sz="1600" b="1" dirty="0" smtClean="0">
                  <a:latin typeface="+mn-lt"/>
                  <a:ea typeface="+mj-ea"/>
                </a:rPr>
                <a:t>:</a:t>
              </a:r>
              <a:endParaRPr lang="ru-RU" sz="1600" b="1" dirty="0" smtClean="0">
                <a:latin typeface="+mn-lt"/>
                <a:ea typeface="+mj-ea"/>
              </a:endParaRPr>
            </a:p>
            <a:p>
              <a:pPr>
                <a:buFont typeface="Arial" pitchFamily="34" charset="0"/>
                <a:buChar char="•"/>
                <a:defRPr/>
              </a:pPr>
              <a:r>
                <a:rPr lang="ru-RU" sz="1400" dirty="0" smtClean="0">
                  <a:solidFill>
                    <a:schemeClr val="tx2">
                      <a:lumMod val="75000"/>
                      <a:lumOff val="25000"/>
                    </a:schemeClr>
                  </a:solidFill>
                  <a:latin typeface="+mn-lt"/>
                  <a:ea typeface="+mj-ea"/>
                </a:rPr>
                <a:t>Картридж на 700 ч</a:t>
              </a:r>
              <a:r>
                <a:rPr lang="en-US" sz="1400" dirty="0" smtClean="0">
                  <a:solidFill>
                    <a:schemeClr val="tx2">
                      <a:lumMod val="75000"/>
                      <a:lumOff val="25000"/>
                    </a:schemeClr>
                  </a:solidFill>
                  <a:latin typeface="+mn-lt"/>
                  <a:ea typeface="+mj-ea"/>
                </a:rPr>
                <a:t>/</a:t>
              </a:r>
              <a:r>
                <a:rPr lang="ru-RU" sz="1400" dirty="0" smtClean="0">
                  <a:solidFill>
                    <a:schemeClr val="tx2">
                      <a:lumMod val="75000"/>
                      <a:lumOff val="25000"/>
                    </a:schemeClr>
                  </a:solidFill>
                  <a:latin typeface="+mn-lt"/>
                  <a:ea typeface="+mj-ea"/>
                </a:rPr>
                <a:t>б и 500 цв.</a:t>
              </a:r>
              <a:r>
                <a:rPr lang="en-US" sz="1400" dirty="0" smtClean="0">
                  <a:solidFill>
                    <a:schemeClr val="tx2">
                      <a:lumMod val="75000"/>
                      <a:lumOff val="25000"/>
                    </a:schemeClr>
                  </a:solidFill>
                  <a:latin typeface="+mn-lt"/>
                  <a:ea typeface="+mj-ea"/>
                </a:rPr>
                <a:t> </a:t>
              </a:r>
              <a:endParaRPr lang="ru-RU" sz="1400" dirty="0" smtClean="0">
                <a:solidFill>
                  <a:schemeClr val="tx2">
                    <a:lumMod val="75000"/>
                    <a:lumOff val="25000"/>
                  </a:schemeClr>
                </a:solidFill>
                <a:latin typeface="+mn-lt"/>
                <a:ea typeface="+mj-ea"/>
              </a:endParaRPr>
            </a:p>
            <a:p>
              <a:pPr>
                <a:defRPr/>
              </a:pPr>
              <a:r>
                <a:rPr lang="en-US" sz="1400" dirty="0" smtClean="0">
                  <a:solidFill>
                    <a:schemeClr val="tx2">
                      <a:lumMod val="75000"/>
                      <a:lumOff val="25000"/>
                    </a:schemeClr>
                  </a:solidFill>
                  <a:latin typeface="+mn-lt"/>
                  <a:ea typeface="+mj-ea"/>
                </a:rPr>
                <a:t>(</a:t>
              </a:r>
              <a:r>
                <a:rPr lang="ru-RU" sz="1400" dirty="0" smtClean="0">
                  <a:solidFill>
                    <a:schemeClr val="tx2">
                      <a:lumMod val="75000"/>
                      <a:lumOff val="25000"/>
                    </a:schemeClr>
                  </a:solidFill>
                  <a:latin typeface="+mn-lt"/>
                  <a:ea typeface="+mj-ea"/>
                </a:rPr>
                <a:t>старт</a:t>
              </a:r>
              <a:r>
                <a:rPr lang="en-US" sz="1400" dirty="0" smtClean="0">
                  <a:solidFill>
                    <a:schemeClr val="tx2">
                      <a:lumMod val="75000"/>
                      <a:lumOff val="25000"/>
                    </a:schemeClr>
                  </a:solidFill>
                  <a:latin typeface="+mn-lt"/>
                  <a:ea typeface="+mj-ea"/>
                </a:rPr>
                <a:t>)</a:t>
              </a:r>
            </a:p>
            <a:p>
              <a:pPr>
                <a:buFont typeface="Arial" pitchFamily="34" charset="0"/>
                <a:buChar char="•"/>
                <a:defRPr/>
              </a:pPr>
              <a:r>
                <a:rPr lang="ru-RU" sz="1400" dirty="0" smtClean="0">
                  <a:solidFill>
                    <a:schemeClr val="tx2">
                      <a:lumMod val="75000"/>
                      <a:lumOff val="25000"/>
                    </a:schemeClr>
                  </a:solidFill>
                  <a:latin typeface="+mn-lt"/>
                  <a:ea typeface="+mj-ea"/>
                </a:rPr>
                <a:t>Картридж на </a:t>
              </a:r>
              <a:r>
                <a:rPr lang="en-US" sz="1400" dirty="0" smtClean="0">
                  <a:solidFill>
                    <a:schemeClr val="tx2">
                      <a:lumMod val="75000"/>
                      <a:lumOff val="25000"/>
                    </a:schemeClr>
                  </a:solidFill>
                  <a:latin typeface="+mn-lt"/>
                  <a:ea typeface="+mj-ea"/>
                </a:rPr>
                <a:t>1500</a:t>
              </a:r>
              <a:r>
                <a:rPr lang="ru-RU" sz="1400" dirty="0" smtClean="0">
                  <a:solidFill>
                    <a:schemeClr val="tx2">
                      <a:lumMod val="75000"/>
                      <a:lumOff val="25000"/>
                    </a:schemeClr>
                  </a:solidFill>
                  <a:latin typeface="+mn-lt"/>
                  <a:ea typeface="+mj-ea"/>
                </a:rPr>
                <a:t> ч</a:t>
              </a:r>
              <a:r>
                <a:rPr lang="en-US" sz="1400" dirty="0" smtClean="0">
                  <a:solidFill>
                    <a:schemeClr val="tx2">
                      <a:lumMod val="75000"/>
                      <a:lumOff val="25000"/>
                    </a:schemeClr>
                  </a:solidFill>
                  <a:latin typeface="+mn-lt"/>
                  <a:ea typeface="+mj-ea"/>
                </a:rPr>
                <a:t>/</a:t>
              </a:r>
              <a:r>
                <a:rPr lang="ru-RU" sz="1400" dirty="0" smtClean="0">
                  <a:solidFill>
                    <a:schemeClr val="tx2">
                      <a:lumMod val="75000"/>
                      <a:lumOff val="25000"/>
                    </a:schemeClr>
                  </a:solidFill>
                  <a:latin typeface="+mn-lt"/>
                  <a:ea typeface="+mj-ea"/>
                </a:rPr>
                <a:t>б и </a:t>
              </a:r>
              <a:r>
                <a:rPr lang="en-US" sz="1400" dirty="0" smtClean="0">
                  <a:solidFill>
                    <a:schemeClr val="tx2">
                      <a:lumMod val="75000"/>
                      <a:lumOff val="25000"/>
                    </a:schemeClr>
                  </a:solidFill>
                  <a:latin typeface="+mn-lt"/>
                  <a:ea typeface="+mj-ea"/>
                </a:rPr>
                <a:t>10</a:t>
              </a:r>
              <a:r>
                <a:rPr lang="ru-RU" sz="1400" dirty="0" smtClean="0">
                  <a:solidFill>
                    <a:schemeClr val="tx2">
                      <a:lumMod val="75000"/>
                      <a:lumOff val="25000"/>
                    </a:schemeClr>
                  </a:solidFill>
                  <a:latin typeface="+mn-lt"/>
                  <a:ea typeface="+mj-ea"/>
                </a:rPr>
                <a:t>00 цв.</a:t>
              </a:r>
              <a:endParaRPr lang="en-US" sz="1400" dirty="0" smtClean="0">
                <a:solidFill>
                  <a:schemeClr val="tx2">
                    <a:lumMod val="75000"/>
                    <a:lumOff val="25000"/>
                  </a:schemeClr>
                </a:solidFill>
                <a:latin typeface="+mn-lt"/>
                <a:ea typeface="+mj-ea"/>
              </a:endParaRPr>
            </a:p>
          </p:txBody>
        </p:sp>
        <p:sp>
          <p:nvSpPr>
            <p:cNvPr id="61" name="Rounded Rectangle 60"/>
            <p:cNvSpPr/>
            <p:nvPr/>
          </p:nvSpPr>
          <p:spPr bwMode="auto">
            <a:xfrm>
              <a:off x="104503" y="5394959"/>
              <a:ext cx="3788227" cy="968980"/>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7"/>
                </a:buBlip>
                <a:defRPr/>
              </a:pPr>
              <a:endParaRPr kumimoji="1" lang="ru-RU" altLang="ko-KR">
                <a:solidFill>
                  <a:prstClr val="black"/>
                </a:solidFill>
                <a:latin typeface="+mn-lt"/>
                <a:ea typeface="+mj-ea"/>
              </a:endParaRPr>
            </a:p>
          </p:txBody>
        </p:sp>
      </p:grpSp>
      <p:grpSp>
        <p:nvGrpSpPr>
          <p:cNvPr id="28" name="Group 25"/>
          <p:cNvGrpSpPr>
            <a:grpSpLocks/>
          </p:cNvGrpSpPr>
          <p:nvPr/>
        </p:nvGrpSpPr>
        <p:grpSpPr bwMode="auto">
          <a:xfrm>
            <a:off x="190500" y="2314913"/>
            <a:ext cx="3536430" cy="366713"/>
            <a:chOff x="298252" y="1396987"/>
            <a:chExt cx="7018589" cy="488950"/>
          </a:xfrm>
        </p:grpSpPr>
        <p:sp>
          <p:nvSpPr>
            <p:cNvPr id="30"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2" name="Rectangle 54"/>
            <p:cNvSpPr>
              <a:spLocks noChangeArrowheads="1"/>
            </p:cNvSpPr>
            <p:nvPr/>
          </p:nvSpPr>
          <p:spPr bwMode="auto">
            <a:xfrm>
              <a:off x="2062609" y="1422387"/>
              <a:ext cx="3276663"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Цветное МФУ</a:t>
              </a:r>
              <a:endParaRPr lang="en-US" altLang="ko-KR" sz="1600" dirty="0">
                <a:solidFill>
                  <a:srgbClr val="003366"/>
                </a:solidFill>
                <a:latin typeface="+mn-lt"/>
              </a:endParaRPr>
            </a:p>
          </p:txBody>
        </p:sp>
      </p:grpSp>
      <p:grpSp>
        <p:nvGrpSpPr>
          <p:cNvPr id="33" name="Group 25"/>
          <p:cNvGrpSpPr>
            <a:grpSpLocks/>
          </p:cNvGrpSpPr>
          <p:nvPr/>
        </p:nvGrpSpPr>
        <p:grpSpPr bwMode="auto">
          <a:xfrm>
            <a:off x="190500" y="2734013"/>
            <a:ext cx="3536430" cy="366713"/>
            <a:chOff x="298252" y="1396987"/>
            <a:chExt cx="7018589" cy="488950"/>
          </a:xfrm>
        </p:grpSpPr>
        <p:sp>
          <p:nvSpPr>
            <p:cNvPr id="38"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9" name="Rectangle 54"/>
            <p:cNvSpPr>
              <a:spLocks noChangeArrowheads="1"/>
            </p:cNvSpPr>
            <p:nvPr/>
          </p:nvSpPr>
          <p:spPr bwMode="auto">
            <a:xfrm>
              <a:off x="1281251" y="1409687"/>
              <a:ext cx="5293072"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Малый</a:t>
              </a:r>
              <a:r>
                <a:rPr lang="en-US" altLang="ko-KR" sz="1600" dirty="0" smtClean="0">
                  <a:solidFill>
                    <a:srgbClr val="003366"/>
                  </a:solidFill>
                  <a:latin typeface="+mn-lt"/>
                </a:rPr>
                <a:t>/</a:t>
              </a:r>
              <a:r>
                <a:rPr lang="ru-RU" altLang="ko-KR" sz="1600" dirty="0" smtClean="0">
                  <a:solidFill>
                    <a:srgbClr val="003366"/>
                  </a:solidFill>
                  <a:latin typeface="+mn-lt"/>
                </a:rPr>
                <a:t>домашний офис</a:t>
              </a:r>
              <a:endParaRPr lang="en-US" altLang="ko-KR" sz="1600" dirty="0">
                <a:solidFill>
                  <a:srgbClr val="003366"/>
                </a:solidFill>
                <a:latin typeface="+mn-lt"/>
              </a:endParaRPr>
            </a:p>
          </p:txBody>
        </p:sp>
      </p:grpSp>
      <p:sp>
        <p:nvSpPr>
          <p:cNvPr id="25" name="AutoShape 6"/>
          <p:cNvSpPr>
            <a:spLocks noChangeArrowheads="1"/>
          </p:cNvSpPr>
          <p:nvPr/>
        </p:nvSpPr>
        <p:spPr bwMode="auto">
          <a:xfrm>
            <a:off x="3777871" y="1442257"/>
            <a:ext cx="5287101" cy="865612"/>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26" name="TextBox 25"/>
          <p:cNvSpPr txBox="1"/>
          <p:nvPr/>
        </p:nvSpPr>
        <p:spPr>
          <a:xfrm>
            <a:off x="3764770" y="1365605"/>
            <a:ext cx="2432717" cy="369332"/>
          </a:xfrm>
          <a:prstGeom prst="rect">
            <a:avLst/>
          </a:prstGeom>
          <a:noFill/>
        </p:spPr>
        <p:txBody>
          <a:bodyPr wrap="none" rtlCol="0">
            <a:spAutoFit/>
          </a:bodyPr>
          <a:lstStyle/>
          <a:p>
            <a:r>
              <a:rPr lang="ru-RU" dirty="0" smtClean="0">
                <a:solidFill>
                  <a:schemeClr val="accent1">
                    <a:lumMod val="50000"/>
                  </a:schemeClr>
                </a:solidFill>
                <a:latin typeface="+mn-lt"/>
                <a:ea typeface="+mn-ea"/>
              </a:rPr>
              <a:t>Эргономичный дизайн</a:t>
            </a:r>
          </a:p>
        </p:txBody>
      </p:sp>
      <p:sp>
        <p:nvSpPr>
          <p:cNvPr id="27" name="TextBox 26"/>
          <p:cNvSpPr txBox="1"/>
          <p:nvPr/>
        </p:nvSpPr>
        <p:spPr>
          <a:xfrm>
            <a:off x="3810000" y="1581150"/>
            <a:ext cx="4343400" cy="581025"/>
          </a:xfrm>
          <a:prstGeom prst="rect">
            <a:avLst/>
          </a:prstGeom>
          <a:noFill/>
        </p:spPr>
        <p:txBody>
          <a:bodyPr wrap="square" rtlCol="0">
            <a:noAutofit/>
          </a:bodyPr>
          <a:lstStyle/>
          <a:p>
            <a:r>
              <a:rPr lang="ru-RU" sz="1100" dirty="0" smtClean="0">
                <a:latin typeface="+mn-lt"/>
              </a:rPr>
              <a:t>Компактные размеры (40.6 х 36.2) МФУ позволяют отнести его к самым компактным цветным МФУ в мире.</a:t>
            </a:r>
            <a:br>
              <a:rPr lang="ru-RU" sz="1100" dirty="0" smtClean="0">
                <a:latin typeface="+mn-lt"/>
              </a:rPr>
            </a:br>
            <a:r>
              <a:rPr lang="ru-RU" sz="1100" dirty="0" smtClean="0">
                <a:latin typeface="+mn-lt"/>
              </a:rPr>
              <a:t>Эргономичный дизайн, а также сочетание цветов корпуса </a:t>
            </a:r>
          </a:p>
          <a:p>
            <a:r>
              <a:rPr lang="ru-RU" sz="1100" dirty="0" smtClean="0">
                <a:latin typeface="+mn-lt"/>
              </a:rPr>
              <a:t>придает устройству современный и элегантный вид.</a:t>
            </a:r>
          </a:p>
        </p:txBody>
      </p:sp>
      <p:pic>
        <p:nvPicPr>
          <p:cNvPr id="34817" name="Picture 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03650" y="608410"/>
            <a:ext cx="1377950" cy="726869"/>
          </a:xfrm>
          <a:prstGeom prst="rect">
            <a:avLst/>
          </a:prstGeom>
          <a:noFill/>
          <a:ln w="9525">
            <a:noFill/>
            <a:miter lim="800000"/>
            <a:headEnd/>
            <a:tailEnd/>
          </a:ln>
          <a:effectLst/>
        </p:spPr>
      </p:pic>
      <p:sp>
        <p:nvSpPr>
          <p:cNvPr id="35" name="TextBox 34"/>
          <p:cNvSpPr txBox="1"/>
          <p:nvPr/>
        </p:nvSpPr>
        <p:spPr>
          <a:xfrm>
            <a:off x="5156200" y="771525"/>
            <a:ext cx="3975100" cy="581025"/>
          </a:xfrm>
          <a:prstGeom prst="rect">
            <a:avLst/>
          </a:prstGeom>
          <a:noFill/>
        </p:spPr>
        <p:txBody>
          <a:bodyPr wrap="square" rtlCol="0">
            <a:noAutofit/>
          </a:bodyPr>
          <a:lstStyle/>
          <a:p>
            <a:r>
              <a:rPr lang="ru-RU" sz="1200" dirty="0" smtClean="0">
                <a:latin typeface="+mn-lt"/>
              </a:rPr>
              <a:t>Прямая печать изображений или документов </a:t>
            </a:r>
            <a:endParaRPr lang="en-US" sz="1200" dirty="0" smtClean="0">
              <a:latin typeface="+mn-lt"/>
            </a:endParaRPr>
          </a:p>
          <a:p>
            <a:r>
              <a:rPr lang="ru-RU" sz="1200" dirty="0" smtClean="0">
                <a:latin typeface="+mn-lt"/>
              </a:rPr>
              <a:t>с USB носителей при помощи интуитивно-понятного меню и навигационных кнопок.</a:t>
            </a:r>
          </a:p>
          <a:p>
            <a:r>
              <a:rPr lang="ru-RU" sz="1200" dirty="0" smtClean="0">
                <a:latin typeface="+mn-lt"/>
              </a:rPr>
              <a:t>. </a:t>
            </a:r>
            <a:endParaRPr lang="ru-RU" sz="1200" dirty="0">
              <a:latin typeface="+mn-lt"/>
            </a:endParaRPr>
          </a:p>
        </p:txBody>
      </p:sp>
      <p:graphicFrame>
        <p:nvGraphicFramePr>
          <p:cNvPr id="31" name="Table 30"/>
          <p:cNvGraphicFramePr>
            <a:graphicFrameLocks noGrp="1"/>
          </p:cNvGraphicFramePr>
          <p:nvPr>
            <p:extLst>
              <p:ext uri="{D42A27DB-BD31-4B8C-83A1-F6EECF244321}">
                <p14:modId xmlns:p14="http://schemas.microsoft.com/office/powerpoint/2010/main" val="1944801817"/>
              </p:ext>
            </p:extLst>
          </p:nvPr>
        </p:nvGraphicFramePr>
        <p:xfrm>
          <a:off x="347763" y="3167092"/>
          <a:ext cx="3187420" cy="888789"/>
        </p:xfrm>
        <a:graphic>
          <a:graphicData uri="http://schemas.openxmlformats.org/drawingml/2006/table">
            <a:tbl>
              <a:tblPr firstRow="1" bandRow="1">
                <a:tableStyleId>{5C22544A-7EE6-4342-B048-85BDC9FD1C3A}</a:tableStyleId>
              </a:tblPr>
              <a:tblGrid>
                <a:gridCol w="867579"/>
                <a:gridCol w="743662"/>
                <a:gridCol w="340800"/>
                <a:gridCol w="391600"/>
                <a:gridCol w="452179"/>
                <a:gridCol w="391600"/>
              </a:tblGrid>
              <a:tr h="279521">
                <a:tc>
                  <a:txBody>
                    <a:bodyPr/>
                    <a:lstStyle/>
                    <a:p>
                      <a:pPr algn="ctr"/>
                      <a:r>
                        <a:rPr lang="ru-RU" sz="900" dirty="0" smtClean="0">
                          <a:solidFill>
                            <a:schemeClr val="accent1">
                              <a:lumMod val="25000"/>
                            </a:schemeClr>
                          </a:solidFill>
                        </a:rPr>
                        <a:t>Модель</a:t>
                      </a:r>
                      <a:endParaRPr lang="en-US" sz="900" dirty="0">
                        <a:solidFill>
                          <a:schemeClr val="accent1">
                            <a:lumMod val="25000"/>
                          </a:schemeClr>
                        </a:solidFill>
                      </a:endParaRPr>
                    </a:p>
                  </a:txBody>
                  <a:tcPr marL="18000" marR="18000" marT="0" marB="0" anchor="ctr"/>
                </a:tc>
                <a:tc>
                  <a:txBody>
                    <a:bodyPr/>
                    <a:lstStyle/>
                    <a:p>
                      <a:pPr algn="ctr"/>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Fax</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LAN</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Wi-Fi</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ADF</a:t>
                      </a:r>
                      <a:endParaRPr lang="en-US" sz="900" dirty="0">
                        <a:solidFill>
                          <a:schemeClr val="accent1">
                            <a:lumMod val="25000"/>
                          </a:schemeClr>
                        </a:solidFill>
                      </a:endParaRPr>
                    </a:p>
                  </a:txBody>
                  <a:tcPr marL="18000" marR="18000" marT="0" marB="0" anchor="ctr"/>
                </a:tc>
              </a:tr>
              <a:tr h="217382">
                <a:tc>
                  <a:txBody>
                    <a:bodyPr/>
                    <a:lstStyle/>
                    <a:p>
                      <a:r>
                        <a:rPr lang="en-US" sz="800" dirty="0" smtClean="0"/>
                        <a:t>CLX-3305</a:t>
                      </a:r>
                      <a:endParaRPr lang="en-US" sz="800" dirty="0"/>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195943">
                <a:tc>
                  <a:txBody>
                    <a:bodyPr/>
                    <a:lstStyle/>
                    <a:p>
                      <a:r>
                        <a:rPr lang="en-US" sz="800" dirty="0" smtClean="0"/>
                        <a:t>SL-C460W</a:t>
                      </a:r>
                      <a:endParaRPr lang="en-US" sz="800" dirty="0"/>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195943">
                <a:tc>
                  <a:txBody>
                    <a:bodyPr/>
                    <a:lstStyle/>
                    <a:p>
                      <a:r>
                        <a:rPr lang="en-US" sz="800" dirty="0" smtClean="0"/>
                        <a:t>SL-C460FW</a:t>
                      </a:r>
                      <a:endParaRPr lang="en-US" sz="800" dirty="0"/>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b="1" kern="1200" dirty="0" smtClean="0">
                          <a:solidFill>
                            <a:schemeClr val="dk1"/>
                          </a:solidFill>
                          <a:latin typeface="+mn-lt"/>
                          <a:ea typeface="+mn-ea"/>
                          <a:cs typeface="+mn-cs"/>
                        </a:rPr>
                        <a:t>ADF</a:t>
                      </a:r>
                    </a:p>
                  </a:txBody>
                  <a:tcPr marL="18000" marR="18000" marT="0" marB="0" anchor="ctr"/>
                </a:tc>
              </a:tr>
            </a:tbl>
          </a:graphicData>
        </a:graphic>
      </p:graphicFrame>
      <p:sp>
        <p:nvSpPr>
          <p:cNvPr id="36" name="제목 4"/>
          <p:cNvSpPr txBox="1">
            <a:spLocks/>
          </p:cNvSpPr>
          <p:nvPr/>
        </p:nvSpPr>
        <p:spPr>
          <a:xfrm>
            <a:off x="195264" y="69317"/>
            <a:ext cx="8301037" cy="584775"/>
          </a:xfrm>
          <a:prstGeom prst="rect">
            <a:avLst/>
          </a:prstGeom>
        </p:spPr>
        <p:txBody>
          <a:bodyPr>
            <a:spAutoFit/>
          </a:bodyPr>
          <a:lstStyle/>
          <a:p>
            <a:pPr eaLnBrk="0" hangingPunct="0">
              <a:defRPr/>
            </a:pPr>
            <a:r>
              <a:rPr lang="en-US" altLang="ko-KR" sz="3200" spc="-130" dirty="0" smtClean="0">
                <a:gradFill>
                  <a:gsLst>
                    <a:gs pos="0">
                      <a:srgbClr val="FFFFFF"/>
                    </a:gs>
                    <a:gs pos="100000">
                      <a:srgbClr val="FFFFFF">
                        <a:lumMod val="85000"/>
                      </a:srgbClr>
                    </a:gs>
                  </a:gsLst>
                  <a:lin ang="5400000" scaled="0"/>
                </a:gradFill>
                <a:effectLst>
                  <a:outerShdw blurRad="38100" dist="38100" dir="2700000" algn="tl">
                    <a:srgbClr val="000000">
                      <a:alpha val="43137"/>
                    </a:srgbClr>
                  </a:outerShdw>
                </a:effectLst>
                <a:latin typeface="Calibri" pitchFamily="34" charset="0"/>
                <a:ea typeface="맑은 고딕" pitchFamily="50" charset="-127"/>
                <a:cs typeface="Arial" pitchFamily="34" charset="0"/>
                <a:sym typeface="Wingdings" pitchFamily="2" charset="2"/>
              </a:rPr>
              <a:t> </a:t>
            </a:r>
            <a:r>
              <a:rPr lang="en-US" altLang="ko-KR" sz="3200" b="1" i="1"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Xpress </a:t>
            </a:r>
            <a:r>
              <a:rPr lang="en-US" altLang="ko-KR" sz="3200" spc="-100" dirty="0" smtClean="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C460 </a:t>
            </a:r>
            <a:r>
              <a:rPr lang="en-US" altLang="ko-KR" sz="3200"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series</a:t>
            </a:r>
          </a:p>
        </p:txBody>
      </p:sp>
      <p:grpSp>
        <p:nvGrpSpPr>
          <p:cNvPr id="37" name="Group 36"/>
          <p:cNvGrpSpPr/>
          <p:nvPr/>
        </p:nvGrpSpPr>
        <p:grpSpPr>
          <a:xfrm>
            <a:off x="3788662" y="2362544"/>
            <a:ext cx="5287101" cy="1060640"/>
            <a:chOff x="3788662" y="3063706"/>
            <a:chExt cx="5287101" cy="1074489"/>
          </a:xfrm>
        </p:grpSpPr>
        <p:sp>
          <p:nvSpPr>
            <p:cNvPr id="41" name="AutoShape 6"/>
            <p:cNvSpPr>
              <a:spLocks noChangeArrowheads="1"/>
            </p:cNvSpPr>
            <p:nvPr/>
          </p:nvSpPr>
          <p:spPr bwMode="auto">
            <a:xfrm>
              <a:off x="3788662" y="3114613"/>
              <a:ext cx="5287101" cy="1023582"/>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42" name="TextBox 41"/>
            <p:cNvSpPr txBox="1"/>
            <p:nvPr/>
          </p:nvSpPr>
          <p:spPr>
            <a:xfrm>
              <a:off x="5419560" y="3063706"/>
              <a:ext cx="3178884" cy="492443"/>
            </a:xfrm>
            <a:prstGeom prst="rect">
              <a:avLst/>
            </a:prstGeom>
            <a:noFill/>
          </p:spPr>
          <p:txBody>
            <a:bodyPr wrap="none" rtlCol="0">
              <a:spAutoFit/>
            </a:bodyPr>
            <a:lstStyle/>
            <a:p>
              <a:r>
                <a:rPr lang="ru-RU" dirty="0" smtClean="0">
                  <a:solidFill>
                    <a:schemeClr val="accent1">
                      <a:lumMod val="50000"/>
                    </a:schemeClr>
                  </a:solidFill>
                  <a:latin typeface="+mn-lt"/>
                  <a:ea typeface="+mn-ea"/>
                </a:rPr>
                <a:t>Мобильная и облачная печать</a:t>
              </a:r>
            </a:p>
          </p:txBody>
        </p:sp>
        <p:sp>
          <p:nvSpPr>
            <p:cNvPr id="43" name="TextBox 42"/>
            <p:cNvSpPr txBox="1"/>
            <p:nvPr/>
          </p:nvSpPr>
          <p:spPr>
            <a:xfrm>
              <a:off x="5865977" y="3330637"/>
              <a:ext cx="3178421" cy="750901"/>
            </a:xfrm>
            <a:prstGeom prst="rect">
              <a:avLst/>
            </a:prstGeom>
            <a:noFill/>
          </p:spPr>
          <p:txBody>
            <a:bodyPr wrap="square" rtlCol="0">
              <a:noAutofit/>
            </a:bodyPr>
            <a:lstStyle/>
            <a:p>
              <a:r>
                <a:rPr lang="ru-RU" sz="1200" dirty="0">
                  <a:latin typeface="+mn-lt"/>
                </a:rPr>
                <a:t>С помощью технологий </a:t>
              </a:r>
              <a:r>
                <a:rPr lang="ru-RU" sz="1200" b="1" dirty="0" smtClean="0">
                  <a:latin typeface="+mn-lt"/>
                </a:rPr>
                <a:t>NFC</a:t>
              </a:r>
              <a:r>
                <a:rPr lang="en-US" sz="1200" dirty="0">
                  <a:latin typeface="+mn-lt"/>
                </a:rPr>
                <a:t> </a:t>
              </a:r>
              <a:r>
                <a:rPr lang="ru-RU" sz="1200" dirty="0" smtClean="0">
                  <a:latin typeface="+mn-lt"/>
                </a:rPr>
                <a:t>, </a:t>
              </a:r>
              <a:r>
                <a:rPr lang="ru-RU" sz="1200" dirty="0">
                  <a:latin typeface="+mn-lt"/>
                </a:rPr>
                <a:t>Wi-Fi </a:t>
              </a:r>
              <a:r>
                <a:rPr lang="ru-RU" sz="1200" dirty="0" smtClean="0">
                  <a:latin typeface="+mn-lt"/>
                </a:rPr>
                <a:t>Direct, а так же </a:t>
              </a:r>
              <a:r>
                <a:rPr lang="en-US" sz="1200" dirty="0" smtClean="0">
                  <a:latin typeface="+mn-lt"/>
                </a:rPr>
                <a:t>Google Cloud Print,</a:t>
              </a:r>
              <a:r>
                <a:rPr lang="ru-RU" sz="1200" dirty="0" smtClean="0">
                  <a:latin typeface="+mn-lt"/>
                </a:rPr>
                <a:t> теперь распечатать документ </a:t>
              </a:r>
              <a:r>
                <a:rPr lang="ru-RU" sz="1200" dirty="0">
                  <a:latin typeface="+mn-lt"/>
                </a:rPr>
                <a:t>можно в </a:t>
              </a:r>
              <a:r>
                <a:rPr lang="ru-RU" sz="1200" dirty="0" smtClean="0">
                  <a:latin typeface="+mn-lt"/>
                </a:rPr>
                <a:t>одно касание</a:t>
              </a:r>
              <a:r>
                <a:rPr lang="en-US" sz="1200" dirty="0" smtClean="0">
                  <a:latin typeface="+mn-lt"/>
                </a:rPr>
                <a:t> </a:t>
              </a:r>
              <a:r>
                <a:rPr lang="ru-RU" sz="1200" dirty="0" smtClean="0">
                  <a:latin typeface="+mn-lt"/>
                </a:rPr>
                <a:t>и из любого места. Для </a:t>
              </a:r>
              <a:r>
                <a:rPr lang="en-US" sz="1200" dirty="0" smtClean="0">
                  <a:latin typeface="+mn-lt"/>
                </a:rPr>
                <a:t>Android </a:t>
              </a:r>
              <a:r>
                <a:rPr lang="ru-RU" sz="1200" dirty="0" smtClean="0">
                  <a:latin typeface="+mn-lt"/>
                </a:rPr>
                <a:t>и </a:t>
              </a:r>
              <a:r>
                <a:rPr lang="en-US" sz="1200" dirty="0" smtClean="0">
                  <a:latin typeface="+mn-lt"/>
                </a:rPr>
                <a:t>iOS.</a:t>
              </a:r>
              <a:endParaRPr lang="ru-RU" sz="1200" dirty="0">
                <a:latin typeface="+mn-lt"/>
              </a:endParaRPr>
            </a:p>
          </p:txBody>
        </p:sp>
        <p:pic>
          <p:nvPicPr>
            <p:cNvPr id="44" name="Picture 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85506" y="3575501"/>
              <a:ext cx="663688" cy="421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4" name="Picture 2" descr="C:\Users\sekz\Pictures\Samsung logo\Samsung_Business_rgb.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64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9722" y="4182015"/>
            <a:ext cx="1092817" cy="565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제목 4"/>
          <p:cNvSpPr txBox="1">
            <a:spLocks/>
          </p:cNvSpPr>
          <p:nvPr/>
        </p:nvSpPr>
        <p:spPr>
          <a:xfrm>
            <a:off x="214314" y="88367"/>
            <a:ext cx="8301037" cy="584775"/>
          </a:xfrm>
          <a:prstGeom prst="rect">
            <a:avLst/>
          </a:prstGeom>
        </p:spPr>
        <p:txBody>
          <a:bodyPr>
            <a:spAutoFit/>
          </a:bodyPr>
          <a:lstStyle/>
          <a:p>
            <a:pPr eaLnBrk="0" latinLnBrk="1" hangingPunct="0">
              <a:defRPr/>
            </a:pPr>
            <a:r>
              <a:rPr kumimoji="0" lang="en-US" altLang="ko-KR" sz="3200" b="1" i="1" spc="-100" dirty="0">
                <a:gradFill>
                  <a:gsLst>
                    <a:gs pos="100000">
                      <a:srgbClr val="006AAC"/>
                    </a:gs>
                    <a:gs pos="0">
                      <a:srgbClr val="006AAC"/>
                    </a:gs>
                  </a:gsLst>
                  <a:lin ang="5400000" scaled="0"/>
                </a:gradFill>
                <a:latin typeface="+mj-lt"/>
                <a:ea typeface="Arial Unicode MS" panose="020B0604020202020204" pitchFamily="50" charset="-127"/>
                <a:cs typeface="Arial" panose="020B0604020202020204" pitchFamily="34" charset="0"/>
                <a:sym typeface="Wingdings" pitchFamily="2" charset="2"/>
              </a:rPr>
              <a:t>Xpress</a:t>
            </a:r>
            <a:r>
              <a:rPr kumimoji="0" lang="en-US" altLang="ko-KR" sz="3200" spc="-100" dirty="0">
                <a:gradFill>
                  <a:gsLst>
                    <a:gs pos="100000">
                      <a:srgbClr val="006AAC"/>
                    </a:gs>
                    <a:gs pos="0">
                      <a:srgbClr val="006AAC"/>
                    </a:gs>
                  </a:gsLst>
                  <a:lin ang="5400000" scaled="0"/>
                </a:gradFill>
                <a:latin typeface="+mj-lt"/>
                <a:ea typeface="Arial Unicode MS" panose="020B0604020202020204" pitchFamily="50" charset="-127"/>
                <a:cs typeface="Arial" panose="020B0604020202020204" pitchFamily="34" charset="0"/>
                <a:sym typeface="Wingdings" pitchFamily="2" charset="2"/>
              </a:rPr>
              <a:t> </a:t>
            </a:r>
            <a:r>
              <a:rPr kumimoji="0" lang="en-US" altLang="ko-KR" sz="3200" spc="-100" dirty="0" smtClean="0">
                <a:gradFill>
                  <a:gsLst>
                    <a:gs pos="100000">
                      <a:srgbClr val="006AAC"/>
                    </a:gs>
                    <a:gs pos="0">
                      <a:srgbClr val="006AAC"/>
                    </a:gs>
                  </a:gsLst>
                  <a:lin ang="5400000" scaled="0"/>
                </a:gradFill>
                <a:latin typeface="+mj-lt"/>
                <a:ea typeface="Arial Unicode MS" panose="020B0604020202020204" pitchFamily="50" charset="-127"/>
                <a:cs typeface="Arial" panose="020B0604020202020204" pitchFamily="34" charset="0"/>
                <a:sym typeface="Wingdings" pitchFamily="2" charset="2"/>
              </a:rPr>
              <a:t>M2820</a:t>
            </a:r>
            <a:r>
              <a:rPr lang="en-US" altLang="ko-KR" sz="3200" spc="-100" dirty="0">
                <a:gradFill>
                  <a:gsLst>
                    <a:gs pos="100000">
                      <a:srgbClr val="006AAC"/>
                    </a:gs>
                    <a:gs pos="0">
                      <a:srgbClr val="006AAC"/>
                    </a:gs>
                  </a:gsLst>
                  <a:lin ang="5400000" scaled="0"/>
                </a:gradFill>
                <a:latin typeface="+mj-lt"/>
                <a:ea typeface="Arial Unicode MS" panose="020B0604020202020204" pitchFamily="50" charset="-127"/>
                <a:cs typeface="Arial" panose="020B0604020202020204" pitchFamily="34" charset="0"/>
                <a:sym typeface="Wingdings" pitchFamily="2" charset="2"/>
              </a:rPr>
              <a:t>/</a:t>
            </a:r>
            <a:r>
              <a:rPr kumimoji="0" lang="en-US" altLang="ko-KR" sz="3200" spc="-100" dirty="0" smtClean="0">
                <a:gradFill>
                  <a:gsLst>
                    <a:gs pos="100000">
                      <a:srgbClr val="006AAC"/>
                    </a:gs>
                    <a:gs pos="0">
                      <a:srgbClr val="006AAC"/>
                    </a:gs>
                  </a:gsLst>
                  <a:lin ang="5400000" scaled="0"/>
                </a:gradFill>
                <a:latin typeface="+mj-lt"/>
                <a:ea typeface="Arial Unicode MS" panose="020B0604020202020204" pitchFamily="50" charset="-127"/>
                <a:cs typeface="Arial" panose="020B0604020202020204" pitchFamily="34" charset="0"/>
                <a:sym typeface="Wingdings" pitchFamily="2" charset="2"/>
              </a:rPr>
              <a:t>M2830</a:t>
            </a:r>
            <a:endParaRPr kumimoji="0" lang="en-US" altLang="ko-KR" sz="3200" spc="-100" dirty="0">
              <a:gradFill>
                <a:gsLst>
                  <a:gs pos="100000">
                    <a:srgbClr val="006AAC"/>
                  </a:gs>
                  <a:gs pos="0">
                    <a:srgbClr val="006AAC"/>
                  </a:gs>
                </a:gsLst>
                <a:lin ang="5400000" scaled="0"/>
              </a:gradFill>
              <a:latin typeface="+mj-lt"/>
              <a:ea typeface="Arial Unicode MS" panose="020B0604020202020204" pitchFamily="50" charset="-127"/>
              <a:cs typeface="Arial" panose="020B0604020202020204" pitchFamily="34" charset="0"/>
              <a:sym typeface="Wingdings" pitchFamily="2" charset="2"/>
            </a:endParaRPr>
          </a:p>
        </p:txBody>
      </p:sp>
      <p:graphicFrame>
        <p:nvGraphicFramePr>
          <p:cNvPr id="46" name="Table 45"/>
          <p:cNvGraphicFramePr>
            <a:graphicFrameLocks noGrp="1"/>
          </p:cNvGraphicFramePr>
          <p:nvPr>
            <p:extLst>
              <p:ext uri="{D42A27DB-BD31-4B8C-83A1-F6EECF244321}">
                <p14:modId xmlns:p14="http://schemas.microsoft.com/office/powerpoint/2010/main" val="803147964"/>
              </p:ext>
            </p:extLst>
          </p:nvPr>
        </p:nvGraphicFramePr>
        <p:xfrm>
          <a:off x="347649" y="3218906"/>
          <a:ext cx="2455020" cy="867350"/>
        </p:xfrm>
        <a:graphic>
          <a:graphicData uri="http://schemas.openxmlformats.org/drawingml/2006/table">
            <a:tbl>
              <a:tblPr firstRow="1" bandRow="1">
                <a:tableStyleId>{5C22544A-7EE6-4342-B048-85BDC9FD1C3A}</a:tableStyleId>
              </a:tblPr>
              <a:tblGrid>
                <a:gridCol w="866263"/>
                <a:gridCol w="744978"/>
                <a:gridCol w="391600"/>
                <a:gridCol w="452179"/>
              </a:tblGrid>
              <a:tr h="279521">
                <a:tc>
                  <a:txBody>
                    <a:bodyPr/>
                    <a:lstStyle/>
                    <a:p>
                      <a:pPr algn="ctr"/>
                      <a:r>
                        <a:rPr lang="ru-RU" sz="900" dirty="0" smtClean="0">
                          <a:solidFill>
                            <a:schemeClr val="accent1">
                              <a:lumMod val="25000"/>
                            </a:schemeClr>
                          </a:solidFill>
                        </a:rPr>
                        <a:t>Модель</a:t>
                      </a:r>
                      <a:endParaRPr lang="en-US" sz="900" dirty="0">
                        <a:solidFill>
                          <a:schemeClr val="accent1">
                            <a:lumMod val="25000"/>
                          </a:schemeClr>
                        </a:solidFill>
                      </a:endParaRPr>
                    </a:p>
                  </a:txBody>
                  <a:tcPr marL="18000" marR="18000" marT="0" marB="0" anchor="ctr"/>
                </a:tc>
                <a:tc>
                  <a:txBody>
                    <a:bodyPr/>
                    <a:lstStyle/>
                    <a:p>
                      <a:pPr algn="ctr"/>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LAN</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Wi-Fi</a:t>
                      </a:r>
                      <a:endParaRPr lang="en-US" sz="900" dirty="0">
                        <a:solidFill>
                          <a:schemeClr val="accent1">
                            <a:lumMod val="25000"/>
                          </a:schemeClr>
                        </a:solidFill>
                      </a:endParaRPr>
                    </a:p>
                  </a:txBody>
                  <a:tcPr marL="18000" marR="18000" marT="0" marB="0" anchor="ctr"/>
                </a:tc>
              </a:tr>
              <a:tr h="195943">
                <a:tc>
                  <a:txBody>
                    <a:bodyPr/>
                    <a:lstStyle/>
                    <a:p>
                      <a:pPr algn="l"/>
                      <a:r>
                        <a:rPr lang="en-US" sz="800" dirty="0" smtClean="0">
                          <a:latin typeface="+mj-lt"/>
                        </a:rPr>
                        <a:t>SL-M2620D</a:t>
                      </a:r>
                      <a:endParaRPr lang="en-US" sz="800" dirty="0">
                        <a:latin typeface="+mj-lt"/>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195943">
                <a:tc>
                  <a:txBody>
                    <a:bodyPr/>
                    <a:lstStyle/>
                    <a:p>
                      <a:pPr algn="l"/>
                      <a:r>
                        <a:rPr lang="en-US" sz="800" dirty="0" smtClean="0">
                          <a:latin typeface="+mj-lt"/>
                        </a:rPr>
                        <a:t>SL-M2820ND</a:t>
                      </a:r>
                      <a:endParaRPr lang="en-US" sz="800" dirty="0">
                        <a:latin typeface="+mj-lt"/>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195943">
                <a:tc>
                  <a:txBody>
                    <a:bodyPr/>
                    <a:lstStyle/>
                    <a:p>
                      <a:pPr algn="l"/>
                      <a:r>
                        <a:rPr lang="en-US" sz="800" dirty="0" smtClean="0">
                          <a:latin typeface="+mj-lt"/>
                        </a:rPr>
                        <a:t>SL-M2830DW</a:t>
                      </a:r>
                      <a:endParaRPr lang="en-US" sz="800" dirty="0">
                        <a:latin typeface="+mj-lt"/>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bl>
          </a:graphicData>
        </a:graphic>
      </p:graphicFrame>
      <p:sp>
        <p:nvSpPr>
          <p:cNvPr id="38" name="Rectangle 19"/>
          <p:cNvSpPr>
            <a:spLocks noChangeArrowheads="1"/>
          </p:cNvSpPr>
          <p:nvPr/>
        </p:nvSpPr>
        <p:spPr bwMode="auto">
          <a:xfrm>
            <a:off x="3834136" y="3376642"/>
            <a:ext cx="5257613" cy="1815882"/>
          </a:xfrm>
          <a:prstGeom prst="rect">
            <a:avLst/>
          </a:prstGeom>
          <a:noFill/>
          <a:ln w="9525">
            <a:noFill/>
            <a:miter lim="800000"/>
            <a:headEnd/>
            <a:tailEnd/>
          </a:ln>
        </p:spPr>
        <p:txBody>
          <a:bodyPr wrap="square">
            <a:spAutoFit/>
          </a:bodyPr>
          <a:lstStyle/>
          <a:p>
            <a:pPr>
              <a:buSzPct val="90000"/>
            </a:pPr>
            <a:r>
              <a:rPr lang="ru-RU" altLang="ko-KR" sz="2000" b="1" dirty="0" smtClean="0">
                <a:latin typeface="Calibri" pitchFamily="34" charset="0"/>
              </a:rPr>
              <a:t>Основные характеристики</a:t>
            </a:r>
            <a:r>
              <a:rPr lang="en-US" altLang="ko-KR" sz="2000" b="1" dirty="0" smtClean="0">
                <a:latin typeface="Calibri" pitchFamily="34" charset="0"/>
              </a:rPr>
              <a:t>:</a:t>
            </a:r>
          </a:p>
          <a:p>
            <a:pPr>
              <a:spcBef>
                <a:spcPts val="600"/>
              </a:spcBef>
              <a:buFont typeface="Arial" pitchFamily="34" charset="0"/>
              <a:buChar char="•"/>
              <a:defRPr/>
            </a:pPr>
            <a:r>
              <a:rPr lang="en-US" altLang="ko-KR" dirty="0" smtClean="0">
                <a:solidFill>
                  <a:schemeClr val="tx2">
                    <a:lumMod val="75000"/>
                    <a:lumOff val="25000"/>
                  </a:schemeClr>
                </a:solidFill>
                <a:latin typeface="Calibri" pitchFamily="34" charset="0"/>
              </a:rPr>
              <a:t> </a:t>
            </a:r>
            <a:r>
              <a:rPr lang="ru-RU" altLang="ko-KR" dirty="0" smtClean="0">
                <a:solidFill>
                  <a:schemeClr val="tx2">
                    <a:lumMod val="75000"/>
                    <a:lumOff val="25000"/>
                  </a:schemeClr>
                </a:solidFill>
                <a:latin typeface="Calibri" pitchFamily="34" charset="0"/>
              </a:rPr>
              <a:t>Скорость печати</a:t>
            </a:r>
            <a:r>
              <a:rPr lang="en-US" altLang="ko-KR" dirty="0" smtClean="0">
                <a:solidFill>
                  <a:schemeClr val="tx2">
                    <a:lumMod val="75000"/>
                    <a:lumOff val="25000"/>
                  </a:schemeClr>
                </a:solidFill>
                <a:latin typeface="Calibri" pitchFamily="34" charset="0"/>
              </a:rPr>
              <a:t>: </a:t>
            </a:r>
            <a:r>
              <a:rPr lang="ru-RU" altLang="ko-KR" dirty="0" smtClean="0">
                <a:solidFill>
                  <a:schemeClr val="tx2">
                    <a:lumMod val="75000"/>
                    <a:lumOff val="25000"/>
                  </a:schemeClr>
                </a:solidFill>
                <a:latin typeface="Calibri" pitchFamily="34" charset="0"/>
              </a:rPr>
              <a:t>2</a:t>
            </a:r>
            <a:r>
              <a:rPr lang="en-US" altLang="ko-KR" dirty="0" smtClean="0">
                <a:solidFill>
                  <a:schemeClr val="tx2">
                    <a:lumMod val="75000"/>
                    <a:lumOff val="25000"/>
                  </a:schemeClr>
                </a:solidFill>
                <a:latin typeface="Calibri" pitchFamily="34" charset="0"/>
              </a:rPr>
              <a:t>6(M2620) </a:t>
            </a:r>
            <a:r>
              <a:rPr lang="ru-RU" altLang="ko-KR" dirty="0" smtClean="0">
                <a:solidFill>
                  <a:schemeClr val="tx2">
                    <a:lumMod val="75000"/>
                    <a:lumOff val="25000"/>
                  </a:schemeClr>
                </a:solidFill>
                <a:latin typeface="Calibri" pitchFamily="34" charset="0"/>
              </a:rPr>
              <a:t>и 28(</a:t>
            </a:r>
            <a:r>
              <a:rPr lang="en-US" altLang="ko-KR" dirty="0" smtClean="0">
                <a:solidFill>
                  <a:schemeClr val="tx2">
                    <a:lumMod val="75000"/>
                    <a:lumOff val="25000"/>
                  </a:schemeClr>
                </a:solidFill>
                <a:latin typeface="Calibri" pitchFamily="34" charset="0"/>
              </a:rPr>
              <a:t>M</a:t>
            </a:r>
            <a:r>
              <a:rPr lang="ru-RU" altLang="ko-KR" dirty="0" smtClean="0">
                <a:solidFill>
                  <a:schemeClr val="tx2">
                    <a:lumMod val="75000"/>
                    <a:lumOff val="25000"/>
                  </a:schemeClr>
                </a:solidFill>
                <a:latin typeface="Calibri" pitchFamily="34" charset="0"/>
              </a:rPr>
              <a:t>28</a:t>
            </a:r>
            <a:r>
              <a:rPr lang="en-US" altLang="ko-KR" dirty="0" smtClean="0">
                <a:solidFill>
                  <a:schemeClr val="tx2">
                    <a:lumMod val="75000"/>
                    <a:lumOff val="25000"/>
                  </a:schemeClr>
                </a:solidFill>
                <a:latin typeface="Calibri" pitchFamily="34" charset="0"/>
              </a:rPr>
              <a:t>20</a:t>
            </a:r>
            <a:r>
              <a:rPr lang="ru-RU" altLang="ko-KR" dirty="0" smtClean="0">
                <a:solidFill>
                  <a:schemeClr val="tx2">
                    <a:lumMod val="75000"/>
                    <a:lumOff val="25000"/>
                  </a:schemeClr>
                </a:solidFill>
                <a:latin typeface="Calibri" pitchFamily="34" charset="0"/>
              </a:rPr>
              <a:t>)стр/мин</a:t>
            </a:r>
            <a:endParaRPr lang="en-US" altLang="ko-KR"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 Оперативная память: </a:t>
            </a:r>
            <a:r>
              <a:rPr lang="en-US" altLang="ko-KR" dirty="0" smtClean="0">
                <a:solidFill>
                  <a:schemeClr val="tx2">
                    <a:lumMod val="75000"/>
                    <a:lumOff val="25000"/>
                  </a:schemeClr>
                </a:solidFill>
                <a:latin typeface="Calibri" pitchFamily="34" charset="0"/>
              </a:rPr>
              <a:t>128 </a:t>
            </a:r>
            <a:r>
              <a:rPr lang="ru-RU" altLang="ko-KR" dirty="0" smtClean="0">
                <a:solidFill>
                  <a:schemeClr val="tx2">
                    <a:lumMod val="75000"/>
                    <a:lumOff val="25000"/>
                  </a:schemeClr>
                </a:solidFill>
                <a:latin typeface="Calibri" pitchFamily="34" charset="0"/>
              </a:rPr>
              <a:t>МБ</a:t>
            </a:r>
            <a:endParaRPr lang="en-US" altLang="ko-KR"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en-US" altLang="ko-KR" dirty="0" smtClean="0">
                <a:solidFill>
                  <a:schemeClr val="tx2">
                    <a:lumMod val="75000"/>
                    <a:lumOff val="25000"/>
                  </a:schemeClr>
                </a:solidFill>
                <a:latin typeface="Calibri" pitchFamily="34" charset="0"/>
              </a:rPr>
              <a:t> </a:t>
            </a:r>
            <a:r>
              <a:rPr lang="ru-RU" altLang="ko-KR" dirty="0" smtClean="0">
                <a:solidFill>
                  <a:schemeClr val="tx2">
                    <a:lumMod val="75000"/>
                    <a:lumOff val="25000"/>
                  </a:schemeClr>
                </a:solidFill>
                <a:latin typeface="Calibri" pitchFamily="34" charset="0"/>
              </a:rPr>
              <a:t>Процессор</a:t>
            </a:r>
            <a:r>
              <a:rPr lang="en-US" altLang="ko-KR" dirty="0" smtClean="0">
                <a:solidFill>
                  <a:schemeClr val="tx2">
                    <a:lumMod val="75000"/>
                    <a:lumOff val="25000"/>
                  </a:schemeClr>
                </a:solidFill>
                <a:latin typeface="Calibri" pitchFamily="34" charset="0"/>
              </a:rPr>
              <a:t>: Cortex-A5 600</a:t>
            </a:r>
            <a:r>
              <a:rPr lang="ru-RU" altLang="ko-KR" dirty="0" smtClean="0">
                <a:solidFill>
                  <a:schemeClr val="tx2">
                    <a:lumMod val="75000"/>
                    <a:lumOff val="25000"/>
                  </a:schemeClr>
                </a:solidFill>
                <a:latin typeface="Calibri" pitchFamily="34" charset="0"/>
              </a:rPr>
              <a:t> МГц</a:t>
            </a: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 Максимальная ежемесячная нагрузка</a:t>
            </a:r>
            <a:r>
              <a:rPr lang="en-US" altLang="ko-KR" dirty="0" smtClean="0">
                <a:solidFill>
                  <a:schemeClr val="tx2">
                    <a:lumMod val="75000"/>
                    <a:lumOff val="25000"/>
                  </a:schemeClr>
                </a:solidFill>
                <a:latin typeface="Calibri" pitchFamily="34" charset="0"/>
              </a:rPr>
              <a:t>: 12</a:t>
            </a:r>
            <a:r>
              <a:rPr lang="ru-RU" altLang="ko-KR" dirty="0" smtClean="0">
                <a:solidFill>
                  <a:schemeClr val="tx2">
                    <a:lumMod val="75000"/>
                    <a:lumOff val="25000"/>
                  </a:schemeClr>
                </a:solidFill>
                <a:latin typeface="Calibri" pitchFamily="34" charset="0"/>
              </a:rPr>
              <a:t> 000</a:t>
            </a:r>
          </a:p>
        </p:txBody>
      </p:sp>
      <p:sp>
        <p:nvSpPr>
          <p:cNvPr id="50" name="TextBox 49"/>
          <p:cNvSpPr txBox="1"/>
          <p:nvPr/>
        </p:nvSpPr>
        <p:spPr bwMode="auto">
          <a:xfrm>
            <a:off x="199055" y="4167786"/>
            <a:ext cx="2670571" cy="769441"/>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mj-lt"/>
                <a:ea typeface="+mj-ea"/>
              </a:rPr>
              <a:t> </a:t>
            </a:r>
            <a:r>
              <a:rPr lang="ru-RU" sz="1400" dirty="0" smtClean="0">
                <a:solidFill>
                  <a:schemeClr val="tx2">
                    <a:lumMod val="75000"/>
                    <a:lumOff val="25000"/>
                  </a:schemeClr>
                </a:solidFill>
                <a:latin typeface="Calibri" pitchFamily="34" charset="0"/>
                <a:ea typeface="+mj-ea"/>
              </a:rPr>
              <a:t>Картридж на </a:t>
            </a:r>
            <a:r>
              <a:rPr lang="en-US" sz="1400" dirty="0" smtClean="0">
                <a:solidFill>
                  <a:schemeClr val="tx2">
                    <a:lumMod val="75000"/>
                    <a:lumOff val="25000"/>
                  </a:schemeClr>
                </a:solidFill>
                <a:latin typeface="Calibri" pitchFamily="34" charset="0"/>
                <a:ea typeface="+mj-ea"/>
              </a:rPr>
              <a:t>1500</a:t>
            </a:r>
            <a:r>
              <a:rPr lang="ru-RU" sz="1400" dirty="0" smtClean="0">
                <a:solidFill>
                  <a:schemeClr val="tx2">
                    <a:lumMod val="75000"/>
                    <a:lumOff val="25000"/>
                  </a:schemeClr>
                </a:solidFill>
                <a:latin typeface="Calibri" pitchFamily="34" charset="0"/>
                <a:ea typeface="+mj-ea"/>
              </a:rPr>
              <a:t> ст</a:t>
            </a:r>
            <a:r>
              <a:rPr lang="en-US" sz="1400" dirty="0" smtClean="0">
                <a:solidFill>
                  <a:schemeClr val="tx2">
                    <a:lumMod val="75000"/>
                    <a:lumOff val="25000"/>
                  </a:schemeClr>
                </a:solidFill>
                <a:latin typeface="Calibri" pitchFamily="34" charset="0"/>
                <a:ea typeface="+mj-ea"/>
              </a:rPr>
              <a:t>.</a:t>
            </a:r>
            <a:r>
              <a:rPr lang="ru-RU" sz="1400" dirty="0" smtClean="0">
                <a:solidFill>
                  <a:schemeClr val="tx2">
                    <a:lumMod val="75000"/>
                    <a:lumOff val="25000"/>
                  </a:schemeClr>
                </a:solidFill>
                <a:latin typeface="Calibri" pitchFamily="34" charset="0"/>
                <a:ea typeface="+mj-ea"/>
              </a:rPr>
              <a:t> (старт)</a:t>
            </a:r>
            <a:endParaRPr lang="ru-RU" sz="1400" dirty="0">
              <a:solidFill>
                <a:schemeClr val="tx2">
                  <a:lumMod val="75000"/>
                  <a:lumOff val="25000"/>
                </a:schemeClr>
              </a:solidFill>
              <a:latin typeface="Calibri" pitchFamily="34" charset="0"/>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 Картридж на </a:t>
            </a:r>
            <a:r>
              <a:rPr lang="en-US" sz="1400" dirty="0" smtClean="0">
                <a:solidFill>
                  <a:schemeClr val="tx2">
                    <a:lumMod val="75000"/>
                    <a:lumOff val="25000"/>
                  </a:schemeClr>
                </a:solidFill>
                <a:latin typeface="Calibri" pitchFamily="34" charset="0"/>
                <a:ea typeface="+mj-ea"/>
              </a:rPr>
              <a:t>3000 </a:t>
            </a:r>
            <a:r>
              <a:rPr lang="ru-RU" sz="1400" dirty="0" smtClean="0">
                <a:solidFill>
                  <a:schemeClr val="tx2">
                    <a:lumMod val="75000"/>
                    <a:lumOff val="25000"/>
                  </a:schemeClr>
                </a:solidFill>
                <a:latin typeface="Calibri" pitchFamily="34" charset="0"/>
                <a:ea typeface="+mj-ea"/>
              </a:rPr>
              <a:t>ст</a:t>
            </a:r>
            <a:r>
              <a:rPr lang="en-US" sz="1400" dirty="0" smtClean="0">
                <a:solidFill>
                  <a:schemeClr val="tx2">
                    <a:lumMod val="75000"/>
                    <a:lumOff val="25000"/>
                  </a:schemeClr>
                </a:solidFill>
                <a:latin typeface="Calibri" pitchFamily="34" charset="0"/>
                <a:ea typeface="+mj-ea"/>
              </a:rPr>
              <a:t>.</a:t>
            </a:r>
            <a:endParaRPr lang="ru-RU" sz="1400" dirty="0" smtClean="0">
              <a:solidFill>
                <a:schemeClr val="tx2">
                  <a:lumMod val="75000"/>
                  <a:lumOff val="25000"/>
                </a:schemeClr>
              </a:solidFill>
              <a:latin typeface="Calibri" pitchFamily="34" charset="0"/>
              <a:ea typeface="+mj-ea"/>
            </a:endParaRPr>
          </a:p>
        </p:txBody>
      </p:sp>
      <p:sp>
        <p:nvSpPr>
          <p:cNvPr id="53" name="Rounded Rectangle 52"/>
          <p:cNvSpPr/>
          <p:nvPr/>
        </p:nvSpPr>
        <p:spPr bwMode="auto">
          <a:xfrm>
            <a:off x="172277" y="4141070"/>
            <a:ext cx="3637875" cy="796157"/>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defRPr/>
            </a:pPr>
            <a:endParaRPr kumimoji="1" lang="ru-RU" altLang="ko-KR" dirty="0">
              <a:solidFill>
                <a:prstClr val="black"/>
              </a:solidFill>
              <a:latin typeface="Calibri" pitchFamily="34" charset="0"/>
              <a:ea typeface="+mj-ea"/>
            </a:endParaRPr>
          </a:p>
        </p:txBody>
      </p:sp>
      <p:pic>
        <p:nvPicPr>
          <p:cNvPr id="57" name="Picture 4" descr="http://www.samsung.com/ru/consumer-images/product/printers/2012/CLP-680ND-XEV/features/CLP-680ND-XEV-75-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6097" y="2776209"/>
            <a:ext cx="1536953" cy="680822"/>
          </a:xfrm>
          <a:prstGeom prst="rect">
            <a:avLst/>
          </a:prstGeom>
          <a:noFill/>
        </p:spPr>
      </p:pic>
      <p:sp>
        <p:nvSpPr>
          <p:cNvPr id="58" name="AutoShape 6"/>
          <p:cNvSpPr>
            <a:spLocks noChangeArrowheads="1"/>
          </p:cNvSpPr>
          <p:nvPr/>
        </p:nvSpPr>
        <p:spPr bwMode="auto">
          <a:xfrm>
            <a:off x="3792310" y="2494103"/>
            <a:ext cx="5287101" cy="905636"/>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59" name="TextBox 58"/>
          <p:cNvSpPr txBox="1"/>
          <p:nvPr/>
        </p:nvSpPr>
        <p:spPr>
          <a:xfrm>
            <a:off x="5422684" y="2429956"/>
            <a:ext cx="3289516" cy="369332"/>
          </a:xfrm>
          <a:prstGeom prst="rect">
            <a:avLst/>
          </a:prstGeom>
          <a:noFill/>
        </p:spPr>
        <p:txBody>
          <a:bodyPr wrap="square" rtlCol="0">
            <a:spAutoFit/>
          </a:bodyPr>
          <a:lstStyle/>
          <a:p>
            <a:r>
              <a:rPr lang="ru-RU" dirty="0" smtClean="0">
                <a:solidFill>
                  <a:schemeClr val="accent1">
                    <a:lumMod val="50000"/>
                  </a:schemeClr>
                </a:solidFill>
                <a:latin typeface="Calibri" pitchFamily="34" charset="0"/>
                <a:ea typeface="+mn-ea"/>
              </a:rPr>
              <a:t>Широкий формат носителей</a:t>
            </a:r>
          </a:p>
        </p:txBody>
      </p:sp>
      <p:sp>
        <p:nvSpPr>
          <p:cNvPr id="61" name="AutoShape 6"/>
          <p:cNvSpPr>
            <a:spLocks noChangeArrowheads="1"/>
          </p:cNvSpPr>
          <p:nvPr/>
        </p:nvSpPr>
        <p:spPr bwMode="auto">
          <a:xfrm>
            <a:off x="3762539" y="560601"/>
            <a:ext cx="5287101" cy="877531"/>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62" name="AutoShape 6"/>
          <p:cNvSpPr>
            <a:spLocks noChangeArrowheads="1"/>
          </p:cNvSpPr>
          <p:nvPr/>
        </p:nvSpPr>
        <p:spPr bwMode="auto">
          <a:xfrm>
            <a:off x="3777871" y="1518239"/>
            <a:ext cx="5287101" cy="901111"/>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63" name="TextBox 62"/>
          <p:cNvSpPr txBox="1"/>
          <p:nvPr/>
        </p:nvSpPr>
        <p:spPr>
          <a:xfrm>
            <a:off x="3790171" y="1441805"/>
            <a:ext cx="4207819"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Эффектные отпечатки высокого качества</a:t>
            </a:r>
          </a:p>
        </p:txBody>
      </p:sp>
      <p:sp>
        <p:nvSpPr>
          <p:cNvPr id="64" name="TextBox 63"/>
          <p:cNvSpPr txBox="1"/>
          <p:nvPr/>
        </p:nvSpPr>
        <p:spPr>
          <a:xfrm>
            <a:off x="5285506" y="501551"/>
            <a:ext cx="2378472"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Удобные Эко-функции</a:t>
            </a:r>
          </a:p>
        </p:txBody>
      </p:sp>
      <p:pic>
        <p:nvPicPr>
          <p:cNvPr id="65" name="Picture 6" descr="http://www.samsung.com/ru/consumer/flagship/CLP-365W/images/seg01_clp36506.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8490" y="690937"/>
            <a:ext cx="1331685" cy="653038"/>
          </a:xfrm>
          <a:prstGeom prst="rect">
            <a:avLst/>
          </a:prstGeom>
          <a:noFill/>
        </p:spPr>
      </p:pic>
      <p:grpSp>
        <p:nvGrpSpPr>
          <p:cNvPr id="28" name="Group 25"/>
          <p:cNvGrpSpPr>
            <a:grpSpLocks/>
          </p:cNvGrpSpPr>
          <p:nvPr/>
        </p:nvGrpSpPr>
        <p:grpSpPr bwMode="auto">
          <a:xfrm>
            <a:off x="190500" y="2314913"/>
            <a:ext cx="3788960" cy="366713"/>
            <a:chOff x="298252" y="1396987"/>
            <a:chExt cx="7519774" cy="488950"/>
          </a:xfrm>
        </p:grpSpPr>
        <p:sp>
          <p:nvSpPr>
            <p:cNvPr id="29"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0" name="Rectangle 54"/>
            <p:cNvSpPr>
              <a:spLocks noChangeArrowheads="1"/>
            </p:cNvSpPr>
            <p:nvPr/>
          </p:nvSpPr>
          <p:spPr bwMode="auto">
            <a:xfrm>
              <a:off x="1331661" y="14096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Черно-белый принтер</a:t>
              </a:r>
              <a:endParaRPr lang="en-US" altLang="ko-KR" sz="1600" dirty="0">
                <a:solidFill>
                  <a:srgbClr val="003366"/>
                </a:solidFill>
                <a:latin typeface="+mn-lt"/>
              </a:endParaRPr>
            </a:p>
          </p:txBody>
        </p:sp>
      </p:grpSp>
      <p:grpSp>
        <p:nvGrpSpPr>
          <p:cNvPr id="31" name="Group 25"/>
          <p:cNvGrpSpPr>
            <a:grpSpLocks/>
          </p:cNvGrpSpPr>
          <p:nvPr/>
        </p:nvGrpSpPr>
        <p:grpSpPr bwMode="auto">
          <a:xfrm>
            <a:off x="190500" y="2734013"/>
            <a:ext cx="3788960" cy="366713"/>
            <a:chOff x="298252" y="1396987"/>
            <a:chExt cx="7519774" cy="488950"/>
          </a:xfrm>
        </p:grpSpPr>
        <p:sp>
          <p:nvSpPr>
            <p:cNvPr id="32"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3" name="Rectangle 54"/>
            <p:cNvSpPr>
              <a:spLocks noChangeArrowheads="1"/>
            </p:cNvSpPr>
            <p:nvPr/>
          </p:nvSpPr>
          <p:spPr bwMode="auto">
            <a:xfrm>
              <a:off x="1331661"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Малый</a:t>
              </a:r>
              <a:r>
                <a:rPr lang="en-US" altLang="ko-KR" sz="1600" dirty="0" smtClean="0">
                  <a:solidFill>
                    <a:srgbClr val="003366"/>
                  </a:solidFill>
                  <a:latin typeface="+mn-lt"/>
                </a:rPr>
                <a:t>/</a:t>
              </a:r>
              <a:r>
                <a:rPr lang="ru-RU" altLang="ko-KR" sz="1600" dirty="0" smtClean="0">
                  <a:solidFill>
                    <a:srgbClr val="003366"/>
                  </a:solidFill>
                  <a:latin typeface="+mn-lt"/>
                </a:rPr>
                <a:t>домашний офис</a:t>
              </a:r>
              <a:endParaRPr lang="en-US" altLang="ko-KR" sz="1600" dirty="0">
                <a:solidFill>
                  <a:srgbClr val="003366"/>
                </a:solidFill>
                <a:latin typeface="+mn-lt"/>
              </a:endParaRPr>
            </a:p>
          </p:txBody>
        </p:sp>
      </p:grpSp>
      <p:sp>
        <p:nvSpPr>
          <p:cNvPr id="24" name="TextBox 23"/>
          <p:cNvSpPr txBox="1"/>
          <p:nvPr/>
        </p:nvSpPr>
        <p:spPr>
          <a:xfrm>
            <a:off x="5285506" y="2638425"/>
            <a:ext cx="3833094" cy="581025"/>
          </a:xfrm>
          <a:prstGeom prst="rect">
            <a:avLst/>
          </a:prstGeom>
          <a:noFill/>
        </p:spPr>
        <p:txBody>
          <a:bodyPr wrap="square" rtlCol="0">
            <a:noAutofit/>
          </a:bodyPr>
          <a:lstStyle/>
          <a:p>
            <a:pPr algn="just"/>
            <a:r>
              <a:rPr lang="ru-RU" sz="1200" dirty="0" smtClean="0">
                <a:latin typeface="Calibri" pitchFamily="34" charset="0"/>
              </a:rPr>
              <a:t>Компактный, но надежный принтер поддерживает </a:t>
            </a:r>
          </a:p>
          <a:p>
            <a:pPr algn="just"/>
            <a:r>
              <a:rPr lang="ru-RU" sz="1200" dirty="0" smtClean="0">
                <a:latin typeface="Calibri" pitchFamily="34" charset="0"/>
              </a:rPr>
              <a:t>носители весом до 220 грамм на квадратный метр, </a:t>
            </a:r>
          </a:p>
          <a:p>
            <a:pPr algn="just"/>
            <a:r>
              <a:rPr lang="ru-RU" sz="1200" dirty="0" smtClean="0">
                <a:latin typeface="Calibri" pitchFamily="34" charset="0"/>
              </a:rPr>
              <a:t>включая обычную бумагу, этикетки, карточки, </a:t>
            </a:r>
          </a:p>
          <a:p>
            <a:pPr algn="just"/>
            <a:r>
              <a:rPr lang="ru-RU" sz="1200" dirty="0" smtClean="0">
                <a:latin typeface="Calibri" pitchFamily="34" charset="0"/>
              </a:rPr>
              <a:t>конверты и прозрачные пленки.</a:t>
            </a:r>
          </a:p>
        </p:txBody>
      </p:sp>
      <p:sp>
        <p:nvSpPr>
          <p:cNvPr id="25" name="TextBox 24"/>
          <p:cNvSpPr txBox="1"/>
          <p:nvPr/>
        </p:nvSpPr>
        <p:spPr>
          <a:xfrm>
            <a:off x="5095875" y="723900"/>
            <a:ext cx="3883025" cy="581025"/>
          </a:xfrm>
          <a:prstGeom prst="rect">
            <a:avLst/>
          </a:prstGeom>
          <a:noFill/>
        </p:spPr>
        <p:txBody>
          <a:bodyPr wrap="square" rtlCol="0">
            <a:noAutofit/>
          </a:bodyPr>
          <a:lstStyle/>
          <a:p>
            <a:pPr algn="just"/>
            <a:r>
              <a:rPr lang="ru-RU" sz="1100" dirty="0" smtClean="0">
                <a:latin typeface="Calibri" pitchFamily="34" charset="0"/>
              </a:rPr>
              <a:t>One-Touch Eco Button сократит ваши расходы на</a:t>
            </a:r>
            <a:endParaRPr lang="en-US" sz="1100" dirty="0" smtClean="0">
              <a:latin typeface="Calibri" pitchFamily="34" charset="0"/>
            </a:endParaRPr>
          </a:p>
          <a:p>
            <a:pPr algn="just"/>
            <a:r>
              <a:rPr lang="ru-RU" sz="1100" dirty="0" smtClean="0">
                <a:latin typeface="Calibri" pitchFamily="34" charset="0"/>
              </a:rPr>
              <a:t>бумагу и тонер. Одного нажатия кнопки достаточно, чтобы отпечатать несколько страниц на одном листе бумаги или сделать двусторонний отпечаток</a:t>
            </a:r>
            <a:r>
              <a:rPr lang="en-US" sz="1100" dirty="0" smtClean="0">
                <a:latin typeface="Calibri" pitchFamily="34" charset="0"/>
              </a:rPr>
              <a:t>.</a:t>
            </a:r>
            <a:endParaRPr lang="ru-RU" sz="1100" dirty="0" smtClean="0">
              <a:latin typeface="Calibri" pitchFamily="34" charset="0"/>
            </a:endParaRPr>
          </a:p>
        </p:txBody>
      </p:sp>
      <p:sp>
        <p:nvSpPr>
          <p:cNvPr id="26" name="TextBox 25"/>
          <p:cNvSpPr txBox="1"/>
          <p:nvPr/>
        </p:nvSpPr>
        <p:spPr>
          <a:xfrm>
            <a:off x="3822700" y="1695450"/>
            <a:ext cx="4292600" cy="581025"/>
          </a:xfrm>
          <a:prstGeom prst="rect">
            <a:avLst/>
          </a:prstGeom>
          <a:noFill/>
        </p:spPr>
        <p:txBody>
          <a:bodyPr wrap="square" rtlCol="0">
            <a:noAutofit/>
          </a:bodyPr>
          <a:lstStyle/>
          <a:p>
            <a:pPr algn="just"/>
            <a:r>
              <a:rPr lang="ru-RU" sz="1100" dirty="0" smtClean="0">
                <a:latin typeface="Calibri" pitchFamily="34" charset="0"/>
              </a:rPr>
              <a:t>Благодаря поддержке высокого разрешения 4800 x 600 dpi и ReCP, обеспечивается высокое быстродействие принтера и высочайшее качество печати, присущее ранее лишь </a:t>
            </a:r>
          </a:p>
          <a:p>
            <a:pPr algn="just"/>
            <a:r>
              <a:rPr lang="ru-RU" sz="1100" dirty="0" smtClean="0">
                <a:latin typeface="Calibri" pitchFamily="34" charset="0"/>
              </a:rPr>
              <a:t>большим профессиональным принтерам.</a:t>
            </a:r>
          </a:p>
        </p:txBody>
      </p:sp>
      <p:pic>
        <p:nvPicPr>
          <p:cNvPr id="34"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115300" y="1674340"/>
            <a:ext cx="934340" cy="59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Users\User\Desktop\2830dw.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1810" y="560601"/>
            <a:ext cx="2754319" cy="16791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sekz\Pictures\Samsung logo\Samsung_Business_rg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1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SL-M2880FW.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405" y="340703"/>
            <a:ext cx="2782113" cy="208658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919358" y="1550062"/>
            <a:ext cx="1130282" cy="71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9331" y="4010986"/>
            <a:ext cx="1092817" cy="565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0791" name="Rectangle 19"/>
          <p:cNvSpPr>
            <a:spLocks noChangeArrowheads="1"/>
          </p:cNvSpPr>
          <p:nvPr/>
        </p:nvSpPr>
        <p:spPr bwMode="auto">
          <a:xfrm>
            <a:off x="3886387" y="3501012"/>
            <a:ext cx="5087795" cy="1723549"/>
          </a:xfrm>
          <a:prstGeom prst="rect">
            <a:avLst/>
          </a:prstGeom>
          <a:noFill/>
          <a:ln w="9525">
            <a:noFill/>
            <a:miter lim="800000"/>
            <a:headEnd/>
            <a:tailEnd/>
          </a:ln>
        </p:spPr>
        <p:txBody>
          <a:bodyPr wrap="square">
            <a:spAutoFit/>
          </a:bodyPr>
          <a:lstStyle/>
          <a:p>
            <a:pPr>
              <a:buSzPct val="90000"/>
            </a:pPr>
            <a:r>
              <a:rPr lang="ru-RU" altLang="ko-KR" b="1" dirty="0" smtClean="0">
                <a:latin typeface="Calibri" pitchFamily="34" charset="0"/>
              </a:rPr>
              <a:t>Основные характеристики</a:t>
            </a:r>
            <a:r>
              <a:rPr lang="en-US" altLang="ko-KR" b="1" dirty="0" smtClean="0">
                <a:latin typeface="Calibri" pitchFamily="34" charset="0"/>
              </a:rPr>
              <a:t>:</a:t>
            </a:r>
          </a:p>
          <a:p>
            <a:pPr>
              <a:spcBef>
                <a:spcPts val="600"/>
              </a:spcBef>
              <a:buFont typeface="Arial" pitchFamily="34" charset="0"/>
              <a:buChar char="•"/>
              <a:defRPr/>
            </a:pPr>
            <a:r>
              <a:rPr lang="en-US" altLang="ko-KR" sz="1600" dirty="0" smtClean="0">
                <a:solidFill>
                  <a:schemeClr val="tx2">
                    <a:lumMod val="75000"/>
                    <a:lumOff val="25000"/>
                  </a:schemeClr>
                </a:solidFill>
                <a:latin typeface="Calibri" pitchFamily="34" charset="0"/>
              </a:rPr>
              <a:t> </a:t>
            </a:r>
            <a:r>
              <a:rPr lang="ru-RU" altLang="ko-KR" sz="1600" dirty="0" smtClean="0">
                <a:solidFill>
                  <a:schemeClr val="tx2">
                    <a:lumMod val="75000"/>
                    <a:lumOff val="25000"/>
                  </a:schemeClr>
                </a:solidFill>
                <a:latin typeface="Calibri" pitchFamily="34" charset="0"/>
              </a:rPr>
              <a:t>Скорость печати</a:t>
            </a:r>
            <a:r>
              <a:rPr lang="en-US" altLang="ko-KR" sz="1600" dirty="0" smtClean="0">
                <a:solidFill>
                  <a:schemeClr val="tx2">
                    <a:lumMod val="75000"/>
                    <a:lumOff val="25000"/>
                  </a:schemeClr>
                </a:solidFill>
                <a:latin typeface="Calibri" pitchFamily="34" charset="0"/>
              </a:rPr>
              <a:t>: </a:t>
            </a:r>
            <a:r>
              <a:rPr lang="ru-RU" altLang="ko-KR" sz="1600" dirty="0" smtClean="0">
                <a:solidFill>
                  <a:schemeClr val="tx2">
                    <a:lumMod val="75000"/>
                    <a:lumOff val="25000"/>
                  </a:schemeClr>
                </a:solidFill>
                <a:latin typeface="Calibri" pitchFamily="34" charset="0"/>
              </a:rPr>
              <a:t>28</a:t>
            </a:r>
            <a:r>
              <a:rPr lang="en-US" altLang="ko-KR" sz="1600" dirty="0" smtClean="0">
                <a:solidFill>
                  <a:schemeClr val="tx2">
                    <a:lumMod val="75000"/>
                    <a:lumOff val="25000"/>
                  </a:schemeClr>
                </a:solidFill>
                <a:latin typeface="Calibri" pitchFamily="34" charset="0"/>
              </a:rPr>
              <a:t> </a:t>
            </a:r>
            <a:r>
              <a:rPr lang="ru-RU" altLang="ko-KR" sz="1600" dirty="0" smtClean="0">
                <a:solidFill>
                  <a:schemeClr val="tx2">
                    <a:lumMod val="75000"/>
                    <a:lumOff val="25000"/>
                  </a:schemeClr>
                </a:solidFill>
                <a:latin typeface="Calibri" pitchFamily="34" charset="0"/>
              </a:rPr>
              <a:t>стр/мин</a:t>
            </a:r>
            <a:endParaRPr lang="en-US" altLang="ko-KR" sz="1600"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600" dirty="0" smtClean="0">
                <a:solidFill>
                  <a:schemeClr val="tx2">
                    <a:lumMod val="75000"/>
                    <a:lumOff val="25000"/>
                  </a:schemeClr>
                </a:solidFill>
                <a:latin typeface="Calibri" pitchFamily="34" charset="0"/>
              </a:rPr>
              <a:t> Оперативная память: 128 МБ</a:t>
            </a:r>
          </a:p>
          <a:p>
            <a:pPr>
              <a:spcBef>
                <a:spcPts val="600"/>
              </a:spcBef>
              <a:buFont typeface="Arial" pitchFamily="34" charset="0"/>
              <a:buChar char="•"/>
              <a:defRPr/>
            </a:pPr>
            <a:r>
              <a:rPr lang="ru-RU" altLang="ko-KR" sz="1600" dirty="0" smtClean="0">
                <a:solidFill>
                  <a:schemeClr val="tx2">
                    <a:lumMod val="75000"/>
                    <a:lumOff val="25000"/>
                  </a:schemeClr>
                </a:solidFill>
                <a:latin typeface="Calibri" pitchFamily="34" charset="0"/>
              </a:rPr>
              <a:t> Процессор</a:t>
            </a:r>
            <a:r>
              <a:rPr lang="en-US" altLang="ko-KR" sz="1600" dirty="0" smtClean="0">
                <a:solidFill>
                  <a:schemeClr val="tx2">
                    <a:lumMod val="75000"/>
                    <a:lumOff val="25000"/>
                  </a:schemeClr>
                </a:solidFill>
                <a:latin typeface="Calibri" pitchFamily="34" charset="0"/>
              </a:rPr>
              <a:t>:</a:t>
            </a:r>
            <a:r>
              <a:rPr lang="ru-RU" altLang="ko-KR" sz="1600" dirty="0" smtClean="0">
                <a:solidFill>
                  <a:schemeClr val="tx2">
                    <a:lumMod val="75000"/>
                    <a:lumOff val="25000"/>
                  </a:schemeClr>
                </a:solidFill>
                <a:latin typeface="Calibri" pitchFamily="34" charset="0"/>
              </a:rPr>
              <a:t> </a:t>
            </a:r>
            <a:r>
              <a:rPr lang="en-US" altLang="ko-KR" sz="1600" dirty="0" smtClean="0">
                <a:solidFill>
                  <a:schemeClr val="tx2">
                    <a:lumMod val="75000"/>
                    <a:lumOff val="25000"/>
                  </a:schemeClr>
                </a:solidFill>
                <a:latin typeface="Calibri" pitchFamily="34" charset="0"/>
              </a:rPr>
              <a:t>Cortex-A5 600</a:t>
            </a:r>
            <a:r>
              <a:rPr lang="ru-RU" altLang="ko-KR" sz="1600" dirty="0" smtClean="0">
                <a:solidFill>
                  <a:schemeClr val="tx2">
                    <a:lumMod val="75000"/>
                    <a:lumOff val="25000"/>
                  </a:schemeClr>
                </a:solidFill>
                <a:latin typeface="Calibri" pitchFamily="34" charset="0"/>
              </a:rPr>
              <a:t> МГц</a:t>
            </a:r>
          </a:p>
          <a:p>
            <a:pPr>
              <a:spcBef>
                <a:spcPts val="600"/>
              </a:spcBef>
              <a:buFont typeface="Arial" pitchFamily="34" charset="0"/>
              <a:buChar char="•"/>
              <a:defRPr/>
            </a:pPr>
            <a:r>
              <a:rPr lang="ru-RU" altLang="ko-KR" sz="1600" dirty="0" smtClean="0">
                <a:solidFill>
                  <a:schemeClr val="tx2">
                    <a:lumMod val="75000"/>
                    <a:lumOff val="25000"/>
                  </a:schemeClr>
                </a:solidFill>
                <a:latin typeface="Calibri" pitchFamily="34" charset="0"/>
              </a:rPr>
              <a:t> Максимальная ежемесячная нагрузка</a:t>
            </a:r>
            <a:r>
              <a:rPr lang="en-US" altLang="ko-KR" sz="1600" dirty="0" smtClean="0">
                <a:solidFill>
                  <a:schemeClr val="tx2">
                    <a:lumMod val="75000"/>
                    <a:lumOff val="25000"/>
                  </a:schemeClr>
                </a:solidFill>
                <a:latin typeface="Calibri" pitchFamily="34" charset="0"/>
              </a:rPr>
              <a:t>: </a:t>
            </a:r>
            <a:r>
              <a:rPr lang="ru-RU" altLang="ko-KR" sz="1600" dirty="0" smtClean="0">
                <a:solidFill>
                  <a:schemeClr val="tx2">
                    <a:lumMod val="75000"/>
                    <a:lumOff val="25000"/>
                  </a:schemeClr>
                </a:solidFill>
                <a:latin typeface="Calibri" pitchFamily="34" charset="0"/>
              </a:rPr>
              <a:t>12 000</a:t>
            </a:r>
          </a:p>
        </p:txBody>
      </p:sp>
      <p:sp>
        <p:nvSpPr>
          <p:cNvPr id="49" name="제목 4"/>
          <p:cNvSpPr txBox="1">
            <a:spLocks/>
          </p:cNvSpPr>
          <p:nvPr/>
        </p:nvSpPr>
        <p:spPr>
          <a:xfrm>
            <a:off x="214314" y="-25933"/>
            <a:ext cx="8301037" cy="584775"/>
          </a:xfrm>
          <a:prstGeom prst="rect">
            <a:avLst/>
          </a:prstGeom>
        </p:spPr>
        <p:txBody>
          <a:bodyPr>
            <a:spAutoFit/>
          </a:bodyPr>
          <a:lstStyle/>
          <a:p>
            <a:pPr eaLnBrk="0" hangingPunct="0">
              <a:defRPr/>
            </a:pPr>
            <a:r>
              <a:rPr kumimoji="0" lang="en-US" altLang="ko-KR" sz="3200" b="1" i="1" spc="-100" dirty="0">
                <a:gradFill>
                  <a:gsLst>
                    <a:gs pos="100000">
                      <a:srgbClr val="006AAC"/>
                    </a:gs>
                    <a:gs pos="0">
                      <a:srgbClr val="006AAC"/>
                    </a:gs>
                  </a:gsLst>
                  <a:lin ang="5400000" scaled="0"/>
                </a:gradFill>
                <a:latin typeface="+mj-lt"/>
                <a:ea typeface="Arial Unicode MS" panose="020B0604020202020204" pitchFamily="50" charset="-127"/>
                <a:cs typeface="Arial" panose="020B0604020202020204" pitchFamily="34" charset="0"/>
                <a:sym typeface="Wingdings" pitchFamily="2" charset="2"/>
              </a:rPr>
              <a:t>Xpress</a:t>
            </a:r>
            <a:r>
              <a:rPr kumimoji="0" lang="en-US" altLang="ko-KR" sz="3200" spc="-100" dirty="0">
                <a:gradFill>
                  <a:gsLst>
                    <a:gs pos="100000">
                      <a:srgbClr val="006AAC"/>
                    </a:gs>
                    <a:gs pos="0">
                      <a:srgbClr val="006AAC"/>
                    </a:gs>
                  </a:gsLst>
                  <a:lin ang="5400000" scaled="0"/>
                </a:gradFill>
                <a:latin typeface="+mj-lt"/>
                <a:ea typeface="Arial Unicode MS" panose="020B0604020202020204" pitchFamily="50" charset="-127"/>
                <a:cs typeface="Arial" panose="020B0604020202020204" pitchFamily="34" charset="0"/>
                <a:sym typeface="Wingdings" pitchFamily="2" charset="2"/>
              </a:rPr>
              <a:t> </a:t>
            </a:r>
            <a:r>
              <a:rPr kumimoji="0" lang="en-US" altLang="ko-KR" sz="3200" spc="-100" dirty="0" smtClean="0">
                <a:gradFill>
                  <a:gsLst>
                    <a:gs pos="100000">
                      <a:srgbClr val="006AAC"/>
                    </a:gs>
                    <a:gs pos="0">
                      <a:srgbClr val="006AAC"/>
                    </a:gs>
                  </a:gsLst>
                  <a:lin ang="5400000" scaled="0"/>
                </a:gradFill>
                <a:latin typeface="+mj-lt"/>
                <a:ea typeface="Arial Unicode MS" panose="020B0604020202020204" pitchFamily="50" charset="-127"/>
                <a:cs typeface="Arial" panose="020B0604020202020204" pitchFamily="34" charset="0"/>
                <a:sym typeface="Wingdings" pitchFamily="2" charset="2"/>
              </a:rPr>
              <a:t>M2870 series</a:t>
            </a:r>
            <a:endParaRPr kumimoji="0" lang="en-US" altLang="ko-KR" sz="3200" spc="-100" dirty="0">
              <a:gradFill>
                <a:gsLst>
                  <a:gs pos="100000">
                    <a:srgbClr val="006AAC"/>
                  </a:gs>
                  <a:gs pos="0">
                    <a:srgbClr val="006AAC"/>
                  </a:gs>
                </a:gsLst>
                <a:lin ang="5400000" scaled="0"/>
              </a:gradFill>
              <a:latin typeface="+mj-lt"/>
              <a:ea typeface="Arial Unicode MS" panose="020B0604020202020204" pitchFamily="50" charset="-127"/>
              <a:cs typeface="Arial" panose="020B0604020202020204" pitchFamily="34" charset="0"/>
              <a:sym typeface="Wingdings" pitchFamily="2" charset="2"/>
            </a:endParaRPr>
          </a:p>
        </p:txBody>
      </p:sp>
      <p:sp>
        <p:nvSpPr>
          <p:cNvPr id="60" name="TextBox 59"/>
          <p:cNvSpPr txBox="1"/>
          <p:nvPr/>
        </p:nvSpPr>
        <p:spPr bwMode="auto">
          <a:xfrm>
            <a:off x="111816" y="3945571"/>
            <a:ext cx="2853452" cy="769441"/>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 Картридж на 1500 ст.</a:t>
            </a:r>
            <a:r>
              <a:rPr lang="en-US" sz="1400" dirty="0" smtClean="0">
                <a:solidFill>
                  <a:schemeClr val="tx2">
                    <a:lumMod val="75000"/>
                    <a:lumOff val="25000"/>
                  </a:schemeClr>
                </a:solidFill>
                <a:latin typeface="Calibri" pitchFamily="34" charset="0"/>
                <a:ea typeface="+mj-ea"/>
              </a:rPr>
              <a:t> (</a:t>
            </a:r>
            <a:r>
              <a:rPr lang="ru-RU" sz="1400" dirty="0" smtClean="0">
                <a:solidFill>
                  <a:schemeClr val="tx2">
                    <a:lumMod val="75000"/>
                    <a:lumOff val="25000"/>
                  </a:schemeClr>
                </a:solidFill>
                <a:latin typeface="Calibri" pitchFamily="34" charset="0"/>
                <a:ea typeface="+mj-ea"/>
              </a:rPr>
              <a:t>старт)</a:t>
            </a:r>
            <a:endParaRPr lang="ru-RU" sz="1400" dirty="0">
              <a:solidFill>
                <a:schemeClr val="tx2">
                  <a:lumMod val="75000"/>
                  <a:lumOff val="25000"/>
                </a:schemeClr>
              </a:solidFill>
              <a:latin typeface="Calibri" pitchFamily="34" charset="0"/>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 Картридж на </a:t>
            </a:r>
            <a:r>
              <a:rPr lang="en-US" sz="1400" dirty="0" smtClean="0">
                <a:solidFill>
                  <a:schemeClr val="tx2">
                    <a:lumMod val="75000"/>
                    <a:lumOff val="25000"/>
                  </a:schemeClr>
                </a:solidFill>
                <a:latin typeface="Calibri" pitchFamily="34" charset="0"/>
                <a:ea typeface="+mj-ea"/>
              </a:rPr>
              <a:t>3</a:t>
            </a:r>
            <a:r>
              <a:rPr lang="ru-RU" sz="1400" dirty="0" smtClean="0">
                <a:solidFill>
                  <a:schemeClr val="tx2">
                    <a:lumMod val="75000"/>
                    <a:lumOff val="25000"/>
                  </a:schemeClr>
                </a:solidFill>
                <a:latin typeface="Calibri" pitchFamily="34" charset="0"/>
                <a:ea typeface="+mj-ea"/>
              </a:rPr>
              <a:t>000 ст</a:t>
            </a:r>
            <a:r>
              <a:rPr lang="en-US" sz="1400" dirty="0" smtClean="0">
                <a:solidFill>
                  <a:schemeClr val="tx2">
                    <a:lumMod val="75000"/>
                    <a:lumOff val="25000"/>
                  </a:schemeClr>
                </a:solidFill>
                <a:latin typeface="Calibri" pitchFamily="34" charset="0"/>
                <a:ea typeface="+mj-ea"/>
              </a:rPr>
              <a:t>.</a:t>
            </a:r>
            <a:endParaRPr lang="ru-RU" sz="1400" dirty="0" smtClean="0">
              <a:solidFill>
                <a:schemeClr val="tx2">
                  <a:lumMod val="75000"/>
                  <a:lumOff val="25000"/>
                </a:schemeClr>
              </a:solidFill>
              <a:latin typeface="Calibri" pitchFamily="34" charset="0"/>
              <a:ea typeface="+mj-ea"/>
            </a:endParaRPr>
          </a:p>
        </p:txBody>
      </p:sp>
      <p:sp>
        <p:nvSpPr>
          <p:cNvPr id="61" name="Rounded Rectangle 60"/>
          <p:cNvSpPr/>
          <p:nvPr/>
        </p:nvSpPr>
        <p:spPr bwMode="auto">
          <a:xfrm>
            <a:off x="98102" y="3948246"/>
            <a:ext cx="3677065" cy="685800"/>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6"/>
              </a:buBlip>
              <a:defRPr/>
            </a:pPr>
            <a:endParaRPr kumimoji="1" lang="ru-RU" altLang="ko-KR">
              <a:solidFill>
                <a:prstClr val="black"/>
              </a:solidFill>
              <a:latin typeface="Calibri" pitchFamily="34" charset="0"/>
              <a:ea typeface="+mj-ea"/>
            </a:endParaRPr>
          </a:p>
        </p:txBody>
      </p:sp>
      <p:grpSp>
        <p:nvGrpSpPr>
          <p:cNvPr id="39" name="Group 25"/>
          <p:cNvGrpSpPr>
            <a:grpSpLocks/>
          </p:cNvGrpSpPr>
          <p:nvPr/>
        </p:nvGrpSpPr>
        <p:grpSpPr bwMode="auto">
          <a:xfrm>
            <a:off x="190500" y="2314913"/>
            <a:ext cx="4042960" cy="366713"/>
            <a:chOff x="298252" y="1396987"/>
            <a:chExt cx="8023876" cy="488950"/>
          </a:xfrm>
        </p:grpSpPr>
        <p:sp>
          <p:nvSpPr>
            <p:cNvPr id="41"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45" name="Rectangle 54"/>
            <p:cNvSpPr>
              <a:spLocks noChangeArrowheads="1"/>
            </p:cNvSpPr>
            <p:nvPr/>
          </p:nvSpPr>
          <p:spPr bwMode="auto">
            <a:xfrm>
              <a:off x="1835763" y="14223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Черно-белое МФУ</a:t>
              </a:r>
              <a:endParaRPr lang="en-US" altLang="ko-KR" sz="1600" dirty="0">
                <a:solidFill>
                  <a:srgbClr val="003366"/>
                </a:solidFill>
                <a:latin typeface="+mn-lt"/>
              </a:endParaRPr>
            </a:p>
          </p:txBody>
        </p:sp>
      </p:grpSp>
      <p:grpSp>
        <p:nvGrpSpPr>
          <p:cNvPr id="47" name="Group 25"/>
          <p:cNvGrpSpPr>
            <a:grpSpLocks/>
          </p:cNvGrpSpPr>
          <p:nvPr/>
        </p:nvGrpSpPr>
        <p:grpSpPr bwMode="auto">
          <a:xfrm>
            <a:off x="190500" y="2734013"/>
            <a:ext cx="3915960" cy="366713"/>
            <a:chOff x="298252" y="1396987"/>
            <a:chExt cx="7771825" cy="488950"/>
          </a:xfrm>
        </p:grpSpPr>
        <p:sp>
          <p:nvSpPr>
            <p:cNvPr id="50"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52" name="Rectangle 54"/>
            <p:cNvSpPr>
              <a:spLocks noChangeArrowheads="1"/>
            </p:cNvSpPr>
            <p:nvPr/>
          </p:nvSpPr>
          <p:spPr bwMode="auto">
            <a:xfrm>
              <a:off x="1583712"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Малый</a:t>
              </a:r>
              <a:r>
                <a:rPr lang="en-US" altLang="ko-KR" sz="1600" dirty="0" smtClean="0">
                  <a:solidFill>
                    <a:srgbClr val="003366"/>
                  </a:solidFill>
                  <a:latin typeface="+mn-lt"/>
                </a:rPr>
                <a:t>/</a:t>
              </a:r>
              <a:r>
                <a:rPr lang="ru-RU" altLang="ko-KR" sz="1600" dirty="0" smtClean="0">
                  <a:solidFill>
                    <a:srgbClr val="003366"/>
                  </a:solidFill>
                  <a:latin typeface="+mn-lt"/>
                </a:rPr>
                <a:t>средний офис</a:t>
              </a:r>
              <a:endParaRPr lang="en-US" altLang="ko-KR" sz="1600" dirty="0">
                <a:solidFill>
                  <a:srgbClr val="003366"/>
                </a:solidFill>
                <a:latin typeface="+mn-lt"/>
              </a:endParaRPr>
            </a:p>
          </p:txBody>
        </p:sp>
      </p:grpSp>
      <p:pic>
        <p:nvPicPr>
          <p:cNvPr id="24" name="Picture 4" descr="http://www.samsung.com/ru/consumer-images/product/printers/2012/CLP-680ND-XEV/features/CLP-680ND-XEV-75-0.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16097" y="2607878"/>
            <a:ext cx="1766441" cy="782478"/>
          </a:xfrm>
          <a:prstGeom prst="rect">
            <a:avLst/>
          </a:prstGeom>
          <a:noFill/>
        </p:spPr>
      </p:pic>
      <p:sp>
        <p:nvSpPr>
          <p:cNvPr id="25" name="AutoShape 6"/>
          <p:cNvSpPr>
            <a:spLocks noChangeArrowheads="1"/>
          </p:cNvSpPr>
          <p:nvPr/>
        </p:nvSpPr>
        <p:spPr bwMode="auto">
          <a:xfrm>
            <a:off x="3792310" y="2565375"/>
            <a:ext cx="5287101" cy="849911"/>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26" name="TextBox 25"/>
          <p:cNvSpPr txBox="1"/>
          <p:nvPr/>
        </p:nvSpPr>
        <p:spPr>
          <a:xfrm>
            <a:off x="5422684" y="2487106"/>
            <a:ext cx="3289516" cy="369332"/>
          </a:xfrm>
          <a:prstGeom prst="rect">
            <a:avLst/>
          </a:prstGeom>
          <a:noFill/>
        </p:spPr>
        <p:txBody>
          <a:bodyPr wrap="square" rtlCol="0">
            <a:spAutoFit/>
          </a:bodyPr>
          <a:lstStyle/>
          <a:p>
            <a:r>
              <a:rPr lang="ru-RU" dirty="0" smtClean="0">
                <a:solidFill>
                  <a:schemeClr val="accent1">
                    <a:lumMod val="50000"/>
                  </a:schemeClr>
                </a:solidFill>
                <a:latin typeface="Calibri" pitchFamily="34" charset="0"/>
                <a:ea typeface="+mn-ea"/>
              </a:rPr>
              <a:t>Широкий формат носителей</a:t>
            </a:r>
          </a:p>
        </p:txBody>
      </p:sp>
      <p:sp>
        <p:nvSpPr>
          <p:cNvPr id="27" name="TextBox 26"/>
          <p:cNvSpPr txBox="1"/>
          <p:nvPr/>
        </p:nvSpPr>
        <p:spPr>
          <a:xfrm>
            <a:off x="5435600" y="2695575"/>
            <a:ext cx="3683000" cy="581025"/>
          </a:xfrm>
          <a:prstGeom prst="rect">
            <a:avLst/>
          </a:prstGeom>
          <a:noFill/>
        </p:spPr>
        <p:txBody>
          <a:bodyPr wrap="square" rtlCol="0">
            <a:noAutofit/>
          </a:bodyPr>
          <a:lstStyle/>
          <a:p>
            <a:pPr algn="just"/>
            <a:r>
              <a:rPr lang="ru-RU" sz="1100" dirty="0" smtClean="0">
                <a:latin typeface="Calibri" pitchFamily="34" charset="0"/>
              </a:rPr>
              <a:t>Компактное, но надежное устройство поддерживает </a:t>
            </a:r>
          </a:p>
          <a:p>
            <a:pPr algn="just"/>
            <a:r>
              <a:rPr lang="ru-RU" sz="1100" dirty="0" smtClean="0">
                <a:latin typeface="Calibri" pitchFamily="34" charset="0"/>
              </a:rPr>
              <a:t>носители весом до 220 грамм на квадратный метр, </a:t>
            </a:r>
          </a:p>
          <a:p>
            <a:pPr algn="just"/>
            <a:r>
              <a:rPr lang="ru-RU" sz="1100" dirty="0" smtClean="0">
                <a:latin typeface="Calibri" pitchFamily="34" charset="0"/>
              </a:rPr>
              <a:t>включая обычную бумагу, этикетки, карточки, </a:t>
            </a:r>
          </a:p>
          <a:p>
            <a:pPr algn="just"/>
            <a:r>
              <a:rPr lang="ru-RU" sz="1100" dirty="0" smtClean="0">
                <a:latin typeface="Calibri" pitchFamily="34" charset="0"/>
              </a:rPr>
              <a:t>конверты и прозрачные пленки</a:t>
            </a:r>
            <a:r>
              <a:rPr lang="ru-RU" sz="1200" dirty="0" smtClean="0">
                <a:latin typeface="Calibri" pitchFamily="34" charset="0"/>
              </a:rPr>
              <a:t>.</a:t>
            </a:r>
          </a:p>
        </p:txBody>
      </p:sp>
      <p:sp>
        <p:nvSpPr>
          <p:cNvPr id="30" name="AutoShape 6"/>
          <p:cNvSpPr>
            <a:spLocks noChangeArrowheads="1"/>
          </p:cNvSpPr>
          <p:nvPr/>
        </p:nvSpPr>
        <p:spPr bwMode="auto">
          <a:xfrm>
            <a:off x="3777871" y="1518239"/>
            <a:ext cx="5287101" cy="980030"/>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1" name="TextBox 30"/>
          <p:cNvSpPr txBox="1"/>
          <p:nvPr/>
        </p:nvSpPr>
        <p:spPr>
          <a:xfrm>
            <a:off x="3790171" y="1432280"/>
            <a:ext cx="4207819"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Эффектные отпечатки высокого качества</a:t>
            </a:r>
          </a:p>
        </p:txBody>
      </p:sp>
      <p:sp>
        <p:nvSpPr>
          <p:cNvPr id="32" name="TextBox 31"/>
          <p:cNvSpPr txBox="1"/>
          <p:nvPr/>
        </p:nvSpPr>
        <p:spPr>
          <a:xfrm>
            <a:off x="3822700" y="1685925"/>
            <a:ext cx="4165600" cy="886906"/>
          </a:xfrm>
          <a:prstGeom prst="rect">
            <a:avLst/>
          </a:prstGeom>
          <a:noFill/>
        </p:spPr>
        <p:txBody>
          <a:bodyPr wrap="square" rtlCol="0">
            <a:noAutofit/>
          </a:bodyPr>
          <a:lstStyle/>
          <a:p>
            <a:pPr algn="just"/>
            <a:r>
              <a:rPr lang="ru-RU" sz="1200" dirty="0" smtClean="0">
                <a:latin typeface="Calibri" pitchFamily="34" charset="0"/>
              </a:rPr>
              <a:t>Благодаря поддержке высокого разрешения 4800 x 600 dpi и ReCP, обеспечивается высокое быстродействие устройства и высочайшее качество печати и сканирования, присущие ранее лишь большим профессиональным принтерам.</a:t>
            </a:r>
          </a:p>
        </p:txBody>
      </p:sp>
      <p:sp>
        <p:nvSpPr>
          <p:cNvPr id="35" name="AutoShape 6"/>
          <p:cNvSpPr>
            <a:spLocks noChangeArrowheads="1"/>
          </p:cNvSpPr>
          <p:nvPr/>
        </p:nvSpPr>
        <p:spPr bwMode="auto">
          <a:xfrm>
            <a:off x="3762539" y="565171"/>
            <a:ext cx="5287101" cy="872962"/>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6" name="TextBox 35"/>
          <p:cNvSpPr txBox="1"/>
          <p:nvPr/>
        </p:nvSpPr>
        <p:spPr>
          <a:xfrm>
            <a:off x="5323606" y="492026"/>
            <a:ext cx="2378472"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Удобные Эко-функции</a:t>
            </a:r>
          </a:p>
        </p:txBody>
      </p:sp>
      <p:sp>
        <p:nvSpPr>
          <p:cNvPr id="37" name="TextBox 36"/>
          <p:cNvSpPr txBox="1"/>
          <p:nvPr/>
        </p:nvSpPr>
        <p:spPr>
          <a:xfrm>
            <a:off x="5321300" y="714375"/>
            <a:ext cx="3733800" cy="581025"/>
          </a:xfrm>
          <a:prstGeom prst="rect">
            <a:avLst/>
          </a:prstGeom>
          <a:noFill/>
        </p:spPr>
        <p:txBody>
          <a:bodyPr wrap="square" rtlCol="0">
            <a:noAutofit/>
          </a:bodyPr>
          <a:lstStyle/>
          <a:p>
            <a:pPr algn="just"/>
            <a:r>
              <a:rPr lang="ru-RU" sz="1100" b="1" dirty="0" smtClean="0">
                <a:latin typeface="Calibri" pitchFamily="34" charset="0"/>
              </a:rPr>
              <a:t>One-Touch Eco Button </a:t>
            </a:r>
            <a:r>
              <a:rPr lang="ru-RU" sz="1100" dirty="0" smtClean="0">
                <a:latin typeface="Calibri" pitchFamily="34" charset="0"/>
              </a:rPr>
              <a:t>сократит ваши расходы на</a:t>
            </a:r>
            <a:endParaRPr lang="en-US" sz="1100" dirty="0" smtClean="0">
              <a:latin typeface="Calibri" pitchFamily="34" charset="0"/>
            </a:endParaRPr>
          </a:p>
          <a:p>
            <a:pPr algn="just"/>
            <a:r>
              <a:rPr lang="ru-RU" sz="1100" dirty="0" smtClean="0">
                <a:latin typeface="Calibri" pitchFamily="34" charset="0"/>
              </a:rPr>
              <a:t>бумагу и тонер. Одного нажатия кнопки достаточно,</a:t>
            </a:r>
          </a:p>
          <a:p>
            <a:pPr algn="just"/>
            <a:r>
              <a:rPr lang="ru-RU" sz="1100" dirty="0" smtClean="0">
                <a:latin typeface="Calibri" pitchFamily="34" charset="0"/>
              </a:rPr>
              <a:t>чтобы отпечатать несколько страниц на одном листе </a:t>
            </a:r>
          </a:p>
          <a:p>
            <a:pPr algn="just"/>
            <a:r>
              <a:rPr lang="ru-RU" sz="1100" dirty="0" smtClean="0">
                <a:latin typeface="Calibri" pitchFamily="34" charset="0"/>
              </a:rPr>
              <a:t>бумаги или сделать двусторонний отпечаток</a:t>
            </a:r>
            <a:r>
              <a:rPr lang="en-US" sz="1100" dirty="0" smtClean="0">
                <a:latin typeface="Calibri" pitchFamily="34" charset="0"/>
              </a:rPr>
              <a:t>.</a:t>
            </a:r>
            <a:endParaRPr lang="ru-RU" sz="1100" dirty="0" smtClean="0">
              <a:latin typeface="Calibri" pitchFamily="34" charset="0"/>
            </a:endParaRPr>
          </a:p>
        </p:txBody>
      </p:sp>
      <p:pic>
        <p:nvPicPr>
          <p:cNvPr id="1026"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11589" y="689373"/>
            <a:ext cx="1433512" cy="725307"/>
          </a:xfrm>
          <a:prstGeom prst="rect">
            <a:avLst/>
          </a:prstGeom>
          <a:noFill/>
          <a:ln w="9525">
            <a:noFill/>
            <a:miter lim="800000"/>
            <a:headEnd/>
            <a:tailEnd/>
          </a:ln>
          <a:effectLst/>
        </p:spPr>
      </p:pic>
      <p:graphicFrame>
        <p:nvGraphicFramePr>
          <p:cNvPr id="33" name="Table 32"/>
          <p:cNvGraphicFramePr>
            <a:graphicFrameLocks noGrp="1"/>
          </p:cNvGraphicFramePr>
          <p:nvPr>
            <p:extLst>
              <p:ext uri="{D42A27DB-BD31-4B8C-83A1-F6EECF244321}">
                <p14:modId xmlns:p14="http://schemas.microsoft.com/office/powerpoint/2010/main" val="1153894793"/>
              </p:ext>
            </p:extLst>
          </p:nvPr>
        </p:nvGraphicFramePr>
        <p:xfrm>
          <a:off x="347763" y="3167093"/>
          <a:ext cx="3187420" cy="692846"/>
        </p:xfrm>
        <a:graphic>
          <a:graphicData uri="http://schemas.openxmlformats.org/drawingml/2006/table">
            <a:tbl>
              <a:tblPr firstRow="1" bandRow="1">
                <a:tableStyleId>{5C22544A-7EE6-4342-B048-85BDC9FD1C3A}</a:tableStyleId>
              </a:tblPr>
              <a:tblGrid>
                <a:gridCol w="866263"/>
                <a:gridCol w="744978"/>
                <a:gridCol w="340800"/>
                <a:gridCol w="391600"/>
                <a:gridCol w="452179"/>
                <a:gridCol w="391600"/>
              </a:tblGrid>
              <a:tr h="279521">
                <a:tc>
                  <a:txBody>
                    <a:bodyPr/>
                    <a:lstStyle/>
                    <a:p>
                      <a:pPr algn="ctr"/>
                      <a:r>
                        <a:rPr lang="ru-RU" sz="900" dirty="0" smtClean="0">
                          <a:solidFill>
                            <a:schemeClr val="accent1">
                              <a:lumMod val="25000"/>
                            </a:schemeClr>
                          </a:solidFill>
                        </a:rPr>
                        <a:t>Модель</a:t>
                      </a:r>
                      <a:endParaRPr lang="en-US" sz="900" dirty="0">
                        <a:solidFill>
                          <a:schemeClr val="accent1">
                            <a:lumMod val="25000"/>
                          </a:schemeClr>
                        </a:solidFill>
                      </a:endParaRPr>
                    </a:p>
                  </a:txBody>
                  <a:tcPr marL="18000" marR="18000" marT="0" marB="0" anchor="ctr"/>
                </a:tc>
                <a:tc>
                  <a:txBody>
                    <a:bodyPr/>
                    <a:lstStyle/>
                    <a:p>
                      <a:pPr algn="ctr"/>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Fax</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LAN</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Wi-Fi</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ADF</a:t>
                      </a:r>
                      <a:endParaRPr lang="en-US" sz="900" dirty="0">
                        <a:solidFill>
                          <a:schemeClr val="accent1">
                            <a:lumMod val="25000"/>
                          </a:schemeClr>
                        </a:solidFill>
                      </a:endParaRPr>
                    </a:p>
                  </a:txBody>
                  <a:tcPr marL="18000" marR="18000" marT="0" marB="0" anchor="ctr"/>
                </a:tc>
              </a:tr>
              <a:tr h="217382">
                <a:tc>
                  <a:txBody>
                    <a:bodyPr/>
                    <a:lstStyle/>
                    <a:p>
                      <a:r>
                        <a:rPr lang="en-US" sz="800" dirty="0" smtClean="0"/>
                        <a:t>SL-M2870FD</a:t>
                      </a:r>
                      <a:endParaRPr lang="en-US" sz="800" dirty="0"/>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b="1" kern="1200" dirty="0" smtClean="0">
                          <a:solidFill>
                            <a:schemeClr val="dk1"/>
                          </a:solidFill>
                          <a:latin typeface="+mn-lt"/>
                          <a:ea typeface="+mn-ea"/>
                          <a:cs typeface="+mn-cs"/>
                        </a:rPr>
                        <a:t>ADF</a:t>
                      </a:r>
                    </a:p>
                  </a:txBody>
                  <a:tcPr marL="18000" marR="18000" marT="0" marB="0" anchor="ctr"/>
                </a:tc>
              </a:tr>
              <a:tr h="195943">
                <a:tc>
                  <a:txBody>
                    <a:bodyPr/>
                    <a:lstStyle/>
                    <a:p>
                      <a:r>
                        <a:rPr lang="en-US" sz="800" dirty="0" smtClean="0"/>
                        <a:t>SL-M2880FW</a:t>
                      </a:r>
                      <a:endParaRPr lang="en-US" sz="800" dirty="0"/>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b="1" kern="1200" dirty="0" smtClean="0">
                          <a:solidFill>
                            <a:schemeClr val="dk1"/>
                          </a:solidFill>
                          <a:latin typeface="+mn-lt"/>
                          <a:ea typeface="+mn-ea"/>
                          <a:cs typeface="+mn-cs"/>
                        </a:rPr>
                        <a:t>ADF</a:t>
                      </a:r>
                    </a:p>
                  </a:txBody>
                  <a:tcPr marL="18000" marR="18000" marT="0" marB="0" anchor="ctr"/>
                </a:tc>
              </a:tr>
            </a:tbl>
          </a:graphicData>
        </a:graphic>
      </p:graphicFrame>
      <p:pic>
        <p:nvPicPr>
          <p:cNvPr id="28" name="Picture 2" descr="C:\Users\sekz\Pictures\Samsung logo\Samsung_Business_rg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41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9416" y="3996061"/>
            <a:ext cx="729322" cy="383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27026" y="1651398"/>
            <a:ext cx="786799" cy="719343"/>
          </a:xfrm>
          <a:prstGeom prst="rect">
            <a:avLst/>
          </a:prstGeom>
          <a:noFill/>
          <a:ln w="9525">
            <a:noFill/>
            <a:miter lim="800000"/>
            <a:headEnd/>
            <a:tailEnd/>
          </a:ln>
          <a:effectLst/>
        </p:spPr>
      </p:pic>
      <p:pic>
        <p:nvPicPr>
          <p:cNvPr id="40963" name="Picture 3"/>
          <p:cNvPicPr>
            <a:picLocks noChangeAspect="1" noChangeArrowheads="1"/>
          </p:cNvPicPr>
          <p:nvPr/>
        </p:nvPicPr>
        <p:blipFill>
          <a:blip r:embed="rId5" cstate="print"/>
          <a:srcRect/>
          <a:stretch>
            <a:fillRect/>
          </a:stretch>
        </p:blipFill>
        <p:spPr bwMode="auto">
          <a:xfrm>
            <a:off x="3823884" y="2773294"/>
            <a:ext cx="1341841" cy="625588"/>
          </a:xfrm>
          <a:prstGeom prst="rect">
            <a:avLst/>
          </a:prstGeom>
          <a:noFill/>
          <a:ln w="9525">
            <a:noFill/>
            <a:miter lim="800000"/>
            <a:headEnd/>
            <a:tailEnd/>
          </a:ln>
          <a:effectLst/>
        </p:spPr>
      </p:pic>
      <p:sp>
        <p:nvSpPr>
          <p:cNvPr id="160791" name="Rectangle 19"/>
          <p:cNvSpPr>
            <a:spLocks noChangeArrowheads="1"/>
          </p:cNvSpPr>
          <p:nvPr/>
        </p:nvSpPr>
        <p:spPr bwMode="auto">
          <a:xfrm>
            <a:off x="4107151" y="3442880"/>
            <a:ext cx="4984597" cy="1800493"/>
          </a:xfrm>
          <a:prstGeom prst="rect">
            <a:avLst/>
          </a:prstGeom>
          <a:noFill/>
          <a:ln w="9525">
            <a:noFill/>
            <a:miter lim="800000"/>
            <a:headEnd/>
            <a:tailEnd/>
          </a:ln>
        </p:spPr>
        <p:txBody>
          <a:bodyPr wrap="square">
            <a:spAutoFit/>
          </a:bodyPr>
          <a:lstStyle/>
          <a:p>
            <a:pPr>
              <a:buSzPct val="90000"/>
            </a:pPr>
            <a:r>
              <a:rPr lang="ru-RU" altLang="ko-KR" sz="1600" b="1" dirty="0" smtClean="0">
                <a:latin typeface="+mj-lt"/>
              </a:rPr>
              <a:t>Основные характеристики</a:t>
            </a:r>
            <a:r>
              <a:rPr lang="en-US" altLang="ko-KR" sz="1600" b="1" dirty="0" smtClean="0">
                <a:latin typeface="+mj-lt"/>
              </a:rPr>
              <a:t>:</a:t>
            </a:r>
          </a:p>
          <a:p>
            <a:pPr>
              <a:spcBef>
                <a:spcPts val="600"/>
              </a:spcBef>
              <a:buFont typeface="Arial" pitchFamily="34" charset="0"/>
              <a:buChar char="•"/>
              <a:defRPr/>
            </a:pPr>
            <a:r>
              <a:rPr lang="ru-RU" altLang="ko-KR" sz="1400" dirty="0">
                <a:solidFill>
                  <a:schemeClr val="tx2">
                    <a:lumMod val="75000"/>
                    <a:lumOff val="25000"/>
                  </a:schemeClr>
                </a:solidFill>
                <a:latin typeface="+mj-lt"/>
              </a:rPr>
              <a:t>Скорость печати</a:t>
            </a:r>
            <a:r>
              <a:rPr lang="en-US" altLang="ko-KR" sz="1400" dirty="0">
                <a:solidFill>
                  <a:schemeClr val="tx2">
                    <a:lumMod val="75000"/>
                    <a:lumOff val="25000"/>
                  </a:schemeClr>
                </a:solidFill>
                <a:latin typeface="+mj-lt"/>
              </a:rPr>
              <a:t>:</a:t>
            </a:r>
            <a:r>
              <a:rPr lang="ru-RU" altLang="ko-KR" sz="1400" dirty="0">
                <a:solidFill>
                  <a:schemeClr val="tx2">
                    <a:lumMod val="75000"/>
                    <a:lumOff val="25000"/>
                  </a:schemeClr>
                </a:solidFill>
                <a:latin typeface="+mj-lt"/>
              </a:rPr>
              <a:t> </a:t>
            </a:r>
            <a:r>
              <a:rPr lang="en-US" altLang="ko-KR" sz="1400" dirty="0">
                <a:solidFill>
                  <a:schemeClr val="tx2">
                    <a:lumMod val="75000"/>
                    <a:lumOff val="25000"/>
                  </a:schemeClr>
                </a:solidFill>
                <a:latin typeface="+mj-lt"/>
              </a:rPr>
              <a:t>18</a:t>
            </a:r>
            <a:r>
              <a:rPr lang="ru-RU" altLang="ko-KR" sz="1400" dirty="0">
                <a:solidFill>
                  <a:schemeClr val="tx2">
                    <a:lumMod val="75000"/>
                    <a:lumOff val="25000"/>
                  </a:schemeClr>
                </a:solidFill>
                <a:latin typeface="+mj-lt"/>
              </a:rPr>
              <a:t> ч</a:t>
            </a:r>
            <a:r>
              <a:rPr lang="en-US" altLang="ko-KR" sz="1400" dirty="0">
                <a:solidFill>
                  <a:schemeClr val="tx2">
                    <a:lumMod val="75000"/>
                    <a:lumOff val="25000"/>
                  </a:schemeClr>
                </a:solidFill>
                <a:latin typeface="+mj-lt"/>
              </a:rPr>
              <a:t>/</a:t>
            </a:r>
            <a:r>
              <a:rPr lang="ru-RU" altLang="ko-KR" sz="1400" dirty="0">
                <a:solidFill>
                  <a:schemeClr val="tx2">
                    <a:lumMod val="75000"/>
                    <a:lumOff val="25000"/>
                  </a:schemeClr>
                </a:solidFill>
                <a:latin typeface="+mj-lt"/>
              </a:rPr>
              <a:t>б и 18</a:t>
            </a:r>
            <a:r>
              <a:rPr lang="en-US" altLang="ko-KR" sz="1400" dirty="0">
                <a:solidFill>
                  <a:schemeClr val="tx2">
                    <a:lumMod val="75000"/>
                    <a:lumOff val="25000"/>
                  </a:schemeClr>
                </a:solidFill>
                <a:latin typeface="+mj-lt"/>
              </a:rPr>
              <a:t> </a:t>
            </a:r>
            <a:r>
              <a:rPr lang="ru-RU" altLang="ko-KR" sz="1400" dirty="0">
                <a:solidFill>
                  <a:schemeClr val="tx2">
                    <a:lumMod val="75000"/>
                    <a:lumOff val="25000"/>
                  </a:schemeClr>
                </a:solidFill>
                <a:latin typeface="+mj-lt"/>
              </a:rPr>
              <a:t>цв.</a:t>
            </a:r>
            <a:r>
              <a:rPr lang="en-US" altLang="ko-KR" sz="1400" dirty="0">
                <a:solidFill>
                  <a:schemeClr val="tx2">
                    <a:lumMod val="75000"/>
                    <a:lumOff val="25000"/>
                  </a:schemeClr>
                </a:solidFill>
                <a:latin typeface="+mj-lt"/>
              </a:rPr>
              <a:t> </a:t>
            </a:r>
            <a:r>
              <a:rPr lang="ru-RU" altLang="ko-KR" sz="1400" dirty="0">
                <a:solidFill>
                  <a:schemeClr val="tx2">
                    <a:lumMod val="75000"/>
                    <a:lumOff val="25000"/>
                  </a:schemeClr>
                </a:solidFill>
                <a:latin typeface="+mj-lt"/>
              </a:rPr>
              <a:t>стр</a:t>
            </a:r>
            <a:r>
              <a:rPr lang="en-US" altLang="ko-KR" sz="1400" dirty="0">
                <a:solidFill>
                  <a:schemeClr val="tx2">
                    <a:lumMod val="75000"/>
                    <a:lumOff val="25000"/>
                  </a:schemeClr>
                </a:solidFill>
                <a:latin typeface="+mj-lt"/>
              </a:rPr>
              <a:t>/</a:t>
            </a:r>
            <a:r>
              <a:rPr lang="ru-RU" altLang="ko-KR" sz="1400" dirty="0">
                <a:solidFill>
                  <a:schemeClr val="tx2">
                    <a:lumMod val="75000"/>
                    <a:lumOff val="25000"/>
                  </a:schemeClr>
                </a:solidFill>
                <a:latin typeface="+mj-lt"/>
              </a:rPr>
              <a:t>мин</a:t>
            </a:r>
            <a:r>
              <a:rPr lang="en-US" altLang="ko-KR" sz="1400" dirty="0">
                <a:solidFill>
                  <a:schemeClr val="tx2">
                    <a:lumMod val="75000"/>
                    <a:lumOff val="25000"/>
                  </a:schemeClr>
                </a:solidFill>
                <a:latin typeface="+mj-lt"/>
              </a:rPr>
              <a:t>           </a:t>
            </a:r>
          </a:p>
          <a:p>
            <a:pPr>
              <a:spcBef>
                <a:spcPts val="600"/>
              </a:spcBef>
              <a:buFont typeface="Arial" pitchFamily="34" charset="0"/>
              <a:buChar char="•"/>
              <a:defRPr/>
            </a:pPr>
            <a:r>
              <a:rPr lang="ru-RU" altLang="ko-KR" sz="1400" dirty="0">
                <a:solidFill>
                  <a:schemeClr val="tx2">
                    <a:lumMod val="75000"/>
                    <a:lumOff val="25000"/>
                  </a:schemeClr>
                </a:solidFill>
                <a:latin typeface="+mj-lt"/>
              </a:rPr>
              <a:t> Оперативная память</a:t>
            </a:r>
            <a:r>
              <a:rPr lang="en-US" altLang="ko-KR" sz="1400" dirty="0">
                <a:solidFill>
                  <a:schemeClr val="tx2">
                    <a:lumMod val="75000"/>
                    <a:lumOff val="25000"/>
                  </a:schemeClr>
                </a:solidFill>
                <a:latin typeface="+mj-lt"/>
              </a:rPr>
              <a:t>: </a:t>
            </a:r>
            <a:r>
              <a:rPr lang="ru-RU" altLang="ko-KR" sz="1400" dirty="0">
                <a:solidFill>
                  <a:schemeClr val="tx2">
                    <a:lumMod val="75000"/>
                    <a:lumOff val="25000"/>
                  </a:schemeClr>
                </a:solidFill>
                <a:latin typeface="+mj-lt"/>
              </a:rPr>
              <a:t>256</a:t>
            </a:r>
            <a:r>
              <a:rPr lang="en-US" altLang="ko-KR" sz="1400" dirty="0">
                <a:solidFill>
                  <a:schemeClr val="tx2">
                    <a:lumMod val="75000"/>
                    <a:lumOff val="25000"/>
                  </a:schemeClr>
                </a:solidFill>
                <a:latin typeface="+mj-lt"/>
              </a:rPr>
              <a:t> </a:t>
            </a:r>
            <a:r>
              <a:rPr lang="ru-RU" altLang="ko-KR" sz="1400" dirty="0">
                <a:solidFill>
                  <a:schemeClr val="tx2">
                    <a:lumMod val="75000"/>
                    <a:lumOff val="25000"/>
                  </a:schemeClr>
                </a:solidFill>
                <a:latin typeface="+mj-lt"/>
              </a:rPr>
              <a:t>Мб (макс. 512 Мб )</a:t>
            </a:r>
          </a:p>
          <a:p>
            <a:pPr>
              <a:spcBef>
                <a:spcPts val="600"/>
              </a:spcBef>
              <a:buFont typeface="Arial" pitchFamily="34" charset="0"/>
              <a:buChar char="•"/>
              <a:defRPr/>
            </a:pPr>
            <a:r>
              <a:rPr lang="ru-RU" altLang="ko-KR" sz="1400" dirty="0">
                <a:solidFill>
                  <a:schemeClr val="tx2">
                    <a:lumMod val="75000"/>
                    <a:lumOff val="25000"/>
                  </a:schemeClr>
                </a:solidFill>
                <a:latin typeface="+mj-lt"/>
              </a:rPr>
              <a:t> Процессор</a:t>
            </a:r>
            <a:r>
              <a:rPr lang="en-US" altLang="ko-KR" sz="1400" dirty="0">
                <a:solidFill>
                  <a:schemeClr val="tx2">
                    <a:lumMod val="75000"/>
                    <a:lumOff val="25000"/>
                  </a:schemeClr>
                </a:solidFill>
                <a:latin typeface="+mj-lt"/>
              </a:rPr>
              <a:t>: </a:t>
            </a:r>
            <a:r>
              <a:rPr lang="ru-RU" altLang="ko-KR" sz="1400" dirty="0">
                <a:solidFill>
                  <a:schemeClr val="tx2">
                    <a:lumMod val="75000"/>
                    <a:lumOff val="25000"/>
                  </a:schemeClr>
                </a:solidFill>
                <a:latin typeface="+mj-lt"/>
              </a:rPr>
              <a:t>два процессора</a:t>
            </a:r>
            <a:r>
              <a:rPr lang="en-US" altLang="ko-KR" sz="1400" dirty="0">
                <a:solidFill>
                  <a:schemeClr val="tx2">
                    <a:lumMod val="75000"/>
                    <a:lumOff val="25000"/>
                  </a:schemeClr>
                </a:solidFill>
                <a:latin typeface="+mj-lt"/>
              </a:rPr>
              <a:t> </a:t>
            </a:r>
            <a:r>
              <a:rPr lang="ru-RU" altLang="ko-KR" sz="1400" dirty="0">
                <a:solidFill>
                  <a:schemeClr val="tx2">
                    <a:lumMod val="75000"/>
                    <a:lumOff val="25000"/>
                  </a:schemeClr>
                </a:solidFill>
                <a:latin typeface="+mj-lt"/>
              </a:rPr>
              <a:t>533 МГц</a:t>
            </a:r>
            <a:r>
              <a:rPr lang="en-US" altLang="ko-KR" sz="1400" dirty="0">
                <a:solidFill>
                  <a:schemeClr val="tx2">
                    <a:lumMod val="75000"/>
                    <a:lumOff val="25000"/>
                  </a:schemeClr>
                </a:solidFill>
                <a:latin typeface="+mj-lt"/>
              </a:rPr>
              <a:t>/</a:t>
            </a:r>
            <a:r>
              <a:rPr lang="ru-RU" altLang="ko-KR" sz="1400" dirty="0">
                <a:solidFill>
                  <a:schemeClr val="tx2">
                    <a:lumMod val="75000"/>
                    <a:lumOff val="25000"/>
                  </a:schemeClr>
                </a:solidFill>
                <a:latin typeface="+mj-lt"/>
              </a:rPr>
              <a:t>150 Мгц</a:t>
            </a:r>
          </a:p>
          <a:p>
            <a:pPr>
              <a:spcBef>
                <a:spcPts val="600"/>
              </a:spcBef>
              <a:buFont typeface="Arial" pitchFamily="34" charset="0"/>
              <a:buChar char="•"/>
              <a:defRPr/>
            </a:pPr>
            <a:r>
              <a:rPr lang="ru-RU" altLang="ko-KR" sz="1400" dirty="0">
                <a:solidFill>
                  <a:schemeClr val="tx2">
                    <a:lumMod val="75000"/>
                    <a:lumOff val="25000"/>
                  </a:schemeClr>
                </a:solidFill>
                <a:latin typeface="+mj-lt"/>
              </a:rPr>
              <a:t> Максимальная ежемесячная нагрузка</a:t>
            </a:r>
            <a:r>
              <a:rPr lang="en-US" altLang="ko-KR" sz="1400" dirty="0">
                <a:solidFill>
                  <a:schemeClr val="tx2">
                    <a:lumMod val="75000"/>
                    <a:lumOff val="25000"/>
                  </a:schemeClr>
                </a:solidFill>
                <a:latin typeface="+mj-lt"/>
              </a:rPr>
              <a:t>: </a:t>
            </a:r>
            <a:r>
              <a:rPr lang="ru-RU" altLang="ko-KR" sz="1400" dirty="0">
                <a:solidFill>
                  <a:schemeClr val="tx2">
                    <a:lumMod val="75000"/>
                    <a:lumOff val="25000"/>
                  </a:schemeClr>
                </a:solidFill>
                <a:latin typeface="+mj-lt"/>
              </a:rPr>
              <a:t>4</a:t>
            </a:r>
            <a:r>
              <a:rPr lang="en-US" altLang="ko-KR" sz="1400" dirty="0">
                <a:solidFill>
                  <a:schemeClr val="tx2">
                    <a:lumMod val="75000"/>
                    <a:lumOff val="25000"/>
                  </a:schemeClr>
                </a:solidFill>
                <a:latin typeface="+mj-lt"/>
              </a:rPr>
              <a:t>0</a:t>
            </a:r>
            <a:r>
              <a:rPr lang="ru-RU" altLang="ko-KR" sz="1400" dirty="0">
                <a:solidFill>
                  <a:schemeClr val="tx2">
                    <a:lumMod val="75000"/>
                    <a:lumOff val="25000"/>
                  </a:schemeClr>
                </a:solidFill>
                <a:latin typeface="+mj-lt"/>
              </a:rPr>
              <a:t> 000</a:t>
            </a:r>
          </a:p>
          <a:p>
            <a:pPr>
              <a:spcBef>
                <a:spcPts val="600"/>
              </a:spcBef>
              <a:buFont typeface="Arial" pitchFamily="34" charset="0"/>
              <a:buChar char="•"/>
              <a:defRPr/>
            </a:pPr>
            <a:r>
              <a:rPr lang="ru-RU" altLang="ko-KR" sz="1400" dirty="0">
                <a:solidFill>
                  <a:schemeClr val="tx2">
                    <a:lumMod val="75000"/>
                    <a:lumOff val="25000"/>
                  </a:schemeClr>
                </a:solidFill>
                <a:latin typeface="+mj-lt"/>
              </a:rPr>
              <a:t> Уровень шума</a:t>
            </a:r>
            <a:r>
              <a:rPr lang="en-US" altLang="ko-KR" sz="1400" dirty="0">
                <a:solidFill>
                  <a:schemeClr val="tx2">
                    <a:lumMod val="75000"/>
                    <a:lumOff val="25000"/>
                  </a:schemeClr>
                </a:solidFill>
                <a:latin typeface="+mj-lt"/>
              </a:rPr>
              <a:t>:</a:t>
            </a:r>
            <a:r>
              <a:rPr lang="ru-RU" altLang="ko-KR" sz="1400" dirty="0">
                <a:solidFill>
                  <a:schemeClr val="tx2">
                    <a:lumMod val="75000"/>
                    <a:lumOff val="25000"/>
                  </a:schemeClr>
                </a:solidFill>
                <a:latin typeface="+mj-lt"/>
              </a:rPr>
              <a:t> не более 50 дБА</a:t>
            </a:r>
          </a:p>
        </p:txBody>
      </p:sp>
      <p:sp>
        <p:nvSpPr>
          <p:cNvPr id="45" name="제목 4"/>
          <p:cNvSpPr txBox="1">
            <a:spLocks/>
          </p:cNvSpPr>
          <p:nvPr/>
        </p:nvSpPr>
        <p:spPr>
          <a:xfrm>
            <a:off x="214314" y="88367"/>
            <a:ext cx="8301037" cy="584775"/>
          </a:xfrm>
          <a:prstGeom prst="rect">
            <a:avLst/>
          </a:prstGeom>
        </p:spPr>
        <p:txBody>
          <a:bodyPr>
            <a:spAutoFit/>
          </a:bodyPr>
          <a:lstStyle/>
          <a:p>
            <a:pPr eaLnBrk="0" hangingPunct="0">
              <a:defRPr/>
            </a:pPr>
            <a:r>
              <a:rPr lang="en-US" altLang="ko-KR" sz="3200" spc="-130" dirty="0" smtClean="0">
                <a:gradFill>
                  <a:gsLst>
                    <a:gs pos="0">
                      <a:srgbClr val="FFFFFF"/>
                    </a:gs>
                    <a:gs pos="100000">
                      <a:srgbClr val="FFFFFF">
                        <a:lumMod val="85000"/>
                      </a:srgbClr>
                    </a:gs>
                  </a:gsLst>
                  <a:lin ang="5400000" scaled="0"/>
                </a:gradFill>
                <a:effectLst>
                  <a:outerShdw blurRad="38100" dist="38100" dir="2700000" algn="tl">
                    <a:srgbClr val="000000">
                      <a:alpha val="43137"/>
                    </a:srgbClr>
                  </a:outerShdw>
                </a:effectLst>
                <a:latin typeface="Calibri" pitchFamily="34" charset="0"/>
                <a:ea typeface="맑은 고딕" pitchFamily="50" charset="-127"/>
                <a:cs typeface="Arial" pitchFamily="34" charset="0"/>
                <a:sym typeface="Wingdings" pitchFamily="2" charset="2"/>
              </a:rPr>
              <a:t> </a:t>
            </a:r>
            <a:r>
              <a:rPr lang="en-US" altLang="ko-KR" sz="3200" b="1" i="1" spc="-100" dirty="0">
                <a:gradFill>
                  <a:gsLst>
                    <a:gs pos="100000">
                      <a:srgbClr val="006AAC"/>
                    </a:gs>
                    <a:gs pos="0">
                      <a:srgbClr val="006AAC"/>
                    </a:gs>
                  </a:gsLst>
                  <a:lin ang="5400000" scaled="0"/>
                </a:gradFill>
                <a:ea typeface="Arial Unicode MS" panose="020B0604020202020204" pitchFamily="50" charset="-127"/>
                <a:cs typeface="Arial" panose="020B0604020202020204" pitchFamily="34" charset="0"/>
                <a:sym typeface="Wingdings" pitchFamily="2" charset="2"/>
              </a:rPr>
              <a:t>Xpress</a:t>
            </a:r>
            <a:r>
              <a:rPr lang="en-US" altLang="ko-KR" sz="3200" spc="-100" dirty="0">
                <a:gradFill>
                  <a:gsLst>
                    <a:gs pos="100000">
                      <a:srgbClr val="006AAC"/>
                    </a:gs>
                    <a:gs pos="0">
                      <a:srgbClr val="006AAC"/>
                    </a:gs>
                  </a:gsLst>
                  <a:lin ang="5400000" scaled="0"/>
                </a:gradFill>
                <a:ea typeface="Arial Unicode MS" panose="020B0604020202020204" pitchFamily="50" charset="-127"/>
                <a:cs typeface="Arial" panose="020B0604020202020204" pitchFamily="34" charset="0"/>
                <a:sym typeface="Wingdings" pitchFamily="2" charset="2"/>
              </a:rPr>
              <a:t> </a:t>
            </a:r>
            <a:r>
              <a:rPr kumimoji="0" lang="en-US" altLang="ko-KR" sz="3200" spc="-100" dirty="0" smtClean="0">
                <a:gradFill>
                  <a:gsLst>
                    <a:gs pos="100000">
                      <a:srgbClr val="006AAC"/>
                    </a:gs>
                    <a:gs pos="0">
                      <a:srgbClr val="006AAC"/>
                    </a:gs>
                  </a:gsLst>
                  <a:lin ang="5400000" scaled="0"/>
                </a:gradFill>
                <a:latin typeface="+mj-lt"/>
                <a:ea typeface="Arial Unicode MS" panose="020B0604020202020204" pitchFamily="50" charset="-127"/>
                <a:cs typeface="Arial" panose="020B0604020202020204" pitchFamily="34" charset="0"/>
                <a:sym typeface="Wingdings" pitchFamily="2" charset="2"/>
              </a:rPr>
              <a:t>C1810W</a:t>
            </a:r>
            <a:r>
              <a:rPr lang="en-US" altLang="ko-KR" sz="3200" spc="-130" dirty="0" smtClean="0">
                <a:gradFill>
                  <a:gsLst>
                    <a:gs pos="0">
                      <a:srgbClr val="FFFFFF"/>
                    </a:gs>
                    <a:gs pos="100000">
                      <a:srgbClr val="FFFFFF">
                        <a:lumMod val="85000"/>
                      </a:srgbClr>
                    </a:gs>
                  </a:gsLst>
                  <a:lin ang="5400000" scaled="0"/>
                </a:gradFill>
                <a:effectLst>
                  <a:outerShdw blurRad="38100" dist="38100" dir="2700000" algn="tl">
                    <a:srgbClr val="000000">
                      <a:alpha val="43137"/>
                    </a:srgbClr>
                  </a:outerShdw>
                </a:effectLst>
                <a:latin typeface="Calibri" pitchFamily="34" charset="0"/>
                <a:ea typeface="맑은 고딕" pitchFamily="50" charset="-127"/>
                <a:cs typeface="Arial" pitchFamily="34" charset="0"/>
                <a:sym typeface="Wingdings" pitchFamily="2" charset="2"/>
              </a:rPr>
              <a:t> </a:t>
            </a:r>
            <a:endParaRPr kumimoji="1" lang="en-US" altLang="ko-KR" sz="3200" spc="-130" dirty="0">
              <a:gradFill>
                <a:gsLst>
                  <a:gs pos="0">
                    <a:srgbClr val="FFFFFF"/>
                  </a:gs>
                  <a:gs pos="100000">
                    <a:srgbClr val="FFFFFF">
                      <a:lumMod val="85000"/>
                    </a:srgbClr>
                  </a:gs>
                </a:gsLst>
                <a:lin ang="5400000" scaled="0"/>
              </a:gradFill>
              <a:effectLst>
                <a:outerShdw blurRad="38100" dist="38100" dir="2700000" algn="tl">
                  <a:srgbClr val="000000">
                    <a:alpha val="43137"/>
                  </a:srgbClr>
                </a:outerShdw>
              </a:effectLst>
              <a:latin typeface="Calibri" pitchFamily="34" charset="0"/>
              <a:ea typeface="맑은 고딕" pitchFamily="50" charset="-127"/>
              <a:cs typeface="Arial" pitchFamily="34" charset="0"/>
              <a:sym typeface="Wingdings" pitchFamily="2" charset="2"/>
            </a:endParaRPr>
          </a:p>
        </p:txBody>
      </p:sp>
      <p:sp>
        <p:nvSpPr>
          <p:cNvPr id="54" name="AutoShape 6"/>
          <p:cNvSpPr>
            <a:spLocks noChangeArrowheads="1"/>
          </p:cNvSpPr>
          <p:nvPr/>
        </p:nvSpPr>
        <p:spPr bwMode="auto">
          <a:xfrm>
            <a:off x="3804647" y="2554219"/>
            <a:ext cx="5287101" cy="960506"/>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j-lt"/>
              <a:ea typeface="+mj-ea"/>
            </a:endParaRPr>
          </a:p>
        </p:txBody>
      </p:sp>
      <p:sp>
        <p:nvSpPr>
          <p:cNvPr id="49" name="TextBox 48"/>
          <p:cNvSpPr txBox="1"/>
          <p:nvPr/>
        </p:nvSpPr>
        <p:spPr>
          <a:xfrm>
            <a:off x="5248032" y="2502614"/>
            <a:ext cx="2557688" cy="369332"/>
          </a:xfrm>
          <a:prstGeom prst="rect">
            <a:avLst/>
          </a:prstGeom>
          <a:noFill/>
        </p:spPr>
        <p:txBody>
          <a:bodyPr wrap="none" rtlCol="0">
            <a:spAutoFit/>
          </a:bodyPr>
          <a:lstStyle/>
          <a:p>
            <a:r>
              <a:rPr lang="ru-RU" dirty="0" smtClean="0">
                <a:solidFill>
                  <a:schemeClr val="accent1">
                    <a:lumMod val="50000"/>
                  </a:schemeClr>
                </a:solidFill>
                <a:latin typeface="+mj-lt"/>
                <a:ea typeface="+mn-ea"/>
              </a:rPr>
              <a:t>Простота обслуживания</a:t>
            </a:r>
          </a:p>
        </p:txBody>
      </p:sp>
      <p:sp>
        <p:nvSpPr>
          <p:cNvPr id="28" name="TextBox 27"/>
          <p:cNvSpPr txBox="1"/>
          <p:nvPr/>
        </p:nvSpPr>
        <p:spPr bwMode="auto">
          <a:xfrm>
            <a:off x="124878" y="3809504"/>
            <a:ext cx="3369199" cy="769441"/>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mj-lt"/>
                <a:ea typeface="+mj-ea"/>
              </a:rPr>
              <a:t>Картридж на 1000</a:t>
            </a:r>
            <a:r>
              <a:rPr lang="en-US" sz="1400" dirty="0" smtClean="0">
                <a:solidFill>
                  <a:schemeClr val="tx2">
                    <a:lumMod val="75000"/>
                    <a:lumOff val="25000"/>
                  </a:schemeClr>
                </a:solidFill>
                <a:latin typeface="+mj-lt"/>
                <a:ea typeface="+mj-ea"/>
              </a:rPr>
              <a:t>/700</a:t>
            </a:r>
            <a:r>
              <a:rPr lang="ru-RU" sz="1400" dirty="0" smtClean="0">
                <a:solidFill>
                  <a:schemeClr val="tx2">
                    <a:lumMod val="75000"/>
                    <a:lumOff val="25000"/>
                  </a:schemeClr>
                </a:solidFill>
                <a:latin typeface="+mj-lt"/>
                <a:ea typeface="+mj-ea"/>
              </a:rPr>
              <a:t> ч</a:t>
            </a:r>
            <a:r>
              <a:rPr lang="en-US" sz="1400" dirty="0" smtClean="0">
                <a:solidFill>
                  <a:schemeClr val="tx2">
                    <a:lumMod val="75000"/>
                    <a:lumOff val="25000"/>
                  </a:schemeClr>
                </a:solidFill>
                <a:latin typeface="+mj-lt"/>
                <a:ea typeface="+mj-ea"/>
              </a:rPr>
              <a:t>/</a:t>
            </a:r>
            <a:r>
              <a:rPr lang="ru-RU" sz="1400" dirty="0" smtClean="0">
                <a:solidFill>
                  <a:schemeClr val="tx2">
                    <a:lumMod val="75000"/>
                    <a:lumOff val="25000"/>
                  </a:schemeClr>
                </a:solidFill>
                <a:latin typeface="+mj-lt"/>
                <a:ea typeface="+mj-ea"/>
              </a:rPr>
              <a:t>б</a:t>
            </a:r>
            <a:r>
              <a:rPr lang="en-US" sz="1400" dirty="0" smtClean="0">
                <a:solidFill>
                  <a:schemeClr val="tx2">
                    <a:lumMod val="75000"/>
                    <a:lumOff val="25000"/>
                  </a:schemeClr>
                </a:solidFill>
                <a:latin typeface="+mj-lt"/>
                <a:ea typeface="+mj-ea"/>
              </a:rPr>
              <a:t>/</a:t>
            </a:r>
            <a:r>
              <a:rPr lang="ru-RU" sz="1400" dirty="0" err="1" smtClean="0">
                <a:solidFill>
                  <a:schemeClr val="tx2">
                    <a:lumMod val="75000"/>
                    <a:lumOff val="25000"/>
                  </a:schemeClr>
                </a:solidFill>
                <a:latin typeface="+mj-lt"/>
                <a:ea typeface="+mj-ea"/>
              </a:rPr>
              <a:t>цв</a:t>
            </a:r>
            <a:r>
              <a:rPr lang="en-US" sz="1400" dirty="0" smtClean="0">
                <a:solidFill>
                  <a:schemeClr val="tx2">
                    <a:lumMod val="75000"/>
                    <a:lumOff val="25000"/>
                  </a:schemeClr>
                </a:solidFill>
                <a:latin typeface="+mj-lt"/>
                <a:ea typeface="+mj-ea"/>
              </a:rPr>
              <a:t> </a:t>
            </a:r>
            <a:r>
              <a:rPr lang="ru-RU" sz="1400" dirty="0" smtClean="0">
                <a:solidFill>
                  <a:schemeClr val="tx2">
                    <a:lumMod val="75000"/>
                    <a:lumOff val="25000"/>
                  </a:schemeClr>
                </a:solidFill>
                <a:latin typeface="+mj-lt"/>
                <a:ea typeface="+mj-ea"/>
              </a:rPr>
              <a:t>(старт</a:t>
            </a:r>
            <a:r>
              <a:rPr lang="en-US" sz="1400" dirty="0" smtClean="0">
                <a:solidFill>
                  <a:schemeClr val="tx2">
                    <a:lumMod val="75000"/>
                    <a:lumOff val="25000"/>
                  </a:schemeClr>
                </a:solidFill>
                <a:latin typeface="+mj-lt"/>
                <a:ea typeface="+mj-ea"/>
              </a:rPr>
              <a:t>)</a:t>
            </a:r>
            <a:endParaRPr lang="ru-RU" sz="1400" dirty="0" smtClean="0">
              <a:solidFill>
                <a:schemeClr val="tx2">
                  <a:lumMod val="75000"/>
                  <a:lumOff val="25000"/>
                </a:schemeClr>
              </a:solidFill>
              <a:latin typeface="+mj-lt"/>
              <a:ea typeface="+mj-ea"/>
            </a:endParaRPr>
          </a:p>
          <a:p>
            <a:pPr>
              <a:buFont typeface="Arial" pitchFamily="34" charset="0"/>
              <a:buChar char="•"/>
              <a:defRPr/>
            </a:pPr>
            <a:r>
              <a:rPr lang="ru-RU" sz="1400" dirty="0" smtClean="0">
                <a:solidFill>
                  <a:schemeClr val="tx2">
                    <a:lumMod val="75000"/>
                    <a:lumOff val="25000"/>
                  </a:schemeClr>
                </a:solidFill>
                <a:latin typeface="+mj-lt"/>
                <a:ea typeface="+mj-ea"/>
              </a:rPr>
              <a:t>Картридж на 25</a:t>
            </a:r>
            <a:r>
              <a:rPr lang="en-US" sz="1400" dirty="0" smtClean="0">
                <a:solidFill>
                  <a:schemeClr val="tx2">
                    <a:lumMod val="75000"/>
                    <a:lumOff val="25000"/>
                  </a:schemeClr>
                </a:solidFill>
                <a:latin typeface="+mj-lt"/>
                <a:ea typeface="+mj-ea"/>
              </a:rPr>
              <a:t>00/1800 </a:t>
            </a:r>
            <a:r>
              <a:rPr lang="ru-RU" sz="1400" dirty="0" smtClean="0">
                <a:solidFill>
                  <a:schemeClr val="tx2">
                    <a:lumMod val="75000"/>
                    <a:lumOff val="25000"/>
                  </a:schemeClr>
                </a:solidFill>
                <a:latin typeface="+mj-lt"/>
                <a:ea typeface="+mj-ea"/>
              </a:rPr>
              <a:t>ч</a:t>
            </a:r>
            <a:r>
              <a:rPr lang="en-US" sz="1400" dirty="0" smtClean="0">
                <a:solidFill>
                  <a:schemeClr val="tx2">
                    <a:lumMod val="75000"/>
                    <a:lumOff val="25000"/>
                  </a:schemeClr>
                </a:solidFill>
                <a:latin typeface="+mj-lt"/>
                <a:ea typeface="+mj-ea"/>
              </a:rPr>
              <a:t>/</a:t>
            </a:r>
            <a:r>
              <a:rPr lang="ru-RU" sz="1400" dirty="0" smtClean="0">
                <a:solidFill>
                  <a:schemeClr val="tx2">
                    <a:lumMod val="75000"/>
                    <a:lumOff val="25000"/>
                  </a:schemeClr>
                </a:solidFill>
                <a:latin typeface="+mj-lt"/>
                <a:ea typeface="+mj-ea"/>
              </a:rPr>
              <a:t>б</a:t>
            </a:r>
            <a:r>
              <a:rPr lang="en-US" sz="1400" dirty="0" smtClean="0">
                <a:solidFill>
                  <a:schemeClr val="tx2">
                    <a:lumMod val="75000"/>
                    <a:lumOff val="25000"/>
                  </a:schemeClr>
                </a:solidFill>
                <a:latin typeface="+mj-lt"/>
                <a:ea typeface="+mj-ea"/>
              </a:rPr>
              <a:t>/</a:t>
            </a:r>
            <a:r>
              <a:rPr lang="ru-RU" sz="1400" dirty="0" smtClean="0">
                <a:solidFill>
                  <a:schemeClr val="tx2">
                    <a:lumMod val="75000"/>
                    <a:lumOff val="25000"/>
                  </a:schemeClr>
                </a:solidFill>
                <a:latin typeface="+mj-lt"/>
                <a:ea typeface="+mj-ea"/>
              </a:rPr>
              <a:t>цв. </a:t>
            </a:r>
            <a:endParaRPr lang="en-US" sz="1400" dirty="0" smtClean="0">
              <a:solidFill>
                <a:schemeClr val="tx2">
                  <a:lumMod val="75000"/>
                  <a:lumOff val="25000"/>
                </a:schemeClr>
              </a:solidFill>
              <a:latin typeface="+mj-lt"/>
              <a:ea typeface="+mj-ea"/>
            </a:endParaRPr>
          </a:p>
        </p:txBody>
      </p:sp>
      <p:sp>
        <p:nvSpPr>
          <p:cNvPr id="29" name="Rounded Rectangle 28"/>
          <p:cNvSpPr/>
          <p:nvPr/>
        </p:nvSpPr>
        <p:spPr bwMode="auto">
          <a:xfrm>
            <a:off x="117567" y="3794765"/>
            <a:ext cx="3775164" cy="753402"/>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6"/>
              </a:buBlip>
              <a:defRPr/>
            </a:pPr>
            <a:endParaRPr kumimoji="1" lang="ru-RU" altLang="ko-KR">
              <a:solidFill>
                <a:prstClr val="black"/>
              </a:solidFill>
              <a:latin typeface="+mj-lt"/>
              <a:ea typeface="+mj-ea"/>
            </a:endParaRPr>
          </a:p>
        </p:txBody>
      </p:sp>
      <p:sp>
        <p:nvSpPr>
          <p:cNvPr id="32" name="AutoShape 6"/>
          <p:cNvSpPr>
            <a:spLocks noChangeArrowheads="1"/>
          </p:cNvSpPr>
          <p:nvPr/>
        </p:nvSpPr>
        <p:spPr bwMode="auto">
          <a:xfrm>
            <a:off x="3777871" y="1556339"/>
            <a:ext cx="5287101" cy="941930"/>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j-lt"/>
              <a:ea typeface="+mj-ea"/>
            </a:endParaRPr>
          </a:p>
        </p:txBody>
      </p:sp>
      <p:sp>
        <p:nvSpPr>
          <p:cNvPr id="33" name="TextBox 32"/>
          <p:cNvSpPr txBox="1"/>
          <p:nvPr/>
        </p:nvSpPr>
        <p:spPr>
          <a:xfrm>
            <a:off x="3790170" y="1489430"/>
            <a:ext cx="4377032" cy="369332"/>
          </a:xfrm>
          <a:prstGeom prst="rect">
            <a:avLst/>
          </a:prstGeom>
          <a:noFill/>
        </p:spPr>
        <p:txBody>
          <a:bodyPr wrap="none" rtlCol="0">
            <a:spAutoFit/>
          </a:bodyPr>
          <a:lstStyle/>
          <a:p>
            <a:r>
              <a:rPr lang="ru-RU" dirty="0" smtClean="0">
                <a:solidFill>
                  <a:schemeClr val="accent1">
                    <a:lumMod val="50000"/>
                  </a:schemeClr>
                </a:solidFill>
                <a:latin typeface="+mj-lt"/>
                <a:ea typeface="+mn-ea"/>
              </a:rPr>
              <a:t>Больше мощность — выше эффективность</a:t>
            </a:r>
          </a:p>
        </p:txBody>
      </p:sp>
      <p:grpSp>
        <p:nvGrpSpPr>
          <p:cNvPr id="30" name="Group 25"/>
          <p:cNvGrpSpPr>
            <a:grpSpLocks/>
          </p:cNvGrpSpPr>
          <p:nvPr/>
        </p:nvGrpSpPr>
        <p:grpSpPr bwMode="auto">
          <a:xfrm>
            <a:off x="190500" y="2314913"/>
            <a:ext cx="4042960" cy="366713"/>
            <a:chOff x="298252" y="1396987"/>
            <a:chExt cx="8023876" cy="488950"/>
          </a:xfrm>
        </p:grpSpPr>
        <p:sp>
          <p:nvSpPr>
            <p:cNvPr id="38"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j-lt"/>
              </a:endParaRPr>
            </a:p>
          </p:txBody>
        </p:sp>
        <p:sp>
          <p:nvSpPr>
            <p:cNvPr id="39" name="Rectangle 54"/>
            <p:cNvSpPr>
              <a:spLocks noChangeArrowheads="1"/>
            </p:cNvSpPr>
            <p:nvPr/>
          </p:nvSpPr>
          <p:spPr bwMode="auto">
            <a:xfrm>
              <a:off x="1835763" y="14223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j-lt"/>
                </a:rPr>
                <a:t> </a:t>
              </a:r>
              <a:r>
                <a:rPr lang="ru-RU" altLang="ko-KR" sz="1600" dirty="0" smtClean="0">
                  <a:solidFill>
                    <a:srgbClr val="003366"/>
                  </a:solidFill>
                  <a:latin typeface="+mj-lt"/>
                </a:rPr>
                <a:t>Цветной принтер</a:t>
              </a:r>
              <a:endParaRPr lang="en-US" altLang="ko-KR" sz="1600" dirty="0">
                <a:solidFill>
                  <a:srgbClr val="003366"/>
                </a:solidFill>
                <a:latin typeface="+mj-lt"/>
              </a:endParaRPr>
            </a:p>
          </p:txBody>
        </p:sp>
      </p:grpSp>
      <p:grpSp>
        <p:nvGrpSpPr>
          <p:cNvPr id="41" name="Group 25"/>
          <p:cNvGrpSpPr>
            <a:grpSpLocks/>
          </p:cNvGrpSpPr>
          <p:nvPr/>
        </p:nvGrpSpPr>
        <p:grpSpPr bwMode="auto">
          <a:xfrm>
            <a:off x="190500" y="2734013"/>
            <a:ext cx="3776260" cy="366713"/>
            <a:chOff x="298252" y="1396987"/>
            <a:chExt cx="7494569" cy="488950"/>
          </a:xfrm>
        </p:grpSpPr>
        <p:sp>
          <p:nvSpPr>
            <p:cNvPr id="47"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j-lt"/>
              </a:endParaRPr>
            </a:p>
          </p:txBody>
        </p:sp>
        <p:sp>
          <p:nvSpPr>
            <p:cNvPr id="50" name="Rectangle 54"/>
            <p:cNvSpPr>
              <a:spLocks noChangeArrowheads="1"/>
            </p:cNvSpPr>
            <p:nvPr/>
          </p:nvSpPr>
          <p:spPr bwMode="auto">
            <a:xfrm>
              <a:off x="1306456"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j-lt"/>
                </a:rPr>
                <a:t>Малый</a:t>
              </a:r>
              <a:r>
                <a:rPr lang="en-US" altLang="ko-KR" sz="1600" dirty="0" smtClean="0">
                  <a:solidFill>
                    <a:srgbClr val="003366"/>
                  </a:solidFill>
                  <a:latin typeface="+mj-lt"/>
                </a:rPr>
                <a:t>/</a:t>
              </a:r>
              <a:r>
                <a:rPr lang="ru-RU" altLang="ko-KR" sz="1600" dirty="0" smtClean="0">
                  <a:solidFill>
                    <a:srgbClr val="003366"/>
                  </a:solidFill>
                  <a:latin typeface="+mj-lt"/>
                </a:rPr>
                <a:t>домашний офис</a:t>
              </a:r>
              <a:endParaRPr lang="en-US" altLang="ko-KR" sz="1600" dirty="0">
                <a:solidFill>
                  <a:srgbClr val="003366"/>
                </a:solidFill>
                <a:latin typeface="+mj-lt"/>
              </a:endParaRPr>
            </a:p>
          </p:txBody>
        </p:sp>
      </p:grpSp>
      <p:sp>
        <p:nvSpPr>
          <p:cNvPr id="34" name="TextBox 33"/>
          <p:cNvSpPr txBox="1"/>
          <p:nvPr/>
        </p:nvSpPr>
        <p:spPr>
          <a:xfrm>
            <a:off x="5165725" y="2705100"/>
            <a:ext cx="3978275" cy="581025"/>
          </a:xfrm>
          <a:prstGeom prst="rect">
            <a:avLst/>
          </a:prstGeom>
          <a:noFill/>
        </p:spPr>
        <p:txBody>
          <a:bodyPr wrap="square" rtlCol="0">
            <a:noAutofit/>
          </a:bodyPr>
          <a:lstStyle/>
          <a:p>
            <a:r>
              <a:rPr lang="ru-RU" sz="1200" dirty="0" smtClean="0">
                <a:latin typeface="+mj-lt"/>
              </a:rPr>
              <a:t>Забудьте о неблагодарной и трудоемкой процедуре </a:t>
            </a:r>
            <a:endParaRPr lang="en-US" sz="1200" dirty="0" smtClean="0">
              <a:latin typeface="+mj-lt"/>
            </a:endParaRPr>
          </a:p>
          <a:p>
            <a:r>
              <a:rPr lang="ru-RU" sz="1200" dirty="0" smtClean="0">
                <a:latin typeface="+mj-lt"/>
              </a:rPr>
              <a:t>замены тонера в тонер-картридже - просто вставьте </a:t>
            </a:r>
            <a:endParaRPr lang="en-US" sz="1200" dirty="0" smtClean="0">
              <a:latin typeface="+mj-lt"/>
            </a:endParaRPr>
          </a:p>
          <a:p>
            <a:r>
              <a:rPr lang="ru-RU" sz="1200" dirty="0" smtClean="0">
                <a:latin typeface="+mj-lt"/>
              </a:rPr>
              <a:t>новый картридж в слот. Картриджи с большим запасом тонера долго не требуют замены.</a:t>
            </a:r>
          </a:p>
        </p:txBody>
      </p:sp>
      <p:sp>
        <p:nvSpPr>
          <p:cNvPr id="35" name="TextBox 34"/>
          <p:cNvSpPr txBox="1"/>
          <p:nvPr/>
        </p:nvSpPr>
        <p:spPr>
          <a:xfrm>
            <a:off x="3726930" y="1704975"/>
            <a:ext cx="4661494" cy="802819"/>
          </a:xfrm>
          <a:prstGeom prst="rect">
            <a:avLst/>
          </a:prstGeom>
          <a:noFill/>
        </p:spPr>
        <p:txBody>
          <a:bodyPr wrap="square" rtlCol="0">
            <a:noAutofit/>
          </a:bodyPr>
          <a:lstStyle/>
          <a:p>
            <a:r>
              <a:rPr lang="ru-RU" sz="1200" dirty="0" smtClean="0">
                <a:latin typeface="+mj-lt"/>
              </a:rPr>
              <a:t>Благодаря двум процессорам принтер CLP-415NW может</a:t>
            </a:r>
            <a:endParaRPr lang="en-US" sz="1200" dirty="0" smtClean="0">
              <a:latin typeface="+mj-lt"/>
            </a:endParaRPr>
          </a:p>
          <a:p>
            <a:r>
              <a:rPr lang="ru-RU" sz="1200" dirty="0" smtClean="0">
                <a:latin typeface="+mj-lt"/>
              </a:rPr>
              <a:t> обрабатывать задачи одновременно, ускоряя процесс печати. Встроенные 256 МБ памяти гарантируют, что даже крупные многостраничные документы быстро попадут в очередь на печать.</a:t>
            </a:r>
          </a:p>
        </p:txBody>
      </p:sp>
      <p:sp>
        <p:nvSpPr>
          <p:cNvPr id="36" name="AutoShape 6"/>
          <p:cNvSpPr>
            <a:spLocks noChangeArrowheads="1"/>
          </p:cNvSpPr>
          <p:nvPr/>
        </p:nvSpPr>
        <p:spPr bwMode="auto">
          <a:xfrm>
            <a:off x="3762539" y="613295"/>
            <a:ext cx="5287101" cy="876135"/>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j-lt"/>
              <a:ea typeface="+mj-ea"/>
            </a:endParaRPr>
          </a:p>
        </p:txBody>
      </p:sp>
      <p:sp>
        <p:nvSpPr>
          <p:cNvPr id="37" name="TextBox 36"/>
          <p:cNvSpPr txBox="1"/>
          <p:nvPr/>
        </p:nvSpPr>
        <p:spPr>
          <a:xfrm>
            <a:off x="5285506" y="568226"/>
            <a:ext cx="2378472" cy="369332"/>
          </a:xfrm>
          <a:prstGeom prst="rect">
            <a:avLst/>
          </a:prstGeom>
          <a:noFill/>
        </p:spPr>
        <p:txBody>
          <a:bodyPr wrap="none" rtlCol="0">
            <a:spAutoFit/>
          </a:bodyPr>
          <a:lstStyle/>
          <a:p>
            <a:r>
              <a:rPr lang="ru-RU" dirty="0" smtClean="0">
                <a:solidFill>
                  <a:schemeClr val="accent1">
                    <a:lumMod val="50000"/>
                  </a:schemeClr>
                </a:solidFill>
                <a:latin typeface="+mj-lt"/>
                <a:ea typeface="+mn-ea"/>
              </a:rPr>
              <a:t>Удобные Эко-функции</a:t>
            </a:r>
          </a:p>
        </p:txBody>
      </p:sp>
      <p:pic>
        <p:nvPicPr>
          <p:cNvPr id="40" name="Picture 6" descr="http://www.samsung.com/ru/consumer/flagship/CLP-365W/images/seg01_clp36506.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78490" y="633786"/>
            <a:ext cx="1477282" cy="724437"/>
          </a:xfrm>
          <a:prstGeom prst="rect">
            <a:avLst/>
          </a:prstGeom>
          <a:noFill/>
        </p:spPr>
      </p:pic>
      <p:sp>
        <p:nvSpPr>
          <p:cNvPr id="42" name="TextBox 41"/>
          <p:cNvSpPr txBox="1"/>
          <p:nvPr/>
        </p:nvSpPr>
        <p:spPr>
          <a:xfrm>
            <a:off x="5232400" y="809625"/>
            <a:ext cx="3832572" cy="581025"/>
          </a:xfrm>
          <a:prstGeom prst="rect">
            <a:avLst/>
          </a:prstGeom>
          <a:noFill/>
        </p:spPr>
        <p:txBody>
          <a:bodyPr wrap="square" rtlCol="0">
            <a:noAutofit/>
          </a:bodyPr>
          <a:lstStyle/>
          <a:p>
            <a:pPr algn="just"/>
            <a:r>
              <a:rPr lang="ru-RU" sz="1100" dirty="0" smtClean="0">
                <a:latin typeface="+mj-lt"/>
              </a:rPr>
              <a:t>One-Touch Eco Button сократит ваши расходы на</a:t>
            </a:r>
            <a:endParaRPr lang="en-US" sz="1100" dirty="0" smtClean="0">
              <a:latin typeface="+mj-lt"/>
            </a:endParaRPr>
          </a:p>
          <a:p>
            <a:pPr algn="just"/>
            <a:r>
              <a:rPr lang="ru-RU" sz="1100" dirty="0" smtClean="0">
                <a:latin typeface="+mj-lt"/>
              </a:rPr>
              <a:t>бумагу и тонер. Одного нажатия кнопки достаточно, чтобы отпечатать несколько страниц на одном листе бумаги или сделать двусторонний отпечаток</a:t>
            </a:r>
            <a:r>
              <a:rPr lang="en-US" sz="1100" dirty="0" smtClean="0">
                <a:latin typeface="+mj-lt"/>
              </a:rPr>
              <a:t>.</a:t>
            </a:r>
            <a:endParaRPr lang="ru-RU" sz="1100" dirty="0" smtClean="0">
              <a:latin typeface="+mj-lt"/>
            </a:endParaRPr>
          </a:p>
        </p:txBody>
      </p:sp>
      <p:graphicFrame>
        <p:nvGraphicFramePr>
          <p:cNvPr id="31" name="Table 30"/>
          <p:cNvGraphicFramePr>
            <a:graphicFrameLocks noGrp="1"/>
          </p:cNvGraphicFramePr>
          <p:nvPr>
            <p:extLst>
              <p:ext uri="{D42A27DB-BD31-4B8C-83A1-F6EECF244321}">
                <p14:modId xmlns:p14="http://schemas.microsoft.com/office/powerpoint/2010/main" val="2114521291"/>
              </p:ext>
            </p:extLst>
          </p:nvPr>
        </p:nvGraphicFramePr>
        <p:xfrm>
          <a:off x="347649" y="3218906"/>
          <a:ext cx="2455020" cy="475464"/>
        </p:xfrm>
        <a:graphic>
          <a:graphicData uri="http://schemas.openxmlformats.org/drawingml/2006/table">
            <a:tbl>
              <a:tblPr firstRow="1" bandRow="1">
                <a:tableStyleId>{5C22544A-7EE6-4342-B048-85BDC9FD1C3A}</a:tableStyleId>
              </a:tblPr>
              <a:tblGrid>
                <a:gridCol w="866263"/>
                <a:gridCol w="744978"/>
                <a:gridCol w="391600"/>
                <a:gridCol w="452179"/>
              </a:tblGrid>
              <a:tr h="279521">
                <a:tc>
                  <a:txBody>
                    <a:bodyPr/>
                    <a:lstStyle/>
                    <a:p>
                      <a:pPr algn="ctr"/>
                      <a:r>
                        <a:rPr lang="ru-RU" sz="900" dirty="0" smtClean="0">
                          <a:solidFill>
                            <a:schemeClr val="accent1">
                              <a:lumMod val="25000"/>
                            </a:schemeClr>
                          </a:solidFill>
                        </a:rPr>
                        <a:t>Модель</a:t>
                      </a:r>
                      <a:endParaRPr lang="en-US" sz="900" dirty="0">
                        <a:solidFill>
                          <a:schemeClr val="accent1">
                            <a:lumMod val="25000"/>
                          </a:schemeClr>
                        </a:solidFill>
                      </a:endParaRPr>
                    </a:p>
                  </a:txBody>
                  <a:tcPr marL="18000" marR="18000" marT="0" marB="0" anchor="ctr"/>
                </a:tc>
                <a:tc>
                  <a:txBody>
                    <a:bodyPr/>
                    <a:lstStyle/>
                    <a:p>
                      <a:pPr algn="ctr"/>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LAN</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Wi-Fi</a:t>
                      </a:r>
                      <a:endParaRPr lang="en-US" sz="900" dirty="0">
                        <a:solidFill>
                          <a:schemeClr val="accent1">
                            <a:lumMod val="25000"/>
                          </a:schemeClr>
                        </a:solidFill>
                      </a:endParaRPr>
                    </a:p>
                  </a:txBody>
                  <a:tcPr marL="18000" marR="18000" marT="0" marB="0" anchor="ctr"/>
                </a:tc>
              </a:tr>
              <a:tr h="195943">
                <a:tc>
                  <a:txBody>
                    <a:bodyPr/>
                    <a:lstStyle/>
                    <a:p>
                      <a:pPr marL="0" marR="0" indent="0" algn="l" defTabSz="870740" rtl="0" eaLnBrk="1" fontAlgn="auto" latinLnBrk="1" hangingPunct="1">
                        <a:lnSpc>
                          <a:spcPct val="100000"/>
                        </a:lnSpc>
                        <a:spcBef>
                          <a:spcPts val="0"/>
                        </a:spcBef>
                        <a:spcAft>
                          <a:spcPts val="0"/>
                        </a:spcAft>
                        <a:buClrTx/>
                        <a:buSzTx/>
                        <a:buFontTx/>
                        <a:buNone/>
                        <a:tabLst/>
                        <a:defRPr/>
                      </a:pPr>
                      <a:r>
                        <a:rPr lang="en-US" altLang="ko-KR" sz="800" kern="1200" dirty="0" smtClean="0">
                          <a:solidFill>
                            <a:schemeClr val="dk1"/>
                          </a:solidFill>
                          <a:latin typeface="+mj-lt"/>
                          <a:ea typeface="+mn-ea"/>
                          <a:cs typeface="+mn-cs"/>
                          <a:sym typeface="Wingdings" pitchFamily="2" charset="2"/>
                        </a:rPr>
                        <a:t> SL-C1810W</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bl>
          </a:graphicData>
        </a:graphic>
      </p:graphicFrame>
      <p:pic>
        <p:nvPicPr>
          <p:cNvPr id="1026"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7513" y="657904"/>
            <a:ext cx="2763928" cy="1495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descr="C:\Users\sekz\Pictures\Samsung logo\Samsung_Business_rg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84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4750" y="544839"/>
            <a:ext cx="2152681" cy="175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0" name="Picture 2"/>
          <p:cNvPicPr>
            <a:picLocks noChangeAspect="1" noChangeArrowheads="1"/>
          </p:cNvPicPr>
          <p:nvPr/>
        </p:nvPicPr>
        <p:blipFill>
          <a:blip r:embed="rId4" cstate="print"/>
          <a:srcRect/>
          <a:stretch>
            <a:fillRect/>
          </a:stretch>
        </p:blipFill>
        <p:spPr bwMode="auto">
          <a:xfrm>
            <a:off x="3775011" y="576922"/>
            <a:ext cx="1562100" cy="701658"/>
          </a:xfrm>
          <a:prstGeom prst="rect">
            <a:avLst/>
          </a:prstGeom>
          <a:noFill/>
          <a:ln w="9525">
            <a:noFill/>
            <a:miter lim="800000"/>
            <a:headEnd/>
            <a:tailEnd/>
          </a:ln>
          <a:effectLst/>
        </p:spPr>
      </p:pic>
      <p:pic>
        <p:nvPicPr>
          <p:cNvPr id="32769" name="Picture 1"/>
          <p:cNvPicPr>
            <a:picLocks noChangeAspect="1" noChangeArrowheads="1"/>
          </p:cNvPicPr>
          <p:nvPr/>
        </p:nvPicPr>
        <p:blipFill>
          <a:blip r:embed="rId5" cstate="print"/>
          <a:srcRect/>
          <a:stretch>
            <a:fillRect/>
          </a:stretch>
        </p:blipFill>
        <p:spPr bwMode="auto">
          <a:xfrm>
            <a:off x="3838576" y="2353867"/>
            <a:ext cx="1127125" cy="755267"/>
          </a:xfrm>
          <a:prstGeom prst="rect">
            <a:avLst/>
          </a:prstGeom>
          <a:noFill/>
          <a:ln w="9525">
            <a:noFill/>
            <a:miter lim="800000"/>
            <a:headEnd/>
            <a:tailEnd/>
          </a:ln>
          <a:effectLst/>
        </p:spPr>
      </p:pic>
      <p:pic>
        <p:nvPicPr>
          <p:cNvPr id="62" name="Picture 61" descr="MLT-D104S(SEE)_Mix_L.jpg"/>
          <p:cNvPicPr>
            <a:picLocks noChangeAspect="1"/>
          </p:cNvPicPr>
          <p:nvPr/>
        </p:nvPicPr>
        <p:blipFill>
          <a:blip r:embed="rId6" cstate="email"/>
          <a:srcRect/>
          <a:stretch>
            <a:fillRect/>
          </a:stretch>
        </p:blipFill>
        <p:spPr bwMode="auto">
          <a:xfrm>
            <a:off x="3048612" y="3902957"/>
            <a:ext cx="819817" cy="583318"/>
          </a:xfrm>
          <a:prstGeom prst="rect">
            <a:avLst/>
          </a:prstGeom>
          <a:noFill/>
          <a:ln w="9525">
            <a:noFill/>
            <a:miter lim="800000"/>
            <a:headEnd/>
            <a:tailEnd/>
          </a:ln>
        </p:spPr>
      </p:pic>
      <p:sp>
        <p:nvSpPr>
          <p:cNvPr id="160791" name="Rectangle 19"/>
          <p:cNvSpPr>
            <a:spLocks noChangeArrowheads="1"/>
          </p:cNvSpPr>
          <p:nvPr/>
        </p:nvSpPr>
        <p:spPr bwMode="auto">
          <a:xfrm>
            <a:off x="3886388" y="3232679"/>
            <a:ext cx="5205361" cy="1985159"/>
          </a:xfrm>
          <a:prstGeom prst="rect">
            <a:avLst/>
          </a:prstGeom>
          <a:noFill/>
          <a:ln w="9525">
            <a:noFill/>
            <a:miter lim="800000"/>
            <a:headEnd/>
            <a:tailEnd/>
          </a:ln>
        </p:spPr>
        <p:txBody>
          <a:bodyPr wrap="square">
            <a:spAutoFit/>
          </a:bodyPr>
          <a:lstStyle/>
          <a:p>
            <a:pPr>
              <a:buSzPct val="90000"/>
            </a:pPr>
            <a:r>
              <a:rPr lang="ru-RU" altLang="ko-KR" b="1" dirty="0" smtClean="0">
                <a:latin typeface="+mn-lt"/>
              </a:rPr>
              <a:t>Основные характеристики</a:t>
            </a:r>
            <a:r>
              <a:rPr lang="en-US" altLang="ko-KR" b="1" dirty="0" smtClean="0">
                <a:latin typeface="+mn-lt"/>
              </a:rPr>
              <a:t>:</a:t>
            </a:r>
          </a:p>
          <a:p>
            <a:pPr>
              <a:spcBef>
                <a:spcPts val="600"/>
              </a:spcBef>
              <a:buFont typeface="Arial" pitchFamily="34" charset="0"/>
              <a:buChar char="•"/>
              <a:defRPr/>
            </a:pPr>
            <a:r>
              <a:rPr lang="en-US" altLang="ko-KR" sz="1600" dirty="0">
                <a:solidFill>
                  <a:schemeClr val="tx2">
                    <a:lumMod val="75000"/>
                    <a:lumOff val="25000"/>
                  </a:schemeClr>
                </a:solidFill>
                <a:latin typeface="+mn-lt"/>
              </a:rPr>
              <a:t> </a:t>
            </a:r>
            <a:r>
              <a:rPr lang="ru-RU" altLang="ko-KR" sz="1600" dirty="0">
                <a:solidFill>
                  <a:schemeClr val="tx2">
                    <a:lumMod val="75000"/>
                    <a:lumOff val="25000"/>
                  </a:schemeClr>
                </a:solidFill>
                <a:latin typeface="+mn-lt"/>
              </a:rPr>
              <a:t>Скорость печати</a:t>
            </a:r>
            <a:r>
              <a:rPr lang="en-US" altLang="ko-KR" sz="1600" dirty="0">
                <a:solidFill>
                  <a:schemeClr val="tx2">
                    <a:lumMod val="75000"/>
                    <a:lumOff val="25000"/>
                  </a:schemeClr>
                </a:solidFill>
                <a:latin typeface="+mn-lt"/>
              </a:rPr>
              <a:t>:</a:t>
            </a:r>
            <a:r>
              <a:rPr lang="ru-RU" altLang="ko-KR" sz="1600" dirty="0">
                <a:solidFill>
                  <a:schemeClr val="tx2">
                    <a:lumMod val="75000"/>
                    <a:lumOff val="25000"/>
                  </a:schemeClr>
                </a:solidFill>
                <a:latin typeface="+mn-lt"/>
              </a:rPr>
              <a:t> 18 ч</a:t>
            </a:r>
            <a:r>
              <a:rPr lang="en-US" altLang="ko-KR" sz="1600" dirty="0">
                <a:solidFill>
                  <a:schemeClr val="tx2">
                    <a:lumMod val="75000"/>
                    <a:lumOff val="25000"/>
                  </a:schemeClr>
                </a:solidFill>
                <a:latin typeface="+mn-lt"/>
              </a:rPr>
              <a:t>/</a:t>
            </a:r>
            <a:r>
              <a:rPr lang="ru-RU" altLang="ko-KR" sz="1600" dirty="0">
                <a:solidFill>
                  <a:schemeClr val="tx2">
                    <a:lumMod val="75000"/>
                    <a:lumOff val="25000"/>
                  </a:schemeClr>
                </a:solidFill>
                <a:latin typeface="+mn-lt"/>
              </a:rPr>
              <a:t>б и 18 цв. стр/мин</a:t>
            </a:r>
            <a:endParaRPr lang="en-US" altLang="ko-KR" sz="1600" dirty="0">
              <a:solidFill>
                <a:schemeClr val="tx2">
                  <a:lumMod val="75000"/>
                  <a:lumOff val="25000"/>
                </a:schemeClr>
              </a:solidFill>
              <a:latin typeface="+mn-lt"/>
            </a:endParaRPr>
          </a:p>
          <a:p>
            <a:pPr>
              <a:spcBef>
                <a:spcPts val="600"/>
              </a:spcBef>
              <a:buFont typeface="Arial" pitchFamily="34" charset="0"/>
              <a:buChar char="•"/>
              <a:defRPr/>
            </a:pPr>
            <a:r>
              <a:rPr lang="ru-RU" altLang="ko-KR" sz="1600" dirty="0">
                <a:solidFill>
                  <a:schemeClr val="tx2">
                    <a:lumMod val="75000"/>
                    <a:lumOff val="25000"/>
                  </a:schemeClr>
                </a:solidFill>
                <a:latin typeface="+mn-lt"/>
              </a:rPr>
              <a:t> Оперативная память</a:t>
            </a:r>
            <a:r>
              <a:rPr lang="en-US" altLang="ko-KR" sz="1600" dirty="0">
                <a:solidFill>
                  <a:schemeClr val="tx2">
                    <a:lumMod val="75000"/>
                    <a:lumOff val="25000"/>
                  </a:schemeClr>
                </a:solidFill>
                <a:latin typeface="+mn-lt"/>
              </a:rPr>
              <a:t>: </a:t>
            </a:r>
            <a:r>
              <a:rPr lang="ru-RU" altLang="ko-KR" sz="1600" dirty="0">
                <a:solidFill>
                  <a:schemeClr val="tx2">
                    <a:lumMod val="75000"/>
                    <a:lumOff val="25000"/>
                  </a:schemeClr>
                </a:solidFill>
                <a:latin typeface="+mn-lt"/>
              </a:rPr>
              <a:t>256 Мб (макс. 512 Мб)</a:t>
            </a:r>
          </a:p>
          <a:p>
            <a:pPr>
              <a:spcBef>
                <a:spcPts val="600"/>
              </a:spcBef>
              <a:buFont typeface="Arial" pitchFamily="34" charset="0"/>
              <a:buChar char="•"/>
              <a:defRPr/>
            </a:pPr>
            <a:r>
              <a:rPr lang="en-US" altLang="ko-KR" sz="1600" dirty="0">
                <a:solidFill>
                  <a:schemeClr val="tx2">
                    <a:lumMod val="75000"/>
                    <a:lumOff val="25000"/>
                  </a:schemeClr>
                </a:solidFill>
                <a:latin typeface="+mn-lt"/>
              </a:rPr>
              <a:t> </a:t>
            </a:r>
            <a:r>
              <a:rPr lang="ru-RU" altLang="ko-KR" sz="1600" dirty="0">
                <a:solidFill>
                  <a:schemeClr val="tx2">
                    <a:lumMod val="75000"/>
                    <a:lumOff val="25000"/>
                  </a:schemeClr>
                </a:solidFill>
                <a:latin typeface="+mn-lt"/>
              </a:rPr>
              <a:t>Процессор</a:t>
            </a:r>
            <a:r>
              <a:rPr lang="en-US" altLang="ko-KR" sz="1600" dirty="0">
                <a:solidFill>
                  <a:schemeClr val="tx2">
                    <a:lumMod val="75000"/>
                    <a:lumOff val="25000"/>
                  </a:schemeClr>
                </a:solidFill>
                <a:latin typeface="+mn-lt"/>
              </a:rPr>
              <a:t>:</a:t>
            </a:r>
            <a:r>
              <a:rPr lang="ru-RU" altLang="ko-KR" sz="1600" dirty="0">
                <a:solidFill>
                  <a:schemeClr val="tx2">
                    <a:lumMod val="75000"/>
                    <a:lumOff val="25000"/>
                  </a:schemeClr>
                </a:solidFill>
                <a:latin typeface="+mn-lt"/>
              </a:rPr>
              <a:t> </a:t>
            </a:r>
            <a:r>
              <a:rPr lang="en-US" altLang="ko-KR" sz="1600" dirty="0">
                <a:solidFill>
                  <a:schemeClr val="tx2">
                    <a:lumMod val="75000"/>
                    <a:lumOff val="25000"/>
                  </a:schemeClr>
                </a:solidFill>
                <a:latin typeface="+mn-lt"/>
              </a:rPr>
              <a:t>Dual </a:t>
            </a:r>
            <a:r>
              <a:rPr lang="ru-RU" altLang="ko-KR" sz="1600" dirty="0">
                <a:solidFill>
                  <a:schemeClr val="tx2">
                    <a:lumMod val="75000"/>
                    <a:lumOff val="25000"/>
                  </a:schemeClr>
                </a:solidFill>
                <a:latin typeface="+mn-lt"/>
              </a:rPr>
              <a:t>533 МГц</a:t>
            </a:r>
            <a:r>
              <a:rPr lang="en-US" altLang="ko-KR" sz="1600" dirty="0">
                <a:solidFill>
                  <a:schemeClr val="tx2">
                    <a:lumMod val="75000"/>
                    <a:lumOff val="25000"/>
                  </a:schemeClr>
                </a:solidFill>
                <a:latin typeface="+mn-lt"/>
              </a:rPr>
              <a:t>/</a:t>
            </a:r>
            <a:r>
              <a:rPr lang="ru-RU" altLang="ko-KR" sz="1600" dirty="0">
                <a:solidFill>
                  <a:schemeClr val="tx2">
                    <a:lumMod val="75000"/>
                    <a:lumOff val="25000"/>
                  </a:schemeClr>
                </a:solidFill>
                <a:latin typeface="+mn-lt"/>
              </a:rPr>
              <a:t>150 Мгц</a:t>
            </a:r>
          </a:p>
          <a:p>
            <a:pPr>
              <a:spcBef>
                <a:spcPts val="600"/>
              </a:spcBef>
              <a:buFont typeface="Arial" pitchFamily="34" charset="0"/>
              <a:buChar char="•"/>
              <a:defRPr/>
            </a:pPr>
            <a:r>
              <a:rPr lang="ru-RU" altLang="ko-KR" sz="1600" dirty="0">
                <a:solidFill>
                  <a:schemeClr val="tx2">
                    <a:lumMod val="75000"/>
                    <a:lumOff val="25000"/>
                  </a:schemeClr>
                </a:solidFill>
                <a:latin typeface="+mn-lt"/>
              </a:rPr>
              <a:t> Максимальная ежемесячная нагрузка</a:t>
            </a:r>
            <a:r>
              <a:rPr lang="en-US" altLang="ko-KR" sz="1600" dirty="0">
                <a:solidFill>
                  <a:schemeClr val="tx2">
                    <a:lumMod val="75000"/>
                    <a:lumOff val="25000"/>
                  </a:schemeClr>
                </a:solidFill>
                <a:latin typeface="+mn-lt"/>
              </a:rPr>
              <a:t>:</a:t>
            </a:r>
            <a:r>
              <a:rPr lang="ru-RU" altLang="ko-KR" sz="1600" dirty="0">
                <a:solidFill>
                  <a:schemeClr val="tx2">
                    <a:lumMod val="75000"/>
                    <a:lumOff val="25000"/>
                  </a:schemeClr>
                </a:solidFill>
                <a:latin typeface="+mn-lt"/>
              </a:rPr>
              <a:t>40 000</a:t>
            </a:r>
          </a:p>
          <a:p>
            <a:pPr>
              <a:spcBef>
                <a:spcPts val="600"/>
              </a:spcBef>
              <a:buFont typeface="Arial" pitchFamily="34" charset="0"/>
              <a:buChar char="•"/>
              <a:defRPr/>
            </a:pPr>
            <a:r>
              <a:rPr lang="ru-RU" altLang="ko-KR" sz="1600" dirty="0">
                <a:solidFill>
                  <a:schemeClr val="tx2">
                    <a:lumMod val="75000"/>
                    <a:lumOff val="25000"/>
                  </a:schemeClr>
                </a:solidFill>
                <a:latin typeface="+mn-lt"/>
              </a:rPr>
              <a:t> Уровень акустического шума</a:t>
            </a:r>
            <a:r>
              <a:rPr lang="en-US" altLang="ko-KR" sz="1600" dirty="0">
                <a:solidFill>
                  <a:schemeClr val="tx2">
                    <a:lumMod val="75000"/>
                    <a:lumOff val="25000"/>
                  </a:schemeClr>
                </a:solidFill>
                <a:latin typeface="+mn-lt"/>
              </a:rPr>
              <a:t>:</a:t>
            </a:r>
            <a:r>
              <a:rPr lang="ru-RU" altLang="ko-KR" sz="1600" dirty="0">
                <a:solidFill>
                  <a:schemeClr val="tx2">
                    <a:lumMod val="75000"/>
                    <a:lumOff val="25000"/>
                  </a:schemeClr>
                </a:solidFill>
                <a:latin typeface="+mn-lt"/>
              </a:rPr>
              <a:t> не более 50 дБА</a:t>
            </a:r>
          </a:p>
        </p:txBody>
      </p:sp>
      <p:graphicFrame>
        <p:nvGraphicFramePr>
          <p:cNvPr id="46" name="Table 45"/>
          <p:cNvGraphicFramePr>
            <a:graphicFrameLocks noGrp="1"/>
          </p:cNvGraphicFramePr>
          <p:nvPr>
            <p:extLst>
              <p:ext uri="{D42A27DB-BD31-4B8C-83A1-F6EECF244321}">
                <p14:modId xmlns:p14="http://schemas.microsoft.com/office/powerpoint/2010/main" val="4214892803"/>
              </p:ext>
            </p:extLst>
          </p:nvPr>
        </p:nvGraphicFramePr>
        <p:xfrm>
          <a:off x="103850" y="3212919"/>
          <a:ext cx="3621989" cy="418744"/>
        </p:xfrm>
        <a:graphic>
          <a:graphicData uri="http://schemas.openxmlformats.org/drawingml/2006/table">
            <a:tbl>
              <a:tblPr firstRow="1" bandRow="1">
                <a:tableStyleId>{5C22544A-7EE6-4342-B048-85BDC9FD1C3A}</a:tableStyleId>
              </a:tblPr>
              <a:tblGrid>
                <a:gridCol w="1150184"/>
                <a:gridCol w="548640"/>
                <a:gridCol w="822960"/>
                <a:gridCol w="535577"/>
                <a:gridCol w="564628"/>
              </a:tblGrid>
              <a:tr h="209372">
                <a:tc>
                  <a:txBody>
                    <a:bodyPr/>
                    <a:lstStyle/>
                    <a:p>
                      <a:r>
                        <a:rPr lang="ru-RU" sz="900" dirty="0" smtClean="0">
                          <a:solidFill>
                            <a:schemeClr val="accent1">
                              <a:lumMod val="25000"/>
                            </a:schemeClr>
                          </a:solidFill>
                        </a:rPr>
                        <a:t>Модель</a:t>
                      </a:r>
                      <a:endParaRPr lang="en-US" sz="900" dirty="0">
                        <a:solidFill>
                          <a:schemeClr val="accent1">
                            <a:lumMod val="25000"/>
                          </a:schemeClr>
                        </a:solidFill>
                      </a:endParaRPr>
                    </a:p>
                  </a:txBody>
                  <a:tcPr marT="34290" marB="34290"/>
                </a:tc>
                <a:tc>
                  <a:txBody>
                    <a:bodyPr/>
                    <a:lstStyle/>
                    <a:p>
                      <a:r>
                        <a:rPr lang="en-US" sz="900" dirty="0" smtClean="0">
                          <a:solidFill>
                            <a:schemeClr val="accent1">
                              <a:lumMod val="25000"/>
                            </a:schemeClr>
                          </a:solidFill>
                        </a:rPr>
                        <a:t>LAN</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T="34290" marB="34290"/>
                </a:tc>
                <a:tc>
                  <a:txBody>
                    <a:bodyPr/>
                    <a:lstStyle/>
                    <a:p>
                      <a:r>
                        <a:rPr lang="en-US" sz="900" dirty="0" smtClean="0">
                          <a:solidFill>
                            <a:schemeClr val="accent1">
                              <a:lumMod val="25000"/>
                            </a:schemeClr>
                          </a:solidFill>
                        </a:rPr>
                        <a:t>Wi-Fi</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Факс</a:t>
                      </a:r>
                      <a:endParaRPr lang="en-US" sz="900" dirty="0">
                        <a:solidFill>
                          <a:schemeClr val="accent1">
                            <a:lumMod val="25000"/>
                          </a:schemeClr>
                        </a:solidFill>
                      </a:endParaRPr>
                    </a:p>
                  </a:txBody>
                  <a:tcPr marT="34290" marB="34290"/>
                </a:tc>
              </a:tr>
              <a:tr h="209372">
                <a:tc>
                  <a:txBody>
                    <a:bodyPr/>
                    <a:lstStyle/>
                    <a:p>
                      <a:r>
                        <a:rPr lang="en-US" sz="900" dirty="0" smtClean="0"/>
                        <a:t>SL-C1860FW</a:t>
                      </a:r>
                      <a:endParaRPr lang="en-US" sz="900" dirty="0"/>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T="34290" marB="34290"/>
                </a:tc>
              </a:tr>
            </a:tbl>
          </a:graphicData>
        </a:graphic>
      </p:graphicFrame>
      <p:sp>
        <p:nvSpPr>
          <p:cNvPr id="54" name="AutoShape 6"/>
          <p:cNvSpPr>
            <a:spLocks noChangeArrowheads="1"/>
          </p:cNvSpPr>
          <p:nvPr/>
        </p:nvSpPr>
        <p:spPr bwMode="auto">
          <a:xfrm>
            <a:off x="3775011" y="576922"/>
            <a:ext cx="5287101" cy="8285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49" name="제목 4"/>
          <p:cNvSpPr txBox="1">
            <a:spLocks/>
          </p:cNvSpPr>
          <p:nvPr/>
        </p:nvSpPr>
        <p:spPr>
          <a:xfrm>
            <a:off x="214314" y="40742"/>
            <a:ext cx="8301037" cy="584775"/>
          </a:xfrm>
          <a:prstGeom prst="rect">
            <a:avLst/>
          </a:prstGeom>
        </p:spPr>
        <p:txBody>
          <a:bodyPr>
            <a:spAutoFit/>
          </a:bodyPr>
          <a:lstStyle/>
          <a:p>
            <a:pPr eaLnBrk="0" hangingPunct="0">
              <a:defRPr/>
            </a:pPr>
            <a:r>
              <a:rPr lang="en-US" altLang="ko-KR" sz="3200" b="1" i="1" spc="-100" dirty="0">
                <a:gradFill>
                  <a:gsLst>
                    <a:gs pos="100000">
                      <a:srgbClr val="006AAC"/>
                    </a:gs>
                    <a:gs pos="0">
                      <a:srgbClr val="006AAC"/>
                    </a:gs>
                  </a:gsLst>
                  <a:lin ang="5400000" scaled="0"/>
                </a:gradFill>
                <a:ea typeface="Arial Unicode MS" panose="020B0604020202020204" pitchFamily="50" charset="-127"/>
                <a:cs typeface="Arial" panose="020B0604020202020204" pitchFamily="34" charset="0"/>
                <a:sym typeface="Wingdings" pitchFamily="2" charset="2"/>
              </a:rPr>
              <a:t>Xpress</a:t>
            </a:r>
            <a:r>
              <a:rPr lang="en-US" altLang="ko-KR" sz="3200" spc="-100" dirty="0">
                <a:gradFill>
                  <a:gsLst>
                    <a:gs pos="100000">
                      <a:srgbClr val="006AAC"/>
                    </a:gs>
                    <a:gs pos="0">
                      <a:srgbClr val="006AAC"/>
                    </a:gs>
                  </a:gsLst>
                  <a:lin ang="5400000" scaled="0"/>
                </a:gradFill>
                <a:ea typeface="Arial Unicode MS" panose="020B0604020202020204" pitchFamily="50" charset="-127"/>
                <a:cs typeface="Arial" panose="020B0604020202020204" pitchFamily="34" charset="0"/>
                <a:sym typeface="Wingdings" pitchFamily="2" charset="2"/>
              </a:rPr>
              <a:t> </a:t>
            </a:r>
            <a:r>
              <a:rPr kumimoji="0" lang="en-US" altLang="ko-KR" sz="3200" spc="-100" dirty="0" smtClean="0">
                <a:gradFill>
                  <a:gsLst>
                    <a:gs pos="100000">
                      <a:srgbClr val="006AAC"/>
                    </a:gs>
                    <a:gs pos="0">
                      <a:srgbClr val="006AAC"/>
                    </a:gs>
                  </a:gsLst>
                  <a:lin ang="5400000" scaled="0"/>
                </a:gradFill>
                <a:latin typeface="+mn-lt"/>
                <a:ea typeface="Arial Unicode MS" panose="020B0604020202020204" pitchFamily="50" charset="-127"/>
                <a:cs typeface="Arial" panose="020B0604020202020204" pitchFamily="34" charset="0"/>
                <a:sym typeface="Wingdings" pitchFamily="2" charset="2"/>
              </a:rPr>
              <a:t>C1860FW</a:t>
            </a:r>
            <a:endParaRPr kumimoji="0" lang="en-US" altLang="ko-KR" sz="3200" spc="-100" dirty="0">
              <a:gradFill>
                <a:gsLst>
                  <a:gs pos="100000">
                    <a:srgbClr val="006AAC"/>
                  </a:gs>
                  <a:gs pos="0">
                    <a:srgbClr val="006AAC"/>
                  </a:gs>
                </a:gsLst>
                <a:lin ang="5400000" scaled="0"/>
              </a:gradFill>
              <a:latin typeface="+mn-lt"/>
              <a:ea typeface="Arial Unicode MS" panose="020B0604020202020204" pitchFamily="50" charset="-127"/>
              <a:cs typeface="Arial" panose="020B0604020202020204" pitchFamily="34" charset="0"/>
              <a:sym typeface="Wingdings" pitchFamily="2" charset="2"/>
            </a:endParaRPr>
          </a:p>
        </p:txBody>
      </p:sp>
      <p:sp>
        <p:nvSpPr>
          <p:cNvPr id="56" name="TextBox 55"/>
          <p:cNvSpPr txBox="1"/>
          <p:nvPr/>
        </p:nvSpPr>
        <p:spPr>
          <a:xfrm>
            <a:off x="5425549" y="502249"/>
            <a:ext cx="1992597" cy="338554"/>
          </a:xfrm>
          <a:prstGeom prst="rect">
            <a:avLst/>
          </a:prstGeom>
          <a:noFill/>
        </p:spPr>
        <p:txBody>
          <a:bodyPr wrap="none" rtlCol="0">
            <a:spAutoFit/>
          </a:bodyPr>
          <a:lstStyle/>
          <a:p>
            <a:r>
              <a:rPr lang="ru-RU" sz="1600" dirty="0" smtClean="0">
                <a:solidFill>
                  <a:schemeClr val="accent1">
                    <a:lumMod val="50000"/>
                  </a:schemeClr>
                </a:solidFill>
                <a:latin typeface="+mn-lt"/>
                <a:ea typeface="+mn-ea"/>
              </a:rPr>
              <a:t>Экономичная печать</a:t>
            </a:r>
          </a:p>
        </p:txBody>
      </p:sp>
      <p:sp>
        <p:nvSpPr>
          <p:cNvPr id="60" name="TextBox 59"/>
          <p:cNvSpPr txBox="1"/>
          <p:nvPr/>
        </p:nvSpPr>
        <p:spPr bwMode="auto">
          <a:xfrm>
            <a:off x="98753" y="3857394"/>
            <a:ext cx="3225018" cy="769441"/>
          </a:xfrm>
          <a:prstGeom prst="rect">
            <a:avLst/>
          </a:prstGeom>
          <a:noFill/>
        </p:spPr>
        <p:txBody>
          <a:bodyPr wrap="square">
            <a:spAutoFit/>
          </a:bodyPr>
          <a:lstStyle/>
          <a:p>
            <a:pPr>
              <a:defRPr/>
            </a:pPr>
            <a:r>
              <a:rPr lang="ru-RU" sz="1600" b="1" dirty="0" smtClean="0">
                <a:latin typeface="+mn-lt"/>
                <a:ea typeface="+mj-ea"/>
              </a:rPr>
              <a:t>Расходные материалы</a:t>
            </a:r>
            <a:r>
              <a:rPr lang="en-US" sz="1600" b="1" dirty="0" smtClean="0">
                <a:latin typeface="+mn-lt"/>
                <a:ea typeface="+mj-ea"/>
              </a:rPr>
              <a:t>:</a:t>
            </a:r>
            <a:endParaRPr lang="ru-RU" sz="1600" b="1" dirty="0" smtClean="0">
              <a:latin typeface="+mn-lt"/>
              <a:ea typeface="+mj-ea"/>
            </a:endParaRPr>
          </a:p>
          <a:p>
            <a:pPr>
              <a:buFont typeface="Arial" pitchFamily="34" charset="0"/>
              <a:buChar char="•"/>
              <a:defRPr/>
            </a:pPr>
            <a:r>
              <a:rPr lang="ru-RU" sz="1400" dirty="0" smtClean="0">
                <a:solidFill>
                  <a:schemeClr val="tx2">
                    <a:lumMod val="75000"/>
                    <a:lumOff val="25000"/>
                  </a:schemeClr>
                </a:solidFill>
                <a:latin typeface="+mn-lt"/>
                <a:ea typeface="+mj-ea"/>
              </a:rPr>
              <a:t>Тонер на 1000 ч</a:t>
            </a:r>
            <a:r>
              <a:rPr lang="en-US" sz="1400" dirty="0" smtClean="0">
                <a:solidFill>
                  <a:schemeClr val="tx2">
                    <a:lumMod val="75000"/>
                    <a:lumOff val="25000"/>
                  </a:schemeClr>
                </a:solidFill>
                <a:latin typeface="+mn-lt"/>
                <a:ea typeface="+mj-ea"/>
              </a:rPr>
              <a:t>/</a:t>
            </a:r>
            <a:r>
              <a:rPr lang="ru-RU" sz="1400" dirty="0" smtClean="0">
                <a:solidFill>
                  <a:schemeClr val="tx2">
                    <a:lumMod val="75000"/>
                    <a:lumOff val="25000"/>
                  </a:schemeClr>
                </a:solidFill>
                <a:latin typeface="+mn-lt"/>
                <a:ea typeface="+mj-ea"/>
              </a:rPr>
              <a:t>б и</a:t>
            </a:r>
            <a:r>
              <a:rPr lang="en-US" sz="1400" dirty="0" smtClean="0">
                <a:solidFill>
                  <a:schemeClr val="tx2">
                    <a:lumMod val="75000"/>
                    <a:lumOff val="25000"/>
                  </a:schemeClr>
                </a:solidFill>
                <a:latin typeface="+mn-lt"/>
                <a:ea typeface="+mj-ea"/>
              </a:rPr>
              <a:t> 700 </a:t>
            </a:r>
            <a:r>
              <a:rPr lang="ru-RU" sz="1400" dirty="0" smtClean="0">
                <a:solidFill>
                  <a:schemeClr val="tx2">
                    <a:lumMod val="75000"/>
                    <a:lumOff val="25000"/>
                  </a:schemeClr>
                </a:solidFill>
                <a:latin typeface="+mn-lt"/>
                <a:ea typeface="+mj-ea"/>
              </a:rPr>
              <a:t>цв. (старт)</a:t>
            </a:r>
            <a:endParaRPr lang="en-US" sz="1400" dirty="0" smtClean="0">
              <a:solidFill>
                <a:schemeClr val="tx2">
                  <a:lumMod val="75000"/>
                  <a:lumOff val="25000"/>
                </a:schemeClr>
              </a:solidFill>
              <a:latin typeface="+mn-lt"/>
              <a:ea typeface="+mj-ea"/>
            </a:endParaRPr>
          </a:p>
          <a:p>
            <a:pPr>
              <a:buFont typeface="Arial" pitchFamily="34" charset="0"/>
              <a:buChar char="•"/>
              <a:defRPr/>
            </a:pPr>
            <a:r>
              <a:rPr lang="ru-RU" sz="1400" dirty="0" smtClean="0">
                <a:solidFill>
                  <a:schemeClr val="tx2">
                    <a:lumMod val="75000"/>
                    <a:lumOff val="25000"/>
                  </a:schemeClr>
                </a:solidFill>
                <a:latin typeface="+mn-lt"/>
                <a:ea typeface="+mj-ea"/>
              </a:rPr>
              <a:t>Тонер на 2500 ч</a:t>
            </a:r>
            <a:r>
              <a:rPr lang="en-US" sz="1400" dirty="0" smtClean="0">
                <a:solidFill>
                  <a:schemeClr val="tx2">
                    <a:lumMod val="75000"/>
                    <a:lumOff val="25000"/>
                  </a:schemeClr>
                </a:solidFill>
                <a:latin typeface="+mn-lt"/>
                <a:ea typeface="+mj-ea"/>
              </a:rPr>
              <a:t>/</a:t>
            </a:r>
            <a:r>
              <a:rPr lang="ru-RU" sz="1400" dirty="0" smtClean="0">
                <a:solidFill>
                  <a:schemeClr val="tx2">
                    <a:lumMod val="75000"/>
                    <a:lumOff val="25000"/>
                  </a:schemeClr>
                </a:solidFill>
                <a:latin typeface="+mn-lt"/>
                <a:ea typeface="+mj-ea"/>
              </a:rPr>
              <a:t>б и</a:t>
            </a:r>
            <a:r>
              <a:rPr lang="en-US" sz="1400" dirty="0" smtClean="0">
                <a:solidFill>
                  <a:schemeClr val="tx2">
                    <a:lumMod val="75000"/>
                    <a:lumOff val="25000"/>
                  </a:schemeClr>
                </a:solidFill>
                <a:latin typeface="+mn-lt"/>
                <a:ea typeface="+mj-ea"/>
              </a:rPr>
              <a:t> </a:t>
            </a:r>
            <a:r>
              <a:rPr lang="ru-RU" sz="1400" dirty="0" smtClean="0">
                <a:solidFill>
                  <a:schemeClr val="tx2">
                    <a:lumMod val="75000"/>
                    <a:lumOff val="25000"/>
                  </a:schemeClr>
                </a:solidFill>
                <a:latin typeface="+mn-lt"/>
                <a:ea typeface="+mj-ea"/>
              </a:rPr>
              <a:t>1800</a:t>
            </a:r>
            <a:r>
              <a:rPr lang="en-US" sz="1400" dirty="0" smtClean="0">
                <a:solidFill>
                  <a:schemeClr val="tx2">
                    <a:lumMod val="75000"/>
                    <a:lumOff val="25000"/>
                  </a:schemeClr>
                </a:solidFill>
                <a:latin typeface="+mn-lt"/>
                <a:ea typeface="+mj-ea"/>
              </a:rPr>
              <a:t> </a:t>
            </a:r>
            <a:r>
              <a:rPr lang="ru-RU" sz="1400" dirty="0" smtClean="0">
                <a:solidFill>
                  <a:schemeClr val="tx2">
                    <a:lumMod val="75000"/>
                    <a:lumOff val="25000"/>
                  </a:schemeClr>
                </a:solidFill>
                <a:latin typeface="+mn-lt"/>
                <a:ea typeface="+mj-ea"/>
              </a:rPr>
              <a:t>цв. </a:t>
            </a:r>
            <a:endParaRPr lang="en-US" sz="1400" dirty="0" smtClean="0">
              <a:solidFill>
                <a:schemeClr val="tx2">
                  <a:lumMod val="75000"/>
                  <a:lumOff val="25000"/>
                </a:schemeClr>
              </a:solidFill>
              <a:latin typeface="+mn-lt"/>
              <a:ea typeface="+mj-ea"/>
            </a:endParaRPr>
          </a:p>
        </p:txBody>
      </p:sp>
      <p:sp>
        <p:nvSpPr>
          <p:cNvPr id="61" name="Rounded Rectangle 60"/>
          <p:cNvSpPr/>
          <p:nvPr/>
        </p:nvSpPr>
        <p:spPr bwMode="auto">
          <a:xfrm>
            <a:off x="117567" y="3879665"/>
            <a:ext cx="3749039" cy="747169"/>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7"/>
              </a:buBlip>
              <a:defRPr/>
            </a:pPr>
            <a:endParaRPr kumimoji="1" lang="ru-RU" altLang="ko-KR">
              <a:solidFill>
                <a:prstClr val="black"/>
              </a:solidFill>
              <a:latin typeface="+mn-lt"/>
              <a:ea typeface="+mj-ea"/>
            </a:endParaRPr>
          </a:p>
        </p:txBody>
      </p:sp>
      <p:grpSp>
        <p:nvGrpSpPr>
          <p:cNvPr id="39" name="Group 25"/>
          <p:cNvGrpSpPr>
            <a:grpSpLocks/>
          </p:cNvGrpSpPr>
          <p:nvPr/>
        </p:nvGrpSpPr>
        <p:grpSpPr bwMode="auto">
          <a:xfrm>
            <a:off x="190500" y="2314913"/>
            <a:ext cx="3536430" cy="366713"/>
            <a:chOff x="298252" y="1396987"/>
            <a:chExt cx="7018589" cy="488950"/>
          </a:xfrm>
        </p:grpSpPr>
        <p:sp>
          <p:nvSpPr>
            <p:cNvPr id="41"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45" name="Rectangle 54"/>
            <p:cNvSpPr>
              <a:spLocks noChangeArrowheads="1"/>
            </p:cNvSpPr>
            <p:nvPr/>
          </p:nvSpPr>
          <p:spPr bwMode="auto">
            <a:xfrm>
              <a:off x="2062609" y="1422387"/>
              <a:ext cx="3276663"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Цветное МФУ</a:t>
              </a:r>
              <a:endParaRPr lang="en-US" altLang="ko-KR" sz="1600" dirty="0">
                <a:solidFill>
                  <a:srgbClr val="003366"/>
                </a:solidFill>
                <a:latin typeface="+mn-lt"/>
              </a:endParaRPr>
            </a:p>
          </p:txBody>
        </p:sp>
      </p:grpSp>
      <p:grpSp>
        <p:nvGrpSpPr>
          <p:cNvPr id="47" name="Group 25"/>
          <p:cNvGrpSpPr>
            <a:grpSpLocks/>
          </p:cNvGrpSpPr>
          <p:nvPr/>
        </p:nvGrpSpPr>
        <p:grpSpPr bwMode="auto">
          <a:xfrm>
            <a:off x="190500" y="2734013"/>
            <a:ext cx="3536430" cy="366713"/>
            <a:chOff x="298252" y="1396987"/>
            <a:chExt cx="7018589" cy="488950"/>
          </a:xfrm>
        </p:grpSpPr>
        <p:sp>
          <p:nvSpPr>
            <p:cNvPr id="50"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52" name="Rectangle 54"/>
            <p:cNvSpPr>
              <a:spLocks noChangeArrowheads="1"/>
            </p:cNvSpPr>
            <p:nvPr/>
          </p:nvSpPr>
          <p:spPr bwMode="auto">
            <a:xfrm>
              <a:off x="1407277" y="1409687"/>
              <a:ext cx="5293072"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Малый</a:t>
              </a:r>
              <a:r>
                <a:rPr lang="en-US" altLang="ko-KR" sz="1600" dirty="0" smtClean="0">
                  <a:solidFill>
                    <a:srgbClr val="003366"/>
                  </a:solidFill>
                  <a:latin typeface="+mn-lt"/>
                </a:rPr>
                <a:t>/</a:t>
              </a:r>
              <a:r>
                <a:rPr lang="ru-RU" altLang="ko-KR" sz="1600" dirty="0" smtClean="0">
                  <a:solidFill>
                    <a:srgbClr val="003366"/>
                  </a:solidFill>
                  <a:latin typeface="+mn-lt"/>
                </a:rPr>
                <a:t>средний офис</a:t>
              </a:r>
              <a:endParaRPr lang="en-US" altLang="ko-KR" sz="1600" dirty="0">
                <a:solidFill>
                  <a:srgbClr val="003366"/>
                </a:solidFill>
                <a:latin typeface="+mn-lt"/>
              </a:endParaRPr>
            </a:p>
          </p:txBody>
        </p:sp>
      </p:grpSp>
      <p:sp>
        <p:nvSpPr>
          <p:cNvPr id="25" name="AutoShape 6"/>
          <p:cNvSpPr>
            <a:spLocks noChangeArrowheads="1"/>
          </p:cNvSpPr>
          <p:nvPr/>
        </p:nvSpPr>
        <p:spPr bwMode="auto">
          <a:xfrm>
            <a:off x="3804647" y="2336870"/>
            <a:ext cx="5260325" cy="968305"/>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26" name="TextBox 25"/>
          <p:cNvSpPr txBox="1"/>
          <p:nvPr/>
        </p:nvSpPr>
        <p:spPr>
          <a:xfrm>
            <a:off x="4943232" y="2254964"/>
            <a:ext cx="2557688" cy="369332"/>
          </a:xfrm>
          <a:prstGeom prst="rect">
            <a:avLst/>
          </a:prstGeom>
          <a:noFill/>
        </p:spPr>
        <p:txBody>
          <a:bodyPr wrap="none" rtlCol="0">
            <a:spAutoFit/>
          </a:bodyPr>
          <a:lstStyle/>
          <a:p>
            <a:r>
              <a:rPr lang="ru-RU" dirty="0" smtClean="0">
                <a:solidFill>
                  <a:schemeClr val="accent1">
                    <a:lumMod val="50000"/>
                  </a:schemeClr>
                </a:solidFill>
                <a:latin typeface="+mn-lt"/>
                <a:ea typeface="+mn-ea"/>
              </a:rPr>
              <a:t>Простота обслуживания</a:t>
            </a:r>
          </a:p>
        </p:txBody>
      </p:sp>
      <p:sp>
        <p:nvSpPr>
          <p:cNvPr id="27" name="TextBox 26"/>
          <p:cNvSpPr txBox="1"/>
          <p:nvPr/>
        </p:nvSpPr>
        <p:spPr>
          <a:xfrm>
            <a:off x="4927600" y="2514600"/>
            <a:ext cx="4216400" cy="581025"/>
          </a:xfrm>
          <a:prstGeom prst="rect">
            <a:avLst/>
          </a:prstGeom>
          <a:noFill/>
        </p:spPr>
        <p:txBody>
          <a:bodyPr wrap="square" rtlCol="0">
            <a:noAutofit/>
          </a:bodyPr>
          <a:lstStyle/>
          <a:p>
            <a:r>
              <a:rPr lang="ru-RU" sz="1200" dirty="0" smtClean="0">
                <a:latin typeface="+mn-lt"/>
              </a:rPr>
              <a:t>Забудьте о неблагодарной и трудоемкой процедуре замены</a:t>
            </a:r>
            <a:r>
              <a:rPr lang="en-US" sz="1200" dirty="0" smtClean="0">
                <a:latin typeface="+mn-lt"/>
              </a:rPr>
              <a:t> </a:t>
            </a:r>
            <a:r>
              <a:rPr lang="ru-RU" sz="1200" dirty="0" smtClean="0">
                <a:latin typeface="+mn-lt"/>
              </a:rPr>
              <a:t> тонера в тонер-картридже - просто вставьте новый картридж в слот. Картриджи с большим запасом тонера долго не</a:t>
            </a:r>
            <a:r>
              <a:rPr lang="en-US" sz="1200" dirty="0" smtClean="0">
                <a:latin typeface="+mn-lt"/>
              </a:rPr>
              <a:t> </a:t>
            </a:r>
            <a:r>
              <a:rPr lang="ru-RU" sz="1200" dirty="0" smtClean="0">
                <a:latin typeface="+mn-lt"/>
              </a:rPr>
              <a:t>требуют замены.</a:t>
            </a:r>
          </a:p>
        </p:txBody>
      </p:sp>
      <p:sp>
        <p:nvSpPr>
          <p:cNvPr id="30" name="TextBox 29"/>
          <p:cNvSpPr txBox="1"/>
          <p:nvPr/>
        </p:nvSpPr>
        <p:spPr>
          <a:xfrm>
            <a:off x="5343525" y="685800"/>
            <a:ext cx="3933825" cy="581025"/>
          </a:xfrm>
          <a:prstGeom prst="rect">
            <a:avLst/>
          </a:prstGeom>
          <a:noFill/>
        </p:spPr>
        <p:txBody>
          <a:bodyPr wrap="square" rtlCol="0">
            <a:noAutofit/>
          </a:bodyPr>
          <a:lstStyle/>
          <a:p>
            <a:r>
              <a:rPr lang="ru-RU" sz="1100" dirty="0" smtClean="0">
                <a:latin typeface="+mn-lt"/>
              </a:rPr>
              <a:t>Высокий ресурс картриджей, экономичное </a:t>
            </a:r>
          </a:p>
          <a:p>
            <a:r>
              <a:rPr lang="ru-RU" sz="1100" dirty="0" smtClean="0">
                <a:latin typeface="+mn-lt"/>
              </a:rPr>
              <a:t>потребление электроэнергии и функции </a:t>
            </a:r>
            <a:r>
              <a:rPr lang="en-US" sz="1100" dirty="0" smtClean="0">
                <a:latin typeface="+mn-lt"/>
              </a:rPr>
              <a:t>Eco</a:t>
            </a:r>
            <a:r>
              <a:rPr lang="ru-RU" sz="1100" dirty="0" smtClean="0">
                <a:latin typeface="+mn-lt"/>
              </a:rPr>
              <a:t> позволят более эффективно управлять печатью и снизить стоимость отпечатка.</a:t>
            </a:r>
          </a:p>
        </p:txBody>
      </p:sp>
      <p:pic>
        <p:nvPicPr>
          <p:cNvPr id="36"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474527" y="1629282"/>
            <a:ext cx="549420" cy="502316"/>
          </a:xfrm>
          <a:prstGeom prst="rect">
            <a:avLst/>
          </a:prstGeom>
          <a:noFill/>
          <a:ln w="9525">
            <a:noFill/>
            <a:miter lim="800000"/>
            <a:headEnd/>
            <a:tailEnd/>
          </a:ln>
          <a:effectLst/>
        </p:spPr>
      </p:pic>
      <p:sp>
        <p:nvSpPr>
          <p:cNvPr id="37" name="AutoShape 6"/>
          <p:cNvSpPr>
            <a:spLocks noChangeArrowheads="1"/>
          </p:cNvSpPr>
          <p:nvPr/>
        </p:nvSpPr>
        <p:spPr bwMode="auto">
          <a:xfrm>
            <a:off x="3777871" y="1451564"/>
            <a:ext cx="5287101" cy="833665"/>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mn-lt"/>
              <a:ea typeface="+mj-ea"/>
            </a:endParaRPr>
          </a:p>
        </p:txBody>
      </p:sp>
      <p:sp>
        <p:nvSpPr>
          <p:cNvPr id="38" name="TextBox 37"/>
          <p:cNvSpPr txBox="1"/>
          <p:nvPr/>
        </p:nvSpPr>
        <p:spPr>
          <a:xfrm>
            <a:off x="3790170" y="1365605"/>
            <a:ext cx="3907865" cy="338554"/>
          </a:xfrm>
          <a:prstGeom prst="rect">
            <a:avLst/>
          </a:prstGeom>
          <a:noFill/>
        </p:spPr>
        <p:txBody>
          <a:bodyPr wrap="none" rtlCol="0">
            <a:spAutoFit/>
          </a:bodyPr>
          <a:lstStyle/>
          <a:p>
            <a:r>
              <a:rPr lang="ru-RU" sz="1600" dirty="0" smtClean="0">
                <a:solidFill>
                  <a:schemeClr val="accent1">
                    <a:lumMod val="50000"/>
                  </a:schemeClr>
                </a:solidFill>
                <a:latin typeface="+mn-lt"/>
                <a:ea typeface="+mn-ea"/>
              </a:rPr>
              <a:t>Больше мощность — выше эффективность</a:t>
            </a:r>
          </a:p>
        </p:txBody>
      </p:sp>
      <p:sp>
        <p:nvSpPr>
          <p:cNvPr id="40" name="TextBox 39"/>
          <p:cNvSpPr txBox="1"/>
          <p:nvPr/>
        </p:nvSpPr>
        <p:spPr>
          <a:xfrm>
            <a:off x="3759652" y="1552575"/>
            <a:ext cx="4743450" cy="581025"/>
          </a:xfrm>
          <a:prstGeom prst="rect">
            <a:avLst/>
          </a:prstGeom>
          <a:noFill/>
        </p:spPr>
        <p:txBody>
          <a:bodyPr wrap="square" rtlCol="0">
            <a:noAutofit/>
          </a:bodyPr>
          <a:lstStyle/>
          <a:p>
            <a:r>
              <a:rPr lang="ru-RU" sz="1100" dirty="0" smtClean="0">
                <a:latin typeface="+mn-lt"/>
              </a:rPr>
              <a:t>Благодаря двум процессорам МФУ C</a:t>
            </a:r>
            <a:r>
              <a:rPr lang="en-US" sz="1100" dirty="0" smtClean="0">
                <a:latin typeface="+mn-lt"/>
              </a:rPr>
              <a:t>LX-4195FN </a:t>
            </a:r>
            <a:r>
              <a:rPr lang="ru-RU" sz="1100" dirty="0" smtClean="0">
                <a:latin typeface="+mn-lt"/>
              </a:rPr>
              <a:t>может</a:t>
            </a:r>
            <a:endParaRPr lang="en-US" sz="1100" dirty="0" smtClean="0">
              <a:latin typeface="+mn-lt"/>
            </a:endParaRPr>
          </a:p>
          <a:p>
            <a:r>
              <a:rPr lang="ru-RU" sz="1100" dirty="0" smtClean="0">
                <a:latin typeface="+mn-lt"/>
              </a:rPr>
              <a:t> обрабатывать задачи одновременно, ускоряя процесс печати. Встроенные 256 МБ памяти гарантируют, что даже крупные многостраничные документы быстро попадут в очередь на печать.</a:t>
            </a:r>
          </a:p>
        </p:txBody>
      </p:sp>
      <p:pic>
        <p:nvPicPr>
          <p:cNvPr id="29" name="Picture 2" descr="C:\Users\sekz\Pictures\Samsung logo\Samsung_Business_rg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3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4870100" cy="5143500"/>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anchor="ctr"/>
          <a:lstStyle/>
          <a:p>
            <a:pPr algn="ctr">
              <a:defRPr/>
            </a:pPr>
            <a:endParaRPr lang="en-US" dirty="0">
              <a:solidFill>
                <a:schemeClr val="bg1">
                  <a:lumMod val="85000"/>
                </a:schemeClr>
              </a:solidFill>
            </a:endParaRPr>
          </a:p>
        </p:txBody>
      </p:sp>
      <p:sp>
        <p:nvSpPr>
          <p:cNvPr id="12" name="Rectangle 11"/>
          <p:cNvSpPr/>
          <p:nvPr/>
        </p:nvSpPr>
        <p:spPr>
          <a:xfrm>
            <a:off x="4254888" y="0"/>
            <a:ext cx="4889113" cy="5143500"/>
          </a:xfrm>
          <a:prstGeom prst="rect">
            <a:avLst/>
          </a:prstGeom>
          <a:solidFill>
            <a:srgbClr val="00A0D6"/>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anchor="ctr"/>
          <a:lstStyle/>
          <a:p>
            <a:pPr algn="ctr">
              <a:defRPr/>
            </a:pPr>
            <a:endParaRPr lang="en-US" dirty="0"/>
          </a:p>
        </p:txBody>
      </p:sp>
      <p:pic>
        <p:nvPicPr>
          <p:cNvPr id="30723" name="Picture 15" descr="SL-M3870FD_004_Right-Angle_Ice-Gray.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21695" y="225650"/>
            <a:ext cx="2333193" cy="278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rot="5400000" flipV="1">
            <a:off x="1697397" y="2546626"/>
            <a:ext cx="5143500" cy="50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anchor="ctr"/>
          <a:lstStyle/>
          <a:p>
            <a:pPr algn="ctr">
              <a:defRPr/>
            </a:pPr>
            <a:endParaRPr lang="en-US" dirty="0"/>
          </a:p>
        </p:txBody>
      </p:sp>
      <p:sp>
        <p:nvSpPr>
          <p:cNvPr id="14" name="Rectangle 13"/>
          <p:cNvSpPr/>
          <p:nvPr/>
        </p:nvSpPr>
        <p:spPr>
          <a:xfrm>
            <a:off x="4652808" y="2369772"/>
            <a:ext cx="4142165" cy="538609"/>
          </a:xfrm>
          <a:prstGeom prst="rect">
            <a:avLst/>
          </a:prstGeom>
          <a:effectLst/>
        </p:spPr>
        <p:txBody>
          <a:bodyPr lIns="0" tIns="0" rIns="0" bIns="0">
            <a:spAutoFit/>
          </a:bodyPr>
          <a:lstStyle/>
          <a:p>
            <a:pPr defTabSz="456328">
              <a:defRPr/>
            </a:pPr>
            <a:r>
              <a:rPr lang="ru-RU" sz="3500" b="1" spc="-44" dirty="0" smtClean="0">
                <a:solidFill>
                  <a:schemeClr val="bg1"/>
                </a:solidFill>
                <a:latin typeface="Arial"/>
                <a:cs typeface="Arial"/>
              </a:rPr>
              <a:t>Старший сегмент</a:t>
            </a:r>
            <a:endParaRPr lang="en-US" sz="3500" b="1" spc="-44" dirty="0">
              <a:solidFill>
                <a:schemeClr val="bg1"/>
              </a:solidFill>
              <a:latin typeface="Arial"/>
              <a:cs typeface="Arial"/>
            </a:endParaRPr>
          </a:p>
        </p:txBody>
      </p:sp>
      <p:pic>
        <p:nvPicPr>
          <p:cNvPr id="30727" name="Picture 14" descr="SL-M3870FD_004_Right-Angle_Ice-Gra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1798714"/>
            <a:ext cx="3323239" cy="334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sekz\Pictures\Samsung logo\Samsung_Business_rg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668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 name="Picture 2" descr="\\Fileserver-pt\server-file2\2009 제작\삼성미래전략그룹_유재혁 과장\CI\삼성로고.png"/>
          <p:cNvPicPr>
            <a:picLocks noChangeAspect="1" noChangeArrowheads="1"/>
          </p:cNvPicPr>
          <p:nvPr/>
        </p:nvPicPr>
        <p:blipFill>
          <a:blip r:embed="rId2" cstate="email"/>
          <a:srcRect/>
          <a:stretch>
            <a:fillRect/>
          </a:stretch>
        </p:blipFill>
        <p:spPr bwMode="auto">
          <a:xfrm>
            <a:off x="8183595" y="4830367"/>
            <a:ext cx="841375" cy="211931"/>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2067616060"/>
              </p:ext>
            </p:extLst>
          </p:nvPr>
        </p:nvGraphicFramePr>
        <p:xfrm>
          <a:off x="0" y="843558"/>
          <a:ext cx="9144000" cy="4230883"/>
        </p:xfrm>
        <a:graphic>
          <a:graphicData uri="http://schemas.openxmlformats.org/drawingml/2006/table">
            <a:tbl>
              <a:tblPr/>
              <a:tblGrid>
                <a:gridCol w="3048000"/>
                <a:gridCol w="3048000"/>
                <a:gridCol w="3048000"/>
              </a:tblGrid>
              <a:tr h="265537">
                <a:tc>
                  <a:txBody>
                    <a:bodyPr/>
                    <a:lstStyle/>
                    <a:p>
                      <a:pPr algn="ctr" rtl="0" fontAlgn="ctr"/>
                      <a:r>
                        <a:rPr lang="en-US" sz="1500" b="1" i="0" u="none" strike="noStrike" dirty="0">
                          <a:solidFill>
                            <a:srgbClr val="0909A3"/>
                          </a:solidFill>
                          <a:effectLst/>
                          <a:latin typeface="Times New Roman" pitchFamily="18" charset="0"/>
                          <a:cs typeface="Times New Roman" pitchFamily="18" charset="0"/>
                        </a:rPr>
                        <a:t>1991</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500" b="1" i="0" u="none" strike="noStrike">
                          <a:solidFill>
                            <a:srgbClr val="0909A3"/>
                          </a:solidFill>
                          <a:effectLst/>
                          <a:latin typeface="Times New Roman" pitchFamily="18" charset="0"/>
                          <a:cs typeface="Times New Roman" pitchFamily="18" charset="0"/>
                        </a:rPr>
                        <a:t>2003</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500" b="1" i="0" u="none" strike="noStrike">
                          <a:solidFill>
                            <a:srgbClr val="0909A3"/>
                          </a:solidFill>
                          <a:effectLst/>
                          <a:latin typeface="Times New Roman" pitchFamily="18" charset="0"/>
                          <a:cs typeface="Times New Roman" pitchFamily="18" charset="0"/>
                        </a:rPr>
                        <a:t>2006</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26257">
                <a:tc rowSpan="3">
                  <a:txBody>
                    <a:bodyPr/>
                    <a:lstStyle/>
                    <a:p>
                      <a:pPr algn="ctr" rtl="0" fontAlgn="ctr">
                        <a:buClr>
                          <a:srgbClr val="000000"/>
                        </a:buClr>
                        <a:buSzPts val="1100"/>
                        <a:buFont typeface="Calibri"/>
                        <a:buChar char=" "/>
                      </a:pPr>
                      <a:r>
                        <a:rPr lang="ru-RU" sz="1200" b="0" i="0" u="none" strike="noStrike" dirty="0">
                          <a:solidFill>
                            <a:srgbClr val="0909A3"/>
                          </a:solidFill>
                          <a:effectLst/>
                          <a:latin typeface="Times New Roman" pitchFamily="18" charset="0"/>
                          <a:cs typeface="Times New Roman" pitchFamily="18" charset="0"/>
                        </a:rPr>
                        <a:t>Начало Производства </a:t>
                      </a:r>
                      <a:endParaRPr lang="en-US" sz="1200" b="0" i="0" u="none" strike="noStrike" dirty="0" smtClean="0">
                        <a:solidFill>
                          <a:srgbClr val="0909A3"/>
                        </a:solidFill>
                        <a:effectLst/>
                        <a:latin typeface="Times New Roman" pitchFamily="18" charset="0"/>
                        <a:cs typeface="Times New Roman" pitchFamily="18" charset="0"/>
                      </a:endParaRPr>
                    </a:p>
                    <a:p>
                      <a:pPr algn="ctr" rtl="0" fontAlgn="ctr">
                        <a:buClr>
                          <a:srgbClr val="000000"/>
                        </a:buClr>
                        <a:buSzPts val="1100"/>
                        <a:buFont typeface="Calibri"/>
                        <a:buChar char=" "/>
                      </a:pPr>
                      <a:r>
                        <a:rPr lang="ru-RU" sz="1200" b="0" i="0" u="none" strike="noStrike" dirty="0" smtClean="0">
                          <a:solidFill>
                            <a:srgbClr val="0909A3"/>
                          </a:solidFill>
                          <a:effectLst/>
                          <a:latin typeface="Times New Roman" pitchFamily="18" charset="0"/>
                          <a:cs typeface="Times New Roman" pitchFamily="18" charset="0"/>
                        </a:rPr>
                        <a:t>лазерных </a:t>
                      </a:r>
                      <a:r>
                        <a:rPr lang="ru-RU" sz="1200" b="0" i="0" u="none" strike="noStrike" dirty="0">
                          <a:solidFill>
                            <a:srgbClr val="0909A3"/>
                          </a:solidFill>
                          <a:effectLst/>
                          <a:latin typeface="Times New Roman" pitchFamily="18" charset="0"/>
                          <a:cs typeface="Times New Roman" pitchFamily="18" charset="0"/>
                        </a:rPr>
                        <a:t>принтеров</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buClr>
                          <a:srgbClr val="000000"/>
                        </a:buClr>
                        <a:buSzPts val="1100"/>
                        <a:buFont typeface="Calibri"/>
                        <a:buChar char=" "/>
                      </a:pPr>
                      <a:r>
                        <a:rPr lang="ru-RU" sz="1200" b="0" i="0" u="none" strike="noStrike" dirty="0">
                          <a:solidFill>
                            <a:srgbClr val="0909A3"/>
                          </a:solidFill>
                          <a:effectLst/>
                          <a:latin typeface="Times New Roman" pitchFamily="18" charset="0"/>
                          <a:cs typeface="Times New Roman" pitchFamily="18" charset="0"/>
                        </a:rPr>
                        <a:t>№2 На рынке монохромных </a:t>
                      </a:r>
                      <a:endParaRPr lang="en-US" sz="1200" b="0" i="0" u="none" strike="noStrike" dirty="0" smtClean="0">
                        <a:solidFill>
                          <a:srgbClr val="0909A3"/>
                        </a:solidFill>
                        <a:effectLst/>
                        <a:latin typeface="Times New Roman" pitchFamily="18" charset="0"/>
                        <a:cs typeface="Times New Roman" pitchFamily="18" charset="0"/>
                      </a:endParaRPr>
                    </a:p>
                    <a:p>
                      <a:pPr algn="ctr" rtl="0" fontAlgn="ctr">
                        <a:buClr>
                          <a:srgbClr val="000000"/>
                        </a:buClr>
                        <a:buSzPts val="1100"/>
                        <a:buFont typeface="Calibri"/>
                        <a:buChar char=" "/>
                      </a:pPr>
                      <a:r>
                        <a:rPr lang="ru-RU" sz="1200" b="0" i="0" u="none" strike="noStrike" dirty="0" smtClean="0">
                          <a:solidFill>
                            <a:srgbClr val="0909A3"/>
                          </a:solidFill>
                          <a:effectLst/>
                          <a:latin typeface="Times New Roman" pitchFamily="18" charset="0"/>
                          <a:cs typeface="Times New Roman" pitchFamily="18" charset="0"/>
                        </a:rPr>
                        <a:t>лазерных </a:t>
                      </a:r>
                      <a:r>
                        <a:rPr lang="ru-RU" sz="1200" b="0" i="0" u="none" strike="noStrike" dirty="0">
                          <a:solidFill>
                            <a:srgbClr val="0909A3"/>
                          </a:solidFill>
                          <a:effectLst/>
                          <a:latin typeface="Times New Roman" pitchFamily="18" charset="0"/>
                          <a:cs typeface="Times New Roman" pitchFamily="18" charset="0"/>
                        </a:rPr>
                        <a:t>принтеров</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buClr>
                          <a:srgbClr val="000000"/>
                        </a:buClr>
                        <a:buSzPts val="1100"/>
                        <a:buFont typeface="Calibri"/>
                        <a:buChar char=" "/>
                      </a:pPr>
                      <a:r>
                        <a:rPr lang="ru-RU" sz="1200" b="0" i="0" u="none" strike="noStrike" dirty="0">
                          <a:solidFill>
                            <a:srgbClr val="0909A3"/>
                          </a:solidFill>
                          <a:effectLst/>
                          <a:latin typeface="Times New Roman" pitchFamily="18" charset="0"/>
                          <a:cs typeface="Times New Roman" pitchFamily="18" charset="0"/>
                        </a:rPr>
                        <a:t>Самый маленький цв.лазерный </a:t>
                      </a:r>
                      <a:endParaRPr lang="en-US" sz="1200" b="0" i="0" u="none" strike="noStrike" dirty="0" smtClean="0">
                        <a:solidFill>
                          <a:srgbClr val="0909A3"/>
                        </a:solidFill>
                        <a:effectLst/>
                        <a:latin typeface="Times New Roman" pitchFamily="18" charset="0"/>
                        <a:cs typeface="Times New Roman" pitchFamily="18" charset="0"/>
                      </a:endParaRPr>
                    </a:p>
                    <a:p>
                      <a:pPr algn="ctr" rtl="0" fontAlgn="ctr">
                        <a:buClr>
                          <a:srgbClr val="000000"/>
                        </a:buClr>
                        <a:buSzPts val="1100"/>
                        <a:buFont typeface="Calibri"/>
                        <a:buChar char=" "/>
                      </a:pPr>
                      <a:r>
                        <a:rPr lang="ru-RU" sz="1200" b="0" i="0" u="none" strike="noStrike" dirty="0" smtClean="0">
                          <a:solidFill>
                            <a:srgbClr val="0909A3"/>
                          </a:solidFill>
                          <a:effectLst/>
                          <a:latin typeface="Times New Roman" pitchFamily="18" charset="0"/>
                          <a:cs typeface="Times New Roman" pitchFamily="18" charset="0"/>
                        </a:rPr>
                        <a:t>принтер </a:t>
                      </a:r>
                      <a:r>
                        <a:rPr lang="ru-RU" sz="1200" b="0" i="0" u="none" strike="noStrike" dirty="0">
                          <a:solidFill>
                            <a:srgbClr val="0909A3"/>
                          </a:solidFill>
                          <a:effectLst/>
                          <a:latin typeface="Times New Roman" pitchFamily="18" charset="0"/>
                          <a:cs typeface="Times New Roman" pitchFamily="18" charset="0"/>
                        </a:rPr>
                        <a:t>(CLP-300) </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6257">
                <a:tc vMerge="1">
                  <a:txBody>
                    <a:bodyPr/>
                    <a:lstStyle/>
                    <a:p>
                      <a:endParaRPr lang="en-US"/>
                    </a:p>
                  </a:txBody>
                  <a:tcPr/>
                </a:tc>
                <a:tc vMerge="1">
                  <a:txBody>
                    <a:bodyPr/>
                    <a:lstStyle/>
                    <a:p>
                      <a:endParaRPr lang="en-US"/>
                    </a:p>
                  </a:txBody>
                  <a:tcPr/>
                </a:tc>
                <a:tc>
                  <a:txBody>
                    <a:bodyPr/>
                    <a:lstStyle/>
                    <a:p>
                      <a:pPr algn="ctr" rtl="0" fontAlgn="ctr">
                        <a:buClr>
                          <a:srgbClr val="000000"/>
                        </a:buClr>
                        <a:buSzPts val="1100"/>
                        <a:buFont typeface="Calibri"/>
                        <a:buChar char=" "/>
                      </a:pPr>
                      <a:r>
                        <a:rPr lang="ru-RU" sz="1200" b="0" i="0" u="none" strike="noStrike" dirty="0">
                          <a:solidFill>
                            <a:srgbClr val="0909A3"/>
                          </a:solidFill>
                          <a:effectLst/>
                          <a:latin typeface="Times New Roman" pitchFamily="18" charset="0"/>
                          <a:cs typeface="Times New Roman" pitchFamily="18" charset="0"/>
                        </a:rPr>
                        <a:t>Самый маленький цв.лазерный </a:t>
                      </a:r>
                      <a:endParaRPr lang="en-US" sz="1200" b="0" i="0" u="none" strike="noStrike" dirty="0" smtClean="0">
                        <a:solidFill>
                          <a:srgbClr val="0909A3"/>
                        </a:solidFill>
                        <a:effectLst/>
                        <a:latin typeface="Times New Roman" pitchFamily="18" charset="0"/>
                        <a:cs typeface="Times New Roman" pitchFamily="18" charset="0"/>
                      </a:endParaRPr>
                    </a:p>
                    <a:p>
                      <a:pPr algn="ctr" rtl="0" fontAlgn="ctr">
                        <a:buClr>
                          <a:srgbClr val="000000"/>
                        </a:buClr>
                        <a:buSzPts val="1100"/>
                        <a:buFont typeface="Calibri"/>
                        <a:buChar char=" "/>
                      </a:pPr>
                      <a:r>
                        <a:rPr lang="ru-RU" sz="1200" b="0" i="0" u="none" strike="noStrike" dirty="0" smtClean="0">
                          <a:solidFill>
                            <a:srgbClr val="0909A3"/>
                          </a:solidFill>
                          <a:effectLst/>
                          <a:latin typeface="Times New Roman" pitchFamily="18" charset="0"/>
                          <a:cs typeface="Times New Roman" pitchFamily="18" charset="0"/>
                        </a:rPr>
                        <a:t>МФУ </a:t>
                      </a:r>
                      <a:r>
                        <a:rPr lang="ru-RU" sz="1200" b="0" i="0" u="none" strike="noStrike" dirty="0">
                          <a:solidFill>
                            <a:srgbClr val="0909A3"/>
                          </a:solidFill>
                          <a:effectLst/>
                          <a:latin typeface="Times New Roman" pitchFamily="18" charset="0"/>
                          <a:cs typeface="Times New Roman" pitchFamily="18" charset="0"/>
                        </a:rPr>
                        <a:t>(CLX-3160)</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6257">
                <a:tc vMerge="1">
                  <a:txBody>
                    <a:bodyPr/>
                    <a:lstStyle/>
                    <a:p>
                      <a:endParaRPr lang="en-US"/>
                    </a:p>
                  </a:txBody>
                  <a:tcPr/>
                </a:tc>
                <a:tc>
                  <a:txBody>
                    <a:bodyPr/>
                    <a:lstStyle/>
                    <a:p>
                      <a:pPr algn="ctr" rtl="0" fontAlgn="ctr"/>
                      <a:r>
                        <a:rPr lang="ru-RU" sz="1200" b="0" i="0" u="none" strike="noStrike" dirty="0" smtClean="0">
                          <a:solidFill>
                            <a:srgbClr val="0909A3"/>
                          </a:solidFill>
                          <a:effectLst/>
                          <a:latin typeface="Times New Roman" pitchFamily="18" charset="0"/>
                          <a:cs typeface="Times New Roman" pitchFamily="18" charset="0"/>
                        </a:rPr>
                        <a:t>Начало </a:t>
                      </a:r>
                      <a:r>
                        <a:rPr lang="ru-RU" sz="1200" b="0" i="0" u="none" strike="noStrike" dirty="0">
                          <a:solidFill>
                            <a:srgbClr val="0909A3"/>
                          </a:solidFill>
                          <a:effectLst/>
                          <a:latin typeface="Times New Roman" pitchFamily="18" charset="0"/>
                          <a:cs typeface="Times New Roman" pitchFamily="18" charset="0"/>
                        </a:rPr>
                        <a:t>производства цветных </a:t>
                      </a:r>
                      <a:endParaRPr lang="en-US" sz="1200" b="0" i="0" u="none" strike="noStrike" dirty="0" smtClean="0">
                        <a:solidFill>
                          <a:srgbClr val="0909A3"/>
                        </a:solidFill>
                        <a:effectLst/>
                        <a:latin typeface="Times New Roman" pitchFamily="18" charset="0"/>
                        <a:cs typeface="Times New Roman" pitchFamily="18" charset="0"/>
                      </a:endParaRPr>
                    </a:p>
                    <a:p>
                      <a:pPr algn="ctr" rtl="0" fontAlgn="ctr"/>
                      <a:r>
                        <a:rPr lang="ru-RU" sz="1200" b="0" i="0" u="none" strike="noStrike" dirty="0" smtClean="0">
                          <a:solidFill>
                            <a:srgbClr val="0909A3"/>
                          </a:solidFill>
                          <a:effectLst/>
                          <a:latin typeface="Times New Roman" pitchFamily="18" charset="0"/>
                          <a:cs typeface="Times New Roman" pitchFamily="18" charset="0"/>
                        </a:rPr>
                        <a:t>лазерных </a:t>
                      </a:r>
                      <a:r>
                        <a:rPr lang="ru-RU" sz="1200" b="0" i="0" u="none" strike="noStrike" dirty="0">
                          <a:solidFill>
                            <a:srgbClr val="0909A3"/>
                          </a:solidFill>
                          <a:effectLst/>
                          <a:latin typeface="Times New Roman" pitchFamily="18" charset="0"/>
                          <a:cs typeface="Times New Roman" pitchFamily="18" charset="0"/>
                        </a:rPr>
                        <a:t>принтеров</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buClr>
                          <a:srgbClr val="000000"/>
                        </a:buClr>
                        <a:buSzPts val="1100"/>
                        <a:buFont typeface="Calibri"/>
                        <a:buChar char=" "/>
                      </a:pPr>
                      <a:r>
                        <a:rPr lang="ru-RU" sz="1200" b="0" i="0" u="none" strike="noStrike" dirty="0">
                          <a:solidFill>
                            <a:srgbClr val="0909A3"/>
                          </a:solidFill>
                          <a:effectLst/>
                          <a:latin typeface="Times New Roman" pitchFamily="18" charset="0"/>
                          <a:cs typeface="Times New Roman" pitchFamily="18" charset="0"/>
                        </a:rPr>
                        <a:t>Увеличение скорости печати </a:t>
                      </a:r>
                      <a:endParaRPr lang="en-US" sz="1200" b="0" i="0" u="none" strike="noStrike" dirty="0" smtClean="0">
                        <a:solidFill>
                          <a:srgbClr val="0909A3"/>
                        </a:solidFill>
                        <a:effectLst/>
                        <a:latin typeface="Times New Roman" pitchFamily="18" charset="0"/>
                        <a:cs typeface="Times New Roman" pitchFamily="18" charset="0"/>
                      </a:endParaRPr>
                    </a:p>
                    <a:p>
                      <a:pPr algn="ctr" rtl="0" fontAlgn="ctr">
                        <a:buClr>
                          <a:srgbClr val="000000"/>
                        </a:buClr>
                        <a:buSzPts val="1100"/>
                        <a:buFont typeface="Calibri"/>
                        <a:buChar char=" "/>
                      </a:pPr>
                      <a:r>
                        <a:rPr lang="ru-RU" sz="1200" b="0" i="0" u="none" strike="noStrike" dirty="0" smtClean="0">
                          <a:solidFill>
                            <a:srgbClr val="0909A3"/>
                          </a:solidFill>
                          <a:effectLst/>
                          <a:latin typeface="Times New Roman" pitchFamily="18" charset="0"/>
                          <a:cs typeface="Times New Roman" pitchFamily="18" charset="0"/>
                        </a:rPr>
                        <a:t>(45 </a:t>
                      </a:r>
                      <a:r>
                        <a:rPr lang="ru-RU" sz="1200" b="0" i="0" u="none" strike="noStrike" dirty="0">
                          <a:solidFill>
                            <a:srgbClr val="0909A3"/>
                          </a:solidFill>
                          <a:effectLst/>
                          <a:latin typeface="Times New Roman" pitchFamily="18" charset="0"/>
                          <a:cs typeface="Times New Roman" pitchFamily="18" charset="0"/>
                        </a:rPr>
                        <a:t>стр/мин)</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537">
                <a:tc>
                  <a:txBody>
                    <a:bodyPr/>
                    <a:lstStyle/>
                    <a:p>
                      <a:pPr algn="ctr" rtl="0" fontAlgn="ctr"/>
                      <a:r>
                        <a:rPr lang="en-US" sz="1500" b="1" i="0" u="none" strike="noStrike">
                          <a:solidFill>
                            <a:srgbClr val="0909A3"/>
                          </a:solidFill>
                          <a:effectLst/>
                          <a:latin typeface="Times New Roman" pitchFamily="18" charset="0"/>
                          <a:cs typeface="Times New Roman" pitchFamily="18" charset="0"/>
                        </a:rPr>
                        <a:t>2008</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500" b="1" i="0" u="none" strike="noStrike" dirty="0">
                          <a:solidFill>
                            <a:srgbClr val="0909A3"/>
                          </a:solidFill>
                          <a:effectLst/>
                          <a:latin typeface="Times New Roman" pitchFamily="18" charset="0"/>
                          <a:cs typeface="Times New Roman" pitchFamily="18" charset="0"/>
                        </a:rPr>
                        <a:t>2010</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500" b="1" i="0" u="none" strike="noStrike">
                          <a:solidFill>
                            <a:srgbClr val="0909A3"/>
                          </a:solidFill>
                          <a:effectLst/>
                          <a:latin typeface="Times New Roman" pitchFamily="18" charset="0"/>
                          <a:cs typeface="Times New Roman" pitchFamily="18" charset="0"/>
                        </a:rPr>
                        <a:t>2011</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68183">
                <a:tc>
                  <a:txBody>
                    <a:bodyPr/>
                    <a:lstStyle/>
                    <a:p>
                      <a:pPr algn="ctr" rtl="0" fontAlgn="ctr">
                        <a:buClr>
                          <a:srgbClr val="000000"/>
                        </a:buClr>
                        <a:buSzPts val="1100"/>
                        <a:buFont typeface="Calibri"/>
                        <a:buChar char=" "/>
                      </a:pPr>
                      <a:r>
                        <a:rPr lang="ru-RU" sz="1200" b="0" i="0" u="none" strike="noStrike" dirty="0">
                          <a:solidFill>
                            <a:srgbClr val="0909A3"/>
                          </a:solidFill>
                          <a:effectLst/>
                          <a:latin typeface="Times New Roman" pitchFamily="18" charset="0"/>
                          <a:cs typeface="Times New Roman" pitchFamily="18" charset="0"/>
                        </a:rPr>
                        <a:t>MultiXpress 6555N – Самый </a:t>
                      </a:r>
                      <a:endParaRPr lang="en-US" sz="1200" b="0" i="0" u="none" strike="noStrike" dirty="0" smtClean="0">
                        <a:solidFill>
                          <a:srgbClr val="0909A3"/>
                        </a:solidFill>
                        <a:effectLst/>
                        <a:latin typeface="Times New Roman" pitchFamily="18" charset="0"/>
                        <a:cs typeface="Times New Roman" pitchFamily="18" charset="0"/>
                      </a:endParaRPr>
                    </a:p>
                    <a:p>
                      <a:pPr algn="ctr" rtl="0" fontAlgn="ctr">
                        <a:buClr>
                          <a:srgbClr val="000000"/>
                        </a:buClr>
                        <a:buSzPts val="1100"/>
                        <a:buFont typeface="Calibri"/>
                        <a:buChar char=" "/>
                      </a:pPr>
                      <a:r>
                        <a:rPr lang="ru-RU" sz="1200" b="0" i="0" u="none" strike="noStrike" dirty="0" smtClean="0">
                          <a:solidFill>
                            <a:srgbClr val="0909A3"/>
                          </a:solidFill>
                          <a:effectLst/>
                          <a:latin typeface="Times New Roman" pitchFamily="18" charset="0"/>
                          <a:cs typeface="Times New Roman" pitchFamily="18" charset="0"/>
                        </a:rPr>
                        <a:t>быстрый </a:t>
                      </a:r>
                      <a:r>
                        <a:rPr lang="ru-RU" sz="1200" b="0" i="0" u="none" strike="noStrike" dirty="0">
                          <a:solidFill>
                            <a:srgbClr val="0909A3"/>
                          </a:solidFill>
                          <a:effectLst/>
                          <a:latin typeface="Times New Roman" pitchFamily="18" charset="0"/>
                          <a:cs typeface="Times New Roman" pitchFamily="18" charset="0"/>
                        </a:rPr>
                        <a:t>МФУ формата А4</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ctr">
                        <a:buClr>
                          <a:srgbClr val="000000"/>
                        </a:buClr>
                        <a:buSzPts val="1100"/>
                        <a:buFont typeface="Calibri"/>
                        <a:buChar char=" "/>
                      </a:pPr>
                      <a:r>
                        <a:rPr lang="ru-RU" sz="1200" b="0" i="0" u="none" strike="noStrike" dirty="0">
                          <a:solidFill>
                            <a:srgbClr val="0909A3"/>
                          </a:solidFill>
                          <a:effectLst/>
                          <a:latin typeface="Times New Roman" pitchFamily="18" charset="0"/>
                          <a:cs typeface="Times New Roman" pitchFamily="18" charset="0"/>
                        </a:rPr>
                        <a:t>Начало продаж продуктов </a:t>
                      </a:r>
                      <a:endParaRPr lang="en-US" sz="1200" b="0" i="0" u="none" strike="noStrike" dirty="0" smtClean="0">
                        <a:solidFill>
                          <a:srgbClr val="0909A3"/>
                        </a:solidFill>
                        <a:effectLst/>
                        <a:latin typeface="Times New Roman" pitchFamily="18" charset="0"/>
                        <a:cs typeface="Times New Roman" pitchFamily="18" charset="0"/>
                      </a:endParaRPr>
                    </a:p>
                    <a:p>
                      <a:pPr algn="ctr" rtl="0" fontAlgn="ctr">
                        <a:buClr>
                          <a:srgbClr val="000000"/>
                        </a:buClr>
                        <a:buSzPts val="1100"/>
                        <a:buFont typeface="Calibri"/>
                        <a:buChar char=" "/>
                      </a:pPr>
                      <a:r>
                        <a:rPr lang="ru-RU" sz="1200" b="0" i="0" u="none" strike="noStrike" dirty="0" smtClean="0">
                          <a:solidFill>
                            <a:srgbClr val="0909A3"/>
                          </a:solidFill>
                          <a:effectLst/>
                          <a:latin typeface="Times New Roman" pitchFamily="18" charset="0"/>
                          <a:cs typeface="Times New Roman" pitchFamily="18" charset="0"/>
                        </a:rPr>
                        <a:t>формата </a:t>
                      </a:r>
                      <a:r>
                        <a:rPr lang="ru-RU" sz="1200" b="0" i="0" u="none" strike="noStrike" dirty="0">
                          <a:solidFill>
                            <a:srgbClr val="0909A3"/>
                          </a:solidFill>
                          <a:effectLst/>
                          <a:latin typeface="Times New Roman" pitchFamily="18" charset="0"/>
                          <a:cs typeface="Times New Roman" pitchFamily="18" charset="0"/>
                        </a:rPr>
                        <a:t>А3</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rtl="0" fontAlgn="ctr">
                        <a:buClr>
                          <a:srgbClr val="000000"/>
                        </a:buClr>
                        <a:buSzPts val="1100"/>
                        <a:buFont typeface="Calibri"/>
                        <a:buNone/>
                      </a:pPr>
                      <a:r>
                        <a:rPr lang="ru-RU" sz="1200" b="0" i="0" u="none" strike="noStrike" dirty="0">
                          <a:solidFill>
                            <a:srgbClr val="0909A3"/>
                          </a:solidFill>
                          <a:effectLst/>
                          <a:latin typeface="Times New Roman" pitchFamily="18" charset="0"/>
                          <a:cs typeface="Times New Roman" pitchFamily="18" charset="0"/>
                        </a:rPr>
                        <a:t>Производство </a:t>
                      </a:r>
                      <a:r>
                        <a:rPr lang="en-US" sz="1200" b="0" i="0" u="none" strike="noStrike" dirty="0" err="1">
                          <a:solidFill>
                            <a:srgbClr val="0909A3"/>
                          </a:solidFill>
                          <a:effectLst/>
                          <a:latin typeface="Times New Roman" pitchFamily="18" charset="0"/>
                          <a:cs typeface="Times New Roman" pitchFamily="18" charset="0"/>
                        </a:rPr>
                        <a:t>WiFi</a:t>
                      </a:r>
                      <a:r>
                        <a:rPr lang="en-US" sz="1200" b="0" i="0" u="none" strike="noStrike" dirty="0">
                          <a:solidFill>
                            <a:srgbClr val="0909A3"/>
                          </a:solidFill>
                          <a:effectLst/>
                          <a:latin typeface="Times New Roman" pitchFamily="18" charset="0"/>
                          <a:cs typeface="Times New Roman" pitchFamily="18" charset="0"/>
                        </a:rPr>
                        <a:t> </a:t>
                      </a:r>
                      <a:r>
                        <a:rPr lang="ru-RU" sz="1200" b="0" i="0" u="none" strike="noStrike" dirty="0">
                          <a:solidFill>
                            <a:srgbClr val="0909A3"/>
                          </a:solidFill>
                          <a:effectLst/>
                          <a:latin typeface="Times New Roman" pitchFamily="18" charset="0"/>
                          <a:cs typeface="Times New Roman" pitchFamily="18" charset="0"/>
                        </a:rPr>
                        <a:t>моделей</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183">
                <a:tc>
                  <a:txBody>
                    <a:bodyPr/>
                    <a:lstStyle/>
                    <a:p>
                      <a:pPr algn="ctr" rtl="0" fontAlgn="ctr">
                        <a:buClr>
                          <a:srgbClr val="000000"/>
                        </a:buClr>
                        <a:buSzPts val="1100"/>
                        <a:buFont typeface="Calibri"/>
                        <a:buNone/>
                      </a:pPr>
                      <a:r>
                        <a:rPr lang="ru-RU" sz="1200" b="0" i="0" u="none" strike="noStrike" dirty="0">
                          <a:solidFill>
                            <a:srgbClr val="0909A3"/>
                          </a:solidFill>
                          <a:effectLst/>
                          <a:latin typeface="Times New Roman" pitchFamily="18" charset="0"/>
                          <a:cs typeface="Times New Roman" pitchFamily="18" charset="0"/>
                        </a:rPr>
                        <a:t>№2 Производитель </a:t>
                      </a:r>
                      <a:r>
                        <a:rPr lang="ru-RU" sz="1200" b="0" i="0" u="none" strike="noStrike" dirty="0" smtClean="0">
                          <a:solidFill>
                            <a:srgbClr val="0909A3"/>
                          </a:solidFill>
                          <a:effectLst/>
                          <a:latin typeface="Times New Roman" pitchFamily="18" charset="0"/>
                          <a:cs typeface="Times New Roman" pitchFamily="18" charset="0"/>
                        </a:rPr>
                        <a:t>печатных</a:t>
                      </a:r>
                      <a:endParaRPr lang="en-US" sz="1200" b="0" i="0" u="none" strike="noStrike" dirty="0" smtClean="0">
                        <a:solidFill>
                          <a:srgbClr val="0909A3"/>
                        </a:solidFill>
                        <a:effectLst/>
                        <a:latin typeface="Times New Roman" pitchFamily="18" charset="0"/>
                        <a:cs typeface="Times New Roman" pitchFamily="18" charset="0"/>
                      </a:endParaRPr>
                    </a:p>
                    <a:p>
                      <a:pPr algn="ctr" rtl="0" fontAlgn="ctr">
                        <a:buClr>
                          <a:srgbClr val="000000"/>
                        </a:buClr>
                        <a:buSzPts val="1100"/>
                        <a:buFont typeface="Calibri"/>
                        <a:buNone/>
                      </a:pPr>
                      <a:r>
                        <a:rPr lang="ru-RU" sz="1200" b="0" i="0" u="none" strike="noStrike" dirty="0" smtClean="0">
                          <a:solidFill>
                            <a:srgbClr val="0909A3"/>
                          </a:solidFill>
                          <a:effectLst/>
                          <a:latin typeface="Times New Roman" pitchFamily="18" charset="0"/>
                          <a:cs typeface="Times New Roman" pitchFamily="18" charset="0"/>
                        </a:rPr>
                        <a:t> </a:t>
                      </a:r>
                      <a:r>
                        <a:rPr lang="ru-RU" sz="1200" b="0" i="0" u="none" strike="noStrike" dirty="0">
                          <a:solidFill>
                            <a:srgbClr val="0909A3"/>
                          </a:solidFill>
                          <a:effectLst/>
                          <a:latin typeface="Times New Roman" pitchFamily="18" charset="0"/>
                          <a:cs typeface="Times New Roman" pitchFamily="18" charset="0"/>
                        </a:rPr>
                        <a:t>устройств в мире  </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65537">
                <a:tc>
                  <a:txBody>
                    <a:bodyPr/>
                    <a:lstStyle/>
                    <a:p>
                      <a:pPr algn="ctr" rtl="0" fontAlgn="ctr"/>
                      <a:r>
                        <a:rPr lang="en-US" sz="1500" b="1" i="0" u="none" strike="noStrike">
                          <a:solidFill>
                            <a:srgbClr val="0909A3"/>
                          </a:solidFill>
                          <a:effectLst/>
                          <a:latin typeface="Times New Roman" pitchFamily="18" charset="0"/>
                          <a:cs typeface="Times New Roman" pitchFamily="18" charset="0"/>
                        </a:rPr>
                        <a:t>2012</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500" b="1" i="0" u="none" strike="noStrike">
                          <a:solidFill>
                            <a:srgbClr val="0909A3"/>
                          </a:solidFill>
                          <a:effectLst/>
                          <a:latin typeface="Times New Roman" pitchFamily="18" charset="0"/>
                          <a:cs typeface="Times New Roman" pitchFamily="18" charset="0"/>
                        </a:rPr>
                        <a:t>2013</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500" b="1" i="0" u="none" strike="noStrike" dirty="0">
                          <a:solidFill>
                            <a:srgbClr val="0909A3"/>
                          </a:solidFill>
                          <a:effectLst/>
                          <a:latin typeface="Times New Roman" pitchFamily="18" charset="0"/>
                          <a:cs typeface="Times New Roman" pitchFamily="18" charset="0"/>
                        </a:rPr>
                        <a:t>2014</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607940">
                <a:tc>
                  <a:txBody>
                    <a:bodyPr/>
                    <a:lstStyle/>
                    <a:p>
                      <a:pPr algn="ctr" fontAlgn="ctr"/>
                      <a:r>
                        <a:rPr lang="ru-RU" sz="1200" b="0" i="0" u="none" strike="noStrike">
                          <a:solidFill>
                            <a:srgbClr val="0909A3"/>
                          </a:solidFill>
                          <a:effectLst/>
                          <a:latin typeface="Times New Roman" pitchFamily="18" charset="0"/>
                          <a:cs typeface="Times New Roman" pitchFamily="18" charset="0"/>
                        </a:rPr>
                        <a:t>Смена дизайна (</a:t>
                      </a:r>
                      <a:r>
                        <a:rPr lang="en-US" sz="1200" b="0" i="0" u="none" strike="noStrike">
                          <a:solidFill>
                            <a:srgbClr val="0909A3"/>
                          </a:solidFill>
                          <a:effectLst/>
                          <a:latin typeface="Times New Roman" pitchFamily="18" charset="0"/>
                          <a:cs typeface="Times New Roman" pitchFamily="18" charset="0"/>
                        </a:rPr>
                        <a:t>Grey/White)</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200" b="0" i="0" u="none" strike="noStrike" dirty="0">
                          <a:solidFill>
                            <a:srgbClr val="0909A3"/>
                          </a:solidFill>
                          <a:effectLst/>
                          <a:latin typeface="Times New Roman" pitchFamily="18" charset="0"/>
                          <a:cs typeface="Times New Roman" pitchFamily="18" charset="0"/>
                        </a:rPr>
                        <a:t>Обновление </a:t>
                      </a:r>
                      <a:r>
                        <a:rPr lang="ru-RU" sz="1200" b="0" i="0" u="none" strike="noStrike" dirty="0" smtClean="0">
                          <a:solidFill>
                            <a:srgbClr val="0909A3"/>
                          </a:solidFill>
                          <a:effectLst/>
                          <a:latin typeface="Times New Roman" pitchFamily="18" charset="0"/>
                          <a:cs typeface="Times New Roman" pitchFamily="18" charset="0"/>
                        </a:rPr>
                        <a:t>Корпоративной</a:t>
                      </a:r>
                      <a:endParaRPr lang="en-US" sz="1200" b="0" i="0" u="none" strike="noStrike" dirty="0" smtClean="0">
                        <a:solidFill>
                          <a:srgbClr val="0909A3"/>
                        </a:solidFill>
                        <a:effectLst/>
                        <a:latin typeface="Times New Roman" pitchFamily="18" charset="0"/>
                        <a:cs typeface="Times New Roman" pitchFamily="18" charset="0"/>
                      </a:endParaRPr>
                    </a:p>
                    <a:p>
                      <a:pPr algn="ctr" fontAlgn="ctr"/>
                      <a:r>
                        <a:rPr lang="ru-RU" sz="1200" b="0" i="0" u="none" strike="noStrike" dirty="0" smtClean="0">
                          <a:solidFill>
                            <a:srgbClr val="0909A3"/>
                          </a:solidFill>
                          <a:effectLst/>
                          <a:latin typeface="Times New Roman" pitchFamily="18" charset="0"/>
                          <a:cs typeface="Times New Roman" pitchFamily="18" charset="0"/>
                        </a:rPr>
                        <a:t> </a:t>
                      </a:r>
                      <a:r>
                        <a:rPr lang="ru-RU" sz="1200" b="0" i="0" u="none" strike="noStrike" dirty="0">
                          <a:solidFill>
                            <a:srgbClr val="0909A3"/>
                          </a:solidFill>
                          <a:effectLst/>
                          <a:latin typeface="Times New Roman" pitchFamily="18" charset="0"/>
                          <a:cs typeface="Times New Roman" pitchFamily="18" charset="0"/>
                        </a:rPr>
                        <a:t>Линейки </a:t>
                      </a:r>
                      <a:r>
                        <a:rPr lang="ru-RU" sz="1200" b="0" i="0" u="none" strike="noStrike" dirty="0" smtClean="0">
                          <a:solidFill>
                            <a:srgbClr val="0909A3"/>
                          </a:solidFill>
                          <a:effectLst/>
                          <a:latin typeface="Times New Roman" pitchFamily="18" charset="0"/>
                          <a:cs typeface="Times New Roman" pitchFamily="18" charset="0"/>
                        </a:rPr>
                        <a:t>(</a:t>
                      </a:r>
                      <a:r>
                        <a:rPr lang="ru-RU" sz="1200" b="0" i="0" u="none" strike="noStrike" dirty="0">
                          <a:solidFill>
                            <a:srgbClr val="0909A3"/>
                          </a:solidFill>
                          <a:effectLst/>
                          <a:latin typeface="Times New Roman" pitchFamily="18" charset="0"/>
                          <a:cs typeface="Times New Roman" pitchFamily="18" charset="0"/>
                        </a:rPr>
                        <a:t>24-40 стр/мин, </a:t>
                      </a:r>
                      <a:endParaRPr lang="en-US" sz="1200" b="0" i="0" u="none" strike="noStrike" dirty="0" smtClean="0">
                        <a:solidFill>
                          <a:srgbClr val="0909A3"/>
                        </a:solidFill>
                        <a:effectLst/>
                        <a:latin typeface="Times New Roman" pitchFamily="18" charset="0"/>
                        <a:cs typeface="Times New Roman" pitchFamily="18" charset="0"/>
                      </a:endParaRPr>
                    </a:p>
                    <a:p>
                      <a:pPr algn="ctr" fontAlgn="ctr"/>
                      <a:r>
                        <a:rPr lang="ru-RU" sz="1200" b="0" i="0" u="none" strike="noStrike" dirty="0" smtClean="0">
                          <a:solidFill>
                            <a:srgbClr val="0909A3"/>
                          </a:solidFill>
                          <a:effectLst/>
                          <a:latin typeface="Times New Roman" pitchFamily="18" charset="0"/>
                          <a:cs typeface="Times New Roman" pitchFamily="18" charset="0"/>
                        </a:rPr>
                        <a:t>ReCP</a:t>
                      </a:r>
                      <a:r>
                        <a:rPr lang="ru-RU" sz="1200" b="0" i="0" u="none" strike="noStrike" dirty="0">
                          <a:solidFill>
                            <a:srgbClr val="0909A3"/>
                          </a:solidFill>
                          <a:effectLst/>
                          <a:latin typeface="Times New Roman" pitchFamily="18" charset="0"/>
                          <a:cs typeface="Times New Roman" pitchFamily="18" charset="0"/>
                        </a:rPr>
                        <a:t>, Ультра-Тонер)</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200" b="0" i="0" u="none" strike="noStrike" dirty="0">
                          <a:solidFill>
                            <a:srgbClr val="0909A3"/>
                          </a:solidFill>
                          <a:effectLst/>
                          <a:latin typeface="Times New Roman" pitchFamily="18" charset="0"/>
                          <a:cs typeface="Times New Roman" pitchFamily="18" charset="0"/>
                        </a:rPr>
                        <a:t>Обновление </a:t>
                      </a:r>
                      <a:r>
                        <a:rPr lang="ru-RU" sz="1200" b="0" i="0" u="none" strike="noStrike" dirty="0" smtClean="0">
                          <a:solidFill>
                            <a:srgbClr val="0909A3"/>
                          </a:solidFill>
                          <a:effectLst/>
                          <a:latin typeface="Times New Roman" pitchFamily="18" charset="0"/>
                          <a:cs typeface="Times New Roman" pitchFamily="18" charset="0"/>
                        </a:rPr>
                        <a:t>Линейки</a:t>
                      </a:r>
                      <a:endParaRPr lang="en-US" sz="1200" b="0" i="0" u="none" strike="noStrike" dirty="0" smtClean="0">
                        <a:solidFill>
                          <a:srgbClr val="0909A3"/>
                        </a:solidFill>
                        <a:effectLst/>
                        <a:latin typeface="Times New Roman" pitchFamily="18" charset="0"/>
                        <a:cs typeface="Times New Roman" pitchFamily="18" charset="0"/>
                      </a:endParaRPr>
                    </a:p>
                    <a:p>
                      <a:pPr algn="ctr" fontAlgn="ctr"/>
                      <a:r>
                        <a:rPr lang="ru-RU" sz="1200" b="0" i="0" u="none" strike="noStrike" dirty="0" smtClean="0">
                          <a:solidFill>
                            <a:srgbClr val="0909A3"/>
                          </a:solidFill>
                          <a:effectLst/>
                          <a:latin typeface="Times New Roman" pitchFamily="18" charset="0"/>
                          <a:cs typeface="Times New Roman" pitchFamily="18" charset="0"/>
                        </a:rPr>
                        <a:t> </a:t>
                      </a:r>
                      <a:r>
                        <a:rPr lang="ru-RU" sz="1200" b="0" i="0" u="none" strike="noStrike" dirty="0">
                          <a:solidFill>
                            <a:srgbClr val="0909A3"/>
                          </a:solidFill>
                          <a:effectLst/>
                          <a:latin typeface="Times New Roman" pitchFamily="18" charset="0"/>
                          <a:cs typeface="Times New Roman" pitchFamily="18" charset="0"/>
                        </a:rPr>
                        <a:t>для Дома и </a:t>
                      </a:r>
                      <a:r>
                        <a:rPr lang="ru-RU" sz="1200" b="0" i="0" u="none" strike="noStrike" dirty="0" smtClean="0">
                          <a:solidFill>
                            <a:srgbClr val="0909A3"/>
                          </a:solidFill>
                          <a:effectLst/>
                          <a:latin typeface="Times New Roman" pitchFamily="18" charset="0"/>
                          <a:cs typeface="Times New Roman" pitchFamily="18" charset="0"/>
                        </a:rPr>
                        <a:t>Офиса</a:t>
                      </a:r>
                      <a:endParaRPr lang="en-US" sz="1200" b="0" i="0" u="none" strike="noStrike" dirty="0" smtClean="0">
                        <a:solidFill>
                          <a:srgbClr val="0909A3"/>
                        </a:solidFill>
                        <a:effectLst/>
                        <a:latin typeface="Times New Roman" pitchFamily="18" charset="0"/>
                        <a:cs typeface="Times New Roman" pitchFamily="18" charset="0"/>
                      </a:endParaRPr>
                    </a:p>
                    <a:p>
                      <a:pPr algn="ctr" fontAlgn="ctr"/>
                      <a:r>
                        <a:rPr lang="ru-RU" sz="1200" b="0" i="0" u="none" strike="noStrike" dirty="0" smtClean="0">
                          <a:solidFill>
                            <a:srgbClr val="0909A3"/>
                          </a:solidFill>
                          <a:effectLst/>
                          <a:latin typeface="Times New Roman" pitchFamily="18" charset="0"/>
                          <a:cs typeface="Times New Roman" pitchFamily="18" charset="0"/>
                        </a:rPr>
                        <a:t> </a:t>
                      </a:r>
                      <a:r>
                        <a:rPr lang="ru-RU" sz="1200" b="0" i="0" u="none" strike="noStrike" dirty="0">
                          <a:solidFill>
                            <a:srgbClr val="0909A3"/>
                          </a:solidFill>
                          <a:effectLst/>
                          <a:latin typeface="Times New Roman" pitchFamily="18" charset="0"/>
                          <a:cs typeface="Times New Roman" pitchFamily="18" charset="0"/>
                        </a:rPr>
                        <a:t>(NFC, ReCP)</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11195">
                <a:tc>
                  <a:txBody>
                    <a:bodyPr/>
                    <a:lstStyle/>
                    <a:p>
                      <a:pPr algn="ctr" fontAlgn="ctr"/>
                      <a:r>
                        <a:rPr lang="ru-RU" sz="1200" b="0" i="0" u="none" strike="noStrike" dirty="0">
                          <a:solidFill>
                            <a:srgbClr val="0909A3"/>
                          </a:solidFill>
                          <a:effectLst/>
                          <a:latin typeface="Times New Roman" pitchFamily="18" charset="0"/>
                          <a:cs typeface="Times New Roman" pitchFamily="18" charset="0"/>
                        </a:rPr>
                        <a:t>Внедрение технологии </a:t>
                      </a:r>
                      <a:br>
                        <a:rPr lang="ru-RU" sz="1200" b="0" i="0" u="none" strike="noStrike" dirty="0">
                          <a:solidFill>
                            <a:srgbClr val="0909A3"/>
                          </a:solidFill>
                          <a:effectLst/>
                          <a:latin typeface="Times New Roman" pitchFamily="18" charset="0"/>
                          <a:cs typeface="Times New Roman" pitchFamily="18" charset="0"/>
                        </a:rPr>
                      </a:br>
                      <a:r>
                        <a:rPr lang="ru-RU" sz="1200" b="0" i="0" u="none" strike="noStrike" dirty="0">
                          <a:solidFill>
                            <a:srgbClr val="0909A3"/>
                          </a:solidFill>
                          <a:effectLst/>
                          <a:latin typeface="Times New Roman" pitchFamily="18" charset="0"/>
                          <a:cs typeface="Times New Roman" pitchFamily="18" charset="0"/>
                        </a:rPr>
                        <a:t>Wifi-Direct (беспроводное </a:t>
                      </a:r>
                      <a:endParaRPr lang="en-US" sz="1200" b="0" i="0" u="none" strike="noStrike" dirty="0" smtClean="0">
                        <a:solidFill>
                          <a:srgbClr val="0909A3"/>
                        </a:solidFill>
                        <a:effectLst/>
                        <a:latin typeface="Times New Roman" pitchFamily="18" charset="0"/>
                        <a:cs typeface="Times New Roman" pitchFamily="18" charset="0"/>
                      </a:endParaRPr>
                    </a:p>
                    <a:p>
                      <a:pPr algn="ctr" fontAlgn="ctr"/>
                      <a:r>
                        <a:rPr lang="ru-RU" sz="1200" b="0" i="0" u="none" strike="noStrike" dirty="0" smtClean="0">
                          <a:solidFill>
                            <a:srgbClr val="0909A3"/>
                          </a:solidFill>
                          <a:effectLst/>
                          <a:latin typeface="Times New Roman" pitchFamily="18" charset="0"/>
                          <a:cs typeface="Times New Roman" pitchFamily="18" charset="0"/>
                        </a:rPr>
                        <a:t>подключение</a:t>
                      </a:r>
                      <a:r>
                        <a:rPr lang="ru-RU" sz="1200" b="0" i="0" u="none" strike="noStrike" dirty="0">
                          <a:solidFill>
                            <a:srgbClr val="0909A3"/>
                          </a:solidFill>
                          <a:effectLst/>
                          <a:latin typeface="Times New Roman" pitchFamily="18" charset="0"/>
                          <a:cs typeface="Times New Roman" pitchFamily="18" charset="0"/>
                        </a:rPr>
                        <a:t>, без точки доступа)</a:t>
                      </a:r>
                    </a:p>
                  </a:txBody>
                  <a:tcPr marL="6350" marR="6350" marT="47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
        <p:nvSpPr>
          <p:cNvPr id="5" name="Rectangle 4"/>
          <p:cNvSpPr/>
          <p:nvPr/>
        </p:nvSpPr>
        <p:spPr>
          <a:xfrm>
            <a:off x="0" y="0"/>
            <a:ext cx="9144000" cy="7715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
          <p:cNvSpPr txBox="1">
            <a:spLocks noChangeArrowheads="1"/>
          </p:cNvSpPr>
          <p:nvPr/>
        </p:nvSpPr>
        <p:spPr>
          <a:xfrm>
            <a:off x="0" y="123478"/>
            <a:ext cx="9410734" cy="52322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spAutoFit/>
          </a:bodyPr>
          <a:lstStyle>
            <a:lvl1pPr algn="l" rtl="0" eaLnBrk="0" fontAlgn="base" latinLnBrk="1" hangingPunct="0">
              <a:spcBef>
                <a:spcPct val="0"/>
              </a:spcBef>
              <a:spcAft>
                <a:spcPct val="0"/>
              </a:spcAft>
              <a:defRPr kumimoji="1" lang="ko-KR" altLang="en-US" sz="3000" b="1" kern="1200" spc="-130" dirty="0">
                <a:gradFill>
                  <a:gsLst>
                    <a:gs pos="0">
                      <a:srgbClr val="FFFFFF"/>
                    </a:gs>
                    <a:gs pos="100000">
                      <a:srgbClr val="FFFFFF">
                        <a:lumMod val="85000"/>
                      </a:srgbClr>
                    </a:gs>
                  </a:gsLst>
                  <a:lin ang="5400000" scaled="0"/>
                </a:gradFill>
                <a:effectLst>
                  <a:outerShdw blurRad="38100" dist="38100" dir="2700000" algn="tl">
                    <a:srgbClr val="000000">
                      <a:alpha val="43137"/>
                    </a:srgbClr>
                  </a:outerShdw>
                </a:effectLst>
                <a:latin typeface="Arial" pitchFamily="34" charset="0"/>
                <a:ea typeface="맑은 고딕" pitchFamily="50" charset="-127"/>
                <a:cs typeface="Arial" pitchFamily="34" charset="0"/>
                <a:sym typeface="Wingdings" pitchFamily="2" charset="2"/>
              </a:defRPr>
            </a:lvl1pPr>
            <a:lvl2pPr algn="l" rtl="0" eaLnBrk="0" fontAlgn="base" latinLnBrk="1" hangingPunct="0">
              <a:spcBef>
                <a:spcPct val="0"/>
              </a:spcBef>
              <a:spcAft>
                <a:spcPct val="0"/>
              </a:spcAft>
              <a:defRPr kumimoji="1" sz="3000" b="1">
                <a:solidFill>
                  <a:schemeClr val="tx1"/>
                </a:solidFill>
                <a:latin typeface="Arial" pitchFamily="34" charset="0"/>
                <a:ea typeface="맑은 고딕" pitchFamily="50" charset="-127"/>
                <a:cs typeface="Arial" pitchFamily="34" charset="0"/>
                <a:sym typeface="Wingdings" pitchFamily="2" charset="2"/>
              </a:defRPr>
            </a:lvl2pPr>
            <a:lvl3pPr algn="l" rtl="0" eaLnBrk="0" fontAlgn="base" latinLnBrk="1" hangingPunct="0">
              <a:spcBef>
                <a:spcPct val="0"/>
              </a:spcBef>
              <a:spcAft>
                <a:spcPct val="0"/>
              </a:spcAft>
              <a:defRPr kumimoji="1" sz="3000" b="1">
                <a:solidFill>
                  <a:schemeClr val="tx1"/>
                </a:solidFill>
                <a:latin typeface="Arial" pitchFamily="34" charset="0"/>
                <a:ea typeface="맑은 고딕" pitchFamily="50" charset="-127"/>
                <a:cs typeface="Arial" pitchFamily="34" charset="0"/>
                <a:sym typeface="Wingdings" pitchFamily="2" charset="2"/>
              </a:defRPr>
            </a:lvl3pPr>
            <a:lvl4pPr algn="l" rtl="0" eaLnBrk="0" fontAlgn="base" latinLnBrk="1" hangingPunct="0">
              <a:spcBef>
                <a:spcPct val="0"/>
              </a:spcBef>
              <a:spcAft>
                <a:spcPct val="0"/>
              </a:spcAft>
              <a:defRPr kumimoji="1" sz="3000" b="1">
                <a:solidFill>
                  <a:schemeClr val="tx1"/>
                </a:solidFill>
                <a:latin typeface="Arial" pitchFamily="34" charset="0"/>
                <a:ea typeface="맑은 고딕" pitchFamily="50" charset="-127"/>
                <a:cs typeface="Arial" pitchFamily="34" charset="0"/>
                <a:sym typeface="Wingdings" pitchFamily="2" charset="2"/>
              </a:defRPr>
            </a:lvl4pPr>
            <a:lvl5pPr algn="l" rtl="0" eaLnBrk="0" fontAlgn="base" latinLnBrk="1" hangingPunct="0">
              <a:spcBef>
                <a:spcPct val="0"/>
              </a:spcBef>
              <a:spcAft>
                <a:spcPct val="0"/>
              </a:spcAft>
              <a:defRPr kumimoji="1" sz="3000" b="1">
                <a:solidFill>
                  <a:schemeClr val="tx1"/>
                </a:solidFill>
                <a:latin typeface="Arial" pitchFamily="34" charset="0"/>
                <a:ea typeface="맑은 고딕" pitchFamily="50" charset="-127"/>
                <a:cs typeface="Arial" pitchFamily="34" charset="0"/>
                <a:sym typeface="Wingdings" pitchFamily="2" charset="2"/>
              </a:defRPr>
            </a:lvl5pPr>
            <a:lvl6pPr marL="457200" algn="l" rtl="0" fontAlgn="base" latinLnBrk="1">
              <a:spcBef>
                <a:spcPct val="0"/>
              </a:spcBef>
              <a:spcAft>
                <a:spcPct val="0"/>
              </a:spcAft>
              <a:defRPr kumimoji="1" sz="3000" b="1">
                <a:solidFill>
                  <a:schemeClr val="tx1"/>
                </a:solidFill>
                <a:latin typeface="Arial" pitchFamily="34" charset="0"/>
                <a:ea typeface="굴림" pitchFamily="50" charset="-127"/>
                <a:cs typeface="Arial" pitchFamily="34" charset="0"/>
                <a:sym typeface="Wingdings" pitchFamily="2" charset="2"/>
              </a:defRPr>
            </a:lvl6pPr>
            <a:lvl7pPr marL="914400" algn="l" rtl="0" fontAlgn="base" latinLnBrk="1">
              <a:spcBef>
                <a:spcPct val="0"/>
              </a:spcBef>
              <a:spcAft>
                <a:spcPct val="0"/>
              </a:spcAft>
              <a:defRPr kumimoji="1" sz="3000" b="1">
                <a:solidFill>
                  <a:schemeClr val="tx1"/>
                </a:solidFill>
                <a:latin typeface="Arial" pitchFamily="34" charset="0"/>
                <a:ea typeface="굴림" pitchFamily="50" charset="-127"/>
                <a:cs typeface="Arial" pitchFamily="34" charset="0"/>
                <a:sym typeface="Wingdings" pitchFamily="2" charset="2"/>
              </a:defRPr>
            </a:lvl7pPr>
            <a:lvl8pPr marL="1371600" algn="l" rtl="0" fontAlgn="base" latinLnBrk="1">
              <a:spcBef>
                <a:spcPct val="0"/>
              </a:spcBef>
              <a:spcAft>
                <a:spcPct val="0"/>
              </a:spcAft>
              <a:defRPr kumimoji="1" sz="3000" b="1">
                <a:solidFill>
                  <a:schemeClr val="tx1"/>
                </a:solidFill>
                <a:latin typeface="Arial" pitchFamily="34" charset="0"/>
                <a:ea typeface="굴림" pitchFamily="50" charset="-127"/>
                <a:cs typeface="Arial" pitchFamily="34" charset="0"/>
                <a:sym typeface="Wingdings" pitchFamily="2" charset="2"/>
              </a:defRPr>
            </a:lvl8pPr>
            <a:lvl9pPr marL="1828800" algn="l" rtl="0" fontAlgn="base" latinLnBrk="1">
              <a:spcBef>
                <a:spcPct val="0"/>
              </a:spcBef>
              <a:spcAft>
                <a:spcPct val="0"/>
              </a:spcAft>
              <a:defRPr kumimoji="1" sz="3000" b="1">
                <a:solidFill>
                  <a:schemeClr val="tx1"/>
                </a:solidFill>
                <a:latin typeface="Arial" pitchFamily="34" charset="0"/>
                <a:ea typeface="굴림" pitchFamily="50" charset="-127"/>
                <a:cs typeface="Arial" pitchFamily="34" charset="0"/>
                <a:sym typeface="Wingdings" pitchFamily="2" charset="2"/>
              </a:defRPr>
            </a:lvl9pPr>
          </a:lstStyle>
          <a:p>
            <a:pPr>
              <a:spcBef>
                <a:spcPct val="50000"/>
              </a:spcBef>
              <a:defRPr/>
            </a:pPr>
            <a:r>
              <a:rPr lang="ru-RU" altLang="ko-KR" sz="2800" dirty="0" smtClean="0">
                <a:solidFill>
                  <a:schemeClr val="bg1">
                    <a:lumMod val="75000"/>
                  </a:schemeClr>
                </a:solidFill>
                <a:latin typeface="Times New Roman" pitchFamily="18" charset="0"/>
                <a:cs typeface="Times New Roman" pitchFamily="18" charset="0"/>
              </a:rPr>
              <a:t>История развития печатной техники Самсунг</a:t>
            </a:r>
            <a:endParaRPr lang="en-US" altLang="ko-KR" sz="2800" dirty="0" smtClean="0">
              <a:solidFill>
                <a:schemeClr val="bg1">
                  <a:lumMod val="75000"/>
                </a:schemeClr>
              </a:solidFill>
              <a:latin typeface="Times New Roman" pitchFamily="18" charset="0"/>
              <a:cs typeface="Times New Roman"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915" y="62242"/>
            <a:ext cx="1741910" cy="550077"/>
          </a:xfrm>
          <a:prstGeom prst="rect">
            <a:avLst/>
          </a:prstGeom>
        </p:spPr>
      </p:pic>
    </p:spTree>
    <p:extLst>
      <p:ext uri="{BB962C8B-B14F-4D97-AF65-F5344CB8AC3E}">
        <p14:creationId xmlns:p14="http://schemas.microsoft.com/office/powerpoint/2010/main" val="2548369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7157" y="4353948"/>
            <a:ext cx="922895" cy="54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descr="http://www.samsung.com/ru/consumer-images/product/printers/2012/CLX-6260FR-XEV/features/CLX-6260FR-XEV-26-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14244" y="1676902"/>
            <a:ext cx="1663792" cy="772103"/>
          </a:xfrm>
          <a:prstGeom prst="rect">
            <a:avLst/>
          </a:prstGeom>
          <a:noFill/>
        </p:spPr>
      </p:pic>
      <p:sp>
        <p:nvSpPr>
          <p:cNvPr id="45" name="제목 4"/>
          <p:cNvSpPr txBox="1">
            <a:spLocks/>
          </p:cNvSpPr>
          <p:nvPr/>
        </p:nvSpPr>
        <p:spPr>
          <a:xfrm>
            <a:off x="214314" y="21692"/>
            <a:ext cx="8301037" cy="584775"/>
          </a:xfrm>
          <a:prstGeom prst="rect">
            <a:avLst/>
          </a:prstGeom>
        </p:spPr>
        <p:txBody>
          <a:bodyPr>
            <a:spAutoFit/>
          </a:bodyPr>
          <a:lstStyle/>
          <a:p>
            <a:pPr eaLnBrk="0" hangingPunct="0">
              <a:defRPr/>
            </a:pPr>
            <a:r>
              <a:rPr kumimoji="0" lang="en-US" altLang="ko-KR" sz="3200" b="1" spc="-100" dirty="0" err="1"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Pro</a:t>
            </a:r>
            <a:r>
              <a:rPr kumimoji="0" lang="en-US" altLang="ko-KR" sz="3200" b="1" i="1" spc="-100" dirty="0" err="1"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Xpress</a:t>
            </a:r>
            <a:r>
              <a:rPr kumimoji="0" lang="en-US" altLang="ko-KR" sz="3200" b="1" i="1"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M</a:t>
            </a:r>
            <a:r>
              <a:rPr kumimoji="0"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3820 </a:t>
            </a:r>
            <a:r>
              <a:rPr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a:t>
            </a:r>
            <a:r>
              <a:rPr kumimoji="0"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kumimoji="0"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M4020 </a:t>
            </a:r>
            <a:r>
              <a:rPr kumimoji="0"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series</a:t>
            </a:r>
            <a:endParaRPr kumimoji="0"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endParaRPr>
          </a:p>
        </p:txBody>
      </p:sp>
      <p:sp>
        <p:nvSpPr>
          <p:cNvPr id="38" name="Rectangle 19"/>
          <p:cNvSpPr>
            <a:spLocks noChangeArrowheads="1"/>
          </p:cNvSpPr>
          <p:nvPr/>
        </p:nvSpPr>
        <p:spPr bwMode="auto">
          <a:xfrm>
            <a:off x="3834136" y="3424268"/>
            <a:ext cx="5257613" cy="1631216"/>
          </a:xfrm>
          <a:prstGeom prst="rect">
            <a:avLst/>
          </a:prstGeom>
          <a:noFill/>
          <a:ln w="9525">
            <a:noFill/>
            <a:miter lim="800000"/>
            <a:headEnd/>
            <a:tailEnd/>
          </a:ln>
        </p:spPr>
        <p:txBody>
          <a:bodyPr wrap="square">
            <a:spAutoFit/>
          </a:bodyPr>
          <a:lstStyle/>
          <a:p>
            <a:pPr>
              <a:buSzPct val="90000"/>
            </a:pPr>
            <a:r>
              <a:rPr lang="ru-RU" altLang="ko-KR" sz="2000" b="1" dirty="0" smtClean="0">
                <a:latin typeface="Calibri" pitchFamily="34" charset="0"/>
              </a:rPr>
              <a:t>Основные характеристики</a:t>
            </a:r>
            <a:r>
              <a:rPr lang="en-US" altLang="ko-KR" sz="2000" b="1" dirty="0" smtClean="0">
                <a:latin typeface="Calibri" pitchFamily="34" charset="0"/>
              </a:rPr>
              <a:t>:</a:t>
            </a:r>
          </a:p>
          <a:p>
            <a:pPr>
              <a:spcBef>
                <a:spcPts val="600"/>
              </a:spcBef>
              <a:buFont typeface="Arial" pitchFamily="34" charset="0"/>
              <a:buChar char="•"/>
              <a:defRPr/>
            </a:pPr>
            <a:r>
              <a:rPr lang="en-US" altLang="ko-KR" dirty="0">
                <a:solidFill>
                  <a:schemeClr val="tx2">
                    <a:lumMod val="75000"/>
                    <a:lumOff val="25000"/>
                  </a:schemeClr>
                </a:solidFill>
                <a:latin typeface="Calibri" pitchFamily="34" charset="0"/>
              </a:rPr>
              <a:t> </a:t>
            </a:r>
            <a:r>
              <a:rPr lang="ru-RU" altLang="ko-KR" sz="1400" dirty="0">
                <a:solidFill>
                  <a:schemeClr val="tx2">
                    <a:lumMod val="75000"/>
                    <a:lumOff val="25000"/>
                  </a:schemeClr>
                </a:solidFill>
                <a:latin typeface="Calibri" pitchFamily="34" charset="0"/>
              </a:rPr>
              <a:t>Скорость печати</a:t>
            </a:r>
            <a:r>
              <a:rPr lang="en-US" altLang="ko-KR" sz="1400" dirty="0">
                <a:solidFill>
                  <a:schemeClr val="tx2">
                    <a:lumMod val="75000"/>
                    <a:lumOff val="25000"/>
                  </a:schemeClr>
                </a:solidFill>
                <a:latin typeface="Calibri" pitchFamily="34" charset="0"/>
              </a:rPr>
              <a:t>: 38(M3820) </a:t>
            </a:r>
            <a:r>
              <a:rPr lang="ru-RU" altLang="ko-KR" sz="1400" dirty="0">
                <a:solidFill>
                  <a:schemeClr val="tx2">
                    <a:lumMod val="75000"/>
                    <a:lumOff val="25000"/>
                  </a:schemeClr>
                </a:solidFill>
                <a:latin typeface="Calibri" pitchFamily="34" charset="0"/>
              </a:rPr>
              <a:t>и </a:t>
            </a:r>
            <a:r>
              <a:rPr lang="en-US" altLang="ko-KR" sz="1400" dirty="0">
                <a:solidFill>
                  <a:schemeClr val="tx2">
                    <a:lumMod val="75000"/>
                    <a:lumOff val="25000"/>
                  </a:schemeClr>
                </a:solidFill>
                <a:latin typeface="Calibri" pitchFamily="34" charset="0"/>
              </a:rPr>
              <a:t>40</a:t>
            </a:r>
            <a:r>
              <a:rPr lang="ru-RU" altLang="ko-KR" sz="1400" dirty="0">
                <a:solidFill>
                  <a:schemeClr val="tx2">
                    <a:lumMod val="75000"/>
                    <a:lumOff val="25000"/>
                  </a:schemeClr>
                </a:solidFill>
                <a:latin typeface="Calibri" pitchFamily="34" charset="0"/>
              </a:rPr>
              <a:t>(</a:t>
            </a:r>
            <a:r>
              <a:rPr lang="en-US" altLang="ko-KR" sz="1400" dirty="0">
                <a:solidFill>
                  <a:schemeClr val="tx2">
                    <a:lumMod val="75000"/>
                    <a:lumOff val="25000"/>
                  </a:schemeClr>
                </a:solidFill>
                <a:latin typeface="Calibri" pitchFamily="34" charset="0"/>
              </a:rPr>
              <a:t>M4020</a:t>
            </a:r>
            <a:r>
              <a:rPr lang="ru-RU" altLang="ko-KR" sz="1400" dirty="0">
                <a:solidFill>
                  <a:schemeClr val="tx2">
                    <a:lumMod val="75000"/>
                    <a:lumOff val="25000"/>
                  </a:schemeClr>
                </a:solidFill>
                <a:latin typeface="Calibri" pitchFamily="34" charset="0"/>
              </a:rPr>
              <a:t>)</a:t>
            </a:r>
            <a:r>
              <a:rPr lang="en-US" altLang="ko-KR" sz="1400" dirty="0">
                <a:solidFill>
                  <a:schemeClr val="tx2">
                    <a:lumMod val="75000"/>
                    <a:lumOff val="25000"/>
                  </a:schemeClr>
                </a:solidFill>
                <a:latin typeface="Calibri" pitchFamily="34" charset="0"/>
              </a:rPr>
              <a:t> </a:t>
            </a:r>
            <a:r>
              <a:rPr lang="ru-RU" altLang="ko-KR" sz="1400" dirty="0">
                <a:solidFill>
                  <a:schemeClr val="tx2">
                    <a:lumMod val="75000"/>
                    <a:lumOff val="25000"/>
                  </a:schemeClr>
                </a:solidFill>
                <a:latin typeface="Calibri" pitchFamily="34" charset="0"/>
              </a:rPr>
              <a:t>стр/мин</a:t>
            </a:r>
            <a:endParaRPr lang="en-US" altLang="ko-KR" sz="1400" dirty="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400" dirty="0">
                <a:solidFill>
                  <a:schemeClr val="tx2">
                    <a:lumMod val="75000"/>
                    <a:lumOff val="25000"/>
                  </a:schemeClr>
                </a:solidFill>
                <a:latin typeface="Calibri" pitchFamily="34" charset="0"/>
              </a:rPr>
              <a:t> Оперативная память: </a:t>
            </a:r>
            <a:r>
              <a:rPr lang="en-US" altLang="ko-KR" sz="1400" dirty="0">
                <a:solidFill>
                  <a:schemeClr val="tx2">
                    <a:lumMod val="75000"/>
                    <a:lumOff val="25000"/>
                  </a:schemeClr>
                </a:solidFill>
                <a:latin typeface="Calibri" pitchFamily="34" charset="0"/>
              </a:rPr>
              <a:t>128 </a:t>
            </a:r>
            <a:r>
              <a:rPr lang="ru-RU" altLang="ko-KR" sz="1400" dirty="0">
                <a:solidFill>
                  <a:schemeClr val="tx2">
                    <a:lumMod val="75000"/>
                    <a:lumOff val="25000"/>
                  </a:schemeClr>
                </a:solidFill>
                <a:latin typeface="Calibri" pitchFamily="34" charset="0"/>
              </a:rPr>
              <a:t>МБ</a:t>
            </a:r>
            <a:r>
              <a:rPr lang="en-US" altLang="ko-KR" sz="1400" dirty="0">
                <a:solidFill>
                  <a:schemeClr val="tx2">
                    <a:lumMod val="75000"/>
                    <a:lumOff val="25000"/>
                  </a:schemeClr>
                </a:solidFill>
                <a:latin typeface="Calibri" pitchFamily="34" charset="0"/>
              </a:rPr>
              <a:t>, 256 </a:t>
            </a:r>
            <a:r>
              <a:rPr lang="ru-RU" altLang="ko-KR" sz="1400" dirty="0">
                <a:solidFill>
                  <a:schemeClr val="tx2">
                    <a:lumMod val="75000"/>
                    <a:lumOff val="25000"/>
                  </a:schemeClr>
                </a:solidFill>
                <a:latin typeface="Calibri" pitchFamily="34" charset="0"/>
              </a:rPr>
              <a:t>МБ (М4020</a:t>
            </a:r>
            <a:r>
              <a:rPr lang="en-US" altLang="ko-KR" sz="1400" dirty="0">
                <a:solidFill>
                  <a:schemeClr val="tx2">
                    <a:lumMod val="75000"/>
                    <a:lumOff val="25000"/>
                  </a:schemeClr>
                </a:solidFill>
                <a:latin typeface="Calibri" pitchFamily="34" charset="0"/>
              </a:rPr>
              <a:t>ND</a:t>
            </a:r>
            <a:r>
              <a:rPr lang="ru-RU" altLang="ko-KR" sz="1400" dirty="0">
                <a:solidFill>
                  <a:schemeClr val="tx2">
                    <a:lumMod val="75000"/>
                    <a:lumOff val="25000"/>
                  </a:schemeClr>
                </a:solidFill>
                <a:latin typeface="Calibri" pitchFamily="34" charset="0"/>
              </a:rPr>
              <a:t>)</a:t>
            </a:r>
            <a:r>
              <a:rPr lang="en-US" altLang="ko-KR" sz="1400" dirty="0">
                <a:solidFill>
                  <a:schemeClr val="tx2">
                    <a:lumMod val="75000"/>
                    <a:lumOff val="25000"/>
                  </a:schemeClr>
                </a:solidFill>
                <a:latin typeface="Calibri" pitchFamily="34" charset="0"/>
              </a:rPr>
              <a:t> (</a:t>
            </a:r>
            <a:r>
              <a:rPr lang="ru-RU" altLang="ko-KR" sz="1400" dirty="0">
                <a:solidFill>
                  <a:schemeClr val="tx2">
                    <a:lumMod val="75000"/>
                    <a:lumOff val="25000"/>
                  </a:schemeClr>
                </a:solidFill>
                <a:latin typeface="Calibri" pitchFamily="34" charset="0"/>
              </a:rPr>
              <a:t>макс. 512</a:t>
            </a:r>
            <a:r>
              <a:rPr lang="en-US" altLang="ko-KR" sz="1400" dirty="0">
                <a:solidFill>
                  <a:schemeClr val="tx2">
                    <a:lumMod val="75000"/>
                    <a:lumOff val="25000"/>
                  </a:schemeClr>
                </a:solidFill>
                <a:latin typeface="Calibri" pitchFamily="34" charset="0"/>
              </a:rPr>
              <a:t>)</a:t>
            </a:r>
          </a:p>
          <a:p>
            <a:pPr>
              <a:spcBef>
                <a:spcPts val="600"/>
              </a:spcBef>
              <a:buFont typeface="Arial" pitchFamily="34" charset="0"/>
              <a:buChar char="•"/>
              <a:defRPr/>
            </a:pPr>
            <a:r>
              <a:rPr lang="en-US" altLang="ko-KR" sz="1400" dirty="0">
                <a:solidFill>
                  <a:schemeClr val="tx2">
                    <a:lumMod val="75000"/>
                    <a:lumOff val="25000"/>
                  </a:schemeClr>
                </a:solidFill>
                <a:latin typeface="Calibri" pitchFamily="34" charset="0"/>
              </a:rPr>
              <a:t> </a:t>
            </a:r>
            <a:r>
              <a:rPr lang="ru-RU" altLang="ko-KR" sz="1400" dirty="0">
                <a:solidFill>
                  <a:schemeClr val="tx2">
                    <a:lumMod val="75000"/>
                    <a:lumOff val="25000"/>
                  </a:schemeClr>
                </a:solidFill>
                <a:latin typeface="Calibri" pitchFamily="34" charset="0"/>
              </a:rPr>
              <a:t>Процессор</a:t>
            </a:r>
            <a:r>
              <a:rPr lang="en-US" altLang="ko-KR" sz="1400" dirty="0">
                <a:solidFill>
                  <a:schemeClr val="tx2">
                    <a:lumMod val="75000"/>
                    <a:lumOff val="25000"/>
                  </a:schemeClr>
                </a:solidFill>
                <a:latin typeface="Calibri" pitchFamily="34" charset="0"/>
              </a:rPr>
              <a:t>: Cortex-A5 600</a:t>
            </a:r>
            <a:r>
              <a:rPr lang="ru-RU" altLang="ko-KR" sz="1400" dirty="0">
                <a:solidFill>
                  <a:schemeClr val="tx2">
                    <a:lumMod val="75000"/>
                    <a:lumOff val="25000"/>
                  </a:schemeClr>
                </a:solidFill>
                <a:latin typeface="Calibri" pitchFamily="34" charset="0"/>
              </a:rPr>
              <a:t> МГц</a:t>
            </a:r>
          </a:p>
          <a:p>
            <a:pPr>
              <a:spcBef>
                <a:spcPts val="600"/>
              </a:spcBef>
              <a:buFont typeface="Arial" pitchFamily="34" charset="0"/>
              <a:buChar char="•"/>
              <a:defRPr/>
            </a:pPr>
            <a:r>
              <a:rPr lang="ru-RU" altLang="ko-KR" sz="1400" dirty="0">
                <a:solidFill>
                  <a:schemeClr val="tx2">
                    <a:lumMod val="75000"/>
                    <a:lumOff val="25000"/>
                  </a:schemeClr>
                </a:solidFill>
                <a:latin typeface="Calibri" pitchFamily="34" charset="0"/>
              </a:rPr>
              <a:t> Максимальная ежемесячная нагрузка</a:t>
            </a:r>
            <a:r>
              <a:rPr lang="en-US" altLang="ko-KR" sz="1400" dirty="0">
                <a:solidFill>
                  <a:schemeClr val="tx2">
                    <a:lumMod val="75000"/>
                    <a:lumOff val="25000"/>
                  </a:schemeClr>
                </a:solidFill>
                <a:latin typeface="Calibri" pitchFamily="34" charset="0"/>
              </a:rPr>
              <a:t>:</a:t>
            </a:r>
            <a:r>
              <a:rPr lang="ru-RU" altLang="ko-KR" sz="1400" dirty="0">
                <a:solidFill>
                  <a:schemeClr val="tx2">
                    <a:lumMod val="75000"/>
                    <a:lumOff val="25000"/>
                  </a:schemeClr>
                </a:solidFill>
                <a:latin typeface="Calibri" pitchFamily="34" charset="0"/>
              </a:rPr>
              <a:t> 80 000, </a:t>
            </a:r>
            <a:r>
              <a:rPr lang="en-US" altLang="ko-KR" sz="1400" dirty="0">
                <a:solidFill>
                  <a:schemeClr val="tx2">
                    <a:lumMod val="75000"/>
                    <a:lumOff val="25000"/>
                  </a:schemeClr>
                </a:solidFill>
                <a:latin typeface="Calibri" pitchFamily="34" charset="0"/>
              </a:rPr>
              <a:t> </a:t>
            </a:r>
            <a:r>
              <a:rPr lang="ru-RU" altLang="ko-KR" sz="1400" dirty="0">
                <a:solidFill>
                  <a:schemeClr val="tx2">
                    <a:lumMod val="75000"/>
                    <a:lumOff val="25000"/>
                  </a:schemeClr>
                </a:solidFill>
                <a:latin typeface="Calibri" pitchFamily="34" charset="0"/>
              </a:rPr>
              <a:t>100 000 (</a:t>
            </a:r>
            <a:r>
              <a:rPr lang="en-US" altLang="ko-KR" sz="1400" dirty="0">
                <a:solidFill>
                  <a:schemeClr val="tx2">
                    <a:lumMod val="75000"/>
                    <a:lumOff val="25000"/>
                  </a:schemeClr>
                </a:solidFill>
                <a:latin typeface="Calibri" pitchFamily="34" charset="0"/>
              </a:rPr>
              <a:t>M4020</a:t>
            </a:r>
            <a:r>
              <a:rPr lang="ru-RU" altLang="ko-KR" sz="1400" dirty="0">
                <a:solidFill>
                  <a:schemeClr val="tx2">
                    <a:lumMod val="75000"/>
                    <a:lumOff val="25000"/>
                  </a:schemeClr>
                </a:solidFill>
                <a:latin typeface="Calibri" pitchFamily="34" charset="0"/>
              </a:rPr>
              <a:t>)</a:t>
            </a:r>
          </a:p>
        </p:txBody>
      </p:sp>
      <p:sp>
        <p:nvSpPr>
          <p:cNvPr id="50" name="TextBox 49"/>
          <p:cNvSpPr txBox="1"/>
          <p:nvPr/>
        </p:nvSpPr>
        <p:spPr bwMode="auto">
          <a:xfrm>
            <a:off x="217913" y="4028811"/>
            <a:ext cx="2924923" cy="1107996"/>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 </a:t>
            </a:r>
            <a:r>
              <a:rPr lang="ru-RU" sz="1200" dirty="0" smtClean="0">
                <a:solidFill>
                  <a:schemeClr val="tx2">
                    <a:lumMod val="75000"/>
                    <a:lumOff val="25000"/>
                  </a:schemeClr>
                </a:solidFill>
                <a:latin typeface="Calibri" pitchFamily="34" charset="0"/>
                <a:ea typeface="+mj-ea"/>
              </a:rPr>
              <a:t>Картридж на </a:t>
            </a:r>
            <a:r>
              <a:rPr lang="en-US" sz="1200" dirty="0" smtClean="0">
                <a:solidFill>
                  <a:schemeClr val="tx2">
                    <a:lumMod val="75000"/>
                    <a:lumOff val="25000"/>
                  </a:schemeClr>
                </a:solidFill>
                <a:latin typeface="Calibri" pitchFamily="34" charset="0"/>
                <a:ea typeface="+mj-ea"/>
              </a:rPr>
              <a:t>3000</a:t>
            </a:r>
            <a:r>
              <a:rPr lang="ru-RU" sz="1200" dirty="0" smtClean="0">
                <a:solidFill>
                  <a:schemeClr val="tx2">
                    <a:lumMod val="75000"/>
                    <a:lumOff val="25000"/>
                  </a:schemeClr>
                </a:solidFill>
                <a:latin typeface="Calibri" pitchFamily="34" charset="0"/>
                <a:ea typeface="+mj-ea"/>
              </a:rPr>
              <a:t> ст</a:t>
            </a:r>
            <a:r>
              <a:rPr lang="en-US" sz="1200" dirty="0" smtClean="0">
                <a:solidFill>
                  <a:schemeClr val="tx2">
                    <a:lumMod val="75000"/>
                    <a:lumOff val="25000"/>
                  </a:schemeClr>
                </a:solidFill>
                <a:latin typeface="Calibri" pitchFamily="34" charset="0"/>
                <a:ea typeface="+mj-ea"/>
              </a:rPr>
              <a:t>.</a:t>
            </a:r>
            <a:r>
              <a:rPr lang="ru-RU" sz="1200" dirty="0" smtClean="0">
                <a:solidFill>
                  <a:schemeClr val="tx2">
                    <a:lumMod val="75000"/>
                    <a:lumOff val="25000"/>
                  </a:schemeClr>
                </a:solidFill>
                <a:latin typeface="Calibri" pitchFamily="34" charset="0"/>
                <a:ea typeface="+mj-ea"/>
              </a:rPr>
              <a:t> (старт)</a:t>
            </a:r>
            <a:endParaRPr lang="ru-RU" sz="1200" dirty="0">
              <a:solidFill>
                <a:schemeClr val="tx2">
                  <a:lumMod val="75000"/>
                  <a:lumOff val="25000"/>
                </a:schemeClr>
              </a:solidFill>
              <a:latin typeface="Calibri" pitchFamily="34" charset="0"/>
              <a:ea typeface="+mj-ea"/>
            </a:endParaRPr>
          </a:p>
          <a:p>
            <a:pPr>
              <a:buFont typeface="Arial" pitchFamily="34" charset="0"/>
              <a:buChar char="•"/>
              <a:defRPr/>
            </a:pPr>
            <a:r>
              <a:rPr lang="ru-RU" sz="1200" dirty="0" smtClean="0">
                <a:solidFill>
                  <a:schemeClr val="tx2">
                    <a:lumMod val="75000"/>
                    <a:lumOff val="25000"/>
                  </a:schemeClr>
                </a:solidFill>
                <a:latin typeface="Calibri" pitchFamily="34" charset="0"/>
                <a:ea typeface="+mj-ea"/>
              </a:rPr>
              <a:t> Картридж на </a:t>
            </a:r>
            <a:r>
              <a:rPr lang="en-US" sz="1200" dirty="0" smtClean="0">
                <a:solidFill>
                  <a:schemeClr val="tx2">
                    <a:lumMod val="75000"/>
                    <a:lumOff val="25000"/>
                  </a:schemeClr>
                </a:solidFill>
                <a:latin typeface="Calibri" pitchFamily="34" charset="0"/>
                <a:ea typeface="+mj-ea"/>
              </a:rPr>
              <a:t>5000 </a:t>
            </a:r>
            <a:r>
              <a:rPr lang="ru-RU" sz="1200" dirty="0" smtClean="0">
                <a:solidFill>
                  <a:schemeClr val="tx2">
                    <a:lumMod val="75000"/>
                    <a:lumOff val="25000"/>
                  </a:schemeClr>
                </a:solidFill>
                <a:latin typeface="Calibri" pitchFamily="34" charset="0"/>
                <a:ea typeface="+mj-ea"/>
              </a:rPr>
              <a:t>ст</a:t>
            </a:r>
            <a:r>
              <a:rPr lang="en-US" sz="1200" dirty="0" smtClean="0">
                <a:solidFill>
                  <a:schemeClr val="tx2">
                    <a:lumMod val="75000"/>
                    <a:lumOff val="25000"/>
                  </a:schemeClr>
                </a:solidFill>
                <a:latin typeface="Calibri" pitchFamily="34" charset="0"/>
                <a:ea typeface="+mj-ea"/>
              </a:rPr>
              <a:t>.</a:t>
            </a:r>
          </a:p>
          <a:p>
            <a:pPr>
              <a:buFont typeface="Arial" pitchFamily="34" charset="0"/>
              <a:buChar char="•"/>
              <a:defRPr/>
            </a:pPr>
            <a:r>
              <a:rPr lang="ru-RU" sz="1200" dirty="0" smtClean="0">
                <a:solidFill>
                  <a:schemeClr val="tx2">
                    <a:lumMod val="75000"/>
                    <a:lumOff val="25000"/>
                  </a:schemeClr>
                </a:solidFill>
                <a:latin typeface="Calibri" pitchFamily="34" charset="0"/>
                <a:ea typeface="+mj-ea"/>
              </a:rPr>
              <a:t> Картридж на </a:t>
            </a:r>
            <a:r>
              <a:rPr lang="en-US" sz="1200" dirty="0" smtClean="0">
                <a:solidFill>
                  <a:schemeClr val="tx2">
                    <a:lumMod val="75000"/>
                    <a:lumOff val="25000"/>
                  </a:schemeClr>
                </a:solidFill>
                <a:latin typeface="Calibri" pitchFamily="34" charset="0"/>
                <a:ea typeface="+mj-ea"/>
              </a:rPr>
              <a:t>10000 </a:t>
            </a:r>
            <a:r>
              <a:rPr lang="ru-RU" sz="1200" dirty="0" smtClean="0">
                <a:solidFill>
                  <a:schemeClr val="tx2">
                    <a:lumMod val="75000"/>
                    <a:lumOff val="25000"/>
                  </a:schemeClr>
                </a:solidFill>
                <a:latin typeface="Calibri" pitchFamily="34" charset="0"/>
                <a:ea typeface="+mj-ea"/>
              </a:rPr>
              <a:t>ст.</a:t>
            </a:r>
            <a:endParaRPr lang="en-US" sz="1200" dirty="0" smtClean="0">
              <a:solidFill>
                <a:schemeClr val="tx2">
                  <a:lumMod val="75000"/>
                  <a:lumOff val="25000"/>
                </a:schemeClr>
              </a:solidFill>
              <a:latin typeface="Calibri" pitchFamily="34" charset="0"/>
              <a:ea typeface="+mj-ea"/>
            </a:endParaRPr>
          </a:p>
          <a:p>
            <a:pPr>
              <a:buFont typeface="Arial" pitchFamily="34" charset="0"/>
              <a:buChar char="•"/>
              <a:defRPr/>
            </a:pPr>
            <a:r>
              <a:rPr lang="ru-RU" sz="1200" dirty="0" smtClean="0">
                <a:solidFill>
                  <a:schemeClr val="tx2">
                    <a:lumMod val="75000"/>
                    <a:lumOff val="25000"/>
                  </a:schemeClr>
                </a:solidFill>
                <a:latin typeface="Calibri" pitchFamily="34" charset="0"/>
                <a:ea typeface="+mj-ea"/>
              </a:rPr>
              <a:t> Картридж на </a:t>
            </a:r>
            <a:r>
              <a:rPr lang="en-US" sz="1200" dirty="0" smtClean="0">
                <a:solidFill>
                  <a:schemeClr val="tx2">
                    <a:lumMod val="75000"/>
                    <a:lumOff val="25000"/>
                  </a:schemeClr>
                </a:solidFill>
                <a:latin typeface="Calibri" pitchFamily="34" charset="0"/>
                <a:ea typeface="+mj-ea"/>
              </a:rPr>
              <a:t>15000 </a:t>
            </a:r>
            <a:r>
              <a:rPr lang="ru-RU" sz="1200" dirty="0" smtClean="0">
                <a:solidFill>
                  <a:schemeClr val="tx2">
                    <a:lumMod val="75000"/>
                    <a:lumOff val="25000"/>
                  </a:schemeClr>
                </a:solidFill>
                <a:latin typeface="Calibri" pitchFamily="34" charset="0"/>
                <a:ea typeface="+mj-ea"/>
              </a:rPr>
              <a:t>ст.(</a:t>
            </a:r>
            <a:r>
              <a:rPr lang="en-US" sz="1200" dirty="0" smtClean="0">
                <a:solidFill>
                  <a:schemeClr val="tx2">
                    <a:lumMod val="75000"/>
                    <a:lumOff val="25000"/>
                  </a:schemeClr>
                </a:solidFill>
                <a:latin typeface="Calibri" pitchFamily="34" charset="0"/>
                <a:ea typeface="+mj-ea"/>
              </a:rPr>
              <a:t>M4020ND</a:t>
            </a:r>
            <a:r>
              <a:rPr lang="ru-RU" sz="1200" dirty="0" smtClean="0">
                <a:solidFill>
                  <a:schemeClr val="tx2">
                    <a:lumMod val="75000"/>
                    <a:lumOff val="25000"/>
                  </a:schemeClr>
                </a:solidFill>
                <a:latin typeface="Calibri" pitchFamily="34" charset="0"/>
                <a:ea typeface="+mj-ea"/>
              </a:rPr>
              <a:t>)</a:t>
            </a:r>
          </a:p>
        </p:txBody>
      </p:sp>
      <p:sp>
        <p:nvSpPr>
          <p:cNvPr id="53" name="Rounded Rectangle 52"/>
          <p:cNvSpPr/>
          <p:nvPr/>
        </p:nvSpPr>
        <p:spPr bwMode="auto">
          <a:xfrm>
            <a:off x="162561" y="4109969"/>
            <a:ext cx="3637875" cy="945515"/>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5"/>
              </a:buBlip>
              <a:defRPr/>
            </a:pPr>
            <a:endParaRPr kumimoji="1" lang="ru-RU" altLang="ko-KR">
              <a:solidFill>
                <a:prstClr val="black"/>
              </a:solidFill>
              <a:latin typeface="Calibri" pitchFamily="34" charset="0"/>
              <a:ea typeface="+mj-ea"/>
            </a:endParaRPr>
          </a:p>
        </p:txBody>
      </p:sp>
      <p:sp>
        <p:nvSpPr>
          <p:cNvPr id="33" name="TextBox 32"/>
          <p:cNvSpPr txBox="1"/>
          <p:nvPr/>
        </p:nvSpPr>
        <p:spPr>
          <a:xfrm>
            <a:off x="3760052" y="1478271"/>
            <a:ext cx="2962862"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Защищенный режим печати</a:t>
            </a:r>
          </a:p>
        </p:txBody>
      </p:sp>
      <p:sp>
        <p:nvSpPr>
          <p:cNvPr id="39" name="AutoShape 6"/>
          <p:cNvSpPr>
            <a:spLocks noChangeArrowheads="1"/>
          </p:cNvSpPr>
          <p:nvPr/>
        </p:nvSpPr>
        <p:spPr bwMode="auto">
          <a:xfrm>
            <a:off x="3790935" y="1557428"/>
            <a:ext cx="5287101" cy="872528"/>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grpSp>
        <p:nvGrpSpPr>
          <p:cNvPr id="30" name="Group 25"/>
          <p:cNvGrpSpPr>
            <a:grpSpLocks/>
          </p:cNvGrpSpPr>
          <p:nvPr/>
        </p:nvGrpSpPr>
        <p:grpSpPr bwMode="auto">
          <a:xfrm>
            <a:off x="190500" y="2139702"/>
            <a:ext cx="3788960" cy="366713"/>
            <a:chOff x="298252" y="1396987"/>
            <a:chExt cx="7519774" cy="488950"/>
          </a:xfrm>
        </p:grpSpPr>
        <p:sp>
          <p:nvSpPr>
            <p:cNvPr id="31"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2" name="Rectangle 54"/>
            <p:cNvSpPr>
              <a:spLocks noChangeArrowheads="1"/>
            </p:cNvSpPr>
            <p:nvPr/>
          </p:nvSpPr>
          <p:spPr bwMode="auto">
            <a:xfrm>
              <a:off x="1331661" y="14096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Черно-белый принтер</a:t>
              </a:r>
              <a:endParaRPr lang="en-US" altLang="ko-KR" sz="1600" dirty="0">
                <a:solidFill>
                  <a:srgbClr val="003366"/>
                </a:solidFill>
                <a:latin typeface="+mn-lt"/>
              </a:endParaRPr>
            </a:p>
          </p:txBody>
        </p:sp>
      </p:grpSp>
      <p:grpSp>
        <p:nvGrpSpPr>
          <p:cNvPr id="49" name="Group 25"/>
          <p:cNvGrpSpPr>
            <a:grpSpLocks/>
          </p:cNvGrpSpPr>
          <p:nvPr/>
        </p:nvGrpSpPr>
        <p:grpSpPr bwMode="auto">
          <a:xfrm>
            <a:off x="190500" y="2558802"/>
            <a:ext cx="3788960" cy="366713"/>
            <a:chOff x="298252" y="1396987"/>
            <a:chExt cx="7519774" cy="488950"/>
          </a:xfrm>
        </p:grpSpPr>
        <p:sp>
          <p:nvSpPr>
            <p:cNvPr id="51"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52" name="Rectangle 54"/>
            <p:cNvSpPr>
              <a:spLocks noChangeArrowheads="1"/>
            </p:cNvSpPr>
            <p:nvPr/>
          </p:nvSpPr>
          <p:spPr bwMode="auto">
            <a:xfrm>
              <a:off x="1331661"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Средний</a:t>
              </a:r>
              <a:r>
                <a:rPr lang="en-US" altLang="ko-KR" sz="1600" dirty="0" smtClean="0">
                  <a:solidFill>
                    <a:srgbClr val="003366"/>
                  </a:solidFill>
                  <a:latin typeface="+mn-lt"/>
                </a:rPr>
                <a:t>/</a:t>
              </a:r>
              <a:r>
                <a:rPr lang="ru-RU" altLang="ko-KR" sz="1600" dirty="0" smtClean="0">
                  <a:solidFill>
                    <a:srgbClr val="003366"/>
                  </a:solidFill>
                  <a:latin typeface="+mn-lt"/>
                </a:rPr>
                <a:t>большой офис</a:t>
              </a:r>
              <a:endParaRPr lang="en-US" altLang="ko-KR" sz="1600" dirty="0">
                <a:solidFill>
                  <a:srgbClr val="003366"/>
                </a:solidFill>
                <a:latin typeface="+mn-lt"/>
              </a:endParaRPr>
            </a:p>
          </p:txBody>
        </p:sp>
      </p:grpSp>
      <p:pic>
        <p:nvPicPr>
          <p:cNvPr id="25" name="Picture 4" descr="http://www.samsung.com/ru/consumer-images/product/printers/2012/CLP-680ND-XEV/features/CLP-680ND-XEV-75-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6097" y="2550728"/>
            <a:ext cx="1766441" cy="782478"/>
          </a:xfrm>
          <a:prstGeom prst="rect">
            <a:avLst/>
          </a:prstGeom>
          <a:noFill/>
        </p:spPr>
      </p:pic>
      <p:sp>
        <p:nvSpPr>
          <p:cNvPr id="26" name="AutoShape 6"/>
          <p:cNvSpPr>
            <a:spLocks noChangeArrowheads="1"/>
          </p:cNvSpPr>
          <p:nvPr/>
        </p:nvSpPr>
        <p:spPr bwMode="auto">
          <a:xfrm>
            <a:off x="3792310" y="2479651"/>
            <a:ext cx="5287101" cy="930299"/>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27" name="TextBox 26"/>
          <p:cNvSpPr txBox="1"/>
          <p:nvPr/>
        </p:nvSpPr>
        <p:spPr>
          <a:xfrm>
            <a:off x="5422684" y="2410906"/>
            <a:ext cx="3289516" cy="369332"/>
          </a:xfrm>
          <a:prstGeom prst="rect">
            <a:avLst/>
          </a:prstGeom>
          <a:noFill/>
        </p:spPr>
        <p:txBody>
          <a:bodyPr wrap="square" rtlCol="0">
            <a:spAutoFit/>
          </a:bodyPr>
          <a:lstStyle/>
          <a:p>
            <a:r>
              <a:rPr lang="ru-RU" dirty="0" smtClean="0">
                <a:solidFill>
                  <a:schemeClr val="accent1">
                    <a:lumMod val="50000"/>
                  </a:schemeClr>
                </a:solidFill>
                <a:latin typeface="Calibri" pitchFamily="34" charset="0"/>
                <a:ea typeface="+mn-ea"/>
              </a:rPr>
              <a:t>Широкий формат носителей</a:t>
            </a:r>
          </a:p>
        </p:txBody>
      </p:sp>
      <p:sp>
        <p:nvSpPr>
          <p:cNvPr id="34" name="TextBox 33"/>
          <p:cNvSpPr txBox="1"/>
          <p:nvPr/>
        </p:nvSpPr>
        <p:spPr>
          <a:xfrm>
            <a:off x="5435600" y="2638425"/>
            <a:ext cx="3683000" cy="581025"/>
          </a:xfrm>
          <a:prstGeom prst="rect">
            <a:avLst/>
          </a:prstGeom>
          <a:noFill/>
        </p:spPr>
        <p:txBody>
          <a:bodyPr wrap="square" rtlCol="0">
            <a:noAutofit/>
          </a:bodyPr>
          <a:lstStyle/>
          <a:p>
            <a:pPr algn="just"/>
            <a:r>
              <a:rPr lang="ru-RU" sz="1200" dirty="0" smtClean="0">
                <a:latin typeface="Calibri" pitchFamily="34" charset="0"/>
              </a:rPr>
              <a:t>Компактный, но надежный принтер поддерживает </a:t>
            </a:r>
          </a:p>
          <a:p>
            <a:pPr algn="just"/>
            <a:r>
              <a:rPr lang="ru-RU" sz="1200" dirty="0" smtClean="0">
                <a:latin typeface="Calibri" pitchFamily="34" charset="0"/>
              </a:rPr>
              <a:t>носители весом до 220 грамм на квадратный метр, </a:t>
            </a:r>
          </a:p>
          <a:p>
            <a:pPr algn="just"/>
            <a:r>
              <a:rPr lang="ru-RU" sz="1200" dirty="0" smtClean="0">
                <a:latin typeface="Calibri" pitchFamily="34" charset="0"/>
              </a:rPr>
              <a:t>включая обычную бумагу, этикетки, карточки, </a:t>
            </a:r>
          </a:p>
          <a:p>
            <a:pPr algn="just"/>
            <a:r>
              <a:rPr lang="ru-RU" sz="1200" dirty="0" smtClean="0">
                <a:latin typeface="Calibri" pitchFamily="34" charset="0"/>
              </a:rPr>
              <a:t>конверты и прозрачные пленки.</a:t>
            </a:r>
          </a:p>
        </p:txBody>
      </p:sp>
      <p:sp>
        <p:nvSpPr>
          <p:cNvPr id="35" name="AutoShape 6"/>
          <p:cNvSpPr>
            <a:spLocks noChangeArrowheads="1"/>
          </p:cNvSpPr>
          <p:nvPr/>
        </p:nvSpPr>
        <p:spPr bwMode="auto">
          <a:xfrm>
            <a:off x="3781589" y="622820"/>
            <a:ext cx="5287101" cy="867933"/>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6" name="TextBox 35"/>
          <p:cNvSpPr txBox="1"/>
          <p:nvPr/>
        </p:nvSpPr>
        <p:spPr>
          <a:xfrm>
            <a:off x="5285506" y="568226"/>
            <a:ext cx="2378472"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Удобные Эко-функции</a:t>
            </a:r>
          </a:p>
        </p:txBody>
      </p:sp>
      <p:sp>
        <p:nvSpPr>
          <p:cNvPr id="40" name="TextBox 39"/>
          <p:cNvSpPr txBox="1"/>
          <p:nvPr/>
        </p:nvSpPr>
        <p:spPr>
          <a:xfrm>
            <a:off x="5295900" y="790575"/>
            <a:ext cx="3683000" cy="581025"/>
          </a:xfrm>
          <a:prstGeom prst="rect">
            <a:avLst/>
          </a:prstGeom>
          <a:noFill/>
        </p:spPr>
        <p:txBody>
          <a:bodyPr wrap="square" rtlCol="0">
            <a:noAutofit/>
          </a:bodyPr>
          <a:lstStyle/>
          <a:p>
            <a:pPr algn="just"/>
            <a:r>
              <a:rPr lang="ru-RU" sz="1100" dirty="0" smtClean="0">
                <a:latin typeface="Calibri" pitchFamily="34" charset="0"/>
              </a:rPr>
              <a:t>One-Touch Eco Button сократит ваши расходы на</a:t>
            </a:r>
            <a:endParaRPr lang="en-US" sz="1100" dirty="0" smtClean="0">
              <a:latin typeface="Calibri" pitchFamily="34" charset="0"/>
            </a:endParaRPr>
          </a:p>
          <a:p>
            <a:pPr algn="just"/>
            <a:r>
              <a:rPr lang="ru-RU" sz="1100" dirty="0" smtClean="0">
                <a:latin typeface="Calibri" pitchFamily="34" charset="0"/>
              </a:rPr>
              <a:t>бумагу и тонер. Одного нажатия кнопки достаточно, чтобы отпечатать несколько страниц на одном листе бумаги или сделать двусторонний отпечаток</a:t>
            </a:r>
            <a:r>
              <a:rPr lang="en-US" sz="1100" dirty="0" smtClean="0">
                <a:latin typeface="Calibri" pitchFamily="34" charset="0"/>
              </a:rPr>
              <a:t>.</a:t>
            </a:r>
            <a:endParaRPr lang="ru-RU" sz="1100" dirty="0" smtClean="0">
              <a:latin typeface="Calibri" pitchFamily="34" charset="0"/>
            </a:endParaRPr>
          </a:p>
        </p:txBody>
      </p:sp>
      <p:sp>
        <p:nvSpPr>
          <p:cNvPr id="41" name="TextBox 40"/>
          <p:cNvSpPr txBox="1"/>
          <p:nvPr/>
        </p:nvSpPr>
        <p:spPr>
          <a:xfrm>
            <a:off x="3790949" y="1704975"/>
            <a:ext cx="4333875" cy="581025"/>
          </a:xfrm>
          <a:prstGeom prst="rect">
            <a:avLst/>
          </a:prstGeom>
          <a:noFill/>
        </p:spPr>
        <p:txBody>
          <a:bodyPr wrap="square" rtlCol="0">
            <a:noAutofit/>
          </a:bodyPr>
          <a:lstStyle/>
          <a:p>
            <a:pPr algn="just"/>
            <a:r>
              <a:rPr lang="ru-RU" sz="1100" dirty="0" smtClean="0">
                <a:latin typeface="Calibri" pitchFamily="34" charset="0"/>
              </a:rPr>
              <a:t>Функция easy secure printing обеспечивает </a:t>
            </a:r>
            <a:endParaRPr lang="en-US" sz="1100" dirty="0" smtClean="0">
              <a:latin typeface="Calibri" pitchFamily="34" charset="0"/>
            </a:endParaRPr>
          </a:p>
          <a:p>
            <a:pPr algn="just"/>
            <a:r>
              <a:rPr lang="ru-RU" sz="1100" dirty="0" smtClean="0">
                <a:latin typeface="Calibri" pitchFamily="34" charset="0"/>
              </a:rPr>
              <a:t>защищенный режим печати</a:t>
            </a:r>
            <a:r>
              <a:rPr lang="en-US" sz="1100" dirty="0" smtClean="0">
                <a:latin typeface="Calibri" pitchFamily="34" charset="0"/>
              </a:rPr>
              <a:t>.</a:t>
            </a:r>
            <a:r>
              <a:rPr lang="ru-RU" sz="1100" dirty="0" smtClean="0">
                <a:latin typeface="Calibri" pitchFamily="34" charset="0"/>
              </a:rPr>
              <a:t> Пользователи должны </a:t>
            </a:r>
          </a:p>
          <a:p>
            <a:r>
              <a:rPr lang="ru-RU" sz="1100" dirty="0" smtClean="0">
                <a:latin typeface="Calibri" pitchFamily="34" charset="0"/>
              </a:rPr>
              <a:t>ввести пароль для продолжения процесса печати </a:t>
            </a:r>
          </a:p>
          <a:p>
            <a:r>
              <a:rPr lang="ru-RU" sz="1100" dirty="0" smtClean="0">
                <a:latin typeface="Calibri" pitchFamily="34" charset="0"/>
              </a:rPr>
              <a:t>документа.</a:t>
            </a:r>
            <a:br>
              <a:rPr lang="ru-RU" sz="1100" dirty="0" smtClean="0">
                <a:latin typeface="Calibri" pitchFamily="34" charset="0"/>
              </a:rPr>
            </a:br>
            <a:endParaRPr lang="ru-RU" sz="1100" dirty="0" smtClean="0">
              <a:latin typeface="Calibri" pitchFamily="34" charset="0"/>
            </a:endParaRPr>
          </a:p>
        </p:txBody>
      </p:sp>
      <p:pic>
        <p:nvPicPr>
          <p:cNvPr id="63489" name="Picture 1" descr="C:\Users\User\Desktop\фото\SL-M4020ND_003_Right-Angle_Ice-Gray.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7863" y="639367"/>
            <a:ext cx="2256772" cy="1500335"/>
          </a:xfrm>
          <a:prstGeom prst="rect">
            <a:avLst/>
          </a:prstGeom>
          <a:noFill/>
        </p:spPr>
      </p:pic>
      <p:graphicFrame>
        <p:nvGraphicFramePr>
          <p:cNvPr id="28" name="Table 27"/>
          <p:cNvGraphicFramePr>
            <a:graphicFrameLocks noGrp="1"/>
          </p:cNvGraphicFramePr>
          <p:nvPr>
            <p:extLst>
              <p:ext uri="{D42A27DB-BD31-4B8C-83A1-F6EECF244321}">
                <p14:modId xmlns:p14="http://schemas.microsoft.com/office/powerpoint/2010/main" val="178124613"/>
              </p:ext>
            </p:extLst>
          </p:nvPr>
        </p:nvGraphicFramePr>
        <p:xfrm>
          <a:off x="748828" y="2975223"/>
          <a:ext cx="2455020" cy="1106171"/>
        </p:xfrm>
        <a:graphic>
          <a:graphicData uri="http://schemas.openxmlformats.org/drawingml/2006/table">
            <a:tbl>
              <a:tblPr firstRow="1" bandRow="1">
                <a:tableStyleId>{5C22544A-7EE6-4342-B048-85BDC9FD1C3A}</a:tableStyleId>
              </a:tblPr>
              <a:tblGrid>
                <a:gridCol w="866263"/>
                <a:gridCol w="744978"/>
                <a:gridCol w="391600"/>
                <a:gridCol w="452179"/>
              </a:tblGrid>
              <a:tr h="279521">
                <a:tc>
                  <a:txBody>
                    <a:bodyPr/>
                    <a:lstStyle/>
                    <a:p>
                      <a:pPr algn="ctr"/>
                      <a:r>
                        <a:rPr lang="ru-RU" sz="900" dirty="0" smtClean="0">
                          <a:solidFill>
                            <a:schemeClr val="accent1">
                              <a:lumMod val="25000"/>
                            </a:schemeClr>
                          </a:solidFill>
                        </a:rPr>
                        <a:t>Модель</a:t>
                      </a:r>
                      <a:endParaRPr lang="en-US" sz="900" dirty="0">
                        <a:solidFill>
                          <a:schemeClr val="accent1">
                            <a:lumMod val="25000"/>
                          </a:schemeClr>
                        </a:solidFill>
                      </a:endParaRPr>
                    </a:p>
                  </a:txBody>
                  <a:tcPr marL="18000" marR="18000" marT="0" marB="0" anchor="ctr"/>
                </a:tc>
                <a:tc>
                  <a:txBody>
                    <a:bodyPr/>
                    <a:lstStyle/>
                    <a:p>
                      <a:pPr algn="ctr"/>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LAN</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Wi-Fi</a:t>
                      </a:r>
                      <a:endParaRPr lang="en-US" sz="900" dirty="0">
                        <a:solidFill>
                          <a:schemeClr val="accent1">
                            <a:lumMod val="25000"/>
                          </a:schemeClr>
                        </a:solidFill>
                      </a:endParaRPr>
                    </a:p>
                  </a:txBody>
                  <a:tcPr marL="18000" marR="18000" marT="0" marB="0" anchor="ctr"/>
                </a:tc>
              </a:tr>
              <a:tr h="217382">
                <a:tc>
                  <a:txBody>
                    <a:bodyPr/>
                    <a:lstStyle/>
                    <a:p>
                      <a:pPr algn="l"/>
                      <a:r>
                        <a:rPr lang="en-US" sz="800" dirty="0" smtClean="0">
                          <a:latin typeface="+mj-lt"/>
                        </a:rPr>
                        <a:t>SL-M3820D</a:t>
                      </a:r>
                      <a:endParaRPr lang="en-US" sz="800" dirty="0">
                        <a:latin typeface="+mj-lt"/>
                      </a:endParaRPr>
                    </a:p>
                  </a:txBody>
                  <a:tcPr marL="18000" marR="18000" marT="0" marB="0" anchor="ctr"/>
                </a:tc>
                <a:tc>
                  <a:txBody>
                    <a:bodyPr/>
                    <a:lstStyle/>
                    <a:p>
                      <a:pPr algn="ctr"/>
                      <a:r>
                        <a:rPr lang="en-US" sz="800" dirty="0" smtClean="0">
                          <a:latin typeface="+mj-lt"/>
                        </a:rPr>
                        <a:t>●</a:t>
                      </a:r>
                      <a:endParaRPr lang="en-US" sz="800" dirty="0">
                        <a:latin typeface="+mj-lt"/>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217382">
                <a:tc>
                  <a:txBody>
                    <a:bodyPr/>
                    <a:lstStyle/>
                    <a:p>
                      <a:pPr algn="l"/>
                      <a:r>
                        <a:rPr lang="en-US" sz="800" dirty="0" smtClean="0">
                          <a:latin typeface="+mj-lt"/>
                        </a:rPr>
                        <a:t>SL-M3820ND</a:t>
                      </a:r>
                      <a:endParaRPr lang="en-US" sz="800" dirty="0">
                        <a:latin typeface="+mj-lt"/>
                      </a:endParaRPr>
                    </a:p>
                  </a:txBody>
                  <a:tcPr marL="18000" marR="18000" marT="0" marB="0" anchor="ctr"/>
                </a:tc>
                <a:tc>
                  <a:txBody>
                    <a:bodyPr/>
                    <a:lstStyle/>
                    <a:p>
                      <a:pPr algn="ctr"/>
                      <a:r>
                        <a:rPr lang="en-US" sz="800" dirty="0" smtClean="0">
                          <a:latin typeface="+mj-lt"/>
                        </a:rPr>
                        <a:t>●</a:t>
                      </a:r>
                      <a:endParaRPr lang="en-US" sz="800" dirty="0">
                        <a:latin typeface="+mj-lt"/>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195943">
                <a:tc>
                  <a:txBody>
                    <a:bodyPr/>
                    <a:lstStyle/>
                    <a:p>
                      <a:pPr algn="l"/>
                      <a:r>
                        <a:rPr lang="en-US" sz="800" dirty="0" smtClean="0">
                          <a:latin typeface="+mj-lt"/>
                        </a:rPr>
                        <a:t>SL-M4020ND</a:t>
                      </a:r>
                      <a:endParaRPr lang="en-US" sz="800" dirty="0">
                        <a:latin typeface="+mj-lt"/>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195943">
                <a:tc>
                  <a:txBody>
                    <a:bodyPr/>
                    <a:lstStyle/>
                    <a:p>
                      <a:pPr algn="l"/>
                      <a:r>
                        <a:rPr lang="en-US" sz="800" dirty="0" smtClean="0">
                          <a:latin typeface="+mj-lt"/>
                        </a:rPr>
                        <a:t>SL-M4020NX</a:t>
                      </a:r>
                      <a:endParaRPr lang="en-US" sz="800" dirty="0">
                        <a:latin typeface="+mj-lt"/>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bl>
          </a:graphicData>
        </a:graphic>
      </p:graphicFrame>
      <p:pic>
        <p:nvPicPr>
          <p:cNvPr id="12291"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00436" y="684587"/>
            <a:ext cx="1220601" cy="739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descr="C:\Users\sekz\Pictures\Samsung logo\Samsung_Business_rg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19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97989" y="1594956"/>
            <a:ext cx="1064124" cy="69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78824" y="4300106"/>
            <a:ext cx="1163809" cy="68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www.samsung.com/ru/consumer-images/product/printers/2013/SL-M3870FD/XEV/features/SL-M3870FD-XEV-112778-5.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2633" y="732337"/>
            <a:ext cx="1620973" cy="723649"/>
          </a:xfrm>
          <a:prstGeom prst="rect">
            <a:avLst/>
          </a:prstGeom>
          <a:noFill/>
        </p:spPr>
      </p:pic>
      <p:sp>
        <p:nvSpPr>
          <p:cNvPr id="160791" name="Rectangle 19"/>
          <p:cNvSpPr>
            <a:spLocks noChangeArrowheads="1"/>
          </p:cNvSpPr>
          <p:nvPr/>
        </p:nvSpPr>
        <p:spPr bwMode="auto">
          <a:xfrm>
            <a:off x="3886387" y="3329562"/>
            <a:ext cx="5087795" cy="1831271"/>
          </a:xfrm>
          <a:prstGeom prst="rect">
            <a:avLst/>
          </a:prstGeom>
          <a:noFill/>
          <a:ln w="9525">
            <a:noFill/>
            <a:miter lim="800000"/>
            <a:headEnd/>
            <a:tailEnd/>
          </a:ln>
        </p:spPr>
        <p:txBody>
          <a:bodyPr wrap="square">
            <a:spAutoFit/>
          </a:bodyPr>
          <a:lstStyle/>
          <a:p>
            <a:pPr>
              <a:buSzPct val="90000"/>
            </a:pPr>
            <a:r>
              <a:rPr lang="ru-RU" altLang="ko-KR" sz="1600" b="1" dirty="0" smtClean="0">
                <a:latin typeface="Calibri" pitchFamily="34" charset="0"/>
              </a:rPr>
              <a:t>Основные характеристики</a:t>
            </a:r>
            <a:r>
              <a:rPr lang="en-US" altLang="ko-KR" sz="1600" b="1" dirty="0" smtClean="0">
                <a:latin typeface="Calibri" pitchFamily="34" charset="0"/>
              </a:rPr>
              <a:t>:</a:t>
            </a:r>
          </a:p>
          <a:p>
            <a:pPr>
              <a:spcBef>
                <a:spcPts val="600"/>
              </a:spcBef>
              <a:buFont typeface="Arial" pitchFamily="34" charset="0"/>
              <a:buChar char="•"/>
              <a:defRPr/>
            </a:pPr>
            <a:r>
              <a:rPr lang="en-US" altLang="ko-KR" sz="1200" dirty="0" smtClean="0">
                <a:solidFill>
                  <a:schemeClr val="tx2">
                    <a:lumMod val="75000"/>
                    <a:lumOff val="25000"/>
                  </a:schemeClr>
                </a:solidFill>
                <a:latin typeface="Calibri" pitchFamily="34" charset="0"/>
              </a:rPr>
              <a:t> </a:t>
            </a:r>
            <a:r>
              <a:rPr lang="ru-RU" altLang="ko-KR" sz="1200" dirty="0" smtClean="0">
                <a:solidFill>
                  <a:schemeClr val="tx2">
                    <a:lumMod val="75000"/>
                    <a:lumOff val="25000"/>
                  </a:schemeClr>
                </a:solidFill>
                <a:latin typeface="Calibri" pitchFamily="34" charset="0"/>
              </a:rPr>
              <a:t>Скорость печати</a:t>
            </a:r>
            <a:r>
              <a:rPr lang="en-US" altLang="ko-KR" sz="1200" dirty="0" smtClean="0">
                <a:solidFill>
                  <a:schemeClr val="tx2">
                    <a:lumMod val="75000"/>
                    <a:lumOff val="25000"/>
                  </a:schemeClr>
                </a:solidFill>
                <a:latin typeface="Calibri" pitchFamily="34" charset="0"/>
              </a:rPr>
              <a:t>: </a:t>
            </a:r>
            <a:r>
              <a:rPr lang="ru-RU" altLang="ko-KR" sz="1200" dirty="0" smtClean="0">
                <a:solidFill>
                  <a:schemeClr val="tx2">
                    <a:lumMod val="75000"/>
                    <a:lumOff val="25000"/>
                  </a:schemeClr>
                </a:solidFill>
                <a:latin typeface="Calibri" pitchFamily="34" charset="0"/>
              </a:rPr>
              <a:t>38</a:t>
            </a:r>
            <a:r>
              <a:rPr lang="en-US" altLang="ko-KR" sz="1200" dirty="0" smtClean="0">
                <a:solidFill>
                  <a:schemeClr val="tx2">
                    <a:lumMod val="75000"/>
                    <a:lumOff val="25000"/>
                  </a:schemeClr>
                </a:solidFill>
                <a:latin typeface="Calibri" pitchFamily="34" charset="0"/>
              </a:rPr>
              <a:t> </a:t>
            </a:r>
            <a:r>
              <a:rPr lang="ru-RU" altLang="ko-KR" sz="1200" dirty="0" smtClean="0">
                <a:solidFill>
                  <a:schemeClr val="tx2">
                    <a:lumMod val="75000"/>
                    <a:lumOff val="25000"/>
                  </a:schemeClr>
                </a:solidFill>
                <a:latin typeface="Calibri" pitchFamily="34" charset="0"/>
              </a:rPr>
              <a:t>(40)</a:t>
            </a:r>
            <a:r>
              <a:rPr lang="en-US" altLang="ko-KR" sz="1200" dirty="0" smtClean="0">
                <a:solidFill>
                  <a:schemeClr val="tx2">
                    <a:lumMod val="75000"/>
                    <a:lumOff val="25000"/>
                  </a:schemeClr>
                </a:solidFill>
                <a:latin typeface="Calibri" pitchFamily="34" charset="0"/>
              </a:rPr>
              <a:t> </a:t>
            </a:r>
            <a:r>
              <a:rPr lang="ru-RU" altLang="ko-KR" sz="1200" dirty="0" smtClean="0">
                <a:solidFill>
                  <a:schemeClr val="tx2">
                    <a:lumMod val="75000"/>
                    <a:lumOff val="25000"/>
                  </a:schemeClr>
                </a:solidFill>
                <a:latin typeface="Calibri" pitchFamily="34" charset="0"/>
              </a:rPr>
              <a:t>стр/мин</a:t>
            </a:r>
            <a:endParaRPr lang="en-US" altLang="ko-KR" sz="1200"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200" dirty="0" smtClean="0">
                <a:solidFill>
                  <a:schemeClr val="tx2">
                    <a:lumMod val="75000"/>
                    <a:lumOff val="25000"/>
                  </a:schemeClr>
                </a:solidFill>
                <a:latin typeface="Calibri" pitchFamily="34" charset="0"/>
              </a:rPr>
              <a:t> Оперативная память: 256 МБ </a:t>
            </a:r>
            <a:r>
              <a:rPr lang="en-US" altLang="ko-KR" sz="1200" dirty="0" smtClean="0">
                <a:solidFill>
                  <a:schemeClr val="tx2">
                    <a:lumMod val="75000"/>
                    <a:lumOff val="25000"/>
                  </a:schemeClr>
                </a:solidFill>
                <a:latin typeface="Calibri" pitchFamily="34" charset="0"/>
              </a:rPr>
              <a:t>(</a:t>
            </a:r>
            <a:r>
              <a:rPr lang="ru-RU" altLang="ko-KR" sz="1200" dirty="0" smtClean="0">
                <a:solidFill>
                  <a:schemeClr val="tx2">
                    <a:lumMod val="75000"/>
                    <a:lumOff val="25000"/>
                  </a:schemeClr>
                </a:solidFill>
                <a:latin typeface="Calibri" pitchFamily="34" charset="0"/>
              </a:rPr>
              <a:t>512</a:t>
            </a:r>
            <a:r>
              <a:rPr lang="en-US" altLang="ko-KR" sz="1200" dirty="0" smtClean="0">
                <a:solidFill>
                  <a:schemeClr val="tx2">
                    <a:lumMod val="75000"/>
                    <a:lumOff val="25000"/>
                  </a:schemeClr>
                </a:solidFill>
                <a:latin typeface="Calibri" pitchFamily="34" charset="0"/>
              </a:rPr>
              <a:t> </a:t>
            </a:r>
            <a:r>
              <a:rPr lang="ru-RU" altLang="ko-KR" sz="1200" dirty="0" smtClean="0">
                <a:solidFill>
                  <a:schemeClr val="tx2">
                    <a:lumMod val="75000"/>
                    <a:lumOff val="25000"/>
                  </a:schemeClr>
                </a:solidFill>
                <a:latin typeface="Calibri" pitchFamily="34" charset="0"/>
              </a:rPr>
              <a:t>макс.),</a:t>
            </a:r>
            <a:r>
              <a:rPr lang="en-US" altLang="ko-KR" sz="1200" dirty="0" smtClean="0">
                <a:solidFill>
                  <a:schemeClr val="tx2">
                    <a:lumMod val="75000"/>
                    <a:lumOff val="25000"/>
                  </a:schemeClr>
                </a:solidFill>
                <a:latin typeface="Calibri" pitchFamily="34" charset="0"/>
              </a:rPr>
              <a:t>1</a:t>
            </a:r>
            <a:r>
              <a:rPr lang="ru-RU" altLang="ko-KR" sz="1200" dirty="0" smtClean="0">
                <a:solidFill>
                  <a:schemeClr val="tx2">
                    <a:lumMod val="75000"/>
                    <a:lumOff val="25000"/>
                  </a:schemeClr>
                </a:solidFill>
                <a:latin typeface="Calibri" pitchFamily="34" charset="0"/>
              </a:rPr>
              <a:t>Гб (</a:t>
            </a:r>
            <a:r>
              <a:rPr lang="en-US" altLang="ko-KR" sz="1200" dirty="0" smtClean="0">
                <a:solidFill>
                  <a:schemeClr val="tx2">
                    <a:lumMod val="75000"/>
                    <a:lumOff val="25000"/>
                  </a:schemeClr>
                </a:solidFill>
                <a:latin typeface="Calibri" pitchFamily="34" charset="0"/>
              </a:rPr>
              <a:t>FX</a:t>
            </a:r>
            <a:r>
              <a:rPr lang="ru-RU" altLang="ko-KR" sz="1200" dirty="0" smtClean="0">
                <a:solidFill>
                  <a:schemeClr val="tx2">
                    <a:lumMod val="75000"/>
                    <a:lumOff val="25000"/>
                  </a:schemeClr>
                </a:solidFill>
                <a:latin typeface="Calibri" pitchFamily="34" charset="0"/>
              </a:rPr>
              <a:t>)</a:t>
            </a:r>
          </a:p>
          <a:p>
            <a:pPr>
              <a:spcBef>
                <a:spcPts val="600"/>
              </a:spcBef>
              <a:buFont typeface="Arial" pitchFamily="34" charset="0"/>
              <a:buChar char="•"/>
              <a:defRPr/>
            </a:pPr>
            <a:r>
              <a:rPr lang="ru-RU" altLang="ko-KR" sz="1200" dirty="0" smtClean="0">
                <a:solidFill>
                  <a:schemeClr val="tx2">
                    <a:lumMod val="75000"/>
                    <a:lumOff val="25000"/>
                  </a:schemeClr>
                </a:solidFill>
                <a:latin typeface="Calibri" pitchFamily="34" charset="0"/>
              </a:rPr>
              <a:t> Процессор</a:t>
            </a:r>
            <a:r>
              <a:rPr lang="en-US" altLang="ko-KR" sz="1200" dirty="0" smtClean="0">
                <a:solidFill>
                  <a:schemeClr val="tx2">
                    <a:lumMod val="75000"/>
                    <a:lumOff val="25000"/>
                  </a:schemeClr>
                </a:solidFill>
                <a:latin typeface="Calibri" pitchFamily="34" charset="0"/>
              </a:rPr>
              <a:t>: Cortex-A5 600</a:t>
            </a:r>
            <a:r>
              <a:rPr lang="ru-RU" altLang="ko-KR" sz="1200" dirty="0" smtClean="0">
                <a:solidFill>
                  <a:schemeClr val="tx2">
                    <a:lumMod val="75000"/>
                    <a:lumOff val="25000"/>
                  </a:schemeClr>
                </a:solidFill>
                <a:latin typeface="Calibri" pitchFamily="34" charset="0"/>
              </a:rPr>
              <a:t> МГц</a:t>
            </a:r>
            <a:r>
              <a:rPr lang="en-US" altLang="ko-KR" sz="1200" dirty="0" smtClean="0">
                <a:solidFill>
                  <a:schemeClr val="tx2">
                    <a:lumMod val="75000"/>
                    <a:lumOff val="25000"/>
                  </a:schemeClr>
                </a:solidFill>
                <a:latin typeface="Calibri" pitchFamily="34" charset="0"/>
              </a:rPr>
              <a:t>, 1</a:t>
            </a:r>
            <a:r>
              <a:rPr lang="ru-RU" altLang="ko-KR" sz="1200" dirty="0" smtClean="0">
                <a:solidFill>
                  <a:schemeClr val="tx2">
                    <a:lumMod val="75000"/>
                    <a:lumOff val="25000"/>
                  </a:schemeClr>
                </a:solidFill>
                <a:latin typeface="Calibri" pitchFamily="34" charset="0"/>
              </a:rPr>
              <a:t>ГГц (</a:t>
            </a:r>
            <a:r>
              <a:rPr lang="en-US" altLang="ko-KR" sz="1200" dirty="0" smtClean="0">
                <a:solidFill>
                  <a:schemeClr val="tx2">
                    <a:lumMod val="75000"/>
                    <a:lumOff val="25000"/>
                  </a:schemeClr>
                </a:solidFill>
                <a:latin typeface="Calibri" pitchFamily="34" charset="0"/>
              </a:rPr>
              <a:t>FX)</a:t>
            </a:r>
            <a:endParaRPr lang="ru-RU" altLang="ko-KR" sz="1200"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200" dirty="0" smtClean="0">
                <a:solidFill>
                  <a:schemeClr val="tx2">
                    <a:lumMod val="75000"/>
                    <a:lumOff val="25000"/>
                  </a:schemeClr>
                </a:solidFill>
                <a:latin typeface="Calibri" pitchFamily="34" charset="0"/>
              </a:rPr>
              <a:t> Максимальная ежемесячная нагрузка</a:t>
            </a:r>
            <a:r>
              <a:rPr lang="en-US" altLang="ko-KR" sz="1200" dirty="0" smtClean="0">
                <a:solidFill>
                  <a:schemeClr val="tx2">
                    <a:lumMod val="75000"/>
                    <a:lumOff val="25000"/>
                  </a:schemeClr>
                </a:solidFill>
                <a:latin typeface="Calibri" pitchFamily="34" charset="0"/>
              </a:rPr>
              <a:t>: </a:t>
            </a:r>
            <a:r>
              <a:rPr lang="ru-RU" altLang="ko-KR" sz="1200" dirty="0" smtClean="0">
                <a:solidFill>
                  <a:schemeClr val="tx2">
                    <a:lumMod val="75000"/>
                    <a:lumOff val="25000"/>
                  </a:schemeClr>
                </a:solidFill>
                <a:latin typeface="Calibri" pitchFamily="34" charset="0"/>
              </a:rPr>
              <a:t>80 000 для </a:t>
            </a:r>
            <a:r>
              <a:rPr lang="en-US" altLang="ko-KR" sz="1200" dirty="0" smtClean="0">
                <a:solidFill>
                  <a:schemeClr val="tx2">
                    <a:lumMod val="75000"/>
                    <a:lumOff val="25000"/>
                  </a:schemeClr>
                </a:solidFill>
                <a:latin typeface="Calibri" pitchFamily="34" charset="0"/>
              </a:rPr>
              <a:t>M3870 </a:t>
            </a:r>
            <a:r>
              <a:rPr lang="ru-RU" altLang="ko-KR" sz="1200" dirty="0" smtClean="0">
                <a:solidFill>
                  <a:schemeClr val="tx2">
                    <a:lumMod val="75000"/>
                    <a:lumOff val="25000"/>
                  </a:schemeClr>
                </a:solidFill>
                <a:latin typeface="Calibri" pitchFamily="34" charset="0"/>
              </a:rPr>
              <a:t>и 100 000 для </a:t>
            </a:r>
            <a:r>
              <a:rPr lang="en-US" altLang="ko-KR" sz="1200" dirty="0" smtClean="0">
                <a:solidFill>
                  <a:schemeClr val="tx2">
                    <a:lumMod val="75000"/>
                    <a:lumOff val="25000"/>
                  </a:schemeClr>
                </a:solidFill>
                <a:latin typeface="Calibri" pitchFamily="34" charset="0"/>
              </a:rPr>
              <a:t>M4070</a:t>
            </a:r>
            <a:endParaRPr lang="ru-RU" altLang="ko-KR" sz="1200"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200" dirty="0" smtClean="0">
                <a:solidFill>
                  <a:schemeClr val="tx2">
                    <a:lumMod val="75000"/>
                    <a:lumOff val="25000"/>
                  </a:schemeClr>
                </a:solidFill>
                <a:latin typeface="Calibri" pitchFamily="34" charset="0"/>
              </a:rPr>
              <a:t> Картридж на 15 000 (для </a:t>
            </a:r>
            <a:r>
              <a:rPr lang="en-US" altLang="ko-KR" sz="1200" dirty="0" smtClean="0">
                <a:solidFill>
                  <a:schemeClr val="tx2">
                    <a:lumMod val="75000"/>
                    <a:lumOff val="25000"/>
                  </a:schemeClr>
                </a:solidFill>
                <a:latin typeface="Calibri" pitchFamily="34" charset="0"/>
              </a:rPr>
              <a:t>M4070FR/FX</a:t>
            </a:r>
            <a:r>
              <a:rPr lang="ru-RU" altLang="ko-KR" sz="1200" dirty="0" smtClean="0">
                <a:solidFill>
                  <a:schemeClr val="tx2">
                    <a:lumMod val="75000"/>
                    <a:lumOff val="25000"/>
                  </a:schemeClr>
                </a:solidFill>
                <a:latin typeface="Calibri" pitchFamily="34" charset="0"/>
              </a:rPr>
              <a:t>)</a:t>
            </a:r>
          </a:p>
        </p:txBody>
      </p:sp>
      <p:sp>
        <p:nvSpPr>
          <p:cNvPr id="54" name="AutoShape 6"/>
          <p:cNvSpPr>
            <a:spLocks noChangeArrowheads="1"/>
          </p:cNvSpPr>
          <p:nvPr/>
        </p:nvSpPr>
        <p:spPr bwMode="auto">
          <a:xfrm>
            <a:off x="3775011" y="700747"/>
            <a:ext cx="5287101" cy="7676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49" name="제목 4"/>
          <p:cNvSpPr txBox="1">
            <a:spLocks/>
          </p:cNvSpPr>
          <p:nvPr/>
        </p:nvSpPr>
        <p:spPr>
          <a:xfrm>
            <a:off x="214314" y="88367"/>
            <a:ext cx="8301037" cy="584775"/>
          </a:xfrm>
          <a:prstGeom prst="rect">
            <a:avLst/>
          </a:prstGeom>
        </p:spPr>
        <p:txBody>
          <a:bodyPr>
            <a:spAutoFit/>
          </a:bodyPr>
          <a:lstStyle/>
          <a:p>
            <a:pPr eaLnBrk="0" hangingPunct="0">
              <a:defRPr/>
            </a:pPr>
            <a:r>
              <a:rPr kumimoji="0" lang="en-US" altLang="ko-KR" sz="3200" b="1" spc="-100" dirty="0" err="1">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Pro</a:t>
            </a:r>
            <a:r>
              <a:rPr kumimoji="0" lang="en-US" altLang="ko-KR" sz="3200" b="1" i="1" spc="-100" dirty="0" err="1">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Xpress</a:t>
            </a:r>
            <a:r>
              <a:rPr kumimoji="0" lang="en-US" altLang="ko-KR" sz="3200" b="1" i="1"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M</a:t>
            </a:r>
            <a:r>
              <a:rPr kumimoji="0"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3870 </a:t>
            </a:r>
            <a:r>
              <a:rPr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kumimoji="0"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M4070 </a:t>
            </a:r>
            <a:r>
              <a:rPr kumimoji="0"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series</a:t>
            </a:r>
          </a:p>
        </p:txBody>
      </p:sp>
      <p:sp>
        <p:nvSpPr>
          <p:cNvPr id="56" name="TextBox 55"/>
          <p:cNvSpPr txBox="1"/>
          <p:nvPr/>
        </p:nvSpPr>
        <p:spPr>
          <a:xfrm>
            <a:off x="5080000" y="635071"/>
            <a:ext cx="2717800" cy="369332"/>
          </a:xfrm>
          <a:prstGeom prst="rect">
            <a:avLst/>
          </a:prstGeom>
          <a:noFill/>
        </p:spPr>
        <p:txBody>
          <a:bodyPr wrap="square" rtlCol="0">
            <a:spAutoFit/>
          </a:bodyPr>
          <a:lstStyle/>
          <a:p>
            <a:r>
              <a:rPr lang="ru-RU" dirty="0" smtClean="0">
                <a:solidFill>
                  <a:schemeClr val="accent1">
                    <a:lumMod val="50000"/>
                  </a:schemeClr>
                </a:solidFill>
                <a:latin typeface="Calibri" pitchFamily="34" charset="0"/>
                <a:ea typeface="+mn-ea"/>
              </a:rPr>
              <a:t>Высокая скорость работы</a:t>
            </a:r>
            <a:endParaRPr lang="en-US" dirty="0" smtClean="0">
              <a:solidFill>
                <a:schemeClr val="accent1">
                  <a:lumMod val="50000"/>
                </a:schemeClr>
              </a:solidFill>
              <a:latin typeface="Calibri" pitchFamily="34" charset="0"/>
              <a:ea typeface="+mn-ea"/>
            </a:endParaRPr>
          </a:p>
        </p:txBody>
      </p:sp>
      <p:sp>
        <p:nvSpPr>
          <p:cNvPr id="60" name="TextBox 59"/>
          <p:cNvSpPr txBox="1"/>
          <p:nvPr/>
        </p:nvSpPr>
        <p:spPr bwMode="auto">
          <a:xfrm>
            <a:off x="172504" y="4085727"/>
            <a:ext cx="2748950" cy="1061829"/>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 </a:t>
            </a:r>
            <a:r>
              <a:rPr lang="ru-RU" sz="1100" dirty="0" smtClean="0">
                <a:solidFill>
                  <a:schemeClr val="tx2">
                    <a:lumMod val="75000"/>
                    <a:lumOff val="25000"/>
                  </a:schemeClr>
                </a:solidFill>
                <a:latin typeface="Times New Roman" panose="02020603050405020304" pitchFamily="18" charset="0"/>
                <a:ea typeface="+mj-ea"/>
                <a:cs typeface="Times New Roman" panose="02020603050405020304" pitchFamily="18" charset="0"/>
              </a:rPr>
              <a:t>Картридж на 3000 ст</a:t>
            </a:r>
            <a:r>
              <a:rPr lang="en-US" sz="1100" dirty="0" smtClean="0">
                <a:solidFill>
                  <a:schemeClr val="tx2">
                    <a:lumMod val="75000"/>
                    <a:lumOff val="25000"/>
                  </a:schemeClr>
                </a:solidFill>
                <a:latin typeface="Times New Roman" panose="02020603050405020304" pitchFamily="18" charset="0"/>
                <a:ea typeface="+mj-ea"/>
                <a:cs typeface="Times New Roman" panose="02020603050405020304" pitchFamily="18" charset="0"/>
              </a:rPr>
              <a:t>. (</a:t>
            </a:r>
            <a:r>
              <a:rPr lang="ru-RU" sz="1100" dirty="0" smtClean="0">
                <a:solidFill>
                  <a:schemeClr val="tx2">
                    <a:lumMod val="75000"/>
                    <a:lumOff val="25000"/>
                  </a:schemeClr>
                </a:solidFill>
                <a:latin typeface="Times New Roman" panose="02020603050405020304" pitchFamily="18" charset="0"/>
                <a:ea typeface="+mj-ea"/>
                <a:cs typeface="Times New Roman" panose="02020603050405020304" pitchFamily="18" charset="0"/>
              </a:rPr>
              <a:t>старт)</a:t>
            </a:r>
            <a:endParaRPr lang="ru-RU" sz="1100" dirty="0">
              <a:solidFill>
                <a:schemeClr val="tx2">
                  <a:lumMod val="75000"/>
                  <a:lumOff val="25000"/>
                </a:schemeClr>
              </a:solidFill>
              <a:latin typeface="Times New Roman" panose="02020603050405020304" pitchFamily="18" charset="0"/>
              <a:ea typeface="+mj-ea"/>
              <a:cs typeface="Times New Roman" panose="02020603050405020304" pitchFamily="18" charset="0"/>
            </a:endParaRPr>
          </a:p>
          <a:p>
            <a:pPr>
              <a:buFont typeface="Arial" pitchFamily="34" charset="0"/>
              <a:buChar char="•"/>
              <a:defRPr/>
            </a:pPr>
            <a:r>
              <a:rPr lang="ru-RU" sz="1100" dirty="0" smtClean="0">
                <a:solidFill>
                  <a:schemeClr val="tx2">
                    <a:lumMod val="75000"/>
                    <a:lumOff val="25000"/>
                  </a:schemeClr>
                </a:solidFill>
                <a:latin typeface="Times New Roman" panose="02020603050405020304" pitchFamily="18" charset="0"/>
                <a:ea typeface="+mj-ea"/>
                <a:cs typeface="Times New Roman" panose="02020603050405020304" pitchFamily="18" charset="0"/>
              </a:rPr>
              <a:t> Картридж на 5000 ст</a:t>
            </a:r>
            <a:r>
              <a:rPr lang="en-US" sz="1100" dirty="0" smtClean="0">
                <a:solidFill>
                  <a:schemeClr val="tx2">
                    <a:lumMod val="75000"/>
                    <a:lumOff val="25000"/>
                  </a:schemeClr>
                </a:solidFill>
                <a:latin typeface="Times New Roman" panose="02020603050405020304" pitchFamily="18" charset="0"/>
                <a:ea typeface="+mj-ea"/>
                <a:cs typeface="Times New Roman" panose="02020603050405020304" pitchFamily="18" charset="0"/>
              </a:rPr>
              <a:t>.</a:t>
            </a:r>
            <a:endParaRPr lang="ru-RU" sz="1100" dirty="0" smtClean="0">
              <a:solidFill>
                <a:schemeClr val="tx2">
                  <a:lumMod val="75000"/>
                  <a:lumOff val="25000"/>
                </a:schemeClr>
              </a:solidFill>
              <a:latin typeface="Times New Roman" panose="02020603050405020304" pitchFamily="18" charset="0"/>
              <a:ea typeface="+mj-ea"/>
              <a:cs typeface="Times New Roman" panose="02020603050405020304" pitchFamily="18" charset="0"/>
            </a:endParaRPr>
          </a:p>
          <a:p>
            <a:pPr>
              <a:buFont typeface="Arial" pitchFamily="34" charset="0"/>
              <a:buChar char="•"/>
              <a:defRPr/>
            </a:pPr>
            <a:r>
              <a:rPr lang="ru-RU" sz="1100" dirty="0" smtClean="0">
                <a:solidFill>
                  <a:schemeClr val="tx2">
                    <a:lumMod val="75000"/>
                    <a:lumOff val="25000"/>
                  </a:schemeClr>
                </a:solidFill>
                <a:latin typeface="Times New Roman" panose="02020603050405020304" pitchFamily="18" charset="0"/>
                <a:ea typeface="+mj-ea"/>
                <a:cs typeface="Times New Roman" panose="02020603050405020304" pitchFamily="18" charset="0"/>
              </a:rPr>
              <a:t> Картридж на 10 000 ст</a:t>
            </a:r>
            <a:r>
              <a:rPr lang="en-US" sz="1100" dirty="0" smtClean="0">
                <a:solidFill>
                  <a:schemeClr val="tx2">
                    <a:lumMod val="75000"/>
                    <a:lumOff val="25000"/>
                  </a:schemeClr>
                </a:solidFill>
                <a:latin typeface="Times New Roman" panose="02020603050405020304" pitchFamily="18" charset="0"/>
                <a:ea typeface="+mj-ea"/>
                <a:cs typeface="Times New Roman" panose="02020603050405020304" pitchFamily="18" charset="0"/>
              </a:rPr>
              <a:t>.</a:t>
            </a:r>
          </a:p>
          <a:p>
            <a:pPr>
              <a:buFont typeface="Arial" pitchFamily="34" charset="0"/>
              <a:buChar char="•"/>
              <a:defRPr/>
            </a:pPr>
            <a:r>
              <a:rPr lang="ru-RU" sz="1100" dirty="0" smtClean="0">
                <a:solidFill>
                  <a:schemeClr val="tx2">
                    <a:lumMod val="75000"/>
                    <a:lumOff val="25000"/>
                  </a:schemeClr>
                </a:solidFill>
                <a:latin typeface="Times New Roman" panose="02020603050405020304" pitchFamily="18" charset="0"/>
                <a:cs typeface="Times New Roman" panose="02020603050405020304" pitchFamily="18" charset="0"/>
              </a:rPr>
              <a:t> Картридж на </a:t>
            </a:r>
            <a:r>
              <a:rPr lang="en-US" sz="1100" dirty="0" smtClean="0">
                <a:solidFill>
                  <a:schemeClr val="tx2">
                    <a:lumMod val="75000"/>
                    <a:lumOff val="25000"/>
                  </a:schemeClr>
                </a:solidFill>
                <a:latin typeface="Times New Roman" panose="02020603050405020304" pitchFamily="18" charset="0"/>
                <a:cs typeface="Times New Roman" panose="02020603050405020304" pitchFamily="18" charset="0"/>
              </a:rPr>
              <a:t>15 000 </a:t>
            </a:r>
            <a:r>
              <a:rPr lang="ru-RU" sz="1100" dirty="0" smtClean="0">
                <a:solidFill>
                  <a:schemeClr val="tx2">
                    <a:lumMod val="75000"/>
                    <a:lumOff val="25000"/>
                  </a:schemeClr>
                </a:solidFill>
                <a:latin typeface="Times New Roman" panose="02020603050405020304" pitchFamily="18" charset="0"/>
                <a:cs typeface="Times New Roman" panose="02020603050405020304" pitchFamily="18" charset="0"/>
              </a:rPr>
              <a:t>ст. (</a:t>
            </a:r>
            <a:r>
              <a:rPr lang="en-US" sz="1100" dirty="0" smtClean="0">
                <a:solidFill>
                  <a:schemeClr val="tx2">
                    <a:lumMod val="75000"/>
                    <a:lumOff val="25000"/>
                  </a:schemeClr>
                </a:solidFill>
                <a:latin typeface="Times New Roman" panose="02020603050405020304" pitchFamily="18" charset="0"/>
                <a:cs typeface="Times New Roman" panose="02020603050405020304" pitchFamily="18" charset="0"/>
              </a:rPr>
              <a:t>M4070)</a:t>
            </a:r>
            <a:endParaRPr lang="ru-RU" sz="1100" dirty="0" smtClean="0">
              <a:solidFill>
                <a:schemeClr val="tx2">
                  <a:lumMod val="75000"/>
                  <a:lumOff val="25000"/>
                </a:schemeClr>
              </a:solidFill>
              <a:latin typeface="Times New Roman" panose="02020603050405020304" pitchFamily="18" charset="0"/>
              <a:ea typeface="+mj-ea"/>
              <a:cs typeface="Times New Roman" panose="02020603050405020304" pitchFamily="18" charset="0"/>
            </a:endParaRPr>
          </a:p>
        </p:txBody>
      </p:sp>
      <p:sp>
        <p:nvSpPr>
          <p:cNvPr id="61" name="Rounded Rectangle 60"/>
          <p:cNvSpPr/>
          <p:nvPr/>
        </p:nvSpPr>
        <p:spPr bwMode="auto">
          <a:xfrm>
            <a:off x="98101" y="4163786"/>
            <a:ext cx="3637875" cy="926963"/>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6"/>
              </a:buBlip>
              <a:defRPr/>
            </a:pPr>
            <a:endParaRPr kumimoji="1" lang="ru-RU" altLang="ko-KR">
              <a:solidFill>
                <a:prstClr val="black"/>
              </a:solidFill>
              <a:latin typeface="Calibri" pitchFamily="34" charset="0"/>
              <a:ea typeface="+mj-ea"/>
            </a:endParaRPr>
          </a:p>
        </p:txBody>
      </p:sp>
      <p:grpSp>
        <p:nvGrpSpPr>
          <p:cNvPr id="28" name="Group 25"/>
          <p:cNvGrpSpPr>
            <a:grpSpLocks/>
          </p:cNvGrpSpPr>
          <p:nvPr/>
        </p:nvGrpSpPr>
        <p:grpSpPr bwMode="auto">
          <a:xfrm>
            <a:off x="190500" y="2139702"/>
            <a:ext cx="4042960" cy="366713"/>
            <a:chOff x="298252" y="1396987"/>
            <a:chExt cx="8023876" cy="488950"/>
          </a:xfrm>
        </p:grpSpPr>
        <p:sp>
          <p:nvSpPr>
            <p:cNvPr id="29"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0" name="Rectangle 54"/>
            <p:cNvSpPr>
              <a:spLocks noChangeArrowheads="1"/>
            </p:cNvSpPr>
            <p:nvPr/>
          </p:nvSpPr>
          <p:spPr bwMode="auto">
            <a:xfrm>
              <a:off x="1835763" y="14223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Черно-белое МФУ</a:t>
              </a:r>
              <a:endParaRPr lang="en-US" altLang="ko-KR" sz="1600" dirty="0">
                <a:solidFill>
                  <a:srgbClr val="003366"/>
                </a:solidFill>
                <a:latin typeface="+mn-lt"/>
              </a:endParaRPr>
            </a:p>
          </p:txBody>
        </p:sp>
      </p:grpSp>
      <p:grpSp>
        <p:nvGrpSpPr>
          <p:cNvPr id="31" name="Group 25"/>
          <p:cNvGrpSpPr>
            <a:grpSpLocks/>
          </p:cNvGrpSpPr>
          <p:nvPr/>
        </p:nvGrpSpPr>
        <p:grpSpPr bwMode="auto">
          <a:xfrm>
            <a:off x="190500" y="2558802"/>
            <a:ext cx="3915960" cy="366713"/>
            <a:chOff x="298252" y="1396987"/>
            <a:chExt cx="7771825" cy="488950"/>
          </a:xfrm>
        </p:grpSpPr>
        <p:sp>
          <p:nvSpPr>
            <p:cNvPr id="32"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3" name="Rectangle 54"/>
            <p:cNvSpPr>
              <a:spLocks noChangeArrowheads="1"/>
            </p:cNvSpPr>
            <p:nvPr/>
          </p:nvSpPr>
          <p:spPr bwMode="auto">
            <a:xfrm>
              <a:off x="1583712"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Малый</a:t>
              </a:r>
              <a:r>
                <a:rPr lang="en-US" altLang="ko-KR" sz="1600" dirty="0" smtClean="0">
                  <a:solidFill>
                    <a:srgbClr val="003366"/>
                  </a:solidFill>
                  <a:latin typeface="+mn-lt"/>
                </a:rPr>
                <a:t>/</a:t>
              </a:r>
              <a:r>
                <a:rPr lang="ru-RU" altLang="ko-KR" sz="1600" dirty="0" smtClean="0">
                  <a:solidFill>
                    <a:srgbClr val="003366"/>
                  </a:solidFill>
                  <a:latin typeface="+mn-lt"/>
                </a:rPr>
                <a:t>средний офис</a:t>
              </a:r>
              <a:endParaRPr lang="en-US" altLang="ko-KR" sz="1600" dirty="0">
                <a:solidFill>
                  <a:srgbClr val="003366"/>
                </a:solidFill>
                <a:latin typeface="+mn-lt"/>
              </a:endParaRPr>
            </a:p>
          </p:txBody>
        </p:sp>
      </p:grpSp>
      <p:sp>
        <p:nvSpPr>
          <p:cNvPr id="24" name="TextBox 23"/>
          <p:cNvSpPr txBox="1"/>
          <p:nvPr/>
        </p:nvSpPr>
        <p:spPr>
          <a:xfrm>
            <a:off x="5080000" y="876300"/>
            <a:ext cx="3911600" cy="542925"/>
          </a:xfrm>
          <a:prstGeom prst="rect">
            <a:avLst/>
          </a:prstGeom>
          <a:noFill/>
        </p:spPr>
        <p:txBody>
          <a:bodyPr wrap="square" rtlCol="0">
            <a:noAutofit/>
          </a:bodyPr>
          <a:lstStyle/>
          <a:p>
            <a:pPr algn="just"/>
            <a:r>
              <a:rPr lang="ru-RU" sz="1200" dirty="0" smtClean="0">
                <a:latin typeface="Calibri" pitchFamily="34" charset="0"/>
              </a:rPr>
              <a:t>Устройства серий </a:t>
            </a:r>
            <a:r>
              <a:rPr lang="en-US" sz="1200" dirty="0" smtClean="0">
                <a:latin typeface="Calibri" pitchFamily="34" charset="0"/>
              </a:rPr>
              <a:t>M</a:t>
            </a:r>
            <a:r>
              <a:rPr lang="ru-RU" sz="1200" dirty="0" smtClean="0">
                <a:latin typeface="Calibri" pitchFamily="34" charset="0"/>
              </a:rPr>
              <a:t>4070</a:t>
            </a:r>
            <a:r>
              <a:rPr lang="en-US" sz="1200" dirty="0" smtClean="0">
                <a:latin typeface="Calibri" pitchFamily="34" charset="0"/>
              </a:rPr>
              <a:t>|3870</a:t>
            </a:r>
            <a:r>
              <a:rPr lang="ru-RU" sz="1200" dirty="0" smtClean="0">
                <a:latin typeface="Calibri" pitchFamily="34" charset="0"/>
              </a:rPr>
              <a:t>, оснащенные быстрым </a:t>
            </a:r>
          </a:p>
          <a:p>
            <a:pPr algn="just"/>
            <a:r>
              <a:rPr lang="ru-RU" sz="1200" dirty="0" smtClean="0">
                <a:latin typeface="Calibri" pitchFamily="34" charset="0"/>
              </a:rPr>
              <a:t>процессором Cortex™-A5 и памятью, расширяемой до </a:t>
            </a:r>
          </a:p>
          <a:p>
            <a:pPr algn="just"/>
            <a:r>
              <a:rPr lang="en-US" sz="1200" dirty="0" smtClean="0">
                <a:latin typeface="Calibri" pitchFamily="34" charset="0"/>
              </a:rPr>
              <a:t>512</a:t>
            </a:r>
            <a:r>
              <a:rPr lang="ru-RU" sz="1200" dirty="0" smtClean="0">
                <a:latin typeface="Calibri" pitchFamily="34" charset="0"/>
              </a:rPr>
              <a:t> MБ, отличаются высокой скоростью печати. </a:t>
            </a:r>
          </a:p>
        </p:txBody>
      </p:sp>
      <p:sp>
        <p:nvSpPr>
          <p:cNvPr id="26" name="AutoShape 6"/>
          <p:cNvSpPr>
            <a:spLocks noChangeArrowheads="1"/>
          </p:cNvSpPr>
          <p:nvPr/>
        </p:nvSpPr>
        <p:spPr bwMode="auto">
          <a:xfrm>
            <a:off x="3777871" y="1518239"/>
            <a:ext cx="5287101" cy="855382"/>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27" name="TextBox 26"/>
          <p:cNvSpPr txBox="1"/>
          <p:nvPr/>
        </p:nvSpPr>
        <p:spPr>
          <a:xfrm>
            <a:off x="3790171" y="1432280"/>
            <a:ext cx="4207819"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Эффектные отпечатки высокого качества</a:t>
            </a:r>
          </a:p>
        </p:txBody>
      </p:sp>
      <p:sp>
        <p:nvSpPr>
          <p:cNvPr id="34" name="TextBox 33"/>
          <p:cNvSpPr txBox="1"/>
          <p:nvPr/>
        </p:nvSpPr>
        <p:spPr>
          <a:xfrm>
            <a:off x="3797300" y="1685925"/>
            <a:ext cx="4216400" cy="581025"/>
          </a:xfrm>
          <a:prstGeom prst="rect">
            <a:avLst/>
          </a:prstGeom>
          <a:noFill/>
        </p:spPr>
        <p:txBody>
          <a:bodyPr wrap="square" rtlCol="0">
            <a:noAutofit/>
          </a:bodyPr>
          <a:lstStyle/>
          <a:p>
            <a:pPr algn="just"/>
            <a:r>
              <a:rPr lang="ru-RU" sz="1050" dirty="0" smtClean="0">
                <a:latin typeface="Calibri" pitchFamily="34" charset="0"/>
              </a:rPr>
              <a:t>Благодаря поддержке высокого разрешения и функции ReCP, обеспечивается высокое быстродействие устройства, а также </a:t>
            </a:r>
          </a:p>
          <a:p>
            <a:pPr algn="just"/>
            <a:r>
              <a:rPr lang="ru-RU" sz="1050" dirty="0" smtClean="0">
                <a:latin typeface="Calibri" pitchFamily="34" charset="0"/>
              </a:rPr>
              <a:t>высочайшее качество печати и сканирования, присущие </a:t>
            </a:r>
          </a:p>
          <a:p>
            <a:pPr algn="just"/>
            <a:r>
              <a:rPr lang="ru-RU" sz="1050" dirty="0" smtClean="0">
                <a:latin typeface="Calibri" pitchFamily="34" charset="0"/>
              </a:rPr>
              <a:t>большим профессиональным принтерам.</a:t>
            </a:r>
          </a:p>
        </p:txBody>
      </p:sp>
      <p:pic>
        <p:nvPicPr>
          <p:cNvPr id="35" name="Picture 4" descr="http://www.samsung.com/ru/consumer-images/product/printers/2012/CLX-6260FR-XEV/features/CLX-6260FR-XEV-26-0.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37124" y="2475072"/>
            <a:ext cx="1725477" cy="800729"/>
          </a:xfrm>
          <a:prstGeom prst="rect">
            <a:avLst/>
          </a:prstGeom>
          <a:noFill/>
        </p:spPr>
      </p:pic>
      <p:sp>
        <p:nvSpPr>
          <p:cNvPr id="36" name="TextBox 35"/>
          <p:cNvSpPr txBox="1"/>
          <p:nvPr/>
        </p:nvSpPr>
        <p:spPr>
          <a:xfrm>
            <a:off x="5423752" y="2373621"/>
            <a:ext cx="2962862"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Защищенный режим печати</a:t>
            </a:r>
          </a:p>
        </p:txBody>
      </p:sp>
      <p:sp>
        <p:nvSpPr>
          <p:cNvPr id="37" name="AutoShape 6"/>
          <p:cNvSpPr>
            <a:spLocks noChangeArrowheads="1"/>
          </p:cNvSpPr>
          <p:nvPr/>
        </p:nvSpPr>
        <p:spPr bwMode="auto">
          <a:xfrm>
            <a:off x="3790935" y="2433728"/>
            <a:ext cx="5287101" cy="919072"/>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9" name="TextBox 38"/>
          <p:cNvSpPr txBox="1"/>
          <p:nvPr/>
        </p:nvSpPr>
        <p:spPr>
          <a:xfrm>
            <a:off x="5410200" y="2590800"/>
            <a:ext cx="3733800" cy="581025"/>
          </a:xfrm>
          <a:prstGeom prst="rect">
            <a:avLst/>
          </a:prstGeom>
          <a:noFill/>
        </p:spPr>
        <p:txBody>
          <a:bodyPr wrap="square" rtlCol="0">
            <a:noAutofit/>
          </a:bodyPr>
          <a:lstStyle/>
          <a:p>
            <a:pPr algn="just"/>
            <a:r>
              <a:rPr lang="ru-RU" sz="1100" dirty="0" smtClean="0">
                <a:latin typeface="Calibri" pitchFamily="34" charset="0"/>
              </a:rPr>
              <a:t>Функция easy </a:t>
            </a:r>
            <a:r>
              <a:rPr lang="ru-RU" sz="1100" b="1" dirty="0" smtClean="0">
                <a:latin typeface="Calibri" pitchFamily="34" charset="0"/>
              </a:rPr>
              <a:t>secure printing </a:t>
            </a:r>
            <a:r>
              <a:rPr lang="ru-RU" sz="1100" dirty="0" smtClean="0">
                <a:latin typeface="Calibri" pitchFamily="34" charset="0"/>
              </a:rPr>
              <a:t>обеспечивает </a:t>
            </a:r>
            <a:endParaRPr lang="en-US" sz="1100" dirty="0" smtClean="0">
              <a:latin typeface="Calibri" pitchFamily="34" charset="0"/>
            </a:endParaRPr>
          </a:p>
          <a:p>
            <a:pPr algn="just"/>
            <a:r>
              <a:rPr lang="ru-RU" sz="1100" dirty="0" smtClean="0">
                <a:latin typeface="Calibri" pitchFamily="34" charset="0"/>
              </a:rPr>
              <a:t>защищенный режим печати</a:t>
            </a:r>
            <a:r>
              <a:rPr lang="en-US" sz="1100" dirty="0" smtClean="0">
                <a:latin typeface="Calibri" pitchFamily="34" charset="0"/>
              </a:rPr>
              <a:t>.</a:t>
            </a:r>
            <a:r>
              <a:rPr lang="ru-RU" sz="1100" dirty="0" smtClean="0">
                <a:latin typeface="Calibri" pitchFamily="34" charset="0"/>
              </a:rPr>
              <a:t> Пользователи должны </a:t>
            </a:r>
          </a:p>
          <a:p>
            <a:r>
              <a:rPr lang="ru-RU" sz="1100" dirty="0" smtClean="0">
                <a:latin typeface="Calibri" pitchFamily="34" charset="0"/>
              </a:rPr>
              <a:t>ввести пароль для продолжения процесса печати </a:t>
            </a:r>
          </a:p>
          <a:p>
            <a:r>
              <a:rPr lang="ru-RU" sz="1100" dirty="0" smtClean="0">
                <a:latin typeface="Calibri" pitchFamily="34" charset="0"/>
              </a:rPr>
              <a:t>документа.</a:t>
            </a:r>
            <a:br>
              <a:rPr lang="ru-RU" sz="1100" dirty="0" smtClean="0">
                <a:latin typeface="Calibri" pitchFamily="34" charset="0"/>
              </a:rPr>
            </a:br>
            <a:endParaRPr lang="ru-RU" sz="1100" dirty="0" smtClean="0">
              <a:latin typeface="Calibri" pitchFamily="34" charset="0"/>
            </a:endParaRPr>
          </a:p>
        </p:txBody>
      </p:sp>
      <p:pic>
        <p:nvPicPr>
          <p:cNvPr id="53250" name="Picture 2" descr="C:\Users\User\Desktop\фото\SL-M3870FW_004_Right-Angle_Ice-Gray.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90588" y="621506"/>
            <a:ext cx="1708742" cy="1480019"/>
          </a:xfrm>
          <a:prstGeom prst="rect">
            <a:avLst/>
          </a:prstGeom>
          <a:noFill/>
        </p:spPr>
      </p:pic>
      <p:graphicFrame>
        <p:nvGraphicFramePr>
          <p:cNvPr id="38" name="Table 37"/>
          <p:cNvGraphicFramePr>
            <a:graphicFrameLocks noGrp="1"/>
          </p:cNvGraphicFramePr>
          <p:nvPr>
            <p:extLst>
              <p:ext uri="{D42A27DB-BD31-4B8C-83A1-F6EECF244321}">
                <p14:modId xmlns:p14="http://schemas.microsoft.com/office/powerpoint/2010/main" val="22994210"/>
              </p:ext>
            </p:extLst>
          </p:nvPr>
        </p:nvGraphicFramePr>
        <p:xfrm>
          <a:off x="347763" y="3057805"/>
          <a:ext cx="3187420" cy="1084732"/>
        </p:xfrm>
        <a:graphic>
          <a:graphicData uri="http://schemas.openxmlformats.org/drawingml/2006/table">
            <a:tbl>
              <a:tblPr firstRow="1" bandRow="1">
                <a:tableStyleId>{5C22544A-7EE6-4342-B048-85BDC9FD1C3A}</a:tableStyleId>
              </a:tblPr>
              <a:tblGrid>
                <a:gridCol w="867579"/>
                <a:gridCol w="743662"/>
                <a:gridCol w="340800"/>
                <a:gridCol w="391600"/>
                <a:gridCol w="452179"/>
                <a:gridCol w="391600"/>
              </a:tblGrid>
              <a:tr h="279521">
                <a:tc>
                  <a:txBody>
                    <a:bodyPr/>
                    <a:lstStyle/>
                    <a:p>
                      <a:pPr algn="ctr"/>
                      <a:r>
                        <a:rPr lang="ru-RU" sz="900" dirty="0" smtClean="0">
                          <a:solidFill>
                            <a:schemeClr val="accent1">
                              <a:lumMod val="25000"/>
                            </a:schemeClr>
                          </a:solidFill>
                        </a:rPr>
                        <a:t>Модель</a:t>
                      </a:r>
                      <a:endParaRPr lang="en-US" sz="900" dirty="0">
                        <a:solidFill>
                          <a:schemeClr val="accent1">
                            <a:lumMod val="25000"/>
                          </a:schemeClr>
                        </a:solidFill>
                      </a:endParaRPr>
                    </a:p>
                  </a:txBody>
                  <a:tcPr marL="18000" marR="18000" marT="0" marB="0" anchor="ctr"/>
                </a:tc>
                <a:tc>
                  <a:txBody>
                    <a:bodyPr/>
                    <a:lstStyle/>
                    <a:p>
                      <a:pPr algn="ctr"/>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Fax</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LAN</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Wi-Fi</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ADF</a:t>
                      </a:r>
                      <a:endParaRPr lang="en-US" sz="900" dirty="0">
                        <a:solidFill>
                          <a:schemeClr val="accent1">
                            <a:lumMod val="25000"/>
                          </a:schemeClr>
                        </a:solidFill>
                      </a:endParaRPr>
                    </a:p>
                  </a:txBody>
                  <a:tcPr marL="18000" marR="18000" marT="0" marB="0" anchor="ctr"/>
                </a:tc>
              </a:tr>
              <a:tr h="217382">
                <a:tc>
                  <a:txBody>
                    <a:bodyPr/>
                    <a:lstStyle/>
                    <a:p>
                      <a:r>
                        <a:rPr lang="en-US" sz="800" dirty="0" smtClean="0"/>
                        <a:t>SL-M3870FD</a:t>
                      </a:r>
                      <a:endParaRPr lang="en-US" sz="800" dirty="0"/>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b="1" kern="1200" dirty="0" smtClean="0">
                          <a:solidFill>
                            <a:schemeClr val="dk1"/>
                          </a:solidFill>
                          <a:latin typeface="+mn-lt"/>
                          <a:ea typeface="+mn-ea"/>
                          <a:cs typeface="+mn-cs"/>
                        </a:rPr>
                        <a:t>ADF</a:t>
                      </a:r>
                    </a:p>
                  </a:txBody>
                  <a:tcPr marL="18000" marR="18000" marT="0" marB="0" anchor="ctr"/>
                </a:tc>
              </a:tr>
              <a:tr h="195943">
                <a:tc>
                  <a:txBody>
                    <a:bodyPr/>
                    <a:lstStyle/>
                    <a:p>
                      <a:r>
                        <a:rPr lang="en-US" sz="800" dirty="0" smtClean="0"/>
                        <a:t>SL-M3870FW</a:t>
                      </a:r>
                      <a:endParaRPr lang="en-US" sz="800" dirty="0"/>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b="1" kern="1200" dirty="0" smtClean="0">
                          <a:solidFill>
                            <a:schemeClr val="dk1"/>
                          </a:solidFill>
                          <a:latin typeface="+mn-lt"/>
                          <a:ea typeface="+mn-ea"/>
                          <a:cs typeface="+mn-cs"/>
                        </a:rPr>
                        <a:t>RADF</a:t>
                      </a:r>
                    </a:p>
                  </a:txBody>
                  <a:tcPr marL="18000" marR="18000" marT="0" marB="0" anchor="ctr"/>
                </a:tc>
              </a:tr>
              <a:tr h="195943">
                <a:tc>
                  <a:txBody>
                    <a:bodyPr/>
                    <a:lstStyle/>
                    <a:p>
                      <a:pPr marL="0" marR="0" indent="0" algn="l" defTabSz="872786" rtl="0" eaLnBrk="1" fontAlgn="auto" latinLnBrk="1" hangingPunct="1">
                        <a:lnSpc>
                          <a:spcPct val="100000"/>
                        </a:lnSpc>
                        <a:spcBef>
                          <a:spcPts val="0"/>
                        </a:spcBef>
                        <a:spcAft>
                          <a:spcPts val="0"/>
                        </a:spcAft>
                        <a:buClrTx/>
                        <a:buSzTx/>
                        <a:buFontTx/>
                        <a:buNone/>
                        <a:tabLst/>
                        <a:defRPr/>
                      </a:pPr>
                      <a:r>
                        <a:rPr lang="en-US" sz="800" dirty="0" smtClean="0"/>
                        <a:t>SL-M4070FR</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b="1" kern="1200" dirty="0" smtClean="0">
                          <a:solidFill>
                            <a:schemeClr val="dk1"/>
                          </a:solidFill>
                          <a:latin typeface="+mn-lt"/>
                          <a:ea typeface="+mn-ea"/>
                          <a:cs typeface="+mn-cs"/>
                        </a:rPr>
                        <a:t>RADF</a:t>
                      </a:r>
                    </a:p>
                  </a:txBody>
                  <a:tcPr marL="18000" marR="18000" marT="0" marB="0" anchor="ctr"/>
                </a:tc>
              </a:tr>
              <a:tr h="195943">
                <a:tc>
                  <a:txBody>
                    <a:bodyPr/>
                    <a:lstStyle/>
                    <a:p>
                      <a:pPr marL="0" marR="0" indent="0" algn="l" defTabSz="872786" rtl="0" eaLnBrk="1" fontAlgn="auto" latinLnBrk="1" hangingPunct="1">
                        <a:lnSpc>
                          <a:spcPct val="100000"/>
                        </a:lnSpc>
                        <a:spcBef>
                          <a:spcPts val="0"/>
                        </a:spcBef>
                        <a:spcAft>
                          <a:spcPts val="0"/>
                        </a:spcAft>
                        <a:buClrTx/>
                        <a:buSzTx/>
                        <a:buFontTx/>
                        <a:buNone/>
                        <a:tabLst/>
                        <a:defRPr/>
                      </a:pPr>
                      <a:r>
                        <a:rPr lang="en-US" sz="800" dirty="0" smtClean="0"/>
                        <a:t>SL-M4070FX</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b="1" kern="1200" dirty="0" smtClean="0">
                          <a:solidFill>
                            <a:schemeClr val="dk1"/>
                          </a:solidFill>
                          <a:latin typeface="+mn-lt"/>
                          <a:ea typeface="+mn-ea"/>
                          <a:cs typeface="+mn-cs"/>
                        </a:rPr>
                        <a:t>RADF</a:t>
                      </a:r>
                    </a:p>
                  </a:txBody>
                  <a:tcPr marL="18000" marR="18000" marT="0" marB="0" anchor="ctr"/>
                </a:tc>
              </a:tr>
            </a:tbl>
          </a:graphicData>
        </a:graphic>
      </p:graphicFrame>
      <p:pic>
        <p:nvPicPr>
          <p:cNvPr id="41" name="Picture 2" descr="C:\Users\sekz\Pictures\Samsung logo\Samsung_Business_rg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07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91" name="Rectangle 19"/>
          <p:cNvSpPr>
            <a:spLocks noChangeArrowheads="1"/>
          </p:cNvSpPr>
          <p:nvPr/>
        </p:nvSpPr>
        <p:spPr bwMode="auto">
          <a:xfrm>
            <a:off x="3830926" y="3166654"/>
            <a:ext cx="5313074" cy="1815882"/>
          </a:xfrm>
          <a:prstGeom prst="rect">
            <a:avLst/>
          </a:prstGeom>
          <a:noFill/>
          <a:ln w="9525">
            <a:noFill/>
            <a:miter lim="800000"/>
            <a:headEnd/>
            <a:tailEnd/>
          </a:ln>
        </p:spPr>
        <p:txBody>
          <a:bodyPr wrap="square">
            <a:spAutoFit/>
          </a:bodyPr>
          <a:lstStyle/>
          <a:p>
            <a:pPr>
              <a:buSzPct val="90000"/>
            </a:pPr>
            <a:r>
              <a:rPr lang="ru-RU" altLang="ko-KR" sz="2000" b="1" dirty="0" smtClean="0">
                <a:latin typeface="Calibri" pitchFamily="34" charset="0"/>
              </a:rPr>
              <a:t>Основные характеристики</a:t>
            </a:r>
            <a:r>
              <a:rPr lang="en-US" altLang="ko-KR" sz="2000" b="1" dirty="0" smtClean="0">
                <a:latin typeface="Calibri" pitchFamily="34" charset="0"/>
              </a:rPr>
              <a:t>:</a:t>
            </a: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Скорость печати</a:t>
            </a:r>
            <a:r>
              <a:rPr lang="en-US" altLang="ko-KR" dirty="0" smtClean="0">
                <a:solidFill>
                  <a:schemeClr val="tx2">
                    <a:lumMod val="75000"/>
                    <a:lumOff val="25000"/>
                  </a:schemeClr>
                </a:solidFill>
                <a:latin typeface="Calibri" pitchFamily="34" charset="0"/>
              </a:rPr>
              <a:t>:</a:t>
            </a:r>
            <a:r>
              <a:rPr lang="ru-RU" altLang="ko-KR" dirty="0" smtClean="0">
                <a:solidFill>
                  <a:schemeClr val="tx2">
                    <a:lumMod val="75000"/>
                    <a:lumOff val="25000"/>
                  </a:schemeClr>
                </a:solidFill>
                <a:latin typeface="Calibri" pitchFamily="34" charset="0"/>
              </a:rPr>
              <a:t> </a:t>
            </a:r>
            <a:r>
              <a:rPr lang="en-US" altLang="ko-KR" dirty="0" smtClean="0">
                <a:solidFill>
                  <a:schemeClr val="tx2">
                    <a:lumMod val="75000"/>
                    <a:lumOff val="25000"/>
                  </a:schemeClr>
                </a:solidFill>
                <a:latin typeface="Calibri" pitchFamily="34" charset="0"/>
              </a:rPr>
              <a:t>24</a:t>
            </a:r>
            <a:r>
              <a:rPr lang="ru-RU" altLang="ko-KR" dirty="0" smtClean="0">
                <a:solidFill>
                  <a:schemeClr val="tx2">
                    <a:lumMod val="75000"/>
                    <a:lumOff val="25000"/>
                  </a:schemeClr>
                </a:solidFill>
                <a:latin typeface="Calibri" pitchFamily="34" charset="0"/>
              </a:rPr>
              <a:t> ч</a:t>
            </a:r>
            <a:r>
              <a:rPr lang="en-US" altLang="ko-KR" dirty="0" smtClean="0">
                <a:solidFill>
                  <a:schemeClr val="tx2">
                    <a:lumMod val="75000"/>
                    <a:lumOff val="25000"/>
                  </a:schemeClr>
                </a:solidFill>
                <a:latin typeface="Calibri" pitchFamily="34" charset="0"/>
              </a:rPr>
              <a:t>/</a:t>
            </a:r>
            <a:r>
              <a:rPr lang="ru-RU" altLang="ko-KR" dirty="0" smtClean="0">
                <a:solidFill>
                  <a:schemeClr val="tx2">
                    <a:lumMod val="75000"/>
                    <a:lumOff val="25000"/>
                  </a:schemeClr>
                </a:solidFill>
                <a:latin typeface="Calibri" pitchFamily="34" charset="0"/>
              </a:rPr>
              <a:t>б и </a:t>
            </a:r>
            <a:r>
              <a:rPr lang="en-US" altLang="ko-KR" dirty="0" smtClean="0">
                <a:solidFill>
                  <a:schemeClr val="tx2">
                    <a:lumMod val="75000"/>
                    <a:lumOff val="25000"/>
                  </a:schemeClr>
                </a:solidFill>
                <a:latin typeface="Calibri" pitchFamily="34" charset="0"/>
              </a:rPr>
              <a:t>24 </a:t>
            </a:r>
            <a:r>
              <a:rPr lang="ru-RU" altLang="ko-KR" dirty="0" smtClean="0">
                <a:solidFill>
                  <a:schemeClr val="tx2">
                    <a:lumMod val="75000"/>
                    <a:lumOff val="25000"/>
                  </a:schemeClr>
                </a:solidFill>
                <a:latin typeface="Calibri" pitchFamily="34" charset="0"/>
              </a:rPr>
              <a:t>цв.</a:t>
            </a:r>
            <a:r>
              <a:rPr lang="en-US" altLang="ko-KR" dirty="0" smtClean="0">
                <a:solidFill>
                  <a:schemeClr val="tx2">
                    <a:lumMod val="75000"/>
                    <a:lumOff val="25000"/>
                  </a:schemeClr>
                </a:solidFill>
                <a:latin typeface="Calibri" pitchFamily="34" charset="0"/>
              </a:rPr>
              <a:t> </a:t>
            </a:r>
            <a:r>
              <a:rPr lang="ru-RU" altLang="ko-KR" dirty="0" smtClean="0">
                <a:solidFill>
                  <a:schemeClr val="tx2">
                    <a:lumMod val="75000"/>
                    <a:lumOff val="25000"/>
                  </a:schemeClr>
                </a:solidFill>
                <a:latin typeface="Calibri" pitchFamily="34" charset="0"/>
              </a:rPr>
              <a:t>стр</a:t>
            </a:r>
            <a:r>
              <a:rPr lang="en-US" altLang="ko-KR" dirty="0" smtClean="0">
                <a:solidFill>
                  <a:schemeClr val="tx2">
                    <a:lumMod val="75000"/>
                    <a:lumOff val="25000"/>
                  </a:schemeClr>
                </a:solidFill>
                <a:latin typeface="Calibri" pitchFamily="34" charset="0"/>
              </a:rPr>
              <a:t>/</a:t>
            </a:r>
            <a:r>
              <a:rPr lang="ru-RU" altLang="ko-KR" dirty="0" smtClean="0">
                <a:solidFill>
                  <a:schemeClr val="tx2">
                    <a:lumMod val="75000"/>
                    <a:lumOff val="25000"/>
                  </a:schemeClr>
                </a:solidFill>
                <a:latin typeface="Calibri" pitchFamily="34" charset="0"/>
              </a:rPr>
              <a:t>мин</a:t>
            </a:r>
            <a:r>
              <a:rPr lang="en-US" altLang="ko-KR" dirty="0" smtClean="0">
                <a:solidFill>
                  <a:schemeClr val="tx2">
                    <a:lumMod val="75000"/>
                    <a:lumOff val="25000"/>
                  </a:schemeClr>
                </a:solidFill>
                <a:latin typeface="Calibri" pitchFamily="34" charset="0"/>
              </a:rPr>
              <a:t>           </a:t>
            </a: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 Оперативная память</a:t>
            </a:r>
            <a:r>
              <a:rPr lang="en-US" altLang="ko-KR" dirty="0" smtClean="0">
                <a:solidFill>
                  <a:schemeClr val="tx2">
                    <a:lumMod val="75000"/>
                    <a:lumOff val="25000"/>
                  </a:schemeClr>
                </a:solidFill>
                <a:latin typeface="Calibri" pitchFamily="34" charset="0"/>
              </a:rPr>
              <a:t>: </a:t>
            </a:r>
            <a:r>
              <a:rPr lang="ru-RU" altLang="ko-KR" dirty="0" smtClean="0">
                <a:solidFill>
                  <a:schemeClr val="tx2">
                    <a:lumMod val="75000"/>
                    <a:lumOff val="25000"/>
                  </a:schemeClr>
                </a:solidFill>
                <a:latin typeface="Calibri" pitchFamily="34" charset="0"/>
              </a:rPr>
              <a:t>256</a:t>
            </a:r>
            <a:r>
              <a:rPr lang="en-US" altLang="ko-KR" dirty="0" smtClean="0">
                <a:solidFill>
                  <a:schemeClr val="tx2">
                    <a:lumMod val="75000"/>
                    <a:lumOff val="25000"/>
                  </a:schemeClr>
                </a:solidFill>
                <a:latin typeface="Calibri" pitchFamily="34" charset="0"/>
              </a:rPr>
              <a:t> </a:t>
            </a:r>
            <a:r>
              <a:rPr lang="ru-RU" altLang="ko-KR" dirty="0" smtClean="0">
                <a:solidFill>
                  <a:schemeClr val="tx2">
                    <a:lumMod val="75000"/>
                    <a:lumOff val="25000"/>
                  </a:schemeClr>
                </a:solidFill>
                <a:latin typeface="Calibri" pitchFamily="34" charset="0"/>
              </a:rPr>
              <a:t>Мб (макс. 512 Мб )</a:t>
            </a: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 Процессор</a:t>
            </a:r>
            <a:r>
              <a:rPr lang="en-US" altLang="ko-KR" dirty="0" smtClean="0">
                <a:solidFill>
                  <a:schemeClr val="tx2">
                    <a:lumMod val="75000"/>
                    <a:lumOff val="25000"/>
                  </a:schemeClr>
                </a:solidFill>
                <a:latin typeface="Calibri" pitchFamily="34" charset="0"/>
              </a:rPr>
              <a:t>: Dual </a:t>
            </a:r>
            <a:r>
              <a:rPr lang="ru-RU" altLang="ko-KR" dirty="0" smtClean="0">
                <a:solidFill>
                  <a:schemeClr val="tx2">
                    <a:lumMod val="75000"/>
                    <a:lumOff val="25000"/>
                  </a:schemeClr>
                </a:solidFill>
                <a:latin typeface="Calibri" pitchFamily="34" charset="0"/>
              </a:rPr>
              <a:t>533 МГц</a:t>
            </a:r>
            <a:r>
              <a:rPr lang="en-US" altLang="ko-KR" dirty="0" smtClean="0">
                <a:solidFill>
                  <a:schemeClr val="tx2">
                    <a:lumMod val="75000"/>
                    <a:lumOff val="25000"/>
                  </a:schemeClr>
                </a:solidFill>
                <a:latin typeface="Calibri" pitchFamily="34" charset="0"/>
              </a:rPr>
              <a:t>/</a:t>
            </a:r>
            <a:r>
              <a:rPr lang="ru-RU" altLang="ko-KR" dirty="0" smtClean="0">
                <a:solidFill>
                  <a:schemeClr val="tx2">
                    <a:lumMod val="75000"/>
                    <a:lumOff val="25000"/>
                  </a:schemeClr>
                </a:solidFill>
                <a:latin typeface="Calibri" pitchFamily="34" charset="0"/>
              </a:rPr>
              <a:t>150 Мгц</a:t>
            </a: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 Максимальная ежемесячная нагрузка</a:t>
            </a:r>
            <a:r>
              <a:rPr lang="en-US" altLang="ko-KR" dirty="0" smtClean="0">
                <a:solidFill>
                  <a:schemeClr val="tx2">
                    <a:lumMod val="75000"/>
                    <a:lumOff val="25000"/>
                  </a:schemeClr>
                </a:solidFill>
                <a:latin typeface="Calibri" pitchFamily="34" charset="0"/>
              </a:rPr>
              <a:t>: 60</a:t>
            </a:r>
            <a:r>
              <a:rPr lang="ru-RU" altLang="ko-KR" dirty="0" smtClean="0">
                <a:solidFill>
                  <a:schemeClr val="tx2">
                    <a:lumMod val="75000"/>
                    <a:lumOff val="25000"/>
                  </a:schemeClr>
                </a:solidFill>
                <a:latin typeface="Calibri" pitchFamily="34" charset="0"/>
              </a:rPr>
              <a:t> 000</a:t>
            </a:r>
          </a:p>
        </p:txBody>
      </p:sp>
      <p:sp>
        <p:nvSpPr>
          <p:cNvPr id="45" name="제목 4"/>
          <p:cNvSpPr txBox="1">
            <a:spLocks/>
          </p:cNvSpPr>
          <p:nvPr/>
        </p:nvSpPr>
        <p:spPr>
          <a:xfrm>
            <a:off x="214314" y="88367"/>
            <a:ext cx="8301037" cy="584775"/>
          </a:xfrm>
          <a:prstGeom prst="rect">
            <a:avLst/>
          </a:prstGeom>
        </p:spPr>
        <p:txBody>
          <a:bodyPr>
            <a:spAutoFit/>
          </a:bodyPr>
          <a:lstStyle/>
          <a:p>
            <a:pPr eaLnBrk="0" hangingPunct="0">
              <a:defRPr/>
            </a:pPr>
            <a:r>
              <a:rPr lang="en-US" altLang="ko-KR" sz="3200" spc="-130" dirty="0" smtClean="0">
                <a:gradFill>
                  <a:gsLst>
                    <a:gs pos="0">
                      <a:srgbClr val="FFFFFF"/>
                    </a:gs>
                    <a:gs pos="100000">
                      <a:srgbClr val="FFFFFF">
                        <a:lumMod val="85000"/>
                      </a:srgbClr>
                    </a:gs>
                  </a:gsLst>
                  <a:lin ang="5400000" scaled="0"/>
                </a:gradFill>
                <a:effectLst>
                  <a:outerShdw blurRad="38100" dist="38100" dir="2700000" algn="tl">
                    <a:srgbClr val="000000">
                      <a:alpha val="43137"/>
                    </a:srgbClr>
                  </a:outerShdw>
                </a:effectLst>
                <a:latin typeface="Calibri" pitchFamily="34" charset="0"/>
                <a:ea typeface="맑은 고딕" pitchFamily="50" charset="-127"/>
                <a:cs typeface="Arial" pitchFamily="34" charset="0"/>
                <a:sym typeface="Wingdings" pitchFamily="2" charset="2"/>
              </a:rPr>
              <a:t> </a:t>
            </a:r>
            <a:r>
              <a:rPr kumimoji="0" lang="en-US" altLang="ko-KR" sz="3200" spc="-100" dirty="0">
                <a:solidFill>
                  <a:srgbClr val="7030A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CLP-</a:t>
            </a:r>
            <a:r>
              <a:rPr kumimoji="0" lang="ru-RU" altLang="ko-KR" sz="3200" spc="-100" dirty="0">
                <a:solidFill>
                  <a:srgbClr val="7030A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680</a:t>
            </a:r>
            <a:r>
              <a:rPr kumimoji="0" lang="en-US" altLang="ko-KR" sz="3200" spc="-100" dirty="0">
                <a:solidFill>
                  <a:srgbClr val="7030A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ND </a:t>
            </a:r>
          </a:p>
        </p:txBody>
      </p:sp>
      <p:graphicFrame>
        <p:nvGraphicFramePr>
          <p:cNvPr id="46" name="Table 45"/>
          <p:cNvGraphicFramePr>
            <a:graphicFrameLocks noGrp="1"/>
          </p:cNvGraphicFramePr>
          <p:nvPr/>
        </p:nvGraphicFramePr>
        <p:xfrm>
          <a:off x="416515" y="3205087"/>
          <a:ext cx="2936285" cy="556260"/>
        </p:xfrm>
        <a:graphic>
          <a:graphicData uri="http://schemas.openxmlformats.org/drawingml/2006/table">
            <a:tbl>
              <a:tblPr firstRow="1" bandRow="1">
                <a:tableStyleId>{5C22544A-7EE6-4342-B048-85BDC9FD1C3A}</a:tableStyleId>
              </a:tblPr>
              <a:tblGrid>
                <a:gridCol w="1046525"/>
                <a:gridCol w="568960"/>
                <a:gridCol w="812800"/>
                <a:gridCol w="508000"/>
              </a:tblGrid>
              <a:tr h="278130">
                <a:tc>
                  <a:txBody>
                    <a:bodyPr/>
                    <a:lstStyle/>
                    <a:p>
                      <a:r>
                        <a:rPr lang="ru-RU" sz="900" dirty="0" smtClean="0">
                          <a:solidFill>
                            <a:schemeClr val="accent1">
                              <a:lumMod val="25000"/>
                            </a:schemeClr>
                          </a:solidFill>
                        </a:rPr>
                        <a:t>Модель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Сеть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T="34290" marB="34290"/>
                </a:tc>
                <a:tc>
                  <a:txBody>
                    <a:bodyPr/>
                    <a:lstStyle/>
                    <a:p>
                      <a:r>
                        <a:rPr lang="en-US" sz="900" dirty="0" err="1" smtClean="0">
                          <a:solidFill>
                            <a:schemeClr val="accent1">
                              <a:lumMod val="25000"/>
                            </a:schemeClr>
                          </a:solidFill>
                        </a:rPr>
                        <a:t>WiFi</a:t>
                      </a:r>
                      <a:endParaRPr lang="en-US" sz="900" dirty="0">
                        <a:solidFill>
                          <a:schemeClr val="accent1">
                            <a:lumMod val="25000"/>
                          </a:schemeClr>
                        </a:solidFill>
                      </a:endParaRPr>
                    </a:p>
                  </a:txBody>
                  <a:tcPr marT="34290" marB="34290"/>
                </a:tc>
              </a:tr>
              <a:tr h="278130">
                <a:tc>
                  <a:txBody>
                    <a:bodyPr/>
                    <a:lstStyle/>
                    <a:p>
                      <a:r>
                        <a:rPr lang="en-US" sz="900" dirty="0" smtClean="0"/>
                        <a:t>CLP-680ND</a:t>
                      </a:r>
                      <a:endParaRPr lang="en-US" sz="900" dirty="0"/>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bl>
          </a:graphicData>
        </a:graphic>
      </p:graphicFrame>
      <p:pic>
        <p:nvPicPr>
          <p:cNvPr id="27" name="Picture 26" descr="MLT-D104S(SEE)_Mix_L.jpg"/>
          <p:cNvPicPr>
            <a:picLocks noChangeAspect="1"/>
          </p:cNvPicPr>
          <p:nvPr/>
        </p:nvPicPr>
        <p:blipFill>
          <a:blip r:embed="rId3" cstate="email"/>
          <a:srcRect/>
          <a:stretch>
            <a:fillRect/>
          </a:stretch>
        </p:blipFill>
        <p:spPr bwMode="auto">
          <a:xfrm>
            <a:off x="2965631" y="3745844"/>
            <a:ext cx="914400" cy="715673"/>
          </a:xfrm>
          <a:prstGeom prst="rect">
            <a:avLst/>
          </a:prstGeom>
          <a:noFill/>
          <a:ln w="9525">
            <a:noFill/>
            <a:miter lim="800000"/>
            <a:headEnd/>
            <a:tailEnd/>
          </a:ln>
        </p:spPr>
      </p:pic>
      <p:sp>
        <p:nvSpPr>
          <p:cNvPr id="28" name="TextBox 27"/>
          <p:cNvSpPr txBox="1"/>
          <p:nvPr/>
        </p:nvSpPr>
        <p:spPr bwMode="auto">
          <a:xfrm>
            <a:off x="124879" y="3798618"/>
            <a:ext cx="3155351" cy="707886"/>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200" dirty="0" smtClean="0">
                <a:solidFill>
                  <a:schemeClr val="tx2">
                    <a:lumMod val="75000"/>
                    <a:lumOff val="25000"/>
                  </a:schemeClr>
                </a:solidFill>
                <a:latin typeface="Calibri" pitchFamily="34" charset="0"/>
                <a:ea typeface="+mj-ea"/>
              </a:rPr>
              <a:t>Картридж на </a:t>
            </a:r>
            <a:r>
              <a:rPr lang="en-US" sz="1200" dirty="0" smtClean="0">
                <a:solidFill>
                  <a:schemeClr val="tx2">
                    <a:lumMod val="75000"/>
                    <a:lumOff val="25000"/>
                  </a:schemeClr>
                </a:solidFill>
                <a:latin typeface="Calibri" pitchFamily="34" charset="0"/>
                <a:ea typeface="+mj-ea"/>
              </a:rPr>
              <a:t>2</a:t>
            </a:r>
            <a:r>
              <a:rPr lang="ru-RU" sz="1200" dirty="0" smtClean="0">
                <a:solidFill>
                  <a:schemeClr val="tx2">
                    <a:lumMod val="75000"/>
                    <a:lumOff val="25000"/>
                  </a:schemeClr>
                </a:solidFill>
                <a:latin typeface="Calibri" pitchFamily="34" charset="0"/>
                <a:ea typeface="+mj-ea"/>
              </a:rPr>
              <a:t>000 ч</a:t>
            </a:r>
            <a:r>
              <a:rPr lang="en-US" sz="1200" dirty="0" smtClean="0">
                <a:solidFill>
                  <a:schemeClr val="tx2">
                    <a:lumMod val="75000"/>
                    <a:lumOff val="25000"/>
                  </a:schemeClr>
                </a:solidFill>
                <a:latin typeface="Calibri" pitchFamily="34" charset="0"/>
                <a:ea typeface="+mj-ea"/>
              </a:rPr>
              <a:t>/</a:t>
            </a:r>
            <a:r>
              <a:rPr lang="ru-RU" sz="1200" dirty="0" smtClean="0">
                <a:solidFill>
                  <a:schemeClr val="tx2">
                    <a:lumMod val="75000"/>
                    <a:lumOff val="25000"/>
                  </a:schemeClr>
                </a:solidFill>
                <a:latin typeface="Calibri" pitchFamily="34" charset="0"/>
                <a:ea typeface="+mj-ea"/>
              </a:rPr>
              <a:t>б и</a:t>
            </a:r>
            <a:r>
              <a:rPr lang="en-US" sz="1200" dirty="0" smtClean="0">
                <a:solidFill>
                  <a:schemeClr val="tx2">
                    <a:lumMod val="75000"/>
                    <a:lumOff val="25000"/>
                  </a:schemeClr>
                </a:solidFill>
                <a:latin typeface="Calibri" pitchFamily="34" charset="0"/>
                <a:ea typeface="+mj-ea"/>
              </a:rPr>
              <a:t> 1500</a:t>
            </a:r>
            <a:r>
              <a:rPr lang="ru-RU" sz="1200" dirty="0" smtClean="0">
                <a:solidFill>
                  <a:schemeClr val="tx2">
                    <a:lumMod val="75000"/>
                    <a:lumOff val="25000"/>
                  </a:schemeClr>
                </a:solidFill>
                <a:latin typeface="Calibri" pitchFamily="34" charset="0"/>
                <a:ea typeface="+mj-ea"/>
              </a:rPr>
              <a:t> цв.</a:t>
            </a:r>
          </a:p>
          <a:p>
            <a:pPr>
              <a:buFont typeface="Arial" pitchFamily="34" charset="0"/>
              <a:buChar char="•"/>
              <a:defRPr/>
            </a:pPr>
            <a:r>
              <a:rPr lang="ru-RU" sz="1200" dirty="0" smtClean="0">
                <a:solidFill>
                  <a:schemeClr val="tx2">
                    <a:lumMod val="75000"/>
                    <a:lumOff val="25000"/>
                  </a:schemeClr>
                </a:solidFill>
                <a:latin typeface="Calibri" pitchFamily="34" charset="0"/>
                <a:ea typeface="+mj-ea"/>
              </a:rPr>
              <a:t>Картридж на </a:t>
            </a:r>
            <a:r>
              <a:rPr lang="en-US" sz="1200" dirty="0" smtClean="0">
                <a:solidFill>
                  <a:schemeClr val="tx2">
                    <a:lumMod val="75000"/>
                    <a:lumOff val="25000"/>
                  </a:schemeClr>
                </a:solidFill>
                <a:latin typeface="Calibri" pitchFamily="34" charset="0"/>
                <a:ea typeface="+mj-ea"/>
              </a:rPr>
              <a:t>6000 </a:t>
            </a:r>
            <a:r>
              <a:rPr lang="ru-RU" sz="1200" dirty="0" smtClean="0">
                <a:solidFill>
                  <a:schemeClr val="tx2">
                    <a:lumMod val="75000"/>
                    <a:lumOff val="25000"/>
                  </a:schemeClr>
                </a:solidFill>
                <a:latin typeface="Calibri" pitchFamily="34" charset="0"/>
                <a:ea typeface="+mj-ea"/>
              </a:rPr>
              <a:t>ч</a:t>
            </a:r>
            <a:r>
              <a:rPr lang="en-US" sz="1200" dirty="0" smtClean="0">
                <a:solidFill>
                  <a:schemeClr val="tx2">
                    <a:lumMod val="75000"/>
                    <a:lumOff val="25000"/>
                  </a:schemeClr>
                </a:solidFill>
                <a:latin typeface="Calibri" pitchFamily="34" charset="0"/>
                <a:ea typeface="+mj-ea"/>
              </a:rPr>
              <a:t>/</a:t>
            </a:r>
            <a:r>
              <a:rPr lang="ru-RU" sz="1200" dirty="0" smtClean="0">
                <a:solidFill>
                  <a:schemeClr val="tx2">
                    <a:lumMod val="75000"/>
                    <a:lumOff val="25000"/>
                  </a:schemeClr>
                </a:solidFill>
                <a:latin typeface="Calibri" pitchFamily="34" charset="0"/>
                <a:ea typeface="+mj-ea"/>
              </a:rPr>
              <a:t>б и </a:t>
            </a:r>
            <a:r>
              <a:rPr lang="en-US" sz="1200" dirty="0" smtClean="0">
                <a:solidFill>
                  <a:schemeClr val="tx2">
                    <a:lumMod val="75000"/>
                    <a:lumOff val="25000"/>
                  </a:schemeClr>
                </a:solidFill>
                <a:latin typeface="Calibri" pitchFamily="34" charset="0"/>
                <a:ea typeface="+mj-ea"/>
              </a:rPr>
              <a:t>35</a:t>
            </a:r>
            <a:r>
              <a:rPr lang="ru-RU" sz="1200" dirty="0" smtClean="0">
                <a:solidFill>
                  <a:schemeClr val="tx2">
                    <a:lumMod val="75000"/>
                    <a:lumOff val="25000"/>
                  </a:schemeClr>
                </a:solidFill>
                <a:latin typeface="Calibri" pitchFamily="34" charset="0"/>
                <a:ea typeface="+mj-ea"/>
              </a:rPr>
              <a:t>00</a:t>
            </a:r>
            <a:r>
              <a:rPr lang="en-US" sz="1200" dirty="0" smtClean="0">
                <a:solidFill>
                  <a:schemeClr val="tx2">
                    <a:lumMod val="75000"/>
                    <a:lumOff val="25000"/>
                  </a:schemeClr>
                </a:solidFill>
                <a:latin typeface="Calibri" pitchFamily="34" charset="0"/>
                <a:ea typeface="+mj-ea"/>
              </a:rPr>
              <a:t> </a:t>
            </a:r>
            <a:r>
              <a:rPr lang="ru-RU" sz="1200" dirty="0" smtClean="0">
                <a:solidFill>
                  <a:schemeClr val="tx2">
                    <a:lumMod val="75000"/>
                    <a:lumOff val="25000"/>
                  </a:schemeClr>
                </a:solidFill>
                <a:latin typeface="Calibri" pitchFamily="34" charset="0"/>
                <a:ea typeface="+mj-ea"/>
              </a:rPr>
              <a:t>цв. </a:t>
            </a:r>
            <a:endParaRPr lang="en-US" sz="1200" dirty="0" smtClean="0">
              <a:solidFill>
                <a:schemeClr val="tx2">
                  <a:lumMod val="75000"/>
                  <a:lumOff val="25000"/>
                </a:schemeClr>
              </a:solidFill>
              <a:latin typeface="Calibri" pitchFamily="34" charset="0"/>
              <a:ea typeface="+mj-ea"/>
            </a:endParaRPr>
          </a:p>
        </p:txBody>
      </p:sp>
      <p:sp>
        <p:nvSpPr>
          <p:cNvPr id="29" name="Rounded Rectangle 28"/>
          <p:cNvSpPr/>
          <p:nvPr/>
        </p:nvSpPr>
        <p:spPr bwMode="auto">
          <a:xfrm>
            <a:off x="117567" y="3783880"/>
            <a:ext cx="3775164" cy="722624"/>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4"/>
              </a:buBlip>
              <a:defRPr/>
            </a:pPr>
            <a:endParaRPr kumimoji="1" lang="ru-RU" altLang="ko-KR">
              <a:solidFill>
                <a:prstClr val="black"/>
              </a:solidFill>
              <a:latin typeface="Calibri" pitchFamily="34" charset="0"/>
              <a:ea typeface="+mj-ea"/>
            </a:endParaRPr>
          </a:p>
        </p:txBody>
      </p:sp>
      <p:grpSp>
        <p:nvGrpSpPr>
          <p:cNvPr id="31" name="Group 25"/>
          <p:cNvGrpSpPr>
            <a:grpSpLocks/>
          </p:cNvGrpSpPr>
          <p:nvPr/>
        </p:nvGrpSpPr>
        <p:grpSpPr bwMode="auto">
          <a:xfrm>
            <a:off x="190500" y="2314913"/>
            <a:ext cx="4042960" cy="366713"/>
            <a:chOff x="298252" y="1396987"/>
            <a:chExt cx="8023876" cy="488950"/>
          </a:xfrm>
        </p:grpSpPr>
        <p:sp>
          <p:nvSpPr>
            <p:cNvPr id="32"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3" name="Rectangle 54"/>
            <p:cNvSpPr>
              <a:spLocks noChangeArrowheads="1"/>
            </p:cNvSpPr>
            <p:nvPr/>
          </p:nvSpPr>
          <p:spPr bwMode="auto">
            <a:xfrm>
              <a:off x="1835763" y="14223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Цветной принтер</a:t>
              </a:r>
              <a:endParaRPr lang="en-US" altLang="ko-KR" sz="1600" dirty="0">
                <a:solidFill>
                  <a:srgbClr val="003366"/>
                </a:solidFill>
                <a:latin typeface="+mn-lt"/>
              </a:endParaRPr>
            </a:p>
          </p:txBody>
        </p:sp>
      </p:grpSp>
      <p:grpSp>
        <p:nvGrpSpPr>
          <p:cNvPr id="38" name="Group 25"/>
          <p:cNvGrpSpPr>
            <a:grpSpLocks/>
          </p:cNvGrpSpPr>
          <p:nvPr/>
        </p:nvGrpSpPr>
        <p:grpSpPr bwMode="auto">
          <a:xfrm>
            <a:off x="190500" y="2734013"/>
            <a:ext cx="3865160" cy="366713"/>
            <a:chOff x="298252" y="1396987"/>
            <a:chExt cx="7671005" cy="488950"/>
          </a:xfrm>
        </p:grpSpPr>
        <p:sp>
          <p:nvSpPr>
            <p:cNvPr id="39"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41" name="Rectangle 54"/>
            <p:cNvSpPr>
              <a:spLocks noChangeArrowheads="1"/>
            </p:cNvSpPr>
            <p:nvPr/>
          </p:nvSpPr>
          <p:spPr bwMode="auto">
            <a:xfrm>
              <a:off x="1482892"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Малый</a:t>
              </a:r>
              <a:r>
                <a:rPr lang="en-US" altLang="ko-KR" sz="1600" dirty="0" smtClean="0">
                  <a:solidFill>
                    <a:srgbClr val="003366"/>
                  </a:solidFill>
                  <a:latin typeface="+mn-lt"/>
                </a:rPr>
                <a:t>/</a:t>
              </a:r>
              <a:r>
                <a:rPr lang="ru-RU" altLang="ko-KR" sz="1600" dirty="0" smtClean="0">
                  <a:solidFill>
                    <a:srgbClr val="003366"/>
                  </a:solidFill>
                  <a:latin typeface="+mn-lt"/>
                </a:rPr>
                <a:t>средний офис</a:t>
              </a:r>
              <a:endParaRPr lang="en-US" altLang="ko-KR" sz="1600" dirty="0">
                <a:solidFill>
                  <a:srgbClr val="003366"/>
                </a:solidFill>
                <a:latin typeface="+mn-lt"/>
              </a:endParaRPr>
            </a:p>
          </p:txBody>
        </p:sp>
      </p:grpSp>
      <p:pic>
        <p:nvPicPr>
          <p:cNvPr id="24" name="Picture 4" descr="http://www.samsung.com/ru/consumer-images/product/printers/2012/CLP-680ND-XEV/features/CLP-680ND-XEV-75-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6097" y="2436428"/>
            <a:ext cx="1766441" cy="782478"/>
          </a:xfrm>
          <a:prstGeom prst="rect">
            <a:avLst/>
          </a:prstGeom>
          <a:noFill/>
        </p:spPr>
      </p:pic>
      <p:sp>
        <p:nvSpPr>
          <p:cNvPr id="25" name="AutoShape 6"/>
          <p:cNvSpPr>
            <a:spLocks noChangeArrowheads="1"/>
          </p:cNvSpPr>
          <p:nvPr/>
        </p:nvSpPr>
        <p:spPr bwMode="auto">
          <a:xfrm>
            <a:off x="3792310" y="2365351"/>
            <a:ext cx="5287101" cy="853555"/>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26" name="TextBox 25"/>
          <p:cNvSpPr txBox="1"/>
          <p:nvPr/>
        </p:nvSpPr>
        <p:spPr>
          <a:xfrm>
            <a:off x="5422684" y="2277556"/>
            <a:ext cx="3289516" cy="369332"/>
          </a:xfrm>
          <a:prstGeom prst="rect">
            <a:avLst/>
          </a:prstGeom>
          <a:noFill/>
        </p:spPr>
        <p:txBody>
          <a:bodyPr wrap="square" rtlCol="0">
            <a:spAutoFit/>
          </a:bodyPr>
          <a:lstStyle/>
          <a:p>
            <a:r>
              <a:rPr lang="ru-RU" dirty="0" smtClean="0">
                <a:solidFill>
                  <a:schemeClr val="accent1">
                    <a:lumMod val="50000"/>
                  </a:schemeClr>
                </a:solidFill>
                <a:latin typeface="Calibri" pitchFamily="34" charset="0"/>
                <a:ea typeface="+mn-ea"/>
              </a:rPr>
              <a:t>Широкий формат носителей</a:t>
            </a:r>
          </a:p>
        </p:txBody>
      </p:sp>
      <p:sp>
        <p:nvSpPr>
          <p:cNvPr id="34" name="TextBox 33"/>
          <p:cNvSpPr txBox="1"/>
          <p:nvPr/>
        </p:nvSpPr>
        <p:spPr>
          <a:xfrm>
            <a:off x="5435600" y="2524125"/>
            <a:ext cx="3683000" cy="694781"/>
          </a:xfrm>
          <a:prstGeom prst="rect">
            <a:avLst/>
          </a:prstGeom>
          <a:noFill/>
        </p:spPr>
        <p:txBody>
          <a:bodyPr wrap="square" rtlCol="0">
            <a:noAutofit/>
          </a:bodyPr>
          <a:lstStyle/>
          <a:p>
            <a:pPr algn="just"/>
            <a:r>
              <a:rPr lang="ru-RU" sz="1100" dirty="0" smtClean="0">
                <a:latin typeface="Calibri" pitchFamily="34" charset="0"/>
              </a:rPr>
              <a:t>Компактное, но надежное устройство поддерживает </a:t>
            </a:r>
          </a:p>
          <a:p>
            <a:pPr algn="just"/>
            <a:r>
              <a:rPr lang="ru-RU" sz="1100" dirty="0" smtClean="0">
                <a:latin typeface="Calibri" pitchFamily="34" charset="0"/>
              </a:rPr>
              <a:t>носители весом до 220 грамм на квадратный метр, </a:t>
            </a:r>
          </a:p>
          <a:p>
            <a:pPr algn="just"/>
            <a:r>
              <a:rPr lang="ru-RU" sz="1100" dirty="0" smtClean="0">
                <a:latin typeface="Calibri" pitchFamily="34" charset="0"/>
              </a:rPr>
              <a:t>включая обычную бумагу, этикетки, карточки, </a:t>
            </a:r>
          </a:p>
          <a:p>
            <a:pPr algn="just"/>
            <a:r>
              <a:rPr lang="ru-RU" sz="1100" dirty="0" smtClean="0">
                <a:latin typeface="Calibri" pitchFamily="34" charset="0"/>
              </a:rPr>
              <a:t>конверты и прозрачные пленки.</a:t>
            </a:r>
          </a:p>
        </p:txBody>
      </p:sp>
      <p:sp>
        <p:nvSpPr>
          <p:cNvPr id="35" name="AutoShape 6"/>
          <p:cNvSpPr>
            <a:spLocks noChangeArrowheads="1"/>
          </p:cNvSpPr>
          <p:nvPr/>
        </p:nvSpPr>
        <p:spPr bwMode="auto">
          <a:xfrm>
            <a:off x="3762539" y="577751"/>
            <a:ext cx="5287101" cy="841331"/>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6" name="TextBox 35"/>
          <p:cNvSpPr txBox="1"/>
          <p:nvPr/>
        </p:nvSpPr>
        <p:spPr>
          <a:xfrm>
            <a:off x="5285506" y="520601"/>
            <a:ext cx="2129942" cy="338554"/>
          </a:xfrm>
          <a:prstGeom prst="rect">
            <a:avLst/>
          </a:prstGeom>
          <a:noFill/>
        </p:spPr>
        <p:txBody>
          <a:bodyPr wrap="none" rtlCol="0">
            <a:spAutoFit/>
          </a:bodyPr>
          <a:lstStyle/>
          <a:p>
            <a:r>
              <a:rPr lang="ru-RU" sz="1600" dirty="0" smtClean="0">
                <a:solidFill>
                  <a:schemeClr val="accent1">
                    <a:lumMod val="50000"/>
                  </a:schemeClr>
                </a:solidFill>
                <a:latin typeface="Calibri" pitchFamily="34" charset="0"/>
                <a:ea typeface="+mn-ea"/>
              </a:rPr>
              <a:t>Удобные Эко-функции</a:t>
            </a:r>
          </a:p>
        </p:txBody>
      </p:sp>
      <p:pic>
        <p:nvPicPr>
          <p:cNvPr id="37" name="Picture 6" descr="http://www.samsung.com/ru/consumer/flagship/CLP-365W/images/seg01_clp36506.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8490" y="671886"/>
            <a:ext cx="1477282" cy="724437"/>
          </a:xfrm>
          <a:prstGeom prst="rect">
            <a:avLst/>
          </a:prstGeom>
          <a:noFill/>
        </p:spPr>
      </p:pic>
      <p:sp>
        <p:nvSpPr>
          <p:cNvPr id="40" name="TextBox 39"/>
          <p:cNvSpPr txBox="1"/>
          <p:nvPr/>
        </p:nvSpPr>
        <p:spPr>
          <a:xfrm>
            <a:off x="5295900" y="714375"/>
            <a:ext cx="3683000" cy="581025"/>
          </a:xfrm>
          <a:prstGeom prst="rect">
            <a:avLst/>
          </a:prstGeom>
          <a:noFill/>
        </p:spPr>
        <p:txBody>
          <a:bodyPr wrap="square" rtlCol="0">
            <a:noAutofit/>
          </a:bodyPr>
          <a:lstStyle/>
          <a:p>
            <a:pPr algn="just"/>
            <a:r>
              <a:rPr lang="ru-RU" sz="1100" dirty="0" smtClean="0">
                <a:latin typeface="Calibri" pitchFamily="34" charset="0"/>
              </a:rPr>
              <a:t>One-Touch Eco Button сократит ваши расходы на</a:t>
            </a:r>
            <a:endParaRPr lang="en-US" sz="1100" dirty="0" smtClean="0">
              <a:latin typeface="Calibri" pitchFamily="34" charset="0"/>
            </a:endParaRPr>
          </a:p>
          <a:p>
            <a:pPr algn="just"/>
            <a:r>
              <a:rPr lang="ru-RU" sz="1100" dirty="0" smtClean="0">
                <a:latin typeface="Calibri" pitchFamily="34" charset="0"/>
              </a:rPr>
              <a:t>бумагу и тонер. Одного нажатия кнопки достаточно, чтобы отпечатать несколько страниц на одном листе бумаги или сделать двусторонний отпечаток</a:t>
            </a:r>
            <a:r>
              <a:rPr lang="en-US" sz="1100" dirty="0" smtClean="0">
                <a:latin typeface="Calibri" pitchFamily="34" charset="0"/>
              </a:rPr>
              <a:t>.</a:t>
            </a:r>
            <a:endParaRPr lang="ru-RU" sz="1100" dirty="0" smtClean="0">
              <a:latin typeface="Calibri" pitchFamily="34" charset="0"/>
            </a:endParaRPr>
          </a:p>
        </p:txBody>
      </p:sp>
      <p:pic>
        <p:nvPicPr>
          <p:cNvPr id="42"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15314" y="1518048"/>
            <a:ext cx="827086" cy="756176"/>
          </a:xfrm>
          <a:prstGeom prst="rect">
            <a:avLst/>
          </a:prstGeom>
          <a:noFill/>
          <a:ln w="9525">
            <a:noFill/>
            <a:miter lim="800000"/>
            <a:headEnd/>
            <a:tailEnd/>
          </a:ln>
          <a:effectLst/>
        </p:spPr>
      </p:pic>
      <p:sp>
        <p:nvSpPr>
          <p:cNvPr id="43" name="AutoShape 6"/>
          <p:cNvSpPr>
            <a:spLocks noChangeArrowheads="1"/>
          </p:cNvSpPr>
          <p:nvPr/>
        </p:nvSpPr>
        <p:spPr bwMode="auto">
          <a:xfrm>
            <a:off x="3777871" y="1499189"/>
            <a:ext cx="5287101" cy="815724"/>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44" name="TextBox 43"/>
          <p:cNvSpPr txBox="1"/>
          <p:nvPr/>
        </p:nvSpPr>
        <p:spPr>
          <a:xfrm>
            <a:off x="3790170" y="1413230"/>
            <a:ext cx="3907865" cy="338554"/>
          </a:xfrm>
          <a:prstGeom prst="rect">
            <a:avLst/>
          </a:prstGeom>
          <a:noFill/>
        </p:spPr>
        <p:txBody>
          <a:bodyPr wrap="none" rtlCol="0">
            <a:spAutoFit/>
          </a:bodyPr>
          <a:lstStyle/>
          <a:p>
            <a:r>
              <a:rPr lang="ru-RU" sz="1600" dirty="0" smtClean="0">
                <a:solidFill>
                  <a:schemeClr val="accent1">
                    <a:lumMod val="50000"/>
                  </a:schemeClr>
                </a:solidFill>
                <a:latin typeface="Calibri" pitchFamily="34" charset="0"/>
                <a:ea typeface="+mn-ea"/>
              </a:rPr>
              <a:t>Больше мощность — выше эффективность</a:t>
            </a:r>
          </a:p>
        </p:txBody>
      </p:sp>
      <p:sp>
        <p:nvSpPr>
          <p:cNvPr id="50" name="TextBox 49"/>
          <p:cNvSpPr txBox="1"/>
          <p:nvPr/>
        </p:nvSpPr>
        <p:spPr>
          <a:xfrm>
            <a:off x="3771900" y="1609725"/>
            <a:ext cx="4508500" cy="581025"/>
          </a:xfrm>
          <a:prstGeom prst="rect">
            <a:avLst/>
          </a:prstGeom>
          <a:noFill/>
        </p:spPr>
        <p:txBody>
          <a:bodyPr wrap="square" rtlCol="0">
            <a:noAutofit/>
          </a:bodyPr>
          <a:lstStyle/>
          <a:p>
            <a:r>
              <a:rPr lang="ru-RU" sz="1100" dirty="0" smtClean="0">
                <a:latin typeface="Calibri" pitchFamily="34" charset="0"/>
              </a:rPr>
              <a:t>Благодаря двум процессорам принтер CLP-</a:t>
            </a:r>
            <a:r>
              <a:rPr lang="en-US" sz="1100" dirty="0" smtClean="0">
                <a:latin typeface="Calibri" pitchFamily="34" charset="0"/>
              </a:rPr>
              <a:t>680ND</a:t>
            </a:r>
            <a:r>
              <a:rPr lang="ru-RU" sz="1100" dirty="0" smtClean="0">
                <a:latin typeface="Calibri" pitchFamily="34" charset="0"/>
              </a:rPr>
              <a:t> может</a:t>
            </a:r>
            <a:endParaRPr lang="en-US" sz="1100" dirty="0" smtClean="0">
              <a:latin typeface="Calibri" pitchFamily="34" charset="0"/>
            </a:endParaRPr>
          </a:p>
          <a:p>
            <a:r>
              <a:rPr lang="ru-RU" sz="1100" dirty="0" smtClean="0">
                <a:latin typeface="Calibri" pitchFamily="34" charset="0"/>
              </a:rPr>
              <a:t> обрабатывать задачи одновременно, ускоряя процесс печати. </a:t>
            </a:r>
            <a:endParaRPr lang="en-US" sz="1100" dirty="0" smtClean="0">
              <a:latin typeface="Calibri" pitchFamily="34" charset="0"/>
            </a:endParaRPr>
          </a:p>
          <a:p>
            <a:r>
              <a:rPr lang="ru-RU" sz="1100" dirty="0" smtClean="0">
                <a:latin typeface="Calibri" pitchFamily="34" charset="0"/>
              </a:rPr>
              <a:t>Встроенные 256 МБ памяти гарантируют, что даже крупные многостраничные документы быстро попадут в очередь на печать.</a:t>
            </a:r>
          </a:p>
        </p:txBody>
      </p:sp>
      <p:pic>
        <p:nvPicPr>
          <p:cNvPr id="38913" name="Picture 1" descr="C:\Users\User\Desktop\фото\CLP-680ND_004_Right-30-Angle_White.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2300" y="665560"/>
            <a:ext cx="2374900" cy="1594305"/>
          </a:xfrm>
          <a:prstGeom prst="rect">
            <a:avLst/>
          </a:prstGeom>
          <a:noFill/>
        </p:spPr>
      </p:pic>
      <p:pic>
        <p:nvPicPr>
          <p:cNvPr id="30" name="Picture 2" descr="C:\Users\sekz\Pictures\Samsung logo\Samsung_Business_rg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7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descr="http://www.samsung.com/ru/consumer-images/product/printers/2012/CLX-6260FR-XEV/features/CLX-6260FR-XEV-26-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18524" y="1579722"/>
            <a:ext cx="1725477" cy="800729"/>
          </a:xfrm>
          <a:prstGeom prst="rect">
            <a:avLst/>
          </a:prstGeom>
          <a:noFill/>
        </p:spPr>
      </p:pic>
      <p:pic>
        <p:nvPicPr>
          <p:cNvPr id="24" name="Picture 4" descr="http://www.samsung.com/ru/consumer-images/product/printers/2012/CLP-680ND-XEV/features/CLP-680ND-XEV-75-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6097" y="2436428"/>
            <a:ext cx="1766441" cy="782478"/>
          </a:xfrm>
          <a:prstGeom prst="rect">
            <a:avLst/>
          </a:prstGeom>
          <a:noFill/>
        </p:spPr>
      </p:pic>
      <p:pic>
        <p:nvPicPr>
          <p:cNvPr id="62" name="Picture 61" descr="MLT-D104S(SEE)_Mix_L.jpg"/>
          <p:cNvPicPr>
            <a:picLocks noChangeAspect="1"/>
          </p:cNvPicPr>
          <p:nvPr/>
        </p:nvPicPr>
        <p:blipFill>
          <a:blip r:embed="rId5" cstate="email"/>
          <a:srcRect/>
          <a:stretch>
            <a:fillRect/>
          </a:stretch>
        </p:blipFill>
        <p:spPr bwMode="auto">
          <a:xfrm>
            <a:off x="2847678" y="3803260"/>
            <a:ext cx="1005833" cy="715673"/>
          </a:xfrm>
          <a:prstGeom prst="rect">
            <a:avLst/>
          </a:prstGeom>
          <a:noFill/>
          <a:ln w="9525">
            <a:noFill/>
            <a:miter lim="800000"/>
            <a:headEnd/>
            <a:tailEnd/>
          </a:ln>
        </p:spPr>
      </p:pic>
      <p:sp>
        <p:nvSpPr>
          <p:cNvPr id="160791" name="Rectangle 19"/>
          <p:cNvSpPr>
            <a:spLocks noChangeArrowheads="1"/>
          </p:cNvSpPr>
          <p:nvPr/>
        </p:nvSpPr>
        <p:spPr bwMode="auto">
          <a:xfrm>
            <a:off x="3860262" y="3225876"/>
            <a:ext cx="5087795" cy="2169825"/>
          </a:xfrm>
          <a:prstGeom prst="rect">
            <a:avLst/>
          </a:prstGeom>
          <a:noFill/>
          <a:ln w="9525">
            <a:noFill/>
            <a:miter lim="800000"/>
            <a:headEnd/>
            <a:tailEnd/>
          </a:ln>
        </p:spPr>
        <p:txBody>
          <a:bodyPr wrap="square">
            <a:spAutoFit/>
          </a:bodyPr>
          <a:lstStyle/>
          <a:p>
            <a:pPr>
              <a:buSzPct val="90000"/>
            </a:pPr>
            <a:r>
              <a:rPr lang="ru-RU" altLang="ko-KR" sz="2000" b="1" dirty="0" smtClean="0">
                <a:latin typeface="Calibri" pitchFamily="34" charset="0"/>
              </a:rPr>
              <a:t>Основные характеристики</a:t>
            </a:r>
            <a:r>
              <a:rPr lang="en-US" altLang="ko-KR" sz="2000" b="1" dirty="0" smtClean="0">
                <a:latin typeface="Calibri" pitchFamily="34" charset="0"/>
              </a:rPr>
              <a:t>:</a:t>
            </a:r>
          </a:p>
          <a:p>
            <a:pPr>
              <a:spcBef>
                <a:spcPts val="600"/>
              </a:spcBef>
              <a:buFont typeface="Arial" pitchFamily="34" charset="0"/>
              <a:buChar char="•"/>
              <a:defRPr/>
            </a:pPr>
            <a:r>
              <a:rPr lang="en-US" altLang="ko-KR" dirty="0" smtClean="0">
                <a:solidFill>
                  <a:schemeClr val="tx2">
                    <a:lumMod val="75000"/>
                    <a:lumOff val="25000"/>
                  </a:schemeClr>
                </a:solidFill>
                <a:latin typeface="Calibri" pitchFamily="34" charset="0"/>
              </a:rPr>
              <a:t> </a:t>
            </a:r>
            <a:r>
              <a:rPr lang="ru-RU" altLang="ko-KR" dirty="0" smtClean="0">
                <a:solidFill>
                  <a:schemeClr val="tx2">
                    <a:lumMod val="75000"/>
                    <a:lumOff val="25000"/>
                  </a:schemeClr>
                </a:solidFill>
                <a:latin typeface="Calibri" pitchFamily="34" charset="0"/>
              </a:rPr>
              <a:t>Скорость печати</a:t>
            </a:r>
            <a:r>
              <a:rPr lang="en-US" altLang="ko-KR" dirty="0" smtClean="0">
                <a:solidFill>
                  <a:schemeClr val="tx2">
                    <a:lumMod val="75000"/>
                    <a:lumOff val="25000"/>
                  </a:schemeClr>
                </a:solidFill>
                <a:latin typeface="Calibri" pitchFamily="34" charset="0"/>
              </a:rPr>
              <a:t>:</a:t>
            </a:r>
            <a:r>
              <a:rPr lang="ru-RU" altLang="ko-KR" dirty="0" smtClean="0">
                <a:solidFill>
                  <a:schemeClr val="tx2">
                    <a:lumMod val="75000"/>
                    <a:lumOff val="25000"/>
                  </a:schemeClr>
                </a:solidFill>
                <a:latin typeface="Calibri" pitchFamily="34" charset="0"/>
              </a:rPr>
              <a:t> 24 ч</a:t>
            </a:r>
            <a:r>
              <a:rPr lang="en-US" altLang="ko-KR" dirty="0" smtClean="0">
                <a:solidFill>
                  <a:schemeClr val="tx2">
                    <a:lumMod val="75000"/>
                    <a:lumOff val="25000"/>
                  </a:schemeClr>
                </a:solidFill>
                <a:latin typeface="Calibri" pitchFamily="34" charset="0"/>
              </a:rPr>
              <a:t>/</a:t>
            </a:r>
            <a:r>
              <a:rPr lang="ru-RU" altLang="ko-KR" dirty="0" smtClean="0">
                <a:solidFill>
                  <a:schemeClr val="tx2">
                    <a:lumMod val="75000"/>
                    <a:lumOff val="25000"/>
                  </a:schemeClr>
                </a:solidFill>
                <a:latin typeface="Calibri" pitchFamily="34" charset="0"/>
              </a:rPr>
              <a:t>б и 24 цв. стр/мин</a:t>
            </a:r>
            <a:endParaRPr lang="en-US" altLang="ko-KR"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 Оперативная память</a:t>
            </a:r>
            <a:r>
              <a:rPr lang="en-US" altLang="ko-KR" dirty="0" smtClean="0">
                <a:solidFill>
                  <a:schemeClr val="tx2">
                    <a:lumMod val="75000"/>
                    <a:lumOff val="25000"/>
                  </a:schemeClr>
                </a:solidFill>
                <a:latin typeface="Calibri" pitchFamily="34" charset="0"/>
              </a:rPr>
              <a:t>: </a:t>
            </a:r>
            <a:r>
              <a:rPr lang="ru-RU" altLang="ko-KR" dirty="0" smtClean="0">
                <a:solidFill>
                  <a:schemeClr val="tx2">
                    <a:lumMod val="75000"/>
                    <a:lumOff val="25000"/>
                  </a:schemeClr>
                </a:solidFill>
                <a:latin typeface="Calibri" pitchFamily="34" charset="0"/>
              </a:rPr>
              <a:t>512 Мб (макс. 1Гб )</a:t>
            </a: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 Процессор</a:t>
            </a:r>
            <a:r>
              <a:rPr lang="en-US" altLang="ko-KR" dirty="0" smtClean="0">
                <a:solidFill>
                  <a:schemeClr val="tx2">
                    <a:lumMod val="75000"/>
                    <a:lumOff val="25000"/>
                  </a:schemeClr>
                </a:solidFill>
                <a:latin typeface="Calibri" pitchFamily="34" charset="0"/>
              </a:rPr>
              <a:t>: Dual </a:t>
            </a:r>
            <a:r>
              <a:rPr lang="ru-RU" altLang="ko-KR" dirty="0" smtClean="0">
                <a:solidFill>
                  <a:schemeClr val="tx2">
                    <a:lumMod val="75000"/>
                    <a:lumOff val="25000"/>
                  </a:schemeClr>
                </a:solidFill>
                <a:latin typeface="Calibri" pitchFamily="34" charset="0"/>
              </a:rPr>
              <a:t>533 МГц</a:t>
            </a:r>
            <a:r>
              <a:rPr lang="en-US" altLang="ko-KR" dirty="0" smtClean="0">
                <a:solidFill>
                  <a:schemeClr val="tx2">
                    <a:lumMod val="75000"/>
                    <a:lumOff val="25000"/>
                  </a:schemeClr>
                </a:solidFill>
                <a:latin typeface="Calibri" pitchFamily="34" charset="0"/>
              </a:rPr>
              <a:t>/</a:t>
            </a:r>
            <a:r>
              <a:rPr lang="ru-RU" altLang="ko-KR" dirty="0" smtClean="0">
                <a:solidFill>
                  <a:schemeClr val="tx2">
                    <a:lumMod val="75000"/>
                    <a:lumOff val="25000"/>
                  </a:schemeClr>
                </a:solidFill>
                <a:latin typeface="Calibri" pitchFamily="34" charset="0"/>
              </a:rPr>
              <a:t>150 Мгц</a:t>
            </a: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 Максимальная ежемесячная нагрузка</a:t>
            </a:r>
            <a:r>
              <a:rPr lang="en-US" altLang="ko-KR" dirty="0" smtClean="0">
                <a:solidFill>
                  <a:schemeClr val="tx2">
                    <a:lumMod val="75000"/>
                    <a:lumOff val="25000"/>
                  </a:schemeClr>
                </a:solidFill>
                <a:latin typeface="Calibri" pitchFamily="34" charset="0"/>
              </a:rPr>
              <a:t>: 6</a:t>
            </a:r>
            <a:r>
              <a:rPr lang="ru-RU" altLang="ko-KR" dirty="0" smtClean="0">
                <a:solidFill>
                  <a:schemeClr val="tx2">
                    <a:lumMod val="75000"/>
                    <a:lumOff val="25000"/>
                  </a:schemeClr>
                </a:solidFill>
                <a:latin typeface="Calibri" pitchFamily="34" charset="0"/>
              </a:rPr>
              <a:t>0 000</a:t>
            </a:r>
          </a:p>
          <a:p>
            <a:pPr>
              <a:spcBef>
                <a:spcPts val="600"/>
              </a:spcBef>
              <a:defRPr/>
            </a:pPr>
            <a:endParaRPr lang="ru-RU" altLang="ko-KR" dirty="0" smtClean="0">
              <a:solidFill>
                <a:schemeClr val="tx2">
                  <a:lumMod val="75000"/>
                  <a:lumOff val="25000"/>
                </a:schemeClr>
              </a:solidFill>
              <a:latin typeface="Calibri" pitchFamily="34" charset="0"/>
            </a:endParaRPr>
          </a:p>
        </p:txBody>
      </p:sp>
      <p:graphicFrame>
        <p:nvGraphicFramePr>
          <p:cNvPr id="46" name="Table 45"/>
          <p:cNvGraphicFramePr>
            <a:graphicFrameLocks noGrp="1"/>
          </p:cNvGraphicFramePr>
          <p:nvPr>
            <p:extLst>
              <p:ext uri="{D42A27DB-BD31-4B8C-83A1-F6EECF244321}">
                <p14:modId xmlns:p14="http://schemas.microsoft.com/office/powerpoint/2010/main" val="3468789237"/>
              </p:ext>
            </p:extLst>
          </p:nvPr>
        </p:nvGraphicFramePr>
        <p:xfrm>
          <a:off x="103850" y="3236759"/>
          <a:ext cx="3621989" cy="415112"/>
        </p:xfrm>
        <a:graphic>
          <a:graphicData uri="http://schemas.openxmlformats.org/drawingml/2006/table">
            <a:tbl>
              <a:tblPr firstRow="1" bandRow="1">
                <a:tableStyleId>{5C22544A-7EE6-4342-B048-85BDC9FD1C3A}</a:tableStyleId>
              </a:tblPr>
              <a:tblGrid>
                <a:gridCol w="1150184"/>
                <a:gridCol w="548640"/>
                <a:gridCol w="822960"/>
                <a:gridCol w="535577"/>
                <a:gridCol w="564628"/>
              </a:tblGrid>
              <a:tr h="209372">
                <a:tc>
                  <a:txBody>
                    <a:bodyPr/>
                    <a:lstStyle/>
                    <a:p>
                      <a:r>
                        <a:rPr lang="ru-RU" sz="900" dirty="0" smtClean="0">
                          <a:solidFill>
                            <a:schemeClr val="accent1">
                              <a:lumMod val="25000"/>
                            </a:schemeClr>
                          </a:solidFill>
                        </a:rPr>
                        <a:t>Модель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Сеть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T="34290" marB="34290"/>
                </a:tc>
                <a:tc>
                  <a:txBody>
                    <a:bodyPr/>
                    <a:lstStyle/>
                    <a:p>
                      <a:r>
                        <a:rPr lang="en-US" sz="900" dirty="0" err="1" smtClean="0">
                          <a:solidFill>
                            <a:schemeClr val="accent1">
                              <a:lumMod val="25000"/>
                            </a:schemeClr>
                          </a:solidFill>
                        </a:rPr>
                        <a:t>WiFi</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Факс</a:t>
                      </a:r>
                      <a:endParaRPr lang="en-US" sz="900" dirty="0">
                        <a:solidFill>
                          <a:schemeClr val="accent1">
                            <a:lumMod val="25000"/>
                          </a:schemeClr>
                        </a:solidFill>
                      </a:endParaRPr>
                    </a:p>
                  </a:txBody>
                  <a:tcPr marT="34290" marB="34290"/>
                </a:tc>
              </a:tr>
              <a:tr h="205740">
                <a:tc>
                  <a:txBody>
                    <a:bodyPr/>
                    <a:lstStyle/>
                    <a:p>
                      <a:r>
                        <a:rPr lang="en-US" sz="900" dirty="0" smtClean="0"/>
                        <a:t>CLX-</a:t>
                      </a:r>
                      <a:r>
                        <a:rPr lang="ru-RU" sz="900" dirty="0" smtClean="0"/>
                        <a:t>6260</a:t>
                      </a:r>
                      <a:r>
                        <a:rPr lang="en-US" sz="900" dirty="0" smtClean="0"/>
                        <a:t>FR</a:t>
                      </a:r>
                      <a:endParaRPr lang="en-US" sz="900" dirty="0"/>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T="34290" marB="34290"/>
                </a:tc>
              </a:tr>
            </a:tbl>
          </a:graphicData>
        </a:graphic>
      </p:graphicFrame>
      <p:sp>
        <p:nvSpPr>
          <p:cNvPr id="49" name="제목 4"/>
          <p:cNvSpPr txBox="1">
            <a:spLocks/>
          </p:cNvSpPr>
          <p:nvPr/>
        </p:nvSpPr>
        <p:spPr>
          <a:xfrm>
            <a:off x="214314" y="88367"/>
            <a:ext cx="8301037" cy="584775"/>
          </a:xfrm>
          <a:prstGeom prst="rect">
            <a:avLst/>
          </a:prstGeom>
        </p:spPr>
        <p:txBody>
          <a:bodyPr>
            <a:spAutoFit/>
          </a:bodyPr>
          <a:lstStyle/>
          <a:p>
            <a:pPr eaLnBrk="0" hangingPunct="0">
              <a:defRPr/>
            </a:pPr>
            <a:r>
              <a:rPr kumimoji="0" lang="en-US" altLang="ko-KR" sz="3200" spc="-100" dirty="0">
                <a:solidFill>
                  <a:srgbClr val="7030A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CLX-6260FR</a:t>
            </a:r>
          </a:p>
        </p:txBody>
      </p:sp>
      <p:sp>
        <p:nvSpPr>
          <p:cNvPr id="60" name="TextBox 59"/>
          <p:cNvSpPr txBox="1"/>
          <p:nvPr/>
        </p:nvSpPr>
        <p:spPr bwMode="auto">
          <a:xfrm>
            <a:off x="98752" y="3829910"/>
            <a:ext cx="3254048" cy="769441"/>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Тонер на </a:t>
            </a:r>
            <a:r>
              <a:rPr lang="en-US" sz="1400" dirty="0" smtClean="0">
                <a:solidFill>
                  <a:schemeClr val="tx2">
                    <a:lumMod val="75000"/>
                    <a:lumOff val="25000"/>
                  </a:schemeClr>
                </a:solidFill>
                <a:latin typeface="Calibri" pitchFamily="34" charset="0"/>
                <a:ea typeface="+mj-ea"/>
              </a:rPr>
              <a:t>2</a:t>
            </a:r>
            <a:r>
              <a:rPr lang="ru-RU" sz="1400" dirty="0" smtClean="0">
                <a:solidFill>
                  <a:schemeClr val="tx2">
                    <a:lumMod val="75000"/>
                    <a:lumOff val="25000"/>
                  </a:schemeClr>
                </a:solidFill>
                <a:latin typeface="Calibri" pitchFamily="34" charset="0"/>
                <a:ea typeface="+mj-ea"/>
              </a:rPr>
              <a:t>000 ч</a:t>
            </a:r>
            <a:r>
              <a:rPr lang="en-US" sz="1400" dirty="0" smtClean="0">
                <a:solidFill>
                  <a:schemeClr val="tx2">
                    <a:lumMod val="75000"/>
                    <a:lumOff val="25000"/>
                  </a:schemeClr>
                </a:solidFill>
                <a:latin typeface="Calibri" pitchFamily="34" charset="0"/>
                <a:ea typeface="+mj-ea"/>
              </a:rPr>
              <a:t>/</a:t>
            </a:r>
            <a:r>
              <a:rPr lang="ru-RU" sz="1400" dirty="0" smtClean="0">
                <a:solidFill>
                  <a:schemeClr val="tx2">
                    <a:lumMod val="75000"/>
                    <a:lumOff val="25000"/>
                  </a:schemeClr>
                </a:solidFill>
                <a:latin typeface="Calibri" pitchFamily="34" charset="0"/>
                <a:ea typeface="+mj-ea"/>
              </a:rPr>
              <a:t>б и</a:t>
            </a:r>
            <a:r>
              <a:rPr lang="en-US" sz="1400" dirty="0" smtClean="0">
                <a:solidFill>
                  <a:schemeClr val="tx2">
                    <a:lumMod val="75000"/>
                    <a:lumOff val="25000"/>
                  </a:schemeClr>
                </a:solidFill>
                <a:latin typeface="Calibri" pitchFamily="34" charset="0"/>
                <a:ea typeface="+mj-ea"/>
              </a:rPr>
              <a:t> 1500 </a:t>
            </a:r>
            <a:r>
              <a:rPr lang="ru-RU" sz="1400" dirty="0" smtClean="0">
                <a:solidFill>
                  <a:schemeClr val="tx2">
                    <a:lumMod val="75000"/>
                    <a:lumOff val="25000"/>
                  </a:schemeClr>
                </a:solidFill>
                <a:latin typeface="Calibri" pitchFamily="34" charset="0"/>
                <a:ea typeface="+mj-ea"/>
              </a:rPr>
              <a:t>цв. </a:t>
            </a: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Тонер на </a:t>
            </a:r>
            <a:r>
              <a:rPr lang="en-US" sz="1400" dirty="0" smtClean="0">
                <a:solidFill>
                  <a:schemeClr val="tx2">
                    <a:lumMod val="75000"/>
                    <a:lumOff val="25000"/>
                  </a:schemeClr>
                </a:solidFill>
                <a:latin typeface="Calibri" pitchFamily="34" charset="0"/>
                <a:ea typeface="+mj-ea"/>
              </a:rPr>
              <a:t>6000</a:t>
            </a:r>
            <a:r>
              <a:rPr lang="ru-RU" sz="1400" dirty="0" smtClean="0">
                <a:solidFill>
                  <a:schemeClr val="tx2">
                    <a:lumMod val="75000"/>
                    <a:lumOff val="25000"/>
                  </a:schemeClr>
                </a:solidFill>
                <a:latin typeface="Calibri" pitchFamily="34" charset="0"/>
                <a:ea typeface="+mj-ea"/>
              </a:rPr>
              <a:t> ч</a:t>
            </a:r>
            <a:r>
              <a:rPr lang="en-US" sz="1400" dirty="0" smtClean="0">
                <a:solidFill>
                  <a:schemeClr val="tx2">
                    <a:lumMod val="75000"/>
                    <a:lumOff val="25000"/>
                  </a:schemeClr>
                </a:solidFill>
                <a:latin typeface="Calibri" pitchFamily="34" charset="0"/>
                <a:ea typeface="+mj-ea"/>
              </a:rPr>
              <a:t>/</a:t>
            </a:r>
            <a:r>
              <a:rPr lang="ru-RU" sz="1400" dirty="0" smtClean="0">
                <a:solidFill>
                  <a:schemeClr val="tx2">
                    <a:lumMod val="75000"/>
                    <a:lumOff val="25000"/>
                  </a:schemeClr>
                </a:solidFill>
                <a:latin typeface="Calibri" pitchFamily="34" charset="0"/>
                <a:ea typeface="+mj-ea"/>
              </a:rPr>
              <a:t>б и</a:t>
            </a:r>
            <a:r>
              <a:rPr lang="en-US" sz="1400" dirty="0" smtClean="0">
                <a:solidFill>
                  <a:schemeClr val="tx2">
                    <a:lumMod val="75000"/>
                    <a:lumOff val="25000"/>
                  </a:schemeClr>
                </a:solidFill>
                <a:latin typeface="Calibri" pitchFamily="34" charset="0"/>
                <a:ea typeface="+mj-ea"/>
              </a:rPr>
              <a:t> 3500 </a:t>
            </a:r>
            <a:r>
              <a:rPr lang="ru-RU" sz="1400" dirty="0" smtClean="0">
                <a:solidFill>
                  <a:schemeClr val="tx2">
                    <a:lumMod val="75000"/>
                    <a:lumOff val="25000"/>
                  </a:schemeClr>
                </a:solidFill>
                <a:latin typeface="Calibri" pitchFamily="34" charset="0"/>
                <a:ea typeface="+mj-ea"/>
              </a:rPr>
              <a:t>цв. </a:t>
            </a:r>
            <a:endParaRPr lang="en-US" sz="1400" dirty="0" smtClean="0">
              <a:solidFill>
                <a:schemeClr val="tx2">
                  <a:lumMod val="75000"/>
                  <a:lumOff val="25000"/>
                </a:schemeClr>
              </a:solidFill>
              <a:latin typeface="Calibri" pitchFamily="34" charset="0"/>
              <a:ea typeface="+mj-ea"/>
            </a:endParaRPr>
          </a:p>
        </p:txBody>
      </p:sp>
      <p:sp>
        <p:nvSpPr>
          <p:cNvPr id="61" name="Rounded Rectangle 60"/>
          <p:cNvSpPr/>
          <p:nvPr/>
        </p:nvSpPr>
        <p:spPr bwMode="auto">
          <a:xfrm>
            <a:off x="117567" y="3850274"/>
            <a:ext cx="3749039" cy="749077"/>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6"/>
              </a:buBlip>
              <a:defRPr/>
            </a:pPr>
            <a:endParaRPr kumimoji="1" lang="ru-RU" altLang="ko-KR">
              <a:solidFill>
                <a:prstClr val="black"/>
              </a:solidFill>
              <a:latin typeface="Calibri" pitchFamily="34" charset="0"/>
              <a:ea typeface="+mj-ea"/>
            </a:endParaRPr>
          </a:p>
        </p:txBody>
      </p:sp>
      <p:grpSp>
        <p:nvGrpSpPr>
          <p:cNvPr id="29" name="Group 25"/>
          <p:cNvGrpSpPr>
            <a:grpSpLocks/>
          </p:cNvGrpSpPr>
          <p:nvPr/>
        </p:nvGrpSpPr>
        <p:grpSpPr bwMode="auto">
          <a:xfrm>
            <a:off x="190500" y="2314913"/>
            <a:ext cx="3536430" cy="366713"/>
            <a:chOff x="298252" y="1396987"/>
            <a:chExt cx="7018589" cy="488950"/>
          </a:xfrm>
        </p:grpSpPr>
        <p:sp>
          <p:nvSpPr>
            <p:cNvPr id="30"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1" name="Rectangle 54"/>
            <p:cNvSpPr>
              <a:spLocks noChangeArrowheads="1"/>
            </p:cNvSpPr>
            <p:nvPr/>
          </p:nvSpPr>
          <p:spPr bwMode="auto">
            <a:xfrm>
              <a:off x="2062609" y="1422387"/>
              <a:ext cx="3276663"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Цветное МФУ</a:t>
              </a:r>
              <a:endParaRPr lang="en-US" altLang="ko-KR" sz="1600" dirty="0">
                <a:solidFill>
                  <a:srgbClr val="003366"/>
                </a:solidFill>
                <a:latin typeface="+mn-lt"/>
              </a:endParaRPr>
            </a:p>
          </p:txBody>
        </p:sp>
      </p:grpSp>
      <p:grpSp>
        <p:nvGrpSpPr>
          <p:cNvPr id="32" name="Group 25"/>
          <p:cNvGrpSpPr>
            <a:grpSpLocks/>
          </p:cNvGrpSpPr>
          <p:nvPr/>
        </p:nvGrpSpPr>
        <p:grpSpPr bwMode="auto">
          <a:xfrm>
            <a:off x="190500" y="2734013"/>
            <a:ext cx="3536430" cy="366713"/>
            <a:chOff x="298252" y="1396987"/>
            <a:chExt cx="7018589" cy="488950"/>
          </a:xfrm>
        </p:grpSpPr>
        <p:sp>
          <p:nvSpPr>
            <p:cNvPr id="33"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8" name="Rectangle 54"/>
            <p:cNvSpPr>
              <a:spLocks noChangeArrowheads="1"/>
            </p:cNvSpPr>
            <p:nvPr/>
          </p:nvSpPr>
          <p:spPr bwMode="auto">
            <a:xfrm>
              <a:off x="1331661" y="1409687"/>
              <a:ext cx="5293072"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Средний</a:t>
              </a:r>
              <a:r>
                <a:rPr lang="en-US" altLang="ko-KR" sz="1600" dirty="0" smtClean="0">
                  <a:solidFill>
                    <a:srgbClr val="003366"/>
                  </a:solidFill>
                  <a:latin typeface="+mn-lt"/>
                </a:rPr>
                <a:t>/</a:t>
              </a:r>
              <a:r>
                <a:rPr lang="ru-RU" altLang="ko-KR" sz="1600" dirty="0" smtClean="0">
                  <a:solidFill>
                    <a:srgbClr val="003366"/>
                  </a:solidFill>
                  <a:latin typeface="+mn-lt"/>
                </a:rPr>
                <a:t>большой офис</a:t>
              </a:r>
              <a:endParaRPr lang="en-US" altLang="ko-KR" sz="1600" dirty="0">
                <a:solidFill>
                  <a:srgbClr val="003366"/>
                </a:solidFill>
                <a:latin typeface="+mn-lt"/>
              </a:endParaRPr>
            </a:p>
          </p:txBody>
        </p:sp>
      </p:grpSp>
      <p:sp>
        <p:nvSpPr>
          <p:cNvPr id="25" name="AutoShape 6"/>
          <p:cNvSpPr>
            <a:spLocks noChangeArrowheads="1"/>
          </p:cNvSpPr>
          <p:nvPr/>
        </p:nvSpPr>
        <p:spPr bwMode="auto">
          <a:xfrm>
            <a:off x="3792310" y="2422501"/>
            <a:ext cx="5287101" cy="882674"/>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26" name="TextBox 25"/>
          <p:cNvSpPr txBox="1"/>
          <p:nvPr/>
        </p:nvSpPr>
        <p:spPr>
          <a:xfrm>
            <a:off x="5422684" y="2334706"/>
            <a:ext cx="3289516" cy="369332"/>
          </a:xfrm>
          <a:prstGeom prst="rect">
            <a:avLst/>
          </a:prstGeom>
          <a:noFill/>
        </p:spPr>
        <p:txBody>
          <a:bodyPr wrap="square" rtlCol="0">
            <a:spAutoFit/>
          </a:bodyPr>
          <a:lstStyle/>
          <a:p>
            <a:r>
              <a:rPr lang="ru-RU" dirty="0" smtClean="0">
                <a:solidFill>
                  <a:schemeClr val="accent1">
                    <a:lumMod val="50000"/>
                  </a:schemeClr>
                </a:solidFill>
                <a:latin typeface="Calibri" pitchFamily="34" charset="0"/>
                <a:ea typeface="+mn-ea"/>
              </a:rPr>
              <a:t>Широкий формат носителей</a:t>
            </a:r>
          </a:p>
        </p:txBody>
      </p:sp>
      <p:sp>
        <p:nvSpPr>
          <p:cNvPr id="27" name="TextBox 26"/>
          <p:cNvSpPr txBox="1"/>
          <p:nvPr/>
        </p:nvSpPr>
        <p:spPr>
          <a:xfrm>
            <a:off x="5435600" y="2524125"/>
            <a:ext cx="3683000" cy="581025"/>
          </a:xfrm>
          <a:prstGeom prst="rect">
            <a:avLst/>
          </a:prstGeom>
          <a:noFill/>
        </p:spPr>
        <p:txBody>
          <a:bodyPr wrap="square" rtlCol="0">
            <a:noAutofit/>
          </a:bodyPr>
          <a:lstStyle/>
          <a:p>
            <a:pPr algn="just"/>
            <a:r>
              <a:rPr lang="ru-RU" sz="1200" dirty="0" smtClean="0">
                <a:latin typeface="Calibri" pitchFamily="34" charset="0"/>
              </a:rPr>
              <a:t>Компактное, но надежное устройство поддерживает </a:t>
            </a:r>
          </a:p>
          <a:p>
            <a:pPr algn="just"/>
            <a:r>
              <a:rPr lang="ru-RU" sz="1200" dirty="0" smtClean="0">
                <a:latin typeface="Calibri" pitchFamily="34" charset="0"/>
              </a:rPr>
              <a:t>носители весом до 220 грамм на квадратный метр, </a:t>
            </a:r>
          </a:p>
          <a:p>
            <a:pPr algn="just"/>
            <a:r>
              <a:rPr lang="ru-RU" sz="1200" dirty="0" smtClean="0">
                <a:latin typeface="Calibri" pitchFamily="34" charset="0"/>
              </a:rPr>
              <a:t>включая обычную бумагу, этикетки, карточки, </a:t>
            </a:r>
          </a:p>
          <a:p>
            <a:pPr algn="just"/>
            <a:r>
              <a:rPr lang="ru-RU" sz="1200" dirty="0" smtClean="0">
                <a:latin typeface="Calibri" pitchFamily="34" charset="0"/>
              </a:rPr>
              <a:t>конверты и прозрачные пленки.</a:t>
            </a:r>
          </a:p>
        </p:txBody>
      </p:sp>
      <p:sp>
        <p:nvSpPr>
          <p:cNvPr id="35" name="TextBox 34"/>
          <p:cNvSpPr txBox="1"/>
          <p:nvPr/>
        </p:nvSpPr>
        <p:spPr>
          <a:xfrm>
            <a:off x="3785452" y="1468746"/>
            <a:ext cx="2962862"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Защищенный режим печати</a:t>
            </a:r>
          </a:p>
        </p:txBody>
      </p:sp>
      <p:sp>
        <p:nvSpPr>
          <p:cNvPr id="36" name="AutoShape 6"/>
          <p:cNvSpPr>
            <a:spLocks noChangeArrowheads="1"/>
          </p:cNvSpPr>
          <p:nvPr/>
        </p:nvSpPr>
        <p:spPr bwMode="auto">
          <a:xfrm>
            <a:off x="3790935" y="1538377"/>
            <a:ext cx="5287101" cy="842073"/>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9" name="TextBox 38"/>
          <p:cNvSpPr txBox="1"/>
          <p:nvPr/>
        </p:nvSpPr>
        <p:spPr>
          <a:xfrm>
            <a:off x="3784599" y="1657350"/>
            <a:ext cx="4730752" cy="581025"/>
          </a:xfrm>
          <a:prstGeom prst="rect">
            <a:avLst/>
          </a:prstGeom>
          <a:noFill/>
        </p:spPr>
        <p:txBody>
          <a:bodyPr wrap="square" rtlCol="0">
            <a:noAutofit/>
          </a:bodyPr>
          <a:lstStyle/>
          <a:p>
            <a:pPr algn="just"/>
            <a:r>
              <a:rPr lang="ru-RU" sz="1100" dirty="0" smtClean="0">
                <a:latin typeface="Calibri" pitchFamily="34" charset="0"/>
              </a:rPr>
              <a:t>Функция easy secure printing обеспечивает </a:t>
            </a:r>
            <a:endParaRPr lang="en-US" sz="1100" dirty="0" smtClean="0">
              <a:latin typeface="Calibri" pitchFamily="34" charset="0"/>
            </a:endParaRPr>
          </a:p>
          <a:p>
            <a:pPr algn="just"/>
            <a:r>
              <a:rPr lang="ru-RU" sz="1100" dirty="0" smtClean="0">
                <a:latin typeface="Calibri" pitchFamily="34" charset="0"/>
              </a:rPr>
              <a:t>защищенный режим печати</a:t>
            </a:r>
            <a:r>
              <a:rPr lang="en-US" sz="1100" dirty="0" smtClean="0">
                <a:latin typeface="Calibri" pitchFamily="34" charset="0"/>
              </a:rPr>
              <a:t>.</a:t>
            </a:r>
            <a:r>
              <a:rPr lang="ru-RU" sz="1100" dirty="0" smtClean="0">
                <a:latin typeface="Calibri" pitchFamily="34" charset="0"/>
              </a:rPr>
              <a:t> Пользователи должны </a:t>
            </a:r>
          </a:p>
          <a:p>
            <a:r>
              <a:rPr lang="ru-RU" sz="1100" dirty="0" smtClean="0">
                <a:latin typeface="Calibri" pitchFamily="34" charset="0"/>
              </a:rPr>
              <a:t>ввести пароль для продолжения процесса печати </a:t>
            </a:r>
          </a:p>
          <a:p>
            <a:r>
              <a:rPr lang="ru-RU" sz="1100" dirty="0" smtClean="0">
                <a:latin typeface="Calibri" pitchFamily="34" charset="0"/>
              </a:rPr>
              <a:t>документа.</a:t>
            </a:r>
            <a:br>
              <a:rPr lang="ru-RU" sz="1100" dirty="0" smtClean="0">
                <a:latin typeface="Calibri" pitchFamily="34" charset="0"/>
              </a:rPr>
            </a:br>
            <a:endParaRPr lang="ru-RU" sz="1100" dirty="0" smtClean="0">
              <a:latin typeface="Calibri" pitchFamily="34" charset="0"/>
            </a:endParaRPr>
          </a:p>
        </p:txBody>
      </p:sp>
      <p:pic>
        <p:nvPicPr>
          <p:cNvPr id="40" name="Picture 6" descr="http://www.samsung.com/ru/consumer-images/product/printers/2012/CLX-3305-XEV/features/CLX-3305-XEV-14-0.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04977" y="752168"/>
            <a:ext cx="1236195" cy="695360"/>
          </a:xfrm>
          <a:prstGeom prst="rect">
            <a:avLst/>
          </a:prstGeom>
          <a:noFill/>
        </p:spPr>
      </p:pic>
      <p:sp>
        <p:nvSpPr>
          <p:cNvPr id="41" name="AutoShape 6"/>
          <p:cNvSpPr>
            <a:spLocks noChangeArrowheads="1"/>
          </p:cNvSpPr>
          <p:nvPr/>
        </p:nvSpPr>
        <p:spPr bwMode="auto">
          <a:xfrm>
            <a:off x="3788662" y="597341"/>
            <a:ext cx="5287101" cy="859025"/>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42" name="TextBox 41"/>
          <p:cNvSpPr txBox="1"/>
          <p:nvPr/>
        </p:nvSpPr>
        <p:spPr>
          <a:xfrm>
            <a:off x="4944225" y="511616"/>
            <a:ext cx="2658741"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Высокое качество печати</a:t>
            </a:r>
          </a:p>
        </p:txBody>
      </p:sp>
      <p:sp>
        <p:nvSpPr>
          <p:cNvPr id="43" name="TextBox 42"/>
          <p:cNvSpPr txBox="1"/>
          <p:nvPr/>
        </p:nvSpPr>
        <p:spPr>
          <a:xfrm>
            <a:off x="4965700" y="742950"/>
            <a:ext cx="4178300" cy="581025"/>
          </a:xfrm>
          <a:prstGeom prst="rect">
            <a:avLst/>
          </a:prstGeom>
          <a:noFill/>
        </p:spPr>
        <p:txBody>
          <a:bodyPr wrap="square" rtlCol="0">
            <a:noAutofit/>
          </a:bodyPr>
          <a:lstStyle/>
          <a:p>
            <a:r>
              <a:rPr lang="ru-RU" sz="1100" dirty="0" smtClean="0">
                <a:latin typeface="Calibri" pitchFamily="34" charset="0"/>
              </a:rPr>
              <a:t>Технология Samsung ReCP автоматически повышает четкость текста и графических изображений, а перекрытие объектов </a:t>
            </a:r>
          </a:p>
          <a:p>
            <a:r>
              <a:rPr lang="ru-RU" sz="1100" dirty="0" smtClean="0">
                <a:latin typeface="Calibri" pitchFamily="34" charset="0"/>
              </a:rPr>
              <a:t>со сплошной заливкой позволяет избежать белой обводки,</a:t>
            </a:r>
          </a:p>
          <a:p>
            <a:r>
              <a:rPr lang="ru-RU" sz="1100" dirty="0" smtClean="0">
                <a:latin typeface="Calibri" pitchFamily="34" charset="0"/>
              </a:rPr>
              <a:t> благодаря чему отпечатки смотрятся просто превосходно. </a:t>
            </a:r>
            <a:endParaRPr lang="ru-RU" sz="1100" dirty="0">
              <a:latin typeface="Calibri" pitchFamily="34" charset="0"/>
            </a:endParaRPr>
          </a:p>
        </p:txBody>
      </p:sp>
      <p:pic>
        <p:nvPicPr>
          <p:cNvPr id="30721" name="Picture 1" descr="C:\Users\User\Desktop\фото\CLX-6260FR_005_Right-45-Angle_White.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2014" y="642937"/>
            <a:ext cx="1957387" cy="1655357"/>
          </a:xfrm>
          <a:prstGeom prst="rect">
            <a:avLst/>
          </a:prstGeom>
          <a:noFill/>
        </p:spPr>
      </p:pic>
      <p:pic>
        <p:nvPicPr>
          <p:cNvPr id="28" name="Picture 2" descr="C:\Users\sekz\Pictures\Samsung logo\Samsung_Business_rg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93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4" descr="C:\Users\User\Documents\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4986" y="4180028"/>
            <a:ext cx="1258600" cy="648425"/>
          </a:xfrm>
          <a:prstGeom prst="rect">
            <a:avLst/>
          </a:prstGeom>
          <a:noFill/>
          <a:extLst>
            <a:ext uri="{909E8E84-426E-40DD-AFC4-6F175D3DCCD1}">
              <a14:hiddenFill xmlns:a14="http://schemas.microsoft.com/office/drawing/2010/main">
                <a:solidFill>
                  <a:srgbClr val="FFFFFF"/>
                </a:solidFill>
              </a14:hiddenFill>
            </a:ext>
          </a:extLst>
        </p:spPr>
      </p:pic>
      <p:sp>
        <p:nvSpPr>
          <p:cNvPr id="45" name="제목 4"/>
          <p:cNvSpPr txBox="1">
            <a:spLocks/>
          </p:cNvSpPr>
          <p:nvPr/>
        </p:nvSpPr>
        <p:spPr>
          <a:xfrm>
            <a:off x="71439" y="31217"/>
            <a:ext cx="8301037" cy="584775"/>
          </a:xfrm>
          <a:prstGeom prst="rect">
            <a:avLst/>
          </a:prstGeom>
        </p:spPr>
        <p:txBody>
          <a:bodyPr>
            <a:spAutoFit/>
          </a:bodyPr>
          <a:lstStyle/>
          <a:p>
            <a:pPr eaLnBrk="0" hangingPunct="0">
              <a:defRPr/>
            </a:pPr>
            <a:r>
              <a:rPr lang="en-US" altLang="ko-KR" sz="3200" b="1" spc="-100" dirty="0" err="1">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Pro</a:t>
            </a:r>
            <a:r>
              <a:rPr lang="en-US" altLang="ko-KR" sz="3200" b="1" i="1" spc="-100" dirty="0" err="1">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Xpress</a:t>
            </a:r>
            <a:r>
              <a:rPr lang="en-US" altLang="ko-KR" sz="3200" b="1" i="1"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lang="en-US" altLang="ko-KR" sz="3200" b="1" i="1" spc="-100" dirty="0" smtClean="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kumimoji="0" lang="en-US" altLang="ko-KR" sz="3200" spc="-100" dirty="0" smtClean="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M45</a:t>
            </a:r>
            <a:r>
              <a:rPr kumimoji="0" lang="ru-RU" altLang="ko-KR" sz="3200" spc="-100" dirty="0" smtClean="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30</a:t>
            </a:r>
            <a:r>
              <a:rPr kumimoji="0" lang="en-US" altLang="ko-KR" sz="3200" spc="-100" dirty="0" smtClean="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ND</a:t>
            </a:r>
            <a:endParaRPr kumimoji="0" lang="en-US" altLang="ko-KR" sz="3200" spc="-100" dirty="0">
              <a:gradFill>
                <a:gsLst>
                  <a:gs pos="100000">
                    <a:srgbClr val="006AAC"/>
                  </a:gs>
                  <a:gs pos="0">
                    <a:srgbClr val="006AAC"/>
                  </a:gs>
                </a:gsLst>
                <a:lin ang="5400000" scaled="0"/>
              </a:gra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endParaRPr>
          </a:p>
        </p:txBody>
      </p:sp>
      <p:sp>
        <p:nvSpPr>
          <p:cNvPr id="38" name="Rectangle 19"/>
          <p:cNvSpPr>
            <a:spLocks noChangeArrowheads="1"/>
          </p:cNvSpPr>
          <p:nvPr/>
        </p:nvSpPr>
        <p:spPr bwMode="auto">
          <a:xfrm>
            <a:off x="3886388" y="3466746"/>
            <a:ext cx="5257613" cy="1723549"/>
          </a:xfrm>
          <a:prstGeom prst="rect">
            <a:avLst/>
          </a:prstGeom>
          <a:noFill/>
          <a:ln w="9525">
            <a:noFill/>
            <a:miter lim="800000"/>
            <a:headEnd/>
            <a:tailEnd/>
          </a:ln>
        </p:spPr>
        <p:txBody>
          <a:bodyPr wrap="square">
            <a:spAutoFit/>
          </a:bodyPr>
          <a:lstStyle/>
          <a:p>
            <a:pPr>
              <a:buSzPct val="90000"/>
            </a:pPr>
            <a:r>
              <a:rPr lang="ru-RU" altLang="ko-KR" b="1" dirty="0" smtClean="0">
                <a:latin typeface="Calibri" pitchFamily="34" charset="0"/>
              </a:rPr>
              <a:t>Основные характеристики</a:t>
            </a:r>
            <a:r>
              <a:rPr lang="en-US" altLang="ko-KR" b="1" dirty="0" smtClean="0">
                <a:latin typeface="Calibri" pitchFamily="34" charset="0"/>
              </a:rPr>
              <a:t>:</a:t>
            </a:r>
          </a:p>
          <a:p>
            <a:pPr>
              <a:spcBef>
                <a:spcPts val="600"/>
              </a:spcBef>
              <a:buFont typeface="Arial" pitchFamily="34" charset="0"/>
              <a:buChar char="•"/>
              <a:defRPr/>
            </a:pPr>
            <a:r>
              <a:rPr lang="en-US" altLang="ko-KR" sz="1600" dirty="0">
                <a:solidFill>
                  <a:schemeClr val="tx2">
                    <a:lumMod val="75000"/>
                    <a:lumOff val="25000"/>
                  </a:schemeClr>
                </a:solidFill>
                <a:latin typeface="Calibri" pitchFamily="34" charset="0"/>
              </a:rPr>
              <a:t> </a:t>
            </a:r>
            <a:r>
              <a:rPr lang="ru-RU" altLang="ko-KR" sz="1600" dirty="0">
                <a:solidFill>
                  <a:schemeClr val="tx2">
                    <a:lumMod val="75000"/>
                    <a:lumOff val="25000"/>
                  </a:schemeClr>
                </a:solidFill>
                <a:latin typeface="Calibri" pitchFamily="34" charset="0"/>
              </a:rPr>
              <a:t>Скорость печати</a:t>
            </a:r>
            <a:r>
              <a:rPr lang="en-US" altLang="ko-KR" sz="1600" dirty="0">
                <a:solidFill>
                  <a:schemeClr val="tx2">
                    <a:lumMod val="75000"/>
                    <a:lumOff val="25000"/>
                  </a:schemeClr>
                </a:solidFill>
                <a:latin typeface="Calibri" pitchFamily="34" charset="0"/>
              </a:rPr>
              <a:t>: </a:t>
            </a:r>
            <a:r>
              <a:rPr lang="ru-RU" altLang="ko-KR" sz="1600" dirty="0">
                <a:solidFill>
                  <a:schemeClr val="tx2">
                    <a:lumMod val="75000"/>
                    <a:lumOff val="25000"/>
                  </a:schemeClr>
                </a:solidFill>
                <a:latin typeface="Calibri" pitchFamily="34" charset="0"/>
              </a:rPr>
              <a:t>45 </a:t>
            </a:r>
            <a:r>
              <a:rPr lang="ru-RU" altLang="ko-KR" sz="1600" dirty="0" err="1">
                <a:solidFill>
                  <a:schemeClr val="tx2">
                    <a:lumMod val="75000"/>
                    <a:lumOff val="25000"/>
                  </a:schemeClr>
                </a:solidFill>
                <a:latin typeface="Calibri" pitchFamily="34" charset="0"/>
              </a:rPr>
              <a:t>стр</a:t>
            </a:r>
            <a:r>
              <a:rPr lang="en-US" altLang="ko-KR" sz="1600" dirty="0">
                <a:solidFill>
                  <a:schemeClr val="tx2">
                    <a:lumMod val="75000"/>
                    <a:lumOff val="25000"/>
                  </a:schemeClr>
                </a:solidFill>
                <a:latin typeface="Calibri" pitchFamily="34" charset="0"/>
              </a:rPr>
              <a:t>/</a:t>
            </a:r>
            <a:r>
              <a:rPr lang="ru-RU" altLang="ko-KR" sz="1600" dirty="0">
                <a:solidFill>
                  <a:schemeClr val="tx2">
                    <a:lumMod val="75000"/>
                    <a:lumOff val="25000"/>
                  </a:schemeClr>
                </a:solidFill>
                <a:latin typeface="Calibri" pitchFamily="34" charset="0"/>
              </a:rPr>
              <a:t>мин</a:t>
            </a:r>
            <a:endParaRPr lang="en-US" altLang="ko-KR" sz="1600" dirty="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600" dirty="0">
                <a:solidFill>
                  <a:schemeClr val="tx2">
                    <a:lumMod val="75000"/>
                    <a:lumOff val="25000"/>
                  </a:schemeClr>
                </a:solidFill>
                <a:latin typeface="Calibri" pitchFamily="34" charset="0"/>
              </a:rPr>
              <a:t> Оперативная память: </a:t>
            </a:r>
            <a:r>
              <a:rPr lang="en-US" altLang="ko-KR" sz="1600" dirty="0" smtClean="0">
                <a:solidFill>
                  <a:schemeClr val="tx2">
                    <a:lumMod val="75000"/>
                    <a:lumOff val="25000"/>
                  </a:schemeClr>
                </a:solidFill>
                <a:latin typeface="Calibri" pitchFamily="34" charset="0"/>
              </a:rPr>
              <a:t>512</a:t>
            </a:r>
            <a:r>
              <a:rPr lang="ru-RU" altLang="ko-KR" sz="1600" dirty="0" smtClean="0">
                <a:solidFill>
                  <a:schemeClr val="tx2">
                    <a:lumMod val="75000"/>
                    <a:lumOff val="25000"/>
                  </a:schemeClr>
                </a:solidFill>
                <a:latin typeface="Calibri" pitchFamily="34" charset="0"/>
              </a:rPr>
              <a:t> МБ (макс. 2 ГБ)</a:t>
            </a:r>
            <a:endParaRPr lang="en-US" altLang="ko-KR" sz="1600" dirty="0">
              <a:solidFill>
                <a:schemeClr val="tx2">
                  <a:lumMod val="75000"/>
                  <a:lumOff val="25000"/>
                </a:schemeClr>
              </a:solidFill>
              <a:latin typeface="Calibri" pitchFamily="34" charset="0"/>
            </a:endParaRPr>
          </a:p>
          <a:p>
            <a:pPr>
              <a:spcBef>
                <a:spcPts val="600"/>
              </a:spcBef>
              <a:buFont typeface="Arial" pitchFamily="34" charset="0"/>
              <a:buChar char="•"/>
              <a:defRPr/>
            </a:pPr>
            <a:r>
              <a:rPr lang="en-US" altLang="ko-KR" sz="1600" dirty="0">
                <a:solidFill>
                  <a:schemeClr val="tx2">
                    <a:lumMod val="75000"/>
                    <a:lumOff val="25000"/>
                  </a:schemeClr>
                </a:solidFill>
                <a:latin typeface="Calibri" pitchFamily="34" charset="0"/>
              </a:rPr>
              <a:t> </a:t>
            </a:r>
            <a:r>
              <a:rPr lang="ru-RU" altLang="ko-KR" sz="1600" dirty="0">
                <a:solidFill>
                  <a:schemeClr val="tx2">
                    <a:lumMod val="75000"/>
                    <a:lumOff val="25000"/>
                  </a:schemeClr>
                </a:solidFill>
                <a:latin typeface="Calibri" pitchFamily="34" charset="0"/>
              </a:rPr>
              <a:t>Процессор</a:t>
            </a:r>
            <a:r>
              <a:rPr lang="en-US" altLang="ko-KR" sz="1600" dirty="0">
                <a:solidFill>
                  <a:schemeClr val="tx2">
                    <a:lumMod val="75000"/>
                    <a:lumOff val="25000"/>
                  </a:schemeClr>
                </a:solidFill>
                <a:latin typeface="Calibri" pitchFamily="34" charset="0"/>
              </a:rPr>
              <a:t>: </a:t>
            </a:r>
            <a:r>
              <a:rPr lang="ru-RU" altLang="ko-KR" sz="1600" dirty="0">
                <a:solidFill>
                  <a:schemeClr val="tx2">
                    <a:lumMod val="75000"/>
                    <a:lumOff val="25000"/>
                  </a:schemeClr>
                </a:solidFill>
                <a:latin typeface="Calibri" pitchFamily="34" charset="0"/>
              </a:rPr>
              <a:t>1 </a:t>
            </a:r>
            <a:r>
              <a:rPr lang="ru-RU" altLang="ko-KR" sz="1600" dirty="0" smtClean="0">
                <a:solidFill>
                  <a:schemeClr val="tx2">
                    <a:lumMod val="75000"/>
                    <a:lumOff val="25000"/>
                  </a:schemeClr>
                </a:solidFill>
                <a:latin typeface="Calibri" pitchFamily="34" charset="0"/>
              </a:rPr>
              <a:t>ГГц (двухъядерный)</a:t>
            </a:r>
            <a:endParaRPr lang="ru-RU" altLang="ko-KR" sz="1600" dirty="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600" dirty="0" smtClean="0">
                <a:solidFill>
                  <a:schemeClr val="tx2">
                    <a:lumMod val="75000"/>
                    <a:lumOff val="25000"/>
                  </a:schemeClr>
                </a:solidFill>
                <a:latin typeface="Calibri" pitchFamily="34" charset="0"/>
              </a:rPr>
              <a:t> Максимальная </a:t>
            </a:r>
            <a:r>
              <a:rPr lang="ru-RU" altLang="ko-KR" sz="1600" dirty="0">
                <a:solidFill>
                  <a:schemeClr val="tx2">
                    <a:lumMod val="75000"/>
                    <a:lumOff val="25000"/>
                  </a:schemeClr>
                </a:solidFill>
                <a:latin typeface="Calibri" pitchFamily="34" charset="0"/>
              </a:rPr>
              <a:t>ежемесячная нагрузка</a:t>
            </a:r>
            <a:r>
              <a:rPr lang="en-US" altLang="ko-KR" sz="1600" dirty="0">
                <a:solidFill>
                  <a:schemeClr val="tx2">
                    <a:lumMod val="75000"/>
                    <a:lumOff val="25000"/>
                  </a:schemeClr>
                </a:solidFill>
                <a:latin typeface="Calibri" pitchFamily="34" charset="0"/>
              </a:rPr>
              <a:t>: </a:t>
            </a:r>
            <a:r>
              <a:rPr lang="ru-RU" altLang="ko-KR" sz="1600" dirty="0" smtClean="0">
                <a:solidFill>
                  <a:schemeClr val="tx2">
                    <a:lumMod val="75000"/>
                    <a:lumOff val="25000"/>
                  </a:schemeClr>
                </a:solidFill>
                <a:latin typeface="Calibri" pitchFamily="34" charset="0"/>
              </a:rPr>
              <a:t>200 </a:t>
            </a:r>
            <a:r>
              <a:rPr lang="ru-RU" altLang="ko-KR" sz="1600" dirty="0">
                <a:solidFill>
                  <a:schemeClr val="tx2">
                    <a:lumMod val="75000"/>
                    <a:lumOff val="25000"/>
                  </a:schemeClr>
                </a:solidFill>
                <a:latin typeface="Calibri" pitchFamily="34" charset="0"/>
              </a:rPr>
              <a:t>000</a:t>
            </a:r>
          </a:p>
        </p:txBody>
      </p:sp>
      <p:sp>
        <p:nvSpPr>
          <p:cNvPr id="50" name="TextBox 49"/>
          <p:cNvSpPr txBox="1"/>
          <p:nvPr/>
        </p:nvSpPr>
        <p:spPr bwMode="auto">
          <a:xfrm>
            <a:off x="228601" y="3812181"/>
            <a:ext cx="2670571" cy="1200329"/>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mj-lt"/>
                <a:ea typeface="+mj-ea"/>
              </a:rPr>
              <a:t> </a:t>
            </a:r>
            <a:r>
              <a:rPr lang="ru-RU" sz="1400" dirty="0" smtClean="0">
                <a:solidFill>
                  <a:schemeClr val="tx2">
                    <a:lumMod val="75000"/>
                    <a:lumOff val="25000"/>
                  </a:schemeClr>
                </a:solidFill>
                <a:latin typeface="Calibri" pitchFamily="34" charset="0"/>
                <a:ea typeface="+mj-ea"/>
              </a:rPr>
              <a:t>Картридж на </a:t>
            </a:r>
            <a:r>
              <a:rPr lang="en-US" sz="1400" dirty="0">
                <a:solidFill>
                  <a:schemeClr val="tx2">
                    <a:lumMod val="75000"/>
                    <a:lumOff val="25000"/>
                  </a:schemeClr>
                </a:solidFill>
                <a:latin typeface="Calibri" pitchFamily="34" charset="0"/>
                <a:ea typeface="+mj-ea"/>
              </a:rPr>
              <a:t>7</a:t>
            </a:r>
            <a:r>
              <a:rPr lang="ru-RU" sz="1400" dirty="0" smtClean="0">
                <a:solidFill>
                  <a:schemeClr val="tx2">
                    <a:lumMod val="75000"/>
                    <a:lumOff val="25000"/>
                  </a:schemeClr>
                </a:solidFill>
                <a:latin typeface="Calibri" pitchFamily="34" charset="0"/>
                <a:ea typeface="+mj-ea"/>
              </a:rPr>
              <a:t> </a:t>
            </a:r>
            <a:r>
              <a:rPr lang="en-US" sz="1400" dirty="0" smtClean="0">
                <a:solidFill>
                  <a:schemeClr val="tx2">
                    <a:lumMod val="75000"/>
                    <a:lumOff val="25000"/>
                  </a:schemeClr>
                </a:solidFill>
                <a:latin typeface="Calibri" pitchFamily="34" charset="0"/>
                <a:ea typeface="+mj-ea"/>
              </a:rPr>
              <a:t>000</a:t>
            </a:r>
            <a:r>
              <a:rPr lang="ru-RU" sz="1400" dirty="0" smtClean="0">
                <a:solidFill>
                  <a:schemeClr val="tx2">
                    <a:lumMod val="75000"/>
                    <a:lumOff val="25000"/>
                  </a:schemeClr>
                </a:solidFill>
                <a:latin typeface="Calibri" pitchFamily="34" charset="0"/>
                <a:ea typeface="+mj-ea"/>
              </a:rPr>
              <a:t> ст</a:t>
            </a:r>
            <a:r>
              <a:rPr lang="en-US" sz="1400" dirty="0" smtClean="0">
                <a:solidFill>
                  <a:schemeClr val="tx2">
                    <a:lumMod val="75000"/>
                    <a:lumOff val="25000"/>
                  </a:schemeClr>
                </a:solidFill>
                <a:latin typeface="Calibri" pitchFamily="34" charset="0"/>
                <a:ea typeface="+mj-ea"/>
              </a:rPr>
              <a:t>.</a:t>
            </a:r>
            <a:r>
              <a:rPr lang="ru-RU" sz="1400" dirty="0" smtClean="0">
                <a:solidFill>
                  <a:schemeClr val="tx2">
                    <a:lumMod val="75000"/>
                    <a:lumOff val="25000"/>
                  </a:schemeClr>
                </a:solidFill>
                <a:latin typeface="Calibri" pitchFamily="34" charset="0"/>
                <a:ea typeface="+mj-ea"/>
              </a:rPr>
              <a:t> </a:t>
            </a:r>
            <a:r>
              <a:rPr lang="en-US" sz="1400" dirty="0" smtClean="0">
                <a:solidFill>
                  <a:schemeClr val="tx2">
                    <a:lumMod val="75000"/>
                    <a:lumOff val="25000"/>
                  </a:schemeClr>
                </a:solidFill>
                <a:latin typeface="Calibri" pitchFamily="34" charset="0"/>
                <a:ea typeface="+mj-ea"/>
              </a:rPr>
              <a:t>(</a:t>
            </a:r>
            <a:r>
              <a:rPr lang="ru-RU" sz="1400" dirty="0" smtClean="0">
                <a:solidFill>
                  <a:schemeClr val="tx2">
                    <a:lumMod val="75000"/>
                    <a:lumOff val="25000"/>
                  </a:schemeClr>
                </a:solidFill>
                <a:latin typeface="Calibri" pitchFamily="34" charset="0"/>
                <a:ea typeface="+mj-ea"/>
              </a:rPr>
              <a:t>старт)</a:t>
            </a: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 Картридж 20 000 ст.</a:t>
            </a:r>
            <a:endParaRPr lang="ru-RU" sz="1400" dirty="0">
              <a:solidFill>
                <a:schemeClr val="tx2">
                  <a:lumMod val="75000"/>
                  <a:lumOff val="25000"/>
                </a:schemeClr>
              </a:solidFill>
              <a:latin typeface="Calibri" pitchFamily="34" charset="0"/>
              <a:ea typeface="+mj-ea"/>
            </a:endParaRPr>
          </a:p>
          <a:p>
            <a:pPr>
              <a:buFont typeface="Arial" pitchFamily="34" charset="0"/>
              <a:buChar char="•"/>
              <a:defRPr/>
            </a:pPr>
            <a:r>
              <a:rPr lang="en-US" sz="1400" dirty="0" smtClean="0">
                <a:solidFill>
                  <a:schemeClr val="tx2">
                    <a:lumMod val="75000"/>
                    <a:lumOff val="25000"/>
                  </a:schemeClr>
                </a:solidFill>
                <a:latin typeface="Calibri" pitchFamily="34" charset="0"/>
              </a:rPr>
              <a:t> </a:t>
            </a:r>
            <a:r>
              <a:rPr lang="ru-RU" sz="1400" dirty="0" smtClean="0">
                <a:solidFill>
                  <a:schemeClr val="tx2">
                    <a:lumMod val="75000"/>
                    <a:lumOff val="25000"/>
                  </a:schemeClr>
                </a:solidFill>
                <a:latin typeface="Calibri" pitchFamily="34" charset="0"/>
              </a:rPr>
              <a:t>Картридж </a:t>
            </a:r>
            <a:r>
              <a:rPr lang="ru-RU" sz="1400" dirty="0">
                <a:solidFill>
                  <a:schemeClr val="tx2">
                    <a:lumMod val="75000"/>
                    <a:lumOff val="25000"/>
                  </a:schemeClr>
                </a:solidFill>
                <a:latin typeface="Calibri" pitchFamily="34" charset="0"/>
              </a:rPr>
              <a:t>на </a:t>
            </a:r>
            <a:r>
              <a:rPr lang="ru-RU" sz="1400" dirty="0" smtClean="0">
                <a:solidFill>
                  <a:schemeClr val="tx2">
                    <a:lumMod val="75000"/>
                    <a:lumOff val="25000"/>
                  </a:schemeClr>
                </a:solidFill>
                <a:latin typeface="Calibri" pitchFamily="34" charset="0"/>
              </a:rPr>
              <a:t>4</a:t>
            </a:r>
            <a:r>
              <a:rPr lang="en-US" sz="1400" dirty="0" smtClean="0">
                <a:solidFill>
                  <a:schemeClr val="tx2">
                    <a:lumMod val="75000"/>
                    <a:lumOff val="25000"/>
                  </a:schemeClr>
                </a:solidFill>
                <a:latin typeface="Calibri" pitchFamily="34" charset="0"/>
              </a:rPr>
              <a:t>0 </a:t>
            </a:r>
            <a:r>
              <a:rPr lang="en-US" sz="1400" dirty="0">
                <a:solidFill>
                  <a:schemeClr val="tx2">
                    <a:lumMod val="75000"/>
                    <a:lumOff val="25000"/>
                  </a:schemeClr>
                </a:solidFill>
                <a:latin typeface="Calibri" pitchFamily="34" charset="0"/>
              </a:rPr>
              <a:t>000 </a:t>
            </a:r>
            <a:r>
              <a:rPr lang="ru-RU" sz="1400" dirty="0">
                <a:solidFill>
                  <a:schemeClr val="tx2">
                    <a:lumMod val="75000"/>
                    <a:lumOff val="25000"/>
                  </a:schemeClr>
                </a:solidFill>
                <a:latin typeface="Calibri" pitchFamily="34" charset="0"/>
              </a:rPr>
              <a:t>ст</a:t>
            </a:r>
            <a:r>
              <a:rPr lang="en-US" sz="1400" dirty="0" smtClean="0">
                <a:solidFill>
                  <a:schemeClr val="tx2">
                    <a:lumMod val="75000"/>
                    <a:lumOff val="25000"/>
                  </a:schemeClr>
                </a:solidFill>
                <a:latin typeface="Calibri" pitchFamily="34" charset="0"/>
              </a:rPr>
              <a:t>.</a:t>
            </a:r>
            <a:endParaRPr lang="en-US" sz="1400" dirty="0" smtClean="0">
              <a:solidFill>
                <a:schemeClr val="tx2">
                  <a:lumMod val="75000"/>
                  <a:lumOff val="25000"/>
                </a:schemeClr>
              </a:solidFill>
              <a:latin typeface="Calibri" pitchFamily="34" charset="0"/>
              <a:ea typeface="+mj-ea"/>
            </a:endParaRPr>
          </a:p>
          <a:p>
            <a:pPr>
              <a:buFont typeface="Arial" pitchFamily="34" charset="0"/>
              <a:buChar char="•"/>
              <a:defRPr/>
            </a:pPr>
            <a:r>
              <a:rPr lang="en-US" sz="1400" dirty="0" smtClean="0">
                <a:solidFill>
                  <a:schemeClr val="tx2">
                    <a:lumMod val="75000"/>
                    <a:lumOff val="25000"/>
                  </a:schemeClr>
                </a:solidFill>
                <a:latin typeface="Calibri" pitchFamily="34" charset="0"/>
                <a:ea typeface="+mj-ea"/>
              </a:rPr>
              <a:t> </a:t>
            </a:r>
            <a:r>
              <a:rPr lang="ru-RU" sz="1400" dirty="0" smtClean="0">
                <a:solidFill>
                  <a:schemeClr val="tx2">
                    <a:lumMod val="75000"/>
                    <a:lumOff val="25000"/>
                  </a:schemeClr>
                </a:solidFill>
                <a:latin typeface="Calibri" pitchFamily="34" charset="0"/>
                <a:ea typeface="+mj-ea"/>
              </a:rPr>
              <a:t>Фотобарабан на </a:t>
            </a:r>
            <a:r>
              <a:rPr lang="en-US" sz="1400" dirty="0" smtClean="0">
                <a:solidFill>
                  <a:schemeClr val="tx2">
                    <a:lumMod val="75000"/>
                    <a:lumOff val="25000"/>
                  </a:schemeClr>
                </a:solidFill>
                <a:latin typeface="Calibri" pitchFamily="34" charset="0"/>
                <a:ea typeface="+mj-ea"/>
              </a:rPr>
              <a:t>100</a:t>
            </a:r>
            <a:r>
              <a:rPr lang="ru-RU" sz="1400" dirty="0" smtClean="0">
                <a:solidFill>
                  <a:schemeClr val="tx2">
                    <a:lumMod val="75000"/>
                    <a:lumOff val="25000"/>
                  </a:schemeClr>
                </a:solidFill>
                <a:latin typeface="Calibri" pitchFamily="34" charset="0"/>
                <a:ea typeface="+mj-ea"/>
              </a:rPr>
              <a:t> 000 ст.</a:t>
            </a:r>
            <a:endParaRPr lang="en-US" sz="1400" dirty="0" smtClean="0">
              <a:solidFill>
                <a:schemeClr val="tx2">
                  <a:lumMod val="75000"/>
                  <a:lumOff val="25000"/>
                </a:schemeClr>
              </a:solidFill>
              <a:latin typeface="Calibri" pitchFamily="34" charset="0"/>
              <a:ea typeface="+mj-ea"/>
            </a:endParaRPr>
          </a:p>
        </p:txBody>
      </p:sp>
      <p:sp>
        <p:nvSpPr>
          <p:cNvPr id="53" name="Rounded Rectangle 52"/>
          <p:cNvSpPr/>
          <p:nvPr/>
        </p:nvSpPr>
        <p:spPr bwMode="auto">
          <a:xfrm>
            <a:off x="162561" y="3857626"/>
            <a:ext cx="3637875" cy="1094858"/>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defRPr/>
            </a:pPr>
            <a:endParaRPr kumimoji="1" lang="ru-RU" altLang="ko-KR" dirty="0">
              <a:solidFill>
                <a:prstClr val="black"/>
              </a:solidFill>
              <a:latin typeface="Calibri" pitchFamily="34" charset="0"/>
              <a:ea typeface="+mj-ea"/>
            </a:endParaRPr>
          </a:p>
        </p:txBody>
      </p:sp>
      <p:sp>
        <p:nvSpPr>
          <p:cNvPr id="39" name="AutoShape 6"/>
          <p:cNvSpPr>
            <a:spLocks noChangeArrowheads="1"/>
          </p:cNvSpPr>
          <p:nvPr/>
        </p:nvSpPr>
        <p:spPr bwMode="auto">
          <a:xfrm>
            <a:off x="3842491" y="615992"/>
            <a:ext cx="5249258" cy="1333832"/>
          </a:xfrm>
          <a:prstGeom prst="roundRect">
            <a:avLst>
              <a:gd name="adj" fmla="val 3575"/>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grpSp>
        <p:nvGrpSpPr>
          <p:cNvPr id="28" name="Group 25"/>
          <p:cNvGrpSpPr>
            <a:grpSpLocks/>
          </p:cNvGrpSpPr>
          <p:nvPr/>
        </p:nvGrpSpPr>
        <p:grpSpPr bwMode="auto">
          <a:xfrm>
            <a:off x="190500" y="2314913"/>
            <a:ext cx="3788960" cy="366713"/>
            <a:chOff x="298252" y="1396987"/>
            <a:chExt cx="7519774" cy="488950"/>
          </a:xfrm>
        </p:grpSpPr>
        <p:sp>
          <p:nvSpPr>
            <p:cNvPr id="29"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47" name="Rectangle 54"/>
            <p:cNvSpPr>
              <a:spLocks noChangeArrowheads="1"/>
            </p:cNvSpPr>
            <p:nvPr/>
          </p:nvSpPr>
          <p:spPr bwMode="auto">
            <a:xfrm>
              <a:off x="1331661" y="14096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Черно-белое МФУ</a:t>
              </a:r>
              <a:endParaRPr lang="en-US" altLang="ko-KR" sz="1600" dirty="0">
                <a:solidFill>
                  <a:srgbClr val="003366"/>
                </a:solidFill>
                <a:latin typeface="+mn-lt"/>
              </a:endParaRPr>
            </a:p>
          </p:txBody>
        </p:sp>
      </p:grpSp>
      <p:grpSp>
        <p:nvGrpSpPr>
          <p:cNvPr id="48" name="Group 25"/>
          <p:cNvGrpSpPr>
            <a:grpSpLocks/>
          </p:cNvGrpSpPr>
          <p:nvPr/>
        </p:nvGrpSpPr>
        <p:grpSpPr bwMode="auto">
          <a:xfrm>
            <a:off x="190500" y="2734013"/>
            <a:ext cx="3788960" cy="366713"/>
            <a:chOff x="298252" y="1396987"/>
            <a:chExt cx="7519774" cy="488950"/>
          </a:xfrm>
        </p:grpSpPr>
        <p:sp>
          <p:nvSpPr>
            <p:cNvPr id="49"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51" name="Rectangle 54"/>
            <p:cNvSpPr>
              <a:spLocks noChangeArrowheads="1"/>
            </p:cNvSpPr>
            <p:nvPr/>
          </p:nvSpPr>
          <p:spPr bwMode="auto">
            <a:xfrm>
              <a:off x="1331661"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Средний</a:t>
              </a:r>
              <a:r>
                <a:rPr lang="en-US" altLang="ko-KR" sz="1600" dirty="0" smtClean="0">
                  <a:solidFill>
                    <a:srgbClr val="003366"/>
                  </a:solidFill>
                  <a:latin typeface="+mn-lt"/>
                </a:rPr>
                <a:t>/</a:t>
              </a:r>
              <a:r>
                <a:rPr lang="ru-RU" altLang="ko-KR" sz="1600" dirty="0" smtClean="0">
                  <a:solidFill>
                    <a:srgbClr val="003366"/>
                  </a:solidFill>
                  <a:latin typeface="+mn-lt"/>
                </a:rPr>
                <a:t>большой офис</a:t>
              </a:r>
              <a:endParaRPr lang="en-US" altLang="ko-KR" sz="1600" dirty="0">
                <a:solidFill>
                  <a:srgbClr val="003366"/>
                </a:solidFill>
                <a:latin typeface="+mn-lt"/>
              </a:endParaRPr>
            </a:p>
          </p:txBody>
        </p:sp>
      </p:grpSp>
      <p:sp>
        <p:nvSpPr>
          <p:cNvPr id="24" name="AutoShape 6"/>
          <p:cNvSpPr>
            <a:spLocks noChangeArrowheads="1"/>
          </p:cNvSpPr>
          <p:nvPr/>
        </p:nvSpPr>
        <p:spPr bwMode="auto">
          <a:xfrm>
            <a:off x="3842491" y="1982939"/>
            <a:ext cx="5262321" cy="1512821"/>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graphicFrame>
        <p:nvGraphicFramePr>
          <p:cNvPr id="30" name="Table 29"/>
          <p:cNvGraphicFramePr>
            <a:graphicFrameLocks noGrp="1"/>
          </p:cNvGraphicFramePr>
          <p:nvPr>
            <p:extLst>
              <p:ext uri="{D42A27DB-BD31-4B8C-83A1-F6EECF244321}">
                <p14:modId xmlns:p14="http://schemas.microsoft.com/office/powerpoint/2010/main" val="1908549348"/>
              </p:ext>
            </p:extLst>
          </p:nvPr>
        </p:nvGraphicFramePr>
        <p:xfrm>
          <a:off x="313423" y="3290497"/>
          <a:ext cx="2540376" cy="475464"/>
        </p:xfrm>
        <a:graphic>
          <a:graphicData uri="http://schemas.openxmlformats.org/drawingml/2006/table">
            <a:tbl>
              <a:tblPr firstRow="1" bandRow="1">
                <a:tableStyleId>{5C22544A-7EE6-4342-B048-85BDC9FD1C3A}</a:tableStyleId>
              </a:tblPr>
              <a:tblGrid>
                <a:gridCol w="896381"/>
                <a:gridCol w="770880"/>
                <a:gridCol w="405215"/>
                <a:gridCol w="467900"/>
              </a:tblGrid>
              <a:tr h="279521">
                <a:tc>
                  <a:txBody>
                    <a:bodyPr/>
                    <a:lstStyle/>
                    <a:p>
                      <a:pPr algn="ctr"/>
                      <a:r>
                        <a:rPr lang="ru-RU" sz="900" dirty="0" smtClean="0">
                          <a:solidFill>
                            <a:schemeClr val="accent1">
                              <a:lumMod val="25000"/>
                            </a:schemeClr>
                          </a:solidFill>
                        </a:rPr>
                        <a:t>Модель</a:t>
                      </a:r>
                      <a:endParaRPr lang="en-US" sz="900" dirty="0">
                        <a:solidFill>
                          <a:schemeClr val="accent1">
                            <a:lumMod val="25000"/>
                          </a:schemeClr>
                        </a:solidFill>
                      </a:endParaRPr>
                    </a:p>
                  </a:txBody>
                  <a:tcPr marL="18000" marR="18000" marT="0" marB="0" anchor="ctr"/>
                </a:tc>
                <a:tc>
                  <a:txBody>
                    <a:bodyPr/>
                    <a:lstStyle/>
                    <a:p>
                      <a:pPr algn="ctr"/>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LAN</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Wi-Fi</a:t>
                      </a:r>
                      <a:endParaRPr lang="en-US" sz="900" dirty="0">
                        <a:solidFill>
                          <a:schemeClr val="accent1">
                            <a:lumMod val="25000"/>
                          </a:schemeClr>
                        </a:solidFill>
                      </a:endParaRPr>
                    </a:p>
                  </a:txBody>
                  <a:tcPr marL="18000" marR="18000" marT="0" marB="0" anchor="ctr"/>
                </a:tc>
              </a:tr>
              <a:tr h="195943">
                <a:tc>
                  <a:txBody>
                    <a:bodyPr/>
                    <a:lstStyle/>
                    <a:p>
                      <a:r>
                        <a:rPr lang="en-US" sz="800" dirty="0" smtClean="0"/>
                        <a:t>SL-M4530ND</a:t>
                      </a:r>
                      <a:endParaRPr lang="en-US" sz="800" dirty="0"/>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bl>
          </a:graphicData>
        </a:graphic>
      </p:graphicFrame>
      <p:pic>
        <p:nvPicPr>
          <p:cNvPr id="17" name="그림 10"/>
          <p:cNvPicPr>
            <a:picLocks noChangeAspect="1"/>
          </p:cNvPicPr>
          <p:nvPr/>
        </p:nvPicPr>
        <p:blipFill>
          <a:blip r:embed="rId4" cstate="print"/>
          <a:stretch>
            <a:fillRect/>
          </a:stretch>
        </p:blipFill>
        <p:spPr>
          <a:xfrm>
            <a:off x="6905269" y="662194"/>
            <a:ext cx="2048231" cy="122637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31" y="615991"/>
            <a:ext cx="2066131" cy="1692961"/>
          </a:xfrm>
          <a:prstGeom prst="rect">
            <a:avLst/>
          </a:prstGeom>
        </p:spPr>
      </p:pic>
      <p:pic>
        <p:nvPicPr>
          <p:cNvPr id="19" name="그림 16"/>
          <p:cNvPicPr>
            <a:picLocks noChangeAspect="1"/>
          </p:cNvPicPr>
          <p:nvPr/>
        </p:nvPicPr>
        <p:blipFill>
          <a:blip r:embed="rId6" cstate="print"/>
          <a:stretch>
            <a:fillRect/>
          </a:stretch>
        </p:blipFill>
        <p:spPr>
          <a:xfrm>
            <a:off x="6007885" y="2016667"/>
            <a:ext cx="3021889" cy="1423908"/>
          </a:xfrm>
          <a:prstGeom prst="rect">
            <a:avLst/>
          </a:prstGeom>
        </p:spPr>
      </p:pic>
      <p:sp>
        <p:nvSpPr>
          <p:cNvPr id="3" name="TextBox 2"/>
          <p:cNvSpPr txBox="1"/>
          <p:nvPr/>
        </p:nvSpPr>
        <p:spPr>
          <a:xfrm>
            <a:off x="3842490" y="2019891"/>
            <a:ext cx="2080412" cy="1384995"/>
          </a:xfrm>
          <a:prstGeom prst="rect">
            <a:avLst/>
          </a:prstGeom>
          <a:noFill/>
        </p:spPr>
        <p:txBody>
          <a:bodyPr wrap="square" rtlCol="0">
            <a:spAutoFit/>
          </a:bodyPr>
          <a:lstStyle/>
          <a:p>
            <a:r>
              <a:rPr lang="ru-RU" sz="1400" dirty="0"/>
              <a:t>Интуитивная мобильность и защищенность на базе облачных </a:t>
            </a:r>
            <a:r>
              <a:rPr lang="ru-RU" sz="1400" dirty="0" smtClean="0"/>
              <a:t>сервисов. Печать одним касанием с опцией </a:t>
            </a:r>
            <a:r>
              <a:rPr lang="en-US" sz="1400" dirty="0" smtClean="0"/>
              <a:t>NFC</a:t>
            </a:r>
            <a:endParaRPr lang="en-US" sz="1400" dirty="0"/>
          </a:p>
        </p:txBody>
      </p:sp>
      <p:sp>
        <p:nvSpPr>
          <p:cNvPr id="23" name="TextBox 22"/>
          <p:cNvSpPr txBox="1"/>
          <p:nvPr/>
        </p:nvSpPr>
        <p:spPr>
          <a:xfrm>
            <a:off x="3886388" y="605376"/>
            <a:ext cx="3062778" cy="1323439"/>
          </a:xfrm>
          <a:prstGeom prst="rect">
            <a:avLst/>
          </a:prstGeom>
          <a:noFill/>
        </p:spPr>
        <p:txBody>
          <a:bodyPr wrap="square" rtlCol="0">
            <a:spAutoFit/>
          </a:bodyPr>
          <a:lstStyle/>
          <a:p>
            <a:r>
              <a:rPr lang="ru-RU" sz="1600" dirty="0"/>
              <a:t>Высокая скорость обработки больших объемов </a:t>
            </a:r>
            <a:r>
              <a:rPr lang="ru-RU" sz="1600" dirty="0" smtClean="0"/>
              <a:t>печати. Благодаря двухъядерному процессору 1 ГГц и 512 МБ оперативной памяти.</a:t>
            </a:r>
            <a:endParaRPr lang="en-US" sz="1600" dirty="0"/>
          </a:p>
        </p:txBody>
      </p:sp>
      <p:pic>
        <p:nvPicPr>
          <p:cNvPr id="21" name="Picture 2" descr="C:\Users\sekz\Pictures\Samsung logo\Samsung_Business_rg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9973" y="59750"/>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37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4" descr="C:\Users\User\Documents\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4986" y="4180028"/>
            <a:ext cx="1258600" cy="64842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D:\Kong\1 Launch Plan\2014\1. 2H New B2B MKT\0-2. LKO\업데잇\상기\M5370 OPE_O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76241" y="1007686"/>
            <a:ext cx="1715038" cy="429938"/>
          </a:xfrm>
          <a:prstGeom prst="rect">
            <a:avLst/>
          </a:prstGeom>
          <a:noFill/>
          <a:ln w="9525">
            <a:noFill/>
            <a:miter lim="800000"/>
            <a:headEnd/>
            <a:tailEnd/>
          </a:ln>
        </p:spPr>
      </p:pic>
      <p:pic>
        <p:nvPicPr>
          <p:cNvPr id="4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74615" y="1007686"/>
            <a:ext cx="782364" cy="458030"/>
          </a:xfrm>
          <a:prstGeom prst="roundRect">
            <a:avLst>
              <a:gd name="adj" fmla="val 8594"/>
            </a:avLst>
          </a:prstGeom>
          <a:solidFill>
            <a:srgbClr val="FFFFFF">
              <a:shade val="85000"/>
            </a:srgbClr>
          </a:solidFill>
          <a:ln>
            <a:noFill/>
          </a:ln>
          <a:effectLst/>
          <a:extLst/>
        </p:spPr>
      </p:pic>
      <p:sp>
        <p:nvSpPr>
          <p:cNvPr id="45" name="제목 4"/>
          <p:cNvSpPr txBox="1">
            <a:spLocks/>
          </p:cNvSpPr>
          <p:nvPr/>
        </p:nvSpPr>
        <p:spPr>
          <a:xfrm>
            <a:off x="214314" y="88367"/>
            <a:ext cx="8301037" cy="584775"/>
          </a:xfrm>
          <a:prstGeom prst="rect">
            <a:avLst/>
          </a:prstGeom>
        </p:spPr>
        <p:txBody>
          <a:bodyPr>
            <a:spAutoFit/>
          </a:bodyPr>
          <a:lstStyle/>
          <a:p>
            <a:pPr eaLnBrk="0" hangingPunct="0">
              <a:defRPr/>
            </a:pPr>
            <a:r>
              <a:rPr lang="en-US" altLang="ko-KR" sz="3200" b="1" spc="-100" dirty="0" err="1">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Pro</a:t>
            </a:r>
            <a:r>
              <a:rPr lang="en-US" altLang="ko-KR" sz="3200" b="1" i="1" spc="-100" dirty="0" err="1">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Xpress</a:t>
            </a:r>
            <a:r>
              <a:rPr lang="en-US" altLang="ko-KR" sz="3200" b="1" i="1"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lang="en-US" altLang="ko-KR" sz="3200" b="1" i="1"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kumimoji="0"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M4580FX</a:t>
            </a:r>
            <a:endParaRPr kumimoji="0"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endParaRPr>
          </a:p>
        </p:txBody>
      </p:sp>
      <p:sp>
        <p:nvSpPr>
          <p:cNvPr id="38" name="Rectangle 19"/>
          <p:cNvSpPr>
            <a:spLocks noChangeArrowheads="1"/>
          </p:cNvSpPr>
          <p:nvPr/>
        </p:nvSpPr>
        <p:spPr bwMode="auto">
          <a:xfrm>
            <a:off x="3834136" y="3395416"/>
            <a:ext cx="5257613" cy="1815882"/>
          </a:xfrm>
          <a:prstGeom prst="rect">
            <a:avLst/>
          </a:prstGeom>
          <a:noFill/>
          <a:ln w="9525">
            <a:noFill/>
            <a:miter lim="800000"/>
            <a:headEnd/>
            <a:tailEnd/>
          </a:ln>
        </p:spPr>
        <p:txBody>
          <a:bodyPr wrap="square">
            <a:spAutoFit/>
          </a:bodyPr>
          <a:lstStyle/>
          <a:p>
            <a:pPr>
              <a:buSzPct val="90000"/>
            </a:pPr>
            <a:r>
              <a:rPr lang="ru-RU" altLang="ko-KR" sz="2000" b="1" dirty="0" smtClean="0">
                <a:latin typeface="Calibri" pitchFamily="34" charset="0"/>
              </a:rPr>
              <a:t>Основные характеристики</a:t>
            </a:r>
            <a:r>
              <a:rPr lang="en-US" altLang="ko-KR" sz="2000" b="1" dirty="0" smtClean="0">
                <a:latin typeface="Calibri" pitchFamily="34" charset="0"/>
              </a:rPr>
              <a:t>:</a:t>
            </a:r>
          </a:p>
          <a:p>
            <a:pPr>
              <a:spcBef>
                <a:spcPts val="600"/>
              </a:spcBef>
              <a:buFont typeface="Arial" pitchFamily="34" charset="0"/>
              <a:buChar char="•"/>
              <a:defRPr/>
            </a:pPr>
            <a:r>
              <a:rPr lang="en-US" altLang="ko-KR" dirty="0">
                <a:solidFill>
                  <a:schemeClr val="tx2">
                    <a:lumMod val="75000"/>
                    <a:lumOff val="25000"/>
                  </a:schemeClr>
                </a:solidFill>
                <a:latin typeface="Calibri" pitchFamily="34" charset="0"/>
              </a:rPr>
              <a:t> </a:t>
            </a:r>
            <a:r>
              <a:rPr lang="ru-RU" altLang="ko-KR" dirty="0">
                <a:solidFill>
                  <a:schemeClr val="tx2">
                    <a:lumMod val="75000"/>
                    <a:lumOff val="25000"/>
                  </a:schemeClr>
                </a:solidFill>
                <a:latin typeface="Calibri" pitchFamily="34" charset="0"/>
              </a:rPr>
              <a:t>Скорость печати</a:t>
            </a:r>
            <a:r>
              <a:rPr lang="en-US" altLang="ko-KR" dirty="0">
                <a:solidFill>
                  <a:schemeClr val="tx2">
                    <a:lumMod val="75000"/>
                    <a:lumOff val="25000"/>
                  </a:schemeClr>
                </a:solidFill>
                <a:latin typeface="Calibri" pitchFamily="34" charset="0"/>
              </a:rPr>
              <a:t>: </a:t>
            </a:r>
            <a:r>
              <a:rPr lang="ru-RU" altLang="ko-KR" dirty="0">
                <a:solidFill>
                  <a:schemeClr val="tx2">
                    <a:lumMod val="75000"/>
                    <a:lumOff val="25000"/>
                  </a:schemeClr>
                </a:solidFill>
                <a:latin typeface="Calibri" pitchFamily="34" charset="0"/>
              </a:rPr>
              <a:t>45 </a:t>
            </a:r>
            <a:r>
              <a:rPr lang="ru-RU" altLang="ko-KR" dirty="0" err="1">
                <a:solidFill>
                  <a:schemeClr val="tx2">
                    <a:lumMod val="75000"/>
                    <a:lumOff val="25000"/>
                  </a:schemeClr>
                </a:solidFill>
                <a:latin typeface="Calibri" pitchFamily="34" charset="0"/>
              </a:rPr>
              <a:t>стр</a:t>
            </a:r>
            <a:r>
              <a:rPr lang="en-US" altLang="ko-KR" dirty="0">
                <a:solidFill>
                  <a:schemeClr val="tx2">
                    <a:lumMod val="75000"/>
                    <a:lumOff val="25000"/>
                  </a:schemeClr>
                </a:solidFill>
                <a:latin typeface="Calibri" pitchFamily="34" charset="0"/>
              </a:rPr>
              <a:t>/</a:t>
            </a:r>
            <a:r>
              <a:rPr lang="ru-RU" altLang="ko-KR" dirty="0">
                <a:solidFill>
                  <a:schemeClr val="tx2">
                    <a:lumMod val="75000"/>
                    <a:lumOff val="25000"/>
                  </a:schemeClr>
                </a:solidFill>
                <a:latin typeface="Calibri" pitchFamily="34" charset="0"/>
              </a:rPr>
              <a:t>мин</a:t>
            </a:r>
            <a:endParaRPr lang="en-US" altLang="ko-KR" dirty="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dirty="0">
                <a:solidFill>
                  <a:schemeClr val="tx2">
                    <a:lumMod val="75000"/>
                    <a:lumOff val="25000"/>
                  </a:schemeClr>
                </a:solidFill>
                <a:latin typeface="Calibri" pitchFamily="34" charset="0"/>
              </a:rPr>
              <a:t> Оперативная память: </a:t>
            </a:r>
            <a:r>
              <a:rPr lang="ru-RU" altLang="ko-KR" dirty="0" smtClean="0">
                <a:solidFill>
                  <a:schemeClr val="tx2">
                    <a:lumMod val="75000"/>
                    <a:lumOff val="25000"/>
                  </a:schemeClr>
                </a:solidFill>
                <a:latin typeface="Calibri" pitchFamily="34" charset="0"/>
              </a:rPr>
              <a:t>2 ГБ</a:t>
            </a:r>
            <a:endParaRPr lang="en-US" altLang="ko-KR" dirty="0">
              <a:solidFill>
                <a:schemeClr val="tx2">
                  <a:lumMod val="75000"/>
                  <a:lumOff val="25000"/>
                </a:schemeClr>
              </a:solidFill>
              <a:latin typeface="Calibri" pitchFamily="34" charset="0"/>
            </a:endParaRPr>
          </a:p>
          <a:p>
            <a:pPr>
              <a:spcBef>
                <a:spcPts val="600"/>
              </a:spcBef>
              <a:buFont typeface="Arial" pitchFamily="34" charset="0"/>
              <a:buChar char="•"/>
              <a:defRPr/>
            </a:pPr>
            <a:r>
              <a:rPr lang="en-US" altLang="ko-KR" dirty="0">
                <a:solidFill>
                  <a:schemeClr val="tx2">
                    <a:lumMod val="75000"/>
                    <a:lumOff val="25000"/>
                  </a:schemeClr>
                </a:solidFill>
                <a:latin typeface="Calibri" pitchFamily="34" charset="0"/>
              </a:rPr>
              <a:t> </a:t>
            </a:r>
            <a:r>
              <a:rPr lang="ru-RU" altLang="ko-KR" dirty="0">
                <a:solidFill>
                  <a:schemeClr val="tx2">
                    <a:lumMod val="75000"/>
                    <a:lumOff val="25000"/>
                  </a:schemeClr>
                </a:solidFill>
                <a:latin typeface="Calibri" pitchFamily="34" charset="0"/>
              </a:rPr>
              <a:t>Процессор</a:t>
            </a:r>
            <a:r>
              <a:rPr lang="en-US" altLang="ko-KR" dirty="0">
                <a:solidFill>
                  <a:schemeClr val="tx2">
                    <a:lumMod val="75000"/>
                    <a:lumOff val="25000"/>
                  </a:schemeClr>
                </a:solidFill>
                <a:latin typeface="Calibri" pitchFamily="34" charset="0"/>
              </a:rPr>
              <a:t>: </a:t>
            </a:r>
            <a:r>
              <a:rPr lang="ru-RU" altLang="ko-KR" dirty="0">
                <a:solidFill>
                  <a:schemeClr val="tx2">
                    <a:lumMod val="75000"/>
                    <a:lumOff val="25000"/>
                  </a:schemeClr>
                </a:solidFill>
                <a:latin typeface="Calibri" pitchFamily="34" charset="0"/>
              </a:rPr>
              <a:t>1 </a:t>
            </a:r>
            <a:r>
              <a:rPr lang="ru-RU" altLang="ko-KR" dirty="0" smtClean="0">
                <a:solidFill>
                  <a:schemeClr val="tx2">
                    <a:lumMod val="75000"/>
                    <a:lumOff val="25000"/>
                  </a:schemeClr>
                </a:solidFill>
                <a:latin typeface="Calibri" pitchFamily="34" charset="0"/>
              </a:rPr>
              <a:t>ГГц (двухъядерный)</a:t>
            </a:r>
            <a:endParaRPr lang="ru-RU" altLang="ko-KR" dirty="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 Максимальная </a:t>
            </a:r>
            <a:r>
              <a:rPr lang="ru-RU" altLang="ko-KR" dirty="0">
                <a:solidFill>
                  <a:schemeClr val="tx2">
                    <a:lumMod val="75000"/>
                    <a:lumOff val="25000"/>
                  </a:schemeClr>
                </a:solidFill>
                <a:latin typeface="Calibri" pitchFamily="34" charset="0"/>
              </a:rPr>
              <a:t>ежемесячная нагрузка</a:t>
            </a:r>
            <a:r>
              <a:rPr lang="en-US" altLang="ko-KR" dirty="0">
                <a:solidFill>
                  <a:schemeClr val="tx2">
                    <a:lumMod val="75000"/>
                    <a:lumOff val="25000"/>
                  </a:schemeClr>
                </a:solidFill>
                <a:latin typeface="Calibri" pitchFamily="34" charset="0"/>
              </a:rPr>
              <a:t>: </a:t>
            </a:r>
            <a:r>
              <a:rPr lang="ru-RU" altLang="ko-KR" dirty="0" smtClean="0">
                <a:solidFill>
                  <a:schemeClr val="tx2">
                    <a:lumMod val="75000"/>
                    <a:lumOff val="25000"/>
                  </a:schemeClr>
                </a:solidFill>
                <a:latin typeface="Calibri" pitchFamily="34" charset="0"/>
              </a:rPr>
              <a:t>200 </a:t>
            </a:r>
            <a:r>
              <a:rPr lang="ru-RU" altLang="ko-KR" dirty="0">
                <a:solidFill>
                  <a:schemeClr val="tx2">
                    <a:lumMod val="75000"/>
                    <a:lumOff val="25000"/>
                  </a:schemeClr>
                </a:solidFill>
                <a:latin typeface="Calibri" pitchFamily="34" charset="0"/>
              </a:rPr>
              <a:t>000</a:t>
            </a:r>
          </a:p>
        </p:txBody>
      </p:sp>
      <p:sp>
        <p:nvSpPr>
          <p:cNvPr id="50" name="TextBox 49"/>
          <p:cNvSpPr txBox="1"/>
          <p:nvPr/>
        </p:nvSpPr>
        <p:spPr bwMode="auto">
          <a:xfrm>
            <a:off x="190501" y="4078881"/>
            <a:ext cx="2670571" cy="984885"/>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mj-lt"/>
                <a:ea typeface="+mj-ea"/>
              </a:rPr>
              <a:t> </a:t>
            </a:r>
            <a:r>
              <a:rPr lang="ru-RU" sz="1400" dirty="0" smtClean="0">
                <a:solidFill>
                  <a:schemeClr val="tx2">
                    <a:lumMod val="75000"/>
                    <a:lumOff val="25000"/>
                  </a:schemeClr>
                </a:solidFill>
                <a:latin typeface="Calibri" pitchFamily="34" charset="0"/>
                <a:ea typeface="+mj-ea"/>
              </a:rPr>
              <a:t>Картридж на </a:t>
            </a:r>
            <a:r>
              <a:rPr lang="en-US" sz="1400" dirty="0">
                <a:solidFill>
                  <a:schemeClr val="tx2">
                    <a:lumMod val="75000"/>
                    <a:lumOff val="25000"/>
                  </a:schemeClr>
                </a:solidFill>
                <a:latin typeface="Calibri" pitchFamily="34" charset="0"/>
                <a:ea typeface="+mj-ea"/>
              </a:rPr>
              <a:t>7</a:t>
            </a:r>
            <a:r>
              <a:rPr lang="ru-RU" sz="1400" dirty="0" smtClean="0">
                <a:solidFill>
                  <a:schemeClr val="tx2">
                    <a:lumMod val="75000"/>
                    <a:lumOff val="25000"/>
                  </a:schemeClr>
                </a:solidFill>
                <a:latin typeface="Calibri" pitchFamily="34" charset="0"/>
                <a:ea typeface="+mj-ea"/>
              </a:rPr>
              <a:t> </a:t>
            </a:r>
            <a:r>
              <a:rPr lang="en-US" sz="1400" dirty="0" smtClean="0">
                <a:solidFill>
                  <a:schemeClr val="tx2">
                    <a:lumMod val="75000"/>
                    <a:lumOff val="25000"/>
                  </a:schemeClr>
                </a:solidFill>
                <a:latin typeface="Calibri" pitchFamily="34" charset="0"/>
                <a:ea typeface="+mj-ea"/>
              </a:rPr>
              <a:t>000</a:t>
            </a:r>
            <a:r>
              <a:rPr lang="ru-RU" sz="1400" dirty="0" smtClean="0">
                <a:solidFill>
                  <a:schemeClr val="tx2">
                    <a:lumMod val="75000"/>
                    <a:lumOff val="25000"/>
                  </a:schemeClr>
                </a:solidFill>
                <a:latin typeface="Calibri" pitchFamily="34" charset="0"/>
                <a:ea typeface="+mj-ea"/>
              </a:rPr>
              <a:t> ст</a:t>
            </a:r>
            <a:r>
              <a:rPr lang="en-US" sz="1400" dirty="0" smtClean="0">
                <a:solidFill>
                  <a:schemeClr val="tx2">
                    <a:lumMod val="75000"/>
                    <a:lumOff val="25000"/>
                  </a:schemeClr>
                </a:solidFill>
                <a:latin typeface="Calibri" pitchFamily="34" charset="0"/>
                <a:ea typeface="+mj-ea"/>
              </a:rPr>
              <a:t>.</a:t>
            </a:r>
            <a:r>
              <a:rPr lang="ru-RU" sz="1400" dirty="0" smtClean="0">
                <a:solidFill>
                  <a:schemeClr val="tx2">
                    <a:lumMod val="75000"/>
                    <a:lumOff val="25000"/>
                  </a:schemeClr>
                </a:solidFill>
                <a:latin typeface="Calibri" pitchFamily="34" charset="0"/>
                <a:ea typeface="+mj-ea"/>
              </a:rPr>
              <a:t> </a:t>
            </a:r>
            <a:r>
              <a:rPr lang="en-US" sz="1400" dirty="0" smtClean="0">
                <a:solidFill>
                  <a:schemeClr val="tx2">
                    <a:lumMod val="75000"/>
                    <a:lumOff val="25000"/>
                  </a:schemeClr>
                </a:solidFill>
                <a:latin typeface="Calibri" pitchFamily="34" charset="0"/>
                <a:ea typeface="+mj-ea"/>
              </a:rPr>
              <a:t>(</a:t>
            </a:r>
            <a:r>
              <a:rPr lang="ru-RU" sz="1400" dirty="0" smtClean="0">
                <a:solidFill>
                  <a:schemeClr val="tx2">
                    <a:lumMod val="75000"/>
                    <a:lumOff val="25000"/>
                  </a:schemeClr>
                </a:solidFill>
                <a:latin typeface="Calibri" pitchFamily="34" charset="0"/>
                <a:ea typeface="+mj-ea"/>
              </a:rPr>
              <a:t>старт)</a:t>
            </a:r>
            <a:endParaRPr lang="ru-RU" sz="1400" dirty="0">
              <a:solidFill>
                <a:schemeClr val="tx2">
                  <a:lumMod val="75000"/>
                  <a:lumOff val="25000"/>
                </a:schemeClr>
              </a:solidFill>
              <a:latin typeface="Calibri" pitchFamily="34" charset="0"/>
              <a:ea typeface="+mj-ea"/>
            </a:endParaRPr>
          </a:p>
          <a:p>
            <a:pPr>
              <a:buFont typeface="Arial" pitchFamily="34" charset="0"/>
              <a:buChar char="•"/>
              <a:defRPr/>
            </a:pPr>
            <a:r>
              <a:rPr lang="en-US" sz="1400" dirty="0" smtClean="0">
                <a:solidFill>
                  <a:schemeClr val="tx2">
                    <a:lumMod val="75000"/>
                    <a:lumOff val="25000"/>
                  </a:schemeClr>
                </a:solidFill>
                <a:latin typeface="Calibri" pitchFamily="34" charset="0"/>
              </a:rPr>
              <a:t> </a:t>
            </a:r>
            <a:r>
              <a:rPr lang="ru-RU" sz="1400" dirty="0" smtClean="0">
                <a:solidFill>
                  <a:schemeClr val="tx2">
                    <a:lumMod val="75000"/>
                    <a:lumOff val="25000"/>
                  </a:schemeClr>
                </a:solidFill>
                <a:latin typeface="Calibri" pitchFamily="34" charset="0"/>
              </a:rPr>
              <a:t>Картридж </a:t>
            </a:r>
            <a:r>
              <a:rPr lang="ru-RU" sz="1400" dirty="0">
                <a:solidFill>
                  <a:schemeClr val="tx2">
                    <a:lumMod val="75000"/>
                    <a:lumOff val="25000"/>
                  </a:schemeClr>
                </a:solidFill>
                <a:latin typeface="Calibri" pitchFamily="34" charset="0"/>
              </a:rPr>
              <a:t>на </a:t>
            </a:r>
            <a:r>
              <a:rPr lang="ru-RU" sz="1400" dirty="0" smtClean="0">
                <a:solidFill>
                  <a:schemeClr val="tx2">
                    <a:lumMod val="75000"/>
                    <a:lumOff val="25000"/>
                  </a:schemeClr>
                </a:solidFill>
                <a:latin typeface="Calibri" pitchFamily="34" charset="0"/>
              </a:rPr>
              <a:t>4</a:t>
            </a:r>
            <a:r>
              <a:rPr lang="en-US" sz="1400" dirty="0" smtClean="0">
                <a:solidFill>
                  <a:schemeClr val="tx2">
                    <a:lumMod val="75000"/>
                    <a:lumOff val="25000"/>
                  </a:schemeClr>
                </a:solidFill>
                <a:latin typeface="Calibri" pitchFamily="34" charset="0"/>
              </a:rPr>
              <a:t>0 </a:t>
            </a:r>
            <a:r>
              <a:rPr lang="en-US" sz="1400" dirty="0">
                <a:solidFill>
                  <a:schemeClr val="tx2">
                    <a:lumMod val="75000"/>
                    <a:lumOff val="25000"/>
                  </a:schemeClr>
                </a:solidFill>
                <a:latin typeface="Calibri" pitchFamily="34" charset="0"/>
              </a:rPr>
              <a:t>000 </a:t>
            </a:r>
            <a:r>
              <a:rPr lang="ru-RU" sz="1400" dirty="0">
                <a:solidFill>
                  <a:schemeClr val="tx2">
                    <a:lumMod val="75000"/>
                    <a:lumOff val="25000"/>
                  </a:schemeClr>
                </a:solidFill>
                <a:latin typeface="Calibri" pitchFamily="34" charset="0"/>
              </a:rPr>
              <a:t>ст</a:t>
            </a:r>
            <a:r>
              <a:rPr lang="en-US" sz="1400" dirty="0" smtClean="0">
                <a:solidFill>
                  <a:schemeClr val="tx2">
                    <a:lumMod val="75000"/>
                    <a:lumOff val="25000"/>
                  </a:schemeClr>
                </a:solidFill>
                <a:latin typeface="Calibri" pitchFamily="34" charset="0"/>
              </a:rPr>
              <a:t>.</a:t>
            </a:r>
            <a:endParaRPr lang="en-US" sz="1400" dirty="0" smtClean="0">
              <a:solidFill>
                <a:schemeClr val="tx2">
                  <a:lumMod val="75000"/>
                  <a:lumOff val="25000"/>
                </a:schemeClr>
              </a:solidFill>
              <a:latin typeface="Calibri" pitchFamily="34" charset="0"/>
              <a:ea typeface="+mj-ea"/>
            </a:endParaRPr>
          </a:p>
          <a:p>
            <a:pPr>
              <a:buFont typeface="Arial" pitchFamily="34" charset="0"/>
              <a:buChar char="•"/>
              <a:defRPr/>
            </a:pPr>
            <a:r>
              <a:rPr lang="en-US" sz="1400" dirty="0" smtClean="0">
                <a:solidFill>
                  <a:schemeClr val="tx2">
                    <a:lumMod val="75000"/>
                    <a:lumOff val="25000"/>
                  </a:schemeClr>
                </a:solidFill>
                <a:latin typeface="Calibri" pitchFamily="34" charset="0"/>
                <a:ea typeface="+mj-ea"/>
              </a:rPr>
              <a:t> </a:t>
            </a:r>
            <a:r>
              <a:rPr lang="ru-RU" sz="1400" dirty="0" smtClean="0">
                <a:solidFill>
                  <a:schemeClr val="tx2">
                    <a:lumMod val="75000"/>
                    <a:lumOff val="25000"/>
                  </a:schemeClr>
                </a:solidFill>
                <a:latin typeface="Calibri" pitchFamily="34" charset="0"/>
                <a:ea typeface="+mj-ea"/>
              </a:rPr>
              <a:t>Фотобарабан на </a:t>
            </a:r>
            <a:r>
              <a:rPr lang="en-US" sz="1400" dirty="0" smtClean="0">
                <a:solidFill>
                  <a:schemeClr val="tx2">
                    <a:lumMod val="75000"/>
                    <a:lumOff val="25000"/>
                  </a:schemeClr>
                </a:solidFill>
                <a:latin typeface="Calibri" pitchFamily="34" charset="0"/>
                <a:ea typeface="+mj-ea"/>
              </a:rPr>
              <a:t>100</a:t>
            </a:r>
            <a:r>
              <a:rPr lang="ru-RU" sz="1400" dirty="0" smtClean="0">
                <a:solidFill>
                  <a:schemeClr val="tx2">
                    <a:lumMod val="75000"/>
                    <a:lumOff val="25000"/>
                  </a:schemeClr>
                </a:solidFill>
                <a:latin typeface="Calibri" pitchFamily="34" charset="0"/>
                <a:ea typeface="+mj-ea"/>
              </a:rPr>
              <a:t> 000 ст.</a:t>
            </a:r>
            <a:endParaRPr lang="en-US" sz="1400" dirty="0" smtClean="0">
              <a:solidFill>
                <a:schemeClr val="tx2">
                  <a:lumMod val="75000"/>
                  <a:lumOff val="25000"/>
                </a:schemeClr>
              </a:solidFill>
              <a:latin typeface="Calibri" pitchFamily="34" charset="0"/>
              <a:ea typeface="+mj-ea"/>
            </a:endParaRPr>
          </a:p>
        </p:txBody>
      </p:sp>
      <p:sp>
        <p:nvSpPr>
          <p:cNvPr id="53" name="Rounded Rectangle 52"/>
          <p:cNvSpPr/>
          <p:nvPr/>
        </p:nvSpPr>
        <p:spPr bwMode="auto">
          <a:xfrm>
            <a:off x="162561" y="4056000"/>
            <a:ext cx="3637875" cy="1007766"/>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defRPr/>
            </a:pPr>
            <a:endParaRPr kumimoji="1" lang="ru-RU" altLang="ko-KR" dirty="0">
              <a:solidFill>
                <a:prstClr val="black"/>
              </a:solidFill>
              <a:latin typeface="Calibri" pitchFamily="34" charset="0"/>
              <a:ea typeface="+mj-ea"/>
            </a:endParaRPr>
          </a:p>
        </p:txBody>
      </p:sp>
      <p:sp>
        <p:nvSpPr>
          <p:cNvPr id="33" name="TextBox 32"/>
          <p:cNvSpPr txBox="1"/>
          <p:nvPr/>
        </p:nvSpPr>
        <p:spPr>
          <a:xfrm>
            <a:off x="3800692" y="1481264"/>
            <a:ext cx="2658741" cy="369332"/>
          </a:xfrm>
          <a:prstGeom prst="rect">
            <a:avLst/>
          </a:prstGeom>
          <a:noFill/>
        </p:spPr>
        <p:txBody>
          <a:bodyPr wrap="none" rtlCol="0">
            <a:spAutoFit/>
          </a:bodyPr>
          <a:lstStyle/>
          <a:p>
            <a:r>
              <a:rPr lang="ru-RU" dirty="0">
                <a:solidFill>
                  <a:schemeClr val="accent1">
                    <a:lumMod val="50000"/>
                  </a:schemeClr>
                </a:solidFill>
                <a:latin typeface="Calibri" pitchFamily="34" charset="0"/>
              </a:rPr>
              <a:t>Высокое качество печати</a:t>
            </a:r>
          </a:p>
        </p:txBody>
      </p:sp>
      <p:sp>
        <p:nvSpPr>
          <p:cNvPr id="39" name="AutoShape 6"/>
          <p:cNvSpPr>
            <a:spLocks noChangeArrowheads="1"/>
          </p:cNvSpPr>
          <p:nvPr/>
        </p:nvSpPr>
        <p:spPr bwMode="auto">
          <a:xfrm>
            <a:off x="3790935" y="1550954"/>
            <a:ext cx="5287101" cy="94314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1" name="AutoShape 6"/>
          <p:cNvSpPr>
            <a:spLocks noChangeArrowheads="1"/>
          </p:cNvSpPr>
          <p:nvPr/>
        </p:nvSpPr>
        <p:spPr bwMode="auto">
          <a:xfrm>
            <a:off x="3777871" y="725206"/>
            <a:ext cx="5287101" cy="7676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2" name="TextBox 31"/>
          <p:cNvSpPr txBox="1"/>
          <p:nvPr/>
        </p:nvSpPr>
        <p:spPr>
          <a:xfrm>
            <a:off x="5004048" y="730687"/>
            <a:ext cx="3821624"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Выдающаяся скорость сканирования</a:t>
            </a:r>
          </a:p>
        </p:txBody>
      </p:sp>
      <p:grpSp>
        <p:nvGrpSpPr>
          <p:cNvPr id="28" name="Group 25"/>
          <p:cNvGrpSpPr>
            <a:grpSpLocks/>
          </p:cNvGrpSpPr>
          <p:nvPr/>
        </p:nvGrpSpPr>
        <p:grpSpPr bwMode="auto">
          <a:xfrm>
            <a:off x="190500" y="2314913"/>
            <a:ext cx="3788960" cy="366713"/>
            <a:chOff x="298252" y="1396987"/>
            <a:chExt cx="7519774" cy="488950"/>
          </a:xfrm>
        </p:grpSpPr>
        <p:sp>
          <p:nvSpPr>
            <p:cNvPr id="29"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47" name="Rectangle 54"/>
            <p:cNvSpPr>
              <a:spLocks noChangeArrowheads="1"/>
            </p:cNvSpPr>
            <p:nvPr/>
          </p:nvSpPr>
          <p:spPr bwMode="auto">
            <a:xfrm>
              <a:off x="1331661" y="14096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Черно-белое МФУ</a:t>
              </a:r>
              <a:endParaRPr lang="en-US" altLang="ko-KR" sz="1600" dirty="0">
                <a:solidFill>
                  <a:srgbClr val="003366"/>
                </a:solidFill>
                <a:latin typeface="+mn-lt"/>
              </a:endParaRPr>
            </a:p>
          </p:txBody>
        </p:sp>
      </p:grpSp>
      <p:grpSp>
        <p:nvGrpSpPr>
          <p:cNvPr id="48" name="Group 25"/>
          <p:cNvGrpSpPr>
            <a:grpSpLocks/>
          </p:cNvGrpSpPr>
          <p:nvPr/>
        </p:nvGrpSpPr>
        <p:grpSpPr bwMode="auto">
          <a:xfrm>
            <a:off x="190500" y="2734013"/>
            <a:ext cx="3788960" cy="366713"/>
            <a:chOff x="298252" y="1396987"/>
            <a:chExt cx="7519774" cy="488950"/>
          </a:xfrm>
        </p:grpSpPr>
        <p:sp>
          <p:nvSpPr>
            <p:cNvPr id="49"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51" name="Rectangle 54"/>
            <p:cNvSpPr>
              <a:spLocks noChangeArrowheads="1"/>
            </p:cNvSpPr>
            <p:nvPr/>
          </p:nvSpPr>
          <p:spPr bwMode="auto">
            <a:xfrm>
              <a:off x="1331661"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Средний</a:t>
              </a:r>
              <a:r>
                <a:rPr lang="en-US" altLang="ko-KR" sz="1600" dirty="0" smtClean="0">
                  <a:solidFill>
                    <a:srgbClr val="003366"/>
                  </a:solidFill>
                  <a:latin typeface="+mn-lt"/>
                </a:rPr>
                <a:t>/</a:t>
              </a:r>
              <a:r>
                <a:rPr lang="ru-RU" altLang="ko-KR" sz="1600" dirty="0" smtClean="0">
                  <a:solidFill>
                    <a:srgbClr val="003366"/>
                  </a:solidFill>
                  <a:latin typeface="+mn-lt"/>
                </a:rPr>
                <a:t>большой офис</a:t>
              </a:r>
              <a:endParaRPr lang="en-US" altLang="ko-KR" sz="1600" dirty="0">
                <a:solidFill>
                  <a:srgbClr val="003366"/>
                </a:solidFill>
                <a:latin typeface="+mn-lt"/>
              </a:endParaRPr>
            </a:p>
          </p:txBody>
        </p:sp>
      </p:grpSp>
      <p:sp>
        <p:nvSpPr>
          <p:cNvPr id="24" name="AutoShape 6"/>
          <p:cNvSpPr>
            <a:spLocks noChangeArrowheads="1"/>
          </p:cNvSpPr>
          <p:nvPr/>
        </p:nvSpPr>
        <p:spPr bwMode="auto">
          <a:xfrm>
            <a:off x="3817710" y="2551533"/>
            <a:ext cx="5287101" cy="929608"/>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25" name="TextBox 24"/>
          <p:cNvSpPr txBox="1"/>
          <p:nvPr/>
        </p:nvSpPr>
        <p:spPr>
          <a:xfrm>
            <a:off x="5526484" y="2558988"/>
            <a:ext cx="2645917"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Высокая скорость печати</a:t>
            </a:r>
          </a:p>
        </p:txBody>
      </p:sp>
      <p:sp>
        <p:nvSpPr>
          <p:cNvPr id="26" name="TextBox 25"/>
          <p:cNvSpPr txBox="1"/>
          <p:nvPr/>
        </p:nvSpPr>
        <p:spPr>
          <a:xfrm>
            <a:off x="5491279" y="2824607"/>
            <a:ext cx="3613532" cy="581025"/>
          </a:xfrm>
          <a:prstGeom prst="rect">
            <a:avLst/>
          </a:prstGeom>
          <a:noFill/>
        </p:spPr>
        <p:txBody>
          <a:bodyPr wrap="square" rtlCol="0">
            <a:noAutofit/>
          </a:bodyPr>
          <a:lstStyle/>
          <a:p>
            <a:pPr algn="just"/>
            <a:r>
              <a:rPr lang="ru-RU" sz="1200" dirty="0" smtClean="0">
                <a:latin typeface="Calibri" pitchFamily="34" charset="0"/>
              </a:rPr>
              <a:t>Быстрая печать документов любого объема </a:t>
            </a:r>
          </a:p>
          <a:p>
            <a:pPr algn="just"/>
            <a:r>
              <a:rPr lang="ru-RU" sz="1200" dirty="0" smtClean="0">
                <a:latin typeface="Calibri" pitchFamily="34" charset="0"/>
              </a:rPr>
              <a:t>благодаря  процессору 1 </a:t>
            </a:r>
            <a:r>
              <a:rPr lang="ru-RU" sz="1200" dirty="0">
                <a:latin typeface="Calibri" pitchFamily="34" charset="0"/>
              </a:rPr>
              <a:t>Г</a:t>
            </a:r>
            <a:r>
              <a:rPr lang="ru-RU" sz="1200" dirty="0" smtClean="0">
                <a:latin typeface="Calibri" pitchFamily="34" charset="0"/>
              </a:rPr>
              <a:t>Гц и сетевому </a:t>
            </a:r>
          </a:p>
          <a:p>
            <a:pPr algn="just"/>
            <a:r>
              <a:rPr lang="ru-RU" sz="1200" dirty="0" smtClean="0">
                <a:latin typeface="Calibri" pitchFamily="34" charset="0"/>
              </a:rPr>
              <a:t>адаптеру на 1</a:t>
            </a:r>
            <a:r>
              <a:rPr lang="en-US" sz="1200" dirty="0" smtClean="0">
                <a:latin typeface="Calibri" pitchFamily="34" charset="0"/>
              </a:rPr>
              <a:t> </a:t>
            </a:r>
            <a:r>
              <a:rPr lang="ru-RU" sz="1200" dirty="0" smtClean="0">
                <a:latin typeface="Calibri" pitchFamily="34" charset="0"/>
              </a:rPr>
              <a:t>Гбит</a:t>
            </a:r>
            <a:r>
              <a:rPr lang="en-US" sz="1200" dirty="0" smtClean="0">
                <a:latin typeface="Calibri" pitchFamily="34" charset="0"/>
              </a:rPr>
              <a:t>/c.</a:t>
            </a:r>
            <a:endParaRPr lang="ru-RU" sz="1200" dirty="0" smtClean="0">
              <a:latin typeface="Calibri" pitchFamily="34" charset="0"/>
            </a:endParaRPr>
          </a:p>
        </p:txBody>
      </p:sp>
      <p:sp>
        <p:nvSpPr>
          <p:cNvPr id="34" name="TextBox 33"/>
          <p:cNvSpPr txBox="1"/>
          <p:nvPr/>
        </p:nvSpPr>
        <p:spPr>
          <a:xfrm>
            <a:off x="7131050" y="1032199"/>
            <a:ext cx="2012950" cy="405425"/>
          </a:xfrm>
          <a:prstGeom prst="rect">
            <a:avLst/>
          </a:prstGeom>
          <a:noFill/>
        </p:spPr>
        <p:txBody>
          <a:bodyPr wrap="square" rtlCol="0">
            <a:noAutofit/>
          </a:bodyPr>
          <a:lstStyle/>
          <a:p>
            <a:pPr fontAlgn="ctr"/>
            <a:r>
              <a:rPr lang="ru-RU" sz="1200" dirty="0" smtClean="0">
                <a:latin typeface="Calibri" pitchFamily="34" charset="0"/>
              </a:rPr>
              <a:t>Симплекс</a:t>
            </a:r>
            <a:r>
              <a:rPr lang="en-US" sz="1200" dirty="0" smtClean="0">
                <a:latin typeface="Calibri" pitchFamily="34" charset="0"/>
              </a:rPr>
              <a:t>: </a:t>
            </a:r>
            <a:r>
              <a:rPr lang="en-US" sz="1200" dirty="0">
                <a:latin typeface="Calibri" pitchFamily="34" charset="0"/>
              </a:rPr>
              <a:t>35 </a:t>
            </a:r>
            <a:r>
              <a:rPr lang="en-US" sz="1200" dirty="0" err="1">
                <a:latin typeface="Calibri" pitchFamily="34" charset="0"/>
              </a:rPr>
              <a:t>ipm</a:t>
            </a:r>
            <a:endParaRPr lang="ru-RU" sz="1200" dirty="0">
              <a:latin typeface="Calibri" pitchFamily="34" charset="0"/>
            </a:endParaRPr>
          </a:p>
          <a:p>
            <a:pPr fontAlgn="ctr"/>
            <a:r>
              <a:rPr lang="ru-RU" sz="1200" dirty="0" smtClean="0">
                <a:latin typeface="Calibri" pitchFamily="34" charset="0"/>
              </a:rPr>
              <a:t>Дуплекс</a:t>
            </a:r>
            <a:r>
              <a:rPr lang="en-US" sz="1200" dirty="0" smtClean="0">
                <a:latin typeface="Calibri" pitchFamily="34" charset="0"/>
              </a:rPr>
              <a:t>: </a:t>
            </a:r>
            <a:r>
              <a:rPr lang="en-US" sz="1200" dirty="0">
                <a:latin typeface="Calibri" pitchFamily="34" charset="0"/>
              </a:rPr>
              <a:t>60 </a:t>
            </a:r>
            <a:r>
              <a:rPr lang="en-US" sz="1200" dirty="0" err="1">
                <a:latin typeface="Calibri" pitchFamily="34" charset="0"/>
              </a:rPr>
              <a:t>ipm</a:t>
            </a:r>
            <a:endParaRPr lang="en-US" sz="1200" dirty="0">
              <a:latin typeface="Calibri" pitchFamily="34" charset="0"/>
            </a:endParaRPr>
          </a:p>
        </p:txBody>
      </p:sp>
      <p:sp>
        <p:nvSpPr>
          <p:cNvPr id="35" name="TextBox 34"/>
          <p:cNvSpPr txBox="1"/>
          <p:nvPr/>
        </p:nvSpPr>
        <p:spPr>
          <a:xfrm>
            <a:off x="3822700" y="1685925"/>
            <a:ext cx="4205684" cy="581025"/>
          </a:xfrm>
          <a:prstGeom prst="rect">
            <a:avLst/>
          </a:prstGeom>
          <a:noFill/>
        </p:spPr>
        <p:txBody>
          <a:bodyPr wrap="square" rtlCol="0">
            <a:noAutofit/>
          </a:bodyPr>
          <a:lstStyle/>
          <a:p>
            <a:r>
              <a:rPr lang="ru-RU" sz="1200" dirty="0">
                <a:latin typeface="Calibri" pitchFamily="34" charset="0"/>
              </a:rPr>
              <a:t>Технология </a:t>
            </a:r>
            <a:r>
              <a:rPr lang="ru-RU" sz="1200" dirty="0" err="1">
                <a:latin typeface="Calibri" pitchFamily="34" charset="0"/>
              </a:rPr>
              <a:t>Samsung</a:t>
            </a:r>
            <a:r>
              <a:rPr lang="ru-RU" sz="1200" dirty="0">
                <a:latin typeface="Calibri" pitchFamily="34" charset="0"/>
              </a:rPr>
              <a:t> </a:t>
            </a:r>
            <a:r>
              <a:rPr lang="ru-RU" sz="1200" dirty="0" err="1">
                <a:latin typeface="Calibri" pitchFamily="34" charset="0"/>
              </a:rPr>
              <a:t>ReCP</a:t>
            </a:r>
            <a:r>
              <a:rPr lang="ru-RU" sz="1200" dirty="0">
                <a:latin typeface="Calibri" pitchFamily="34" charset="0"/>
              </a:rPr>
              <a:t> автоматически повышает четкость текста и графических изображений, а перекрытие объектов </a:t>
            </a:r>
            <a:r>
              <a:rPr lang="ru-RU" sz="1200" dirty="0" smtClean="0">
                <a:latin typeface="Calibri" pitchFamily="34" charset="0"/>
              </a:rPr>
              <a:t>со </a:t>
            </a:r>
            <a:r>
              <a:rPr lang="ru-RU" sz="1200" dirty="0">
                <a:latin typeface="Calibri" pitchFamily="34" charset="0"/>
              </a:rPr>
              <a:t>сплошной заливкой позволяет избежать белой обводки</a:t>
            </a:r>
            <a:r>
              <a:rPr lang="ru-RU" sz="1200" dirty="0" smtClean="0">
                <a:latin typeface="Calibri" pitchFamily="34" charset="0"/>
              </a:rPr>
              <a:t>,  </a:t>
            </a:r>
            <a:r>
              <a:rPr lang="ru-RU" sz="1200" dirty="0">
                <a:latin typeface="Calibri" pitchFamily="34" charset="0"/>
              </a:rPr>
              <a:t>благодаря чему отпечатки смотрятся просто превосходно. </a:t>
            </a:r>
          </a:p>
        </p:txBody>
      </p:sp>
      <p:graphicFrame>
        <p:nvGraphicFramePr>
          <p:cNvPr id="30" name="Table 29"/>
          <p:cNvGraphicFramePr>
            <a:graphicFrameLocks noGrp="1"/>
          </p:cNvGraphicFramePr>
          <p:nvPr>
            <p:extLst>
              <p:ext uri="{D42A27DB-BD31-4B8C-83A1-F6EECF244321}">
                <p14:modId xmlns:p14="http://schemas.microsoft.com/office/powerpoint/2010/main" val="1575800897"/>
              </p:ext>
            </p:extLst>
          </p:nvPr>
        </p:nvGraphicFramePr>
        <p:xfrm>
          <a:off x="313423" y="3290497"/>
          <a:ext cx="3008276" cy="475464"/>
        </p:xfrm>
        <a:graphic>
          <a:graphicData uri="http://schemas.openxmlformats.org/drawingml/2006/table">
            <a:tbl>
              <a:tblPr firstRow="1" bandRow="1">
                <a:tableStyleId>{5C22544A-7EE6-4342-B048-85BDC9FD1C3A}</a:tableStyleId>
              </a:tblPr>
              <a:tblGrid>
                <a:gridCol w="896381"/>
                <a:gridCol w="770880"/>
                <a:gridCol w="405215"/>
                <a:gridCol w="467900"/>
                <a:gridCol w="467900"/>
              </a:tblGrid>
              <a:tr h="279521">
                <a:tc>
                  <a:txBody>
                    <a:bodyPr/>
                    <a:lstStyle/>
                    <a:p>
                      <a:pPr algn="ctr"/>
                      <a:r>
                        <a:rPr lang="ru-RU" sz="900" dirty="0" smtClean="0">
                          <a:solidFill>
                            <a:schemeClr val="accent1">
                              <a:lumMod val="25000"/>
                            </a:schemeClr>
                          </a:solidFill>
                        </a:rPr>
                        <a:t>Модель</a:t>
                      </a:r>
                      <a:endParaRPr lang="en-US" sz="900" dirty="0">
                        <a:solidFill>
                          <a:schemeClr val="accent1">
                            <a:lumMod val="25000"/>
                          </a:schemeClr>
                        </a:solidFill>
                      </a:endParaRPr>
                    </a:p>
                  </a:txBody>
                  <a:tcPr marL="18000" marR="18000" marT="0" marB="0" anchor="ctr"/>
                </a:tc>
                <a:tc>
                  <a:txBody>
                    <a:bodyPr/>
                    <a:lstStyle/>
                    <a:p>
                      <a:pPr algn="ctr"/>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LAN</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Wi-Fi</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FAX</a:t>
                      </a:r>
                      <a:endParaRPr lang="en-US" sz="900" dirty="0">
                        <a:solidFill>
                          <a:schemeClr val="accent1">
                            <a:lumMod val="25000"/>
                          </a:schemeClr>
                        </a:solidFill>
                      </a:endParaRPr>
                    </a:p>
                  </a:txBody>
                  <a:tcPr marL="18000" marR="18000" marT="0" marB="0" anchor="ctr"/>
                </a:tc>
              </a:tr>
              <a:tr h="195943">
                <a:tc>
                  <a:txBody>
                    <a:bodyPr/>
                    <a:lstStyle/>
                    <a:p>
                      <a:r>
                        <a:rPr lang="en-US" sz="800" dirty="0" smtClean="0"/>
                        <a:t>SL-M4580FX</a:t>
                      </a:r>
                      <a:endParaRPr lang="en-US" sz="800" dirty="0"/>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bl>
          </a:graphicData>
        </a:graphic>
      </p:graphicFrame>
      <p:pic>
        <p:nvPicPr>
          <p:cNvPr id="41" name="Picture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80165" y="2730026"/>
            <a:ext cx="1611114" cy="572622"/>
          </a:xfrm>
          <a:prstGeom prst="rect">
            <a:avLst/>
          </a:prstGeom>
          <a:noFill/>
          <a:ln w="9525">
            <a:noFill/>
            <a:miter lim="800000"/>
            <a:headEnd/>
            <a:tailEnd/>
          </a:ln>
        </p:spPr>
      </p:pic>
      <p:grpSp>
        <p:nvGrpSpPr>
          <p:cNvPr id="42" name="그룹 4"/>
          <p:cNvGrpSpPr>
            <a:grpSpLocks/>
          </p:cNvGrpSpPr>
          <p:nvPr/>
        </p:nvGrpSpPr>
        <p:grpSpPr bwMode="auto">
          <a:xfrm>
            <a:off x="8035902" y="1630350"/>
            <a:ext cx="928586" cy="649229"/>
            <a:chOff x="6794568" y="1384183"/>
            <a:chExt cx="516733" cy="516733"/>
          </a:xfrm>
        </p:grpSpPr>
        <p:sp>
          <p:nvSpPr>
            <p:cNvPr id="43" name="모서리가 둥근 직사각형 146"/>
            <p:cNvSpPr/>
            <p:nvPr/>
          </p:nvSpPr>
          <p:spPr>
            <a:xfrm>
              <a:off x="6794568" y="1384183"/>
              <a:ext cx="516733" cy="516733"/>
            </a:xfrm>
            <a:prstGeom prst="roundRect">
              <a:avLst/>
            </a:prstGeom>
            <a:gradFill flip="none" rotWithShape="1">
              <a:gsLst>
                <a:gs pos="0">
                  <a:srgbClr val="0099CC">
                    <a:shade val="30000"/>
                    <a:satMod val="115000"/>
                  </a:srgbClr>
                </a:gs>
                <a:gs pos="50000">
                  <a:srgbClr val="0099CC">
                    <a:shade val="67500"/>
                    <a:satMod val="115000"/>
                  </a:srgbClr>
                </a:gs>
                <a:gs pos="100000">
                  <a:srgbClr val="0099CC">
                    <a:shade val="100000"/>
                    <a:satMod val="115000"/>
                  </a:srgbClr>
                </a:gs>
              </a:gsLst>
              <a:lin ang="16200000" scaled="1"/>
              <a:tileRect/>
            </a:gradFill>
            <a:ln w="28575">
              <a:noFill/>
              <a:headEnd/>
              <a:tailEnd/>
            </a:ln>
            <a:effectLst/>
          </p:spPr>
          <p:style>
            <a:lnRef idx="1">
              <a:schemeClr val="accent5"/>
            </a:lnRef>
            <a:fillRef idx="3">
              <a:schemeClr val="accent5"/>
            </a:fillRef>
            <a:effectRef idx="2">
              <a:schemeClr val="accent5"/>
            </a:effectRef>
            <a:fontRef idx="minor">
              <a:schemeClr val="lt1"/>
            </a:fontRef>
          </p:style>
          <p:txBody>
            <a:bodyPr lIns="0" tIns="0" rIns="0" bIns="0" anchor="ctr"/>
            <a:lstStyle/>
            <a:p>
              <a:pPr indent="-109538" algn="ctr" latinLnBrk="0">
                <a:defRPr/>
              </a:pPr>
              <a:endParaRPr kumimoji="0" lang="ko-KR" altLang="en-US" sz="2400" b="1" kern="0" dirty="0">
                <a:solidFill>
                  <a:schemeClr val="bg1"/>
                </a:solidFill>
                <a:effectLst>
                  <a:outerShdw blurRad="38100" dist="38100" dir="2700000" algn="tl">
                    <a:srgbClr val="000000">
                      <a:alpha val="43137"/>
                    </a:srgbClr>
                  </a:outerShdw>
                </a:effectLst>
                <a:cs typeface="Arial" pitchFamily="34" charset="0"/>
              </a:endParaRPr>
            </a:p>
          </p:txBody>
        </p:sp>
        <p:pic>
          <p:nvPicPr>
            <p:cNvPr id="44" name="Picture 2"/>
            <p:cNvPicPr>
              <a:picLocks noChangeAspect="1" noChangeArrowheads="1"/>
            </p:cNvPicPr>
            <p:nvPr/>
          </p:nvPicPr>
          <p:blipFill>
            <a:blip r:embed="rId7" cstate="screen">
              <a:clrChange>
                <a:clrFrom>
                  <a:srgbClr val="034EA1"/>
                </a:clrFrom>
                <a:clrTo>
                  <a:srgbClr val="034EA1">
                    <a:alpha val="0"/>
                  </a:srgbClr>
                </a:clrTo>
              </a:clrChange>
              <a:extLst>
                <a:ext uri="{28A0092B-C50C-407E-A947-70E740481C1C}">
                  <a14:useLocalDpi xmlns:a14="http://schemas.microsoft.com/office/drawing/2010/main"/>
                </a:ext>
              </a:extLst>
            </a:blip>
            <a:srcRect/>
            <a:stretch>
              <a:fillRect/>
            </a:stretch>
          </p:blipFill>
          <p:spPr bwMode="auto">
            <a:xfrm>
              <a:off x="6836822" y="1457821"/>
              <a:ext cx="431623" cy="383746"/>
            </a:xfrm>
            <a:prstGeom prst="rect">
              <a:avLst/>
            </a:prstGeom>
            <a:noFill/>
            <a:ln w="9525">
              <a:noFill/>
              <a:miter lim="800000"/>
              <a:headEnd/>
              <a:tailEnd/>
            </a:ln>
          </p:spPr>
        </p:pic>
      </p:grpSp>
      <p:pic>
        <p:nvPicPr>
          <p:cNvPr id="46" name="Picture 2" descr="C:\Users\User\Documents\SL-M4580FX_001_Front_Ice Gra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5936" y="666386"/>
            <a:ext cx="1705558" cy="15665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sekz\Pictures\Samsung logo\Samsung_Business_rgb.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38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C:\Users\User\Documents\MLT-D358S(SEE)_Mix_M_20141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5347" y="4226011"/>
            <a:ext cx="1231583" cy="6207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D:\Kong\1 Launch Plan\2014\1. 2H New B2B MKT\0-2. LKO\업데잇\상기\M5370 OPE_O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76241" y="1007686"/>
            <a:ext cx="1715038" cy="429938"/>
          </a:xfrm>
          <a:prstGeom prst="rect">
            <a:avLst/>
          </a:prstGeom>
          <a:noFill/>
          <a:ln w="9525">
            <a:noFill/>
            <a:miter lim="800000"/>
            <a:headEnd/>
            <a:tailEnd/>
          </a:ln>
        </p:spPr>
      </p:pic>
      <p:pic>
        <p:nvPicPr>
          <p:cNvPr id="4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74615" y="1007686"/>
            <a:ext cx="782364" cy="458030"/>
          </a:xfrm>
          <a:prstGeom prst="roundRect">
            <a:avLst>
              <a:gd name="adj" fmla="val 8594"/>
            </a:avLst>
          </a:prstGeom>
          <a:solidFill>
            <a:srgbClr val="FFFFFF">
              <a:shade val="85000"/>
            </a:srgbClr>
          </a:solidFill>
          <a:ln>
            <a:noFill/>
          </a:ln>
          <a:effectLst/>
          <a:extLst/>
        </p:spPr>
      </p:pic>
      <p:sp>
        <p:nvSpPr>
          <p:cNvPr id="45" name="제목 4"/>
          <p:cNvSpPr txBox="1">
            <a:spLocks/>
          </p:cNvSpPr>
          <p:nvPr/>
        </p:nvSpPr>
        <p:spPr>
          <a:xfrm>
            <a:off x="214314" y="88367"/>
            <a:ext cx="8301037" cy="584775"/>
          </a:xfrm>
          <a:prstGeom prst="rect">
            <a:avLst/>
          </a:prstGeom>
        </p:spPr>
        <p:txBody>
          <a:bodyPr>
            <a:spAutoFit/>
          </a:bodyPr>
          <a:lstStyle/>
          <a:p>
            <a:pPr eaLnBrk="0" hangingPunct="0">
              <a:defRPr/>
            </a:pPr>
            <a:r>
              <a:rPr lang="en-US" altLang="ko-KR" sz="3200" b="1" spc="-100" dirty="0" err="1">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Multi</a:t>
            </a:r>
            <a:r>
              <a:rPr lang="en-US" altLang="ko-KR" sz="3200" b="1" i="1" spc="-100" dirty="0" err="1">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Xpress</a:t>
            </a:r>
            <a:r>
              <a:rPr lang="en-US" altLang="ko-KR" sz="3200" b="1" i="1"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kumimoji="0"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M5370LX</a:t>
            </a:r>
            <a:endParaRPr kumimoji="0"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endParaRPr>
          </a:p>
        </p:txBody>
      </p:sp>
      <p:sp>
        <p:nvSpPr>
          <p:cNvPr id="38" name="Rectangle 19"/>
          <p:cNvSpPr>
            <a:spLocks noChangeArrowheads="1"/>
          </p:cNvSpPr>
          <p:nvPr/>
        </p:nvSpPr>
        <p:spPr bwMode="auto">
          <a:xfrm>
            <a:off x="3834136" y="3262066"/>
            <a:ext cx="5257613" cy="1815882"/>
          </a:xfrm>
          <a:prstGeom prst="rect">
            <a:avLst/>
          </a:prstGeom>
          <a:noFill/>
          <a:ln w="9525">
            <a:noFill/>
            <a:miter lim="800000"/>
            <a:headEnd/>
            <a:tailEnd/>
          </a:ln>
        </p:spPr>
        <p:txBody>
          <a:bodyPr wrap="square">
            <a:spAutoFit/>
          </a:bodyPr>
          <a:lstStyle/>
          <a:p>
            <a:pPr>
              <a:buSzPct val="90000"/>
            </a:pPr>
            <a:r>
              <a:rPr lang="ru-RU" altLang="ko-KR" sz="2000" b="1" dirty="0" smtClean="0">
                <a:latin typeface="Calibri" pitchFamily="34" charset="0"/>
              </a:rPr>
              <a:t>Основные характеристики</a:t>
            </a:r>
            <a:r>
              <a:rPr lang="en-US" altLang="ko-KR" sz="2000" b="1" dirty="0" smtClean="0">
                <a:latin typeface="Calibri" pitchFamily="34" charset="0"/>
              </a:rPr>
              <a:t>:</a:t>
            </a:r>
          </a:p>
          <a:p>
            <a:pPr>
              <a:spcBef>
                <a:spcPts val="600"/>
              </a:spcBef>
              <a:buFont typeface="Arial" pitchFamily="34" charset="0"/>
              <a:buChar char="•"/>
              <a:defRPr/>
            </a:pPr>
            <a:r>
              <a:rPr lang="en-US" altLang="ko-KR" dirty="0">
                <a:solidFill>
                  <a:schemeClr val="tx2">
                    <a:lumMod val="75000"/>
                    <a:lumOff val="25000"/>
                  </a:schemeClr>
                </a:solidFill>
                <a:latin typeface="Calibri" pitchFamily="34" charset="0"/>
              </a:rPr>
              <a:t> </a:t>
            </a:r>
            <a:r>
              <a:rPr lang="ru-RU" altLang="ko-KR" dirty="0">
                <a:solidFill>
                  <a:schemeClr val="tx2">
                    <a:lumMod val="75000"/>
                    <a:lumOff val="25000"/>
                  </a:schemeClr>
                </a:solidFill>
                <a:latin typeface="Calibri" pitchFamily="34" charset="0"/>
              </a:rPr>
              <a:t>Скорость печати</a:t>
            </a:r>
            <a:r>
              <a:rPr lang="en-US" altLang="ko-KR" dirty="0">
                <a:solidFill>
                  <a:schemeClr val="tx2">
                    <a:lumMod val="75000"/>
                    <a:lumOff val="25000"/>
                  </a:schemeClr>
                </a:solidFill>
                <a:latin typeface="Calibri" pitchFamily="34" charset="0"/>
              </a:rPr>
              <a:t>: </a:t>
            </a:r>
            <a:r>
              <a:rPr lang="en-US" altLang="ko-KR" dirty="0" smtClean="0">
                <a:solidFill>
                  <a:schemeClr val="tx2">
                    <a:lumMod val="75000"/>
                    <a:lumOff val="25000"/>
                  </a:schemeClr>
                </a:solidFill>
                <a:latin typeface="Calibri" pitchFamily="34" charset="0"/>
              </a:rPr>
              <a:t>53</a:t>
            </a:r>
            <a:r>
              <a:rPr lang="ru-RU" altLang="ko-KR" dirty="0" smtClean="0">
                <a:solidFill>
                  <a:schemeClr val="tx2">
                    <a:lumMod val="75000"/>
                    <a:lumOff val="25000"/>
                  </a:schemeClr>
                </a:solidFill>
                <a:latin typeface="Calibri" pitchFamily="34" charset="0"/>
              </a:rPr>
              <a:t> </a:t>
            </a:r>
            <a:r>
              <a:rPr lang="ru-RU" altLang="ko-KR" dirty="0">
                <a:solidFill>
                  <a:schemeClr val="tx2">
                    <a:lumMod val="75000"/>
                    <a:lumOff val="25000"/>
                  </a:schemeClr>
                </a:solidFill>
                <a:latin typeface="Calibri" pitchFamily="34" charset="0"/>
              </a:rPr>
              <a:t>стр</a:t>
            </a:r>
            <a:r>
              <a:rPr lang="en-US" altLang="ko-KR" dirty="0">
                <a:solidFill>
                  <a:schemeClr val="tx2">
                    <a:lumMod val="75000"/>
                    <a:lumOff val="25000"/>
                  </a:schemeClr>
                </a:solidFill>
                <a:latin typeface="Calibri" pitchFamily="34" charset="0"/>
              </a:rPr>
              <a:t>/</a:t>
            </a:r>
            <a:r>
              <a:rPr lang="ru-RU" altLang="ko-KR" dirty="0">
                <a:solidFill>
                  <a:schemeClr val="tx2">
                    <a:lumMod val="75000"/>
                    <a:lumOff val="25000"/>
                  </a:schemeClr>
                </a:solidFill>
                <a:latin typeface="Calibri" pitchFamily="34" charset="0"/>
              </a:rPr>
              <a:t>мин</a:t>
            </a:r>
            <a:endParaRPr lang="en-US" altLang="ko-KR" dirty="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dirty="0">
                <a:solidFill>
                  <a:schemeClr val="tx2">
                    <a:lumMod val="75000"/>
                    <a:lumOff val="25000"/>
                  </a:schemeClr>
                </a:solidFill>
                <a:latin typeface="Calibri" pitchFamily="34" charset="0"/>
              </a:rPr>
              <a:t> Оперативная память: </a:t>
            </a:r>
            <a:r>
              <a:rPr lang="en-US" altLang="ko-KR" dirty="0" smtClean="0">
                <a:solidFill>
                  <a:schemeClr val="tx2">
                    <a:lumMod val="75000"/>
                    <a:lumOff val="25000"/>
                  </a:schemeClr>
                </a:solidFill>
                <a:latin typeface="Calibri" pitchFamily="34" charset="0"/>
              </a:rPr>
              <a:t>2</a:t>
            </a:r>
            <a:r>
              <a:rPr lang="ru-RU" altLang="ko-KR" dirty="0" smtClean="0">
                <a:solidFill>
                  <a:schemeClr val="tx2">
                    <a:lumMod val="75000"/>
                    <a:lumOff val="25000"/>
                  </a:schemeClr>
                </a:solidFill>
                <a:latin typeface="Calibri" pitchFamily="34" charset="0"/>
              </a:rPr>
              <a:t> ГБ</a:t>
            </a:r>
          </a:p>
          <a:p>
            <a:pPr>
              <a:spcBef>
                <a:spcPts val="600"/>
              </a:spcBef>
              <a:buFont typeface="Arial" pitchFamily="34" charset="0"/>
              <a:buChar char="•"/>
              <a:defRPr/>
            </a:pPr>
            <a:r>
              <a:rPr lang="ru-RU" altLang="ko-KR" dirty="0">
                <a:solidFill>
                  <a:schemeClr val="tx2">
                    <a:lumMod val="75000"/>
                    <a:lumOff val="25000"/>
                  </a:schemeClr>
                </a:solidFill>
                <a:latin typeface="Calibri" pitchFamily="34" charset="0"/>
              </a:rPr>
              <a:t> </a:t>
            </a:r>
            <a:r>
              <a:rPr lang="ru-RU" altLang="ko-KR" dirty="0" smtClean="0">
                <a:solidFill>
                  <a:schemeClr val="tx2">
                    <a:lumMod val="75000"/>
                    <a:lumOff val="25000"/>
                  </a:schemeClr>
                </a:solidFill>
                <a:latin typeface="Calibri" pitchFamily="34" charset="0"/>
              </a:rPr>
              <a:t>Процессор</a:t>
            </a:r>
            <a:r>
              <a:rPr lang="en-US" altLang="ko-KR" dirty="0">
                <a:solidFill>
                  <a:schemeClr val="tx2">
                    <a:lumMod val="75000"/>
                    <a:lumOff val="25000"/>
                  </a:schemeClr>
                </a:solidFill>
                <a:latin typeface="Calibri" pitchFamily="34" charset="0"/>
              </a:rPr>
              <a:t>: </a:t>
            </a:r>
            <a:r>
              <a:rPr lang="ru-RU" altLang="ko-KR" dirty="0">
                <a:solidFill>
                  <a:schemeClr val="tx2">
                    <a:lumMod val="75000"/>
                    <a:lumOff val="25000"/>
                  </a:schemeClr>
                </a:solidFill>
                <a:latin typeface="Calibri" pitchFamily="34" charset="0"/>
              </a:rPr>
              <a:t>1 ГГц (двухъядерный</a:t>
            </a:r>
            <a:r>
              <a:rPr lang="ru-RU" altLang="ko-KR" dirty="0" smtClean="0">
                <a:solidFill>
                  <a:schemeClr val="tx2">
                    <a:lumMod val="75000"/>
                    <a:lumOff val="25000"/>
                  </a:schemeClr>
                </a:solidFill>
                <a:latin typeface="Calibri" pitchFamily="34" charset="0"/>
              </a:rPr>
              <a:t>)</a:t>
            </a:r>
            <a:endParaRPr lang="ru-RU" altLang="ko-KR" dirty="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 Максимальная </a:t>
            </a:r>
            <a:r>
              <a:rPr lang="ru-RU" altLang="ko-KR" dirty="0">
                <a:solidFill>
                  <a:schemeClr val="tx2">
                    <a:lumMod val="75000"/>
                    <a:lumOff val="25000"/>
                  </a:schemeClr>
                </a:solidFill>
                <a:latin typeface="Calibri" pitchFamily="34" charset="0"/>
              </a:rPr>
              <a:t>ежемесячная нагрузка</a:t>
            </a:r>
            <a:r>
              <a:rPr lang="en-US" altLang="ko-KR" dirty="0">
                <a:solidFill>
                  <a:schemeClr val="tx2">
                    <a:lumMod val="75000"/>
                    <a:lumOff val="25000"/>
                  </a:schemeClr>
                </a:solidFill>
                <a:latin typeface="Calibri" pitchFamily="34" charset="0"/>
              </a:rPr>
              <a:t>: </a:t>
            </a:r>
            <a:r>
              <a:rPr lang="ru-RU" altLang="ko-KR" dirty="0">
                <a:solidFill>
                  <a:schemeClr val="tx2">
                    <a:lumMod val="75000"/>
                    <a:lumOff val="25000"/>
                  </a:schemeClr>
                </a:solidFill>
                <a:latin typeface="Calibri" pitchFamily="34" charset="0"/>
              </a:rPr>
              <a:t>3</a:t>
            </a:r>
            <a:r>
              <a:rPr lang="ru-RU" altLang="ko-KR" dirty="0" smtClean="0">
                <a:solidFill>
                  <a:schemeClr val="tx2">
                    <a:lumMod val="75000"/>
                    <a:lumOff val="25000"/>
                  </a:schemeClr>
                </a:solidFill>
                <a:latin typeface="Calibri" pitchFamily="34" charset="0"/>
              </a:rPr>
              <a:t>00 </a:t>
            </a:r>
            <a:r>
              <a:rPr lang="ru-RU" altLang="ko-KR" dirty="0">
                <a:solidFill>
                  <a:schemeClr val="tx2">
                    <a:lumMod val="75000"/>
                    <a:lumOff val="25000"/>
                  </a:schemeClr>
                </a:solidFill>
                <a:latin typeface="Calibri" pitchFamily="34" charset="0"/>
              </a:rPr>
              <a:t>000</a:t>
            </a:r>
          </a:p>
        </p:txBody>
      </p:sp>
      <p:sp>
        <p:nvSpPr>
          <p:cNvPr id="50" name="TextBox 49"/>
          <p:cNvSpPr txBox="1"/>
          <p:nvPr/>
        </p:nvSpPr>
        <p:spPr bwMode="auto">
          <a:xfrm>
            <a:off x="190501" y="4078881"/>
            <a:ext cx="2670571" cy="769441"/>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en-US" sz="1400" dirty="0" smtClean="0">
                <a:solidFill>
                  <a:schemeClr val="tx2">
                    <a:lumMod val="75000"/>
                    <a:lumOff val="25000"/>
                  </a:schemeClr>
                </a:solidFill>
                <a:latin typeface="Calibri" pitchFamily="34" charset="0"/>
              </a:rPr>
              <a:t> </a:t>
            </a:r>
            <a:r>
              <a:rPr lang="ru-RU" sz="1400" dirty="0" smtClean="0">
                <a:solidFill>
                  <a:schemeClr val="tx2">
                    <a:lumMod val="75000"/>
                    <a:lumOff val="25000"/>
                  </a:schemeClr>
                </a:solidFill>
                <a:latin typeface="Calibri" pitchFamily="34" charset="0"/>
              </a:rPr>
              <a:t>Картридж </a:t>
            </a:r>
            <a:r>
              <a:rPr lang="ru-RU" sz="1400" dirty="0">
                <a:solidFill>
                  <a:schemeClr val="tx2">
                    <a:lumMod val="75000"/>
                    <a:lumOff val="25000"/>
                  </a:schemeClr>
                </a:solidFill>
                <a:latin typeface="Calibri" pitchFamily="34" charset="0"/>
              </a:rPr>
              <a:t>на </a:t>
            </a:r>
            <a:r>
              <a:rPr lang="en-US" sz="1400" dirty="0">
                <a:solidFill>
                  <a:schemeClr val="tx2">
                    <a:lumMod val="75000"/>
                    <a:lumOff val="25000"/>
                  </a:schemeClr>
                </a:solidFill>
                <a:latin typeface="Calibri" pitchFamily="34" charset="0"/>
              </a:rPr>
              <a:t>3</a:t>
            </a:r>
            <a:r>
              <a:rPr lang="en-US" sz="1400" dirty="0" smtClean="0">
                <a:solidFill>
                  <a:schemeClr val="tx2">
                    <a:lumMod val="75000"/>
                    <a:lumOff val="25000"/>
                  </a:schemeClr>
                </a:solidFill>
                <a:latin typeface="Calibri" pitchFamily="34" charset="0"/>
              </a:rPr>
              <a:t>0 </a:t>
            </a:r>
            <a:r>
              <a:rPr lang="en-US" sz="1400" dirty="0">
                <a:solidFill>
                  <a:schemeClr val="tx2">
                    <a:lumMod val="75000"/>
                    <a:lumOff val="25000"/>
                  </a:schemeClr>
                </a:solidFill>
                <a:latin typeface="Calibri" pitchFamily="34" charset="0"/>
              </a:rPr>
              <a:t>000 </a:t>
            </a:r>
            <a:r>
              <a:rPr lang="ru-RU" sz="1400" dirty="0">
                <a:solidFill>
                  <a:schemeClr val="tx2">
                    <a:lumMod val="75000"/>
                    <a:lumOff val="25000"/>
                  </a:schemeClr>
                </a:solidFill>
                <a:latin typeface="Calibri" pitchFamily="34" charset="0"/>
              </a:rPr>
              <a:t>ст</a:t>
            </a:r>
            <a:r>
              <a:rPr lang="en-US" sz="1400" dirty="0" smtClean="0">
                <a:solidFill>
                  <a:schemeClr val="tx2">
                    <a:lumMod val="75000"/>
                    <a:lumOff val="25000"/>
                  </a:schemeClr>
                </a:solidFill>
                <a:latin typeface="Calibri" pitchFamily="34" charset="0"/>
              </a:rPr>
              <a:t>.</a:t>
            </a:r>
            <a:endParaRPr lang="en-US" sz="1400" dirty="0" smtClean="0">
              <a:solidFill>
                <a:schemeClr val="tx2">
                  <a:lumMod val="75000"/>
                  <a:lumOff val="25000"/>
                </a:schemeClr>
              </a:solidFill>
              <a:latin typeface="Calibri" pitchFamily="34" charset="0"/>
              <a:ea typeface="+mj-ea"/>
            </a:endParaRPr>
          </a:p>
          <a:p>
            <a:pPr>
              <a:buFont typeface="Arial" pitchFamily="34" charset="0"/>
              <a:buChar char="•"/>
              <a:defRPr/>
            </a:pPr>
            <a:r>
              <a:rPr lang="en-US" sz="1400" dirty="0" smtClean="0">
                <a:solidFill>
                  <a:schemeClr val="tx2">
                    <a:lumMod val="75000"/>
                    <a:lumOff val="25000"/>
                  </a:schemeClr>
                </a:solidFill>
                <a:latin typeface="Calibri" pitchFamily="34" charset="0"/>
                <a:ea typeface="+mj-ea"/>
              </a:rPr>
              <a:t> </a:t>
            </a:r>
            <a:r>
              <a:rPr lang="ru-RU" sz="1400" dirty="0" smtClean="0">
                <a:solidFill>
                  <a:schemeClr val="tx2">
                    <a:lumMod val="75000"/>
                    <a:lumOff val="25000"/>
                  </a:schemeClr>
                </a:solidFill>
                <a:latin typeface="Calibri" pitchFamily="34" charset="0"/>
                <a:ea typeface="+mj-ea"/>
              </a:rPr>
              <a:t>Фотобарабан на </a:t>
            </a:r>
            <a:r>
              <a:rPr lang="en-US" sz="1400" dirty="0" smtClean="0">
                <a:solidFill>
                  <a:schemeClr val="tx2">
                    <a:lumMod val="75000"/>
                    <a:lumOff val="25000"/>
                  </a:schemeClr>
                </a:solidFill>
                <a:latin typeface="Calibri" pitchFamily="34" charset="0"/>
                <a:ea typeface="+mj-ea"/>
              </a:rPr>
              <a:t>100</a:t>
            </a:r>
            <a:r>
              <a:rPr lang="ru-RU" sz="1400" dirty="0" smtClean="0">
                <a:solidFill>
                  <a:schemeClr val="tx2">
                    <a:lumMod val="75000"/>
                    <a:lumOff val="25000"/>
                  </a:schemeClr>
                </a:solidFill>
                <a:latin typeface="Calibri" pitchFamily="34" charset="0"/>
                <a:ea typeface="+mj-ea"/>
              </a:rPr>
              <a:t> 000 ст.</a:t>
            </a:r>
            <a:endParaRPr lang="en-US" sz="1400" dirty="0" smtClean="0">
              <a:solidFill>
                <a:schemeClr val="tx2">
                  <a:lumMod val="75000"/>
                  <a:lumOff val="25000"/>
                </a:schemeClr>
              </a:solidFill>
              <a:latin typeface="Calibri" pitchFamily="34" charset="0"/>
              <a:ea typeface="+mj-ea"/>
            </a:endParaRPr>
          </a:p>
        </p:txBody>
      </p:sp>
      <p:sp>
        <p:nvSpPr>
          <p:cNvPr id="53" name="Rounded Rectangle 52"/>
          <p:cNvSpPr/>
          <p:nvPr/>
        </p:nvSpPr>
        <p:spPr bwMode="auto">
          <a:xfrm>
            <a:off x="162561" y="4056000"/>
            <a:ext cx="3637875" cy="896483"/>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defRPr/>
            </a:pPr>
            <a:endParaRPr kumimoji="1" lang="ru-RU" altLang="ko-KR" dirty="0">
              <a:solidFill>
                <a:prstClr val="black"/>
              </a:solidFill>
              <a:latin typeface="Calibri" pitchFamily="34" charset="0"/>
              <a:ea typeface="+mj-ea"/>
            </a:endParaRPr>
          </a:p>
        </p:txBody>
      </p:sp>
      <p:sp>
        <p:nvSpPr>
          <p:cNvPr id="33" name="TextBox 32"/>
          <p:cNvSpPr txBox="1"/>
          <p:nvPr/>
        </p:nvSpPr>
        <p:spPr>
          <a:xfrm>
            <a:off x="3800692" y="1547939"/>
            <a:ext cx="2658741" cy="369332"/>
          </a:xfrm>
          <a:prstGeom prst="rect">
            <a:avLst/>
          </a:prstGeom>
          <a:noFill/>
        </p:spPr>
        <p:txBody>
          <a:bodyPr wrap="none" rtlCol="0">
            <a:spAutoFit/>
          </a:bodyPr>
          <a:lstStyle/>
          <a:p>
            <a:r>
              <a:rPr lang="ru-RU" dirty="0">
                <a:solidFill>
                  <a:schemeClr val="accent1">
                    <a:lumMod val="50000"/>
                  </a:schemeClr>
                </a:solidFill>
                <a:latin typeface="Calibri" pitchFamily="34" charset="0"/>
              </a:rPr>
              <a:t>Высокое качество печати</a:t>
            </a:r>
          </a:p>
        </p:txBody>
      </p:sp>
      <p:sp>
        <p:nvSpPr>
          <p:cNvPr id="39" name="AutoShape 6"/>
          <p:cNvSpPr>
            <a:spLocks noChangeArrowheads="1"/>
          </p:cNvSpPr>
          <p:nvPr/>
        </p:nvSpPr>
        <p:spPr bwMode="auto">
          <a:xfrm>
            <a:off x="3790935" y="1550955"/>
            <a:ext cx="5287101" cy="804772"/>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1" name="AutoShape 6"/>
          <p:cNvSpPr>
            <a:spLocks noChangeArrowheads="1"/>
          </p:cNvSpPr>
          <p:nvPr/>
        </p:nvSpPr>
        <p:spPr bwMode="auto">
          <a:xfrm>
            <a:off x="3777871" y="725206"/>
            <a:ext cx="5287101" cy="7676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2" name="TextBox 31"/>
          <p:cNvSpPr txBox="1"/>
          <p:nvPr/>
        </p:nvSpPr>
        <p:spPr>
          <a:xfrm>
            <a:off x="5004048" y="730687"/>
            <a:ext cx="3821624"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Выдающаяся скорость сканирования</a:t>
            </a:r>
          </a:p>
        </p:txBody>
      </p:sp>
      <p:grpSp>
        <p:nvGrpSpPr>
          <p:cNvPr id="28" name="Group 25"/>
          <p:cNvGrpSpPr>
            <a:grpSpLocks/>
          </p:cNvGrpSpPr>
          <p:nvPr/>
        </p:nvGrpSpPr>
        <p:grpSpPr bwMode="auto">
          <a:xfrm>
            <a:off x="190500" y="2314913"/>
            <a:ext cx="3788960" cy="366713"/>
            <a:chOff x="298252" y="1396987"/>
            <a:chExt cx="7519774" cy="488950"/>
          </a:xfrm>
        </p:grpSpPr>
        <p:sp>
          <p:nvSpPr>
            <p:cNvPr id="29"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47" name="Rectangle 54"/>
            <p:cNvSpPr>
              <a:spLocks noChangeArrowheads="1"/>
            </p:cNvSpPr>
            <p:nvPr/>
          </p:nvSpPr>
          <p:spPr bwMode="auto">
            <a:xfrm>
              <a:off x="1331661" y="14096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Черно-белое МФУ</a:t>
              </a:r>
              <a:endParaRPr lang="en-US" altLang="ko-KR" sz="1600" dirty="0">
                <a:solidFill>
                  <a:srgbClr val="003366"/>
                </a:solidFill>
                <a:latin typeface="+mn-lt"/>
              </a:endParaRPr>
            </a:p>
          </p:txBody>
        </p:sp>
      </p:grpSp>
      <p:grpSp>
        <p:nvGrpSpPr>
          <p:cNvPr id="48" name="Group 25"/>
          <p:cNvGrpSpPr>
            <a:grpSpLocks/>
          </p:cNvGrpSpPr>
          <p:nvPr/>
        </p:nvGrpSpPr>
        <p:grpSpPr bwMode="auto">
          <a:xfrm>
            <a:off x="190500" y="2734013"/>
            <a:ext cx="3788960" cy="366713"/>
            <a:chOff x="298252" y="1396987"/>
            <a:chExt cx="7519774" cy="488950"/>
          </a:xfrm>
        </p:grpSpPr>
        <p:sp>
          <p:nvSpPr>
            <p:cNvPr id="49"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51" name="Rectangle 54"/>
            <p:cNvSpPr>
              <a:spLocks noChangeArrowheads="1"/>
            </p:cNvSpPr>
            <p:nvPr/>
          </p:nvSpPr>
          <p:spPr bwMode="auto">
            <a:xfrm>
              <a:off x="1331661"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Средний</a:t>
              </a:r>
              <a:r>
                <a:rPr lang="en-US" altLang="ko-KR" sz="1600" dirty="0" smtClean="0">
                  <a:solidFill>
                    <a:srgbClr val="003366"/>
                  </a:solidFill>
                  <a:latin typeface="+mn-lt"/>
                </a:rPr>
                <a:t>/</a:t>
              </a:r>
              <a:r>
                <a:rPr lang="ru-RU" altLang="ko-KR" sz="1600" dirty="0" smtClean="0">
                  <a:solidFill>
                    <a:srgbClr val="003366"/>
                  </a:solidFill>
                  <a:latin typeface="+mn-lt"/>
                </a:rPr>
                <a:t>большой офис</a:t>
              </a:r>
              <a:endParaRPr lang="en-US" altLang="ko-KR" sz="1600" dirty="0">
                <a:solidFill>
                  <a:srgbClr val="003366"/>
                </a:solidFill>
                <a:latin typeface="+mn-lt"/>
              </a:endParaRPr>
            </a:p>
          </p:txBody>
        </p:sp>
      </p:grpSp>
      <p:sp>
        <p:nvSpPr>
          <p:cNvPr id="24" name="AutoShape 6"/>
          <p:cNvSpPr>
            <a:spLocks noChangeArrowheads="1"/>
          </p:cNvSpPr>
          <p:nvPr/>
        </p:nvSpPr>
        <p:spPr bwMode="auto">
          <a:xfrm>
            <a:off x="3817710" y="2465808"/>
            <a:ext cx="5287101" cy="7676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25" name="TextBox 24"/>
          <p:cNvSpPr txBox="1"/>
          <p:nvPr/>
        </p:nvSpPr>
        <p:spPr>
          <a:xfrm>
            <a:off x="5526484" y="2463738"/>
            <a:ext cx="2645917"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Высокая скорость печати</a:t>
            </a:r>
          </a:p>
        </p:txBody>
      </p:sp>
      <p:sp>
        <p:nvSpPr>
          <p:cNvPr id="26" name="TextBox 25"/>
          <p:cNvSpPr txBox="1"/>
          <p:nvPr/>
        </p:nvSpPr>
        <p:spPr>
          <a:xfrm>
            <a:off x="5491279" y="2672207"/>
            <a:ext cx="3613532" cy="581025"/>
          </a:xfrm>
          <a:prstGeom prst="rect">
            <a:avLst/>
          </a:prstGeom>
          <a:noFill/>
        </p:spPr>
        <p:txBody>
          <a:bodyPr wrap="square" rtlCol="0">
            <a:noAutofit/>
          </a:bodyPr>
          <a:lstStyle/>
          <a:p>
            <a:pPr algn="just"/>
            <a:r>
              <a:rPr lang="ru-RU" sz="1200" dirty="0" smtClean="0">
                <a:latin typeface="Calibri" pitchFamily="34" charset="0"/>
              </a:rPr>
              <a:t>Быстрая печать документов любого объема </a:t>
            </a:r>
          </a:p>
          <a:p>
            <a:pPr algn="just"/>
            <a:r>
              <a:rPr lang="ru-RU" sz="1200" dirty="0" smtClean="0">
                <a:latin typeface="Calibri" pitchFamily="34" charset="0"/>
              </a:rPr>
              <a:t>благодаря  процессору 1 </a:t>
            </a:r>
            <a:r>
              <a:rPr lang="ru-RU" sz="1200" dirty="0">
                <a:latin typeface="Calibri" pitchFamily="34" charset="0"/>
              </a:rPr>
              <a:t>Г</a:t>
            </a:r>
            <a:r>
              <a:rPr lang="ru-RU" sz="1200" dirty="0" smtClean="0">
                <a:latin typeface="Calibri" pitchFamily="34" charset="0"/>
              </a:rPr>
              <a:t>Гц и сетевому </a:t>
            </a:r>
          </a:p>
          <a:p>
            <a:pPr algn="just"/>
            <a:r>
              <a:rPr lang="ru-RU" sz="1200" dirty="0" smtClean="0">
                <a:latin typeface="Calibri" pitchFamily="34" charset="0"/>
              </a:rPr>
              <a:t>адаптеру на 1</a:t>
            </a:r>
            <a:r>
              <a:rPr lang="en-US" sz="1200" dirty="0" smtClean="0">
                <a:latin typeface="Calibri" pitchFamily="34" charset="0"/>
              </a:rPr>
              <a:t> </a:t>
            </a:r>
            <a:r>
              <a:rPr lang="ru-RU" sz="1200" dirty="0" smtClean="0">
                <a:latin typeface="Calibri" pitchFamily="34" charset="0"/>
              </a:rPr>
              <a:t>Гбит</a:t>
            </a:r>
            <a:r>
              <a:rPr lang="en-US" sz="1200" dirty="0" smtClean="0">
                <a:latin typeface="Calibri" pitchFamily="34" charset="0"/>
              </a:rPr>
              <a:t>/c.</a:t>
            </a:r>
            <a:endParaRPr lang="ru-RU" sz="1200" dirty="0" smtClean="0">
              <a:latin typeface="Calibri" pitchFamily="34" charset="0"/>
            </a:endParaRPr>
          </a:p>
        </p:txBody>
      </p:sp>
      <p:sp>
        <p:nvSpPr>
          <p:cNvPr id="34" name="TextBox 33"/>
          <p:cNvSpPr txBox="1"/>
          <p:nvPr/>
        </p:nvSpPr>
        <p:spPr>
          <a:xfrm>
            <a:off x="7131050" y="1032199"/>
            <a:ext cx="2012950" cy="405425"/>
          </a:xfrm>
          <a:prstGeom prst="rect">
            <a:avLst/>
          </a:prstGeom>
          <a:noFill/>
        </p:spPr>
        <p:txBody>
          <a:bodyPr wrap="square" rtlCol="0">
            <a:noAutofit/>
          </a:bodyPr>
          <a:lstStyle/>
          <a:p>
            <a:pPr fontAlgn="ctr"/>
            <a:r>
              <a:rPr lang="ru-RU" sz="1200" dirty="0" smtClean="0">
                <a:latin typeface="Calibri" pitchFamily="34" charset="0"/>
              </a:rPr>
              <a:t>Симплекс</a:t>
            </a:r>
            <a:r>
              <a:rPr lang="en-US" sz="1200" dirty="0" smtClean="0">
                <a:latin typeface="Calibri" pitchFamily="34" charset="0"/>
              </a:rPr>
              <a:t>: </a:t>
            </a:r>
            <a:r>
              <a:rPr lang="ru-RU" sz="1200" dirty="0">
                <a:latin typeface="Calibri" pitchFamily="34" charset="0"/>
              </a:rPr>
              <a:t>5</a:t>
            </a:r>
            <a:r>
              <a:rPr lang="en-US" sz="1200" dirty="0" smtClean="0">
                <a:latin typeface="Calibri" pitchFamily="34" charset="0"/>
              </a:rPr>
              <a:t>5 </a:t>
            </a:r>
            <a:r>
              <a:rPr lang="en-US" sz="1200" dirty="0" err="1">
                <a:latin typeface="Calibri" pitchFamily="34" charset="0"/>
              </a:rPr>
              <a:t>ipm</a:t>
            </a:r>
            <a:endParaRPr lang="ru-RU" sz="1200" dirty="0">
              <a:latin typeface="Calibri" pitchFamily="34" charset="0"/>
            </a:endParaRPr>
          </a:p>
          <a:p>
            <a:pPr fontAlgn="ctr"/>
            <a:r>
              <a:rPr lang="ru-RU" sz="1200" dirty="0" smtClean="0">
                <a:latin typeface="Calibri" pitchFamily="34" charset="0"/>
              </a:rPr>
              <a:t>Дуплекс</a:t>
            </a:r>
            <a:r>
              <a:rPr lang="en-US" sz="1200" dirty="0" smtClean="0">
                <a:latin typeface="Calibri" pitchFamily="34" charset="0"/>
              </a:rPr>
              <a:t>: </a:t>
            </a:r>
            <a:r>
              <a:rPr lang="ru-RU" sz="1200" dirty="0">
                <a:latin typeface="Calibri" pitchFamily="34" charset="0"/>
              </a:rPr>
              <a:t>8</a:t>
            </a:r>
            <a:r>
              <a:rPr lang="en-US" sz="1200" dirty="0" smtClean="0">
                <a:latin typeface="Calibri" pitchFamily="34" charset="0"/>
              </a:rPr>
              <a:t>0 </a:t>
            </a:r>
            <a:r>
              <a:rPr lang="en-US" sz="1200" dirty="0" err="1">
                <a:latin typeface="Calibri" pitchFamily="34" charset="0"/>
              </a:rPr>
              <a:t>ipm</a:t>
            </a:r>
            <a:endParaRPr lang="en-US" sz="1200" dirty="0">
              <a:latin typeface="Calibri" pitchFamily="34" charset="0"/>
            </a:endParaRPr>
          </a:p>
        </p:txBody>
      </p:sp>
      <p:sp>
        <p:nvSpPr>
          <p:cNvPr id="35" name="TextBox 34"/>
          <p:cNvSpPr txBox="1"/>
          <p:nvPr/>
        </p:nvSpPr>
        <p:spPr>
          <a:xfrm>
            <a:off x="3822700" y="1762125"/>
            <a:ext cx="4205684" cy="581025"/>
          </a:xfrm>
          <a:prstGeom prst="rect">
            <a:avLst/>
          </a:prstGeom>
          <a:noFill/>
        </p:spPr>
        <p:txBody>
          <a:bodyPr wrap="square" rtlCol="0">
            <a:noAutofit/>
          </a:bodyPr>
          <a:lstStyle/>
          <a:p>
            <a:r>
              <a:rPr lang="ru-RU" sz="1200" dirty="0">
                <a:latin typeface="Calibri" pitchFamily="34" charset="0"/>
              </a:rPr>
              <a:t>Технология </a:t>
            </a:r>
            <a:r>
              <a:rPr lang="ru-RU" sz="1200" dirty="0" err="1">
                <a:latin typeface="Calibri" pitchFamily="34" charset="0"/>
              </a:rPr>
              <a:t>Samsung</a:t>
            </a:r>
            <a:r>
              <a:rPr lang="ru-RU" sz="1200" dirty="0">
                <a:latin typeface="Calibri" pitchFamily="34" charset="0"/>
              </a:rPr>
              <a:t> </a:t>
            </a:r>
            <a:r>
              <a:rPr lang="ru-RU" sz="1200" dirty="0" err="1">
                <a:latin typeface="Calibri" pitchFamily="34" charset="0"/>
              </a:rPr>
              <a:t>ReCP</a:t>
            </a:r>
            <a:r>
              <a:rPr lang="ru-RU" sz="1200" dirty="0">
                <a:latin typeface="Calibri" pitchFamily="34" charset="0"/>
              </a:rPr>
              <a:t> автоматически повышает четкость текста и графических изображений, а перекрытие объектов </a:t>
            </a:r>
            <a:r>
              <a:rPr lang="ru-RU" sz="1200" dirty="0" smtClean="0">
                <a:latin typeface="Calibri" pitchFamily="34" charset="0"/>
              </a:rPr>
              <a:t>со </a:t>
            </a:r>
            <a:r>
              <a:rPr lang="ru-RU" sz="1200" dirty="0">
                <a:latin typeface="Calibri" pitchFamily="34" charset="0"/>
              </a:rPr>
              <a:t>сплошной заливкой позволяет избежать белой обводки</a:t>
            </a:r>
            <a:r>
              <a:rPr lang="ru-RU" sz="1200" dirty="0" smtClean="0">
                <a:latin typeface="Calibri" pitchFamily="34" charset="0"/>
              </a:rPr>
              <a:t>,  </a:t>
            </a:r>
            <a:r>
              <a:rPr lang="ru-RU" sz="1200" dirty="0">
                <a:latin typeface="Calibri" pitchFamily="34" charset="0"/>
              </a:rPr>
              <a:t>благодаря чему отпечатки смотрятся просто превосходно. </a:t>
            </a:r>
          </a:p>
        </p:txBody>
      </p:sp>
      <p:pic>
        <p:nvPicPr>
          <p:cNvPr id="41" name="Picture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80165" y="2564195"/>
            <a:ext cx="1611114" cy="572622"/>
          </a:xfrm>
          <a:prstGeom prst="rect">
            <a:avLst/>
          </a:prstGeom>
          <a:noFill/>
          <a:ln w="9525">
            <a:noFill/>
            <a:miter lim="800000"/>
            <a:headEnd/>
            <a:tailEnd/>
          </a:ln>
        </p:spPr>
      </p:pic>
      <p:grpSp>
        <p:nvGrpSpPr>
          <p:cNvPr id="42" name="그룹 4"/>
          <p:cNvGrpSpPr>
            <a:grpSpLocks/>
          </p:cNvGrpSpPr>
          <p:nvPr/>
        </p:nvGrpSpPr>
        <p:grpSpPr bwMode="auto">
          <a:xfrm>
            <a:off x="8035902" y="1630350"/>
            <a:ext cx="928586" cy="649229"/>
            <a:chOff x="6794568" y="1384183"/>
            <a:chExt cx="516733" cy="516733"/>
          </a:xfrm>
        </p:grpSpPr>
        <p:sp>
          <p:nvSpPr>
            <p:cNvPr id="43" name="모서리가 둥근 직사각형 146"/>
            <p:cNvSpPr/>
            <p:nvPr/>
          </p:nvSpPr>
          <p:spPr>
            <a:xfrm>
              <a:off x="6794568" y="1384183"/>
              <a:ext cx="516733" cy="516733"/>
            </a:xfrm>
            <a:prstGeom prst="roundRect">
              <a:avLst/>
            </a:prstGeom>
            <a:gradFill flip="none" rotWithShape="1">
              <a:gsLst>
                <a:gs pos="0">
                  <a:srgbClr val="0099CC">
                    <a:shade val="30000"/>
                    <a:satMod val="115000"/>
                  </a:srgbClr>
                </a:gs>
                <a:gs pos="50000">
                  <a:srgbClr val="0099CC">
                    <a:shade val="67500"/>
                    <a:satMod val="115000"/>
                  </a:srgbClr>
                </a:gs>
                <a:gs pos="100000">
                  <a:srgbClr val="0099CC">
                    <a:shade val="100000"/>
                    <a:satMod val="115000"/>
                  </a:srgbClr>
                </a:gs>
              </a:gsLst>
              <a:lin ang="16200000" scaled="1"/>
              <a:tileRect/>
            </a:gradFill>
            <a:ln w="28575">
              <a:noFill/>
              <a:headEnd/>
              <a:tailEnd/>
            </a:ln>
            <a:effectLst/>
          </p:spPr>
          <p:style>
            <a:lnRef idx="1">
              <a:schemeClr val="accent5"/>
            </a:lnRef>
            <a:fillRef idx="3">
              <a:schemeClr val="accent5"/>
            </a:fillRef>
            <a:effectRef idx="2">
              <a:schemeClr val="accent5"/>
            </a:effectRef>
            <a:fontRef idx="minor">
              <a:schemeClr val="lt1"/>
            </a:fontRef>
          </p:style>
          <p:txBody>
            <a:bodyPr lIns="0" tIns="0" rIns="0" bIns="0" anchor="ctr"/>
            <a:lstStyle/>
            <a:p>
              <a:pPr indent="-109538" algn="ctr" latinLnBrk="0">
                <a:defRPr/>
              </a:pPr>
              <a:endParaRPr kumimoji="0" lang="ko-KR" altLang="en-US" sz="2400" b="1" kern="0" dirty="0">
                <a:solidFill>
                  <a:schemeClr val="bg1"/>
                </a:solidFill>
                <a:effectLst>
                  <a:outerShdw blurRad="38100" dist="38100" dir="2700000" algn="tl">
                    <a:srgbClr val="000000">
                      <a:alpha val="43137"/>
                    </a:srgbClr>
                  </a:outerShdw>
                </a:effectLst>
                <a:cs typeface="Arial" pitchFamily="34" charset="0"/>
              </a:endParaRPr>
            </a:p>
          </p:txBody>
        </p:sp>
        <p:pic>
          <p:nvPicPr>
            <p:cNvPr id="44" name="Picture 2"/>
            <p:cNvPicPr>
              <a:picLocks noChangeAspect="1" noChangeArrowheads="1"/>
            </p:cNvPicPr>
            <p:nvPr/>
          </p:nvPicPr>
          <p:blipFill>
            <a:blip r:embed="rId7" cstate="screen">
              <a:clrChange>
                <a:clrFrom>
                  <a:srgbClr val="034EA1"/>
                </a:clrFrom>
                <a:clrTo>
                  <a:srgbClr val="034EA1">
                    <a:alpha val="0"/>
                  </a:srgbClr>
                </a:clrTo>
              </a:clrChange>
              <a:extLst>
                <a:ext uri="{28A0092B-C50C-407E-A947-70E740481C1C}">
                  <a14:useLocalDpi xmlns:a14="http://schemas.microsoft.com/office/drawing/2010/main"/>
                </a:ext>
              </a:extLst>
            </a:blip>
            <a:srcRect/>
            <a:stretch>
              <a:fillRect/>
            </a:stretch>
          </p:blipFill>
          <p:spPr bwMode="auto">
            <a:xfrm>
              <a:off x="6836822" y="1457821"/>
              <a:ext cx="431623" cy="383746"/>
            </a:xfrm>
            <a:prstGeom prst="rect">
              <a:avLst/>
            </a:prstGeom>
            <a:noFill/>
            <a:ln w="9525">
              <a:noFill/>
              <a:miter lim="800000"/>
              <a:headEnd/>
              <a:tailEnd/>
            </a:ln>
          </p:spPr>
        </p:pic>
      </p:grpSp>
      <p:pic>
        <p:nvPicPr>
          <p:cNvPr id="36" name="Picture 35" descr="C:\Users\User\Documents\SL-M5370LX_001_Front_Ice-Gra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1075" y="648751"/>
            <a:ext cx="2035383" cy="16202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2" name="Table 51"/>
          <p:cNvGraphicFramePr>
            <a:graphicFrameLocks noGrp="1"/>
          </p:cNvGraphicFramePr>
          <p:nvPr>
            <p:extLst>
              <p:ext uri="{D42A27DB-BD31-4B8C-83A1-F6EECF244321}">
                <p14:modId xmlns:p14="http://schemas.microsoft.com/office/powerpoint/2010/main" val="3828452255"/>
              </p:ext>
            </p:extLst>
          </p:nvPr>
        </p:nvGraphicFramePr>
        <p:xfrm>
          <a:off x="313423" y="3290497"/>
          <a:ext cx="3008276" cy="475464"/>
        </p:xfrm>
        <a:graphic>
          <a:graphicData uri="http://schemas.openxmlformats.org/drawingml/2006/table">
            <a:tbl>
              <a:tblPr firstRow="1" bandRow="1">
                <a:tableStyleId>{5C22544A-7EE6-4342-B048-85BDC9FD1C3A}</a:tableStyleId>
              </a:tblPr>
              <a:tblGrid>
                <a:gridCol w="896381"/>
                <a:gridCol w="770880"/>
                <a:gridCol w="405215"/>
                <a:gridCol w="467900"/>
                <a:gridCol w="467900"/>
              </a:tblGrid>
              <a:tr h="279521">
                <a:tc>
                  <a:txBody>
                    <a:bodyPr/>
                    <a:lstStyle/>
                    <a:p>
                      <a:pPr algn="ctr"/>
                      <a:r>
                        <a:rPr lang="ru-RU" sz="900" dirty="0" smtClean="0">
                          <a:solidFill>
                            <a:schemeClr val="accent1">
                              <a:lumMod val="25000"/>
                            </a:schemeClr>
                          </a:solidFill>
                        </a:rPr>
                        <a:t>Модель</a:t>
                      </a:r>
                      <a:endParaRPr lang="en-US" sz="900" dirty="0">
                        <a:solidFill>
                          <a:schemeClr val="accent1">
                            <a:lumMod val="25000"/>
                          </a:schemeClr>
                        </a:solidFill>
                      </a:endParaRPr>
                    </a:p>
                  </a:txBody>
                  <a:tcPr marL="18000" marR="18000" marT="0" marB="0" anchor="ctr"/>
                </a:tc>
                <a:tc>
                  <a:txBody>
                    <a:bodyPr/>
                    <a:lstStyle/>
                    <a:p>
                      <a:pPr algn="ctr"/>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LAN</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Wi-Fi</a:t>
                      </a:r>
                      <a:endParaRPr lang="en-US" sz="900" dirty="0">
                        <a:solidFill>
                          <a:schemeClr val="accent1">
                            <a:lumMod val="25000"/>
                          </a:schemeClr>
                        </a:solidFill>
                      </a:endParaRPr>
                    </a:p>
                  </a:txBody>
                  <a:tcPr marL="18000" marR="18000" marT="0" marB="0" anchor="ctr"/>
                </a:tc>
                <a:tc>
                  <a:txBody>
                    <a:bodyPr/>
                    <a:lstStyle/>
                    <a:p>
                      <a:pPr algn="ctr"/>
                      <a:r>
                        <a:rPr lang="en-US" sz="900" dirty="0" smtClean="0">
                          <a:solidFill>
                            <a:schemeClr val="accent1">
                              <a:lumMod val="25000"/>
                            </a:schemeClr>
                          </a:solidFill>
                        </a:rPr>
                        <a:t>FAX</a:t>
                      </a:r>
                      <a:endParaRPr lang="en-US" sz="900" dirty="0">
                        <a:solidFill>
                          <a:schemeClr val="accent1">
                            <a:lumMod val="25000"/>
                          </a:schemeClr>
                        </a:solidFill>
                      </a:endParaRPr>
                    </a:p>
                  </a:txBody>
                  <a:tcPr marL="18000" marR="18000" marT="0" marB="0" anchor="ctr"/>
                </a:tc>
              </a:tr>
              <a:tr h="195943">
                <a:tc>
                  <a:txBody>
                    <a:bodyPr/>
                    <a:lstStyle/>
                    <a:p>
                      <a:r>
                        <a:rPr lang="en-US" sz="800" dirty="0" smtClean="0"/>
                        <a:t>SL-M5370LX</a:t>
                      </a:r>
                      <a:endParaRPr lang="en-US" sz="800" dirty="0"/>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bl>
          </a:graphicData>
        </a:graphic>
      </p:graphicFrame>
      <p:pic>
        <p:nvPicPr>
          <p:cNvPr id="30" name="Picture 2" descr="C:\Users\sekz\Pictures\Samsung logo\Samsung_Business_rgb.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88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4870100" cy="5143500"/>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anchor="ctr"/>
          <a:lstStyle/>
          <a:p>
            <a:pPr algn="ctr">
              <a:defRPr/>
            </a:pPr>
            <a:endParaRPr lang="en-US" dirty="0">
              <a:solidFill>
                <a:schemeClr val="bg1">
                  <a:lumMod val="85000"/>
                </a:schemeClr>
              </a:solidFill>
            </a:endParaRPr>
          </a:p>
        </p:txBody>
      </p:sp>
      <p:sp>
        <p:nvSpPr>
          <p:cNvPr id="12" name="Rectangle 11"/>
          <p:cNvSpPr/>
          <p:nvPr/>
        </p:nvSpPr>
        <p:spPr>
          <a:xfrm>
            <a:off x="4254888" y="0"/>
            <a:ext cx="4889113" cy="5143500"/>
          </a:xfrm>
          <a:prstGeom prst="rect">
            <a:avLst/>
          </a:prstGeom>
          <a:solidFill>
            <a:srgbClr val="00A0D6"/>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anchor="ctr"/>
          <a:lstStyle/>
          <a:p>
            <a:pPr algn="ctr">
              <a:defRPr/>
            </a:pPr>
            <a:endParaRPr lang="en-US" dirty="0"/>
          </a:p>
        </p:txBody>
      </p:sp>
      <p:sp>
        <p:nvSpPr>
          <p:cNvPr id="13" name="Rectangle 12"/>
          <p:cNvSpPr/>
          <p:nvPr/>
        </p:nvSpPr>
        <p:spPr>
          <a:xfrm rot="5400000" flipV="1">
            <a:off x="1697397" y="2546626"/>
            <a:ext cx="5143500" cy="50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80165" tIns="40083" rIns="80165" bIns="40083" anchor="ctr"/>
          <a:lstStyle/>
          <a:p>
            <a:pPr algn="ctr">
              <a:defRPr/>
            </a:pPr>
            <a:endParaRPr lang="en-US" dirty="0"/>
          </a:p>
        </p:txBody>
      </p:sp>
      <p:sp>
        <p:nvSpPr>
          <p:cNvPr id="14" name="Rectangle 13"/>
          <p:cNvSpPr/>
          <p:nvPr/>
        </p:nvSpPr>
        <p:spPr>
          <a:xfrm>
            <a:off x="4652808" y="2369771"/>
            <a:ext cx="4142165" cy="1077218"/>
          </a:xfrm>
          <a:prstGeom prst="rect">
            <a:avLst/>
          </a:prstGeom>
          <a:effectLst/>
        </p:spPr>
        <p:txBody>
          <a:bodyPr lIns="0" tIns="0" rIns="0" bIns="0">
            <a:spAutoFit/>
          </a:bodyPr>
          <a:lstStyle/>
          <a:p>
            <a:pPr defTabSz="456328">
              <a:defRPr/>
            </a:pPr>
            <a:r>
              <a:rPr lang="ru-RU" sz="3500" b="1" spc="-44" dirty="0" smtClean="0">
                <a:solidFill>
                  <a:schemeClr val="bg1"/>
                </a:solidFill>
                <a:latin typeface="Arial"/>
                <a:cs typeface="Arial"/>
              </a:rPr>
              <a:t>Устройства формата А3</a:t>
            </a:r>
            <a:endParaRPr lang="en-US" sz="3500" b="1" spc="-44" dirty="0">
              <a:solidFill>
                <a:schemeClr val="bg1"/>
              </a:solidFill>
              <a:latin typeface="Arial"/>
              <a:cs typeface="Arial"/>
            </a:endParaRPr>
          </a:p>
        </p:txBody>
      </p:sp>
      <p:grpSp>
        <p:nvGrpSpPr>
          <p:cNvPr id="11" name="Group 10"/>
          <p:cNvGrpSpPr/>
          <p:nvPr/>
        </p:nvGrpSpPr>
        <p:grpSpPr>
          <a:xfrm>
            <a:off x="118188" y="1433846"/>
            <a:ext cx="3996612" cy="2275808"/>
            <a:chOff x="1335088" y="3695702"/>
            <a:chExt cx="13237542" cy="10135395"/>
          </a:xfrm>
        </p:grpSpPr>
        <p:pic>
          <p:nvPicPr>
            <p:cNvPr id="17" name="Picture 3"/>
            <p:cNvPicPr>
              <a:picLocks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35088" y="3865563"/>
              <a:ext cx="8077791" cy="99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74459" y="3695702"/>
              <a:ext cx="6798171" cy="1013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grpSp>
      <p:pic>
        <p:nvPicPr>
          <p:cNvPr id="9" name="Picture 2" descr="C:\Users\sekz\Pictures\Samsung logo\Samsung_Business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9181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images.samsung.com/is/image/samsung/in_SL-K2200ND-XIP_014_Front-Adf-Scf_ice-gray?wid=767&amp;hei=767&amp;fmt=png-alph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6525" y="238533"/>
            <a:ext cx="3152966" cy="23647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1543050"/>
            <a:ext cx="1539814" cy="742950"/>
          </a:xfrm>
          <a:prstGeom prst="rect">
            <a:avLst/>
          </a:prstGeom>
          <a:noFill/>
          <a:ln w="9525">
            <a:noFill/>
            <a:miter lim="800000"/>
            <a:headEnd/>
            <a:tailEnd/>
          </a:ln>
        </p:spPr>
      </p:pic>
      <p:pic>
        <p:nvPicPr>
          <p:cNvPr id="55" name="Picture 54" descr="MLT-D104S(SEE)_Mix_L.jpg"/>
          <p:cNvPicPr>
            <a:picLocks noChangeAspect="1"/>
          </p:cNvPicPr>
          <p:nvPr/>
        </p:nvPicPr>
        <p:blipFill>
          <a:blip r:embed="rId5" cstate="email"/>
          <a:srcRect/>
          <a:stretch>
            <a:fillRect/>
          </a:stretch>
        </p:blipFill>
        <p:spPr bwMode="auto">
          <a:xfrm>
            <a:off x="2628901" y="4057651"/>
            <a:ext cx="1145376" cy="859580"/>
          </a:xfrm>
          <a:prstGeom prst="rect">
            <a:avLst/>
          </a:prstGeom>
          <a:noFill/>
          <a:ln w="9525">
            <a:noFill/>
            <a:miter lim="800000"/>
            <a:headEnd/>
            <a:tailEnd/>
          </a:ln>
        </p:spPr>
      </p:pic>
      <p:sp>
        <p:nvSpPr>
          <p:cNvPr id="45" name="제목 4"/>
          <p:cNvSpPr txBox="1">
            <a:spLocks/>
          </p:cNvSpPr>
          <p:nvPr/>
        </p:nvSpPr>
        <p:spPr>
          <a:xfrm>
            <a:off x="481925" y="3602"/>
            <a:ext cx="8301037" cy="584775"/>
          </a:xfrm>
          <a:prstGeom prst="rect">
            <a:avLst/>
          </a:prstGeom>
        </p:spPr>
        <p:txBody>
          <a:bodyPr>
            <a:spAutoFit/>
          </a:bodyPr>
          <a:lstStyle/>
          <a:p>
            <a:pPr eaLnBrk="0" hangingPunct="0">
              <a:defRPr/>
            </a:pPr>
            <a:r>
              <a:rPr kumimoji="0" lang="en-US" altLang="ko-KR" sz="3200" b="1" spc="-100" dirty="0" err="1"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Multi</a:t>
            </a:r>
            <a:r>
              <a:rPr kumimoji="0" lang="en-US" altLang="ko-KR" sz="3200" b="1" i="1" spc="-100" dirty="0" err="1"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Xpress</a:t>
            </a:r>
            <a:r>
              <a:rPr kumimoji="0"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K2200 series</a:t>
            </a:r>
            <a:endParaRPr kumimoji="0"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endParaRPr>
          </a:p>
        </p:txBody>
      </p:sp>
      <p:graphicFrame>
        <p:nvGraphicFramePr>
          <p:cNvPr id="46" name="Table 45"/>
          <p:cNvGraphicFramePr>
            <a:graphicFrameLocks noGrp="1"/>
          </p:cNvGraphicFramePr>
          <p:nvPr>
            <p:extLst>
              <p:ext uri="{D42A27DB-BD31-4B8C-83A1-F6EECF244321}">
                <p14:modId xmlns:p14="http://schemas.microsoft.com/office/powerpoint/2010/main" val="1957807858"/>
              </p:ext>
            </p:extLst>
          </p:nvPr>
        </p:nvGraphicFramePr>
        <p:xfrm>
          <a:off x="195944" y="3283797"/>
          <a:ext cx="3579222" cy="716704"/>
        </p:xfrm>
        <a:graphic>
          <a:graphicData uri="http://schemas.openxmlformats.org/drawingml/2006/table">
            <a:tbl>
              <a:tblPr firstRow="1" bandRow="1">
                <a:tableStyleId>{5C22544A-7EE6-4342-B048-85BDC9FD1C3A}</a:tableStyleId>
              </a:tblPr>
              <a:tblGrid>
                <a:gridCol w="1240970"/>
                <a:gridCol w="757646"/>
                <a:gridCol w="876136"/>
                <a:gridCol w="704470"/>
              </a:tblGrid>
              <a:tr h="278130">
                <a:tc>
                  <a:txBody>
                    <a:bodyPr/>
                    <a:lstStyle/>
                    <a:p>
                      <a:r>
                        <a:rPr lang="ru-RU" sz="900" dirty="0" smtClean="0">
                          <a:solidFill>
                            <a:schemeClr val="accent1">
                              <a:lumMod val="25000"/>
                            </a:schemeClr>
                          </a:solidFill>
                        </a:rPr>
                        <a:t>Модель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Сеть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Факс</a:t>
                      </a:r>
                      <a:endParaRPr lang="en-US" sz="900" dirty="0">
                        <a:solidFill>
                          <a:schemeClr val="accent1">
                            <a:lumMod val="25000"/>
                          </a:schemeClr>
                        </a:solidFill>
                      </a:endParaRPr>
                    </a:p>
                  </a:txBody>
                  <a:tcPr marT="34290" marB="34290"/>
                </a:tc>
              </a:tr>
              <a:tr h="221192">
                <a:tc>
                  <a:txBody>
                    <a:bodyPr/>
                    <a:lstStyle/>
                    <a:p>
                      <a:r>
                        <a:rPr lang="en-US" sz="900" dirty="0" smtClean="0"/>
                        <a:t>ML-K2200</a:t>
                      </a:r>
                      <a:endParaRPr lang="en-US" sz="900" dirty="0"/>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r h="217382">
                <a:tc>
                  <a:txBody>
                    <a:bodyPr/>
                    <a:lstStyle/>
                    <a:p>
                      <a:r>
                        <a:rPr lang="en-US" sz="900" dirty="0" smtClean="0"/>
                        <a:t>ML-K2200ND</a:t>
                      </a:r>
                      <a:endParaRPr lang="en-US" sz="900" dirty="0"/>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r>
            </a:tbl>
          </a:graphicData>
        </a:graphic>
      </p:graphicFrame>
      <p:sp>
        <p:nvSpPr>
          <p:cNvPr id="38" name="Rectangle 19"/>
          <p:cNvSpPr>
            <a:spLocks noChangeArrowheads="1"/>
          </p:cNvSpPr>
          <p:nvPr/>
        </p:nvSpPr>
        <p:spPr bwMode="auto">
          <a:xfrm>
            <a:off x="3834136" y="3267238"/>
            <a:ext cx="5257613" cy="1815882"/>
          </a:xfrm>
          <a:prstGeom prst="rect">
            <a:avLst/>
          </a:prstGeom>
          <a:noFill/>
          <a:ln w="9525">
            <a:noFill/>
            <a:miter lim="800000"/>
            <a:headEnd/>
            <a:tailEnd/>
          </a:ln>
        </p:spPr>
        <p:txBody>
          <a:bodyPr wrap="square">
            <a:spAutoFit/>
          </a:bodyPr>
          <a:lstStyle/>
          <a:p>
            <a:pPr>
              <a:buSzPct val="90000"/>
            </a:pPr>
            <a:r>
              <a:rPr lang="ru-RU" altLang="ko-KR" sz="2000" b="1" dirty="0" smtClean="0">
                <a:latin typeface="Calibri" pitchFamily="34" charset="0"/>
              </a:rPr>
              <a:t>Основные характеристики</a:t>
            </a:r>
            <a:r>
              <a:rPr lang="en-US" altLang="ko-KR" sz="2000" b="1" dirty="0" smtClean="0">
                <a:latin typeface="Calibri" pitchFamily="34" charset="0"/>
              </a:rPr>
              <a:t>:</a:t>
            </a:r>
          </a:p>
          <a:p>
            <a:pPr>
              <a:spcBef>
                <a:spcPts val="600"/>
              </a:spcBef>
              <a:buFont typeface="Arial" pitchFamily="34" charset="0"/>
              <a:buChar char="•"/>
              <a:defRPr/>
            </a:pPr>
            <a:r>
              <a:rPr lang="en-US" altLang="ko-KR" dirty="0" smtClean="0">
                <a:solidFill>
                  <a:schemeClr val="tx2">
                    <a:lumMod val="75000"/>
                    <a:lumOff val="25000"/>
                  </a:schemeClr>
                </a:solidFill>
                <a:latin typeface="Calibri" pitchFamily="34" charset="0"/>
              </a:rPr>
              <a:t> </a:t>
            </a:r>
            <a:r>
              <a:rPr lang="ru-RU" altLang="ko-KR" dirty="0" smtClean="0">
                <a:solidFill>
                  <a:schemeClr val="tx2">
                    <a:lumMod val="75000"/>
                    <a:lumOff val="25000"/>
                  </a:schemeClr>
                </a:solidFill>
                <a:latin typeface="Calibri" pitchFamily="34" charset="0"/>
              </a:rPr>
              <a:t>Скорость печати</a:t>
            </a:r>
            <a:r>
              <a:rPr lang="en-US" altLang="ko-KR" dirty="0" smtClean="0">
                <a:solidFill>
                  <a:schemeClr val="tx2">
                    <a:lumMod val="75000"/>
                    <a:lumOff val="25000"/>
                  </a:schemeClr>
                </a:solidFill>
                <a:latin typeface="Calibri" pitchFamily="34" charset="0"/>
              </a:rPr>
              <a:t>:</a:t>
            </a:r>
            <a:r>
              <a:rPr lang="ru-RU" altLang="ko-KR" dirty="0" smtClean="0">
                <a:solidFill>
                  <a:schemeClr val="tx2">
                    <a:lumMod val="75000"/>
                    <a:lumOff val="25000"/>
                  </a:schemeClr>
                </a:solidFill>
                <a:latin typeface="Calibri" pitchFamily="34" charset="0"/>
              </a:rPr>
              <a:t> </a:t>
            </a:r>
            <a:r>
              <a:rPr lang="en-US" altLang="ko-KR" dirty="0" smtClean="0">
                <a:solidFill>
                  <a:schemeClr val="tx2">
                    <a:lumMod val="75000"/>
                    <a:lumOff val="25000"/>
                  </a:schemeClr>
                </a:solidFill>
                <a:latin typeface="Calibri" pitchFamily="34" charset="0"/>
              </a:rPr>
              <a:t>20 </a:t>
            </a:r>
            <a:r>
              <a:rPr lang="ru-RU" altLang="ko-KR" dirty="0" smtClean="0">
                <a:solidFill>
                  <a:schemeClr val="tx2">
                    <a:lumMod val="75000"/>
                    <a:lumOff val="25000"/>
                  </a:schemeClr>
                </a:solidFill>
                <a:latin typeface="Calibri" pitchFamily="34" charset="0"/>
              </a:rPr>
              <a:t>стр</a:t>
            </a:r>
            <a:r>
              <a:rPr lang="en-US" altLang="ko-KR" dirty="0" smtClean="0">
                <a:solidFill>
                  <a:schemeClr val="tx2">
                    <a:lumMod val="75000"/>
                    <a:lumOff val="25000"/>
                  </a:schemeClr>
                </a:solidFill>
                <a:latin typeface="Calibri" pitchFamily="34" charset="0"/>
              </a:rPr>
              <a:t>/</a:t>
            </a:r>
            <a:r>
              <a:rPr lang="ru-RU" altLang="ko-KR" dirty="0" smtClean="0">
                <a:solidFill>
                  <a:schemeClr val="tx2">
                    <a:lumMod val="75000"/>
                    <a:lumOff val="25000"/>
                  </a:schemeClr>
                </a:solidFill>
                <a:latin typeface="Calibri" pitchFamily="34" charset="0"/>
              </a:rPr>
              <a:t>мин</a:t>
            </a:r>
            <a:endParaRPr lang="en-US" altLang="ko-KR"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 Оперативная память: </a:t>
            </a:r>
            <a:r>
              <a:rPr lang="en-US" altLang="ko-KR" dirty="0" smtClean="0">
                <a:solidFill>
                  <a:schemeClr val="tx2">
                    <a:lumMod val="75000"/>
                    <a:lumOff val="25000"/>
                  </a:schemeClr>
                </a:solidFill>
                <a:latin typeface="Calibri" pitchFamily="34" charset="0"/>
              </a:rPr>
              <a:t>128 </a:t>
            </a:r>
            <a:r>
              <a:rPr lang="ru-RU" altLang="ko-KR" dirty="0" smtClean="0">
                <a:solidFill>
                  <a:schemeClr val="tx2">
                    <a:lumMod val="75000"/>
                    <a:lumOff val="25000"/>
                  </a:schemeClr>
                </a:solidFill>
                <a:latin typeface="Calibri" pitchFamily="34" charset="0"/>
              </a:rPr>
              <a:t>МБ</a:t>
            </a:r>
            <a:endParaRPr lang="en-US" altLang="ko-KR"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en-US" altLang="ko-KR" dirty="0" smtClean="0">
                <a:solidFill>
                  <a:schemeClr val="tx2">
                    <a:lumMod val="75000"/>
                    <a:lumOff val="25000"/>
                  </a:schemeClr>
                </a:solidFill>
                <a:latin typeface="Calibri" pitchFamily="34" charset="0"/>
              </a:rPr>
              <a:t> </a:t>
            </a:r>
            <a:r>
              <a:rPr lang="ru-RU" altLang="ko-KR" dirty="0" smtClean="0">
                <a:solidFill>
                  <a:schemeClr val="tx2">
                    <a:lumMod val="75000"/>
                    <a:lumOff val="25000"/>
                  </a:schemeClr>
                </a:solidFill>
                <a:latin typeface="Calibri" pitchFamily="34" charset="0"/>
              </a:rPr>
              <a:t>Процессор</a:t>
            </a:r>
            <a:r>
              <a:rPr lang="en-US" altLang="ko-KR" dirty="0" smtClean="0">
                <a:solidFill>
                  <a:schemeClr val="tx2">
                    <a:lumMod val="75000"/>
                    <a:lumOff val="25000"/>
                  </a:schemeClr>
                </a:solidFill>
                <a:latin typeface="Calibri" pitchFamily="34" charset="0"/>
              </a:rPr>
              <a:t>: 600</a:t>
            </a:r>
            <a:r>
              <a:rPr lang="ru-RU" altLang="ko-KR" dirty="0" smtClean="0">
                <a:solidFill>
                  <a:schemeClr val="tx2">
                    <a:lumMod val="75000"/>
                    <a:lumOff val="25000"/>
                  </a:schemeClr>
                </a:solidFill>
                <a:latin typeface="Calibri" pitchFamily="34" charset="0"/>
              </a:rPr>
              <a:t> МГц</a:t>
            </a: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 Максимальная ежемесячная нагрузка</a:t>
            </a:r>
            <a:r>
              <a:rPr lang="en-US" altLang="ko-KR" dirty="0" smtClean="0">
                <a:solidFill>
                  <a:schemeClr val="tx2">
                    <a:lumMod val="75000"/>
                    <a:lumOff val="25000"/>
                  </a:schemeClr>
                </a:solidFill>
                <a:latin typeface="Calibri" pitchFamily="34" charset="0"/>
              </a:rPr>
              <a:t>: </a:t>
            </a:r>
            <a:r>
              <a:rPr lang="ru-RU" altLang="ko-KR" dirty="0" smtClean="0">
                <a:solidFill>
                  <a:schemeClr val="tx2">
                    <a:lumMod val="75000"/>
                    <a:lumOff val="25000"/>
                  </a:schemeClr>
                </a:solidFill>
                <a:latin typeface="Calibri" pitchFamily="34" charset="0"/>
              </a:rPr>
              <a:t>50 000</a:t>
            </a:r>
          </a:p>
        </p:txBody>
      </p:sp>
      <p:sp>
        <p:nvSpPr>
          <p:cNvPr id="50" name="TextBox 49"/>
          <p:cNvSpPr txBox="1"/>
          <p:nvPr/>
        </p:nvSpPr>
        <p:spPr bwMode="auto">
          <a:xfrm>
            <a:off x="228600" y="4166370"/>
            <a:ext cx="2670571" cy="769441"/>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mj-lt"/>
                <a:ea typeface="+mj-ea"/>
              </a:rPr>
              <a:t> </a:t>
            </a:r>
            <a:r>
              <a:rPr lang="ru-RU" sz="1400" dirty="0" smtClean="0">
                <a:solidFill>
                  <a:schemeClr val="tx2">
                    <a:lumMod val="75000"/>
                    <a:lumOff val="25000"/>
                  </a:schemeClr>
                </a:solidFill>
                <a:latin typeface="Calibri" pitchFamily="34" charset="0"/>
                <a:ea typeface="+mj-ea"/>
              </a:rPr>
              <a:t>Картридж на 10 </a:t>
            </a:r>
            <a:r>
              <a:rPr lang="en-US" sz="1400" dirty="0" smtClean="0">
                <a:solidFill>
                  <a:schemeClr val="tx2">
                    <a:lumMod val="75000"/>
                    <a:lumOff val="25000"/>
                  </a:schemeClr>
                </a:solidFill>
                <a:latin typeface="Calibri" pitchFamily="34" charset="0"/>
                <a:ea typeface="+mj-ea"/>
              </a:rPr>
              <a:t>000</a:t>
            </a:r>
            <a:r>
              <a:rPr lang="ru-RU" sz="1400" dirty="0" smtClean="0">
                <a:solidFill>
                  <a:schemeClr val="tx2">
                    <a:lumMod val="75000"/>
                    <a:lumOff val="25000"/>
                  </a:schemeClr>
                </a:solidFill>
                <a:latin typeface="Calibri" pitchFamily="34" charset="0"/>
                <a:ea typeface="+mj-ea"/>
              </a:rPr>
              <a:t> ст</a:t>
            </a:r>
            <a:r>
              <a:rPr lang="en-US" sz="1400" dirty="0" smtClean="0">
                <a:solidFill>
                  <a:schemeClr val="tx2">
                    <a:lumMod val="75000"/>
                    <a:lumOff val="25000"/>
                  </a:schemeClr>
                </a:solidFill>
                <a:latin typeface="Calibri" pitchFamily="34" charset="0"/>
                <a:ea typeface="+mj-ea"/>
              </a:rPr>
              <a:t>.</a:t>
            </a:r>
            <a:r>
              <a:rPr lang="ru-RU" sz="1400" dirty="0" smtClean="0">
                <a:solidFill>
                  <a:schemeClr val="tx2">
                    <a:lumMod val="75000"/>
                    <a:lumOff val="25000"/>
                  </a:schemeClr>
                </a:solidFill>
                <a:latin typeface="Calibri" pitchFamily="34" charset="0"/>
                <a:ea typeface="+mj-ea"/>
              </a:rPr>
              <a:t> </a:t>
            </a:r>
            <a:endParaRPr lang="ru-RU" sz="1400" dirty="0">
              <a:solidFill>
                <a:schemeClr val="tx2">
                  <a:lumMod val="75000"/>
                  <a:lumOff val="25000"/>
                </a:schemeClr>
              </a:solidFill>
              <a:latin typeface="Calibri" pitchFamily="34" charset="0"/>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  Барабан на 80 000 ст.</a:t>
            </a:r>
            <a:endParaRPr lang="en-US" sz="1400" dirty="0" smtClean="0">
              <a:solidFill>
                <a:schemeClr val="tx2">
                  <a:lumMod val="75000"/>
                  <a:lumOff val="25000"/>
                </a:schemeClr>
              </a:solidFill>
              <a:latin typeface="Calibri" pitchFamily="34" charset="0"/>
              <a:ea typeface="+mj-ea"/>
            </a:endParaRPr>
          </a:p>
        </p:txBody>
      </p:sp>
      <p:sp>
        <p:nvSpPr>
          <p:cNvPr id="53" name="Rounded Rectangle 52"/>
          <p:cNvSpPr/>
          <p:nvPr/>
        </p:nvSpPr>
        <p:spPr bwMode="auto">
          <a:xfrm>
            <a:off x="162561" y="4132717"/>
            <a:ext cx="3637875" cy="725033"/>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6"/>
              </a:buBlip>
              <a:defRPr/>
            </a:pPr>
            <a:endParaRPr kumimoji="1" lang="ru-RU" altLang="ko-KR" dirty="0">
              <a:solidFill>
                <a:prstClr val="black"/>
              </a:solidFill>
              <a:latin typeface="Calibri" pitchFamily="34" charset="0"/>
              <a:ea typeface="+mj-ea"/>
            </a:endParaRPr>
          </a:p>
        </p:txBody>
      </p:sp>
      <p:sp>
        <p:nvSpPr>
          <p:cNvPr id="58" name="AutoShape 6"/>
          <p:cNvSpPr>
            <a:spLocks noChangeArrowheads="1"/>
          </p:cNvSpPr>
          <p:nvPr/>
        </p:nvSpPr>
        <p:spPr bwMode="auto">
          <a:xfrm>
            <a:off x="3817710" y="2441550"/>
            <a:ext cx="5287101" cy="911249"/>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59" name="TextBox 58"/>
          <p:cNvSpPr txBox="1"/>
          <p:nvPr/>
        </p:nvSpPr>
        <p:spPr>
          <a:xfrm>
            <a:off x="5321085" y="2353756"/>
            <a:ext cx="2450223"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Цветное сканирование</a:t>
            </a:r>
          </a:p>
        </p:txBody>
      </p:sp>
      <p:sp>
        <p:nvSpPr>
          <p:cNvPr id="31" name="AutoShape 6"/>
          <p:cNvSpPr>
            <a:spLocks noChangeArrowheads="1"/>
          </p:cNvSpPr>
          <p:nvPr/>
        </p:nvSpPr>
        <p:spPr bwMode="auto">
          <a:xfrm>
            <a:off x="3777871" y="588378"/>
            <a:ext cx="5287101" cy="904516"/>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2" name="TextBox 31"/>
          <p:cNvSpPr txBox="1"/>
          <p:nvPr/>
        </p:nvSpPr>
        <p:spPr>
          <a:xfrm>
            <a:off x="5575790" y="502087"/>
            <a:ext cx="2653810" cy="369332"/>
          </a:xfrm>
          <a:prstGeom prst="rect">
            <a:avLst/>
          </a:prstGeom>
          <a:noFill/>
        </p:spPr>
        <p:txBody>
          <a:bodyPr wrap="square" rtlCol="0">
            <a:spAutoFit/>
          </a:bodyPr>
          <a:lstStyle/>
          <a:p>
            <a:r>
              <a:rPr lang="ru-RU" dirty="0" smtClean="0">
                <a:solidFill>
                  <a:schemeClr val="accent1">
                    <a:lumMod val="50000"/>
                  </a:schemeClr>
                </a:solidFill>
                <a:latin typeface="Calibri" pitchFamily="34" charset="0"/>
                <a:ea typeface="+mn-ea"/>
              </a:rPr>
              <a:t>Экономичность</a:t>
            </a:r>
          </a:p>
        </p:txBody>
      </p:sp>
      <p:grpSp>
        <p:nvGrpSpPr>
          <p:cNvPr id="2" name="Group 25"/>
          <p:cNvGrpSpPr>
            <a:grpSpLocks/>
          </p:cNvGrpSpPr>
          <p:nvPr/>
        </p:nvGrpSpPr>
        <p:grpSpPr bwMode="auto">
          <a:xfrm>
            <a:off x="190500" y="2314913"/>
            <a:ext cx="3924300" cy="366713"/>
            <a:chOff x="298252" y="1396987"/>
            <a:chExt cx="7788377" cy="488950"/>
          </a:xfrm>
        </p:grpSpPr>
        <p:sp>
          <p:nvSpPr>
            <p:cNvPr id="41"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47" name="Rectangle 54"/>
            <p:cNvSpPr>
              <a:spLocks noChangeArrowheads="1"/>
            </p:cNvSpPr>
            <p:nvPr/>
          </p:nvSpPr>
          <p:spPr bwMode="auto">
            <a:xfrm>
              <a:off x="1600264" y="14096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Черно-бел</a:t>
              </a:r>
              <a:r>
                <a:rPr lang="ru-RU" altLang="ko-KR" sz="1600" dirty="0" smtClean="0">
                  <a:solidFill>
                    <a:srgbClr val="003366"/>
                  </a:solidFill>
                </a:rPr>
                <a:t>ое</a:t>
              </a:r>
              <a:r>
                <a:rPr lang="ru-RU" altLang="ko-KR" sz="1600" dirty="0" smtClean="0">
                  <a:solidFill>
                    <a:srgbClr val="003366"/>
                  </a:solidFill>
                  <a:latin typeface="+mn-lt"/>
                </a:rPr>
                <a:t> МФУ</a:t>
              </a:r>
              <a:endParaRPr lang="en-US" altLang="ko-KR" sz="1600" dirty="0">
                <a:solidFill>
                  <a:srgbClr val="003366"/>
                </a:solidFill>
                <a:latin typeface="+mn-lt"/>
              </a:endParaRPr>
            </a:p>
          </p:txBody>
        </p:sp>
      </p:grpSp>
      <p:grpSp>
        <p:nvGrpSpPr>
          <p:cNvPr id="3" name="Group 25"/>
          <p:cNvGrpSpPr>
            <a:grpSpLocks/>
          </p:cNvGrpSpPr>
          <p:nvPr/>
        </p:nvGrpSpPr>
        <p:grpSpPr bwMode="auto">
          <a:xfrm>
            <a:off x="190500" y="2734013"/>
            <a:ext cx="3924300" cy="366713"/>
            <a:chOff x="298252" y="1396987"/>
            <a:chExt cx="7788377" cy="488950"/>
          </a:xfrm>
        </p:grpSpPr>
        <p:sp>
          <p:nvSpPr>
            <p:cNvPr id="49"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52" name="Rectangle 54"/>
            <p:cNvSpPr>
              <a:spLocks noChangeArrowheads="1"/>
            </p:cNvSpPr>
            <p:nvPr/>
          </p:nvSpPr>
          <p:spPr bwMode="auto">
            <a:xfrm>
              <a:off x="1600264"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Малый</a:t>
              </a:r>
              <a:r>
                <a:rPr lang="en-US" altLang="ko-KR" sz="1600" dirty="0" smtClean="0">
                  <a:solidFill>
                    <a:srgbClr val="003366"/>
                  </a:solidFill>
                  <a:latin typeface="+mn-lt"/>
                </a:rPr>
                <a:t>/</a:t>
              </a:r>
              <a:r>
                <a:rPr lang="ru-RU" altLang="ko-KR" sz="1600" dirty="0" smtClean="0">
                  <a:solidFill>
                    <a:srgbClr val="003366"/>
                  </a:solidFill>
                  <a:latin typeface="+mn-lt"/>
                </a:rPr>
                <a:t>среднийофис</a:t>
              </a:r>
              <a:endParaRPr lang="en-US" altLang="ko-KR" sz="1600" dirty="0">
                <a:solidFill>
                  <a:srgbClr val="003366"/>
                </a:solidFill>
                <a:latin typeface="+mn-lt"/>
              </a:endParaRPr>
            </a:p>
          </p:txBody>
        </p:sp>
      </p:grpSp>
      <p:sp>
        <p:nvSpPr>
          <p:cNvPr id="26" name="AutoShape 6"/>
          <p:cNvSpPr>
            <a:spLocks noChangeArrowheads="1"/>
          </p:cNvSpPr>
          <p:nvPr/>
        </p:nvSpPr>
        <p:spPr bwMode="auto">
          <a:xfrm>
            <a:off x="3790935" y="1538378"/>
            <a:ext cx="5287101" cy="815378"/>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7" name="TextBox 36"/>
          <p:cNvSpPr txBox="1"/>
          <p:nvPr/>
        </p:nvSpPr>
        <p:spPr>
          <a:xfrm>
            <a:off x="5588000" y="723900"/>
            <a:ext cx="3543300" cy="581025"/>
          </a:xfrm>
          <a:prstGeom prst="rect">
            <a:avLst/>
          </a:prstGeom>
          <a:noFill/>
        </p:spPr>
        <p:txBody>
          <a:bodyPr wrap="square" rtlCol="0">
            <a:noAutofit/>
          </a:bodyPr>
          <a:lstStyle/>
          <a:p>
            <a:pPr algn="just"/>
            <a:r>
              <a:rPr lang="ru-RU" sz="1200" dirty="0" smtClean="0">
                <a:latin typeface="Calibri" pitchFamily="34" charset="0"/>
              </a:rPr>
              <a:t>Раздельный тонер и барабан позволяют экономить на расходных материалах. </a:t>
            </a:r>
          </a:p>
          <a:p>
            <a:pPr algn="just"/>
            <a:r>
              <a:rPr lang="ru-RU" sz="1200" dirty="0" smtClean="0">
                <a:latin typeface="Calibri" pitchFamily="34" charset="0"/>
              </a:rPr>
              <a:t>Использование полимеризированного тонера </a:t>
            </a:r>
          </a:p>
          <a:p>
            <a:pPr algn="just"/>
            <a:r>
              <a:rPr lang="ru-RU" sz="1200" dirty="0" smtClean="0">
                <a:latin typeface="Calibri" pitchFamily="34" charset="0"/>
              </a:rPr>
              <a:t>сокращает потребление электроэнергии.</a:t>
            </a:r>
          </a:p>
        </p:txBody>
      </p:sp>
      <p:pic>
        <p:nvPicPr>
          <p:cNvPr id="62468" name="Picture 4"/>
          <p:cNvPicPr>
            <a:picLocks noChangeAspect="1" noChangeArrowheads="1"/>
          </p:cNvPicPr>
          <p:nvPr/>
        </p:nvPicPr>
        <p:blipFill>
          <a:blip r:embed="rId7" cstate="print"/>
          <a:srcRect/>
          <a:stretch>
            <a:fillRect/>
          </a:stretch>
        </p:blipFill>
        <p:spPr bwMode="auto">
          <a:xfrm>
            <a:off x="3787775" y="776288"/>
            <a:ext cx="1847850" cy="657225"/>
          </a:xfrm>
          <a:prstGeom prst="rect">
            <a:avLst/>
          </a:prstGeom>
          <a:noFill/>
          <a:ln w="9525">
            <a:noFill/>
            <a:miter lim="800000"/>
            <a:headEnd/>
            <a:tailEnd/>
          </a:ln>
          <a:effectLst/>
        </p:spPr>
      </p:pic>
      <p:sp>
        <p:nvSpPr>
          <p:cNvPr id="30" name="TextBox 29"/>
          <p:cNvSpPr txBox="1"/>
          <p:nvPr/>
        </p:nvSpPr>
        <p:spPr>
          <a:xfrm>
            <a:off x="3749432" y="1454864"/>
            <a:ext cx="2557688"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Простота обслуживания</a:t>
            </a:r>
          </a:p>
        </p:txBody>
      </p:sp>
      <p:sp>
        <p:nvSpPr>
          <p:cNvPr id="33" name="TextBox 32"/>
          <p:cNvSpPr txBox="1"/>
          <p:nvPr/>
        </p:nvSpPr>
        <p:spPr>
          <a:xfrm>
            <a:off x="3733800" y="1657350"/>
            <a:ext cx="3911600" cy="581025"/>
          </a:xfrm>
          <a:prstGeom prst="rect">
            <a:avLst/>
          </a:prstGeom>
          <a:noFill/>
        </p:spPr>
        <p:txBody>
          <a:bodyPr wrap="square" rtlCol="0">
            <a:noAutofit/>
          </a:bodyPr>
          <a:lstStyle/>
          <a:p>
            <a:r>
              <a:rPr lang="ru-RU" sz="1100" dirty="0" smtClean="0">
                <a:latin typeface="Calibri" pitchFamily="34" charset="0"/>
              </a:rPr>
              <a:t>Забудьте о неблагодарной и трудоемкой процедуре </a:t>
            </a:r>
            <a:endParaRPr lang="en-US" sz="1100" dirty="0" smtClean="0">
              <a:latin typeface="Calibri" pitchFamily="34" charset="0"/>
            </a:endParaRPr>
          </a:p>
          <a:p>
            <a:r>
              <a:rPr lang="ru-RU" sz="1100" dirty="0" smtClean="0">
                <a:latin typeface="Calibri" pitchFamily="34" charset="0"/>
              </a:rPr>
              <a:t>замены тонера в тонер-картридже - просто вставьте </a:t>
            </a:r>
            <a:endParaRPr lang="en-US" sz="1100" dirty="0" smtClean="0">
              <a:latin typeface="Calibri" pitchFamily="34" charset="0"/>
            </a:endParaRPr>
          </a:p>
          <a:p>
            <a:r>
              <a:rPr lang="ru-RU" sz="1100" dirty="0" smtClean="0">
                <a:latin typeface="Calibri" pitchFamily="34" charset="0"/>
              </a:rPr>
              <a:t>новый картридж в слот. Картриджи с большим запасом </a:t>
            </a:r>
            <a:endParaRPr lang="en-US" sz="1100" dirty="0" smtClean="0">
              <a:latin typeface="Calibri" pitchFamily="34" charset="0"/>
            </a:endParaRPr>
          </a:p>
          <a:p>
            <a:r>
              <a:rPr lang="ru-RU" sz="1100" dirty="0" smtClean="0">
                <a:latin typeface="Calibri" pitchFamily="34" charset="0"/>
              </a:rPr>
              <a:t>тонера долго не требуют замены.</a:t>
            </a:r>
          </a:p>
        </p:txBody>
      </p:sp>
      <p:sp>
        <p:nvSpPr>
          <p:cNvPr id="35" name="TextBox 34"/>
          <p:cNvSpPr txBox="1"/>
          <p:nvPr/>
        </p:nvSpPr>
        <p:spPr>
          <a:xfrm>
            <a:off x="5204062" y="2590800"/>
            <a:ext cx="3867366" cy="581025"/>
          </a:xfrm>
          <a:prstGeom prst="rect">
            <a:avLst/>
          </a:prstGeom>
          <a:noFill/>
        </p:spPr>
        <p:txBody>
          <a:bodyPr wrap="square" rtlCol="0">
            <a:noAutofit/>
          </a:bodyPr>
          <a:lstStyle/>
          <a:p>
            <a:pPr>
              <a:defRPr/>
            </a:pPr>
            <a:r>
              <a:rPr lang="ru-RU" altLang="ko-KR" sz="1100" dirty="0" smtClean="0">
                <a:latin typeface="Calibri" pitchFamily="34" charset="0"/>
              </a:rPr>
              <a:t>Функция полноцветного сканирования  в формате А3 позволяет  создавать высококачественные цветные электронные документы сохраняя их в файлы небольшого размера. </a:t>
            </a:r>
            <a:endParaRPr lang="en-US" altLang="ko-KR" sz="1100" dirty="0" smtClean="0">
              <a:latin typeface="Calibri" pitchFamily="34" charset="0"/>
            </a:endParaRPr>
          </a:p>
        </p:txBody>
      </p:sp>
      <p:pic>
        <p:nvPicPr>
          <p:cNvPr id="36"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16200000">
            <a:off x="4261695" y="2252950"/>
            <a:ext cx="697048" cy="1187686"/>
          </a:xfrm>
          <a:prstGeom prst="rect">
            <a:avLst/>
          </a:prstGeom>
          <a:noFill/>
          <a:ln w="9525">
            <a:noFill/>
            <a:miter lim="800000"/>
            <a:headEnd/>
            <a:tailEnd/>
          </a:ln>
          <a:effectLst/>
        </p:spPr>
      </p:pic>
      <p:pic>
        <p:nvPicPr>
          <p:cNvPr id="27" name="Picture 2" descr="C:\Users\sekz\Pictures\Samsung logo\Samsung_Business_rgb.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0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www.samsung.com/ru/consumer-images/product/printers/2012/SCX-8123ND-XEV/features/SCX-8123ND-XEV-81-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6164" y="2487828"/>
            <a:ext cx="1673226" cy="722034"/>
          </a:xfrm>
          <a:prstGeom prst="rect">
            <a:avLst/>
          </a:prstGeom>
          <a:noFill/>
        </p:spPr>
      </p:pic>
      <p:pic>
        <p:nvPicPr>
          <p:cNvPr id="50178" name="Picture 2" descr="http://www.samsung.com/ru/consumer-images/product/printers/2012/SCX-8123ND-XEV/features/SCX-8123ND-XEV-52-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3176" y="723900"/>
            <a:ext cx="1057591" cy="847725"/>
          </a:xfrm>
          <a:prstGeom prst="rect">
            <a:avLst/>
          </a:prstGeom>
          <a:noFill/>
        </p:spPr>
      </p:pic>
      <p:pic>
        <p:nvPicPr>
          <p:cNvPr id="33" name="Picture 32" descr="MLT-D104S(SEE)_Mix_L.jpg"/>
          <p:cNvPicPr>
            <a:picLocks noChangeAspect="1"/>
          </p:cNvPicPr>
          <p:nvPr/>
        </p:nvPicPr>
        <p:blipFill>
          <a:blip r:embed="rId5" cstate="email"/>
          <a:srcRect/>
          <a:stretch>
            <a:fillRect/>
          </a:stretch>
        </p:blipFill>
        <p:spPr bwMode="auto">
          <a:xfrm>
            <a:off x="2717048" y="4116772"/>
            <a:ext cx="1005833" cy="754856"/>
          </a:xfrm>
          <a:prstGeom prst="rect">
            <a:avLst/>
          </a:prstGeom>
          <a:noFill/>
          <a:ln w="9525">
            <a:noFill/>
            <a:miter lim="800000"/>
            <a:headEnd/>
            <a:tailEnd/>
          </a:ln>
        </p:spPr>
      </p:pic>
      <p:sp>
        <p:nvSpPr>
          <p:cNvPr id="160791" name="Rectangle 19"/>
          <p:cNvSpPr>
            <a:spLocks noChangeArrowheads="1"/>
          </p:cNvSpPr>
          <p:nvPr/>
        </p:nvSpPr>
        <p:spPr bwMode="auto">
          <a:xfrm>
            <a:off x="3886387" y="3186687"/>
            <a:ext cx="5087795" cy="1923604"/>
          </a:xfrm>
          <a:prstGeom prst="rect">
            <a:avLst/>
          </a:prstGeom>
          <a:noFill/>
          <a:ln w="9525">
            <a:noFill/>
            <a:miter lim="800000"/>
            <a:headEnd/>
            <a:tailEnd/>
          </a:ln>
        </p:spPr>
        <p:txBody>
          <a:bodyPr wrap="square">
            <a:spAutoFit/>
          </a:bodyPr>
          <a:lstStyle/>
          <a:p>
            <a:pPr>
              <a:buSzPct val="90000"/>
            </a:pPr>
            <a:r>
              <a:rPr lang="ru-RU" altLang="ko-KR" b="1" dirty="0" smtClean="0">
                <a:latin typeface="Calibri" pitchFamily="34" charset="0"/>
              </a:rPr>
              <a:t>Основные характеристики</a:t>
            </a:r>
            <a:r>
              <a:rPr lang="en-US" altLang="ko-KR" b="1" dirty="0" smtClean="0">
                <a:latin typeface="Calibri" pitchFamily="34" charset="0"/>
              </a:rPr>
              <a:t>:</a:t>
            </a:r>
          </a:p>
          <a:p>
            <a:pPr>
              <a:spcBef>
                <a:spcPts val="600"/>
              </a:spcBef>
              <a:buFont typeface="Arial" pitchFamily="34" charset="0"/>
              <a:buChar char="•"/>
              <a:defRPr/>
            </a:pPr>
            <a:r>
              <a:rPr lang="en-US" altLang="ko-KR" dirty="0" smtClean="0">
                <a:solidFill>
                  <a:schemeClr val="tx2">
                    <a:lumMod val="75000"/>
                    <a:lumOff val="25000"/>
                  </a:schemeClr>
                </a:solidFill>
                <a:latin typeface="Calibri" pitchFamily="34" charset="0"/>
              </a:rPr>
              <a:t> </a:t>
            </a:r>
            <a:r>
              <a:rPr lang="ru-RU" altLang="ko-KR" sz="1400" dirty="0" smtClean="0">
                <a:solidFill>
                  <a:schemeClr val="tx2">
                    <a:lumMod val="75000"/>
                    <a:lumOff val="25000"/>
                  </a:schemeClr>
                </a:solidFill>
                <a:latin typeface="Calibri" pitchFamily="34" charset="0"/>
              </a:rPr>
              <a:t>Скорость печати</a:t>
            </a:r>
            <a:r>
              <a:rPr lang="en-US" altLang="ko-KR" sz="1400" dirty="0" smtClean="0">
                <a:solidFill>
                  <a:schemeClr val="tx2">
                    <a:lumMod val="75000"/>
                    <a:lumOff val="25000"/>
                  </a:schemeClr>
                </a:solidFill>
                <a:latin typeface="Calibri" pitchFamily="34" charset="0"/>
              </a:rPr>
              <a:t>: 28 </a:t>
            </a:r>
            <a:r>
              <a:rPr lang="ru-RU" altLang="ko-KR" sz="1400" dirty="0" err="1" smtClean="0">
                <a:solidFill>
                  <a:schemeClr val="tx2">
                    <a:lumMod val="75000"/>
                    <a:lumOff val="25000"/>
                  </a:schemeClr>
                </a:solidFill>
                <a:latin typeface="Calibri" pitchFamily="34" charset="0"/>
              </a:rPr>
              <a:t>стр</a:t>
            </a:r>
            <a:r>
              <a:rPr lang="ru-RU" altLang="ko-KR" sz="1400" dirty="0" smtClean="0">
                <a:solidFill>
                  <a:schemeClr val="tx2">
                    <a:lumMod val="75000"/>
                    <a:lumOff val="25000"/>
                  </a:schemeClr>
                </a:solidFill>
                <a:latin typeface="Calibri" pitchFamily="34" charset="0"/>
              </a:rPr>
              <a:t>/мин</a:t>
            </a:r>
            <a:endParaRPr lang="en-US" altLang="ko-KR" sz="1400"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400" dirty="0" smtClean="0">
                <a:solidFill>
                  <a:schemeClr val="tx2">
                    <a:lumMod val="75000"/>
                    <a:lumOff val="25000"/>
                  </a:schemeClr>
                </a:solidFill>
                <a:latin typeface="Calibri" pitchFamily="34" charset="0"/>
              </a:rPr>
              <a:t> Оперативная память: 768 МБ</a:t>
            </a:r>
          </a:p>
          <a:p>
            <a:pPr>
              <a:spcBef>
                <a:spcPts val="600"/>
              </a:spcBef>
              <a:buFont typeface="Arial" pitchFamily="34" charset="0"/>
              <a:buChar char="•"/>
              <a:defRPr/>
            </a:pPr>
            <a:r>
              <a:rPr lang="ru-RU" altLang="ko-KR" sz="1400" dirty="0" smtClean="0">
                <a:solidFill>
                  <a:schemeClr val="tx2">
                    <a:lumMod val="75000"/>
                    <a:lumOff val="25000"/>
                  </a:schemeClr>
                </a:solidFill>
                <a:latin typeface="Calibri" pitchFamily="34" charset="0"/>
              </a:rPr>
              <a:t> Процессор</a:t>
            </a:r>
            <a:r>
              <a:rPr lang="en-US" altLang="ko-KR" sz="1400" dirty="0" smtClean="0">
                <a:solidFill>
                  <a:schemeClr val="tx2">
                    <a:lumMod val="75000"/>
                    <a:lumOff val="25000"/>
                  </a:schemeClr>
                </a:solidFill>
                <a:latin typeface="Calibri" pitchFamily="34" charset="0"/>
              </a:rPr>
              <a:t>: 1</a:t>
            </a:r>
            <a:r>
              <a:rPr lang="ru-RU" altLang="ko-KR" sz="1400" dirty="0" smtClean="0">
                <a:solidFill>
                  <a:schemeClr val="tx2">
                    <a:lumMod val="75000"/>
                    <a:lumOff val="25000"/>
                  </a:schemeClr>
                </a:solidFill>
                <a:latin typeface="Calibri" pitchFamily="34" charset="0"/>
              </a:rPr>
              <a:t> ГГц</a:t>
            </a:r>
            <a:r>
              <a:rPr lang="en-US" altLang="ko-KR" sz="1400" dirty="0" smtClean="0">
                <a:solidFill>
                  <a:schemeClr val="tx2">
                    <a:lumMod val="75000"/>
                    <a:lumOff val="25000"/>
                  </a:schemeClr>
                </a:solidFill>
                <a:latin typeface="Calibri" pitchFamily="34" charset="0"/>
              </a:rPr>
              <a:t> Dual Core</a:t>
            </a:r>
            <a:endParaRPr lang="ru-RU" altLang="ko-KR" sz="1400"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400" dirty="0" smtClean="0">
                <a:solidFill>
                  <a:schemeClr val="tx2">
                    <a:lumMod val="75000"/>
                    <a:lumOff val="25000"/>
                  </a:schemeClr>
                </a:solidFill>
                <a:latin typeface="Calibri" pitchFamily="34" charset="0"/>
              </a:rPr>
              <a:t> Максимальная ежемесячная нагрузка</a:t>
            </a:r>
            <a:r>
              <a:rPr lang="en-US" altLang="ko-KR" sz="1400" dirty="0" smtClean="0">
                <a:solidFill>
                  <a:schemeClr val="tx2">
                    <a:lumMod val="75000"/>
                    <a:lumOff val="25000"/>
                  </a:schemeClr>
                </a:solidFill>
                <a:latin typeface="Calibri" pitchFamily="34" charset="0"/>
              </a:rPr>
              <a:t>: </a:t>
            </a:r>
            <a:r>
              <a:rPr lang="ru-RU" altLang="ko-KR" sz="1400" dirty="0" smtClean="0">
                <a:solidFill>
                  <a:schemeClr val="tx2">
                    <a:lumMod val="75000"/>
                    <a:lumOff val="25000"/>
                  </a:schemeClr>
                </a:solidFill>
                <a:latin typeface="Calibri" pitchFamily="34" charset="0"/>
              </a:rPr>
              <a:t>100 000</a:t>
            </a:r>
          </a:p>
          <a:p>
            <a:pPr>
              <a:spcBef>
                <a:spcPts val="600"/>
              </a:spcBef>
              <a:buFont typeface="Arial" pitchFamily="34" charset="0"/>
              <a:buChar char="•"/>
              <a:defRPr/>
            </a:pPr>
            <a:r>
              <a:rPr lang="ru-RU" altLang="ko-KR" sz="1400" dirty="0" smtClean="0">
                <a:solidFill>
                  <a:schemeClr val="tx2">
                    <a:lumMod val="75000"/>
                    <a:lumOff val="25000"/>
                  </a:schemeClr>
                </a:solidFill>
                <a:latin typeface="Calibri" pitchFamily="34" charset="0"/>
              </a:rPr>
              <a:t> Уровень акустического шума</a:t>
            </a:r>
            <a:r>
              <a:rPr lang="en-US" altLang="ko-KR" sz="1400" dirty="0" smtClean="0">
                <a:solidFill>
                  <a:schemeClr val="tx2">
                    <a:lumMod val="75000"/>
                    <a:lumOff val="25000"/>
                  </a:schemeClr>
                </a:solidFill>
                <a:latin typeface="Calibri" pitchFamily="34" charset="0"/>
              </a:rPr>
              <a:t>:</a:t>
            </a:r>
            <a:r>
              <a:rPr lang="ru-RU" altLang="ko-KR" sz="1400" dirty="0" smtClean="0">
                <a:solidFill>
                  <a:schemeClr val="tx2">
                    <a:lumMod val="75000"/>
                    <a:lumOff val="25000"/>
                  </a:schemeClr>
                </a:solidFill>
                <a:latin typeface="Calibri" pitchFamily="34" charset="0"/>
              </a:rPr>
              <a:t> не более 53 дБА</a:t>
            </a:r>
          </a:p>
        </p:txBody>
      </p:sp>
      <p:graphicFrame>
        <p:nvGraphicFramePr>
          <p:cNvPr id="46" name="Table 45"/>
          <p:cNvGraphicFramePr>
            <a:graphicFrameLocks noGrp="1"/>
          </p:cNvGraphicFramePr>
          <p:nvPr>
            <p:extLst>
              <p:ext uri="{D42A27DB-BD31-4B8C-83A1-F6EECF244321}">
                <p14:modId xmlns:p14="http://schemas.microsoft.com/office/powerpoint/2010/main" val="95007242"/>
              </p:ext>
            </p:extLst>
          </p:nvPr>
        </p:nvGraphicFramePr>
        <p:xfrm>
          <a:off x="103850" y="3212919"/>
          <a:ext cx="3621989" cy="512531"/>
        </p:xfrm>
        <a:graphic>
          <a:graphicData uri="http://schemas.openxmlformats.org/drawingml/2006/table">
            <a:tbl>
              <a:tblPr firstRow="1" bandRow="1">
                <a:tableStyleId>{5C22544A-7EE6-4342-B048-85BDC9FD1C3A}</a:tableStyleId>
              </a:tblPr>
              <a:tblGrid>
                <a:gridCol w="1150184"/>
                <a:gridCol w="548640"/>
                <a:gridCol w="822960"/>
                <a:gridCol w="535577"/>
                <a:gridCol w="564628"/>
              </a:tblGrid>
              <a:tr h="209372">
                <a:tc>
                  <a:txBody>
                    <a:bodyPr/>
                    <a:lstStyle/>
                    <a:p>
                      <a:r>
                        <a:rPr lang="ru-RU" sz="900" dirty="0" smtClean="0">
                          <a:solidFill>
                            <a:schemeClr val="accent1">
                              <a:lumMod val="25000"/>
                            </a:schemeClr>
                          </a:solidFill>
                        </a:rPr>
                        <a:t>Модель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Сеть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T="34290" marB="34290"/>
                </a:tc>
                <a:tc>
                  <a:txBody>
                    <a:bodyPr/>
                    <a:lstStyle/>
                    <a:p>
                      <a:r>
                        <a:rPr lang="en-US" sz="900" dirty="0" err="1" smtClean="0">
                          <a:solidFill>
                            <a:schemeClr val="accent1">
                              <a:lumMod val="25000"/>
                            </a:schemeClr>
                          </a:solidFill>
                        </a:rPr>
                        <a:t>WiFi</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Факс</a:t>
                      </a:r>
                      <a:endParaRPr lang="en-US" sz="900" dirty="0">
                        <a:solidFill>
                          <a:schemeClr val="accent1">
                            <a:lumMod val="25000"/>
                          </a:schemeClr>
                        </a:solidFill>
                      </a:endParaRPr>
                    </a:p>
                  </a:txBody>
                  <a:tcPr marT="34290" marB="34290"/>
                </a:tc>
              </a:tr>
              <a:tr h="303159">
                <a:tc>
                  <a:txBody>
                    <a:bodyPr/>
                    <a:lstStyle/>
                    <a:p>
                      <a:pPr marL="0" marR="0" indent="0" algn="l" defTabSz="872786" rtl="0" eaLnBrk="1" fontAlgn="auto" latinLnBrk="1" hangingPunct="1">
                        <a:lnSpc>
                          <a:spcPct val="100000"/>
                        </a:lnSpc>
                        <a:spcBef>
                          <a:spcPts val="0"/>
                        </a:spcBef>
                        <a:spcAft>
                          <a:spcPts val="0"/>
                        </a:spcAft>
                        <a:buClrTx/>
                        <a:buSzTx/>
                        <a:buFontTx/>
                        <a:buNone/>
                        <a:tabLst/>
                        <a:defRPr/>
                      </a:pPr>
                      <a:r>
                        <a:rPr lang="en-US" sz="900" dirty="0" smtClean="0"/>
                        <a:t>SCX-8128NA</a:t>
                      </a:r>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algn="ctr"/>
                      <a:r>
                        <a:rPr lang="en-US" sz="900" dirty="0" smtClean="0"/>
                        <a:t>-</a:t>
                      </a:r>
                      <a:endParaRPr lang="en-US" sz="900" dirty="0"/>
                    </a:p>
                  </a:txBody>
                  <a:tcPr marT="34290" marB="34290"/>
                </a:tc>
                <a:tc>
                  <a:txBody>
                    <a:bodyPr/>
                    <a:lstStyle/>
                    <a:p>
                      <a:pPr algn="ctr"/>
                      <a:r>
                        <a:rPr lang="en-US" sz="900" dirty="0" smtClean="0"/>
                        <a:t>o</a:t>
                      </a:r>
                      <a:endParaRPr lang="en-US" sz="900" dirty="0"/>
                    </a:p>
                  </a:txBody>
                  <a:tcPr marT="34290" marB="34290"/>
                </a:tc>
              </a:tr>
            </a:tbl>
          </a:graphicData>
        </a:graphic>
      </p:graphicFrame>
      <p:sp>
        <p:nvSpPr>
          <p:cNvPr id="48" name="AutoShape 6"/>
          <p:cNvSpPr>
            <a:spLocks noChangeArrowheads="1"/>
          </p:cNvSpPr>
          <p:nvPr/>
        </p:nvSpPr>
        <p:spPr bwMode="auto">
          <a:xfrm>
            <a:off x="3788662" y="2422229"/>
            <a:ext cx="5287101" cy="7676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51" name="AutoShape 6"/>
          <p:cNvSpPr>
            <a:spLocks noChangeArrowheads="1"/>
          </p:cNvSpPr>
          <p:nvPr/>
        </p:nvSpPr>
        <p:spPr bwMode="auto">
          <a:xfrm>
            <a:off x="3790935" y="1538378"/>
            <a:ext cx="5287101" cy="816660"/>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54" name="AutoShape 6"/>
          <p:cNvSpPr>
            <a:spLocks noChangeArrowheads="1"/>
          </p:cNvSpPr>
          <p:nvPr/>
        </p:nvSpPr>
        <p:spPr bwMode="auto">
          <a:xfrm>
            <a:off x="3775011" y="700747"/>
            <a:ext cx="5287101" cy="7676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49" name="제목 4"/>
          <p:cNvSpPr txBox="1">
            <a:spLocks/>
          </p:cNvSpPr>
          <p:nvPr/>
        </p:nvSpPr>
        <p:spPr>
          <a:xfrm>
            <a:off x="214314" y="88367"/>
            <a:ext cx="8301037" cy="584775"/>
          </a:xfrm>
          <a:prstGeom prst="rect">
            <a:avLst/>
          </a:prstGeom>
        </p:spPr>
        <p:txBody>
          <a:bodyPr>
            <a:spAutoFit/>
          </a:bodyPr>
          <a:lstStyle/>
          <a:p>
            <a:pPr eaLnBrk="0" latinLnBrk="1" hangingPunct="0">
              <a:defRPr/>
            </a:pPr>
            <a:r>
              <a:rPr kumimoji="0"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SCX-8128NA</a:t>
            </a:r>
            <a:r>
              <a:rPr kumimoji="0" lang="ru-RU"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endParaRPr kumimoji="0"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endParaRPr>
          </a:p>
        </p:txBody>
      </p:sp>
      <p:sp>
        <p:nvSpPr>
          <p:cNvPr id="56" name="TextBox 55"/>
          <p:cNvSpPr txBox="1"/>
          <p:nvPr/>
        </p:nvSpPr>
        <p:spPr>
          <a:xfrm>
            <a:off x="4862991" y="709910"/>
            <a:ext cx="4001929"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Эффективное использование площади</a:t>
            </a:r>
            <a:endParaRPr lang="en-US" dirty="0" smtClean="0">
              <a:solidFill>
                <a:schemeClr val="accent1">
                  <a:lumMod val="50000"/>
                </a:schemeClr>
              </a:solidFill>
              <a:latin typeface="Calibri" pitchFamily="34" charset="0"/>
              <a:ea typeface="+mn-ea"/>
            </a:endParaRPr>
          </a:p>
        </p:txBody>
      </p:sp>
      <p:sp>
        <p:nvSpPr>
          <p:cNvPr id="57" name="TextBox 56"/>
          <p:cNvSpPr txBox="1"/>
          <p:nvPr/>
        </p:nvSpPr>
        <p:spPr>
          <a:xfrm>
            <a:off x="3737555" y="1469019"/>
            <a:ext cx="3491212"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Интуитивно-понятный интерфейс</a:t>
            </a:r>
          </a:p>
        </p:txBody>
      </p:sp>
      <p:sp>
        <p:nvSpPr>
          <p:cNvPr id="59" name="TextBox 58"/>
          <p:cNvSpPr txBox="1"/>
          <p:nvPr/>
        </p:nvSpPr>
        <p:spPr>
          <a:xfrm>
            <a:off x="5202138" y="2355038"/>
            <a:ext cx="2891561"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Низкое энергопотребление</a:t>
            </a:r>
          </a:p>
        </p:txBody>
      </p:sp>
      <p:sp>
        <p:nvSpPr>
          <p:cNvPr id="31" name="TextBox 30"/>
          <p:cNvSpPr txBox="1"/>
          <p:nvPr/>
        </p:nvSpPr>
        <p:spPr bwMode="auto">
          <a:xfrm>
            <a:off x="124879" y="4190502"/>
            <a:ext cx="2814264" cy="769441"/>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Тонер на 25 000 ст</a:t>
            </a:r>
            <a:r>
              <a:rPr lang="en-US" sz="1400" dirty="0" smtClean="0">
                <a:solidFill>
                  <a:schemeClr val="tx2">
                    <a:lumMod val="75000"/>
                    <a:lumOff val="25000"/>
                  </a:schemeClr>
                </a:solidFill>
                <a:latin typeface="Calibri" pitchFamily="34" charset="0"/>
                <a:ea typeface="+mj-ea"/>
              </a:rPr>
              <a:t>.</a:t>
            </a:r>
            <a:endParaRPr lang="ru-RU" sz="1400" dirty="0" smtClean="0">
              <a:solidFill>
                <a:schemeClr val="tx2">
                  <a:lumMod val="75000"/>
                  <a:lumOff val="25000"/>
                </a:schemeClr>
              </a:solidFill>
              <a:latin typeface="Calibri" pitchFamily="34" charset="0"/>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Барабан 10</a:t>
            </a:r>
            <a:r>
              <a:rPr lang="en-US" sz="1400" dirty="0" smtClean="0">
                <a:solidFill>
                  <a:schemeClr val="tx2">
                    <a:lumMod val="75000"/>
                    <a:lumOff val="25000"/>
                  </a:schemeClr>
                </a:solidFill>
                <a:latin typeface="Calibri" pitchFamily="34" charset="0"/>
                <a:ea typeface="+mj-ea"/>
              </a:rPr>
              <a:t>0 000 </a:t>
            </a:r>
            <a:r>
              <a:rPr lang="ru-RU" sz="1400" dirty="0" smtClean="0">
                <a:solidFill>
                  <a:schemeClr val="tx2">
                    <a:lumMod val="75000"/>
                    <a:lumOff val="25000"/>
                  </a:schemeClr>
                </a:solidFill>
                <a:latin typeface="Calibri" pitchFamily="34" charset="0"/>
                <a:ea typeface="+mj-ea"/>
              </a:rPr>
              <a:t>ст</a:t>
            </a:r>
            <a:r>
              <a:rPr lang="en-US" sz="1400" dirty="0" smtClean="0">
                <a:solidFill>
                  <a:schemeClr val="tx2">
                    <a:lumMod val="75000"/>
                    <a:lumOff val="25000"/>
                  </a:schemeClr>
                </a:solidFill>
                <a:latin typeface="Calibri" pitchFamily="34" charset="0"/>
                <a:ea typeface="+mj-ea"/>
              </a:rPr>
              <a:t>.</a:t>
            </a:r>
            <a:endParaRPr lang="ru-RU" sz="1400" dirty="0" smtClean="0">
              <a:solidFill>
                <a:schemeClr val="tx2">
                  <a:lumMod val="75000"/>
                  <a:lumOff val="25000"/>
                </a:schemeClr>
              </a:solidFill>
              <a:latin typeface="Calibri" pitchFamily="34" charset="0"/>
              <a:ea typeface="+mj-ea"/>
            </a:endParaRPr>
          </a:p>
        </p:txBody>
      </p:sp>
      <p:sp>
        <p:nvSpPr>
          <p:cNvPr id="32" name="Rounded Rectangle 31"/>
          <p:cNvSpPr/>
          <p:nvPr/>
        </p:nvSpPr>
        <p:spPr bwMode="auto">
          <a:xfrm>
            <a:off x="98101" y="4173583"/>
            <a:ext cx="3637875" cy="786360"/>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6"/>
              </a:buBlip>
              <a:defRPr/>
            </a:pPr>
            <a:endParaRPr kumimoji="1" lang="ru-RU" altLang="ko-KR" dirty="0">
              <a:solidFill>
                <a:prstClr val="black"/>
              </a:solidFill>
              <a:latin typeface="Calibri" pitchFamily="34" charset="0"/>
              <a:ea typeface="+mj-ea"/>
            </a:endParaRPr>
          </a:p>
        </p:txBody>
      </p:sp>
      <p:grpSp>
        <p:nvGrpSpPr>
          <p:cNvPr id="2" name="Group 25"/>
          <p:cNvGrpSpPr>
            <a:grpSpLocks/>
          </p:cNvGrpSpPr>
          <p:nvPr/>
        </p:nvGrpSpPr>
        <p:grpSpPr bwMode="auto">
          <a:xfrm>
            <a:off x="190500" y="2314913"/>
            <a:ext cx="4042960" cy="366713"/>
            <a:chOff x="298252" y="1396987"/>
            <a:chExt cx="8023876" cy="488950"/>
          </a:xfrm>
        </p:grpSpPr>
        <p:sp>
          <p:nvSpPr>
            <p:cNvPr id="30"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8" name="Rectangle 54"/>
            <p:cNvSpPr>
              <a:spLocks noChangeArrowheads="1"/>
            </p:cNvSpPr>
            <p:nvPr/>
          </p:nvSpPr>
          <p:spPr bwMode="auto">
            <a:xfrm>
              <a:off x="1835763" y="14223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Черно-белое МФУ</a:t>
              </a:r>
              <a:endParaRPr lang="en-US" altLang="ko-KR" sz="1600" dirty="0">
                <a:solidFill>
                  <a:srgbClr val="003366"/>
                </a:solidFill>
                <a:latin typeface="+mn-lt"/>
              </a:endParaRPr>
            </a:p>
          </p:txBody>
        </p:sp>
      </p:grpSp>
      <p:grpSp>
        <p:nvGrpSpPr>
          <p:cNvPr id="3" name="Group 25"/>
          <p:cNvGrpSpPr>
            <a:grpSpLocks/>
          </p:cNvGrpSpPr>
          <p:nvPr/>
        </p:nvGrpSpPr>
        <p:grpSpPr bwMode="auto">
          <a:xfrm>
            <a:off x="190500" y="2734013"/>
            <a:ext cx="3776260" cy="366713"/>
            <a:chOff x="298252" y="1396987"/>
            <a:chExt cx="7494569" cy="488950"/>
          </a:xfrm>
        </p:grpSpPr>
        <p:sp>
          <p:nvSpPr>
            <p:cNvPr id="41"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45" name="Rectangle 54"/>
            <p:cNvSpPr>
              <a:spLocks noChangeArrowheads="1"/>
            </p:cNvSpPr>
            <p:nvPr/>
          </p:nvSpPr>
          <p:spPr bwMode="auto">
            <a:xfrm>
              <a:off x="1306456"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Средний</a:t>
              </a:r>
              <a:r>
                <a:rPr lang="en-US" altLang="ko-KR" sz="1600" dirty="0" smtClean="0">
                  <a:solidFill>
                    <a:srgbClr val="003366"/>
                  </a:solidFill>
                  <a:latin typeface="+mn-lt"/>
                </a:rPr>
                <a:t>/</a:t>
              </a:r>
              <a:r>
                <a:rPr lang="ru-RU" altLang="ko-KR" sz="1600" dirty="0" smtClean="0">
                  <a:solidFill>
                    <a:srgbClr val="003366"/>
                  </a:solidFill>
                  <a:latin typeface="+mn-lt"/>
                </a:rPr>
                <a:t>большой офис</a:t>
              </a:r>
              <a:endParaRPr lang="en-US" altLang="ko-KR" sz="1600" dirty="0">
                <a:solidFill>
                  <a:srgbClr val="003366"/>
                </a:solidFill>
                <a:latin typeface="+mn-lt"/>
              </a:endParaRPr>
            </a:p>
          </p:txBody>
        </p:sp>
      </p:grpSp>
      <p:sp>
        <p:nvSpPr>
          <p:cNvPr id="25" name="TextBox 24"/>
          <p:cNvSpPr txBox="1"/>
          <p:nvPr/>
        </p:nvSpPr>
        <p:spPr>
          <a:xfrm>
            <a:off x="4864100" y="923925"/>
            <a:ext cx="4343400" cy="504825"/>
          </a:xfrm>
          <a:prstGeom prst="rect">
            <a:avLst/>
          </a:prstGeom>
          <a:noFill/>
        </p:spPr>
        <p:txBody>
          <a:bodyPr wrap="square" rtlCol="0">
            <a:noAutofit/>
          </a:bodyPr>
          <a:lstStyle/>
          <a:p>
            <a:r>
              <a:rPr lang="ru-RU" sz="1100" dirty="0" smtClean="0">
                <a:latin typeface="Calibri" pitchFamily="34" charset="0"/>
              </a:rPr>
              <a:t>Небольшие габариты оборудования, позволяет экономить </a:t>
            </a:r>
          </a:p>
          <a:p>
            <a:r>
              <a:rPr lang="ru-RU" sz="1100" dirty="0" smtClean="0">
                <a:latin typeface="Calibri" pitchFamily="34" charset="0"/>
              </a:rPr>
              <a:t>каждый сантиметр вашего офиса.  Устройство легко </a:t>
            </a:r>
          </a:p>
          <a:p>
            <a:r>
              <a:rPr lang="ru-RU" sz="1100" dirty="0" smtClean="0">
                <a:latin typeface="Calibri" pitchFamily="34" charset="0"/>
              </a:rPr>
              <a:t>устанавливается и настраивается</a:t>
            </a:r>
            <a:r>
              <a:rPr lang="ru-RU" sz="1200" dirty="0" smtClean="0">
                <a:latin typeface="Calibri" pitchFamily="34" charset="0"/>
              </a:rPr>
              <a:t>.</a:t>
            </a:r>
            <a:endParaRPr lang="ru-RU" sz="1200" dirty="0">
              <a:latin typeface="Calibri" pitchFamily="34" charset="0"/>
            </a:endParaRPr>
          </a:p>
        </p:txBody>
      </p:sp>
      <p:sp>
        <p:nvSpPr>
          <p:cNvPr id="26" name="TextBox 25"/>
          <p:cNvSpPr txBox="1"/>
          <p:nvPr/>
        </p:nvSpPr>
        <p:spPr>
          <a:xfrm>
            <a:off x="4962526" y="2571750"/>
            <a:ext cx="4181475" cy="504825"/>
          </a:xfrm>
          <a:prstGeom prst="rect">
            <a:avLst/>
          </a:prstGeom>
          <a:noFill/>
        </p:spPr>
        <p:txBody>
          <a:bodyPr wrap="square" rtlCol="0">
            <a:noAutofit/>
          </a:bodyPr>
          <a:lstStyle/>
          <a:p>
            <a:r>
              <a:rPr lang="ru-RU" sz="1200" dirty="0" smtClean="0">
                <a:latin typeface="Calibri" pitchFamily="34" charset="0"/>
              </a:rPr>
              <a:t>Технология интеграции компонентов на одной плате </a:t>
            </a:r>
          </a:p>
          <a:p>
            <a:r>
              <a:rPr lang="ru-RU" sz="1200" dirty="0" smtClean="0">
                <a:latin typeface="Calibri" pitchFamily="34" charset="0"/>
              </a:rPr>
              <a:t>позволяет значительно снизить потребление энергии и </a:t>
            </a:r>
          </a:p>
          <a:p>
            <a:r>
              <a:rPr lang="ru-RU" sz="1200" dirty="0" smtClean="0">
                <a:latin typeface="Calibri" pitchFamily="34" charset="0"/>
              </a:rPr>
              <a:t>ускорить процесс печати, а также эксплуатационные затраты</a:t>
            </a:r>
            <a:endParaRPr lang="ru-RU" sz="1200" dirty="0">
              <a:latin typeface="Calibri" pitchFamily="34" charset="0"/>
            </a:endParaRPr>
          </a:p>
        </p:txBody>
      </p:sp>
      <p:pic>
        <p:nvPicPr>
          <p:cNvPr id="50186" name="Picture 1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62875" y="1569243"/>
            <a:ext cx="1294528" cy="713489"/>
          </a:xfrm>
          <a:prstGeom prst="rect">
            <a:avLst/>
          </a:prstGeom>
          <a:noFill/>
          <a:ln w="9525">
            <a:noFill/>
            <a:miter lim="800000"/>
            <a:headEnd/>
            <a:tailEnd/>
          </a:ln>
          <a:effectLst/>
        </p:spPr>
      </p:pic>
      <p:sp>
        <p:nvSpPr>
          <p:cNvPr id="34" name="TextBox 33"/>
          <p:cNvSpPr txBox="1"/>
          <p:nvPr/>
        </p:nvSpPr>
        <p:spPr>
          <a:xfrm>
            <a:off x="3759199" y="1704975"/>
            <a:ext cx="4117975" cy="504825"/>
          </a:xfrm>
          <a:prstGeom prst="rect">
            <a:avLst/>
          </a:prstGeom>
          <a:noFill/>
        </p:spPr>
        <p:txBody>
          <a:bodyPr wrap="square" rtlCol="0">
            <a:noAutofit/>
          </a:bodyPr>
          <a:lstStyle/>
          <a:p>
            <a:r>
              <a:rPr lang="ru-RU" sz="1050" dirty="0" smtClean="0">
                <a:latin typeface="Calibri" pitchFamily="34" charset="0"/>
              </a:rPr>
              <a:t>Устройство снащено 7” цветным сенсорным дисплеем с удобной системой навигации. Интуитивно-понятный и простой интерфейс пользователя позволяет легко и быстро выполнять самые сложные задания на печать.</a:t>
            </a:r>
            <a:endParaRPr lang="ru-RU" sz="1050" dirty="0">
              <a:latin typeface="Calibri" pitchFamily="34" charset="0"/>
            </a:endParaRPr>
          </a:p>
        </p:txBody>
      </p:sp>
      <p:pic>
        <p:nvPicPr>
          <p:cNvPr id="27" name="Picture 26" descr="CLX-9201NA_008_Right-30-Angle_White.jpg"/>
          <p:cNvPicPr>
            <a:picLocks noChangeAspect="1"/>
          </p:cNvPicPr>
          <p:nvPr/>
        </p:nvPicPr>
        <p:blipFill>
          <a:blip r:embed="rId8" cstate="print"/>
          <a:stretch>
            <a:fillRect/>
          </a:stretch>
        </p:blipFill>
        <p:spPr>
          <a:xfrm>
            <a:off x="1178847" y="700747"/>
            <a:ext cx="1306857" cy="1581986"/>
          </a:xfrm>
          <a:prstGeom prst="rect">
            <a:avLst/>
          </a:prstGeom>
        </p:spPr>
      </p:pic>
      <p:pic>
        <p:nvPicPr>
          <p:cNvPr id="28" name="Picture 2" descr="C:\Users\sekz\Pictures\Samsung logo\Samsung_Business_rgb.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9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TextBox 32"/>
          <p:cNvSpPr txBox="1">
            <a:spLocks noChangeArrowheads="1"/>
          </p:cNvSpPr>
          <p:nvPr/>
        </p:nvSpPr>
        <p:spPr bwMode="auto">
          <a:xfrm>
            <a:off x="50913" y="45229"/>
            <a:ext cx="6628613" cy="5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075" tIns="40038" rIns="80075" bIns="40038">
            <a:spAutoFit/>
          </a:bodyPr>
          <a:lstStyle>
            <a:defPPr>
              <a:defRPr lang="en-US"/>
            </a:defPPr>
            <a:lvl1pPr latinLnBrk="0">
              <a:defRPr kumimoji="0" sz="2800" b="1" cap="all" spc="-100">
                <a:gradFill>
                  <a:gsLst>
                    <a:gs pos="100000">
                      <a:srgbClr val="006AAC"/>
                    </a:gs>
                    <a:gs pos="0">
                      <a:srgbClr val="006AAC"/>
                    </a:gs>
                  </a:gsLst>
                  <a:lin ang="5400000" scaled="0"/>
                </a:gradFill>
                <a:latin typeface="Samsung InterFace" panose="020B0503020203020204" pitchFamily="34" charset="0"/>
                <a:ea typeface="Arial Unicode MS" panose="020B0604020202020204" pitchFamily="50" charset="-127"/>
                <a:cs typeface="Arial" panose="020B0604020202020204" pitchFamily="34" charset="0"/>
              </a:defRPr>
            </a:lvl1pPr>
          </a:lstStyle>
          <a:p>
            <a:pPr defTabSz="455987"/>
            <a:r>
              <a:rPr lang="en-US" altLang="ko-KR" sz="3200" dirty="0" smtClean="0">
                <a:latin typeface="Times New Roman" panose="02020603050405020304" pitchFamily="18" charset="0"/>
                <a:cs typeface="Times New Roman" panose="02020603050405020304" pitchFamily="18" charset="0"/>
              </a:rPr>
              <a:t>1</a:t>
            </a:r>
            <a:r>
              <a:rPr lang="ru-RU" altLang="ko-KR" sz="2400" baseline="30000" dirty="0" smtClean="0">
                <a:latin typeface="Times New Roman" panose="02020603050405020304" pitchFamily="18" charset="0"/>
                <a:cs typeface="Times New Roman" panose="02020603050405020304" pitchFamily="18" charset="0"/>
              </a:rPr>
              <a:t>ый</a:t>
            </a:r>
            <a:r>
              <a:rPr lang="ru-RU" altLang="ko-KR" sz="2400" dirty="0" smtClean="0">
                <a:latin typeface="Times New Roman" panose="02020603050405020304" pitchFamily="18" charset="0"/>
                <a:cs typeface="Times New Roman" panose="02020603050405020304" pitchFamily="18" charset="0"/>
              </a:rPr>
              <a:t> </a:t>
            </a:r>
            <a:r>
              <a:rPr lang="en-US" altLang="ko-KR" sz="2400" dirty="0" smtClean="0">
                <a:latin typeface="Times New Roman" panose="02020603050405020304" pitchFamily="18" charset="0"/>
                <a:cs typeface="Times New Roman" panose="02020603050405020304" pitchFamily="18" charset="0"/>
              </a:rPr>
              <a:t> </a:t>
            </a:r>
            <a:r>
              <a:rPr lang="ru-RU" altLang="ko-KR" sz="2400" dirty="0">
                <a:latin typeface="Times New Roman" panose="02020603050405020304" pitchFamily="18" charset="0"/>
                <a:cs typeface="Times New Roman" panose="02020603050405020304" pitchFamily="18" charset="0"/>
              </a:rPr>
              <a:t>В МИРЕ Принтер с поддержкой </a:t>
            </a:r>
            <a:r>
              <a:rPr lang="en-US" altLang="ko-KR" sz="2400" dirty="0">
                <a:latin typeface="Times New Roman" panose="02020603050405020304" pitchFamily="18" charset="0"/>
                <a:cs typeface="Times New Roman" panose="02020603050405020304" pitchFamily="18" charset="0"/>
              </a:rPr>
              <a:t>NFC </a:t>
            </a:r>
            <a:endParaRPr lang="ko-KR" altLang="en-US" sz="2400" dirty="0">
              <a:latin typeface="Times New Roman" panose="02020603050405020304" pitchFamily="18" charset="0"/>
              <a:cs typeface="Times New Roman" panose="02020603050405020304" pitchFamily="18" charset="0"/>
            </a:endParaRPr>
          </a:p>
        </p:txBody>
      </p:sp>
      <p:pic>
        <p:nvPicPr>
          <p:cNvPr id="48132" name="그림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65886" y="2199811"/>
            <a:ext cx="3508439" cy="233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그림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83005" y="2480103"/>
            <a:ext cx="2020833" cy="20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4" name="그룹 9"/>
          <p:cNvGrpSpPr>
            <a:grpSpLocks/>
          </p:cNvGrpSpPr>
          <p:nvPr/>
        </p:nvGrpSpPr>
        <p:grpSpPr bwMode="auto">
          <a:xfrm>
            <a:off x="7374325" y="599225"/>
            <a:ext cx="1661300" cy="1034949"/>
            <a:chOff x="6031798" y="1614631"/>
            <a:chExt cx="2178116" cy="1665530"/>
          </a:xfrm>
        </p:grpSpPr>
        <p:sp>
          <p:nvSpPr>
            <p:cNvPr id="6" name="타원 5"/>
            <p:cNvSpPr/>
            <p:nvPr/>
          </p:nvSpPr>
          <p:spPr>
            <a:xfrm>
              <a:off x="6417371" y="1762843"/>
              <a:ext cx="1406970" cy="140615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5987">
                <a:defRPr/>
              </a:pPr>
              <a:endParaRPr lang="ko-KR" altLang="en-US">
                <a:solidFill>
                  <a:prstClr val="white"/>
                </a:solidFill>
                <a:latin typeface="Samsung InterFace"/>
              </a:endParaRPr>
            </a:p>
          </p:txBody>
        </p:sp>
        <p:pic>
          <p:nvPicPr>
            <p:cNvPr id="48140" name="Picture 2"/>
            <p:cNvPicPr>
              <a:picLocks noChangeAspect="1" noChangeArrowheads="1"/>
            </p:cNvPicPr>
            <p:nvPr/>
          </p:nvPicPr>
          <p:blipFill>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6031798" y="1614631"/>
              <a:ext cx="2178116" cy="166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8135" name="그림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42662" y="1964685"/>
            <a:ext cx="760529" cy="8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6"/>
          <p:cNvSpPr txBox="1">
            <a:spLocks noChangeArrowheads="1"/>
          </p:cNvSpPr>
          <p:nvPr/>
        </p:nvSpPr>
        <p:spPr bwMode="auto">
          <a:xfrm>
            <a:off x="7457269" y="4473949"/>
            <a:ext cx="1495412" cy="20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075" tIns="40038" rIns="80075" bIns="40038">
            <a:spAutoFit/>
          </a:bodyPr>
          <a:lstStyle/>
          <a:p>
            <a:pPr algn="r" defTabSz="455987" latinLnBrk="0">
              <a:defRPr/>
            </a:pPr>
            <a:r>
              <a:rPr kumimoji="0" lang="en-US" altLang="ko-KR" sz="800" dirty="0">
                <a:gradFill>
                  <a:gsLst>
                    <a:gs pos="0">
                      <a:srgbClr val="404040"/>
                    </a:gs>
                    <a:gs pos="100000">
                      <a:srgbClr val="404040"/>
                    </a:gs>
                  </a:gsLst>
                  <a:lin ang="5400000" scaled="0"/>
                </a:gradFill>
                <a:latin typeface="Samsung InterFace"/>
                <a:ea typeface="Arial Unicode MS" panose="020B0604020202020204" pitchFamily="50" charset="-127"/>
                <a:cs typeface="Arial" panose="020B0604020202020204" pitchFamily="34" charset="0"/>
              </a:rPr>
              <a:t>Source : www.buyerslab.com</a:t>
            </a:r>
          </a:p>
        </p:txBody>
      </p:sp>
      <p:sp>
        <p:nvSpPr>
          <p:cNvPr id="17" name="Rectangle 7"/>
          <p:cNvSpPr/>
          <p:nvPr/>
        </p:nvSpPr>
        <p:spPr>
          <a:xfrm>
            <a:off x="4824983" y="1519431"/>
            <a:ext cx="2845847" cy="265524"/>
          </a:xfrm>
          <a:prstGeom prst="rect">
            <a:avLst/>
          </a:prstGeom>
          <a:noFill/>
        </p:spPr>
        <p:txBody>
          <a:bodyPr wrap="none" lIns="80075" tIns="40038" rIns="80075" bIns="40038">
            <a:spAutoFit/>
          </a:bodyPr>
          <a:lstStyle/>
          <a:p>
            <a:pPr defTabSz="455987" latinLnBrk="0">
              <a:defRPr/>
            </a:pPr>
            <a:r>
              <a:rPr kumimoji="0" lang="en-US" altLang="ko-KR" sz="1200" i="1" dirty="0">
                <a:gradFill>
                  <a:gsLst>
                    <a:gs pos="0">
                      <a:srgbClr val="404040"/>
                    </a:gs>
                    <a:gs pos="100000">
                      <a:srgbClr val="404040"/>
                    </a:gs>
                  </a:gsLst>
                  <a:lin ang="5400000" scaled="0"/>
                </a:gradFill>
                <a:latin typeface="Samsung InterFace"/>
                <a:ea typeface="MS PGothic" pitchFamily="34" charset="-128"/>
                <a:cs typeface="Arial" panose="020B0604020202020204" pitchFamily="34" charset="0"/>
              </a:rPr>
              <a:t>-  BLI Associate Editor Dan DiGiacomo.</a:t>
            </a:r>
          </a:p>
        </p:txBody>
      </p:sp>
      <p:sp>
        <p:nvSpPr>
          <p:cNvPr id="20" name="TextBox 6"/>
          <p:cNvSpPr txBox="1">
            <a:spLocks noChangeArrowheads="1"/>
          </p:cNvSpPr>
          <p:nvPr/>
        </p:nvSpPr>
        <p:spPr bwMode="auto">
          <a:xfrm>
            <a:off x="276225" y="733958"/>
            <a:ext cx="7181044" cy="911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075" tIns="40038" rIns="80075" bIns="40038">
            <a:spAutoFit/>
          </a:bodyPr>
          <a:lstStyle>
            <a:defPPr>
              <a:defRPr lang="en-US"/>
            </a:defPPr>
            <a:lvl1pPr>
              <a:defRPr sz="1200" b="1">
                <a:gradFill>
                  <a:gsLst>
                    <a:gs pos="0">
                      <a:srgbClr val="0077C3"/>
                    </a:gs>
                    <a:gs pos="100000">
                      <a:srgbClr val="0077C3"/>
                    </a:gs>
                  </a:gsLst>
                  <a:lin ang="5400000" scaled="0"/>
                </a:gradFill>
                <a:latin typeface="Arial" panose="020B0604020202020204" pitchFamily="34" charset="0"/>
                <a:ea typeface="Arial Unicode MS" panose="020B0604020202020204" pitchFamily="50" charset="-127"/>
                <a:cs typeface="Arial" panose="020B0604020202020204" pitchFamily="34" charset="0"/>
              </a:defRPr>
            </a:lvl1pPr>
          </a:lstStyle>
          <a:p>
            <a:pPr algn="ctr" defTabSz="455987" latinLnBrk="0">
              <a:defRPr/>
            </a:pPr>
            <a:r>
              <a:rPr kumimoji="0" lang="en-US" altLang="ko-KR" sz="1800" b="0" dirty="0">
                <a:solidFill>
                  <a:prstClr val="black">
                    <a:lumMod val="65000"/>
                    <a:lumOff val="35000"/>
                  </a:prstClr>
                </a:solidFill>
                <a:latin typeface="Samsung InterFace"/>
              </a:rPr>
              <a:t>“</a:t>
            </a:r>
            <a:r>
              <a:rPr kumimoji="0" lang="ru-RU" altLang="ko-KR" sz="1800" b="0" i="1" dirty="0">
                <a:solidFill>
                  <a:prstClr val="black">
                    <a:lumMod val="65000"/>
                    <a:lumOff val="35000"/>
                  </a:prstClr>
                </a:solidFill>
                <a:latin typeface="Samsung InterFace"/>
              </a:rPr>
              <a:t>Хотя технология </a:t>
            </a:r>
            <a:r>
              <a:rPr kumimoji="0" lang="en-US" altLang="ko-KR" sz="1800" b="0" i="1" dirty="0">
                <a:solidFill>
                  <a:prstClr val="black">
                    <a:lumMod val="65000"/>
                    <a:lumOff val="35000"/>
                  </a:prstClr>
                </a:solidFill>
                <a:latin typeface="Samsung InterFace"/>
              </a:rPr>
              <a:t>NF</a:t>
            </a:r>
            <a:r>
              <a:rPr kumimoji="0" lang="ru-RU" altLang="ko-KR" sz="1800" b="0" i="1" dirty="0">
                <a:solidFill>
                  <a:prstClr val="black">
                    <a:lumMod val="65000"/>
                    <a:lumOff val="35000"/>
                  </a:prstClr>
                </a:solidFill>
                <a:latin typeface="Samsung InterFace"/>
              </a:rPr>
              <a:t>С существует уже достаточно давно, полноту и простоту её использования удалось раскрыть только </a:t>
            </a:r>
            <a:r>
              <a:rPr kumimoji="0" lang="en-US" altLang="ko-KR" sz="1800" b="0" i="1" dirty="0">
                <a:solidFill>
                  <a:prstClr val="black">
                    <a:lumMod val="65000"/>
                    <a:lumOff val="35000"/>
                  </a:prstClr>
                </a:solidFill>
                <a:latin typeface="Samsung InterFace"/>
              </a:rPr>
              <a:t> </a:t>
            </a:r>
            <a:r>
              <a:rPr kumimoji="0" lang="ru-RU" altLang="ko-KR" sz="1800" b="0" i="1" dirty="0">
                <a:solidFill>
                  <a:prstClr val="black">
                    <a:lumMod val="65000"/>
                    <a:lumOff val="35000"/>
                  </a:prstClr>
                </a:solidFill>
                <a:latin typeface="Samsung InterFace"/>
              </a:rPr>
              <a:t>с  </a:t>
            </a:r>
            <a:r>
              <a:rPr kumimoji="0" lang="en-US" altLang="ko-KR" sz="1800" b="0" dirty="0">
                <a:solidFill>
                  <a:prstClr val="black">
                    <a:lumMod val="65000"/>
                    <a:lumOff val="35000"/>
                  </a:prstClr>
                </a:solidFill>
                <a:latin typeface="Samsung InterFace"/>
              </a:rPr>
              <a:t>Samsung </a:t>
            </a:r>
            <a:r>
              <a:rPr kumimoji="0" lang="en-US" altLang="ko-KR" sz="1800" b="0" dirty="0" smtClean="0">
                <a:solidFill>
                  <a:prstClr val="black">
                    <a:lumMod val="65000"/>
                    <a:lumOff val="35000"/>
                  </a:prstClr>
                </a:solidFill>
                <a:latin typeface="Samsung InterFace"/>
              </a:rPr>
              <a:t>  </a:t>
            </a:r>
            <a:r>
              <a:rPr kumimoji="0" lang="en-US" altLang="ko-KR" sz="1800" b="0" dirty="0" err="1">
                <a:solidFill>
                  <a:prstClr val="black">
                    <a:lumMod val="65000"/>
                    <a:lumOff val="35000"/>
                  </a:prstClr>
                </a:solidFill>
                <a:latin typeface="Samsung InterFace"/>
              </a:rPr>
              <a:t>MobilePrint</a:t>
            </a:r>
            <a:r>
              <a:rPr kumimoji="0" lang="en-US" altLang="ko-KR" sz="1800" b="0" dirty="0">
                <a:solidFill>
                  <a:prstClr val="black">
                    <a:lumMod val="65000"/>
                    <a:lumOff val="35000"/>
                  </a:prstClr>
                </a:solidFill>
                <a:latin typeface="Samsung InterFace"/>
              </a:rPr>
              <a:t>.”</a:t>
            </a:r>
          </a:p>
        </p:txBody>
      </p:sp>
      <p:pic>
        <p:nvPicPr>
          <p:cNvPr id="15" name="Picture 2" descr="C:\Users\sekz\Pictures\Samsung logo\Samsung_Business_rg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9974" y="60385"/>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784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MLT-D104S(SEE)_Mix_L.jpg"/>
          <p:cNvPicPr>
            <a:picLocks noChangeAspect="1"/>
          </p:cNvPicPr>
          <p:nvPr/>
        </p:nvPicPr>
        <p:blipFill>
          <a:blip r:embed="rId3" cstate="email"/>
          <a:srcRect/>
          <a:stretch>
            <a:fillRect/>
          </a:stretch>
        </p:blipFill>
        <p:spPr bwMode="auto">
          <a:xfrm>
            <a:off x="2703984" y="3880821"/>
            <a:ext cx="1005833" cy="715673"/>
          </a:xfrm>
          <a:prstGeom prst="rect">
            <a:avLst/>
          </a:prstGeom>
          <a:noFill/>
          <a:ln w="9525">
            <a:noFill/>
            <a:miter lim="800000"/>
            <a:headEnd/>
            <a:tailEnd/>
          </a:ln>
        </p:spPr>
      </p:pic>
      <p:pic>
        <p:nvPicPr>
          <p:cNvPr id="34" name="Picture 2" descr="http://www.samsung.com/ru/consumer-images/product/printers/2012/SCX-8123ND-XEV/features/SCX-8123ND-XEV-81-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42188" y="1557587"/>
            <a:ext cx="1801813" cy="777522"/>
          </a:xfrm>
          <a:prstGeom prst="rect">
            <a:avLst/>
          </a:prstGeom>
          <a:noFill/>
        </p:spPr>
      </p:pic>
      <p:pic>
        <p:nvPicPr>
          <p:cNvPr id="2056" name="Picture 8" descr="http://www.samsung.com/ru/system/consumer/product/2009/07/10/scx-6545nxev/SCX-6555N_features_0last.jpg"/>
          <p:cNvPicPr>
            <a:picLocks noChangeAspect="1" noChangeArrowheads="1"/>
          </p:cNvPicPr>
          <p:nvPr/>
        </p:nvPicPr>
        <p:blipFill>
          <a:blip r:embed="rId5" cstate="print"/>
          <a:srcRect/>
          <a:stretch>
            <a:fillRect/>
          </a:stretch>
        </p:blipFill>
        <p:spPr bwMode="auto">
          <a:xfrm>
            <a:off x="3690931" y="721383"/>
            <a:ext cx="1946365" cy="736681"/>
          </a:xfrm>
          <a:prstGeom prst="rect">
            <a:avLst/>
          </a:prstGeom>
          <a:noFill/>
        </p:spPr>
      </p:pic>
      <p:sp>
        <p:nvSpPr>
          <p:cNvPr id="160791" name="Rectangle 19"/>
          <p:cNvSpPr>
            <a:spLocks noChangeArrowheads="1"/>
          </p:cNvSpPr>
          <p:nvPr/>
        </p:nvSpPr>
        <p:spPr bwMode="auto">
          <a:xfrm>
            <a:off x="3886387" y="3127904"/>
            <a:ext cx="5087795" cy="1938992"/>
          </a:xfrm>
          <a:prstGeom prst="rect">
            <a:avLst/>
          </a:prstGeom>
          <a:noFill/>
          <a:ln w="9525">
            <a:noFill/>
            <a:miter lim="800000"/>
            <a:headEnd/>
            <a:tailEnd/>
          </a:ln>
        </p:spPr>
        <p:txBody>
          <a:bodyPr wrap="square">
            <a:spAutoFit/>
          </a:bodyPr>
          <a:lstStyle/>
          <a:p>
            <a:pPr>
              <a:buSzPct val="90000"/>
            </a:pPr>
            <a:r>
              <a:rPr lang="ru-RU" altLang="ko-KR" b="1" dirty="0" smtClean="0">
                <a:latin typeface="Calibri" pitchFamily="34" charset="0"/>
              </a:rPr>
              <a:t>Основные характеристики</a:t>
            </a:r>
            <a:r>
              <a:rPr lang="en-US" altLang="ko-KR" b="1" dirty="0" smtClean="0">
                <a:latin typeface="Calibri" pitchFamily="34" charset="0"/>
              </a:rPr>
              <a:t>:</a:t>
            </a:r>
          </a:p>
          <a:p>
            <a:pPr>
              <a:spcBef>
                <a:spcPts val="600"/>
              </a:spcBef>
              <a:buFont typeface="Arial" pitchFamily="34" charset="0"/>
              <a:buChar char="•"/>
              <a:defRPr/>
            </a:pPr>
            <a:r>
              <a:rPr lang="en-US" altLang="ko-KR" sz="1200" dirty="0" smtClean="0">
                <a:solidFill>
                  <a:schemeClr val="tx2">
                    <a:lumMod val="75000"/>
                    <a:lumOff val="25000"/>
                  </a:schemeClr>
                </a:solidFill>
                <a:latin typeface="Calibri" pitchFamily="34" charset="0"/>
              </a:rPr>
              <a:t> </a:t>
            </a:r>
            <a:r>
              <a:rPr lang="ru-RU" altLang="ko-KR" sz="1200" dirty="0" smtClean="0">
                <a:solidFill>
                  <a:schemeClr val="tx2">
                    <a:lumMod val="75000"/>
                    <a:lumOff val="25000"/>
                  </a:schemeClr>
                </a:solidFill>
                <a:latin typeface="Calibri" pitchFamily="34" charset="0"/>
              </a:rPr>
              <a:t> Скорость печати</a:t>
            </a:r>
            <a:r>
              <a:rPr lang="en-US" altLang="ko-KR" sz="1200" dirty="0" smtClean="0">
                <a:solidFill>
                  <a:schemeClr val="tx2">
                    <a:lumMod val="75000"/>
                    <a:lumOff val="25000"/>
                  </a:schemeClr>
                </a:solidFill>
                <a:latin typeface="Calibri" pitchFamily="34" charset="0"/>
              </a:rPr>
              <a:t>:</a:t>
            </a:r>
            <a:r>
              <a:rPr lang="ru-RU" altLang="ko-KR" sz="1200" dirty="0" smtClean="0">
                <a:solidFill>
                  <a:schemeClr val="tx2">
                    <a:lumMod val="75000"/>
                    <a:lumOff val="25000"/>
                  </a:schemeClr>
                </a:solidFill>
                <a:latin typeface="Calibri" pitchFamily="34" charset="0"/>
              </a:rPr>
              <a:t> 40</a:t>
            </a:r>
            <a:r>
              <a:rPr lang="en-US" altLang="ko-KR" sz="1200" dirty="0" smtClean="0">
                <a:solidFill>
                  <a:schemeClr val="tx2">
                    <a:lumMod val="75000"/>
                    <a:lumOff val="25000"/>
                  </a:schemeClr>
                </a:solidFill>
                <a:latin typeface="Calibri" pitchFamily="34" charset="0"/>
              </a:rPr>
              <a:t> </a:t>
            </a:r>
            <a:r>
              <a:rPr lang="ru-RU" altLang="ko-KR" sz="1200" dirty="0" err="1" smtClean="0">
                <a:solidFill>
                  <a:schemeClr val="tx2">
                    <a:lumMod val="75000"/>
                    <a:lumOff val="25000"/>
                  </a:schemeClr>
                </a:solidFill>
                <a:latin typeface="Calibri" pitchFamily="34" charset="0"/>
              </a:rPr>
              <a:t>стр</a:t>
            </a:r>
            <a:r>
              <a:rPr lang="ru-RU" altLang="ko-KR" sz="1200" dirty="0" smtClean="0">
                <a:solidFill>
                  <a:schemeClr val="tx2">
                    <a:lumMod val="75000"/>
                    <a:lumOff val="25000"/>
                  </a:schemeClr>
                </a:solidFill>
                <a:latin typeface="Calibri" pitchFamily="34" charset="0"/>
              </a:rPr>
              <a:t>/мин</a:t>
            </a:r>
            <a:endParaRPr lang="en-US" altLang="ko-KR" sz="1200"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200" dirty="0" smtClean="0">
                <a:solidFill>
                  <a:schemeClr val="tx2">
                    <a:lumMod val="75000"/>
                    <a:lumOff val="25000"/>
                  </a:schemeClr>
                </a:solidFill>
                <a:latin typeface="Calibri" pitchFamily="34" charset="0"/>
              </a:rPr>
              <a:t>  Оперативная память</a:t>
            </a:r>
            <a:r>
              <a:rPr lang="en-US" altLang="ko-KR" sz="1200" dirty="0" smtClean="0">
                <a:solidFill>
                  <a:schemeClr val="tx2">
                    <a:lumMod val="75000"/>
                    <a:lumOff val="25000"/>
                  </a:schemeClr>
                </a:solidFill>
                <a:latin typeface="Calibri" pitchFamily="34" charset="0"/>
              </a:rPr>
              <a:t>:</a:t>
            </a:r>
            <a:r>
              <a:rPr lang="ru-RU" altLang="ko-KR" sz="1200" dirty="0" smtClean="0">
                <a:solidFill>
                  <a:schemeClr val="tx2">
                    <a:lumMod val="75000"/>
                    <a:lumOff val="25000"/>
                  </a:schemeClr>
                </a:solidFill>
                <a:latin typeface="Calibri" pitchFamily="34" charset="0"/>
              </a:rPr>
              <a:t> 1 Гб</a:t>
            </a:r>
          </a:p>
          <a:p>
            <a:pPr>
              <a:spcBef>
                <a:spcPts val="600"/>
              </a:spcBef>
              <a:buFont typeface="Arial" pitchFamily="34" charset="0"/>
              <a:buChar char="•"/>
              <a:defRPr/>
            </a:pPr>
            <a:r>
              <a:rPr lang="ru-RU" altLang="ko-KR" sz="1200" dirty="0" smtClean="0">
                <a:solidFill>
                  <a:schemeClr val="tx2">
                    <a:lumMod val="75000"/>
                    <a:lumOff val="25000"/>
                  </a:schemeClr>
                </a:solidFill>
                <a:latin typeface="Calibri" pitchFamily="34" charset="0"/>
              </a:rPr>
              <a:t>  Процессор</a:t>
            </a:r>
            <a:r>
              <a:rPr lang="en-US" altLang="ko-KR" sz="1200" dirty="0" smtClean="0">
                <a:solidFill>
                  <a:schemeClr val="tx2">
                    <a:lumMod val="75000"/>
                    <a:lumOff val="25000"/>
                  </a:schemeClr>
                </a:solidFill>
                <a:latin typeface="Calibri" pitchFamily="34" charset="0"/>
              </a:rPr>
              <a:t>:</a:t>
            </a:r>
            <a:r>
              <a:rPr lang="ru-RU" altLang="ko-KR" sz="1200" dirty="0" smtClean="0">
                <a:solidFill>
                  <a:schemeClr val="tx2">
                    <a:lumMod val="75000"/>
                    <a:lumOff val="25000"/>
                  </a:schemeClr>
                </a:solidFill>
                <a:latin typeface="Calibri" pitchFamily="34" charset="0"/>
              </a:rPr>
              <a:t> 1 ГГц</a:t>
            </a:r>
            <a:r>
              <a:rPr lang="en-US" altLang="ko-KR" sz="1200" dirty="0" smtClean="0">
                <a:solidFill>
                  <a:schemeClr val="tx2">
                    <a:lumMod val="75000"/>
                    <a:lumOff val="25000"/>
                  </a:schemeClr>
                </a:solidFill>
                <a:latin typeface="Calibri" pitchFamily="34" charset="0"/>
              </a:rPr>
              <a:t> Dual Core</a:t>
            </a:r>
            <a:endParaRPr lang="ru-RU" altLang="ko-KR" sz="1200"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200" dirty="0" smtClean="0">
                <a:solidFill>
                  <a:schemeClr val="tx2">
                    <a:lumMod val="75000"/>
                    <a:lumOff val="25000"/>
                  </a:schemeClr>
                </a:solidFill>
                <a:latin typeface="Calibri" pitchFamily="34" charset="0"/>
              </a:rPr>
              <a:t>  Максимальная ежемесячная нагрузка</a:t>
            </a:r>
            <a:r>
              <a:rPr lang="en-US" altLang="ko-KR" sz="1200" dirty="0" smtClean="0">
                <a:solidFill>
                  <a:schemeClr val="tx2">
                    <a:lumMod val="75000"/>
                    <a:lumOff val="25000"/>
                  </a:schemeClr>
                </a:solidFill>
                <a:latin typeface="Calibri" pitchFamily="34" charset="0"/>
              </a:rPr>
              <a:t>: </a:t>
            </a:r>
            <a:r>
              <a:rPr lang="ru-RU" altLang="ko-KR" sz="1200" dirty="0" smtClean="0">
                <a:solidFill>
                  <a:schemeClr val="tx2">
                    <a:lumMod val="75000"/>
                    <a:lumOff val="25000"/>
                  </a:schemeClr>
                </a:solidFill>
                <a:latin typeface="Calibri" pitchFamily="34" charset="0"/>
              </a:rPr>
              <a:t>120 000</a:t>
            </a:r>
          </a:p>
          <a:p>
            <a:pPr>
              <a:spcBef>
                <a:spcPts val="600"/>
              </a:spcBef>
              <a:defRPr/>
            </a:pPr>
            <a:r>
              <a:rPr lang="ru-RU" altLang="ko-KR" sz="1200" dirty="0" smtClean="0">
                <a:solidFill>
                  <a:schemeClr val="tx2">
                    <a:lumMod val="75000"/>
                    <a:lumOff val="25000"/>
                  </a:schemeClr>
                </a:solidFill>
                <a:latin typeface="Calibri" pitchFamily="34" charset="0"/>
              </a:rPr>
              <a:t>(150 000 для 8240</a:t>
            </a:r>
            <a:r>
              <a:rPr lang="en-US" altLang="ko-KR" sz="1200" dirty="0" smtClean="0">
                <a:solidFill>
                  <a:schemeClr val="tx2">
                    <a:lumMod val="75000"/>
                    <a:lumOff val="25000"/>
                  </a:schemeClr>
                </a:solidFill>
                <a:latin typeface="Calibri" pitchFamily="34" charset="0"/>
              </a:rPr>
              <a:t>NA</a:t>
            </a:r>
            <a:r>
              <a:rPr lang="ru-RU" altLang="ko-KR" sz="1200" dirty="0" smtClean="0">
                <a:solidFill>
                  <a:schemeClr val="tx2">
                    <a:lumMod val="75000"/>
                    <a:lumOff val="25000"/>
                  </a:schemeClr>
                </a:solidFill>
                <a:latin typeface="Calibri" pitchFamily="34" charset="0"/>
              </a:rPr>
              <a:t>)</a:t>
            </a:r>
          </a:p>
          <a:p>
            <a:pPr>
              <a:spcBef>
                <a:spcPts val="600"/>
              </a:spcBef>
              <a:buFont typeface="Arial" pitchFamily="34" charset="0"/>
              <a:buChar char="•"/>
              <a:defRPr/>
            </a:pPr>
            <a:r>
              <a:rPr lang="ru-RU" altLang="ko-KR" sz="1200" dirty="0" smtClean="0">
                <a:solidFill>
                  <a:schemeClr val="tx2">
                    <a:lumMod val="75000"/>
                    <a:lumOff val="25000"/>
                  </a:schemeClr>
                </a:solidFill>
                <a:latin typeface="Calibri" pitchFamily="34" charset="0"/>
              </a:rPr>
              <a:t>  </a:t>
            </a:r>
            <a:r>
              <a:rPr lang="en-US" altLang="ko-KR" sz="1200" dirty="0" smtClean="0">
                <a:solidFill>
                  <a:schemeClr val="tx2">
                    <a:lumMod val="75000"/>
                    <a:lumOff val="25000"/>
                  </a:schemeClr>
                </a:solidFill>
                <a:latin typeface="Calibri" pitchFamily="34" charset="0"/>
              </a:rPr>
              <a:t>HDD </a:t>
            </a:r>
            <a:r>
              <a:rPr lang="ru-RU" altLang="ko-KR" sz="1200" dirty="0" smtClean="0">
                <a:solidFill>
                  <a:schemeClr val="tx2">
                    <a:lumMod val="75000"/>
                    <a:lumOff val="25000"/>
                  </a:schemeClr>
                </a:solidFill>
                <a:latin typeface="Calibri" pitchFamily="34" charset="0"/>
              </a:rPr>
              <a:t>320 ГБ (доступнодля использования: 154 ГБ)</a:t>
            </a:r>
            <a:endParaRPr lang="ru-RU" altLang="ko-KR" sz="1400" dirty="0" smtClean="0">
              <a:solidFill>
                <a:schemeClr val="tx2">
                  <a:lumMod val="75000"/>
                  <a:lumOff val="25000"/>
                </a:schemeClr>
              </a:solidFill>
              <a:latin typeface="Calibri" pitchFamily="34" charset="0"/>
            </a:endParaRPr>
          </a:p>
        </p:txBody>
      </p:sp>
      <p:graphicFrame>
        <p:nvGraphicFramePr>
          <p:cNvPr id="46" name="Table 45"/>
          <p:cNvGraphicFramePr>
            <a:graphicFrameLocks noGrp="1"/>
          </p:cNvGraphicFramePr>
          <p:nvPr>
            <p:extLst>
              <p:ext uri="{D42A27DB-BD31-4B8C-83A1-F6EECF244321}">
                <p14:modId xmlns:p14="http://schemas.microsoft.com/office/powerpoint/2010/main" val="1130950217"/>
              </p:ext>
            </p:extLst>
          </p:nvPr>
        </p:nvGraphicFramePr>
        <p:xfrm>
          <a:off x="103850" y="3212919"/>
          <a:ext cx="3621989" cy="418744"/>
        </p:xfrm>
        <a:graphic>
          <a:graphicData uri="http://schemas.openxmlformats.org/drawingml/2006/table">
            <a:tbl>
              <a:tblPr firstRow="1" bandRow="1">
                <a:tableStyleId>{5C22544A-7EE6-4342-B048-85BDC9FD1C3A}</a:tableStyleId>
              </a:tblPr>
              <a:tblGrid>
                <a:gridCol w="1150184"/>
                <a:gridCol w="548640"/>
                <a:gridCol w="822960"/>
                <a:gridCol w="535577"/>
                <a:gridCol w="564628"/>
              </a:tblGrid>
              <a:tr h="209372">
                <a:tc>
                  <a:txBody>
                    <a:bodyPr/>
                    <a:lstStyle/>
                    <a:p>
                      <a:r>
                        <a:rPr lang="ru-RU" sz="900" dirty="0" smtClean="0">
                          <a:solidFill>
                            <a:schemeClr val="accent1">
                              <a:lumMod val="25000"/>
                            </a:schemeClr>
                          </a:solidFill>
                        </a:rPr>
                        <a:t>Модель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Сеть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T="34290" marB="34290"/>
                </a:tc>
                <a:tc>
                  <a:txBody>
                    <a:bodyPr/>
                    <a:lstStyle/>
                    <a:p>
                      <a:r>
                        <a:rPr lang="en-US" sz="900" dirty="0" err="1" smtClean="0">
                          <a:solidFill>
                            <a:schemeClr val="accent1">
                              <a:lumMod val="25000"/>
                            </a:schemeClr>
                          </a:solidFill>
                        </a:rPr>
                        <a:t>WiFi</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Факс</a:t>
                      </a:r>
                      <a:endParaRPr lang="en-US" sz="900" dirty="0">
                        <a:solidFill>
                          <a:schemeClr val="accent1">
                            <a:lumMod val="25000"/>
                          </a:schemeClr>
                        </a:solidFill>
                      </a:endParaRPr>
                    </a:p>
                  </a:txBody>
                  <a:tcPr marT="34290" marB="34290"/>
                </a:tc>
              </a:tr>
              <a:tr h="209372">
                <a:tc>
                  <a:txBody>
                    <a:bodyPr/>
                    <a:lstStyle/>
                    <a:p>
                      <a:r>
                        <a:rPr lang="en-US" sz="900" dirty="0" smtClean="0"/>
                        <a:t>SCX-82</a:t>
                      </a:r>
                      <a:r>
                        <a:rPr lang="ru-RU" sz="900" dirty="0" smtClean="0"/>
                        <a:t>4</a:t>
                      </a:r>
                      <a:r>
                        <a:rPr lang="en-US" sz="900" dirty="0" smtClean="0"/>
                        <a:t>0NA</a:t>
                      </a:r>
                      <a:endParaRPr lang="en-US" sz="900" dirty="0"/>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L="18000" marR="18000" marT="0" marB="0" anchor="ctr"/>
                </a:tc>
                <a:tc>
                  <a:txBody>
                    <a:bodyPr/>
                    <a:lstStyle/>
                    <a:p>
                      <a:pPr algn="ctr"/>
                      <a:r>
                        <a:rPr lang="en-US" sz="800" kern="1200" dirty="0" smtClean="0">
                          <a:solidFill>
                            <a:schemeClr val="dk1"/>
                          </a:solidFill>
                          <a:latin typeface="+mn-lt"/>
                          <a:ea typeface="+mn-ea"/>
                          <a:cs typeface="+mn-cs"/>
                        </a:rPr>
                        <a:t>-</a:t>
                      </a:r>
                      <a:endParaRPr lang="en-US" sz="800" kern="1200" dirty="0">
                        <a:solidFill>
                          <a:schemeClr val="dk1"/>
                        </a:solidFill>
                        <a:latin typeface="+mn-lt"/>
                        <a:ea typeface="+mn-ea"/>
                        <a:cs typeface="+mn-cs"/>
                      </a:endParaRPr>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T="34290" marB="34290"/>
                </a:tc>
              </a:tr>
            </a:tbl>
          </a:graphicData>
        </a:graphic>
      </p:graphicFrame>
      <p:sp>
        <p:nvSpPr>
          <p:cNvPr id="54" name="AutoShape 6"/>
          <p:cNvSpPr>
            <a:spLocks noChangeArrowheads="1"/>
          </p:cNvSpPr>
          <p:nvPr/>
        </p:nvSpPr>
        <p:spPr bwMode="auto">
          <a:xfrm>
            <a:off x="3775011" y="700748"/>
            <a:ext cx="5287101" cy="757316"/>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49" name="제목 4"/>
          <p:cNvSpPr txBox="1">
            <a:spLocks/>
          </p:cNvSpPr>
          <p:nvPr/>
        </p:nvSpPr>
        <p:spPr>
          <a:xfrm>
            <a:off x="214314" y="88367"/>
            <a:ext cx="8301037" cy="584775"/>
          </a:xfrm>
          <a:prstGeom prst="rect">
            <a:avLst/>
          </a:prstGeom>
        </p:spPr>
        <p:txBody>
          <a:bodyPr>
            <a:spAutoFit/>
          </a:bodyPr>
          <a:lstStyle/>
          <a:p>
            <a:pPr eaLnBrk="0" hangingPunct="0">
              <a:defRPr/>
            </a:pPr>
            <a:r>
              <a:rPr kumimoji="0"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SCX-82</a:t>
            </a:r>
            <a:r>
              <a:rPr kumimoji="0" lang="ru-RU"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4</a:t>
            </a:r>
            <a:r>
              <a:rPr kumimoji="0"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0NA</a:t>
            </a:r>
          </a:p>
        </p:txBody>
      </p:sp>
      <p:sp>
        <p:nvSpPr>
          <p:cNvPr id="56" name="TextBox 55"/>
          <p:cNvSpPr txBox="1"/>
          <p:nvPr/>
        </p:nvSpPr>
        <p:spPr>
          <a:xfrm>
            <a:off x="5315240" y="641041"/>
            <a:ext cx="3714460" cy="369332"/>
          </a:xfrm>
          <a:prstGeom prst="rect">
            <a:avLst/>
          </a:prstGeom>
          <a:noFill/>
        </p:spPr>
        <p:txBody>
          <a:bodyPr wrap="square" rtlCol="0">
            <a:spAutoFit/>
          </a:bodyPr>
          <a:lstStyle/>
          <a:p>
            <a:r>
              <a:rPr lang="ru-RU" dirty="0" smtClean="0">
                <a:solidFill>
                  <a:schemeClr val="accent1">
                    <a:lumMod val="50000"/>
                  </a:schemeClr>
                </a:solidFill>
                <a:latin typeface="Calibri" pitchFamily="34" charset="0"/>
                <a:ea typeface="+mn-ea"/>
              </a:rPr>
              <a:t>Самая большая ЖК панель в классе</a:t>
            </a:r>
            <a:endParaRPr lang="ru-RU" sz="2000" dirty="0" smtClean="0">
              <a:solidFill>
                <a:schemeClr val="accent1">
                  <a:lumMod val="50000"/>
                </a:schemeClr>
              </a:solidFill>
              <a:latin typeface="+mn-lt"/>
              <a:ea typeface="+mn-ea"/>
            </a:endParaRPr>
          </a:p>
        </p:txBody>
      </p:sp>
      <p:sp>
        <p:nvSpPr>
          <p:cNvPr id="60" name="TextBox 59"/>
          <p:cNvSpPr txBox="1"/>
          <p:nvPr/>
        </p:nvSpPr>
        <p:spPr bwMode="auto">
          <a:xfrm>
            <a:off x="124879" y="3909105"/>
            <a:ext cx="2670571" cy="769441"/>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Тонер на 25 000 ст</a:t>
            </a:r>
            <a:r>
              <a:rPr lang="en-US" sz="1400" dirty="0" smtClean="0">
                <a:solidFill>
                  <a:schemeClr val="tx2">
                    <a:lumMod val="75000"/>
                    <a:lumOff val="25000"/>
                  </a:schemeClr>
                </a:solidFill>
                <a:latin typeface="Calibri" pitchFamily="34" charset="0"/>
                <a:ea typeface="+mj-ea"/>
              </a:rPr>
              <a:t>.</a:t>
            </a: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Барабан на </a:t>
            </a:r>
            <a:r>
              <a:rPr lang="en-US" sz="1400" dirty="0" smtClean="0">
                <a:solidFill>
                  <a:schemeClr val="tx2">
                    <a:lumMod val="75000"/>
                    <a:lumOff val="25000"/>
                  </a:schemeClr>
                </a:solidFill>
                <a:latin typeface="Calibri" pitchFamily="34" charset="0"/>
                <a:ea typeface="+mj-ea"/>
              </a:rPr>
              <a:t>100 000 </a:t>
            </a:r>
            <a:r>
              <a:rPr lang="ru-RU" sz="1400" dirty="0" smtClean="0">
                <a:solidFill>
                  <a:schemeClr val="tx2">
                    <a:lumMod val="75000"/>
                    <a:lumOff val="25000"/>
                  </a:schemeClr>
                </a:solidFill>
                <a:latin typeface="Calibri" pitchFamily="34" charset="0"/>
                <a:ea typeface="+mj-ea"/>
              </a:rPr>
              <a:t>ст</a:t>
            </a:r>
            <a:r>
              <a:rPr lang="en-US" sz="1400" dirty="0" smtClean="0">
                <a:solidFill>
                  <a:schemeClr val="tx2">
                    <a:lumMod val="75000"/>
                    <a:lumOff val="25000"/>
                  </a:schemeClr>
                </a:solidFill>
                <a:latin typeface="Calibri" pitchFamily="34" charset="0"/>
                <a:ea typeface="+mj-ea"/>
              </a:rPr>
              <a:t>.</a:t>
            </a:r>
            <a:endParaRPr lang="ru-RU" sz="1400" dirty="0" smtClean="0">
              <a:solidFill>
                <a:schemeClr val="tx2">
                  <a:lumMod val="75000"/>
                  <a:lumOff val="25000"/>
                </a:schemeClr>
              </a:solidFill>
              <a:latin typeface="Calibri" pitchFamily="34" charset="0"/>
              <a:ea typeface="+mj-ea"/>
            </a:endParaRPr>
          </a:p>
        </p:txBody>
      </p:sp>
      <p:sp>
        <p:nvSpPr>
          <p:cNvPr id="61" name="Rounded Rectangle 60"/>
          <p:cNvSpPr/>
          <p:nvPr/>
        </p:nvSpPr>
        <p:spPr bwMode="auto">
          <a:xfrm>
            <a:off x="117567" y="3928650"/>
            <a:ext cx="3637875" cy="749895"/>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6"/>
              </a:buBlip>
              <a:defRPr/>
            </a:pPr>
            <a:endParaRPr kumimoji="1" lang="ru-RU" altLang="ko-KR">
              <a:solidFill>
                <a:prstClr val="black"/>
              </a:solidFill>
              <a:latin typeface="Calibri" pitchFamily="34" charset="0"/>
              <a:ea typeface="+mj-ea"/>
            </a:endParaRPr>
          </a:p>
        </p:txBody>
      </p:sp>
      <p:grpSp>
        <p:nvGrpSpPr>
          <p:cNvPr id="2" name="Group 25"/>
          <p:cNvGrpSpPr>
            <a:grpSpLocks/>
          </p:cNvGrpSpPr>
          <p:nvPr/>
        </p:nvGrpSpPr>
        <p:grpSpPr bwMode="auto">
          <a:xfrm>
            <a:off x="190500" y="2314913"/>
            <a:ext cx="4042960" cy="366713"/>
            <a:chOff x="298252" y="1396987"/>
            <a:chExt cx="8023876" cy="488950"/>
          </a:xfrm>
        </p:grpSpPr>
        <p:sp>
          <p:nvSpPr>
            <p:cNvPr id="30"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1" name="Rectangle 54"/>
            <p:cNvSpPr>
              <a:spLocks noChangeArrowheads="1"/>
            </p:cNvSpPr>
            <p:nvPr/>
          </p:nvSpPr>
          <p:spPr bwMode="auto">
            <a:xfrm>
              <a:off x="1835763" y="1422387"/>
              <a:ext cx="6486365"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Черно-белое МФУ</a:t>
              </a:r>
              <a:endParaRPr lang="en-US" altLang="ko-KR" sz="1600" dirty="0">
                <a:solidFill>
                  <a:srgbClr val="003366"/>
                </a:solidFill>
                <a:latin typeface="+mn-lt"/>
              </a:endParaRPr>
            </a:p>
          </p:txBody>
        </p:sp>
      </p:grpSp>
      <p:grpSp>
        <p:nvGrpSpPr>
          <p:cNvPr id="3" name="Group 25"/>
          <p:cNvGrpSpPr>
            <a:grpSpLocks/>
          </p:cNvGrpSpPr>
          <p:nvPr/>
        </p:nvGrpSpPr>
        <p:grpSpPr bwMode="auto">
          <a:xfrm>
            <a:off x="190500" y="2734013"/>
            <a:ext cx="3776260" cy="366713"/>
            <a:chOff x="298252" y="1396987"/>
            <a:chExt cx="7494569" cy="488950"/>
          </a:xfrm>
        </p:grpSpPr>
        <p:sp>
          <p:nvSpPr>
            <p:cNvPr id="33"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8" name="Rectangle 54"/>
            <p:cNvSpPr>
              <a:spLocks noChangeArrowheads="1"/>
            </p:cNvSpPr>
            <p:nvPr/>
          </p:nvSpPr>
          <p:spPr bwMode="auto">
            <a:xfrm>
              <a:off x="1306456" y="1409687"/>
              <a:ext cx="6486365"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Средний</a:t>
              </a:r>
              <a:r>
                <a:rPr lang="en-US" altLang="ko-KR" sz="1600" dirty="0" smtClean="0">
                  <a:solidFill>
                    <a:srgbClr val="003366"/>
                  </a:solidFill>
                  <a:latin typeface="+mn-lt"/>
                </a:rPr>
                <a:t>/</a:t>
              </a:r>
              <a:r>
                <a:rPr lang="ru-RU" altLang="ko-KR" sz="1600" dirty="0" smtClean="0">
                  <a:solidFill>
                    <a:srgbClr val="003366"/>
                  </a:solidFill>
                  <a:latin typeface="+mn-lt"/>
                </a:rPr>
                <a:t>большой офис</a:t>
              </a:r>
              <a:endParaRPr lang="en-US" altLang="ko-KR" sz="1600" dirty="0">
                <a:solidFill>
                  <a:srgbClr val="003366"/>
                </a:solidFill>
                <a:latin typeface="+mn-lt"/>
              </a:endParaRPr>
            </a:p>
          </p:txBody>
        </p:sp>
      </p:grpSp>
      <p:sp>
        <p:nvSpPr>
          <p:cNvPr id="24" name="AutoShape 6"/>
          <p:cNvSpPr>
            <a:spLocks noChangeArrowheads="1"/>
          </p:cNvSpPr>
          <p:nvPr/>
        </p:nvSpPr>
        <p:spPr bwMode="auto">
          <a:xfrm>
            <a:off x="3788662" y="2498269"/>
            <a:ext cx="5287101" cy="714650"/>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25" name="TextBox 24"/>
          <p:cNvSpPr txBox="1"/>
          <p:nvPr/>
        </p:nvSpPr>
        <p:spPr>
          <a:xfrm>
            <a:off x="4350228" y="2385047"/>
            <a:ext cx="2642839"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Платформа </a:t>
            </a:r>
            <a:r>
              <a:rPr lang="en-US" dirty="0" smtClean="0">
                <a:solidFill>
                  <a:schemeClr val="accent1">
                    <a:lumMod val="50000"/>
                  </a:schemeClr>
                </a:solidFill>
                <a:latin typeface="Calibri" pitchFamily="34" charset="0"/>
                <a:ea typeface="+mn-ea"/>
              </a:rPr>
              <a:t>Samsung XOA</a:t>
            </a:r>
            <a:endParaRPr lang="ru-RU" dirty="0" smtClean="0">
              <a:solidFill>
                <a:schemeClr val="accent1">
                  <a:lumMod val="50000"/>
                </a:schemeClr>
              </a:solidFill>
              <a:latin typeface="Calibri" pitchFamily="34" charset="0"/>
              <a:ea typeface="+mn-ea"/>
            </a:endParaRPr>
          </a:p>
        </p:txBody>
      </p:sp>
      <p:sp>
        <p:nvSpPr>
          <p:cNvPr id="26" name="TextBox 25"/>
          <p:cNvSpPr txBox="1"/>
          <p:nvPr/>
        </p:nvSpPr>
        <p:spPr>
          <a:xfrm>
            <a:off x="4356100" y="2600325"/>
            <a:ext cx="4787900" cy="612594"/>
          </a:xfrm>
          <a:prstGeom prst="rect">
            <a:avLst/>
          </a:prstGeom>
          <a:noFill/>
        </p:spPr>
        <p:txBody>
          <a:bodyPr wrap="square" rtlCol="0">
            <a:noAutofit/>
          </a:bodyPr>
          <a:lstStyle/>
          <a:p>
            <a:r>
              <a:rPr lang="ru-RU" sz="1200" dirty="0" smtClean="0">
                <a:latin typeface="Calibri" pitchFamily="34" charset="0"/>
              </a:rPr>
              <a:t>Расширяемая открытая архитектура (XOA) — это мощный </a:t>
            </a:r>
            <a:endParaRPr lang="en-US" sz="1200" dirty="0" smtClean="0">
              <a:latin typeface="Calibri" pitchFamily="34" charset="0"/>
            </a:endParaRPr>
          </a:p>
          <a:p>
            <a:r>
              <a:rPr lang="ru-RU" sz="1200" dirty="0" smtClean="0">
                <a:latin typeface="Calibri" pitchFamily="34" charset="0"/>
              </a:rPr>
              <a:t>инструмент, позволяющий разрабатывать и устанавливать </a:t>
            </a:r>
            <a:endParaRPr lang="en-US" sz="1200" dirty="0" smtClean="0">
              <a:latin typeface="Calibri" pitchFamily="34" charset="0"/>
            </a:endParaRPr>
          </a:p>
          <a:p>
            <a:r>
              <a:rPr lang="ru-RU" sz="1200" dirty="0" smtClean="0">
                <a:latin typeface="Calibri" pitchFamily="34" charset="0"/>
              </a:rPr>
              <a:t>собственные приложения</a:t>
            </a:r>
            <a:r>
              <a:rPr lang="en-US" sz="1200" dirty="0" smtClean="0">
                <a:latin typeface="Calibri" pitchFamily="34" charset="0"/>
              </a:rPr>
              <a:t>.</a:t>
            </a:r>
            <a:endParaRPr lang="ru-RU" sz="1200" dirty="0">
              <a:latin typeface="Calibri" pitchFamily="34" charset="0"/>
            </a:endParaRPr>
          </a:p>
        </p:txBody>
      </p:sp>
      <p:pic>
        <p:nvPicPr>
          <p:cNvPr id="27" name="Picture 12"/>
          <p:cNvPicPr>
            <a:picLocks noChangeAspect="1" noChangeArrowheads="1"/>
          </p:cNvPicPr>
          <p:nvPr/>
        </p:nvPicPr>
        <p:blipFill>
          <a:blip r:embed="rId7" cstate="print"/>
          <a:srcRect/>
          <a:stretch>
            <a:fillRect/>
          </a:stretch>
        </p:blipFill>
        <p:spPr bwMode="auto">
          <a:xfrm>
            <a:off x="3811589" y="2511831"/>
            <a:ext cx="553243" cy="631418"/>
          </a:xfrm>
          <a:prstGeom prst="rect">
            <a:avLst/>
          </a:prstGeom>
          <a:noFill/>
          <a:ln w="9525">
            <a:noFill/>
            <a:miter lim="800000"/>
            <a:headEnd/>
            <a:tailEnd/>
          </a:ln>
          <a:effectLst/>
        </p:spPr>
      </p:pic>
      <p:sp>
        <p:nvSpPr>
          <p:cNvPr id="35" name="AutoShape 6"/>
          <p:cNvSpPr>
            <a:spLocks noChangeArrowheads="1"/>
          </p:cNvSpPr>
          <p:nvPr/>
        </p:nvSpPr>
        <p:spPr bwMode="auto">
          <a:xfrm>
            <a:off x="3788662" y="1526879"/>
            <a:ext cx="5287101" cy="858168"/>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6" name="TextBox 35"/>
          <p:cNvSpPr txBox="1"/>
          <p:nvPr/>
        </p:nvSpPr>
        <p:spPr>
          <a:xfrm>
            <a:off x="3770213" y="1450163"/>
            <a:ext cx="2891561"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Низкое энергопотребление</a:t>
            </a:r>
          </a:p>
        </p:txBody>
      </p:sp>
      <p:sp>
        <p:nvSpPr>
          <p:cNvPr id="37" name="TextBox 36"/>
          <p:cNvSpPr txBox="1"/>
          <p:nvPr/>
        </p:nvSpPr>
        <p:spPr>
          <a:xfrm>
            <a:off x="3746500" y="1647825"/>
            <a:ext cx="3937000" cy="504825"/>
          </a:xfrm>
          <a:prstGeom prst="rect">
            <a:avLst/>
          </a:prstGeom>
          <a:noFill/>
        </p:spPr>
        <p:txBody>
          <a:bodyPr wrap="square" rtlCol="0">
            <a:noAutofit/>
          </a:bodyPr>
          <a:lstStyle/>
          <a:p>
            <a:r>
              <a:rPr lang="ru-RU" sz="1100" dirty="0" smtClean="0">
                <a:latin typeface="Calibri" pitchFamily="34" charset="0"/>
              </a:rPr>
              <a:t>Технология интеграции компонентов на одной плате </a:t>
            </a:r>
          </a:p>
          <a:p>
            <a:r>
              <a:rPr lang="ru-RU" sz="1100" dirty="0" smtClean="0">
                <a:latin typeface="Calibri" pitchFamily="34" charset="0"/>
              </a:rPr>
              <a:t>позволяет значительно снизить потребление энергии и </a:t>
            </a:r>
          </a:p>
          <a:p>
            <a:r>
              <a:rPr lang="ru-RU" sz="1100" dirty="0" smtClean="0">
                <a:latin typeface="Calibri" pitchFamily="34" charset="0"/>
              </a:rPr>
              <a:t>ускорить процесс печати, а также оптимизировать </a:t>
            </a:r>
          </a:p>
          <a:p>
            <a:r>
              <a:rPr lang="ru-RU" sz="1100" dirty="0" smtClean="0">
                <a:latin typeface="Calibri" pitchFamily="34" charset="0"/>
              </a:rPr>
              <a:t>эксплуатационные затраты.</a:t>
            </a:r>
            <a:endParaRPr lang="ru-RU" sz="1100" dirty="0">
              <a:latin typeface="Calibri" pitchFamily="34" charset="0"/>
            </a:endParaRPr>
          </a:p>
        </p:txBody>
      </p:sp>
      <p:sp>
        <p:nvSpPr>
          <p:cNvPr id="39" name="TextBox 38"/>
          <p:cNvSpPr txBox="1"/>
          <p:nvPr/>
        </p:nvSpPr>
        <p:spPr>
          <a:xfrm>
            <a:off x="5308600" y="838200"/>
            <a:ext cx="3835400" cy="504825"/>
          </a:xfrm>
          <a:prstGeom prst="rect">
            <a:avLst/>
          </a:prstGeom>
          <a:noFill/>
        </p:spPr>
        <p:txBody>
          <a:bodyPr wrap="square" rtlCol="0">
            <a:noAutofit/>
          </a:bodyPr>
          <a:lstStyle/>
          <a:p>
            <a:r>
              <a:rPr lang="ru-RU" sz="1200" dirty="0" smtClean="0">
                <a:latin typeface="Calibri" pitchFamily="34" charset="0"/>
              </a:rPr>
              <a:t>10,1-дюймовый ЖК дисплей считается самым большим в своем классе. LED индикаторы на панели помогают </a:t>
            </a:r>
          </a:p>
          <a:p>
            <a:r>
              <a:rPr lang="ru-RU" sz="1200" dirty="0" smtClean="0">
                <a:latin typeface="Calibri" pitchFamily="34" charset="0"/>
              </a:rPr>
              <a:t>быстро определить текущее состояние принтера.</a:t>
            </a:r>
            <a:endParaRPr lang="ru-RU" sz="1200" dirty="0">
              <a:latin typeface="Calibri" pitchFamily="34" charset="0"/>
            </a:endParaRPr>
          </a:p>
        </p:txBody>
      </p:sp>
      <p:pic>
        <p:nvPicPr>
          <p:cNvPr id="46081" name="Picture 1" descr="C:\Users\User\Desktop\фото\SCX-8230NA-basic_002_Right-30-Angle_White.jpg"/>
          <p:cNvPicPr>
            <a:picLocks noChangeAspect="1" noChangeArrowheads="1"/>
          </p:cNvPicPr>
          <p:nvPr/>
        </p:nvPicPr>
        <p:blipFill>
          <a:blip r:embed="rId8" cstate="print"/>
          <a:srcRect/>
          <a:stretch>
            <a:fillRect/>
          </a:stretch>
        </p:blipFill>
        <p:spPr bwMode="auto">
          <a:xfrm>
            <a:off x="1290638" y="621506"/>
            <a:ext cx="1376362" cy="1673161"/>
          </a:xfrm>
          <a:prstGeom prst="rect">
            <a:avLst/>
          </a:prstGeom>
          <a:noFill/>
        </p:spPr>
      </p:pic>
      <p:pic>
        <p:nvPicPr>
          <p:cNvPr id="28" name="Picture 2" descr="C:\Users\sekz\Pictures\Samsung logo\Samsung_Business_rgb.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01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MLT-D104S(SEE)_Mix_L.jpg"/>
          <p:cNvPicPr>
            <a:picLocks noChangeAspect="1"/>
          </p:cNvPicPr>
          <p:nvPr/>
        </p:nvPicPr>
        <p:blipFill>
          <a:blip r:embed="rId3" cstate="email"/>
          <a:srcRect/>
          <a:stretch>
            <a:fillRect/>
          </a:stretch>
        </p:blipFill>
        <p:spPr bwMode="auto">
          <a:xfrm>
            <a:off x="2913744" y="4053942"/>
            <a:ext cx="914367" cy="650593"/>
          </a:xfrm>
          <a:prstGeom prst="rect">
            <a:avLst/>
          </a:prstGeom>
          <a:noFill/>
          <a:ln w="9525">
            <a:noFill/>
            <a:miter lim="800000"/>
            <a:headEnd/>
            <a:tailEnd/>
          </a:ln>
        </p:spPr>
      </p:pic>
      <p:pic>
        <p:nvPicPr>
          <p:cNvPr id="43"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86674" y="1644186"/>
            <a:ext cx="1408829" cy="626401"/>
          </a:xfrm>
          <a:prstGeom prst="rect">
            <a:avLst/>
          </a:prstGeom>
          <a:noFill/>
          <a:ln w="9525">
            <a:noFill/>
            <a:miter lim="800000"/>
            <a:headEnd/>
            <a:tailEnd/>
          </a:ln>
          <a:effectLst/>
        </p:spPr>
      </p:pic>
      <p:pic>
        <p:nvPicPr>
          <p:cNvPr id="24" name="Picture 2" descr="http://www.samsung.com/ru/consumer-images/product/printers/2012/SCX-8123ND-XEV/features/SCX-8123ND-XEV-52-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3176" y="723900"/>
            <a:ext cx="1057591" cy="847725"/>
          </a:xfrm>
          <a:prstGeom prst="rect">
            <a:avLst/>
          </a:prstGeom>
          <a:noFill/>
        </p:spPr>
      </p:pic>
      <p:sp>
        <p:nvSpPr>
          <p:cNvPr id="160791" name="Rectangle 19"/>
          <p:cNvSpPr>
            <a:spLocks noChangeArrowheads="1"/>
          </p:cNvSpPr>
          <p:nvPr/>
        </p:nvSpPr>
        <p:spPr bwMode="auto">
          <a:xfrm>
            <a:off x="3886387" y="3098512"/>
            <a:ext cx="5087795" cy="2046714"/>
          </a:xfrm>
          <a:prstGeom prst="rect">
            <a:avLst/>
          </a:prstGeom>
          <a:noFill/>
          <a:ln w="9525">
            <a:noFill/>
            <a:miter lim="800000"/>
            <a:headEnd/>
            <a:tailEnd/>
          </a:ln>
        </p:spPr>
        <p:txBody>
          <a:bodyPr wrap="square">
            <a:spAutoFit/>
          </a:bodyPr>
          <a:lstStyle/>
          <a:p>
            <a:pPr>
              <a:buSzPct val="90000"/>
            </a:pPr>
            <a:r>
              <a:rPr lang="ru-RU" altLang="ko-KR" sz="2000" b="1" dirty="0" smtClean="0">
                <a:latin typeface="Calibri" pitchFamily="34" charset="0"/>
              </a:rPr>
              <a:t>Основные характеристики</a:t>
            </a:r>
            <a:r>
              <a:rPr lang="en-US" altLang="ko-KR" sz="2000" b="1" dirty="0" smtClean="0">
                <a:latin typeface="Calibri" pitchFamily="34" charset="0"/>
              </a:rPr>
              <a:t>:</a:t>
            </a:r>
          </a:p>
          <a:p>
            <a:pPr>
              <a:spcBef>
                <a:spcPts val="600"/>
              </a:spcBef>
              <a:buFont typeface="Arial" pitchFamily="34" charset="0"/>
              <a:buChar char="•"/>
              <a:defRPr/>
            </a:pPr>
            <a:r>
              <a:rPr lang="en-US" altLang="ko-KR" dirty="0" smtClean="0">
                <a:solidFill>
                  <a:schemeClr val="tx2">
                    <a:lumMod val="75000"/>
                    <a:lumOff val="25000"/>
                  </a:schemeClr>
                </a:solidFill>
                <a:latin typeface="Calibri" pitchFamily="34" charset="0"/>
              </a:rPr>
              <a:t> </a:t>
            </a:r>
            <a:r>
              <a:rPr lang="ru-RU" altLang="ko-KR" sz="1600" dirty="0" smtClean="0">
                <a:solidFill>
                  <a:schemeClr val="tx2">
                    <a:lumMod val="75000"/>
                    <a:lumOff val="25000"/>
                  </a:schemeClr>
                </a:solidFill>
                <a:latin typeface="Calibri" pitchFamily="34" charset="0"/>
              </a:rPr>
              <a:t>Скорость печати</a:t>
            </a:r>
            <a:r>
              <a:rPr lang="en-US" altLang="ko-KR" sz="1600" dirty="0" smtClean="0">
                <a:solidFill>
                  <a:schemeClr val="tx2">
                    <a:lumMod val="75000"/>
                    <a:lumOff val="25000"/>
                  </a:schemeClr>
                </a:solidFill>
                <a:latin typeface="Calibri" pitchFamily="34" charset="0"/>
              </a:rPr>
              <a:t>:</a:t>
            </a:r>
            <a:r>
              <a:rPr lang="ru-RU" altLang="ko-KR" sz="1600" dirty="0" smtClean="0">
                <a:solidFill>
                  <a:schemeClr val="tx2">
                    <a:lumMod val="75000"/>
                    <a:lumOff val="25000"/>
                  </a:schemeClr>
                </a:solidFill>
                <a:latin typeface="Calibri" pitchFamily="34" charset="0"/>
              </a:rPr>
              <a:t> </a:t>
            </a:r>
            <a:r>
              <a:rPr lang="en-US" altLang="ko-KR" sz="1600" dirty="0" smtClean="0">
                <a:solidFill>
                  <a:schemeClr val="tx2">
                    <a:lumMod val="75000"/>
                    <a:lumOff val="25000"/>
                  </a:schemeClr>
                </a:solidFill>
                <a:latin typeface="Calibri" pitchFamily="34" charset="0"/>
              </a:rPr>
              <a:t>25</a:t>
            </a:r>
            <a:r>
              <a:rPr lang="en-US" altLang="ko-KR" sz="1200" dirty="0">
                <a:solidFill>
                  <a:schemeClr val="tx2">
                    <a:lumMod val="75000"/>
                    <a:lumOff val="25000"/>
                  </a:schemeClr>
                </a:solidFill>
                <a:latin typeface="Calibri" pitchFamily="34" charset="0"/>
              </a:rPr>
              <a:t> </a:t>
            </a:r>
            <a:r>
              <a:rPr lang="ru-RU" altLang="ko-KR" sz="1200" dirty="0" smtClean="0">
                <a:solidFill>
                  <a:schemeClr val="tx2">
                    <a:lumMod val="75000"/>
                    <a:lumOff val="25000"/>
                  </a:schemeClr>
                </a:solidFill>
                <a:latin typeface="Calibri" pitchFamily="34" charset="0"/>
              </a:rPr>
              <a:t> </a:t>
            </a:r>
            <a:r>
              <a:rPr lang="ru-RU" altLang="ko-KR" sz="1600" dirty="0" smtClean="0">
                <a:solidFill>
                  <a:schemeClr val="tx2">
                    <a:lumMod val="75000"/>
                    <a:lumOff val="25000"/>
                  </a:schemeClr>
                </a:solidFill>
                <a:latin typeface="Calibri" pitchFamily="34" charset="0"/>
              </a:rPr>
              <a:t>ч</a:t>
            </a:r>
            <a:r>
              <a:rPr lang="en-US" altLang="ko-KR" sz="1600" dirty="0" smtClean="0">
                <a:solidFill>
                  <a:schemeClr val="tx2">
                    <a:lumMod val="75000"/>
                    <a:lumOff val="25000"/>
                  </a:schemeClr>
                </a:solidFill>
                <a:latin typeface="Calibri" pitchFamily="34" charset="0"/>
              </a:rPr>
              <a:t>/</a:t>
            </a:r>
            <a:r>
              <a:rPr lang="ru-RU" altLang="ko-KR" sz="1600" dirty="0" smtClean="0">
                <a:solidFill>
                  <a:schemeClr val="tx2">
                    <a:lumMod val="75000"/>
                    <a:lumOff val="25000"/>
                  </a:schemeClr>
                </a:solidFill>
                <a:latin typeface="Calibri" pitchFamily="34" charset="0"/>
              </a:rPr>
              <a:t>б и цв.</a:t>
            </a:r>
            <a:r>
              <a:rPr lang="en-US" altLang="ko-KR" sz="1600" dirty="0" smtClean="0">
                <a:solidFill>
                  <a:schemeClr val="tx2">
                    <a:lumMod val="75000"/>
                    <a:lumOff val="25000"/>
                  </a:schemeClr>
                </a:solidFill>
                <a:latin typeface="Calibri" pitchFamily="34" charset="0"/>
              </a:rPr>
              <a:t> </a:t>
            </a:r>
            <a:r>
              <a:rPr lang="ru-RU" altLang="ko-KR" sz="1600" dirty="0" smtClean="0">
                <a:solidFill>
                  <a:schemeClr val="tx2">
                    <a:lumMod val="75000"/>
                    <a:lumOff val="25000"/>
                  </a:schemeClr>
                </a:solidFill>
                <a:latin typeface="Calibri" pitchFamily="34" charset="0"/>
              </a:rPr>
              <a:t>стр/мин</a:t>
            </a:r>
            <a:endParaRPr lang="en-US" altLang="ko-KR" sz="1600"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600" dirty="0" smtClean="0">
                <a:solidFill>
                  <a:schemeClr val="tx2">
                    <a:lumMod val="75000"/>
                    <a:lumOff val="25000"/>
                  </a:schemeClr>
                </a:solidFill>
                <a:latin typeface="Calibri" pitchFamily="34" charset="0"/>
              </a:rPr>
              <a:t> Оперативная память: 1Гб</a:t>
            </a:r>
          </a:p>
          <a:p>
            <a:pPr>
              <a:spcBef>
                <a:spcPts val="600"/>
              </a:spcBef>
              <a:buFont typeface="Arial" pitchFamily="34" charset="0"/>
              <a:buChar char="•"/>
              <a:defRPr/>
            </a:pPr>
            <a:r>
              <a:rPr lang="ru-RU" altLang="ko-KR" sz="1600" dirty="0" smtClean="0">
                <a:solidFill>
                  <a:schemeClr val="tx2">
                    <a:lumMod val="75000"/>
                    <a:lumOff val="25000"/>
                  </a:schemeClr>
                </a:solidFill>
                <a:latin typeface="Calibri" pitchFamily="34" charset="0"/>
              </a:rPr>
              <a:t> Процессор</a:t>
            </a:r>
            <a:r>
              <a:rPr lang="en-US" altLang="ko-KR" sz="1600" dirty="0" smtClean="0">
                <a:solidFill>
                  <a:schemeClr val="tx2">
                    <a:lumMod val="75000"/>
                    <a:lumOff val="25000"/>
                  </a:schemeClr>
                </a:solidFill>
                <a:latin typeface="Calibri" pitchFamily="34" charset="0"/>
              </a:rPr>
              <a:t>:</a:t>
            </a:r>
            <a:r>
              <a:rPr lang="ru-RU" altLang="ko-KR" sz="1600" dirty="0" smtClean="0">
                <a:solidFill>
                  <a:schemeClr val="tx2">
                    <a:lumMod val="75000"/>
                    <a:lumOff val="25000"/>
                  </a:schemeClr>
                </a:solidFill>
                <a:latin typeface="Calibri" pitchFamily="34" charset="0"/>
              </a:rPr>
              <a:t> 1 ГГц</a:t>
            </a:r>
            <a:r>
              <a:rPr lang="en-US" altLang="ko-KR" sz="1600" dirty="0" smtClean="0">
                <a:solidFill>
                  <a:schemeClr val="tx2">
                    <a:lumMod val="75000"/>
                    <a:lumOff val="25000"/>
                  </a:schemeClr>
                </a:solidFill>
                <a:latin typeface="Calibri" pitchFamily="34" charset="0"/>
              </a:rPr>
              <a:t> Dual Core</a:t>
            </a:r>
            <a:endParaRPr lang="ru-RU" altLang="ko-KR" sz="1600"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600" dirty="0" smtClean="0">
                <a:solidFill>
                  <a:schemeClr val="tx2">
                    <a:lumMod val="75000"/>
                    <a:lumOff val="25000"/>
                  </a:schemeClr>
                </a:solidFill>
                <a:latin typeface="Calibri" pitchFamily="34" charset="0"/>
              </a:rPr>
              <a:t> Максимальная ежемесячная нагрузка</a:t>
            </a:r>
            <a:r>
              <a:rPr lang="en-US" altLang="ko-KR" sz="1600" dirty="0" smtClean="0">
                <a:solidFill>
                  <a:schemeClr val="tx2">
                    <a:lumMod val="75000"/>
                    <a:lumOff val="25000"/>
                  </a:schemeClr>
                </a:solidFill>
                <a:latin typeface="Calibri" pitchFamily="34" charset="0"/>
              </a:rPr>
              <a:t>: </a:t>
            </a:r>
            <a:r>
              <a:rPr lang="ru-RU" altLang="ko-KR" sz="1600" dirty="0" smtClean="0">
                <a:solidFill>
                  <a:schemeClr val="tx2">
                    <a:lumMod val="75000"/>
                    <a:lumOff val="25000"/>
                  </a:schemeClr>
                </a:solidFill>
                <a:latin typeface="Calibri" pitchFamily="34" charset="0"/>
              </a:rPr>
              <a:t>100 000</a:t>
            </a:r>
          </a:p>
          <a:p>
            <a:pPr>
              <a:spcBef>
                <a:spcPts val="600"/>
              </a:spcBef>
              <a:buFont typeface="Arial" pitchFamily="34" charset="0"/>
              <a:buChar char="•"/>
              <a:defRPr/>
            </a:pPr>
            <a:r>
              <a:rPr lang="ru-RU" altLang="ko-KR" sz="1600" dirty="0" smtClean="0">
                <a:solidFill>
                  <a:schemeClr val="tx2">
                    <a:lumMod val="75000"/>
                    <a:lumOff val="25000"/>
                  </a:schemeClr>
                </a:solidFill>
                <a:latin typeface="Calibri" pitchFamily="34" charset="0"/>
              </a:rPr>
              <a:t> </a:t>
            </a:r>
            <a:r>
              <a:rPr lang="en-US" altLang="ko-KR" sz="1600" dirty="0" smtClean="0">
                <a:solidFill>
                  <a:schemeClr val="tx2">
                    <a:lumMod val="75000"/>
                    <a:lumOff val="25000"/>
                  </a:schemeClr>
                </a:solidFill>
                <a:latin typeface="Calibri" pitchFamily="34" charset="0"/>
              </a:rPr>
              <a:t>HDD </a:t>
            </a:r>
            <a:r>
              <a:rPr lang="ru-RU" altLang="ko-KR" sz="1600" dirty="0" smtClean="0">
                <a:solidFill>
                  <a:schemeClr val="tx2">
                    <a:lumMod val="75000"/>
                    <a:lumOff val="25000"/>
                  </a:schemeClr>
                </a:solidFill>
                <a:latin typeface="Calibri" pitchFamily="34" charset="0"/>
              </a:rPr>
              <a:t>320 ГБ (доступно для использования: 88 ГБ)</a:t>
            </a:r>
          </a:p>
        </p:txBody>
      </p:sp>
      <p:graphicFrame>
        <p:nvGraphicFramePr>
          <p:cNvPr id="46" name="Table 45"/>
          <p:cNvGraphicFramePr>
            <a:graphicFrameLocks noGrp="1"/>
          </p:cNvGraphicFramePr>
          <p:nvPr>
            <p:extLst>
              <p:ext uri="{D42A27DB-BD31-4B8C-83A1-F6EECF244321}">
                <p14:modId xmlns:p14="http://schemas.microsoft.com/office/powerpoint/2010/main" val="491049762"/>
              </p:ext>
            </p:extLst>
          </p:nvPr>
        </p:nvGraphicFramePr>
        <p:xfrm>
          <a:off x="116913" y="3173730"/>
          <a:ext cx="3621989" cy="418744"/>
        </p:xfrm>
        <a:graphic>
          <a:graphicData uri="http://schemas.openxmlformats.org/drawingml/2006/table">
            <a:tbl>
              <a:tblPr firstRow="1" bandRow="1">
                <a:tableStyleId>{5C22544A-7EE6-4342-B048-85BDC9FD1C3A}</a:tableStyleId>
              </a:tblPr>
              <a:tblGrid>
                <a:gridCol w="1150184"/>
                <a:gridCol w="548640"/>
                <a:gridCol w="822960"/>
                <a:gridCol w="535577"/>
                <a:gridCol w="564628"/>
              </a:tblGrid>
              <a:tr h="209372">
                <a:tc>
                  <a:txBody>
                    <a:bodyPr/>
                    <a:lstStyle/>
                    <a:p>
                      <a:r>
                        <a:rPr lang="ru-RU" sz="900" dirty="0" smtClean="0">
                          <a:solidFill>
                            <a:schemeClr val="accent1">
                              <a:lumMod val="25000"/>
                            </a:schemeClr>
                          </a:solidFill>
                        </a:rPr>
                        <a:t>Модель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Сеть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T="34290" marB="34290"/>
                </a:tc>
                <a:tc>
                  <a:txBody>
                    <a:bodyPr/>
                    <a:lstStyle/>
                    <a:p>
                      <a:r>
                        <a:rPr lang="en-US" sz="900" dirty="0" err="1" smtClean="0">
                          <a:solidFill>
                            <a:schemeClr val="accent1">
                              <a:lumMod val="25000"/>
                            </a:schemeClr>
                          </a:solidFill>
                        </a:rPr>
                        <a:t>WiFi</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Факс</a:t>
                      </a:r>
                      <a:endParaRPr lang="en-US" sz="900" dirty="0">
                        <a:solidFill>
                          <a:schemeClr val="accent1">
                            <a:lumMod val="25000"/>
                          </a:schemeClr>
                        </a:solidFill>
                      </a:endParaRPr>
                    </a:p>
                  </a:txBody>
                  <a:tcPr marT="34290" marB="34290"/>
                </a:tc>
              </a:tr>
              <a:tr h="209372">
                <a:tc>
                  <a:txBody>
                    <a:bodyPr/>
                    <a:lstStyle/>
                    <a:p>
                      <a:pPr marL="0" marR="0" indent="0" algn="l" defTabSz="872786" rtl="0" eaLnBrk="1" fontAlgn="auto" latinLnBrk="1" hangingPunct="1">
                        <a:lnSpc>
                          <a:spcPct val="100000"/>
                        </a:lnSpc>
                        <a:spcBef>
                          <a:spcPts val="0"/>
                        </a:spcBef>
                        <a:spcAft>
                          <a:spcPts val="0"/>
                        </a:spcAft>
                        <a:buClrTx/>
                        <a:buSzTx/>
                        <a:buFontTx/>
                        <a:buNone/>
                        <a:tabLst/>
                        <a:defRPr/>
                      </a:pPr>
                      <a:r>
                        <a:rPr lang="en-US" sz="900" dirty="0" smtClean="0"/>
                        <a:t>CLX-9251NA</a:t>
                      </a:r>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T="34290" marB="34290"/>
                </a:tc>
                <a:tc>
                  <a:txBody>
                    <a:bodyPr/>
                    <a:lstStyle/>
                    <a:p>
                      <a:pPr algn="ctr"/>
                      <a:r>
                        <a:rPr lang="ru-RU" sz="800" kern="1200" dirty="0" smtClean="0">
                          <a:solidFill>
                            <a:schemeClr val="dk1"/>
                          </a:solidFill>
                          <a:latin typeface="+mn-lt"/>
                          <a:ea typeface="+mn-ea"/>
                          <a:cs typeface="+mn-cs"/>
                        </a:rPr>
                        <a:t>-</a:t>
                      </a:r>
                      <a:endParaRPr lang="en-US" sz="800" kern="1200" dirty="0">
                        <a:solidFill>
                          <a:schemeClr val="dk1"/>
                        </a:solidFill>
                        <a:latin typeface="+mn-lt"/>
                        <a:ea typeface="+mn-ea"/>
                        <a:cs typeface="+mn-cs"/>
                      </a:endParaRPr>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T="34290" marB="34290"/>
                </a:tc>
              </a:tr>
            </a:tbl>
          </a:graphicData>
        </a:graphic>
      </p:graphicFrame>
      <p:sp>
        <p:nvSpPr>
          <p:cNvPr id="49" name="제목 4"/>
          <p:cNvSpPr txBox="1">
            <a:spLocks/>
          </p:cNvSpPr>
          <p:nvPr/>
        </p:nvSpPr>
        <p:spPr>
          <a:xfrm>
            <a:off x="214314" y="88367"/>
            <a:ext cx="8301037" cy="584775"/>
          </a:xfrm>
          <a:prstGeom prst="rect">
            <a:avLst/>
          </a:prstGeom>
        </p:spPr>
        <p:txBody>
          <a:bodyPr>
            <a:spAutoFit/>
          </a:bodyPr>
          <a:lstStyle/>
          <a:p>
            <a:pPr eaLnBrk="0" hangingPunct="0">
              <a:defRPr/>
            </a:pPr>
            <a:r>
              <a:rPr kumimoji="0"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CLX-9251NA</a:t>
            </a:r>
            <a:endParaRPr kumimoji="0"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endParaRPr>
          </a:p>
        </p:txBody>
      </p:sp>
      <p:sp>
        <p:nvSpPr>
          <p:cNvPr id="60" name="TextBox 59"/>
          <p:cNvSpPr txBox="1"/>
          <p:nvPr/>
        </p:nvSpPr>
        <p:spPr bwMode="auto">
          <a:xfrm>
            <a:off x="72627" y="4043544"/>
            <a:ext cx="3075522" cy="984885"/>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Тонер ч</a:t>
            </a:r>
            <a:r>
              <a:rPr lang="en-US" sz="1400" dirty="0" smtClean="0">
                <a:solidFill>
                  <a:schemeClr val="tx2">
                    <a:lumMod val="75000"/>
                    <a:lumOff val="25000"/>
                  </a:schemeClr>
                </a:solidFill>
                <a:latin typeface="Calibri" pitchFamily="34" charset="0"/>
                <a:ea typeface="+mj-ea"/>
              </a:rPr>
              <a:t>/</a:t>
            </a:r>
            <a:r>
              <a:rPr lang="ru-RU" sz="1400" dirty="0" smtClean="0">
                <a:solidFill>
                  <a:schemeClr val="tx2">
                    <a:lumMod val="75000"/>
                    <a:lumOff val="25000"/>
                  </a:schemeClr>
                </a:solidFill>
                <a:latin typeface="Calibri" pitchFamily="34" charset="0"/>
                <a:ea typeface="+mj-ea"/>
              </a:rPr>
              <a:t>б на 20 000</a:t>
            </a:r>
            <a:endParaRPr lang="en-US" sz="1400" dirty="0" smtClean="0">
              <a:solidFill>
                <a:schemeClr val="tx2">
                  <a:lumMod val="75000"/>
                  <a:lumOff val="25000"/>
                </a:schemeClr>
              </a:solidFill>
              <a:latin typeface="Calibri" pitchFamily="34" charset="0"/>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Тонер цв. на 15 000</a:t>
            </a:r>
            <a:endParaRPr lang="en-US" sz="1400" dirty="0" smtClean="0">
              <a:solidFill>
                <a:schemeClr val="tx2">
                  <a:lumMod val="75000"/>
                  <a:lumOff val="25000"/>
                </a:schemeClr>
              </a:solidFill>
              <a:latin typeface="Calibri" pitchFamily="34" charset="0"/>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Барабан (</a:t>
            </a:r>
            <a:r>
              <a:rPr lang="en-US" sz="1400" dirty="0" smtClean="0">
                <a:solidFill>
                  <a:schemeClr val="tx2">
                    <a:lumMod val="75000"/>
                    <a:lumOff val="25000"/>
                  </a:schemeClr>
                </a:solidFill>
                <a:latin typeface="Calibri" pitchFamily="34" charset="0"/>
                <a:ea typeface="+mj-ea"/>
              </a:rPr>
              <a:t>OPC</a:t>
            </a:r>
            <a:r>
              <a:rPr lang="ru-RU" sz="1400" dirty="0" smtClean="0">
                <a:solidFill>
                  <a:schemeClr val="tx2">
                    <a:lumMod val="75000"/>
                    <a:lumOff val="25000"/>
                  </a:schemeClr>
                </a:solidFill>
                <a:latin typeface="Calibri" pitchFamily="34" charset="0"/>
                <a:ea typeface="+mj-ea"/>
              </a:rPr>
              <a:t>)</a:t>
            </a:r>
            <a:r>
              <a:rPr lang="en-US" sz="1400" dirty="0" smtClean="0">
                <a:solidFill>
                  <a:schemeClr val="tx2">
                    <a:lumMod val="75000"/>
                    <a:lumOff val="25000"/>
                  </a:schemeClr>
                </a:solidFill>
                <a:latin typeface="Calibri" pitchFamily="34" charset="0"/>
                <a:ea typeface="+mj-ea"/>
              </a:rPr>
              <a:t> </a:t>
            </a:r>
            <a:r>
              <a:rPr lang="ru-RU" sz="1400" dirty="0" smtClean="0">
                <a:solidFill>
                  <a:schemeClr val="tx2">
                    <a:lumMod val="75000"/>
                    <a:lumOff val="25000"/>
                  </a:schemeClr>
                </a:solidFill>
                <a:latin typeface="Calibri" pitchFamily="34" charset="0"/>
                <a:ea typeface="+mj-ea"/>
              </a:rPr>
              <a:t>на 50 000</a:t>
            </a:r>
            <a:endParaRPr lang="en-US" sz="1400" dirty="0" smtClean="0">
              <a:solidFill>
                <a:schemeClr val="tx2">
                  <a:lumMod val="75000"/>
                  <a:lumOff val="25000"/>
                </a:schemeClr>
              </a:solidFill>
              <a:latin typeface="Calibri" pitchFamily="34" charset="0"/>
              <a:ea typeface="+mj-ea"/>
            </a:endParaRPr>
          </a:p>
        </p:txBody>
      </p:sp>
      <p:sp>
        <p:nvSpPr>
          <p:cNvPr id="61" name="Rounded Rectangle 60"/>
          <p:cNvSpPr/>
          <p:nvPr/>
        </p:nvSpPr>
        <p:spPr bwMode="auto">
          <a:xfrm>
            <a:off x="91440" y="4036421"/>
            <a:ext cx="3788227" cy="992008"/>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6"/>
              </a:buBlip>
              <a:defRPr/>
            </a:pPr>
            <a:endParaRPr kumimoji="1" lang="ru-RU" altLang="ko-KR">
              <a:solidFill>
                <a:prstClr val="black"/>
              </a:solidFill>
              <a:latin typeface="Calibri" pitchFamily="34" charset="0"/>
              <a:ea typeface="+mj-ea"/>
            </a:endParaRPr>
          </a:p>
        </p:txBody>
      </p:sp>
      <p:pic>
        <p:nvPicPr>
          <p:cNvPr id="30" name="Picture 29" descr="CLX-9201NA_008_Right-30-Angle_White.jpg"/>
          <p:cNvPicPr>
            <a:picLocks noChangeAspect="1"/>
          </p:cNvPicPr>
          <p:nvPr/>
        </p:nvPicPr>
        <p:blipFill>
          <a:blip r:embed="rId7" cstate="print"/>
          <a:stretch>
            <a:fillRect/>
          </a:stretch>
        </p:blipFill>
        <p:spPr>
          <a:xfrm>
            <a:off x="1087482" y="590148"/>
            <a:ext cx="1398222" cy="1692585"/>
          </a:xfrm>
          <a:prstGeom prst="rect">
            <a:avLst/>
          </a:prstGeom>
        </p:spPr>
      </p:pic>
      <p:grpSp>
        <p:nvGrpSpPr>
          <p:cNvPr id="28" name="Group 25"/>
          <p:cNvGrpSpPr>
            <a:grpSpLocks/>
          </p:cNvGrpSpPr>
          <p:nvPr/>
        </p:nvGrpSpPr>
        <p:grpSpPr bwMode="auto">
          <a:xfrm>
            <a:off x="190500" y="2314913"/>
            <a:ext cx="3536430" cy="366713"/>
            <a:chOff x="298252" y="1396987"/>
            <a:chExt cx="7018589" cy="488950"/>
          </a:xfrm>
        </p:grpSpPr>
        <p:sp>
          <p:nvSpPr>
            <p:cNvPr id="29"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1" name="Rectangle 54"/>
            <p:cNvSpPr>
              <a:spLocks noChangeArrowheads="1"/>
            </p:cNvSpPr>
            <p:nvPr/>
          </p:nvSpPr>
          <p:spPr bwMode="auto">
            <a:xfrm>
              <a:off x="2062609" y="1422387"/>
              <a:ext cx="3276663"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Цветное МФУ</a:t>
              </a:r>
              <a:endParaRPr lang="en-US" altLang="ko-KR" sz="1600" dirty="0">
                <a:solidFill>
                  <a:srgbClr val="003366"/>
                </a:solidFill>
                <a:latin typeface="+mn-lt"/>
              </a:endParaRPr>
            </a:p>
          </p:txBody>
        </p:sp>
      </p:grpSp>
      <p:grpSp>
        <p:nvGrpSpPr>
          <p:cNvPr id="47" name="Group 25"/>
          <p:cNvGrpSpPr>
            <a:grpSpLocks/>
          </p:cNvGrpSpPr>
          <p:nvPr/>
        </p:nvGrpSpPr>
        <p:grpSpPr bwMode="auto">
          <a:xfrm>
            <a:off x="190500" y="2734013"/>
            <a:ext cx="3536430" cy="366713"/>
            <a:chOff x="298252" y="1396987"/>
            <a:chExt cx="7018589" cy="488950"/>
          </a:xfrm>
        </p:grpSpPr>
        <p:sp>
          <p:nvSpPr>
            <p:cNvPr id="50"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51" name="Rectangle 54"/>
            <p:cNvSpPr>
              <a:spLocks noChangeArrowheads="1"/>
            </p:cNvSpPr>
            <p:nvPr/>
          </p:nvSpPr>
          <p:spPr bwMode="auto">
            <a:xfrm>
              <a:off x="1331661" y="1409687"/>
              <a:ext cx="5293072"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Средний</a:t>
              </a:r>
              <a:r>
                <a:rPr lang="en-US" altLang="ko-KR" sz="1600" dirty="0" smtClean="0">
                  <a:solidFill>
                    <a:srgbClr val="003366"/>
                  </a:solidFill>
                  <a:latin typeface="+mn-lt"/>
                </a:rPr>
                <a:t>/</a:t>
              </a:r>
              <a:r>
                <a:rPr lang="ru-RU" altLang="ko-KR" sz="1600" dirty="0" smtClean="0">
                  <a:solidFill>
                    <a:srgbClr val="003366"/>
                  </a:solidFill>
                  <a:latin typeface="+mn-lt"/>
                </a:rPr>
                <a:t>большой офис</a:t>
              </a:r>
              <a:endParaRPr lang="en-US" altLang="ko-KR" sz="1600" dirty="0">
                <a:solidFill>
                  <a:srgbClr val="003366"/>
                </a:solidFill>
                <a:latin typeface="+mn-lt"/>
              </a:endParaRPr>
            </a:p>
          </p:txBody>
        </p:sp>
      </p:grpSp>
      <p:sp>
        <p:nvSpPr>
          <p:cNvPr id="25" name="AutoShape 6"/>
          <p:cNvSpPr>
            <a:spLocks noChangeArrowheads="1"/>
          </p:cNvSpPr>
          <p:nvPr/>
        </p:nvSpPr>
        <p:spPr bwMode="auto">
          <a:xfrm>
            <a:off x="3775011" y="700747"/>
            <a:ext cx="5287101" cy="7676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26" name="TextBox 25"/>
          <p:cNvSpPr txBox="1"/>
          <p:nvPr/>
        </p:nvSpPr>
        <p:spPr>
          <a:xfrm>
            <a:off x="4862991" y="643235"/>
            <a:ext cx="4001929"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Эффективное использование площади</a:t>
            </a:r>
            <a:endParaRPr lang="en-US" dirty="0" smtClean="0">
              <a:solidFill>
                <a:schemeClr val="accent1">
                  <a:lumMod val="50000"/>
                </a:schemeClr>
              </a:solidFill>
              <a:latin typeface="Calibri" pitchFamily="34" charset="0"/>
              <a:ea typeface="+mn-ea"/>
            </a:endParaRPr>
          </a:p>
        </p:txBody>
      </p:sp>
      <p:sp>
        <p:nvSpPr>
          <p:cNvPr id="27" name="TextBox 26"/>
          <p:cNvSpPr txBox="1"/>
          <p:nvPr/>
        </p:nvSpPr>
        <p:spPr>
          <a:xfrm>
            <a:off x="4864100" y="885825"/>
            <a:ext cx="4343400" cy="504825"/>
          </a:xfrm>
          <a:prstGeom prst="rect">
            <a:avLst/>
          </a:prstGeom>
          <a:noFill/>
        </p:spPr>
        <p:txBody>
          <a:bodyPr wrap="square" rtlCol="0">
            <a:noAutofit/>
          </a:bodyPr>
          <a:lstStyle/>
          <a:p>
            <a:r>
              <a:rPr lang="ru-RU" sz="1200" dirty="0" smtClean="0">
                <a:latin typeface="Calibri" pitchFamily="34" charset="0"/>
              </a:rPr>
              <a:t>Небольшие габариты оборудования, позволяет экономить </a:t>
            </a:r>
          </a:p>
          <a:p>
            <a:r>
              <a:rPr lang="ru-RU" sz="1200" dirty="0" smtClean="0">
                <a:latin typeface="Calibri" pitchFamily="34" charset="0"/>
              </a:rPr>
              <a:t>каждый сантиметр вашего офиса.  Устройство легко </a:t>
            </a:r>
          </a:p>
          <a:p>
            <a:r>
              <a:rPr lang="ru-RU" sz="1200" dirty="0" smtClean="0">
                <a:latin typeface="Calibri" pitchFamily="34" charset="0"/>
              </a:rPr>
              <a:t>устанавливается и настраивается.</a:t>
            </a:r>
            <a:endParaRPr lang="ru-RU" sz="1200" dirty="0">
              <a:latin typeface="Calibri" pitchFamily="34" charset="0"/>
            </a:endParaRPr>
          </a:p>
        </p:txBody>
      </p:sp>
      <p:sp>
        <p:nvSpPr>
          <p:cNvPr id="34" name="AutoShape 6"/>
          <p:cNvSpPr>
            <a:spLocks noChangeArrowheads="1"/>
          </p:cNvSpPr>
          <p:nvPr/>
        </p:nvSpPr>
        <p:spPr bwMode="auto">
          <a:xfrm>
            <a:off x="3788662" y="2498268"/>
            <a:ext cx="5287101" cy="675461"/>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5" name="TextBox 34"/>
          <p:cNvSpPr txBox="1"/>
          <p:nvPr/>
        </p:nvSpPr>
        <p:spPr>
          <a:xfrm>
            <a:off x="4350228" y="2413622"/>
            <a:ext cx="2642839"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Платформа </a:t>
            </a:r>
            <a:r>
              <a:rPr lang="en-US" dirty="0" smtClean="0">
                <a:solidFill>
                  <a:schemeClr val="accent1">
                    <a:lumMod val="50000"/>
                  </a:schemeClr>
                </a:solidFill>
                <a:latin typeface="Calibri" pitchFamily="34" charset="0"/>
                <a:ea typeface="+mn-ea"/>
              </a:rPr>
              <a:t>Samsung XOA</a:t>
            </a:r>
            <a:endParaRPr lang="ru-RU" dirty="0" smtClean="0">
              <a:solidFill>
                <a:schemeClr val="accent1">
                  <a:lumMod val="50000"/>
                </a:schemeClr>
              </a:solidFill>
              <a:latin typeface="Calibri" pitchFamily="34" charset="0"/>
              <a:ea typeface="+mn-ea"/>
            </a:endParaRPr>
          </a:p>
        </p:txBody>
      </p:sp>
      <p:sp>
        <p:nvSpPr>
          <p:cNvPr id="36" name="TextBox 35"/>
          <p:cNvSpPr txBox="1"/>
          <p:nvPr/>
        </p:nvSpPr>
        <p:spPr>
          <a:xfrm>
            <a:off x="4356100" y="2590800"/>
            <a:ext cx="4787900" cy="504825"/>
          </a:xfrm>
          <a:prstGeom prst="rect">
            <a:avLst/>
          </a:prstGeom>
          <a:noFill/>
        </p:spPr>
        <p:txBody>
          <a:bodyPr wrap="square" rtlCol="0">
            <a:noAutofit/>
          </a:bodyPr>
          <a:lstStyle/>
          <a:p>
            <a:r>
              <a:rPr lang="ru-RU" sz="1200" dirty="0" smtClean="0">
                <a:latin typeface="Calibri" pitchFamily="34" charset="0"/>
              </a:rPr>
              <a:t>Расширяемая открытая архитектура (XOA) — это мощный </a:t>
            </a:r>
            <a:endParaRPr lang="en-US" sz="1200" dirty="0" smtClean="0">
              <a:latin typeface="Calibri" pitchFamily="34" charset="0"/>
            </a:endParaRPr>
          </a:p>
          <a:p>
            <a:r>
              <a:rPr lang="ru-RU" sz="1200" dirty="0" smtClean="0">
                <a:latin typeface="Calibri" pitchFamily="34" charset="0"/>
              </a:rPr>
              <a:t>инструмент, позволяющий разрабатывать и устанавливать </a:t>
            </a:r>
            <a:endParaRPr lang="en-US" sz="1200" dirty="0" smtClean="0">
              <a:latin typeface="Calibri" pitchFamily="34" charset="0"/>
            </a:endParaRPr>
          </a:p>
          <a:p>
            <a:r>
              <a:rPr lang="ru-RU" sz="1200" dirty="0" smtClean="0">
                <a:latin typeface="Calibri" pitchFamily="34" charset="0"/>
              </a:rPr>
              <a:t>собственные приложения</a:t>
            </a:r>
            <a:r>
              <a:rPr lang="en-US" sz="1200" dirty="0" smtClean="0">
                <a:latin typeface="Calibri" pitchFamily="34" charset="0"/>
              </a:rPr>
              <a:t>.</a:t>
            </a:r>
            <a:endParaRPr lang="ru-RU" sz="1200" dirty="0">
              <a:latin typeface="Calibri" pitchFamily="34" charset="0"/>
            </a:endParaRPr>
          </a:p>
        </p:txBody>
      </p:sp>
      <p:pic>
        <p:nvPicPr>
          <p:cNvPr id="37" name="Picture 12"/>
          <p:cNvPicPr>
            <a:picLocks noChangeAspect="1" noChangeArrowheads="1"/>
          </p:cNvPicPr>
          <p:nvPr/>
        </p:nvPicPr>
        <p:blipFill>
          <a:blip r:embed="rId8" cstate="print"/>
          <a:srcRect/>
          <a:stretch>
            <a:fillRect/>
          </a:stretch>
        </p:blipFill>
        <p:spPr bwMode="auto">
          <a:xfrm>
            <a:off x="3811590" y="2537921"/>
            <a:ext cx="530382" cy="605327"/>
          </a:xfrm>
          <a:prstGeom prst="rect">
            <a:avLst/>
          </a:prstGeom>
          <a:noFill/>
          <a:ln w="9525">
            <a:noFill/>
            <a:miter lim="800000"/>
            <a:headEnd/>
            <a:tailEnd/>
          </a:ln>
          <a:effectLst/>
        </p:spPr>
      </p:pic>
      <p:sp>
        <p:nvSpPr>
          <p:cNvPr id="40" name="AutoShape 6"/>
          <p:cNvSpPr>
            <a:spLocks noChangeArrowheads="1"/>
          </p:cNvSpPr>
          <p:nvPr/>
        </p:nvSpPr>
        <p:spPr bwMode="auto">
          <a:xfrm>
            <a:off x="3790935" y="1538378"/>
            <a:ext cx="5287101" cy="875244"/>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42" name="TextBox 41"/>
          <p:cNvSpPr txBox="1"/>
          <p:nvPr/>
        </p:nvSpPr>
        <p:spPr>
          <a:xfrm>
            <a:off x="3766130" y="1478544"/>
            <a:ext cx="3491212"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Интуитивно-понятный интерфейс</a:t>
            </a:r>
          </a:p>
        </p:txBody>
      </p:sp>
      <p:sp>
        <p:nvSpPr>
          <p:cNvPr id="44" name="TextBox 43"/>
          <p:cNvSpPr txBox="1"/>
          <p:nvPr/>
        </p:nvSpPr>
        <p:spPr>
          <a:xfrm>
            <a:off x="3759200" y="1657350"/>
            <a:ext cx="3771900" cy="504825"/>
          </a:xfrm>
          <a:prstGeom prst="rect">
            <a:avLst/>
          </a:prstGeom>
          <a:noFill/>
        </p:spPr>
        <p:txBody>
          <a:bodyPr wrap="square" rtlCol="0">
            <a:noAutofit/>
          </a:bodyPr>
          <a:lstStyle/>
          <a:p>
            <a:r>
              <a:rPr lang="ru-RU" sz="1100" dirty="0" smtClean="0">
                <a:latin typeface="Calibri" pitchFamily="34" charset="0"/>
              </a:rPr>
              <a:t>Устройство снащено 7” цветным сенсорным дисплеем с удобной системой навигации. Интуитивно-понятный и простой интерфейс пользователя позволяет легко и быстро выполнять самые сложные задания на печать.</a:t>
            </a:r>
            <a:endParaRPr lang="ru-RU" sz="1100" dirty="0">
              <a:latin typeface="Calibri" pitchFamily="34" charset="0"/>
            </a:endParaRPr>
          </a:p>
        </p:txBody>
      </p:sp>
      <p:pic>
        <p:nvPicPr>
          <p:cNvPr id="32" name="Picture 2" descr="C:\Users\sekz\Pictures\Samsung logo\Samsung_Business_rgb.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08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48574" y="1581150"/>
            <a:ext cx="1413537" cy="684427"/>
          </a:xfrm>
          <a:prstGeom prst="rect">
            <a:avLst/>
          </a:prstGeom>
          <a:noFill/>
          <a:ln>
            <a:noFill/>
          </a:ln>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Lst>
        </p:spPr>
      </p:pic>
      <p:pic>
        <p:nvPicPr>
          <p:cNvPr id="62" name="Picture 61" descr="MLT-D104S(SEE)_Mix_L.jpg"/>
          <p:cNvPicPr>
            <a:picLocks noChangeAspect="1"/>
          </p:cNvPicPr>
          <p:nvPr/>
        </p:nvPicPr>
        <p:blipFill>
          <a:blip r:embed="rId4" cstate="email"/>
          <a:srcRect/>
          <a:stretch>
            <a:fillRect/>
          </a:stretch>
        </p:blipFill>
        <p:spPr bwMode="auto">
          <a:xfrm>
            <a:off x="2913744" y="4053942"/>
            <a:ext cx="914367" cy="650593"/>
          </a:xfrm>
          <a:prstGeom prst="rect">
            <a:avLst/>
          </a:prstGeom>
          <a:noFill/>
          <a:ln w="9525">
            <a:noFill/>
            <a:miter lim="800000"/>
            <a:headEnd/>
            <a:tailEnd/>
          </a:ln>
        </p:spPr>
      </p:pic>
      <p:sp>
        <p:nvSpPr>
          <p:cNvPr id="160791" name="Rectangle 19"/>
          <p:cNvSpPr>
            <a:spLocks noChangeArrowheads="1"/>
          </p:cNvSpPr>
          <p:nvPr/>
        </p:nvSpPr>
        <p:spPr bwMode="auto">
          <a:xfrm>
            <a:off x="3886387" y="3041362"/>
            <a:ext cx="5087795" cy="2169825"/>
          </a:xfrm>
          <a:prstGeom prst="rect">
            <a:avLst/>
          </a:prstGeom>
          <a:noFill/>
          <a:ln w="9525">
            <a:noFill/>
            <a:miter lim="800000"/>
            <a:headEnd/>
            <a:tailEnd/>
          </a:ln>
        </p:spPr>
        <p:txBody>
          <a:bodyPr wrap="square">
            <a:spAutoFit/>
          </a:bodyPr>
          <a:lstStyle/>
          <a:p>
            <a:pPr>
              <a:buSzPct val="90000"/>
            </a:pPr>
            <a:r>
              <a:rPr lang="ru-RU" altLang="ko-KR" sz="2000" b="1" dirty="0" smtClean="0">
                <a:latin typeface="Calibri" pitchFamily="34" charset="0"/>
              </a:rPr>
              <a:t>Основные характеристики</a:t>
            </a:r>
            <a:r>
              <a:rPr lang="en-US" altLang="ko-KR" sz="2000" b="1" dirty="0" smtClean="0">
                <a:latin typeface="Calibri" pitchFamily="34" charset="0"/>
              </a:rPr>
              <a:t>:</a:t>
            </a:r>
          </a:p>
          <a:p>
            <a:pPr>
              <a:spcBef>
                <a:spcPts val="600"/>
              </a:spcBef>
              <a:buFont typeface="Arial" pitchFamily="34" charset="0"/>
              <a:buChar char="•"/>
              <a:defRPr/>
            </a:pPr>
            <a:r>
              <a:rPr lang="en-US" altLang="ko-KR" dirty="0">
                <a:solidFill>
                  <a:schemeClr val="tx2">
                    <a:lumMod val="75000"/>
                    <a:lumOff val="25000"/>
                  </a:schemeClr>
                </a:solidFill>
                <a:latin typeface="Calibri" pitchFamily="34" charset="0"/>
              </a:rPr>
              <a:t> </a:t>
            </a:r>
            <a:r>
              <a:rPr lang="ru-RU" altLang="ko-KR" dirty="0">
                <a:solidFill>
                  <a:schemeClr val="tx2">
                    <a:lumMod val="75000"/>
                    <a:lumOff val="25000"/>
                  </a:schemeClr>
                </a:solidFill>
                <a:latin typeface="Calibri" pitchFamily="34" charset="0"/>
              </a:rPr>
              <a:t>Скорость печати</a:t>
            </a:r>
            <a:r>
              <a:rPr lang="en-US" altLang="ko-KR" dirty="0">
                <a:solidFill>
                  <a:schemeClr val="tx2">
                    <a:lumMod val="75000"/>
                    <a:lumOff val="25000"/>
                  </a:schemeClr>
                </a:solidFill>
                <a:latin typeface="Calibri" pitchFamily="34" charset="0"/>
              </a:rPr>
              <a:t>: 3</a:t>
            </a:r>
            <a:r>
              <a:rPr lang="ru-RU" altLang="ko-KR" dirty="0">
                <a:solidFill>
                  <a:schemeClr val="tx2">
                    <a:lumMod val="75000"/>
                    <a:lumOff val="25000"/>
                  </a:schemeClr>
                </a:solidFill>
                <a:latin typeface="Calibri" pitchFamily="34" charset="0"/>
              </a:rPr>
              <a:t>5 </a:t>
            </a:r>
            <a:r>
              <a:rPr lang="ru-RU" altLang="ko-KR" dirty="0" err="1">
                <a:solidFill>
                  <a:schemeClr val="tx2">
                    <a:lumMod val="75000"/>
                    <a:lumOff val="25000"/>
                  </a:schemeClr>
                </a:solidFill>
                <a:latin typeface="Calibri" pitchFamily="34" charset="0"/>
              </a:rPr>
              <a:t>стр</a:t>
            </a:r>
            <a:r>
              <a:rPr lang="ru-RU" altLang="ko-KR" dirty="0">
                <a:solidFill>
                  <a:schemeClr val="tx2">
                    <a:lumMod val="75000"/>
                    <a:lumOff val="25000"/>
                  </a:schemeClr>
                </a:solidFill>
                <a:latin typeface="Calibri" pitchFamily="34" charset="0"/>
              </a:rPr>
              <a:t>/мин</a:t>
            </a:r>
            <a:endParaRPr lang="en-US" altLang="ko-KR" dirty="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dirty="0">
                <a:solidFill>
                  <a:schemeClr val="tx2">
                    <a:lumMod val="75000"/>
                    <a:lumOff val="25000"/>
                  </a:schemeClr>
                </a:solidFill>
                <a:latin typeface="Calibri" pitchFamily="34" charset="0"/>
              </a:rPr>
              <a:t> Оперативная память: 2 </a:t>
            </a:r>
            <a:r>
              <a:rPr lang="ru-RU" altLang="ko-KR" dirty="0" smtClean="0">
                <a:solidFill>
                  <a:schemeClr val="tx2">
                    <a:lumMod val="75000"/>
                    <a:lumOff val="25000"/>
                  </a:schemeClr>
                </a:solidFill>
                <a:latin typeface="Calibri" pitchFamily="34" charset="0"/>
              </a:rPr>
              <a:t>Гб</a:t>
            </a:r>
          </a:p>
          <a:p>
            <a:pPr>
              <a:spcBef>
                <a:spcPts val="600"/>
              </a:spcBef>
              <a:buFont typeface="Arial" pitchFamily="34" charset="0"/>
              <a:buChar char="•"/>
              <a:defRPr/>
            </a:pPr>
            <a:r>
              <a:rPr lang="ru-RU" altLang="ko-KR" dirty="0" smtClean="0">
                <a:solidFill>
                  <a:schemeClr val="tx2">
                    <a:lumMod val="75000"/>
                    <a:lumOff val="25000"/>
                  </a:schemeClr>
                </a:solidFill>
                <a:latin typeface="Calibri" pitchFamily="34" charset="0"/>
              </a:rPr>
              <a:t> Жесткий диск: 320 Гб</a:t>
            </a:r>
            <a:endParaRPr lang="en-US" altLang="ko-KR" dirty="0">
              <a:solidFill>
                <a:schemeClr val="tx2">
                  <a:lumMod val="75000"/>
                  <a:lumOff val="25000"/>
                </a:schemeClr>
              </a:solidFill>
              <a:latin typeface="Calibri" pitchFamily="34" charset="0"/>
            </a:endParaRPr>
          </a:p>
          <a:p>
            <a:pPr>
              <a:spcBef>
                <a:spcPts val="600"/>
              </a:spcBef>
              <a:buFont typeface="Arial" pitchFamily="34" charset="0"/>
              <a:buChar char="•"/>
              <a:defRPr/>
            </a:pPr>
            <a:r>
              <a:rPr lang="en-US" altLang="ko-KR" dirty="0">
                <a:solidFill>
                  <a:schemeClr val="tx2">
                    <a:lumMod val="75000"/>
                    <a:lumOff val="25000"/>
                  </a:schemeClr>
                </a:solidFill>
                <a:latin typeface="Calibri" pitchFamily="34" charset="0"/>
              </a:rPr>
              <a:t> </a:t>
            </a:r>
            <a:r>
              <a:rPr lang="ru-RU" altLang="ko-KR" dirty="0">
                <a:solidFill>
                  <a:schemeClr val="tx2">
                    <a:lumMod val="75000"/>
                    <a:lumOff val="25000"/>
                  </a:schemeClr>
                </a:solidFill>
                <a:latin typeface="Calibri" pitchFamily="34" charset="0"/>
              </a:rPr>
              <a:t>Процессор</a:t>
            </a:r>
            <a:r>
              <a:rPr lang="en-US" altLang="ko-KR" dirty="0">
                <a:solidFill>
                  <a:schemeClr val="tx2">
                    <a:lumMod val="75000"/>
                    <a:lumOff val="25000"/>
                  </a:schemeClr>
                </a:solidFill>
                <a:latin typeface="Calibri" pitchFamily="34" charset="0"/>
              </a:rPr>
              <a:t>: </a:t>
            </a:r>
            <a:r>
              <a:rPr lang="ru-RU" altLang="ko-KR" dirty="0">
                <a:solidFill>
                  <a:schemeClr val="tx2">
                    <a:lumMod val="75000"/>
                    <a:lumOff val="25000"/>
                  </a:schemeClr>
                </a:solidFill>
                <a:latin typeface="Calibri" pitchFamily="34" charset="0"/>
              </a:rPr>
              <a:t>1 ГГц</a:t>
            </a:r>
          </a:p>
          <a:p>
            <a:pPr>
              <a:spcBef>
                <a:spcPts val="600"/>
              </a:spcBef>
              <a:buFont typeface="Arial" pitchFamily="34" charset="0"/>
              <a:buChar char="•"/>
              <a:defRPr/>
            </a:pPr>
            <a:r>
              <a:rPr lang="ru-RU" altLang="ko-KR" dirty="0">
                <a:solidFill>
                  <a:schemeClr val="tx2">
                    <a:lumMod val="75000"/>
                    <a:lumOff val="25000"/>
                  </a:schemeClr>
                </a:solidFill>
                <a:latin typeface="Calibri" pitchFamily="34" charset="0"/>
              </a:rPr>
              <a:t> Максимальная ежемесячная нагрузка</a:t>
            </a:r>
            <a:r>
              <a:rPr lang="en-US" altLang="ko-KR" dirty="0">
                <a:solidFill>
                  <a:schemeClr val="tx2">
                    <a:lumMod val="75000"/>
                    <a:lumOff val="25000"/>
                  </a:schemeClr>
                </a:solidFill>
                <a:latin typeface="Calibri" pitchFamily="34" charset="0"/>
              </a:rPr>
              <a:t>:</a:t>
            </a:r>
            <a:r>
              <a:rPr lang="ru-RU" altLang="ko-KR" dirty="0">
                <a:solidFill>
                  <a:schemeClr val="tx2">
                    <a:lumMod val="75000"/>
                    <a:lumOff val="25000"/>
                  </a:schemeClr>
                </a:solidFill>
                <a:latin typeface="Calibri" pitchFamily="34" charset="0"/>
              </a:rPr>
              <a:t> </a:t>
            </a:r>
            <a:r>
              <a:rPr lang="en-US" altLang="ko-KR" dirty="0" smtClean="0">
                <a:solidFill>
                  <a:schemeClr val="tx2">
                    <a:lumMod val="75000"/>
                    <a:lumOff val="25000"/>
                  </a:schemeClr>
                </a:solidFill>
                <a:latin typeface="Calibri" pitchFamily="34" charset="0"/>
              </a:rPr>
              <a:t>120</a:t>
            </a:r>
            <a:r>
              <a:rPr lang="ru-RU" altLang="ko-KR" dirty="0" smtClean="0">
                <a:solidFill>
                  <a:schemeClr val="tx2">
                    <a:lumMod val="75000"/>
                    <a:lumOff val="25000"/>
                  </a:schemeClr>
                </a:solidFill>
                <a:latin typeface="Calibri" pitchFamily="34" charset="0"/>
              </a:rPr>
              <a:t> 000</a:t>
            </a:r>
            <a:endParaRPr lang="ru-RU" altLang="ko-KR" dirty="0" smtClean="0">
              <a:solidFill>
                <a:srgbClr val="FF0000"/>
              </a:solidFill>
              <a:latin typeface="Calibri" pitchFamily="34" charset="0"/>
            </a:endParaRPr>
          </a:p>
        </p:txBody>
      </p:sp>
      <p:graphicFrame>
        <p:nvGraphicFramePr>
          <p:cNvPr id="46" name="Table 45"/>
          <p:cNvGraphicFramePr>
            <a:graphicFrameLocks noGrp="1"/>
          </p:cNvGraphicFramePr>
          <p:nvPr>
            <p:extLst>
              <p:ext uri="{D42A27DB-BD31-4B8C-83A1-F6EECF244321}">
                <p14:modId xmlns:p14="http://schemas.microsoft.com/office/powerpoint/2010/main" val="262529604"/>
              </p:ext>
            </p:extLst>
          </p:nvPr>
        </p:nvGraphicFramePr>
        <p:xfrm>
          <a:off x="116913" y="3173730"/>
          <a:ext cx="3621989" cy="418744"/>
        </p:xfrm>
        <a:graphic>
          <a:graphicData uri="http://schemas.openxmlformats.org/drawingml/2006/table">
            <a:tbl>
              <a:tblPr firstRow="1" bandRow="1">
                <a:tableStyleId>{5C22544A-7EE6-4342-B048-85BDC9FD1C3A}</a:tableStyleId>
              </a:tblPr>
              <a:tblGrid>
                <a:gridCol w="1150184"/>
                <a:gridCol w="548640"/>
                <a:gridCol w="822960"/>
                <a:gridCol w="535577"/>
                <a:gridCol w="564628"/>
              </a:tblGrid>
              <a:tr h="209372">
                <a:tc>
                  <a:txBody>
                    <a:bodyPr/>
                    <a:lstStyle/>
                    <a:p>
                      <a:r>
                        <a:rPr lang="ru-RU" sz="900" dirty="0" smtClean="0">
                          <a:solidFill>
                            <a:schemeClr val="accent1">
                              <a:lumMod val="25000"/>
                            </a:schemeClr>
                          </a:solidFill>
                        </a:rPr>
                        <a:t>Модель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Сеть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T="34290" marB="34290"/>
                </a:tc>
                <a:tc>
                  <a:txBody>
                    <a:bodyPr/>
                    <a:lstStyle/>
                    <a:p>
                      <a:r>
                        <a:rPr lang="en-US" sz="900" dirty="0" err="1" smtClean="0">
                          <a:solidFill>
                            <a:schemeClr val="accent1">
                              <a:lumMod val="25000"/>
                            </a:schemeClr>
                          </a:solidFill>
                        </a:rPr>
                        <a:t>WiFi</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Факс</a:t>
                      </a:r>
                      <a:endParaRPr lang="en-US" sz="900" dirty="0">
                        <a:solidFill>
                          <a:schemeClr val="accent1">
                            <a:lumMod val="25000"/>
                          </a:schemeClr>
                        </a:solidFill>
                      </a:endParaRPr>
                    </a:p>
                  </a:txBody>
                  <a:tcPr marT="34290" marB="34290"/>
                </a:tc>
              </a:tr>
              <a:tr h="209372">
                <a:tc>
                  <a:txBody>
                    <a:bodyPr/>
                    <a:lstStyle/>
                    <a:p>
                      <a:pPr marL="0" marR="0" indent="0" algn="l" defTabSz="872786" rtl="0" eaLnBrk="1" fontAlgn="auto" latinLnBrk="1" hangingPunct="1">
                        <a:lnSpc>
                          <a:spcPct val="100000"/>
                        </a:lnSpc>
                        <a:spcBef>
                          <a:spcPts val="0"/>
                        </a:spcBef>
                        <a:spcAft>
                          <a:spcPts val="0"/>
                        </a:spcAft>
                        <a:buClrTx/>
                        <a:buSzTx/>
                        <a:buFontTx/>
                        <a:buNone/>
                        <a:tabLst/>
                        <a:defRPr/>
                      </a:pPr>
                      <a:r>
                        <a:rPr lang="en-US" altLang="ko-KR" sz="900" kern="1200" dirty="0" smtClean="0">
                          <a:solidFill>
                            <a:schemeClr val="dk1"/>
                          </a:solidFill>
                          <a:latin typeface="+mn-lt"/>
                          <a:ea typeface="+mn-ea"/>
                          <a:cs typeface="+mn-cs"/>
                          <a:sym typeface="Wingdings" pitchFamily="2" charset="2"/>
                        </a:rPr>
                        <a:t>SL-X4300LX</a:t>
                      </a:r>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T="34290" marB="34290"/>
                </a:tc>
                <a:tc>
                  <a:txBody>
                    <a:bodyPr/>
                    <a:lstStyle/>
                    <a:p>
                      <a:pPr algn="ctr"/>
                      <a:r>
                        <a:rPr lang="ru-RU" sz="800" kern="1200" dirty="0" smtClean="0">
                          <a:solidFill>
                            <a:schemeClr val="dk1"/>
                          </a:solidFill>
                          <a:latin typeface="+mn-lt"/>
                          <a:ea typeface="+mn-ea"/>
                          <a:cs typeface="+mn-cs"/>
                        </a:rPr>
                        <a:t>-</a:t>
                      </a:r>
                      <a:endParaRPr lang="en-US" sz="800" kern="1200" dirty="0">
                        <a:solidFill>
                          <a:schemeClr val="dk1"/>
                        </a:solidFill>
                        <a:latin typeface="+mn-lt"/>
                        <a:ea typeface="+mn-ea"/>
                        <a:cs typeface="+mn-cs"/>
                      </a:endParaRPr>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T="34290" marB="34290"/>
                </a:tc>
              </a:tr>
            </a:tbl>
          </a:graphicData>
        </a:graphic>
      </p:graphicFrame>
      <p:sp>
        <p:nvSpPr>
          <p:cNvPr id="49" name="제목 4"/>
          <p:cNvSpPr txBox="1">
            <a:spLocks/>
          </p:cNvSpPr>
          <p:nvPr/>
        </p:nvSpPr>
        <p:spPr>
          <a:xfrm>
            <a:off x="214314" y="88367"/>
            <a:ext cx="8301037" cy="584775"/>
          </a:xfrm>
          <a:prstGeom prst="rect">
            <a:avLst/>
          </a:prstGeom>
        </p:spPr>
        <p:txBody>
          <a:bodyPr>
            <a:spAutoFit/>
          </a:bodyPr>
          <a:lstStyle/>
          <a:p>
            <a:pPr eaLnBrk="0" hangingPunct="0">
              <a:defRPr/>
            </a:pPr>
            <a:r>
              <a:rPr lang="en-US" altLang="ko-KR" sz="3200" b="1" spc="-100" dirty="0" err="1">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Multi</a:t>
            </a:r>
            <a:r>
              <a:rPr lang="en-US" altLang="ko-KR" sz="3200" b="1" i="1" spc="-100" dirty="0" err="1">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Xpress</a:t>
            </a:r>
            <a:r>
              <a:rPr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 </a:t>
            </a:r>
            <a:r>
              <a:rPr kumimoji="0"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X4300LX</a:t>
            </a:r>
            <a:endParaRPr kumimoji="0" lang="en-US" altLang="ko-KR" sz="32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endParaRPr>
          </a:p>
        </p:txBody>
      </p:sp>
      <p:sp>
        <p:nvSpPr>
          <p:cNvPr id="60" name="TextBox 59"/>
          <p:cNvSpPr txBox="1"/>
          <p:nvPr/>
        </p:nvSpPr>
        <p:spPr bwMode="auto">
          <a:xfrm>
            <a:off x="72627" y="4043544"/>
            <a:ext cx="3075522" cy="984885"/>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Тонер ч</a:t>
            </a:r>
            <a:r>
              <a:rPr lang="en-US" sz="1400" dirty="0" smtClean="0">
                <a:solidFill>
                  <a:schemeClr val="tx2">
                    <a:lumMod val="75000"/>
                    <a:lumOff val="25000"/>
                  </a:schemeClr>
                </a:solidFill>
                <a:latin typeface="Calibri" pitchFamily="34" charset="0"/>
                <a:ea typeface="+mj-ea"/>
              </a:rPr>
              <a:t>/</a:t>
            </a:r>
            <a:r>
              <a:rPr lang="ru-RU" sz="1400" dirty="0" smtClean="0">
                <a:solidFill>
                  <a:schemeClr val="tx2">
                    <a:lumMod val="75000"/>
                    <a:lumOff val="25000"/>
                  </a:schemeClr>
                </a:solidFill>
                <a:latin typeface="Calibri" pitchFamily="34" charset="0"/>
                <a:ea typeface="+mj-ea"/>
              </a:rPr>
              <a:t>б на 23 000</a:t>
            </a:r>
            <a:endParaRPr lang="en-US" sz="1400" dirty="0" smtClean="0">
              <a:solidFill>
                <a:schemeClr val="tx2">
                  <a:lumMod val="75000"/>
                  <a:lumOff val="25000"/>
                </a:schemeClr>
              </a:solidFill>
              <a:latin typeface="Calibri" pitchFamily="34" charset="0"/>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Тонер цв. на 20 000</a:t>
            </a:r>
            <a:endParaRPr lang="en-US" sz="1400" dirty="0" smtClean="0">
              <a:solidFill>
                <a:schemeClr val="tx2">
                  <a:lumMod val="75000"/>
                  <a:lumOff val="25000"/>
                </a:schemeClr>
              </a:solidFill>
              <a:latin typeface="Calibri" pitchFamily="34" charset="0"/>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Барабан на 100 000</a:t>
            </a:r>
            <a:endParaRPr lang="en-US" sz="1400" dirty="0" smtClean="0">
              <a:solidFill>
                <a:schemeClr val="tx2">
                  <a:lumMod val="75000"/>
                  <a:lumOff val="25000"/>
                </a:schemeClr>
              </a:solidFill>
              <a:latin typeface="Calibri" pitchFamily="34" charset="0"/>
              <a:ea typeface="+mj-ea"/>
            </a:endParaRPr>
          </a:p>
        </p:txBody>
      </p:sp>
      <p:sp>
        <p:nvSpPr>
          <p:cNvPr id="61" name="Rounded Rectangle 60"/>
          <p:cNvSpPr/>
          <p:nvPr/>
        </p:nvSpPr>
        <p:spPr bwMode="auto">
          <a:xfrm>
            <a:off x="91440" y="4036421"/>
            <a:ext cx="3788227" cy="992008"/>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5"/>
              </a:buBlip>
              <a:defRPr/>
            </a:pPr>
            <a:endParaRPr kumimoji="1" lang="ru-RU" altLang="ko-KR">
              <a:solidFill>
                <a:prstClr val="black"/>
              </a:solidFill>
              <a:latin typeface="Calibri" pitchFamily="34" charset="0"/>
              <a:ea typeface="+mj-ea"/>
            </a:endParaRPr>
          </a:p>
        </p:txBody>
      </p:sp>
      <p:grpSp>
        <p:nvGrpSpPr>
          <p:cNvPr id="28" name="Group 25"/>
          <p:cNvGrpSpPr>
            <a:grpSpLocks/>
          </p:cNvGrpSpPr>
          <p:nvPr/>
        </p:nvGrpSpPr>
        <p:grpSpPr bwMode="auto">
          <a:xfrm>
            <a:off x="190500" y="2314913"/>
            <a:ext cx="3536430" cy="366713"/>
            <a:chOff x="298252" y="1396987"/>
            <a:chExt cx="7018589" cy="488950"/>
          </a:xfrm>
        </p:grpSpPr>
        <p:sp>
          <p:nvSpPr>
            <p:cNvPr id="29"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31" name="Rectangle 54"/>
            <p:cNvSpPr>
              <a:spLocks noChangeArrowheads="1"/>
            </p:cNvSpPr>
            <p:nvPr/>
          </p:nvSpPr>
          <p:spPr bwMode="auto">
            <a:xfrm>
              <a:off x="2062609" y="1422387"/>
              <a:ext cx="3276663"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Цветное МФУ</a:t>
              </a:r>
              <a:endParaRPr lang="en-US" altLang="ko-KR" sz="1600" dirty="0">
                <a:solidFill>
                  <a:srgbClr val="003366"/>
                </a:solidFill>
                <a:latin typeface="+mn-lt"/>
              </a:endParaRPr>
            </a:p>
          </p:txBody>
        </p:sp>
      </p:grpSp>
      <p:grpSp>
        <p:nvGrpSpPr>
          <p:cNvPr id="47" name="Group 25"/>
          <p:cNvGrpSpPr>
            <a:grpSpLocks/>
          </p:cNvGrpSpPr>
          <p:nvPr/>
        </p:nvGrpSpPr>
        <p:grpSpPr bwMode="auto">
          <a:xfrm>
            <a:off x="190500" y="2734013"/>
            <a:ext cx="3536430" cy="366713"/>
            <a:chOff x="298252" y="1396987"/>
            <a:chExt cx="7018589" cy="488950"/>
          </a:xfrm>
        </p:grpSpPr>
        <p:sp>
          <p:nvSpPr>
            <p:cNvPr id="50"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51" name="Rectangle 54"/>
            <p:cNvSpPr>
              <a:spLocks noChangeArrowheads="1"/>
            </p:cNvSpPr>
            <p:nvPr/>
          </p:nvSpPr>
          <p:spPr bwMode="auto">
            <a:xfrm>
              <a:off x="1331661" y="1409687"/>
              <a:ext cx="5293072"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Средний</a:t>
              </a:r>
              <a:r>
                <a:rPr lang="en-US" altLang="ko-KR" sz="1600" dirty="0" smtClean="0">
                  <a:solidFill>
                    <a:srgbClr val="003366"/>
                  </a:solidFill>
                  <a:latin typeface="+mn-lt"/>
                </a:rPr>
                <a:t>/</a:t>
              </a:r>
              <a:r>
                <a:rPr lang="ru-RU" altLang="ko-KR" sz="1600" dirty="0" smtClean="0">
                  <a:solidFill>
                    <a:srgbClr val="003366"/>
                  </a:solidFill>
                  <a:latin typeface="+mn-lt"/>
                </a:rPr>
                <a:t>большой офис</a:t>
              </a:r>
              <a:endParaRPr lang="en-US" altLang="ko-KR" sz="1600" dirty="0">
                <a:solidFill>
                  <a:srgbClr val="003366"/>
                </a:solidFill>
                <a:latin typeface="+mn-lt"/>
              </a:endParaRPr>
            </a:p>
          </p:txBody>
        </p:sp>
      </p:grpSp>
      <p:sp>
        <p:nvSpPr>
          <p:cNvPr id="25" name="AutoShape 6"/>
          <p:cNvSpPr>
            <a:spLocks noChangeArrowheads="1"/>
          </p:cNvSpPr>
          <p:nvPr/>
        </p:nvSpPr>
        <p:spPr bwMode="auto">
          <a:xfrm>
            <a:off x="3775011" y="615022"/>
            <a:ext cx="5287101" cy="7676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26" name="TextBox 25"/>
          <p:cNvSpPr txBox="1"/>
          <p:nvPr/>
        </p:nvSpPr>
        <p:spPr>
          <a:xfrm>
            <a:off x="4862991" y="605135"/>
            <a:ext cx="4001929"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Эффективное использование площади</a:t>
            </a:r>
            <a:endParaRPr lang="en-US" dirty="0" smtClean="0">
              <a:solidFill>
                <a:schemeClr val="accent1">
                  <a:lumMod val="50000"/>
                </a:schemeClr>
              </a:solidFill>
              <a:latin typeface="Calibri" pitchFamily="34" charset="0"/>
              <a:ea typeface="+mn-ea"/>
            </a:endParaRPr>
          </a:p>
        </p:txBody>
      </p:sp>
      <p:sp>
        <p:nvSpPr>
          <p:cNvPr id="27" name="TextBox 26"/>
          <p:cNvSpPr txBox="1"/>
          <p:nvPr/>
        </p:nvSpPr>
        <p:spPr>
          <a:xfrm>
            <a:off x="4864100" y="819150"/>
            <a:ext cx="4343400" cy="504825"/>
          </a:xfrm>
          <a:prstGeom prst="rect">
            <a:avLst/>
          </a:prstGeom>
          <a:noFill/>
        </p:spPr>
        <p:txBody>
          <a:bodyPr wrap="square" rtlCol="0">
            <a:noAutofit/>
          </a:bodyPr>
          <a:lstStyle/>
          <a:p>
            <a:r>
              <a:rPr lang="ru-RU" sz="1200" dirty="0" smtClean="0">
                <a:latin typeface="Calibri" pitchFamily="34" charset="0"/>
              </a:rPr>
              <a:t>Небольшие габариты оборудования, позволяет экономить </a:t>
            </a:r>
          </a:p>
          <a:p>
            <a:r>
              <a:rPr lang="ru-RU" sz="1200" dirty="0" smtClean="0">
                <a:latin typeface="Calibri" pitchFamily="34" charset="0"/>
              </a:rPr>
              <a:t>каждый сантиметр вашего офиса.  Устройство легко </a:t>
            </a:r>
          </a:p>
          <a:p>
            <a:r>
              <a:rPr lang="ru-RU" sz="1200" dirty="0" smtClean="0">
                <a:latin typeface="Calibri" pitchFamily="34" charset="0"/>
              </a:rPr>
              <a:t>устанавливается и настраивается.</a:t>
            </a:r>
            <a:endParaRPr lang="ru-RU" sz="1200" dirty="0">
              <a:latin typeface="Calibri" pitchFamily="34" charset="0"/>
            </a:endParaRPr>
          </a:p>
        </p:txBody>
      </p:sp>
      <p:sp>
        <p:nvSpPr>
          <p:cNvPr id="34" name="AutoShape 6"/>
          <p:cNvSpPr>
            <a:spLocks noChangeArrowheads="1"/>
          </p:cNvSpPr>
          <p:nvPr/>
        </p:nvSpPr>
        <p:spPr bwMode="auto">
          <a:xfrm>
            <a:off x="3788662" y="2355554"/>
            <a:ext cx="5287101" cy="7676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35" name="TextBox 34"/>
          <p:cNvSpPr txBox="1"/>
          <p:nvPr/>
        </p:nvSpPr>
        <p:spPr>
          <a:xfrm>
            <a:off x="4350228" y="2299322"/>
            <a:ext cx="2642839"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Платформа </a:t>
            </a:r>
            <a:r>
              <a:rPr lang="en-US" dirty="0" smtClean="0">
                <a:solidFill>
                  <a:schemeClr val="accent1">
                    <a:lumMod val="50000"/>
                  </a:schemeClr>
                </a:solidFill>
                <a:latin typeface="Calibri" pitchFamily="34" charset="0"/>
                <a:ea typeface="+mn-ea"/>
              </a:rPr>
              <a:t>Samsung XOA</a:t>
            </a:r>
            <a:endParaRPr lang="ru-RU" dirty="0" smtClean="0">
              <a:solidFill>
                <a:schemeClr val="accent1">
                  <a:lumMod val="50000"/>
                </a:schemeClr>
              </a:solidFill>
              <a:latin typeface="Calibri" pitchFamily="34" charset="0"/>
              <a:ea typeface="+mn-ea"/>
            </a:endParaRPr>
          </a:p>
        </p:txBody>
      </p:sp>
      <p:sp>
        <p:nvSpPr>
          <p:cNvPr id="36" name="TextBox 35"/>
          <p:cNvSpPr txBox="1"/>
          <p:nvPr/>
        </p:nvSpPr>
        <p:spPr>
          <a:xfrm>
            <a:off x="4644010" y="2505075"/>
            <a:ext cx="4330172" cy="504825"/>
          </a:xfrm>
          <a:prstGeom prst="rect">
            <a:avLst/>
          </a:prstGeom>
          <a:noFill/>
        </p:spPr>
        <p:txBody>
          <a:bodyPr wrap="square" rtlCol="0">
            <a:noAutofit/>
          </a:bodyPr>
          <a:lstStyle/>
          <a:p>
            <a:r>
              <a:rPr lang="ru-RU" sz="1200" dirty="0" smtClean="0">
                <a:latin typeface="Calibri" pitchFamily="34" charset="0"/>
              </a:rPr>
              <a:t>Расширяемая открытая архитектура (XOA) — это мощный </a:t>
            </a:r>
            <a:endParaRPr lang="en-US" sz="1200" dirty="0" smtClean="0">
              <a:latin typeface="Calibri" pitchFamily="34" charset="0"/>
            </a:endParaRPr>
          </a:p>
          <a:p>
            <a:r>
              <a:rPr lang="ru-RU" sz="1200" dirty="0" smtClean="0">
                <a:latin typeface="Calibri" pitchFamily="34" charset="0"/>
              </a:rPr>
              <a:t>инструмент, позволяющий разрабатывать и устанавливать </a:t>
            </a:r>
            <a:endParaRPr lang="en-US" sz="1200" dirty="0" smtClean="0">
              <a:latin typeface="Calibri" pitchFamily="34" charset="0"/>
            </a:endParaRPr>
          </a:p>
          <a:p>
            <a:r>
              <a:rPr lang="ru-RU" sz="1200" dirty="0" smtClean="0">
                <a:latin typeface="Calibri" pitchFamily="34" charset="0"/>
              </a:rPr>
              <a:t>собственные приложения</a:t>
            </a:r>
            <a:r>
              <a:rPr lang="en-US" sz="1200" dirty="0" smtClean="0">
                <a:latin typeface="Calibri" pitchFamily="34" charset="0"/>
              </a:rPr>
              <a:t>.</a:t>
            </a:r>
            <a:endParaRPr lang="ru-RU" sz="1200" dirty="0">
              <a:latin typeface="Calibri" pitchFamily="34" charset="0"/>
            </a:endParaRPr>
          </a:p>
        </p:txBody>
      </p:sp>
      <p:pic>
        <p:nvPicPr>
          <p:cNvPr id="37" name="Picture 12"/>
          <p:cNvPicPr>
            <a:picLocks noChangeAspect="1" noChangeArrowheads="1"/>
          </p:cNvPicPr>
          <p:nvPr/>
        </p:nvPicPr>
        <p:blipFill>
          <a:blip r:embed="rId6" cstate="print"/>
          <a:srcRect/>
          <a:stretch>
            <a:fillRect/>
          </a:stretch>
        </p:blipFill>
        <p:spPr bwMode="auto">
          <a:xfrm>
            <a:off x="3811589" y="2396729"/>
            <a:ext cx="620711" cy="708420"/>
          </a:xfrm>
          <a:prstGeom prst="rect">
            <a:avLst/>
          </a:prstGeom>
          <a:noFill/>
          <a:ln w="9525">
            <a:noFill/>
            <a:miter lim="800000"/>
            <a:headEnd/>
            <a:tailEnd/>
          </a:ln>
          <a:effectLst/>
        </p:spPr>
      </p:pic>
      <p:sp>
        <p:nvSpPr>
          <p:cNvPr id="40" name="AutoShape 6"/>
          <p:cNvSpPr>
            <a:spLocks noChangeArrowheads="1"/>
          </p:cNvSpPr>
          <p:nvPr/>
        </p:nvSpPr>
        <p:spPr bwMode="auto">
          <a:xfrm>
            <a:off x="3790935" y="1472288"/>
            <a:ext cx="5287101" cy="83377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42" name="TextBox 41"/>
          <p:cNvSpPr txBox="1"/>
          <p:nvPr/>
        </p:nvSpPr>
        <p:spPr>
          <a:xfrm>
            <a:off x="3785180" y="1392819"/>
            <a:ext cx="3491212"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Интуитивно-понятный интерфейс</a:t>
            </a:r>
          </a:p>
        </p:txBody>
      </p:sp>
      <p:sp>
        <p:nvSpPr>
          <p:cNvPr id="44" name="TextBox 43"/>
          <p:cNvSpPr txBox="1"/>
          <p:nvPr/>
        </p:nvSpPr>
        <p:spPr>
          <a:xfrm>
            <a:off x="3759200" y="1590675"/>
            <a:ext cx="3771900" cy="504825"/>
          </a:xfrm>
          <a:prstGeom prst="rect">
            <a:avLst/>
          </a:prstGeom>
          <a:noFill/>
        </p:spPr>
        <p:txBody>
          <a:bodyPr wrap="square" rtlCol="0">
            <a:noAutofit/>
          </a:bodyPr>
          <a:lstStyle/>
          <a:p>
            <a:r>
              <a:rPr lang="ru-RU" sz="1100" dirty="0" smtClean="0">
                <a:latin typeface="Calibri" pitchFamily="34" charset="0"/>
              </a:rPr>
              <a:t>Устройство снащено </a:t>
            </a:r>
            <a:r>
              <a:rPr lang="en-US" sz="1100" dirty="0" smtClean="0">
                <a:latin typeface="Calibri" pitchFamily="34" charset="0"/>
              </a:rPr>
              <a:t>10</a:t>
            </a:r>
            <a:r>
              <a:rPr lang="ru-RU" sz="1100" dirty="0" smtClean="0">
                <a:latin typeface="Calibri" pitchFamily="34" charset="0"/>
              </a:rPr>
              <a:t>” цветным сенсорным дисплеем с удобной системой навигации. Интуитивно-понятный и простой интерфейс</a:t>
            </a:r>
            <a:r>
              <a:rPr lang="en-US" sz="1100" dirty="0" smtClean="0">
                <a:latin typeface="Calibri" pitchFamily="34" charset="0"/>
              </a:rPr>
              <a:t> Android</a:t>
            </a:r>
            <a:r>
              <a:rPr lang="ru-RU" sz="1100" dirty="0" smtClean="0">
                <a:latin typeface="Calibri" pitchFamily="34" charset="0"/>
              </a:rPr>
              <a:t> пользователя позволяет легко и быстро выполнять самые сложные задания на печать.</a:t>
            </a:r>
            <a:endParaRPr lang="ru-RU" sz="1100" dirty="0">
              <a:latin typeface="Calibri" pitchFamily="34" charset="0"/>
            </a:endParaRPr>
          </a:p>
        </p:txBody>
      </p:sp>
      <p:grpSp>
        <p:nvGrpSpPr>
          <p:cNvPr id="33" name="그룹 61"/>
          <p:cNvGrpSpPr/>
          <p:nvPr/>
        </p:nvGrpSpPr>
        <p:grpSpPr>
          <a:xfrm>
            <a:off x="3917655" y="662893"/>
            <a:ext cx="726355" cy="661082"/>
            <a:chOff x="3952875" y="1629000"/>
            <a:chExt cx="2365954" cy="2923950"/>
          </a:xfrm>
        </p:grpSpPr>
        <p:pic>
          <p:nvPicPr>
            <p:cNvPr id="38" name="Picture 2" descr="D:\Kong\1 Launch Plan\2014\1. 2H New B2B MKT\6. MKT Contents\1 PVI 이미지\MX4 시리즈\X4300LX\SL-X4300LX_003_Right-Angle_Ice-Gray.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085583" y="1629000"/>
              <a:ext cx="2233246" cy="2890612"/>
            </a:xfrm>
            <a:prstGeom prst="rect">
              <a:avLst/>
            </a:prstGeom>
            <a:noFill/>
            <a:extLst>
              <a:ext uri="{909E8E84-426E-40DD-AFC4-6F175D3DCCD1}">
                <a14:hiddenFill xmlns:a14="http://schemas.microsoft.com/office/drawing/2010/main">
                  <a:solidFill>
                    <a:srgbClr val="FFFFFF"/>
                  </a:solidFill>
                </a14:hiddenFill>
              </a:ext>
            </a:extLst>
          </p:spPr>
        </p:pic>
        <p:sp>
          <p:nvSpPr>
            <p:cNvPr id="39" name="자유형 63"/>
            <p:cNvSpPr/>
            <p:nvPr/>
          </p:nvSpPr>
          <p:spPr>
            <a:xfrm>
              <a:off x="3952875" y="4006850"/>
              <a:ext cx="1939925" cy="546100"/>
            </a:xfrm>
            <a:custGeom>
              <a:avLst/>
              <a:gdLst>
                <a:gd name="connsiteX0" fmla="*/ 9525 w 1939925"/>
                <a:gd name="connsiteY0" fmla="*/ 336550 h 546100"/>
                <a:gd name="connsiteX1" fmla="*/ 63500 w 1939925"/>
                <a:gd name="connsiteY1" fmla="*/ 387350 h 546100"/>
                <a:gd name="connsiteX2" fmla="*/ 266700 w 1939925"/>
                <a:gd name="connsiteY2" fmla="*/ 400050 h 546100"/>
                <a:gd name="connsiteX3" fmla="*/ 1257300 w 1939925"/>
                <a:gd name="connsiteY3" fmla="*/ 485775 h 546100"/>
                <a:gd name="connsiteX4" fmla="*/ 1530350 w 1939925"/>
                <a:gd name="connsiteY4" fmla="*/ 508000 h 546100"/>
                <a:gd name="connsiteX5" fmla="*/ 1581150 w 1939925"/>
                <a:gd name="connsiteY5" fmla="*/ 482600 h 546100"/>
                <a:gd name="connsiteX6" fmla="*/ 1905000 w 1939925"/>
                <a:gd name="connsiteY6" fmla="*/ 25400 h 546100"/>
                <a:gd name="connsiteX7" fmla="*/ 1933575 w 1939925"/>
                <a:gd name="connsiteY7" fmla="*/ 0 h 546100"/>
                <a:gd name="connsiteX8" fmla="*/ 1939925 w 1939925"/>
                <a:gd name="connsiteY8" fmla="*/ 542925 h 546100"/>
                <a:gd name="connsiteX9" fmla="*/ 0 w 1939925"/>
                <a:gd name="connsiteY9" fmla="*/ 546100 h 546100"/>
                <a:gd name="connsiteX10" fmla="*/ 9525 w 1939925"/>
                <a:gd name="connsiteY10" fmla="*/ 33655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9925" h="546100">
                  <a:moveTo>
                    <a:pt x="9525" y="336550"/>
                  </a:moveTo>
                  <a:lnTo>
                    <a:pt x="63500" y="387350"/>
                  </a:lnTo>
                  <a:lnTo>
                    <a:pt x="266700" y="400050"/>
                  </a:lnTo>
                  <a:lnTo>
                    <a:pt x="1257300" y="485775"/>
                  </a:lnTo>
                  <a:lnTo>
                    <a:pt x="1530350" y="508000"/>
                  </a:lnTo>
                  <a:lnTo>
                    <a:pt x="1581150" y="482600"/>
                  </a:lnTo>
                  <a:lnTo>
                    <a:pt x="1905000" y="25400"/>
                  </a:lnTo>
                  <a:lnTo>
                    <a:pt x="1933575" y="0"/>
                  </a:lnTo>
                  <a:cubicBezTo>
                    <a:pt x="1935692" y="180975"/>
                    <a:pt x="1937808" y="361950"/>
                    <a:pt x="1939925" y="542925"/>
                  </a:cubicBezTo>
                  <a:lnTo>
                    <a:pt x="0" y="546100"/>
                  </a:lnTo>
                  <a:lnTo>
                    <a:pt x="9525" y="3365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3074" name="Picture 2" descr="C:\Users\User\Desktop\SUPPLIES\SL-X4300LX_001_Front_Ice-Gray.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66825" y="660593"/>
            <a:ext cx="1530697" cy="16233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sekz\Pictures\Samsung logo\Samsung_Business_rgb.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74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MLT-D104S(SEE)_Mix_L.jpg"/>
          <p:cNvPicPr>
            <a:picLocks noChangeAspect="1"/>
          </p:cNvPicPr>
          <p:nvPr/>
        </p:nvPicPr>
        <p:blipFill>
          <a:blip r:embed="rId3" cstate="email"/>
          <a:srcRect/>
          <a:stretch>
            <a:fillRect/>
          </a:stretch>
        </p:blipFill>
        <p:spPr bwMode="auto">
          <a:xfrm>
            <a:off x="2834615" y="3887895"/>
            <a:ext cx="1005833" cy="715673"/>
          </a:xfrm>
          <a:prstGeom prst="rect">
            <a:avLst/>
          </a:prstGeom>
          <a:noFill/>
          <a:ln w="9525">
            <a:noFill/>
            <a:miter lim="800000"/>
            <a:headEnd/>
            <a:tailEnd/>
          </a:ln>
        </p:spPr>
      </p:pic>
      <p:sp>
        <p:nvSpPr>
          <p:cNvPr id="160791" name="Rectangle 19"/>
          <p:cNvSpPr>
            <a:spLocks noChangeArrowheads="1"/>
          </p:cNvSpPr>
          <p:nvPr/>
        </p:nvSpPr>
        <p:spPr bwMode="auto">
          <a:xfrm>
            <a:off x="3886388" y="3069120"/>
            <a:ext cx="5257613" cy="2046714"/>
          </a:xfrm>
          <a:prstGeom prst="rect">
            <a:avLst/>
          </a:prstGeom>
          <a:noFill/>
          <a:ln w="9525">
            <a:noFill/>
            <a:miter lim="800000"/>
            <a:headEnd/>
            <a:tailEnd/>
          </a:ln>
        </p:spPr>
        <p:txBody>
          <a:bodyPr wrap="square">
            <a:spAutoFit/>
          </a:bodyPr>
          <a:lstStyle/>
          <a:p>
            <a:pPr>
              <a:buSzPct val="90000"/>
            </a:pPr>
            <a:r>
              <a:rPr lang="ru-RU" altLang="ko-KR" sz="2000" b="1" dirty="0" smtClean="0">
                <a:latin typeface="Calibri" pitchFamily="34" charset="0"/>
              </a:rPr>
              <a:t>Основные характеристики</a:t>
            </a:r>
            <a:r>
              <a:rPr lang="en-US" altLang="ko-KR" sz="2000" b="1" dirty="0" smtClean="0">
                <a:latin typeface="Calibri" pitchFamily="34" charset="0"/>
              </a:rPr>
              <a:t>:</a:t>
            </a:r>
          </a:p>
          <a:p>
            <a:pPr>
              <a:spcBef>
                <a:spcPts val="600"/>
              </a:spcBef>
              <a:buFont typeface="Arial" pitchFamily="34" charset="0"/>
              <a:buChar char="•"/>
              <a:defRPr/>
            </a:pPr>
            <a:r>
              <a:rPr lang="en-US" altLang="ko-KR" dirty="0" smtClean="0">
                <a:solidFill>
                  <a:schemeClr val="tx2">
                    <a:lumMod val="75000"/>
                    <a:lumOff val="25000"/>
                  </a:schemeClr>
                </a:solidFill>
                <a:latin typeface="Calibri" pitchFamily="34" charset="0"/>
              </a:rPr>
              <a:t> </a:t>
            </a:r>
            <a:r>
              <a:rPr lang="ru-RU" altLang="ko-KR" sz="1600" dirty="0" smtClean="0">
                <a:solidFill>
                  <a:schemeClr val="tx2">
                    <a:lumMod val="75000"/>
                    <a:lumOff val="25000"/>
                  </a:schemeClr>
                </a:solidFill>
                <a:latin typeface="Calibri" pitchFamily="34" charset="0"/>
              </a:rPr>
              <a:t>Скорость печати</a:t>
            </a:r>
            <a:r>
              <a:rPr lang="en-US" altLang="ko-KR" sz="1600" dirty="0" smtClean="0">
                <a:solidFill>
                  <a:schemeClr val="tx2">
                    <a:lumMod val="75000"/>
                    <a:lumOff val="25000"/>
                  </a:schemeClr>
                </a:solidFill>
                <a:latin typeface="Calibri" pitchFamily="34" charset="0"/>
              </a:rPr>
              <a:t>:</a:t>
            </a:r>
            <a:r>
              <a:rPr lang="ru-RU" altLang="ko-KR" sz="1600" dirty="0" smtClean="0">
                <a:solidFill>
                  <a:schemeClr val="tx2">
                    <a:lumMod val="75000"/>
                    <a:lumOff val="25000"/>
                  </a:schemeClr>
                </a:solidFill>
                <a:latin typeface="Calibri" pitchFamily="34" charset="0"/>
              </a:rPr>
              <a:t> 30 ч</a:t>
            </a:r>
            <a:r>
              <a:rPr lang="en-US" altLang="ko-KR" sz="1600" dirty="0" smtClean="0">
                <a:solidFill>
                  <a:schemeClr val="tx2">
                    <a:lumMod val="75000"/>
                    <a:lumOff val="25000"/>
                  </a:schemeClr>
                </a:solidFill>
                <a:latin typeface="Calibri" pitchFamily="34" charset="0"/>
              </a:rPr>
              <a:t>/</a:t>
            </a:r>
            <a:r>
              <a:rPr lang="ru-RU" altLang="ko-KR" sz="1600" dirty="0" smtClean="0">
                <a:solidFill>
                  <a:schemeClr val="tx2">
                    <a:lumMod val="75000"/>
                    <a:lumOff val="25000"/>
                  </a:schemeClr>
                </a:solidFill>
                <a:latin typeface="Calibri" pitchFamily="34" charset="0"/>
              </a:rPr>
              <a:t>б и цв.</a:t>
            </a:r>
            <a:r>
              <a:rPr lang="en-US" altLang="ko-KR" sz="1600" dirty="0" smtClean="0">
                <a:solidFill>
                  <a:schemeClr val="tx2">
                    <a:lumMod val="75000"/>
                    <a:lumOff val="25000"/>
                  </a:schemeClr>
                </a:solidFill>
                <a:latin typeface="Calibri" pitchFamily="34" charset="0"/>
              </a:rPr>
              <a:t> </a:t>
            </a:r>
            <a:r>
              <a:rPr lang="ru-RU" altLang="ko-KR" sz="1600" dirty="0" err="1" smtClean="0">
                <a:solidFill>
                  <a:schemeClr val="tx2">
                    <a:lumMod val="75000"/>
                    <a:lumOff val="25000"/>
                  </a:schemeClr>
                </a:solidFill>
                <a:latin typeface="Calibri" pitchFamily="34" charset="0"/>
              </a:rPr>
              <a:t>стр</a:t>
            </a:r>
            <a:r>
              <a:rPr lang="en-US" altLang="ko-KR" sz="1600" dirty="0" smtClean="0">
                <a:solidFill>
                  <a:schemeClr val="tx2">
                    <a:lumMod val="75000"/>
                    <a:lumOff val="25000"/>
                  </a:schemeClr>
                </a:solidFill>
                <a:latin typeface="Calibri" pitchFamily="34" charset="0"/>
              </a:rPr>
              <a:t>/</a:t>
            </a:r>
            <a:r>
              <a:rPr lang="ru-RU" altLang="ko-KR" sz="1600" dirty="0" smtClean="0">
                <a:solidFill>
                  <a:schemeClr val="tx2">
                    <a:lumMod val="75000"/>
                    <a:lumOff val="25000"/>
                  </a:schemeClr>
                </a:solidFill>
                <a:latin typeface="Calibri" pitchFamily="34" charset="0"/>
              </a:rPr>
              <a:t>мин</a:t>
            </a:r>
            <a:r>
              <a:rPr lang="en-US" altLang="ko-KR" sz="1600" dirty="0" smtClean="0">
                <a:solidFill>
                  <a:schemeClr val="tx2">
                    <a:lumMod val="75000"/>
                    <a:lumOff val="25000"/>
                  </a:schemeClr>
                </a:solidFill>
                <a:latin typeface="Calibri" pitchFamily="34" charset="0"/>
              </a:rPr>
              <a:t>           </a:t>
            </a:r>
          </a:p>
          <a:p>
            <a:pPr>
              <a:spcBef>
                <a:spcPts val="600"/>
              </a:spcBef>
              <a:buFont typeface="Arial" pitchFamily="34" charset="0"/>
              <a:buChar char="•"/>
              <a:defRPr/>
            </a:pPr>
            <a:r>
              <a:rPr lang="ru-RU" altLang="ko-KR" sz="1600" dirty="0" smtClean="0">
                <a:solidFill>
                  <a:schemeClr val="tx2">
                    <a:lumMod val="75000"/>
                    <a:lumOff val="25000"/>
                  </a:schemeClr>
                </a:solidFill>
                <a:latin typeface="Calibri" pitchFamily="34" charset="0"/>
              </a:rPr>
              <a:t> Оперативная память</a:t>
            </a:r>
            <a:r>
              <a:rPr lang="en-US" altLang="ko-KR" sz="1600" dirty="0" smtClean="0">
                <a:solidFill>
                  <a:schemeClr val="tx2">
                    <a:lumMod val="75000"/>
                    <a:lumOff val="25000"/>
                  </a:schemeClr>
                </a:solidFill>
                <a:latin typeface="Calibri" pitchFamily="34" charset="0"/>
              </a:rPr>
              <a:t>: 1,5 </a:t>
            </a:r>
            <a:r>
              <a:rPr lang="ru-RU" altLang="ko-KR" sz="1600" dirty="0" smtClean="0">
                <a:solidFill>
                  <a:schemeClr val="tx2">
                    <a:lumMod val="75000"/>
                    <a:lumOff val="25000"/>
                  </a:schemeClr>
                </a:solidFill>
                <a:latin typeface="Calibri" pitchFamily="34" charset="0"/>
              </a:rPr>
              <a:t>Гб</a:t>
            </a:r>
          </a:p>
          <a:p>
            <a:pPr>
              <a:spcBef>
                <a:spcPts val="600"/>
              </a:spcBef>
              <a:buFont typeface="Arial" pitchFamily="34" charset="0"/>
              <a:buChar char="•"/>
              <a:defRPr/>
            </a:pPr>
            <a:r>
              <a:rPr lang="ru-RU" altLang="ko-KR" sz="1600" dirty="0" smtClean="0">
                <a:solidFill>
                  <a:schemeClr val="tx2">
                    <a:lumMod val="75000"/>
                    <a:lumOff val="25000"/>
                  </a:schemeClr>
                </a:solidFill>
                <a:latin typeface="Calibri" pitchFamily="34" charset="0"/>
              </a:rPr>
              <a:t> Процессор</a:t>
            </a:r>
            <a:r>
              <a:rPr lang="en-US" altLang="ko-KR" sz="1600" dirty="0" smtClean="0">
                <a:solidFill>
                  <a:schemeClr val="tx2">
                    <a:lumMod val="75000"/>
                    <a:lumOff val="25000"/>
                  </a:schemeClr>
                </a:solidFill>
                <a:latin typeface="Calibri" pitchFamily="34" charset="0"/>
              </a:rPr>
              <a:t>:</a:t>
            </a:r>
            <a:r>
              <a:rPr lang="ru-RU" altLang="ko-KR" sz="1600" dirty="0" smtClean="0">
                <a:solidFill>
                  <a:schemeClr val="tx2">
                    <a:lumMod val="75000"/>
                    <a:lumOff val="25000"/>
                  </a:schemeClr>
                </a:solidFill>
                <a:latin typeface="Calibri" pitchFamily="34" charset="0"/>
              </a:rPr>
              <a:t> 1 ГГц</a:t>
            </a:r>
            <a:r>
              <a:rPr lang="en-US" altLang="ko-KR" sz="1600" dirty="0" smtClean="0">
                <a:solidFill>
                  <a:schemeClr val="tx2">
                    <a:lumMod val="75000"/>
                    <a:lumOff val="25000"/>
                  </a:schemeClr>
                </a:solidFill>
                <a:latin typeface="Calibri" pitchFamily="34" charset="0"/>
              </a:rPr>
              <a:t> Dual Core</a:t>
            </a:r>
            <a:endParaRPr lang="ru-RU" altLang="ko-KR" sz="1600"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600" dirty="0" smtClean="0">
                <a:solidFill>
                  <a:schemeClr val="tx2">
                    <a:lumMod val="75000"/>
                    <a:lumOff val="25000"/>
                  </a:schemeClr>
                </a:solidFill>
                <a:latin typeface="Calibri" pitchFamily="34" charset="0"/>
              </a:rPr>
              <a:t> Максимальная ежемесячная нагрузка</a:t>
            </a:r>
            <a:r>
              <a:rPr lang="en-US" altLang="ko-KR" sz="1600" dirty="0" smtClean="0">
                <a:solidFill>
                  <a:schemeClr val="tx2">
                    <a:lumMod val="75000"/>
                    <a:lumOff val="25000"/>
                  </a:schemeClr>
                </a:solidFill>
                <a:latin typeface="Calibri" pitchFamily="34" charset="0"/>
              </a:rPr>
              <a:t>:</a:t>
            </a:r>
            <a:r>
              <a:rPr lang="ru-RU" altLang="ko-KR" sz="1600" dirty="0" smtClean="0">
                <a:solidFill>
                  <a:schemeClr val="tx2">
                    <a:lumMod val="75000"/>
                    <a:lumOff val="25000"/>
                  </a:schemeClr>
                </a:solidFill>
                <a:latin typeface="Calibri" pitchFamily="34" charset="0"/>
              </a:rPr>
              <a:t> 150 000</a:t>
            </a:r>
            <a:endParaRPr lang="en-US" altLang="ko-KR" sz="1600" dirty="0" smtClean="0">
              <a:solidFill>
                <a:schemeClr val="tx2">
                  <a:lumMod val="75000"/>
                  <a:lumOff val="25000"/>
                </a:schemeClr>
              </a:solidFill>
              <a:latin typeface="Calibri" pitchFamily="34" charset="0"/>
            </a:endParaRPr>
          </a:p>
          <a:p>
            <a:pPr>
              <a:spcBef>
                <a:spcPts val="600"/>
              </a:spcBef>
              <a:buFont typeface="Arial" pitchFamily="34" charset="0"/>
              <a:buChar char="•"/>
              <a:defRPr/>
            </a:pPr>
            <a:r>
              <a:rPr lang="ru-RU" altLang="ko-KR" sz="1600" dirty="0" smtClean="0">
                <a:solidFill>
                  <a:schemeClr val="tx2">
                    <a:lumMod val="75000"/>
                    <a:lumOff val="25000"/>
                  </a:schemeClr>
                </a:solidFill>
                <a:latin typeface="Calibri" pitchFamily="34" charset="0"/>
              </a:rPr>
              <a:t> </a:t>
            </a:r>
            <a:r>
              <a:rPr lang="en-US" altLang="ko-KR" sz="1600" dirty="0" smtClean="0">
                <a:solidFill>
                  <a:schemeClr val="tx2">
                    <a:lumMod val="75000"/>
                    <a:lumOff val="25000"/>
                  </a:schemeClr>
                </a:solidFill>
                <a:latin typeface="Calibri" pitchFamily="34" charset="0"/>
              </a:rPr>
              <a:t>HDD </a:t>
            </a:r>
            <a:r>
              <a:rPr lang="ru-RU" altLang="ko-KR" sz="1600" dirty="0" smtClean="0">
                <a:solidFill>
                  <a:schemeClr val="tx2">
                    <a:lumMod val="75000"/>
                    <a:lumOff val="25000"/>
                  </a:schemeClr>
                </a:solidFill>
                <a:latin typeface="Calibri" pitchFamily="34" charset="0"/>
              </a:rPr>
              <a:t>320 ГБ (доступно для использования: 154 ГБ)</a:t>
            </a:r>
          </a:p>
        </p:txBody>
      </p:sp>
      <p:graphicFrame>
        <p:nvGraphicFramePr>
          <p:cNvPr id="46" name="Table 45"/>
          <p:cNvGraphicFramePr>
            <a:graphicFrameLocks noGrp="1"/>
          </p:cNvGraphicFramePr>
          <p:nvPr>
            <p:extLst>
              <p:ext uri="{D42A27DB-BD31-4B8C-83A1-F6EECF244321}">
                <p14:modId xmlns:p14="http://schemas.microsoft.com/office/powerpoint/2010/main" val="790482990"/>
              </p:ext>
            </p:extLst>
          </p:nvPr>
        </p:nvGraphicFramePr>
        <p:xfrm>
          <a:off x="103850" y="3212919"/>
          <a:ext cx="3621989" cy="418744"/>
        </p:xfrm>
        <a:graphic>
          <a:graphicData uri="http://schemas.openxmlformats.org/drawingml/2006/table">
            <a:tbl>
              <a:tblPr firstRow="1" bandRow="1">
                <a:tableStyleId>{5C22544A-7EE6-4342-B048-85BDC9FD1C3A}</a:tableStyleId>
              </a:tblPr>
              <a:tblGrid>
                <a:gridCol w="1150184"/>
                <a:gridCol w="548640"/>
                <a:gridCol w="822960"/>
                <a:gridCol w="535577"/>
                <a:gridCol w="564628"/>
              </a:tblGrid>
              <a:tr h="209372">
                <a:tc>
                  <a:txBody>
                    <a:bodyPr/>
                    <a:lstStyle/>
                    <a:p>
                      <a:r>
                        <a:rPr lang="ru-RU" sz="900" dirty="0" smtClean="0">
                          <a:solidFill>
                            <a:schemeClr val="accent1">
                              <a:lumMod val="25000"/>
                            </a:schemeClr>
                          </a:solidFill>
                        </a:rPr>
                        <a:t>Модель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Сеть</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Дуплекс</a:t>
                      </a:r>
                      <a:r>
                        <a:rPr lang="ru-RU" sz="900" baseline="0" dirty="0" smtClean="0">
                          <a:solidFill>
                            <a:schemeClr val="accent1">
                              <a:lumMod val="25000"/>
                            </a:schemeClr>
                          </a:solidFill>
                        </a:rPr>
                        <a:t> </a:t>
                      </a:r>
                      <a:endParaRPr lang="en-US" sz="900" dirty="0">
                        <a:solidFill>
                          <a:schemeClr val="accent1">
                            <a:lumMod val="25000"/>
                          </a:schemeClr>
                        </a:solidFill>
                      </a:endParaRPr>
                    </a:p>
                  </a:txBody>
                  <a:tcPr marT="34290" marB="34290"/>
                </a:tc>
                <a:tc>
                  <a:txBody>
                    <a:bodyPr/>
                    <a:lstStyle/>
                    <a:p>
                      <a:r>
                        <a:rPr lang="en-US" sz="900" dirty="0" err="1" smtClean="0">
                          <a:solidFill>
                            <a:schemeClr val="accent1">
                              <a:lumMod val="25000"/>
                            </a:schemeClr>
                          </a:solidFill>
                        </a:rPr>
                        <a:t>WiFi</a:t>
                      </a:r>
                      <a:endParaRPr lang="en-US" sz="900" dirty="0">
                        <a:solidFill>
                          <a:schemeClr val="accent1">
                            <a:lumMod val="25000"/>
                          </a:schemeClr>
                        </a:solidFill>
                      </a:endParaRPr>
                    </a:p>
                  </a:txBody>
                  <a:tcPr marT="34290" marB="34290"/>
                </a:tc>
                <a:tc>
                  <a:txBody>
                    <a:bodyPr/>
                    <a:lstStyle/>
                    <a:p>
                      <a:r>
                        <a:rPr lang="ru-RU" sz="900" dirty="0" smtClean="0">
                          <a:solidFill>
                            <a:schemeClr val="accent1">
                              <a:lumMod val="25000"/>
                            </a:schemeClr>
                          </a:solidFill>
                        </a:rPr>
                        <a:t>Факс</a:t>
                      </a:r>
                      <a:endParaRPr lang="en-US" sz="900" dirty="0">
                        <a:solidFill>
                          <a:schemeClr val="accent1">
                            <a:lumMod val="25000"/>
                          </a:schemeClr>
                        </a:solidFill>
                      </a:endParaRPr>
                    </a:p>
                  </a:txBody>
                  <a:tcPr marT="34290" marB="34290"/>
                </a:tc>
              </a:tr>
              <a:tr h="209372">
                <a:tc>
                  <a:txBody>
                    <a:bodyPr/>
                    <a:lstStyle/>
                    <a:p>
                      <a:r>
                        <a:rPr lang="en-US" sz="900" dirty="0" smtClean="0"/>
                        <a:t>CLX-9352NA</a:t>
                      </a:r>
                      <a:endParaRPr lang="en-US" sz="900" dirty="0"/>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smtClean="0">
                          <a:solidFill>
                            <a:schemeClr val="dk1"/>
                          </a:solidFill>
                          <a:latin typeface="+mn-lt"/>
                          <a:ea typeface="+mn-ea"/>
                          <a:cs typeface="+mn-cs"/>
                        </a:rPr>
                        <a:t>●</a:t>
                      </a:r>
                      <a:endParaRPr lang="en-US" sz="800" kern="1200" dirty="0" smtClean="0">
                        <a:solidFill>
                          <a:schemeClr val="dk1"/>
                        </a:solidFill>
                        <a:latin typeface="+mn-lt"/>
                        <a:ea typeface="+mn-ea"/>
                        <a:cs typeface="+mn-cs"/>
                      </a:endParaRPr>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T="34290" marB="34290"/>
                </a:tc>
                <a:tc>
                  <a:txBody>
                    <a:bodyPr/>
                    <a:lstStyle/>
                    <a:p>
                      <a:pPr algn="ctr"/>
                      <a:r>
                        <a:rPr lang="en-US" sz="800" kern="1200" dirty="0" smtClean="0">
                          <a:solidFill>
                            <a:schemeClr val="dk1"/>
                          </a:solidFill>
                          <a:latin typeface="+mn-lt"/>
                          <a:ea typeface="+mn-ea"/>
                          <a:cs typeface="+mn-cs"/>
                        </a:rPr>
                        <a:t>-</a:t>
                      </a:r>
                      <a:endParaRPr lang="en-US" sz="800" kern="1200" dirty="0">
                        <a:solidFill>
                          <a:schemeClr val="dk1"/>
                        </a:solidFill>
                        <a:latin typeface="+mn-lt"/>
                        <a:ea typeface="+mn-ea"/>
                        <a:cs typeface="+mn-cs"/>
                      </a:endParaRPr>
                    </a:p>
                  </a:txBody>
                  <a:tcPr marT="34290" marB="34290"/>
                </a:tc>
                <a:tc>
                  <a:txBody>
                    <a:bodyPr/>
                    <a:lstStyle/>
                    <a:p>
                      <a:pPr marL="0" marR="0" indent="0" algn="ctr" defTabSz="872786" rtl="0" eaLnBrk="1" fontAlgn="auto" latinLnBrk="1" hangingPunct="1">
                        <a:lnSpc>
                          <a:spcPct val="100000"/>
                        </a:lnSpc>
                        <a:spcBef>
                          <a:spcPts val="0"/>
                        </a:spcBef>
                        <a:spcAft>
                          <a:spcPts val="0"/>
                        </a:spcAft>
                        <a:buClrTx/>
                        <a:buSzTx/>
                        <a:buFontTx/>
                        <a:buNone/>
                        <a:tabLst/>
                        <a:defRPr/>
                      </a:pPr>
                      <a:r>
                        <a:rPr lang="en-US" sz="800" kern="1200" dirty="0" smtClean="0">
                          <a:solidFill>
                            <a:schemeClr val="dk1"/>
                          </a:solidFill>
                          <a:latin typeface="+mn-lt"/>
                          <a:ea typeface="+mn-ea"/>
                          <a:cs typeface="+mn-cs"/>
                        </a:rPr>
                        <a:t>●</a:t>
                      </a:r>
                    </a:p>
                  </a:txBody>
                  <a:tcPr marT="34290" marB="34290"/>
                </a:tc>
              </a:tr>
            </a:tbl>
          </a:graphicData>
        </a:graphic>
      </p:graphicFrame>
      <p:sp>
        <p:nvSpPr>
          <p:cNvPr id="49" name="제목 4"/>
          <p:cNvSpPr txBox="1">
            <a:spLocks/>
          </p:cNvSpPr>
          <p:nvPr/>
        </p:nvSpPr>
        <p:spPr>
          <a:xfrm>
            <a:off x="214314" y="88367"/>
            <a:ext cx="8301037" cy="584775"/>
          </a:xfrm>
          <a:prstGeom prst="rect">
            <a:avLst/>
          </a:prstGeom>
        </p:spPr>
        <p:txBody>
          <a:bodyPr>
            <a:spAutoFit/>
          </a:bodyPr>
          <a:lstStyle/>
          <a:p>
            <a:pPr eaLnBrk="0" hangingPunct="0">
              <a:defRPr/>
            </a:pPr>
            <a:r>
              <a:rPr kumimoji="0" lang="en-US" altLang="ko-KR" sz="32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CLX-9352NA</a:t>
            </a:r>
            <a:r>
              <a:rPr kumimoji="0" lang="en-US" altLang="ko-KR" sz="3200" spc="-100" dirty="0" smtClean="0">
                <a:gradFill>
                  <a:gsLst>
                    <a:gs pos="100000">
                      <a:srgbClr val="006AAC"/>
                    </a:gs>
                    <a:gs pos="0">
                      <a:srgbClr val="006AAC"/>
                    </a:gs>
                  </a:gsLst>
                  <a:lin ang="5400000" scaled="0"/>
                </a:gradFill>
                <a:latin typeface="+mj-lt"/>
                <a:ea typeface="Arial Unicode MS" panose="020B0604020202020204" pitchFamily="50" charset="-127"/>
                <a:cs typeface="Arial" panose="020B0604020202020204" pitchFamily="34" charset="0"/>
                <a:sym typeface="Wingdings" pitchFamily="2" charset="2"/>
              </a:rPr>
              <a:t> </a:t>
            </a:r>
            <a:endParaRPr kumimoji="0" lang="en-US" altLang="ko-KR" sz="3200" spc="-100" dirty="0">
              <a:gradFill>
                <a:gsLst>
                  <a:gs pos="100000">
                    <a:srgbClr val="006AAC"/>
                  </a:gs>
                  <a:gs pos="0">
                    <a:srgbClr val="006AAC"/>
                  </a:gs>
                </a:gsLst>
                <a:lin ang="5400000" scaled="0"/>
              </a:gradFill>
              <a:latin typeface="+mj-lt"/>
              <a:ea typeface="Arial Unicode MS" panose="020B0604020202020204" pitchFamily="50" charset="-127"/>
              <a:cs typeface="Arial" panose="020B0604020202020204" pitchFamily="34" charset="0"/>
              <a:sym typeface="Wingdings" pitchFamily="2" charset="2"/>
            </a:endParaRPr>
          </a:p>
        </p:txBody>
      </p:sp>
      <p:sp>
        <p:nvSpPr>
          <p:cNvPr id="60" name="TextBox 59"/>
          <p:cNvSpPr txBox="1"/>
          <p:nvPr/>
        </p:nvSpPr>
        <p:spPr bwMode="auto">
          <a:xfrm>
            <a:off x="98752" y="3939037"/>
            <a:ext cx="2804105" cy="769441"/>
          </a:xfrm>
          <a:prstGeom prst="rect">
            <a:avLst/>
          </a:prstGeom>
          <a:noFill/>
        </p:spPr>
        <p:txBody>
          <a:bodyPr wrap="square">
            <a:spAutoFit/>
          </a:bodyPr>
          <a:lstStyle/>
          <a:p>
            <a:pPr>
              <a:defRPr/>
            </a:pPr>
            <a:r>
              <a:rPr lang="ru-RU" sz="1600" b="1" dirty="0" smtClean="0">
                <a:latin typeface="+mj-lt"/>
                <a:ea typeface="+mj-ea"/>
              </a:rPr>
              <a:t>Расходные материалы</a:t>
            </a:r>
            <a:r>
              <a:rPr lang="en-US" sz="1600" b="1" dirty="0" smtClean="0">
                <a:latin typeface="+mj-lt"/>
                <a:ea typeface="+mj-ea"/>
              </a:rPr>
              <a:t>:</a:t>
            </a:r>
            <a:endParaRPr lang="ru-RU" sz="1600" b="1" dirty="0" smtClean="0">
              <a:latin typeface="+mj-lt"/>
              <a:ea typeface="+mj-ea"/>
            </a:endParaRP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Тонер на </a:t>
            </a:r>
            <a:r>
              <a:rPr lang="en-US" sz="1400" dirty="0" smtClean="0">
                <a:solidFill>
                  <a:schemeClr val="tx2">
                    <a:lumMod val="75000"/>
                    <a:lumOff val="25000"/>
                  </a:schemeClr>
                </a:solidFill>
                <a:latin typeface="Calibri" pitchFamily="34" charset="0"/>
                <a:ea typeface="+mj-ea"/>
              </a:rPr>
              <a:t>25 000</a:t>
            </a:r>
            <a:r>
              <a:rPr lang="ru-RU" sz="1400" dirty="0" smtClean="0">
                <a:solidFill>
                  <a:schemeClr val="tx2">
                    <a:lumMod val="75000"/>
                    <a:lumOff val="25000"/>
                  </a:schemeClr>
                </a:solidFill>
                <a:latin typeface="Calibri" pitchFamily="34" charset="0"/>
                <a:ea typeface="+mj-ea"/>
              </a:rPr>
              <a:t> ч</a:t>
            </a:r>
            <a:r>
              <a:rPr lang="en-US" sz="1400" dirty="0" smtClean="0">
                <a:solidFill>
                  <a:schemeClr val="tx2">
                    <a:lumMod val="75000"/>
                    <a:lumOff val="25000"/>
                  </a:schemeClr>
                </a:solidFill>
                <a:latin typeface="Calibri" pitchFamily="34" charset="0"/>
                <a:ea typeface="+mj-ea"/>
              </a:rPr>
              <a:t>/</a:t>
            </a:r>
            <a:r>
              <a:rPr lang="ru-RU" sz="1400" dirty="0" smtClean="0">
                <a:solidFill>
                  <a:schemeClr val="tx2">
                    <a:lumMod val="75000"/>
                    <a:lumOff val="25000"/>
                  </a:schemeClr>
                </a:solidFill>
                <a:latin typeface="Calibri" pitchFamily="34" charset="0"/>
                <a:ea typeface="+mj-ea"/>
              </a:rPr>
              <a:t>б и</a:t>
            </a:r>
            <a:r>
              <a:rPr lang="en-US" sz="1400" dirty="0" smtClean="0">
                <a:solidFill>
                  <a:schemeClr val="tx2">
                    <a:lumMod val="75000"/>
                    <a:lumOff val="25000"/>
                  </a:schemeClr>
                </a:solidFill>
                <a:latin typeface="Calibri" pitchFamily="34" charset="0"/>
                <a:ea typeface="+mj-ea"/>
              </a:rPr>
              <a:t> 15 000 </a:t>
            </a:r>
            <a:r>
              <a:rPr lang="ru-RU" sz="1400" dirty="0" smtClean="0">
                <a:solidFill>
                  <a:schemeClr val="tx2">
                    <a:lumMod val="75000"/>
                    <a:lumOff val="25000"/>
                  </a:schemeClr>
                </a:solidFill>
                <a:latin typeface="Calibri" pitchFamily="34" charset="0"/>
                <a:ea typeface="+mj-ea"/>
              </a:rPr>
              <a:t>цв</a:t>
            </a:r>
          </a:p>
          <a:p>
            <a:pPr>
              <a:buFont typeface="Arial" pitchFamily="34" charset="0"/>
              <a:buChar char="•"/>
              <a:defRPr/>
            </a:pPr>
            <a:r>
              <a:rPr lang="ru-RU" sz="1400" dirty="0" smtClean="0">
                <a:solidFill>
                  <a:schemeClr val="tx2">
                    <a:lumMod val="75000"/>
                    <a:lumOff val="25000"/>
                  </a:schemeClr>
                </a:solidFill>
                <a:latin typeface="Calibri" pitchFamily="34" charset="0"/>
                <a:ea typeface="+mj-ea"/>
              </a:rPr>
              <a:t>Тонер </a:t>
            </a:r>
            <a:r>
              <a:rPr lang="en-US" sz="1400" dirty="0" smtClean="0">
                <a:solidFill>
                  <a:schemeClr val="tx2">
                    <a:lumMod val="75000"/>
                    <a:lumOff val="25000"/>
                  </a:schemeClr>
                </a:solidFill>
                <a:latin typeface="Calibri" pitchFamily="34" charset="0"/>
                <a:ea typeface="+mj-ea"/>
              </a:rPr>
              <a:t>20 000 </a:t>
            </a:r>
            <a:r>
              <a:rPr lang="ru-RU" sz="1400" dirty="0" smtClean="0">
                <a:solidFill>
                  <a:schemeClr val="tx2">
                    <a:lumMod val="75000"/>
                    <a:lumOff val="25000"/>
                  </a:schemeClr>
                </a:solidFill>
                <a:latin typeface="Calibri" pitchFamily="34" charset="0"/>
                <a:ea typeface="+mj-ea"/>
              </a:rPr>
              <a:t>цв. </a:t>
            </a:r>
            <a:r>
              <a:rPr lang="en-US" sz="1400" dirty="0" smtClean="0">
                <a:solidFill>
                  <a:schemeClr val="tx2">
                    <a:lumMod val="75000"/>
                    <a:lumOff val="25000"/>
                  </a:schemeClr>
                </a:solidFill>
                <a:latin typeface="Calibri" pitchFamily="34" charset="0"/>
                <a:ea typeface="+mj-ea"/>
              </a:rPr>
              <a:t>(</a:t>
            </a:r>
            <a:r>
              <a:rPr lang="ru-RU" sz="1400" dirty="0" smtClean="0">
                <a:solidFill>
                  <a:schemeClr val="tx2">
                    <a:lumMod val="75000"/>
                    <a:lumOff val="25000"/>
                  </a:schemeClr>
                </a:solidFill>
                <a:latin typeface="Calibri" pitchFamily="34" charset="0"/>
                <a:ea typeface="+mj-ea"/>
              </a:rPr>
              <a:t>для 9352</a:t>
            </a:r>
            <a:r>
              <a:rPr lang="en-US" sz="1400" dirty="0" smtClean="0">
                <a:solidFill>
                  <a:schemeClr val="tx2">
                    <a:lumMod val="75000"/>
                    <a:lumOff val="25000"/>
                  </a:schemeClr>
                </a:solidFill>
                <a:latin typeface="Calibri" pitchFamily="34" charset="0"/>
                <a:ea typeface="+mj-ea"/>
              </a:rPr>
              <a:t>NA)</a:t>
            </a:r>
          </a:p>
        </p:txBody>
      </p:sp>
      <p:sp>
        <p:nvSpPr>
          <p:cNvPr id="61" name="Rounded Rectangle 60"/>
          <p:cNvSpPr/>
          <p:nvPr/>
        </p:nvSpPr>
        <p:spPr bwMode="auto">
          <a:xfrm>
            <a:off x="117567" y="3927291"/>
            <a:ext cx="3749039" cy="781187"/>
          </a:xfrm>
          <a:prstGeom prst="roundRect">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buBlip>
                <a:blip r:embed="rId4"/>
              </a:buBlip>
              <a:defRPr/>
            </a:pPr>
            <a:endParaRPr kumimoji="1" lang="ru-RU" altLang="ko-KR">
              <a:solidFill>
                <a:prstClr val="black"/>
              </a:solidFill>
              <a:latin typeface="Calibri" pitchFamily="34" charset="0"/>
              <a:ea typeface="+mj-ea"/>
            </a:endParaRPr>
          </a:p>
        </p:txBody>
      </p:sp>
      <p:pic>
        <p:nvPicPr>
          <p:cNvPr id="28" name="Picture 27" descr="CLX-9252NA-basic_002_Right-30-Angle_white.jpg"/>
          <p:cNvPicPr>
            <a:picLocks noChangeAspect="1"/>
          </p:cNvPicPr>
          <p:nvPr/>
        </p:nvPicPr>
        <p:blipFill>
          <a:blip r:embed="rId5" cstate="print"/>
          <a:stretch>
            <a:fillRect/>
          </a:stretch>
        </p:blipFill>
        <p:spPr>
          <a:xfrm>
            <a:off x="1152256" y="573791"/>
            <a:ext cx="1421129" cy="1719688"/>
          </a:xfrm>
          <a:prstGeom prst="rect">
            <a:avLst/>
          </a:prstGeom>
        </p:spPr>
      </p:pic>
      <p:grpSp>
        <p:nvGrpSpPr>
          <p:cNvPr id="29" name="Group 25"/>
          <p:cNvGrpSpPr>
            <a:grpSpLocks/>
          </p:cNvGrpSpPr>
          <p:nvPr/>
        </p:nvGrpSpPr>
        <p:grpSpPr bwMode="auto">
          <a:xfrm>
            <a:off x="190500" y="2314913"/>
            <a:ext cx="3536430" cy="366713"/>
            <a:chOff x="298252" y="1396987"/>
            <a:chExt cx="7018589" cy="488950"/>
          </a:xfrm>
        </p:grpSpPr>
        <p:sp>
          <p:nvSpPr>
            <p:cNvPr id="30"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48" name="Rectangle 54"/>
            <p:cNvSpPr>
              <a:spLocks noChangeArrowheads="1"/>
            </p:cNvSpPr>
            <p:nvPr/>
          </p:nvSpPr>
          <p:spPr bwMode="auto">
            <a:xfrm>
              <a:off x="2062609" y="1422387"/>
              <a:ext cx="3276663" cy="452437"/>
            </a:xfrm>
            <a:prstGeom prst="rect">
              <a:avLst/>
            </a:prstGeom>
            <a:noFill/>
            <a:ln w="9525" algn="ctr">
              <a:noFill/>
              <a:miter lim="800000"/>
              <a:headEnd/>
              <a:tailEnd/>
            </a:ln>
          </p:spPr>
          <p:txBody>
            <a:bodyPr anchor="ctr"/>
            <a:lstStyle/>
            <a:p>
              <a:pPr>
                <a:lnSpc>
                  <a:spcPct val="90000"/>
                </a:lnSpc>
                <a:defRPr/>
              </a:pPr>
              <a:r>
                <a:rPr lang="en-US" altLang="ko-KR" sz="1600" dirty="0" smtClean="0">
                  <a:solidFill>
                    <a:srgbClr val="003366"/>
                  </a:solidFill>
                  <a:latin typeface="+mn-lt"/>
                </a:rPr>
                <a:t> </a:t>
              </a:r>
              <a:r>
                <a:rPr lang="ru-RU" altLang="ko-KR" sz="1600" dirty="0" smtClean="0">
                  <a:solidFill>
                    <a:srgbClr val="003366"/>
                  </a:solidFill>
                  <a:latin typeface="+mn-lt"/>
                </a:rPr>
                <a:t>Цветное МФУ</a:t>
              </a:r>
              <a:endParaRPr lang="en-US" altLang="ko-KR" sz="1600" dirty="0">
                <a:solidFill>
                  <a:srgbClr val="003366"/>
                </a:solidFill>
                <a:latin typeface="+mn-lt"/>
              </a:endParaRPr>
            </a:p>
          </p:txBody>
        </p:sp>
      </p:grpSp>
      <p:grpSp>
        <p:nvGrpSpPr>
          <p:cNvPr id="50" name="Group 25"/>
          <p:cNvGrpSpPr>
            <a:grpSpLocks/>
          </p:cNvGrpSpPr>
          <p:nvPr/>
        </p:nvGrpSpPr>
        <p:grpSpPr bwMode="auto">
          <a:xfrm>
            <a:off x="190500" y="2734013"/>
            <a:ext cx="3536430" cy="366713"/>
            <a:chOff x="298252" y="1396987"/>
            <a:chExt cx="7018589" cy="488950"/>
          </a:xfrm>
        </p:grpSpPr>
        <p:sp>
          <p:nvSpPr>
            <p:cNvPr id="51" name="AutoShape 48"/>
            <p:cNvSpPr>
              <a:spLocks noChangeArrowheads="1"/>
            </p:cNvSpPr>
            <p:nvPr/>
          </p:nvSpPr>
          <p:spPr bwMode="auto">
            <a:xfrm>
              <a:off x="298252" y="1396987"/>
              <a:ext cx="7018589" cy="488950"/>
            </a:xfrm>
            <a:prstGeom prst="roundRect">
              <a:avLst>
                <a:gd name="adj" fmla="val 50000"/>
              </a:avLst>
            </a:prstGeom>
            <a:gradFill rotWithShape="1">
              <a:gsLst>
                <a:gs pos="0">
                  <a:schemeClr val="bg1"/>
                </a:gs>
                <a:gs pos="100000">
                  <a:schemeClr val="bg1">
                    <a:gamma/>
                    <a:shade val="82353"/>
                    <a:invGamma/>
                  </a:schemeClr>
                </a:gs>
              </a:gsLst>
              <a:lin ang="2700000" scaled="1"/>
            </a:gradFill>
            <a:ln w="12700">
              <a:solidFill>
                <a:srgbClr val="C0C0C0"/>
              </a:solidFill>
              <a:round/>
              <a:headEnd/>
              <a:tailEnd/>
            </a:ln>
            <a:effectLst/>
          </p:spPr>
          <p:txBody>
            <a:bodyPr wrap="none" anchor="ctr"/>
            <a:lstStyle/>
            <a:p>
              <a:pPr>
                <a:defRPr/>
              </a:pPr>
              <a:endParaRPr lang="en-US">
                <a:latin typeface="+mn-lt"/>
              </a:endParaRPr>
            </a:p>
          </p:txBody>
        </p:sp>
        <p:sp>
          <p:nvSpPr>
            <p:cNvPr id="52" name="Rectangle 54"/>
            <p:cNvSpPr>
              <a:spLocks noChangeArrowheads="1"/>
            </p:cNvSpPr>
            <p:nvPr/>
          </p:nvSpPr>
          <p:spPr bwMode="auto">
            <a:xfrm>
              <a:off x="1331661" y="1409687"/>
              <a:ext cx="5293072" cy="452437"/>
            </a:xfrm>
            <a:prstGeom prst="rect">
              <a:avLst/>
            </a:prstGeom>
            <a:noFill/>
            <a:ln w="9525" algn="ctr">
              <a:noFill/>
              <a:miter lim="800000"/>
              <a:headEnd/>
              <a:tailEnd/>
            </a:ln>
          </p:spPr>
          <p:txBody>
            <a:bodyPr anchor="ctr"/>
            <a:lstStyle/>
            <a:p>
              <a:pPr>
                <a:lnSpc>
                  <a:spcPct val="90000"/>
                </a:lnSpc>
                <a:defRPr/>
              </a:pPr>
              <a:r>
                <a:rPr lang="ru-RU" altLang="ko-KR" sz="1600" dirty="0" smtClean="0">
                  <a:solidFill>
                    <a:srgbClr val="003366"/>
                  </a:solidFill>
                  <a:latin typeface="+mn-lt"/>
                </a:rPr>
                <a:t>Средний</a:t>
              </a:r>
              <a:r>
                <a:rPr lang="en-US" altLang="ko-KR" sz="1600" dirty="0" smtClean="0">
                  <a:solidFill>
                    <a:srgbClr val="003366"/>
                  </a:solidFill>
                  <a:latin typeface="+mn-lt"/>
                </a:rPr>
                <a:t>/</a:t>
              </a:r>
              <a:r>
                <a:rPr lang="ru-RU" altLang="ko-KR" sz="1600" dirty="0" smtClean="0">
                  <a:solidFill>
                    <a:srgbClr val="003366"/>
                  </a:solidFill>
                  <a:latin typeface="+mn-lt"/>
                </a:rPr>
                <a:t>большой офис</a:t>
              </a:r>
              <a:endParaRPr lang="en-US" altLang="ko-KR" sz="1600" dirty="0">
                <a:solidFill>
                  <a:srgbClr val="003366"/>
                </a:solidFill>
                <a:latin typeface="+mn-lt"/>
              </a:endParaRPr>
            </a:p>
          </p:txBody>
        </p:sp>
      </p:grpSp>
      <p:sp>
        <p:nvSpPr>
          <p:cNvPr id="24" name="AutoShape 6"/>
          <p:cNvSpPr>
            <a:spLocks noChangeArrowheads="1"/>
          </p:cNvSpPr>
          <p:nvPr/>
        </p:nvSpPr>
        <p:spPr bwMode="auto">
          <a:xfrm>
            <a:off x="3788662" y="2355554"/>
            <a:ext cx="5287101" cy="76768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25" name="AutoShape 6"/>
          <p:cNvSpPr>
            <a:spLocks noChangeArrowheads="1"/>
          </p:cNvSpPr>
          <p:nvPr/>
        </p:nvSpPr>
        <p:spPr bwMode="auto">
          <a:xfrm>
            <a:off x="3775011" y="631517"/>
            <a:ext cx="5287101" cy="836917"/>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sp>
        <p:nvSpPr>
          <p:cNvPr id="26" name="TextBox 25"/>
          <p:cNvSpPr txBox="1"/>
          <p:nvPr/>
        </p:nvSpPr>
        <p:spPr>
          <a:xfrm>
            <a:off x="5391441" y="555317"/>
            <a:ext cx="2665281"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Максимальное удобство </a:t>
            </a:r>
          </a:p>
        </p:txBody>
      </p:sp>
      <p:sp>
        <p:nvSpPr>
          <p:cNvPr id="27" name="TextBox 26"/>
          <p:cNvSpPr txBox="1"/>
          <p:nvPr/>
        </p:nvSpPr>
        <p:spPr>
          <a:xfrm>
            <a:off x="4350228" y="2346947"/>
            <a:ext cx="2642839"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Платформа </a:t>
            </a:r>
            <a:r>
              <a:rPr lang="en-US" dirty="0" smtClean="0">
                <a:solidFill>
                  <a:schemeClr val="accent1">
                    <a:lumMod val="50000"/>
                  </a:schemeClr>
                </a:solidFill>
                <a:latin typeface="Calibri" pitchFamily="34" charset="0"/>
                <a:ea typeface="+mn-ea"/>
              </a:rPr>
              <a:t>Samsung XOA</a:t>
            </a:r>
            <a:endParaRPr lang="ru-RU" dirty="0" smtClean="0">
              <a:solidFill>
                <a:schemeClr val="accent1">
                  <a:lumMod val="50000"/>
                </a:schemeClr>
              </a:solidFill>
              <a:latin typeface="Calibri" pitchFamily="34" charset="0"/>
              <a:ea typeface="+mn-ea"/>
            </a:endParaRPr>
          </a:p>
        </p:txBody>
      </p:sp>
      <p:sp>
        <p:nvSpPr>
          <p:cNvPr id="34" name="TextBox 33"/>
          <p:cNvSpPr txBox="1"/>
          <p:nvPr/>
        </p:nvSpPr>
        <p:spPr>
          <a:xfrm>
            <a:off x="3774647" y="1423539"/>
            <a:ext cx="2044086" cy="369332"/>
          </a:xfrm>
          <a:prstGeom prst="rect">
            <a:avLst/>
          </a:prstGeom>
          <a:noFill/>
        </p:spPr>
        <p:txBody>
          <a:bodyPr wrap="none" rtlCol="0">
            <a:spAutoFit/>
          </a:bodyPr>
          <a:lstStyle/>
          <a:p>
            <a:r>
              <a:rPr lang="ru-RU" dirty="0" smtClean="0">
                <a:solidFill>
                  <a:schemeClr val="accent1">
                    <a:lumMod val="50000"/>
                  </a:schemeClr>
                </a:solidFill>
                <a:latin typeface="Calibri" pitchFamily="34" charset="0"/>
                <a:ea typeface="+mn-ea"/>
              </a:rPr>
              <a:t>Безопасная работа</a:t>
            </a:r>
          </a:p>
        </p:txBody>
      </p:sp>
      <p:sp>
        <p:nvSpPr>
          <p:cNvPr id="35" name="AutoShape 6"/>
          <p:cNvSpPr>
            <a:spLocks noChangeArrowheads="1"/>
          </p:cNvSpPr>
          <p:nvPr/>
        </p:nvSpPr>
        <p:spPr bwMode="auto">
          <a:xfrm>
            <a:off x="3790935" y="1509264"/>
            <a:ext cx="5287101" cy="796801"/>
          </a:xfrm>
          <a:prstGeom prst="roundRect">
            <a:avLst>
              <a:gd name="adj" fmla="val 6999"/>
            </a:avLst>
          </a:prstGeom>
          <a:noFill/>
          <a:ln w="9525" algn="ctr">
            <a:solidFill>
              <a:srgbClr val="C0C0C0"/>
            </a:solidFill>
            <a:round/>
            <a:headEnd/>
            <a:tailEnd/>
          </a:ln>
        </p:spPr>
        <p:txBody>
          <a:bodyPr lIns="126000" tIns="46800" rIns="90000" anchor="ctr"/>
          <a:lstStyle/>
          <a:p>
            <a:pPr marL="179388" indent="-179388">
              <a:lnSpc>
                <a:spcPct val="150000"/>
              </a:lnSpc>
              <a:spcBef>
                <a:spcPts val="0"/>
              </a:spcBef>
            </a:pPr>
            <a:endParaRPr kumimoji="1" lang="en-US" altLang="ko-KR" dirty="0" smtClean="0">
              <a:solidFill>
                <a:prstClr val="black"/>
              </a:solidFill>
              <a:latin typeface="Calibri" pitchFamily="34" charset="0"/>
              <a:ea typeface="+mj-ea"/>
            </a:endParaRPr>
          </a:p>
        </p:txBody>
      </p:sp>
      <p:pic>
        <p:nvPicPr>
          <p:cNvPr id="36"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6350" y="719137"/>
            <a:ext cx="1670050" cy="735520"/>
          </a:xfrm>
          <a:prstGeom prst="rect">
            <a:avLst/>
          </a:prstGeom>
          <a:noFill/>
          <a:ln w="9525">
            <a:noFill/>
            <a:miter lim="800000"/>
            <a:headEnd/>
            <a:tailEnd/>
          </a:ln>
          <a:effectLst/>
        </p:spPr>
      </p:pic>
      <p:sp>
        <p:nvSpPr>
          <p:cNvPr id="37" name="TextBox 36"/>
          <p:cNvSpPr txBox="1"/>
          <p:nvPr/>
        </p:nvSpPr>
        <p:spPr>
          <a:xfrm>
            <a:off x="5410200" y="762000"/>
            <a:ext cx="3733800" cy="504825"/>
          </a:xfrm>
          <a:prstGeom prst="rect">
            <a:avLst/>
          </a:prstGeom>
          <a:noFill/>
        </p:spPr>
        <p:txBody>
          <a:bodyPr wrap="square" rtlCol="0">
            <a:noAutofit/>
          </a:bodyPr>
          <a:lstStyle/>
          <a:p>
            <a:r>
              <a:rPr lang="ru-RU" sz="1100" dirty="0" smtClean="0">
                <a:latin typeface="Calibri" pitchFamily="34" charset="0"/>
              </a:rPr>
              <a:t>Эргономичный дизайн обеспечивает максимальное</a:t>
            </a:r>
            <a:endParaRPr lang="en-US" sz="1100" dirty="0" smtClean="0">
              <a:latin typeface="Calibri" pitchFamily="34" charset="0"/>
            </a:endParaRPr>
          </a:p>
          <a:p>
            <a:r>
              <a:rPr lang="ru-RU" sz="1100" dirty="0" smtClean="0">
                <a:latin typeface="Calibri" pitchFamily="34" charset="0"/>
              </a:rPr>
              <a:t>удобство пользования. Большая панель с цветным</a:t>
            </a:r>
            <a:endParaRPr lang="en-US" sz="1100" dirty="0" smtClean="0">
              <a:latin typeface="Calibri" pitchFamily="34" charset="0"/>
            </a:endParaRPr>
          </a:p>
          <a:p>
            <a:r>
              <a:rPr lang="ru-RU" sz="1100" dirty="0" smtClean="0">
                <a:latin typeface="Calibri" pitchFamily="34" charset="0"/>
              </a:rPr>
              <a:t> дисплеем, сенсорная панель, простая замена </a:t>
            </a:r>
          </a:p>
          <a:p>
            <a:r>
              <a:rPr lang="ru-RU" sz="1100" dirty="0" smtClean="0">
                <a:latin typeface="Calibri" pitchFamily="34" charset="0"/>
              </a:rPr>
              <a:t>картриджей и бумаги.</a:t>
            </a:r>
            <a:endParaRPr lang="ru-RU" sz="1100" dirty="0">
              <a:latin typeface="Calibri" pitchFamily="34" charset="0"/>
            </a:endParaRPr>
          </a:p>
        </p:txBody>
      </p:sp>
      <p:pic>
        <p:nvPicPr>
          <p:cNvPr id="40"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91449" y="1562100"/>
            <a:ext cx="1264163" cy="714375"/>
          </a:xfrm>
          <a:prstGeom prst="rect">
            <a:avLst/>
          </a:prstGeom>
          <a:noFill/>
          <a:ln w="9525">
            <a:noFill/>
            <a:miter lim="800000"/>
            <a:headEnd/>
            <a:tailEnd/>
          </a:ln>
          <a:effectLst/>
        </p:spPr>
      </p:pic>
      <p:sp>
        <p:nvSpPr>
          <p:cNvPr id="42" name="TextBox 41"/>
          <p:cNvSpPr txBox="1"/>
          <p:nvPr/>
        </p:nvSpPr>
        <p:spPr>
          <a:xfrm>
            <a:off x="3733800" y="1609725"/>
            <a:ext cx="4267200" cy="504825"/>
          </a:xfrm>
          <a:prstGeom prst="rect">
            <a:avLst/>
          </a:prstGeom>
          <a:noFill/>
        </p:spPr>
        <p:txBody>
          <a:bodyPr wrap="square" rtlCol="0">
            <a:noAutofit/>
          </a:bodyPr>
          <a:lstStyle/>
          <a:p>
            <a:r>
              <a:rPr lang="ru-RU" sz="1100" dirty="0" smtClean="0">
                <a:latin typeface="Calibri" pitchFamily="34" charset="0"/>
              </a:rPr>
              <a:t>Система защиты предотвратит  несанкционированный доступ к данным, за счет использования PIN-кода, шифрования </a:t>
            </a:r>
          </a:p>
          <a:p>
            <a:r>
              <a:rPr lang="ru-RU" sz="1100" dirty="0" smtClean="0">
                <a:latin typeface="Calibri" pitchFamily="34" charset="0"/>
              </a:rPr>
              <a:t>данных, а также защиты управления, печати, сканирования и работы в сети.</a:t>
            </a:r>
            <a:endParaRPr lang="ru-RU" sz="1100" dirty="0">
              <a:latin typeface="Calibri" pitchFamily="34" charset="0"/>
            </a:endParaRPr>
          </a:p>
        </p:txBody>
      </p:sp>
      <p:sp>
        <p:nvSpPr>
          <p:cNvPr id="43" name="TextBox 42"/>
          <p:cNvSpPr txBox="1"/>
          <p:nvPr/>
        </p:nvSpPr>
        <p:spPr>
          <a:xfrm>
            <a:off x="4356100" y="2552700"/>
            <a:ext cx="4787900" cy="504825"/>
          </a:xfrm>
          <a:prstGeom prst="rect">
            <a:avLst/>
          </a:prstGeom>
          <a:noFill/>
        </p:spPr>
        <p:txBody>
          <a:bodyPr wrap="square" rtlCol="0">
            <a:noAutofit/>
          </a:bodyPr>
          <a:lstStyle/>
          <a:p>
            <a:r>
              <a:rPr lang="ru-RU" sz="1200" dirty="0" smtClean="0">
                <a:latin typeface="Calibri" pitchFamily="34" charset="0"/>
              </a:rPr>
              <a:t>Расширяемая открытая архитектура (XOA) — это мощный </a:t>
            </a:r>
            <a:endParaRPr lang="en-US" sz="1200" dirty="0" smtClean="0">
              <a:latin typeface="Calibri" pitchFamily="34" charset="0"/>
            </a:endParaRPr>
          </a:p>
          <a:p>
            <a:r>
              <a:rPr lang="ru-RU" sz="1200" dirty="0" smtClean="0">
                <a:latin typeface="Calibri" pitchFamily="34" charset="0"/>
              </a:rPr>
              <a:t>инструмент, позволяющий разрабатывать и устанавливать </a:t>
            </a:r>
            <a:endParaRPr lang="en-US" sz="1200" dirty="0" smtClean="0">
              <a:latin typeface="Calibri" pitchFamily="34" charset="0"/>
            </a:endParaRPr>
          </a:p>
          <a:p>
            <a:r>
              <a:rPr lang="ru-RU" sz="1200" dirty="0" smtClean="0">
                <a:latin typeface="Calibri" pitchFamily="34" charset="0"/>
              </a:rPr>
              <a:t>собственные приложения</a:t>
            </a:r>
            <a:r>
              <a:rPr lang="en-US" sz="1200" dirty="0" smtClean="0">
                <a:latin typeface="Calibri" pitchFamily="34" charset="0"/>
              </a:rPr>
              <a:t>.</a:t>
            </a:r>
            <a:endParaRPr lang="ru-RU" sz="1200" dirty="0">
              <a:latin typeface="Calibri" pitchFamily="34" charset="0"/>
            </a:endParaRPr>
          </a:p>
        </p:txBody>
      </p:sp>
      <p:pic>
        <p:nvPicPr>
          <p:cNvPr id="44" name="Picture 12"/>
          <p:cNvPicPr>
            <a:picLocks noChangeAspect="1" noChangeArrowheads="1"/>
          </p:cNvPicPr>
          <p:nvPr/>
        </p:nvPicPr>
        <p:blipFill>
          <a:blip r:embed="rId8" cstate="print"/>
          <a:srcRect/>
          <a:stretch>
            <a:fillRect/>
          </a:stretch>
        </p:blipFill>
        <p:spPr bwMode="auto">
          <a:xfrm>
            <a:off x="3811589" y="2396729"/>
            <a:ext cx="620711" cy="708420"/>
          </a:xfrm>
          <a:prstGeom prst="rect">
            <a:avLst/>
          </a:prstGeom>
          <a:noFill/>
          <a:ln w="9525">
            <a:noFill/>
            <a:miter lim="800000"/>
            <a:headEnd/>
            <a:tailEnd/>
          </a:ln>
          <a:effectLst/>
        </p:spPr>
      </p:pic>
      <p:pic>
        <p:nvPicPr>
          <p:cNvPr id="31" name="Picture 2" descr="C:\Users\sekz\Pictures\Samsung logo\Samsung_Business_rgb.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80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모서리가 둥근 직사각형 100"/>
          <p:cNvSpPr/>
          <p:nvPr/>
        </p:nvSpPr>
        <p:spPr>
          <a:xfrm>
            <a:off x="6182703" y="1672777"/>
            <a:ext cx="1912150" cy="932174"/>
          </a:xfrm>
          <a:prstGeom prst="roundRect">
            <a:avLst/>
          </a:prstGeom>
          <a:noFill/>
          <a:ln w="25400" cap="flat" cmpd="sng" algn="ctr">
            <a:solidFill>
              <a:sysClr val="window" lastClr="FFFFFF">
                <a:lumMod val="65000"/>
              </a:sysClr>
            </a:solidFill>
            <a:prstDash val="solid"/>
          </a:ln>
          <a:effectLst/>
        </p:spPr>
        <p:txBody>
          <a:bodyPr rtlCol="0" anchor="ctr"/>
          <a:lstStyle/>
          <a:p>
            <a:pPr algn="ctr" latinLnBrk="0"/>
            <a:endParaRPr lang="ko-KR" altLang="en-US" kern="0">
              <a:solidFill>
                <a:prstClr val="white"/>
              </a:solidFill>
              <a:latin typeface="맑은 고딕"/>
            </a:endParaRPr>
          </a:p>
        </p:txBody>
      </p:sp>
      <p:sp>
        <p:nvSpPr>
          <p:cNvPr id="102" name="TextBox 101"/>
          <p:cNvSpPr txBox="1"/>
          <p:nvPr/>
        </p:nvSpPr>
        <p:spPr>
          <a:xfrm>
            <a:off x="6487095" y="2327527"/>
            <a:ext cx="1450741" cy="261610"/>
          </a:xfrm>
          <a:prstGeom prst="rect">
            <a:avLst/>
          </a:prstGeom>
          <a:noFill/>
        </p:spPr>
        <p:txBody>
          <a:bodyPr wrap="square" rtlCol="0">
            <a:spAutoFit/>
          </a:bodyPr>
          <a:lstStyle/>
          <a:p>
            <a:pPr algn="ctr"/>
            <a:r>
              <a:rPr lang="en-US" altLang="ko-KR" sz="1100" b="1" dirty="0" smtClean="0">
                <a:solidFill>
                  <a:srgbClr val="4F81BD"/>
                </a:solidFill>
                <a:latin typeface="맑은 고딕"/>
              </a:rPr>
              <a:t>NFC</a:t>
            </a:r>
            <a:r>
              <a:rPr lang="ru-RU" altLang="ko-KR" sz="1100" b="1" dirty="0" smtClean="0">
                <a:solidFill>
                  <a:srgbClr val="4F81BD"/>
                </a:solidFill>
                <a:latin typeface="맑은 고딕"/>
              </a:rPr>
              <a:t> + </a:t>
            </a:r>
            <a:r>
              <a:rPr lang="en-US" altLang="ko-KR" sz="1100" b="1" dirty="0" err="1" smtClean="0">
                <a:solidFill>
                  <a:srgbClr val="4F81BD"/>
                </a:solidFill>
                <a:latin typeface="맑은 고딕"/>
              </a:rPr>
              <a:t>wifi</a:t>
            </a:r>
            <a:r>
              <a:rPr lang="en-US" altLang="ko-KR" sz="1100" b="1" dirty="0" smtClean="0">
                <a:solidFill>
                  <a:srgbClr val="4F81BD"/>
                </a:solidFill>
                <a:latin typeface="맑은 고딕"/>
              </a:rPr>
              <a:t> </a:t>
            </a:r>
            <a:r>
              <a:rPr lang="ru-RU" altLang="ko-KR" sz="1100" b="1" dirty="0" smtClean="0">
                <a:solidFill>
                  <a:srgbClr val="4F81BD"/>
                </a:solidFill>
                <a:latin typeface="맑은 고딕"/>
              </a:rPr>
              <a:t>опция</a:t>
            </a:r>
            <a:endParaRPr lang="ko-KR" altLang="en-US" sz="1100" b="1" dirty="0">
              <a:solidFill>
                <a:prstClr val="black"/>
              </a:solidFill>
              <a:latin typeface="맑은 고딕"/>
            </a:endParaRPr>
          </a:p>
        </p:txBody>
      </p:sp>
      <p:pic>
        <p:nvPicPr>
          <p:cNvPr id="11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00638" y="1715639"/>
            <a:ext cx="1220976" cy="61048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0" name="직선 연결선 119"/>
          <p:cNvCxnSpPr/>
          <p:nvPr/>
        </p:nvCxnSpPr>
        <p:spPr>
          <a:xfrm flipH="1">
            <a:off x="5607697" y="2137809"/>
            <a:ext cx="576000" cy="0"/>
          </a:xfrm>
          <a:prstGeom prst="line">
            <a:avLst/>
          </a:prstGeom>
          <a:ln w="19050">
            <a:solidFill>
              <a:schemeClr val="tx2">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1" name="직사각형 20"/>
          <p:cNvSpPr/>
          <p:nvPr/>
        </p:nvSpPr>
        <p:spPr>
          <a:xfrm>
            <a:off x="40505" y="0"/>
            <a:ext cx="8440615" cy="80674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Title 1"/>
          <p:cNvSpPr txBox="1">
            <a:spLocks/>
          </p:cNvSpPr>
          <p:nvPr/>
        </p:nvSpPr>
        <p:spPr bwMode="auto">
          <a:xfrm>
            <a:off x="251520" y="133519"/>
            <a:ext cx="8229600" cy="318893"/>
          </a:xfrm>
          <a:prstGeom prst="rect">
            <a:avLst/>
          </a:prstGeom>
        </p:spPr>
        <p:txBody>
          <a:bodyPr vert="horz" lIns="91440" tIns="45720" rIns="91440" bIns="45720" rtlCol="0" anchor="ctr">
            <a:noAutofit/>
          </a:bodyPr>
          <a:lstStyle/>
          <a:p>
            <a:pPr fontAlgn="base">
              <a:spcBef>
                <a:spcPct val="0"/>
              </a:spcBef>
              <a:spcAft>
                <a:spcPct val="0"/>
              </a:spcAft>
              <a:defRPr/>
            </a:pPr>
            <a:r>
              <a:rPr kumimoji="0" lang="ru-RU" altLang="ko-KR" sz="3600" spc="-100" dirty="0" smtClean="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Опции</a:t>
            </a:r>
            <a:endParaRPr kumimoji="0" lang="en-US" altLang="ko-KR" sz="36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endParaRPr>
          </a:p>
        </p:txBody>
      </p:sp>
      <p:pic>
        <p:nvPicPr>
          <p:cNvPr id="10" name="Picture 5" descr="C:\Users\User\Documents\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828" y="806748"/>
            <a:ext cx="5113870" cy="43294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sekz\Pictures\Samsung logo\Samsung_Business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3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916910" y="761988"/>
            <a:ext cx="1264690" cy="584775"/>
          </a:xfrm>
          <a:prstGeom prst="rect">
            <a:avLst/>
          </a:prstGeom>
          <a:noFill/>
          <a:ln w="12700">
            <a:solidFill>
              <a:srgbClr val="FFC000"/>
            </a:solidFill>
          </a:ln>
        </p:spPr>
        <p:txBody>
          <a:bodyPr wrap="square" rtlCol="0">
            <a:spAutoFit/>
          </a:bodyPr>
          <a:lstStyle/>
          <a:p>
            <a:r>
              <a:rPr lang="en-US" altLang="ko-KR" sz="1600" b="1" dirty="0" smtClean="0"/>
              <a:t>RADF</a:t>
            </a:r>
            <a:endParaRPr lang="en-US" altLang="ko-KR" sz="1200" baseline="30000" dirty="0" smtClean="0"/>
          </a:p>
          <a:p>
            <a:r>
              <a:rPr lang="en-US" altLang="ko-KR" sz="1600" b="1" dirty="0" smtClean="0"/>
              <a:t>DSDF</a:t>
            </a:r>
            <a:endParaRPr lang="en-US" altLang="ko-KR" sz="1200" baseline="30000" dirty="0" smtClean="0"/>
          </a:p>
        </p:txBody>
      </p:sp>
      <p:sp>
        <p:nvSpPr>
          <p:cNvPr id="65" name="직사각형 64"/>
          <p:cNvSpPr/>
          <p:nvPr/>
        </p:nvSpPr>
        <p:spPr>
          <a:xfrm>
            <a:off x="5638800" y="1165648"/>
            <a:ext cx="1800000" cy="2699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lvl="0"/>
            <a:r>
              <a:rPr lang="ru-RU" altLang="ko-KR" sz="1600" b="1" dirty="0">
                <a:solidFill>
                  <a:schemeClr val="tx1"/>
                </a:solidFill>
              </a:rPr>
              <a:t>Рабочий стол</a:t>
            </a:r>
          </a:p>
          <a:p>
            <a:pPr lvl="0"/>
            <a:r>
              <a:rPr kumimoji="1" lang="en-US" altLang="ko-KR" sz="1200" dirty="0" smtClean="0">
                <a:solidFill>
                  <a:schemeClr val="tx1"/>
                </a:solidFill>
                <a:ea typeface="HY울릉도L" pitchFamily="18" charset="-127"/>
              </a:rPr>
              <a:t>CLX-WKT001</a:t>
            </a:r>
            <a:endParaRPr kumimoji="1" lang="en-US" altLang="ko-KR" sz="1200" dirty="0">
              <a:solidFill>
                <a:schemeClr val="tx1"/>
              </a:solidFill>
              <a:ea typeface="HY울릉도L" pitchFamily="18" charset="-127"/>
            </a:endParaRPr>
          </a:p>
        </p:txBody>
      </p:sp>
      <p:sp>
        <p:nvSpPr>
          <p:cNvPr id="66" name="직사각형 65"/>
          <p:cNvSpPr/>
          <p:nvPr/>
        </p:nvSpPr>
        <p:spPr>
          <a:xfrm>
            <a:off x="5666015" y="1538389"/>
            <a:ext cx="1800000" cy="2699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ko-KR" sz="1600" b="1" dirty="0" smtClean="0">
                <a:solidFill>
                  <a:schemeClr val="tx1"/>
                </a:solidFill>
              </a:rPr>
              <a:t>Wireless/NFC </a:t>
            </a:r>
            <a:endParaRPr lang="en-US" altLang="ko-KR" sz="1600" b="1" dirty="0">
              <a:solidFill>
                <a:schemeClr val="tx1"/>
              </a:solidFill>
            </a:endParaRPr>
          </a:p>
          <a:p>
            <a:pPr lvl="0"/>
            <a:r>
              <a:rPr kumimoji="1" lang="en-US" altLang="ko-KR" sz="1200" dirty="0" smtClean="0">
                <a:solidFill>
                  <a:schemeClr val="tx1"/>
                </a:solidFill>
                <a:ea typeface="HY울릉도L" pitchFamily="18" charset="-127"/>
              </a:rPr>
              <a:t>SL-NWE001X</a:t>
            </a:r>
            <a:endParaRPr kumimoji="1" lang="en-US" altLang="ko-KR" sz="1200" dirty="0">
              <a:solidFill>
                <a:schemeClr val="tx1"/>
              </a:solidFill>
              <a:ea typeface="HY울릉도L" pitchFamily="18" charset="-127"/>
            </a:endParaRPr>
          </a:p>
        </p:txBody>
      </p:sp>
      <p:sp>
        <p:nvSpPr>
          <p:cNvPr id="67" name="직사각형 66"/>
          <p:cNvSpPr/>
          <p:nvPr/>
        </p:nvSpPr>
        <p:spPr>
          <a:xfrm>
            <a:off x="5666015" y="2236246"/>
            <a:ext cx="1800000" cy="2699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ko-KR" sz="1600" b="1" dirty="0" smtClean="0">
                <a:solidFill>
                  <a:schemeClr val="tx1"/>
                </a:solidFill>
              </a:rPr>
              <a:t>FDI</a:t>
            </a:r>
          </a:p>
          <a:p>
            <a:pPr lvl="0"/>
            <a:r>
              <a:rPr kumimoji="1" lang="en-US" altLang="ko-KR" sz="1200" dirty="0" smtClean="0">
                <a:solidFill>
                  <a:schemeClr val="tx1"/>
                </a:solidFill>
                <a:ea typeface="HY울릉도L" pitchFamily="18" charset="-127"/>
              </a:rPr>
              <a:t>CLX-KIT10F</a:t>
            </a:r>
            <a:endParaRPr kumimoji="1" lang="en-US" altLang="ko-KR" sz="1200" dirty="0">
              <a:solidFill>
                <a:schemeClr val="tx1"/>
              </a:solidFill>
              <a:ea typeface="HY울릉도L" pitchFamily="18" charset="-127"/>
            </a:endParaRPr>
          </a:p>
        </p:txBody>
      </p:sp>
      <p:sp>
        <p:nvSpPr>
          <p:cNvPr id="68" name="직사각형 67"/>
          <p:cNvSpPr/>
          <p:nvPr/>
        </p:nvSpPr>
        <p:spPr>
          <a:xfrm>
            <a:off x="5638800" y="2628037"/>
            <a:ext cx="1800000" cy="2699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ru-RU" altLang="ko-KR" sz="1600" b="1" dirty="0" smtClean="0">
                <a:solidFill>
                  <a:schemeClr val="tx1"/>
                </a:solidFill>
              </a:rPr>
              <a:t>Факс</a:t>
            </a:r>
            <a:endParaRPr lang="en-US" altLang="ko-KR" sz="1600" b="1" dirty="0" smtClean="0">
              <a:solidFill>
                <a:schemeClr val="tx1"/>
              </a:solidFill>
            </a:endParaRPr>
          </a:p>
          <a:p>
            <a:pPr lvl="0"/>
            <a:r>
              <a:rPr kumimoji="1" lang="en-US" altLang="ko-KR" sz="1200" dirty="0" smtClean="0">
                <a:solidFill>
                  <a:schemeClr val="tx1"/>
                </a:solidFill>
                <a:ea typeface="HY울릉도L" pitchFamily="18" charset="-127"/>
              </a:rPr>
              <a:t>CLX-FAX160</a:t>
            </a:r>
            <a:endParaRPr kumimoji="1" lang="en-US" altLang="ko-KR" sz="1200" dirty="0">
              <a:solidFill>
                <a:schemeClr val="tx1"/>
              </a:solidFill>
              <a:ea typeface="HY울릉도L" pitchFamily="18" charset="-127"/>
            </a:endParaRPr>
          </a:p>
        </p:txBody>
      </p:sp>
      <p:sp>
        <p:nvSpPr>
          <p:cNvPr id="70" name="직사각형 69"/>
          <p:cNvSpPr/>
          <p:nvPr/>
        </p:nvSpPr>
        <p:spPr>
          <a:xfrm>
            <a:off x="5666016" y="1911130"/>
            <a:ext cx="2258785" cy="2699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en-US" altLang="ko-KR" sz="1200" dirty="0">
              <a:solidFill>
                <a:schemeClr val="tx1"/>
              </a:solidFill>
              <a:ea typeface="HY울릉도L" pitchFamily="18" charset="-127"/>
            </a:endParaRPr>
          </a:p>
        </p:txBody>
      </p:sp>
      <p:sp>
        <p:nvSpPr>
          <p:cNvPr id="72" name="TextBox 71"/>
          <p:cNvSpPr txBox="1"/>
          <p:nvPr/>
        </p:nvSpPr>
        <p:spPr>
          <a:xfrm>
            <a:off x="457200" y="743374"/>
            <a:ext cx="1352871" cy="523220"/>
          </a:xfrm>
          <a:prstGeom prst="rect">
            <a:avLst/>
          </a:prstGeom>
          <a:noFill/>
        </p:spPr>
        <p:txBody>
          <a:bodyPr wrap="none" rtlCol="0">
            <a:spAutoFit/>
          </a:bodyPr>
          <a:lstStyle/>
          <a:p>
            <a:r>
              <a:rPr lang="en-US" altLang="ko-KR" sz="1600" b="1" dirty="0" smtClean="0">
                <a:solidFill>
                  <a:schemeClr val="bg1"/>
                </a:solidFill>
              </a:rPr>
              <a:t>Job Separator</a:t>
            </a:r>
          </a:p>
          <a:p>
            <a:r>
              <a:rPr kumimoji="1" lang="en-US" altLang="ko-KR" sz="1200" dirty="0" smtClean="0">
                <a:solidFill>
                  <a:schemeClr val="bg1"/>
                </a:solidFill>
                <a:ea typeface="HY울릉도L" pitchFamily="18" charset="-127"/>
              </a:rPr>
              <a:t>SL-JSP500S</a:t>
            </a:r>
            <a:endParaRPr kumimoji="1" lang="en-US" altLang="ko-KR" sz="1200" dirty="0">
              <a:solidFill>
                <a:schemeClr val="bg1"/>
              </a:solidFill>
              <a:ea typeface="HY울릉도L" pitchFamily="18" charset="-127"/>
            </a:endParaRPr>
          </a:p>
        </p:txBody>
      </p:sp>
      <p:sp>
        <p:nvSpPr>
          <p:cNvPr id="73" name="TextBox 72"/>
          <p:cNvSpPr txBox="1"/>
          <p:nvPr/>
        </p:nvSpPr>
        <p:spPr>
          <a:xfrm>
            <a:off x="457200" y="967697"/>
            <a:ext cx="1255472" cy="769441"/>
          </a:xfrm>
          <a:prstGeom prst="rect">
            <a:avLst/>
          </a:prstGeom>
          <a:noFill/>
        </p:spPr>
        <p:txBody>
          <a:bodyPr wrap="none" rtlCol="0">
            <a:spAutoFit/>
          </a:bodyPr>
          <a:lstStyle>
            <a:defPPr>
              <a:defRPr lang="ko-KR"/>
            </a:defPPr>
            <a:lvl1pPr>
              <a:defRPr sz="1600" b="1">
                <a:solidFill>
                  <a:schemeClr val="bg1"/>
                </a:solidFill>
              </a:defRPr>
            </a:lvl1pPr>
          </a:lstStyle>
          <a:p>
            <a:r>
              <a:rPr lang="ru-RU" altLang="ko-KR" dirty="0" smtClean="0">
                <a:solidFill>
                  <a:schemeClr val="tx1"/>
                </a:solidFill>
              </a:rPr>
              <a:t>Внутренний</a:t>
            </a:r>
          </a:p>
          <a:p>
            <a:r>
              <a:rPr lang="ru-RU" altLang="ko-KR" dirty="0" smtClean="0">
                <a:solidFill>
                  <a:schemeClr val="tx1"/>
                </a:solidFill>
              </a:rPr>
              <a:t>финишер</a:t>
            </a:r>
            <a:endParaRPr lang="en-US" altLang="ko-KR" dirty="0">
              <a:solidFill>
                <a:schemeClr val="tx1"/>
              </a:solidFill>
            </a:endParaRPr>
          </a:p>
          <a:p>
            <a:r>
              <a:rPr lang="en-US" altLang="ko-KR" sz="1200" b="0" dirty="0" smtClean="0">
                <a:solidFill>
                  <a:schemeClr val="tx1"/>
                </a:solidFill>
              </a:rPr>
              <a:t>SL-FIN501L </a:t>
            </a:r>
            <a:endParaRPr lang="en-US" altLang="ko-KR" sz="1200" b="0" dirty="0">
              <a:solidFill>
                <a:schemeClr val="tx1"/>
              </a:solidFill>
            </a:endParaRPr>
          </a:p>
        </p:txBody>
      </p:sp>
      <p:sp>
        <p:nvSpPr>
          <p:cNvPr id="75" name="TextBox 74"/>
          <p:cNvSpPr txBox="1"/>
          <p:nvPr/>
        </p:nvSpPr>
        <p:spPr>
          <a:xfrm>
            <a:off x="457200" y="3284782"/>
            <a:ext cx="2743200" cy="338554"/>
          </a:xfrm>
          <a:prstGeom prst="rect">
            <a:avLst/>
          </a:prstGeom>
          <a:noFill/>
        </p:spPr>
        <p:txBody>
          <a:bodyPr wrap="square" rtlCol="0">
            <a:spAutoFit/>
          </a:bodyPr>
          <a:lstStyle/>
          <a:p>
            <a:r>
              <a:rPr lang="ru-RU" altLang="ko-KR" sz="1600" b="1" dirty="0" smtClean="0"/>
              <a:t>Дырокол</a:t>
            </a:r>
            <a:endParaRPr lang="en-US" altLang="ko-KR" sz="1200" dirty="0"/>
          </a:p>
        </p:txBody>
      </p:sp>
      <p:pic>
        <p:nvPicPr>
          <p:cNvPr id="3079" name="Picture 7"/>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8475" b="100000" l="1320" r="99340"/>
                    </a14:imgEffect>
                  </a14:imgLayer>
                </a14:imgProps>
              </a:ext>
              <a:ext uri="{28A0092B-C50C-407E-A947-70E740481C1C}">
                <a14:useLocalDpi xmlns:a14="http://schemas.microsoft.com/office/drawing/2010/main"/>
              </a:ext>
            </a:extLst>
          </a:blip>
          <a:srcRect/>
          <a:stretch>
            <a:fillRect/>
          </a:stretch>
        </p:blipFill>
        <p:spPr bwMode="auto">
          <a:xfrm>
            <a:off x="1939905" y="1190667"/>
            <a:ext cx="1066800" cy="313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Title 1"/>
          <p:cNvSpPr txBox="1">
            <a:spLocks/>
          </p:cNvSpPr>
          <p:nvPr/>
        </p:nvSpPr>
        <p:spPr bwMode="auto">
          <a:xfrm>
            <a:off x="76200" y="114868"/>
            <a:ext cx="8915400" cy="318893"/>
          </a:xfrm>
          <a:prstGeom prst="rect">
            <a:avLst/>
          </a:prstGeom>
        </p:spPr>
        <p:txBody>
          <a:bodyPr vert="horz" lIns="91440" tIns="45720" rIns="91440" bIns="45720" rtlCol="0" anchor="ctr">
            <a:noAutofit/>
          </a:bodyPr>
          <a:lstStyle/>
          <a:p>
            <a:pPr lvl="0" fontAlgn="base">
              <a:spcBef>
                <a:spcPct val="0"/>
              </a:spcBef>
              <a:spcAft>
                <a:spcPct val="0"/>
              </a:spcAft>
              <a:defRPr/>
            </a:pPr>
            <a:r>
              <a:rPr lang="ru-RU" altLang="ko-KR" sz="36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rPr>
              <a:t>Опции</a:t>
            </a:r>
            <a:endParaRPr lang="en-GB" altLang="ko-KR" sz="3600" spc="-100" dirty="0">
              <a:solidFill>
                <a:srgbClr val="002060"/>
              </a:solidFill>
              <a:latin typeface="Times New Roman" panose="02020603050405020304" pitchFamily="18" charset="0"/>
              <a:ea typeface="Arial Unicode MS" panose="020B0604020202020204" pitchFamily="50" charset="-127"/>
              <a:cs typeface="Times New Roman" panose="02020603050405020304" pitchFamily="18" charset="0"/>
              <a:sym typeface="Wingdings" pitchFamily="2" charset="2"/>
            </a:endParaRPr>
          </a:p>
        </p:txBody>
      </p:sp>
      <p:sp>
        <p:nvSpPr>
          <p:cNvPr id="64" name="직사각형 63"/>
          <p:cNvSpPr/>
          <p:nvPr/>
        </p:nvSpPr>
        <p:spPr>
          <a:xfrm>
            <a:off x="5638800" y="792907"/>
            <a:ext cx="1800000" cy="2699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ko-KR" sz="1600" b="1" dirty="0" smtClean="0">
                <a:solidFill>
                  <a:schemeClr val="tx1"/>
                </a:solidFill>
              </a:rPr>
              <a:t>Multi Purpose Tray</a:t>
            </a:r>
          </a:p>
          <a:p>
            <a:pPr lvl="0"/>
            <a:r>
              <a:rPr kumimoji="1" lang="en-US" altLang="ko-KR" sz="1200" dirty="0" smtClean="0">
                <a:solidFill>
                  <a:schemeClr val="tx1"/>
                </a:solidFill>
                <a:ea typeface="HY울릉도L" pitchFamily="18" charset="-127"/>
              </a:rPr>
              <a:t>SL-WKT101</a:t>
            </a:r>
            <a:endParaRPr kumimoji="1" lang="en-US" altLang="ko-KR" sz="1200" dirty="0">
              <a:solidFill>
                <a:schemeClr val="tx1"/>
              </a:solidFill>
              <a:ea typeface="HY울릉도L" pitchFamily="18" charset="-127"/>
            </a:endParaRPr>
          </a:p>
        </p:txBody>
      </p:sp>
      <p:sp>
        <p:nvSpPr>
          <p:cNvPr id="74" name="TextBox 73"/>
          <p:cNvSpPr txBox="1"/>
          <p:nvPr/>
        </p:nvSpPr>
        <p:spPr>
          <a:xfrm>
            <a:off x="457200" y="1695688"/>
            <a:ext cx="1676400" cy="523220"/>
          </a:xfrm>
          <a:prstGeom prst="rect">
            <a:avLst/>
          </a:prstGeom>
          <a:noFill/>
        </p:spPr>
        <p:txBody>
          <a:bodyPr wrap="square" rtlCol="0">
            <a:spAutoFit/>
          </a:bodyPr>
          <a:lstStyle/>
          <a:p>
            <a:r>
              <a:rPr lang="ru-RU" altLang="ko-KR" sz="1600" b="1" dirty="0" smtClean="0"/>
              <a:t>Буклет финишер</a:t>
            </a:r>
            <a:r>
              <a:rPr lang="en-US" altLang="ko-KR" sz="1200" baseline="30000" dirty="0" smtClean="0"/>
              <a:t>)</a:t>
            </a:r>
          </a:p>
          <a:p>
            <a:r>
              <a:rPr kumimoji="1" lang="en-US" altLang="ko-KR" sz="1200" dirty="0" smtClean="0">
                <a:ea typeface="HY울릉도L" pitchFamily="18" charset="-127"/>
              </a:rPr>
              <a:t>SL-FIN701B</a:t>
            </a:r>
            <a:endParaRPr kumimoji="1" lang="en-US" altLang="ko-KR" sz="1200" dirty="0">
              <a:ea typeface="HY울릉도L" pitchFamily="18" charset="-127"/>
            </a:endParaRPr>
          </a:p>
        </p:txBody>
      </p:sp>
      <p:pic>
        <p:nvPicPr>
          <p:cNvPr id="179" name="Picture 2"/>
          <p:cNvPicPr>
            <a:picLocks noChangeAspect="1" noChangeArrowheads="1"/>
          </p:cNvPicPr>
          <p:nvPr/>
        </p:nvPicPr>
        <p:blipFill>
          <a:blip r:embed="rId5"/>
          <a:srcRect/>
          <a:stretch>
            <a:fillRect/>
          </a:stretch>
        </p:blipFill>
        <p:spPr bwMode="auto">
          <a:xfrm>
            <a:off x="2169072" y="1600425"/>
            <a:ext cx="837635" cy="912710"/>
          </a:xfrm>
          <a:prstGeom prst="rect">
            <a:avLst/>
          </a:prstGeom>
          <a:noFill/>
          <a:ln w="9525">
            <a:noFill/>
            <a:miter lim="800000"/>
            <a:headEnd/>
            <a:tailEnd/>
          </a:ln>
        </p:spPr>
      </p:pic>
      <p:sp>
        <p:nvSpPr>
          <p:cNvPr id="2065" name="직사각형 2064"/>
          <p:cNvSpPr/>
          <p:nvPr/>
        </p:nvSpPr>
        <p:spPr>
          <a:xfrm>
            <a:off x="5641793" y="728137"/>
            <a:ext cx="3045007" cy="26854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5" name="직사각형 224"/>
          <p:cNvSpPr/>
          <p:nvPr/>
        </p:nvSpPr>
        <p:spPr>
          <a:xfrm>
            <a:off x="457201" y="761989"/>
            <a:ext cx="2819400" cy="31823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9" name="TextBox 28"/>
          <p:cNvSpPr txBox="1"/>
          <p:nvPr/>
        </p:nvSpPr>
        <p:spPr>
          <a:xfrm>
            <a:off x="5336552" y="3450235"/>
            <a:ext cx="922047" cy="523220"/>
          </a:xfrm>
          <a:prstGeom prst="rect">
            <a:avLst/>
          </a:prstGeom>
          <a:noFill/>
        </p:spPr>
        <p:txBody>
          <a:bodyPr wrap="none" rtlCol="0">
            <a:spAutoFit/>
          </a:bodyPr>
          <a:lstStyle/>
          <a:p>
            <a:r>
              <a:rPr lang="ru-RU" altLang="ko-KR" sz="1600" b="1" dirty="0" smtClean="0"/>
              <a:t>Кабинет</a:t>
            </a:r>
            <a:endParaRPr lang="en-US" altLang="ko-KR" sz="1600" b="1" dirty="0" smtClean="0"/>
          </a:p>
          <a:p>
            <a:pPr lvl="0"/>
            <a:r>
              <a:rPr kumimoji="1" lang="en-US" altLang="ko-KR" sz="1200" dirty="0" smtClean="0">
                <a:ea typeface="HY울릉도L" pitchFamily="18" charset="-127"/>
              </a:rPr>
              <a:t>SL-DSK502T</a:t>
            </a:r>
            <a:endParaRPr kumimoji="1" lang="en-US" altLang="ko-KR" sz="1200" dirty="0">
              <a:ea typeface="HY울릉도L" pitchFamily="18" charset="-127"/>
            </a:endParaRPr>
          </a:p>
        </p:txBody>
      </p:sp>
      <p:sp>
        <p:nvSpPr>
          <p:cNvPr id="30" name="TextBox 29"/>
          <p:cNvSpPr txBox="1"/>
          <p:nvPr/>
        </p:nvSpPr>
        <p:spPr>
          <a:xfrm>
            <a:off x="7012951" y="3404501"/>
            <a:ext cx="1036438" cy="523220"/>
          </a:xfrm>
          <a:prstGeom prst="rect">
            <a:avLst/>
          </a:prstGeom>
          <a:noFill/>
        </p:spPr>
        <p:txBody>
          <a:bodyPr wrap="none" rtlCol="0">
            <a:spAutoFit/>
          </a:bodyPr>
          <a:lstStyle/>
          <a:p>
            <a:r>
              <a:rPr lang="ru-RU" altLang="ko-KR" sz="1600" b="1" dirty="0" err="1" smtClean="0"/>
              <a:t>Податчик</a:t>
            </a:r>
            <a:endParaRPr lang="en-US" altLang="ko-KR" sz="1200" baseline="30000" dirty="0" smtClean="0"/>
          </a:p>
          <a:p>
            <a:pPr lvl="0"/>
            <a:r>
              <a:rPr kumimoji="1" lang="en-US" altLang="ko-KR" sz="1200" dirty="0" smtClean="0">
                <a:ea typeface="HY울릉도L" pitchFamily="18" charset="-127"/>
              </a:rPr>
              <a:t>SL-PFP502D</a:t>
            </a:r>
            <a:endParaRPr kumimoji="1" lang="en-US" altLang="ko-KR" sz="1200" dirty="0">
              <a:ea typeface="HY울릉도L" pitchFamily="18" charset="-127"/>
            </a:endParaRPr>
          </a:p>
        </p:txBody>
      </p:sp>
      <p:sp>
        <p:nvSpPr>
          <p:cNvPr id="227" name="직사각형 226"/>
          <p:cNvSpPr/>
          <p:nvPr/>
        </p:nvSpPr>
        <p:spPr>
          <a:xfrm>
            <a:off x="5224131" y="3478164"/>
            <a:ext cx="3465220" cy="93236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cxnSp>
        <p:nvCxnSpPr>
          <p:cNvPr id="2067" name="직선 연결선 2066"/>
          <p:cNvCxnSpPr/>
          <p:nvPr/>
        </p:nvCxnSpPr>
        <p:spPr>
          <a:xfrm>
            <a:off x="3276600" y="2400078"/>
            <a:ext cx="941482" cy="1"/>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30" name="직선 연결선 229"/>
          <p:cNvCxnSpPr>
            <a:stCxn id="2065" idx="1"/>
          </p:cNvCxnSpPr>
          <p:nvPr/>
        </p:nvCxnSpPr>
        <p:spPr>
          <a:xfrm flipH="1">
            <a:off x="4313727" y="2070851"/>
            <a:ext cx="1328064"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2050" name="Picture 2" descr="Z:\BCD_TEAM_SERVER\02_Training_Contents\14. Product Detail Materials\03.MultiXpress_X4_series\23.제품사진\SL-X4300LX\SL-X4300LX_001_Front_Ice-Gray.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1429" b="98000" l="4016" r="94578"/>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3810002" y="1666963"/>
            <a:ext cx="1414131" cy="149096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직선 연결선 5"/>
          <p:cNvCxnSpPr/>
          <p:nvPr/>
        </p:nvCxnSpPr>
        <p:spPr>
          <a:xfrm flipH="1" flipV="1">
            <a:off x="4102235" y="1208116"/>
            <a:ext cx="1" cy="620856"/>
          </a:xfrm>
          <a:prstGeom prst="line">
            <a:avLst/>
          </a:prstGeom>
          <a:ln w="6350">
            <a:solidFill>
              <a:srgbClr val="FFC00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46" name="꺾인 연결선 245"/>
          <p:cNvCxnSpPr>
            <a:stCxn id="227" idx="1"/>
          </p:cNvCxnSpPr>
          <p:nvPr/>
        </p:nvCxnSpPr>
        <p:spPr>
          <a:xfrm rot="10800000">
            <a:off x="4769983" y="3085981"/>
            <a:ext cx="454151" cy="858367"/>
          </a:xfrm>
          <a:prstGeom prst="bentConnector2">
            <a:avLst/>
          </a:prstGeom>
          <a:ln w="6350">
            <a:solidFill>
              <a:srgbClr val="00B0F0"/>
            </a:solidFill>
            <a:tailEnd type="oval"/>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74" b="89474" l="9649" r="96491"/>
                    </a14:imgEffect>
                  </a14:imgLayer>
                </a14:imgProps>
              </a:ext>
              <a:ext uri="{28A0092B-C50C-407E-A947-70E740481C1C}">
                <a14:useLocalDpi xmlns:a14="http://schemas.microsoft.com/office/drawing/2010/main"/>
              </a:ext>
            </a:extLst>
          </a:blip>
          <a:srcRect/>
          <a:stretch>
            <a:fillRect/>
          </a:stretch>
        </p:blipFill>
        <p:spPr bwMode="auto">
          <a:xfrm>
            <a:off x="5517526" y="3843980"/>
            <a:ext cx="1417358" cy="61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7299" b="98540" l="1896" r="97156"/>
                    </a14:imgEffect>
                  </a14:imgLayer>
                </a14:imgProps>
              </a:ext>
              <a:ext uri="{28A0092B-C50C-407E-A947-70E740481C1C}">
                <a14:useLocalDpi xmlns:a14="http://schemas.microsoft.com/office/drawing/2010/main"/>
              </a:ext>
            </a:extLst>
          </a:blip>
          <a:srcRect/>
          <a:stretch>
            <a:fillRect/>
          </a:stretch>
        </p:blipFill>
        <p:spPr bwMode="auto">
          <a:xfrm>
            <a:off x="7165351" y="3749320"/>
            <a:ext cx="1366497" cy="66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TextBox 70"/>
          <p:cNvSpPr txBox="1"/>
          <p:nvPr/>
        </p:nvSpPr>
        <p:spPr>
          <a:xfrm>
            <a:off x="467552" y="2443067"/>
            <a:ext cx="2743200" cy="1138773"/>
          </a:xfrm>
          <a:prstGeom prst="rect">
            <a:avLst/>
          </a:prstGeom>
          <a:noFill/>
        </p:spPr>
        <p:txBody>
          <a:bodyPr wrap="square" rtlCol="0">
            <a:spAutoFit/>
          </a:bodyPr>
          <a:lstStyle/>
          <a:p>
            <a:r>
              <a:rPr lang="ru-RU" altLang="ko-KR" sz="1600" b="1" dirty="0" err="1" smtClean="0"/>
              <a:t>Степлирование</a:t>
            </a:r>
            <a:endParaRPr lang="en-US" altLang="ko-KR" sz="1600" dirty="0" smtClean="0"/>
          </a:p>
          <a:p>
            <a:r>
              <a:rPr lang="en-US" altLang="ko-KR" sz="1200" dirty="0" smtClean="0"/>
              <a:t>SCX-STP000</a:t>
            </a:r>
          </a:p>
          <a:p>
            <a:r>
              <a:rPr lang="en-US" altLang="ko-KR" sz="1600" b="1" dirty="0" smtClean="0"/>
              <a:t>Staples</a:t>
            </a:r>
            <a:r>
              <a:rPr lang="en-US" altLang="ko-KR" sz="1200" dirty="0" smtClean="0"/>
              <a:t>(Main for Booklet</a:t>
            </a:r>
            <a:r>
              <a:rPr lang="en-US" altLang="ko-KR" sz="1200" dirty="0"/>
              <a:t>)</a:t>
            </a:r>
            <a:endParaRPr lang="en-US" altLang="ko-KR" sz="1600" dirty="0"/>
          </a:p>
          <a:p>
            <a:r>
              <a:rPr lang="en-US" altLang="ko-KR" sz="1200" dirty="0" smtClean="0"/>
              <a:t>SL-STP000</a:t>
            </a:r>
          </a:p>
          <a:p>
            <a:endParaRPr lang="en-US" altLang="ko-KR" sz="1200" dirty="0" smtClean="0"/>
          </a:p>
        </p:txBody>
      </p:sp>
      <p:pic>
        <p:nvPicPr>
          <p:cNvPr id="2054" name="Picture 6"/>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8130" b="96748" l="939" r="100000"/>
                    </a14:imgEffect>
                  </a14:imgLayer>
                </a14:imgProps>
              </a:ext>
              <a:ext uri="{28A0092B-C50C-407E-A947-70E740481C1C}">
                <a14:useLocalDpi xmlns:a14="http://schemas.microsoft.com/office/drawing/2010/main"/>
              </a:ext>
            </a:extLst>
          </a:blip>
          <a:srcRect/>
          <a:stretch>
            <a:fillRect/>
          </a:stretch>
        </p:blipFill>
        <p:spPr bwMode="auto">
          <a:xfrm>
            <a:off x="7837790" y="768078"/>
            <a:ext cx="849008" cy="367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5848" b="94737" l="2917" r="97917"/>
                    </a14:imgEffect>
                  </a14:imgLayer>
                </a14:imgProps>
              </a:ext>
              <a:ext uri="{28A0092B-C50C-407E-A947-70E740481C1C}">
                <a14:useLocalDpi xmlns:a14="http://schemas.microsoft.com/office/drawing/2010/main"/>
              </a:ext>
            </a:extLst>
          </a:blip>
          <a:srcRect/>
          <a:stretch>
            <a:fillRect/>
          </a:stretch>
        </p:blipFill>
        <p:spPr bwMode="auto">
          <a:xfrm>
            <a:off x="7721998" y="2178142"/>
            <a:ext cx="812402" cy="43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1087" b="97283" l="1527" r="99618"/>
                    </a14:imgEffect>
                  </a14:imgLayer>
                </a14:imgProps>
              </a:ext>
              <a:ext uri="{28A0092B-C50C-407E-A947-70E740481C1C}">
                <a14:useLocalDpi xmlns:a14="http://schemas.microsoft.com/office/drawing/2010/main"/>
              </a:ext>
            </a:extLst>
          </a:blip>
          <a:srcRect/>
          <a:stretch>
            <a:fillRect/>
          </a:stretch>
        </p:blipFill>
        <p:spPr bwMode="auto">
          <a:xfrm>
            <a:off x="2473305" y="2553811"/>
            <a:ext cx="708872" cy="37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18" cstate="screen">
            <a:extLst>
              <a:ext uri="{BEBA8EAE-BF5A-486C-A8C5-ECC9F3942E4B}">
                <a14:imgProps xmlns:a14="http://schemas.microsoft.com/office/drawing/2010/main">
                  <a14:imgLayer r:embed="rId19">
                    <a14:imgEffect>
                      <a14:backgroundRemoval t="8871" b="95968" l="1130" r="96045"/>
                    </a14:imgEffect>
                    <a14:imgEffect>
                      <a14:sharpenSoften amount="500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7924802" y="1130867"/>
            <a:ext cx="676341" cy="35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직선 연결선 2"/>
          <p:cNvCxnSpPr/>
          <p:nvPr/>
        </p:nvCxnSpPr>
        <p:spPr>
          <a:xfrm>
            <a:off x="5716816" y="1124287"/>
            <a:ext cx="2916000" cy="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2" name="직선 연결선 51"/>
          <p:cNvCxnSpPr/>
          <p:nvPr/>
        </p:nvCxnSpPr>
        <p:spPr>
          <a:xfrm>
            <a:off x="5715000" y="1486151"/>
            <a:ext cx="2916000" cy="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직선 연결선 52"/>
          <p:cNvCxnSpPr/>
          <p:nvPr/>
        </p:nvCxnSpPr>
        <p:spPr>
          <a:xfrm>
            <a:off x="5715000" y="1854367"/>
            <a:ext cx="2916000" cy="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p:nvCxnSpPr>
        <p:spPr>
          <a:xfrm>
            <a:off x="5715000" y="2222583"/>
            <a:ext cx="2916000" cy="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5" name="직선 연결선 54"/>
          <p:cNvCxnSpPr/>
          <p:nvPr/>
        </p:nvCxnSpPr>
        <p:spPr>
          <a:xfrm>
            <a:off x="5715000" y="2590799"/>
            <a:ext cx="2916000" cy="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직선 연결선 55"/>
          <p:cNvCxnSpPr/>
          <p:nvPr/>
        </p:nvCxnSpPr>
        <p:spPr>
          <a:xfrm>
            <a:off x="5715000" y="2959014"/>
            <a:ext cx="2916000" cy="0"/>
          </a:xfrm>
          <a:prstGeom prst="line">
            <a:avLst/>
          </a:prstGeom>
          <a:ln w="31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AutoShape 2" descr="http://pvi.samsung.com/common/common.do?mode=getThumbnailImage&amp;content_id=EEA1B644-9CBC-4FF7-85E9-C293C8A399D8&amp;file_type=130&amp;file_grp_id=1&amp;cate_cd=S"/>
          <p:cNvSpPr>
            <a:spLocks noChangeAspect="1" noChangeArrowheads="1"/>
          </p:cNvSpPr>
          <p:nvPr/>
        </p:nvSpPr>
        <p:spPr bwMode="auto">
          <a:xfrm>
            <a:off x="0" y="0"/>
            <a:ext cx="3143250" cy="23568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4" name="AutoShape 4" descr="http://pvi.samsung.com/common/common.do?mode=getThumbnailImage&amp;content_id=EEA1B644-9CBC-4FF7-85E9-C293C8A399D8&amp;file_type=130&amp;file_grp_id=1&amp;cate_cd=S"/>
          <p:cNvSpPr>
            <a:spLocks noChangeAspect="1" noChangeArrowheads="1"/>
          </p:cNvSpPr>
          <p:nvPr/>
        </p:nvSpPr>
        <p:spPr bwMode="auto">
          <a:xfrm>
            <a:off x="152400" y="114274"/>
            <a:ext cx="3143250" cy="23568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029" name="Picture 5"/>
          <p:cNvPicPr>
            <a:picLocks noChangeAspect="1" noChangeArrowheads="1"/>
          </p:cNvPicPr>
          <p:nvPr/>
        </p:nvPicPr>
        <p:blipFill>
          <a:blip r:embed="rId20" cstate="screen">
            <a:extLst>
              <a:ext uri="{BEBA8EAE-BF5A-486C-A8C5-ECC9F3942E4B}">
                <a14:imgProps xmlns:a14="http://schemas.microsoft.com/office/drawing/2010/main">
                  <a14:imgLayer r:embed="rId21">
                    <a14:imgEffect>
                      <a14:backgroundRemoval t="8676" b="95434" l="5866" r="94693"/>
                    </a14:imgEffect>
                  </a14:imgLayer>
                </a14:imgProps>
              </a:ext>
              <a:ext uri="{28A0092B-C50C-407E-A947-70E740481C1C}">
                <a14:useLocalDpi xmlns:a14="http://schemas.microsoft.com/office/drawing/2010/main"/>
              </a:ext>
            </a:extLst>
          </a:blip>
          <a:srcRect/>
          <a:stretch>
            <a:fillRect/>
          </a:stretch>
        </p:blipFill>
        <p:spPr bwMode="auto">
          <a:xfrm>
            <a:off x="7804287" y="2605181"/>
            <a:ext cx="807210" cy="37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22" cstate="screen">
            <a:extLst>
              <a:ext uri="{BEBA8EAE-BF5A-486C-A8C5-ECC9F3942E4B}">
                <a14:imgProps xmlns:a14="http://schemas.microsoft.com/office/drawing/2010/main">
                  <a14:imgLayer r:embed="rId23">
                    <a14:imgEffect>
                      <a14:backgroundRemoval t="9346" b="89720" l="1357" r="98643"/>
                    </a14:imgEffect>
                  </a14:imgLayer>
                </a14:imgProps>
              </a:ext>
              <a:ext uri="{28A0092B-C50C-407E-A947-70E740481C1C}">
                <a14:useLocalDpi xmlns:a14="http://schemas.microsoft.com/office/drawing/2010/main"/>
              </a:ext>
            </a:extLst>
          </a:blip>
          <a:srcRect/>
          <a:stretch>
            <a:fillRect/>
          </a:stretch>
        </p:blipFill>
        <p:spPr bwMode="auto">
          <a:xfrm>
            <a:off x="1939905" y="743374"/>
            <a:ext cx="1219130" cy="442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1" name="그룹 60"/>
          <p:cNvGrpSpPr/>
          <p:nvPr/>
        </p:nvGrpSpPr>
        <p:grpSpPr>
          <a:xfrm>
            <a:off x="7380984" y="1308529"/>
            <a:ext cx="2440317" cy="681021"/>
            <a:chOff x="700088" y="1504951"/>
            <a:chExt cx="11109190" cy="5128345"/>
          </a:xfrm>
        </p:grpSpPr>
        <p:pic>
          <p:nvPicPr>
            <p:cNvPr id="62" name="Picture 2"/>
            <p:cNvPicPr>
              <a:picLocks noChangeAspect="1" noChangeArrowheads="1"/>
            </p:cNvPicPr>
            <p:nvPr/>
          </p:nvPicPr>
          <p:blipFill>
            <a:blip r:embed="rId24" cstate="screen">
              <a:extLst>
                <a:ext uri="{BEBA8EAE-BF5A-486C-A8C5-ECC9F3942E4B}">
                  <a14:imgProps xmlns:a14="http://schemas.microsoft.com/office/drawing/2010/main">
                    <a14:imgLayer r:embed="rId25">
                      <a14:imgEffect>
                        <a14:backgroundRemoval t="42327" b="94802" l="49815" r="96064"/>
                      </a14:imgEffect>
                    </a14:imgLayer>
                  </a14:imgProps>
                </a:ext>
                <a:ext uri="{28A0092B-C50C-407E-A947-70E740481C1C}">
                  <a14:useLocalDpi xmlns:a14="http://schemas.microsoft.com/office/drawing/2010/main"/>
                </a:ext>
              </a:extLst>
            </a:blip>
            <a:srcRect/>
            <a:stretch>
              <a:fillRect/>
            </a:stretch>
          </p:blipFill>
          <p:spPr bwMode="auto">
            <a:xfrm>
              <a:off x="700088" y="1504951"/>
              <a:ext cx="7743825" cy="384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3"/>
            <p:cNvPicPr>
              <a:picLocks noChangeAspect="1" noChangeArrowheads="1"/>
            </p:cNvPicPr>
            <p:nvPr/>
          </p:nvPicPr>
          <p:blipFill>
            <a:blip r:embed="rId26" cstate="screen">
              <a:extLst>
                <a:ext uri="{BEBA8EAE-BF5A-486C-A8C5-ECC9F3942E4B}">
                  <a14:imgProps xmlns:a14="http://schemas.microsoft.com/office/drawing/2010/main">
                    <a14:imgLayer r:embed="rId25">
                      <a14:imgEffect>
                        <a14:backgroundRemoval t="5446" b="26733" l="1845" r="22263"/>
                      </a14:imgEffect>
                    </a14:imgLayer>
                  </a14:imgProps>
                </a:ext>
                <a:ext uri="{28A0092B-C50C-407E-A947-70E740481C1C}">
                  <a14:useLocalDpi xmlns:a14="http://schemas.microsoft.com/office/drawing/2010/main"/>
                </a:ext>
              </a:extLst>
            </a:blip>
            <a:srcRect/>
            <a:stretch>
              <a:fillRect/>
            </a:stretch>
          </p:blipFill>
          <p:spPr bwMode="auto">
            <a:xfrm>
              <a:off x="4065453" y="2785194"/>
              <a:ext cx="7743825" cy="384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6" name="Picture 2" descr="C:\Users\sekz\Pictures\Samsung logo\Samsung_Business_rgb.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68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0" name="Elbow Connector 12"/>
          <p:cNvCxnSpPr/>
          <p:nvPr/>
        </p:nvCxnSpPr>
        <p:spPr>
          <a:xfrm rot="5400000" flipH="1" flipV="1">
            <a:off x="2939969" y="746206"/>
            <a:ext cx="222413" cy="294005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21" name="Rectangle 2"/>
          <p:cNvSpPr/>
          <p:nvPr/>
        </p:nvSpPr>
        <p:spPr>
          <a:xfrm>
            <a:off x="419100" y="2435453"/>
            <a:ext cx="2387600" cy="324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US">
              <a:latin typeface="Calibri" pitchFamily="34" charset="0"/>
              <a:cs typeface="Calibri" pitchFamily="34" charset="0"/>
            </a:endParaRPr>
          </a:p>
        </p:txBody>
      </p:sp>
      <p:sp>
        <p:nvSpPr>
          <p:cNvPr id="222" name="Rectangle 23"/>
          <p:cNvSpPr/>
          <p:nvPr/>
        </p:nvSpPr>
        <p:spPr>
          <a:xfrm>
            <a:off x="3498010" y="2430690"/>
            <a:ext cx="2140790" cy="324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US">
              <a:latin typeface="Calibri" pitchFamily="34" charset="0"/>
              <a:cs typeface="Calibri" pitchFamily="34" charset="0"/>
            </a:endParaRPr>
          </a:p>
        </p:txBody>
      </p:sp>
      <p:sp>
        <p:nvSpPr>
          <p:cNvPr id="223" name="Rectangle 24"/>
          <p:cNvSpPr/>
          <p:nvPr/>
        </p:nvSpPr>
        <p:spPr>
          <a:xfrm>
            <a:off x="6378499" y="2437834"/>
            <a:ext cx="2059239" cy="324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US">
              <a:latin typeface="Calibri" pitchFamily="34" charset="0"/>
              <a:cs typeface="Calibri" pitchFamily="34" charset="0"/>
            </a:endParaRPr>
          </a:p>
        </p:txBody>
      </p:sp>
      <p:sp>
        <p:nvSpPr>
          <p:cNvPr id="224" name="Rectangle 3"/>
          <p:cNvSpPr/>
          <p:nvPr/>
        </p:nvSpPr>
        <p:spPr>
          <a:xfrm>
            <a:off x="482600" y="2346487"/>
            <a:ext cx="2247900" cy="486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US">
              <a:latin typeface="Calibri" pitchFamily="34" charset="0"/>
              <a:cs typeface="Calibri" pitchFamily="34" charset="0"/>
            </a:endParaRPr>
          </a:p>
        </p:txBody>
      </p:sp>
      <p:sp>
        <p:nvSpPr>
          <p:cNvPr id="225" name="Rectangle 26"/>
          <p:cNvSpPr/>
          <p:nvPr/>
        </p:nvSpPr>
        <p:spPr>
          <a:xfrm>
            <a:off x="3561944" y="2351811"/>
            <a:ext cx="1987957" cy="486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US">
              <a:latin typeface="Calibri" pitchFamily="34" charset="0"/>
              <a:cs typeface="Calibri" pitchFamily="34" charset="0"/>
            </a:endParaRPr>
          </a:p>
        </p:txBody>
      </p:sp>
      <p:sp>
        <p:nvSpPr>
          <p:cNvPr id="226" name="Rectangle 29"/>
          <p:cNvSpPr/>
          <p:nvPr/>
        </p:nvSpPr>
        <p:spPr>
          <a:xfrm>
            <a:off x="6465992" y="2363717"/>
            <a:ext cx="1884253" cy="486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en-US">
              <a:latin typeface="Calibri" pitchFamily="34" charset="0"/>
              <a:cs typeface="Calibri" pitchFamily="34" charset="0"/>
            </a:endParaRPr>
          </a:p>
        </p:txBody>
      </p:sp>
      <p:cxnSp>
        <p:nvCxnSpPr>
          <p:cNvPr id="231" name="Elbow Connector 21"/>
          <p:cNvCxnSpPr/>
          <p:nvPr/>
        </p:nvCxnSpPr>
        <p:spPr>
          <a:xfrm rot="16200000" flipV="1">
            <a:off x="5667661" y="135547"/>
            <a:ext cx="1046697" cy="3323538"/>
          </a:xfrm>
          <a:prstGeom prst="bentConnector3">
            <a:avLst>
              <a:gd name="adj1" fmla="val 20738"/>
            </a:avLst>
          </a:prstGeom>
        </p:spPr>
        <p:style>
          <a:lnRef idx="1">
            <a:schemeClr val="accent1"/>
          </a:lnRef>
          <a:fillRef idx="0">
            <a:schemeClr val="accent1"/>
          </a:fillRef>
          <a:effectRef idx="0">
            <a:schemeClr val="accent1"/>
          </a:effectRef>
          <a:fontRef idx="minor">
            <a:schemeClr val="tx1"/>
          </a:fontRef>
        </p:style>
      </p:cxnSp>
      <p:sp>
        <p:nvSpPr>
          <p:cNvPr id="232" name="Rectangle 9"/>
          <p:cNvSpPr/>
          <p:nvPr/>
        </p:nvSpPr>
        <p:spPr>
          <a:xfrm>
            <a:off x="849637" y="889931"/>
            <a:ext cx="7378255" cy="324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ru-RU" sz="2800" b="1" dirty="0" smtClean="0">
                <a:solidFill>
                  <a:schemeClr val="accent1">
                    <a:lumMod val="75000"/>
                  </a:schemeClr>
                </a:solidFill>
                <a:latin typeface="Calibri" pitchFamily="34" charset="0"/>
                <a:cs typeface="Calibri" pitchFamily="34" charset="0"/>
              </a:rPr>
              <a:t>Решения для печати </a:t>
            </a:r>
            <a:r>
              <a:rPr lang="en-US" sz="2800" b="1" dirty="0" smtClean="0">
                <a:solidFill>
                  <a:schemeClr val="accent1">
                    <a:lumMod val="75000"/>
                  </a:schemeClr>
                </a:solidFill>
                <a:latin typeface="Calibri" pitchFamily="34" charset="0"/>
                <a:cs typeface="Calibri" pitchFamily="34" charset="0"/>
              </a:rPr>
              <a:t>Samsung</a:t>
            </a:r>
          </a:p>
        </p:txBody>
      </p:sp>
      <p:sp>
        <p:nvSpPr>
          <p:cNvPr id="234" name="Rectangle 35"/>
          <p:cNvSpPr/>
          <p:nvPr/>
        </p:nvSpPr>
        <p:spPr>
          <a:xfrm>
            <a:off x="3520871" y="2327438"/>
            <a:ext cx="2060594" cy="324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latinLnBrk="0"/>
            <a:r>
              <a:rPr lang="en-US" sz="2000" b="1" dirty="0" smtClean="0">
                <a:solidFill>
                  <a:schemeClr val="accent1">
                    <a:lumMod val="75000"/>
                  </a:schemeClr>
                </a:solidFill>
                <a:latin typeface="Calibri" pitchFamily="34" charset="0"/>
                <a:cs typeface="Calibri" pitchFamily="34" charset="0"/>
              </a:rPr>
              <a:t>Business Core™ Printing Solutions</a:t>
            </a:r>
            <a:endParaRPr lang="en-US" sz="2000" b="1" dirty="0">
              <a:solidFill>
                <a:schemeClr val="accent1">
                  <a:lumMod val="75000"/>
                </a:schemeClr>
              </a:solidFill>
              <a:latin typeface="Calibri" pitchFamily="34" charset="0"/>
              <a:cs typeface="Calibri" pitchFamily="34" charset="0"/>
            </a:endParaRPr>
          </a:p>
        </p:txBody>
      </p:sp>
      <p:sp>
        <p:nvSpPr>
          <p:cNvPr id="235" name="Rectangle 37"/>
          <p:cNvSpPr/>
          <p:nvPr/>
        </p:nvSpPr>
        <p:spPr>
          <a:xfrm>
            <a:off x="6390168" y="2329819"/>
            <a:ext cx="2060594" cy="324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latinLnBrk="0"/>
            <a:r>
              <a:rPr lang="en-US" sz="2000" b="1" dirty="0" smtClean="0">
                <a:solidFill>
                  <a:schemeClr val="accent1">
                    <a:lumMod val="75000"/>
                  </a:schemeClr>
                </a:solidFill>
                <a:latin typeface="Calibri" pitchFamily="34" charset="0"/>
                <a:cs typeface="Calibri" pitchFamily="34" charset="0"/>
              </a:rPr>
              <a:t>Certified Printing Solutions</a:t>
            </a:r>
            <a:endParaRPr lang="en-US" sz="2000" b="1" dirty="0">
              <a:solidFill>
                <a:schemeClr val="accent1">
                  <a:lumMod val="75000"/>
                </a:schemeClr>
              </a:solidFill>
              <a:latin typeface="Calibri" pitchFamily="34" charset="0"/>
              <a:cs typeface="Calibri" pitchFamily="34" charset="0"/>
            </a:endParaRPr>
          </a:p>
        </p:txBody>
      </p:sp>
      <p:cxnSp>
        <p:nvCxnSpPr>
          <p:cNvPr id="236" name="Straight Connector 40"/>
          <p:cNvCxnSpPr/>
          <p:nvPr/>
        </p:nvCxnSpPr>
        <p:spPr>
          <a:xfrm flipV="1">
            <a:off x="4536879" y="2113357"/>
            <a:ext cx="1782" cy="189075"/>
          </a:xfrm>
          <a:prstGeom prst="line">
            <a:avLst/>
          </a:prstGeom>
        </p:spPr>
        <p:style>
          <a:lnRef idx="1">
            <a:schemeClr val="accent1"/>
          </a:lnRef>
          <a:fillRef idx="0">
            <a:schemeClr val="accent1"/>
          </a:fillRef>
          <a:effectRef idx="0">
            <a:schemeClr val="accent1"/>
          </a:effectRef>
          <a:fontRef idx="minor">
            <a:schemeClr val="tx1"/>
          </a:fontRef>
        </p:style>
      </p:cxnSp>
      <p:sp>
        <p:nvSpPr>
          <p:cNvPr id="237" name="Rectangle 43"/>
          <p:cNvSpPr/>
          <p:nvPr/>
        </p:nvSpPr>
        <p:spPr>
          <a:xfrm>
            <a:off x="1270000" y="1370218"/>
            <a:ext cx="6780234" cy="397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latinLnBrk="0"/>
            <a:r>
              <a:rPr lang="en-US" sz="2000" dirty="0" smtClean="0">
                <a:solidFill>
                  <a:schemeClr val="tx1"/>
                </a:solidFill>
                <a:latin typeface="Calibri" pitchFamily="34" charset="0"/>
                <a:cs typeface="Calibri" pitchFamily="34" charset="0"/>
              </a:rPr>
              <a:t>“Samsung </a:t>
            </a:r>
            <a:r>
              <a:rPr lang="ru-RU" sz="2000" dirty="0" smtClean="0">
                <a:solidFill>
                  <a:schemeClr val="tx1"/>
                </a:solidFill>
                <a:latin typeface="Calibri" pitchFamily="34" charset="0"/>
                <a:cs typeface="Calibri" pitchFamily="34" charset="0"/>
              </a:rPr>
              <a:t>предоставляет полный спектр решений для управления парком устройств и потоком документов</a:t>
            </a:r>
            <a:r>
              <a:rPr lang="en-US" sz="2000" dirty="0" smtClean="0">
                <a:solidFill>
                  <a:schemeClr val="tx1"/>
                </a:solidFill>
                <a:latin typeface="Calibri" pitchFamily="34" charset="0"/>
                <a:cs typeface="Calibri" pitchFamily="34" charset="0"/>
              </a:rPr>
              <a:t>”</a:t>
            </a:r>
            <a:endParaRPr lang="en-US" sz="2000" dirty="0">
              <a:solidFill>
                <a:schemeClr val="tx1"/>
              </a:solidFill>
              <a:latin typeface="Calibri" pitchFamily="34" charset="0"/>
              <a:cs typeface="Calibri" pitchFamily="34" charset="0"/>
            </a:endParaRPr>
          </a:p>
        </p:txBody>
      </p:sp>
      <p:sp>
        <p:nvSpPr>
          <p:cNvPr id="245" name="Rectangle 22"/>
          <p:cNvSpPr/>
          <p:nvPr/>
        </p:nvSpPr>
        <p:spPr>
          <a:xfrm>
            <a:off x="444500" y="2317913"/>
            <a:ext cx="2273300" cy="324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latinLnBrk="0"/>
            <a:r>
              <a:rPr lang="en-US" sz="2000" b="1" dirty="0" smtClean="0">
                <a:solidFill>
                  <a:schemeClr val="accent1">
                    <a:lumMod val="75000"/>
                  </a:schemeClr>
                </a:solidFill>
                <a:latin typeface="Calibri" pitchFamily="34" charset="0"/>
                <a:cs typeface="Calibri" pitchFamily="34" charset="0"/>
              </a:rPr>
              <a:t>Business Pro™ Printing Solutions</a:t>
            </a:r>
            <a:endParaRPr lang="en-US" sz="2000" b="1" dirty="0">
              <a:solidFill>
                <a:schemeClr val="accent1">
                  <a:lumMod val="75000"/>
                </a:schemeClr>
              </a:solidFill>
              <a:latin typeface="Calibri" pitchFamily="34" charset="0"/>
              <a:cs typeface="Calibri" pitchFamily="34" charset="0"/>
            </a:endParaRPr>
          </a:p>
        </p:txBody>
      </p:sp>
      <p:sp>
        <p:nvSpPr>
          <p:cNvPr id="30" name="제목 1"/>
          <p:cNvSpPr txBox="1">
            <a:spLocks/>
          </p:cNvSpPr>
          <p:nvPr/>
        </p:nvSpPr>
        <p:spPr bwMode="auto">
          <a:xfrm>
            <a:off x="-4793" y="149393"/>
            <a:ext cx="8229600" cy="318819"/>
          </a:xfrm>
          <a:prstGeom prst="rect">
            <a:avLst/>
          </a:prstGeom>
        </p:spPr>
        <p:txBody>
          <a:bodyPr vert="horz" wrap="square" lIns="87279" tIns="43639" rIns="87279" bIns="43639" numCol="1" anchor="ctr" anchorCtr="0" compatLnSpc="1">
            <a:prstTxWarp prst="textNoShape">
              <a:avLst/>
            </a:prstTxWarp>
          </a:bodyPr>
          <a:lstStyle/>
          <a:p>
            <a:pPr marL="0" marR="0" lvl="0" indent="0" algn="l" defTabSz="914400" rtl="0" eaLnBrk="0" fontAlgn="base" latinLnBrk="1" hangingPunct="0">
              <a:lnSpc>
                <a:spcPct val="100000"/>
              </a:lnSpc>
              <a:spcBef>
                <a:spcPct val="0"/>
              </a:spcBef>
              <a:spcAft>
                <a:spcPct val="0"/>
              </a:spcAft>
              <a:buClrTx/>
              <a:buSzTx/>
              <a:buFontTx/>
              <a:buNone/>
              <a:tabLst/>
              <a:defRPr/>
            </a:pPr>
            <a:r>
              <a:rPr lang="ru-RU" altLang="ko-KR" sz="2800" b="1" dirty="0">
                <a:gradFill>
                  <a:gsLst>
                    <a:gs pos="100000">
                      <a:srgbClr val="006AAC"/>
                    </a:gs>
                    <a:gs pos="0">
                      <a:srgbClr val="006AAC"/>
                    </a:gs>
                  </a:gsLst>
                  <a:lin ang="5400000" scaled="0"/>
                </a:gradFill>
                <a:latin typeface="Samsung InterFace" panose="020B0503020203020204" pitchFamily="34" charset="0"/>
                <a:ea typeface="Arial Unicode MS" panose="020B0604020202020204" pitchFamily="50" charset="-127"/>
                <a:cs typeface="Arial" panose="020B0604020202020204" pitchFamily="34" charset="0"/>
                <a:sym typeface="Arial Black" pitchFamily="34" charset="0"/>
              </a:rPr>
              <a:t>Подход к решениям для печати </a:t>
            </a:r>
            <a:r>
              <a:rPr lang="en-US" altLang="ko-KR" sz="2800" b="1" dirty="0">
                <a:gradFill>
                  <a:gsLst>
                    <a:gs pos="100000">
                      <a:srgbClr val="006AAC"/>
                    </a:gs>
                    <a:gs pos="0">
                      <a:srgbClr val="006AAC"/>
                    </a:gs>
                  </a:gsLst>
                  <a:lin ang="5400000" scaled="0"/>
                </a:gradFill>
                <a:latin typeface="Samsung InterFace" panose="020B0503020203020204" pitchFamily="34" charset="0"/>
                <a:ea typeface="Arial Unicode MS" panose="020B0604020202020204" pitchFamily="50" charset="-127"/>
                <a:cs typeface="Arial" panose="020B0604020202020204" pitchFamily="34" charset="0"/>
                <a:sym typeface="Arial Black" pitchFamily="34" charset="0"/>
              </a:rPr>
              <a:t>Samsung</a:t>
            </a:r>
          </a:p>
        </p:txBody>
      </p:sp>
      <p:sp>
        <p:nvSpPr>
          <p:cNvPr id="33" name="슬라이드 번호 개체 틀 1"/>
          <p:cNvSpPr>
            <a:spLocks noGrp="1"/>
          </p:cNvSpPr>
          <p:nvPr>
            <p:ph type="sldNum" sz="quarter" idx="4294967295"/>
          </p:nvPr>
        </p:nvSpPr>
        <p:spPr>
          <a:xfrm>
            <a:off x="8786842" y="4928658"/>
            <a:ext cx="357190" cy="214265"/>
          </a:xfrm>
          <a:prstGeom prst="rect">
            <a:avLst/>
          </a:prstGeom>
        </p:spPr>
        <p:txBody>
          <a:bodyPr/>
          <a:lstStyle/>
          <a:p>
            <a:fld id="{4CEFF5AB-71DA-41C3-822A-B4AF2645A4CA}" type="slidenum">
              <a:rPr lang="ko-KR" altLang="en-US" sz="1000" smtClean="0">
                <a:solidFill>
                  <a:srgbClr val="000000"/>
                </a:solidFill>
              </a:rPr>
              <a:pPr/>
              <a:t>36</a:t>
            </a:fld>
            <a:endParaRPr lang="ko-KR" altLang="en-US" sz="1000" dirty="0">
              <a:solidFill>
                <a:srgbClr val="000000"/>
              </a:solidFill>
            </a:endParaRPr>
          </a:p>
        </p:txBody>
      </p:sp>
      <p:sp>
        <p:nvSpPr>
          <p:cNvPr id="54" name="Rectangle 44"/>
          <p:cNvSpPr/>
          <p:nvPr/>
        </p:nvSpPr>
        <p:spPr>
          <a:xfrm>
            <a:off x="511175" y="3028311"/>
            <a:ext cx="2349500" cy="800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latinLnBrk="0"/>
            <a:r>
              <a:rPr lang="ru-RU" sz="1600" i="1" dirty="0" smtClean="0">
                <a:solidFill>
                  <a:schemeClr val="tx1"/>
                </a:solidFill>
                <a:latin typeface="Calibri" pitchFamily="34" charset="0"/>
                <a:cs typeface="Calibri" pitchFamily="34" charset="0"/>
              </a:rPr>
              <a:t>Ориентировано на </a:t>
            </a:r>
            <a:r>
              <a:rPr lang="ru-RU" sz="1600" i="1" dirty="0" smtClean="0">
                <a:solidFill>
                  <a:srgbClr val="0000FF"/>
                </a:solidFill>
                <a:latin typeface="Calibri" pitchFamily="34" charset="0"/>
                <a:cs typeface="Calibri" pitchFamily="34" charset="0"/>
              </a:rPr>
              <a:t>большие компании с большим парком устройств </a:t>
            </a:r>
            <a:r>
              <a:rPr lang="ru-RU" sz="1600" i="1" dirty="0" smtClean="0">
                <a:solidFill>
                  <a:schemeClr val="tx1"/>
                </a:solidFill>
                <a:latin typeface="Calibri" pitchFamily="34" charset="0"/>
                <a:cs typeface="Calibri" pitchFamily="34" charset="0"/>
              </a:rPr>
              <a:t>и сложными потоками документов</a:t>
            </a:r>
            <a:r>
              <a:rPr lang="en-US" sz="1600" i="1" dirty="0" smtClean="0">
                <a:solidFill>
                  <a:schemeClr val="tx1"/>
                </a:solidFill>
                <a:latin typeface="Calibri" pitchFamily="34" charset="0"/>
                <a:cs typeface="Calibri" pitchFamily="34" charset="0"/>
              </a:rPr>
              <a:t> </a:t>
            </a:r>
          </a:p>
          <a:p>
            <a:pPr latinLnBrk="0"/>
            <a:endParaRPr lang="en-US" sz="1600" dirty="0">
              <a:solidFill>
                <a:schemeClr val="tx1"/>
              </a:solidFill>
              <a:latin typeface="Calibri" pitchFamily="34" charset="0"/>
              <a:cs typeface="Calibri" pitchFamily="34" charset="0"/>
            </a:endParaRPr>
          </a:p>
        </p:txBody>
      </p:sp>
      <p:sp>
        <p:nvSpPr>
          <p:cNvPr id="55" name="Rectangle 44"/>
          <p:cNvSpPr/>
          <p:nvPr/>
        </p:nvSpPr>
        <p:spPr>
          <a:xfrm>
            <a:off x="3495675" y="3042598"/>
            <a:ext cx="2324100" cy="61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latinLnBrk="0"/>
            <a:r>
              <a:rPr lang="ru-RU" sz="1600" i="1" dirty="0" smtClean="0">
                <a:solidFill>
                  <a:schemeClr val="tx1"/>
                </a:solidFill>
                <a:latin typeface="Calibri" pitchFamily="34" charset="0"/>
                <a:cs typeface="Calibri" pitchFamily="34" charset="0"/>
              </a:rPr>
              <a:t>Эффективные решения </a:t>
            </a:r>
            <a:r>
              <a:rPr lang="ru-RU" sz="1600" i="1" dirty="0" smtClean="0">
                <a:solidFill>
                  <a:srgbClr val="0000FF"/>
                </a:solidFill>
                <a:latin typeface="Calibri" pitchFamily="34" charset="0"/>
                <a:cs typeface="Calibri" pitchFamily="34" charset="0"/>
              </a:rPr>
              <a:t>для небольших офисов</a:t>
            </a:r>
            <a:r>
              <a:rPr lang="ru-RU" sz="1600" i="1" dirty="0" smtClean="0">
                <a:solidFill>
                  <a:schemeClr val="tx1"/>
                </a:solidFill>
                <a:latin typeface="Calibri" pitchFamily="34" charset="0"/>
                <a:cs typeface="Calibri" pitchFamily="34" charset="0"/>
              </a:rPr>
              <a:t>, не требующие высоких капитальных затрат</a:t>
            </a:r>
            <a:r>
              <a:rPr lang="en-US" sz="1600" i="1" dirty="0" smtClean="0">
                <a:solidFill>
                  <a:schemeClr val="tx1"/>
                </a:solidFill>
                <a:latin typeface="Calibri" pitchFamily="34" charset="0"/>
                <a:cs typeface="Calibri" pitchFamily="34" charset="0"/>
              </a:rPr>
              <a:t> </a:t>
            </a:r>
            <a:r>
              <a:rPr lang="ru-RU" sz="1600" i="1" dirty="0" smtClean="0">
                <a:solidFill>
                  <a:schemeClr val="tx1"/>
                </a:solidFill>
                <a:latin typeface="Calibri" pitchFamily="34" charset="0"/>
                <a:cs typeface="Calibri" pitchFamily="34" charset="0"/>
              </a:rPr>
              <a:t>и специально обученного персонала </a:t>
            </a:r>
            <a:endParaRPr lang="en-US" sz="1600" i="1" dirty="0" smtClean="0">
              <a:solidFill>
                <a:schemeClr val="tx1"/>
              </a:solidFill>
              <a:latin typeface="Calibri" pitchFamily="34" charset="0"/>
              <a:cs typeface="Calibri" pitchFamily="34" charset="0"/>
            </a:endParaRPr>
          </a:p>
        </p:txBody>
      </p:sp>
      <p:sp>
        <p:nvSpPr>
          <p:cNvPr id="56" name="Rectangle 44"/>
          <p:cNvSpPr/>
          <p:nvPr/>
        </p:nvSpPr>
        <p:spPr>
          <a:xfrm>
            <a:off x="6400800" y="3028311"/>
            <a:ext cx="2324100" cy="619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lstStyle/>
          <a:p>
            <a:pPr latinLnBrk="0"/>
            <a:r>
              <a:rPr lang="ru-RU" sz="1600" i="1" dirty="0" smtClean="0">
                <a:solidFill>
                  <a:schemeClr val="tx1"/>
                </a:solidFill>
                <a:latin typeface="Calibri" pitchFamily="34" charset="0"/>
                <a:cs typeface="Calibri" pitchFamily="34" charset="0"/>
              </a:rPr>
              <a:t>Сертифицированные компанией </a:t>
            </a:r>
            <a:r>
              <a:rPr lang="en-US" sz="1600" i="1" dirty="0" smtClean="0">
                <a:solidFill>
                  <a:schemeClr val="tx1"/>
                </a:solidFill>
                <a:latin typeface="Calibri" pitchFamily="34" charset="0"/>
                <a:cs typeface="Calibri" pitchFamily="34" charset="0"/>
              </a:rPr>
              <a:t>Samsung </a:t>
            </a:r>
            <a:r>
              <a:rPr lang="ru-RU" sz="1600" i="1" dirty="0" smtClean="0">
                <a:solidFill>
                  <a:schemeClr val="tx1"/>
                </a:solidFill>
                <a:latin typeface="Calibri" pitchFamily="34" charset="0"/>
                <a:cs typeface="Calibri" pitchFamily="34" charset="0"/>
              </a:rPr>
              <a:t>решения, </a:t>
            </a:r>
            <a:r>
              <a:rPr lang="ru-RU" sz="1600" i="1" dirty="0" smtClean="0">
                <a:solidFill>
                  <a:srgbClr val="0000FF"/>
                </a:solidFill>
                <a:latin typeface="Calibri" pitchFamily="34" charset="0"/>
                <a:cs typeface="Calibri" pitchFamily="34" charset="0"/>
              </a:rPr>
              <a:t>применимые к использованию с техникой </a:t>
            </a:r>
            <a:r>
              <a:rPr lang="en-US" sz="1600" i="1" dirty="0" smtClean="0">
                <a:solidFill>
                  <a:srgbClr val="0000FF"/>
                </a:solidFill>
                <a:latin typeface="Calibri" pitchFamily="34" charset="0"/>
                <a:cs typeface="Calibri" pitchFamily="34" charset="0"/>
              </a:rPr>
              <a:t>Samsung</a:t>
            </a:r>
          </a:p>
          <a:p>
            <a:pPr latinLnBrk="0"/>
            <a:endParaRPr lang="en-US" sz="1300" dirty="0">
              <a:solidFill>
                <a:schemeClr val="tx1"/>
              </a:solidFill>
              <a:latin typeface="Calibri" pitchFamily="34" charset="0"/>
              <a:cs typeface="Calibri" pitchFamily="34" charset="0"/>
            </a:endParaRPr>
          </a:p>
        </p:txBody>
      </p:sp>
      <p:pic>
        <p:nvPicPr>
          <p:cNvPr id="21" name="Picture 2" descr="C:\Users\sekz\Pictures\Samsung logo\Samsung_Business_rg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461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3" descr="\\psf\Home\Desktop\PRINTCORE_NEW.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027501"/>
            <a:ext cx="8839200" cy="878400"/>
          </a:xfrm>
          <a:prstGeom prst="rect">
            <a:avLst/>
          </a:prstGeom>
          <a:noFill/>
          <a:extLst>
            <a:ext uri="{909E8E84-426E-40DD-AFC4-6F175D3DCCD1}">
              <a14:hiddenFill xmlns:a14="http://schemas.microsoft.com/office/drawing/2010/main">
                <a:solidFill>
                  <a:srgbClr val="FFFFFF"/>
                </a:solidFill>
              </a14:hiddenFill>
            </a:ext>
          </a:extLst>
        </p:spPr>
      </p:pic>
      <p:pic>
        <p:nvPicPr>
          <p:cNvPr id="73730" name="Picture 9" descr="\\psf\Home\Desktop\AR_2.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0469" y="2921038"/>
            <a:ext cx="1518341" cy="55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327135" y="114300"/>
            <a:ext cx="6330251" cy="51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p>
            <a:pPr>
              <a:defRPr/>
            </a:pPr>
            <a:r>
              <a:rPr lang="en-US" altLang="ko-KR" sz="2800" b="1" dirty="0">
                <a:gradFill>
                  <a:gsLst>
                    <a:gs pos="100000">
                      <a:srgbClr val="006AAC"/>
                    </a:gs>
                    <a:gs pos="0">
                      <a:srgbClr val="006AAC"/>
                    </a:gs>
                  </a:gsLst>
                  <a:lin ang="5400000" scaled="0"/>
                </a:gradFill>
                <a:latin typeface="Samsung InterFace" panose="020B0503020203020204" pitchFamily="34" charset="0"/>
                <a:ea typeface="Arial Unicode MS" panose="020B0604020202020204" pitchFamily="50" charset="-127"/>
                <a:cs typeface="Arial" panose="020B0604020202020204" pitchFamily="34" charset="0"/>
              </a:rPr>
              <a:t>Business Core™ Printing  Solutions</a:t>
            </a:r>
            <a:endParaRPr lang="ko-KR" altLang="en-US" sz="2800" b="1" dirty="0">
              <a:gradFill>
                <a:gsLst>
                  <a:gs pos="100000">
                    <a:srgbClr val="006AAC"/>
                  </a:gs>
                  <a:gs pos="0">
                    <a:srgbClr val="006AAC"/>
                  </a:gs>
                </a:gsLst>
                <a:lin ang="5400000" scaled="0"/>
              </a:gradFill>
              <a:latin typeface="Samsung InterFace" panose="020B0503020203020204" pitchFamily="34" charset="0"/>
              <a:ea typeface="Arial Unicode MS" panose="020B0604020202020204" pitchFamily="50" charset="-127"/>
              <a:cs typeface="Arial" panose="020B0604020202020204" pitchFamily="34" charset="0"/>
            </a:endParaRPr>
          </a:p>
        </p:txBody>
      </p:sp>
      <p:pic>
        <p:nvPicPr>
          <p:cNvPr id="73734" name="Picture 2" descr="\\psf\Home\Desktop\fr_CLX-9201NA-SEE_545_Left-Angle-Dynamic_whit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63123" y="2139364"/>
            <a:ext cx="1074247" cy="12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 descr="\\psf\Home\Desktop\PRINTCORE_3.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39139" y="1902919"/>
            <a:ext cx="3156194" cy="94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3" descr="\\psf\Home\Desktop\PRINTCORE_2.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9788" y="1910477"/>
            <a:ext cx="2166149" cy="160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4" descr="\\psf\Home\Desktop\PRINTCORE_4.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83009" y="2868135"/>
            <a:ext cx="2111826" cy="160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7" descr="\\psf\Home\Desktop\PRINTCORE_3C.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11777" y="3518091"/>
            <a:ext cx="4392053" cy="100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8" descr="\\psf\Home\Desktop\AR_1.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75990" y="2980420"/>
            <a:ext cx="2739571" cy="49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11" descr="\\psf\Home\Desktop\SCAN.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901336" y="2346660"/>
            <a:ext cx="369400" cy="2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꺾인 연결선 7"/>
          <p:cNvCxnSpPr/>
          <p:nvPr/>
        </p:nvCxnSpPr>
        <p:spPr>
          <a:xfrm rot="16200000" flipH="1">
            <a:off x="2016312" y="3392237"/>
            <a:ext cx="417829" cy="669537"/>
          </a:xfrm>
          <a:prstGeom prst="bentConnector2">
            <a:avLst/>
          </a:prstGeom>
          <a:ln w="9525">
            <a:solidFill>
              <a:srgbClr val="685BC7"/>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3" name="꺾인 연결선 42"/>
          <p:cNvCxnSpPr/>
          <p:nvPr/>
        </p:nvCxnSpPr>
        <p:spPr>
          <a:xfrm flipV="1">
            <a:off x="3385712" y="3935918"/>
            <a:ext cx="258037" cy="0"/>
          </a:xfrm>
          <a:prstGeom prst="bentConnector3">
            <a:avLst>
              <a:gd name="adj1" fmla="val 50000"/>
            </a:avLst>
          </a:prstGeom>
          <a:ln w="9525">
            <a:solidFill>
              <a:srgbClr val="685BC7"/>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5" name="꺾인 연결선 44"/>
          <p:cNvCxnSpPr/>
          <p:nvPr/>
        </p:nvCxnSpPr>
        <p:spPr>
          <a:xfrm flipV="1">
            <a:off x="4100066" y="3935918"/>
            <a:ext cx="258037" cy="0"/>
          </a:xfrm>
          <a:prstGeom prst="bentConnector3">
            <a:avLst>
              <a:gd name="adj1" fmla="val 50000"/>
            </a:avLst>
          </a:prstGeom>
          <a:ln w="9525">
            <a:solidFill>
              <a:srgbClr val="685BC7"/>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6" name="꺾인 연결선 45"/>
          <p:cNvCxnSpPr/>
          <p:nvPr/>
        </p:nvCxnSpPr>
        <p:spPr>
          <a:xfrm rot="16200000" flipV="1">
            <a:off x="3772140" y="3587728"/>
            <a:ext cx="232127" cy="0"/>
          </a:xfrm>
          <a:prstGeom prst="bentConnector3">
            <a:avLst>
              <a:gd name="adj1" fmla="val 50000"/>
            </a:avLst>
          </a:prstGeom>
          <a:ln w="9525">
            <a:solidFill>
              <a:srgbClr val="685BC7"/>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꺾인 연결선 49"/>
          <p:cNvCxnSpPr/>
          <p:nvPr/>
        </p:nvCxnSpPr>
        <p:spPr>
          <a:xfrm flipV="1">
            <a:off x="4572680" y="2487015"/>
            <a:ext cx="258037" cy="0"/>
          </a:xfrm>
          <a:prstGeom prst="bentConnector3">
            <a:avLst>
              <a:gd name="adj1" fmla="val 50000"/>
            </a:avLst>
          </a:prstGeom>
          <a:ln w="9525">
            <a:solidFill>
              <a:srgbClr val="685BC7"/>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1" name="꺾인 연결선 50"/>
          <p:cNvCxnSpPr/>
          <p:nvPr/>
        </p:nvCxnSpPr>
        <p:spPr>
          <a:xfrm flipV="1">
            <a:off x="5310121" y="2487015"/>
            <a:ext cx="258037" cy="0"/>
          </a:xfrm>
          <a:prstGeom prst="bentConnector3">
            <a:avLst>
              <a:gd name="adj1" fmla="val 50000"/>
            </a:avLst>
          </a:prstGeom>
          <a:ln w="9525">
            <a:solidFill>
              <a:srgbClr val="685BC7"/>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2" name="꺾인 연결선 51"/>
          <p:cNvCxnSpPr/>
          <p:nvPr/>
        </p:nvCxnSpPr>
        <p:spPr>
          <a:xfrm flipV="1">
            <a:off x="6383010" y="2487015"/>
            <a:ext cx="258037" cy="0"/>
          </a:xfrm>
          <a:prstGeom prst="bentConnector3">
            <a:avLst>
              <a:gd name="adj1" fmla="val 50000"/>
            </a:avLst>
          </a:prstGeom>
          <a:ln w="9525">
            <a:solidFill>
              <a:srgbClr val="685BC7"/>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3" name="꺾인 연결선 52"/>
          <p:cNvCxnSpPr/>
          <p:nvPr/>
        </p:nvCxnSpPr>
        <p:spPr>
          <a:xfrm flipV="1">
            <a:off x="7383920" y="2487015"/>
            <a:ext cx="258037" cy="0"/>
          </a:xfrm>
          <a:prstGeom prst="bentConnector3">
            <a:avLst>
              <a:gd name="adj1" fmla="val 50000"/>
            </a:avLst>
          </a:prstGeom>
          <a:ln w="9525">
            <a:solidFill>
              <a:srgbClr val="685BC7"/>
            </a:solidFill>
            <a:prstDash val="sys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0" name="직사각형 19"/>
          <p:cNvSpPr/>
          <p:nvPr/>
        </p:nvSpPr>
        <p:spPr>
          <a:xfrm>
            <a:off x="0" y="1095962"/>
            <a:ext cx="4220221" cy="281004"/>
          </a:xfrm>
          <a:prstGeom prst="rect">
            <a:avLst/>
          </a:prstGeom>
        </p:spPr>
        <p:txBody>
          <a:bodyPr wrap="square" lIns="80165" tIns="40083" rIns="80165" bIns="40083">
            <a:spAutoFit/>
          </a:bodyPr>
          <a:lstStyle/>
          <a:p>
            <a:pPr algn="ctr" latinLnBrk="0">
              <a:defRPr/>
            </a:pPr>
            <a:r>
              <a:rPr lang="en-US" altLang="ko-KR" sz="1300" spc="-35" dirty="0">
                <a:gradFill>
                  <a:gsLst>
                    <a:gs pos="100000">
                      <a:schemeClr val="bg1"/>
                    </a:gs>
                    <a:gs pos="0">
                      <a:schemeClr val="bg1"/>
                    </a:gs>
                  </a:gsLst>
                  <a:lin ang="10800000" scaled="0"/>
                </a:gradFill>
                <a:latin typeface="Samsung InterFace" panose="020B0503020203020204" pitchFamily="34" charset="0"/>
                <a:ea typeface="맑은 고딕" pitchFamily="50" charset="-127"/>
                <a:cs typeface="Calibri" pitchFamily="34" charset="0"/>
              </a:rPr>
              <a:t>Samsung Business Core™ </a:t>
            </a:r>
            <a:r>
              <a:rPr lang="ru-RU" altLang="ko-KR" sz="1300" b="1" spc="-35" dirty="0" smtClean="0">
                <a:gradFill>
                  <a:gsLst>
                    <a:gs pos="100000">
                      <a:schemeClr val="bg1"/>
                    </a:gs>
                    <a:gs pos="0">
                      <a:schemeClr val="bg1"/>
                    </a:gs>
                  </a:gsLst>
                  <a:lin ang="10800000" scaled="0"/>
                </a:gradFill>
                <a:latin typeface="Samsung InterFace" panose="020B0503020203020204" pitchFamily="34" charset="0"/>
                <a:ea typeface="맑은 고딕" pitchFamily="50" charset="-127"/>
                <a:cs typeface="Calibri" pitchFamily="34" charset="0"/>
              </a:rPr>
              <a:t>Управление выводом</a:t>
            </a:r>
            <a:endParaRPr lang="en-US" altLang="ko-KR" sz="1300" b="1" spc="-18" dirty="0">
              <a:gradFill>
                <a:gsLst>
                  <a:gs pos="100000">
                    <a:schemeClr val="bg1"/>
                  </a:gs>
                  <a:gs pos="0">
                    <a:schemeClr val="bg1"/>
                  </a:gs>
                </a:gsLst>
                <a:lin ang="10800000" scaled="0"/>
              </a:gradFill>
              <a:latin typeface="Samsung InterFace" panose="020B0503020203020204" pitchFamily="34" charset="0"/>
              <a:ea typeface="맑은 고딕" pitchFamily="50" charset="-127"/>
              <a:cs typeface="Calibri" pitchFamily="34" charset="0"/>
            </a:endParaRPr>
          </a:p>
        </p:txBody>
      </p:sp>
      <p:sp>
        <p:nvSpPr>
          <p:cNvPr id="56" name="직사각형 55"/>
          <p:cNvSpPr/>
          <p:nvPr/>
        </p:nvSpPr>
        <p:spPr>
          <a:xfrm>
            <a:off x="4355804" y="1089909"/>
            <a:ext cx="4711997" cy="281004"/>
          </a:xfrm>
          <a:prstGeom prst="rect">
            <a:avLst/>
          </a:prstGeom>
        </p:spPr>
        <p:txBody>
          <a:bodyPr wrap="square" lIns="80165" tIns="40083" rIns="80165" bIns="40083">
            <a:spAutoFit/>
          </a:bodyPr>
          <a:lstStyle/>
          <a:p>
            <a:pPr algn="ctr" latinLnBrk="0">
              <a:defRPr/>
            </a:pPr>
            <a:r>
              <a:rPr lang="en-US" altLang="ko-KR" sz="1300" dirty="0">
                <a:gradFill>
                  <a:gsLst>
                    <a:gs pos="100000">
                      <a:schemeClr val="bg1"/>
                    </a:gs>
                    <a:gs pos="0">
                      <a:schemeClr val="bg1"/>
                    </a:gs>
                  </a:gsLst>
                  <a:lin ang="10800000" scaled="0"/>
                </a:gradFill>
                <a:latin typeface="Samsung InterFace" panose="020B0503020203020204" pitchFamily="34" charset="0"/>
                <a:ea typeface="맑은 고딕" pitchFamily="50" charset="-127"/>
                <a:cs typeface="Calibri" pitchFamily="34" charset="0"/>
              </a:rPr>
              <a:t>Samsung Business Core™ </a:t>
            </a:r>
            <a:r>
              <a:rPr lang="ru-RU" altLang="ko-KR" sz="1300" b="1" dirty="0" smtClean="0">
                <a:gradFill>
                  <a:gsLst>
                    <a:gs pos="100000">
                      <a:schemeClr val="bg1"/>
                    </a:gs>
                    <a:gs pos="0">
                      <a:schemeClr val="bg1"/>
                    </a:gs>
                  </a:gsLst>
                  <a:lin ang="10800000" scaled="0"/>
                </a:gradFill>
                <a:latin typeface="Samsung InterFace" panose="020B0503020203020204" pitchFamily="34" charset="0"/>
                <a:ea typeface="맑은 고딕" pitchFamily="50" charset="-127"/>
                <a:cs typeface="Calibri" pitchFamily="34" charset="0"/>
              </a:rPr>
              <a:t>Управление документами</a:t>
            </a:r>
            <a:endParaRPr lang="en-US" altLang="ko-KR" sz="1300" b="1" dirty="0">
              <a:gradFill>
                <a:gsLst>
                  <a:gs pos="100000">
                    <a:schemeClr val="bg1"/>
                  </a:gs>
                  <a:gs pos="0">
                    <a:schemeClr val="bg1"/>
                  </a:gs>
                </a:gsLst>
                <a:lin ang="10800000" scaled="0"/>
              </a:gradFill>
              <a:latin typeface="Samsung InterFace" panose="020B0503020203020204" pitchFamily="34" charset="0"/>
              <a:ea typeface="맑은 고딕" pitchFamily="50" charset="-127"/>
              <a:cs typeface="Calibri" pitchFamily="34" charset="0"/>
            </a:endParaRPr>
          </a:p>
        </p:txBody>
      </p:sp>
      <p:sp>
        <p:nvSpPr>
          <p:cNvPr id="21" name="직사각형 20"/>
          <p:cNvSpPr/>
          <p:nvPr/>
        </p:nvSpPr>
        <p:spPr>
          <a:xfrm>
            <a:off x="339320" y="2608432"/>
            <a:ext cx="1344912" cy="250226"/>
          </a:xfrm>
          <a:prstGeom prst="rect">
            <a:avLst/>
          </a:prstGeom>
        </p:spPr>
        <p:txBody>
          <a:bodyPr wrap="none" lIns="80165" tIns="40083" rIns="80165" bIns="40083">
            <a:spAutoFit/>
          </a:bodyPr>
          <a:lstStyle/>
          <a:p>
            <a:pPr>
              <a:defRPr/>
            </a:pPr>
            <a:r>
              <a:rPr lang="ru-RU" altLang="ko-KR" sz="1100" b="1" dirty="0" smtClean="0">
                <a:gradFill>
                  <a:gsLst>
                    <a:gs pos="100000">
                      <a:schemeClr val="tx1">
                        <a:lumMod val="75000"/>
                        <a:lumOff val="25000"/>
                      </a:schemeClr>
                    </a:gs>
                    <a:gs pos="0">
                      <a:schemeClr val="tx1">
                        <a:lumMod val="75000"/>
                        <a:lumOff val="25000"/>
                      </a:schemeClr>
                    </a:gs>
                  </a:gsLst>
                  <a:lin ang="10800000" scaled="0"/>
                </a:gradFill>
                <a:latin typeface="Samsung InterFace" pitchFamily="34" charset="0"/>
                <a:ea typeface="휴먼매직체" pitchFamily="18" charset="-127"/>
              </a:rPr>
              <a:t>Аутентификация</a:t>
            </a:r>
            <a:endParaRPr lang="ko-KR" altLang="en-US" sz="1100" b="1" dirty="0">
              <a:gradFill>
                <a:gsLst>
                  <a:gs pos="100000">
                    <a:schemeClr val="tx1">
                      <a:lumMod val="75000"/>
                      <a:lumOff val="25000"/>
                    </a:schemeClr>
                  </a:gs>
                  <a:gs pos="0">
                    <a:schemeClr val="tx1">
                      <a:lumMod val="75000"/>
                      <a:lumOff val="25000"/>
                    </a:schemeClr>
                  </a:gs>
                </a:gsLst>
                <a:lin ang="10800000" scaled="0"/>
              </a:gradFill>
              <a:latin typeface="Samsung InterFace" panose="020B0503020203020204" pitchFamily="34" charset="0"/>
            </a:endParaRPr>
          </a:p>
        </p:txBody>
      </p:sp>
      <p:sp>
        <p:nvSpPr>
          <p:cNvPr id="58" name="직사각형 57"/>
          <p:cNvSpPr/>
          <p:nvPr/>
        </p:nvSpPr>
        <p:spPr>
          <a:xfrm>
            <a:off x="3700631" y="4171397"/>
            <a:ext cx="1590172" cy="250226"/>
          </a:xfrm>
          <a:prstGeom prst="rect">
            <a:avLst/>
          </a:prstGeom>
        </p:spPr>
        <p:txBody>
          <a:bodyPr wrap="none" lIns="80165" tIns="40083" rIns="80165" bIns="40083">
            <a:spAutoFit/>
          </a:bodyPr>
          <a:lstStyle/>
          <a:p>
            <a:pPr>
              <a:defRPr/>
            </a:pPr>
            <a:r>
              <a:rPr lang="ru-RU" altLang="ko-KR" sz="1100" b="1" dirty="0" smtClean="0">
                <a:gradFill>
                  <a:gsLst>
                    <a:gs pos="100000">
                      <a:schemeClr val="tx1">
                        <a:lumMod val="75000"/>
                        <a:lumOff val="25000"/>
                      </a:schemeClr>
                    </a:gs>
                    <a:gs pos="0">
                      <a:schemeClr val="tx1">
                        <a:lumMod val="75000"/>
                        <a:lumOff val="25000"/>
                      </a:schemeClr>
                    </a:gs>
                  </a:gsLst>
                  <a:lin ang="10800000" scaled="0"/>
                </a:gradFill>
                <a:latin typeface="Samsung InterFace" pitchFamily="34" charset="0"/>
                <a:ea typeface="휴먼매직체" pitchFamily="18" charset="-127"/>
              </a:rPr>
              <a:t>Безопасный выпуск</a:t>
            </a:r>
            <a:endParaRPr lang="en-US" altLang="ko-KR" sz="1100" b="1" dirty="0">
              <a:gradFill>
                <a:gsLst>
                  <a:gs pos="100000">
                    <a:schemeClr val="tx1">
                      <a:lumMod val="75000"/>
                      <a:lumOff val="25000"/>
                    </a:schemeClr>
                  </a:gs>
                  <a:gs pos="0">
                    <a:schemeClr val="tx1">
                      <a:lumMod val="75000"/>
                      <a:lumOff val="25000"/>
                    </a:schemeClr>
                  </a:gs>
                </a:gsLst>
                <a:lin ang="10800000" scaled="0"/>
              </a:gradFill>
              <a:latin typeface="Samsung InterFace" pitchFamily="34" charset="0"/>
              <a:ea typeface="휴먼매직체" pitchFamily="18" charset="-127"/>
            </a:endParaRPr>
          </a:p>
        </p:txBody>
      </p:sp>
      <p:sp>
        <p:nvSpPr>
          <p:cNvPr id="61" name="직사각형 60"/>
          <p:cNvSpPr/>
          <p:nvPr/>
        </p:nvSpPr>
        <p:spPr>
          <a:xfrm>
            <a:off x="7789755" y="3574820"/>
            <a:ext cx="976221" cy="250226"/>
          </a:xfrm>
          <a:prstGeom prst="rect">
            <a:avLst/>
          </a:prstGeom>
        </p:spPr>
        <p:txBody>
          <a:bodyPr wrap="none" lIns="80165" tIns="40083" rIns="80165" bIns="40083">
            <a:spAutoFit/>
          </a:bodyPr>
          <a:lstStyle/>
          <a:p>
            <a:pPr>
              <a:defRPr/>
            </a:pPr>
            <a:r>
              <a:rPr lang="ru-RU" altLang="ko-KR" sz="1100" b="1" dirty="0" smtClean="0">
                <a:gradFill>
                  <a:gsLst>
                    <a:gs pos="100000">
                      <a:schemeClr val="tx1">
                        <a:lumMod val="75000"/>
                        <a:lumOff val="25000"/>
                      </a:schemeClr>
                    </a:gs>
                    <a:gs pos="0">
                      <a:schemeClr val="tx1">
                        <a:lumMod val="75000"/>
                        <a:lumOff val="25000"/>
                      </a:schemeClr>
                    </a:gs>
                  </a:gsLst>
                  <a:lin ang="10800000" scaled="0"/>
                </a:gradFill>
                <a:latin typeface="Samsung InterFace" pitchFamily="34" charset="0"/>
                <a:ea typeface="휴먼매직체" pitchFamily="18" charset="-127"/>
              </a:rPr>
              <a:t>Оцифровка</a:t>
            </a:r>
            <a:endParaRPr lang="en-US" altLang="ko-KR" sz="1100" b="1" dirty="0">
              <a:gradFill>
                <a:gsLst>
                  <a:gs pos="100000">
                    <a:schemeClr val="tx1">
                      <a:lumMod val="75000"/>
                      <a:lumOff val="25000"/>
                    </a:schemeClr>
                  </a:gs>
                  <a:gs pos="0">
                    <a:schemeClr val="tx1">
                      <a:lumMod val="75000"/>
                      <a:lumOff val="25000"/>
                    </a:schemeClr>
                  </a:gs>
                </a:gsLst>
                <a:lin ang="10800000" scaled="0"/>
              </a:gradFill>
              <a:latin typeface="Samsung InterFace" pitchFamily="34" charset="0"/>
              <a:ea typeface="휴먼매직체" pitchFamily="18" charset="-127"/>
            </a:endParaRPr>
          </a:p>
        </p:txBody>
      </p:sp>
      <p:sp>
        <p:nvSpPr>
          <p:cNvPr id="62" name="직사각형 61"/>
          <p:cNvSpPr/>
          <p:nvPr/>
        </p:nvSpPr>
        <p:spPr>
          <a:xfrm>
            <a:off x="6974086" y="2001196"/>
            <a:ext cx="1370560" cy="250226"/>
          </a:xfrm>
          <a:prstGeom prst="rect">
            <a:avLst/>
          </a:prstGeom>
        </p:spPr>
        <p:txBody>
          <a:bodyPr wrap="none" lIns="80165" tIns="40083" rIns="80165" bIns="40083">
            <a:spAutoFit/>
          </a:bodyPr>
          <a:lstStyle/>
          <a:p>
            <a:pPr>
              <a:defRPr/>
            </a:pPr>
            <a:r>
              <a:rPr lang="ru-RU" altLang="ko-KR" sz="1100" b="1" dirty="0" smtClean="0">
                <a:gradFill>
                  <a:gsLst>
                    <a:gs pos="100000">
                      <a:schemeClr val="tx1">
                        <a:lumMod val="75000"/>
                        <a:lumOff val="25000"/>
                      </a:schemeClr>
                    </a:gs>
                    <a:gs pos="0">
                      <a:schemeClr val="tx1">
                        <a:lumMod val="75000"/>
                        <a:lumOff val="25000"/>
                      </a:schemeClr>
                    </a:gs>
                  </a:gsLst>
                  <a:lin ang="10800000" scaled="0"/>
                </a:gradFill>
                <a:latin typeface="Samsung InterFace" pitchFamily="34" charset="0"/>
                <a:ea typeface="휴먼매직체" pitchFamily="18" charset="-127"/>
              </a:rPr>
              <a:t>Облачная печать</a:t>
            </a:r>
            <a:endParaRPr lang="en-US" altLang="ko-KR" sz="1100" b="1" dirty="0">
              <a:gradFill>
                <a:gsLst>
                  <a:gs pos="100000">
                    <a:schemeClr val="tx1">
                      <a:lumMod val="75000"/>
                      <a:lumOff val="25000"/>
                    </a:schemeClr>
                  </a:gs>
                  <a:gs pos="0">
                    <a:schemeClr val="tx1">
                      <a:lumMod val="75000"/>
                      <a:lumOff val="25000"/>
                    </a:schemeClr>
                  </a:gs>
                </a:gsLst>
                <a:lin ang="10800000" scaled="0"/>
              </a:gradFill>
              <a:latin typeface="Samsung InterFace" pitchFamily="34" charset="0"/>
              <a:ea typeface="휴먼매직체" pitchFamily="18" charset="-127"/>
            </a:endParaRPr>
          </a:p>
        </p:txBody>
      </p:sp>
      <p:sp>
        <p:nvSpPr>
          <p:cNvPr id="63" name="직사각형 62"/>
          <p:cNvSpPr/>
          <p:nvPr/>
        </p:nvSpPr>
        <p:spPr>
          <a:xfrm>
            <a:off x="2606859" y="4022292"/>
            <a:ext cx="799891" cy="204059"/>
          </a:xfrm>
          <a:prstGeom prst="rect">
            <a:avLst/>
          </a:prstGeom>
        </p:spPr>
        <p:txBody>
          <a:bodyPr wrap="none" lIns="80165" tIns="40083" rIns="80165" bIns="40083">
            <a:spAutoFit/>
          </a:bodyPr>
          <a:lstStyle/>
          <a:p>
            <a:pPr algn="ctr">
              <a:defRPr/>
            </a:pPr>
            <a:r>
              <a:rPr lang="en-US" altLang="ko-KR" sz="800" dirty="0">
                <a:solidFill>
                  <a:schemeClr val="tx1">
                    <a:lumMod val="65000"/>
                    <a:lumOff val="35000"/>
                  </a:schemeClr>
                </a:solidFill>
                <a:latin typeface="Samsung InterFace" pitchFamily="34" charset="0"/>
                <a:ea typeface="휴먼매직체" pitchFamily="18" charset="-127"/>
              </a:rPr>
              <a:t>Send print job</a:t>
            </a:r>
          </a:p>
        </p:txBody>
      </p:sp>
      <p:sp>
        <p:nvSpPr>
          <p:cNvPr id="64" name="직사각형 63"/>
          <p:cNvSpPr/>
          <p:nvPr/>
        </p:nvSpPr>
        <p:spPr>
          <a:xfrm>
            <a:off x="3415232" y="4034168"/>
            <a:ext cx="902483" cy="204059"/>
          </a:xfrm>
          <a:prstGeom prst="rect">
            <a:avLst/>
          </a:prstGeom>
        </p:spPr>
        <p:txBody>
          <a:bodyPr wrap="none" lIns="80165" tIns="40083" rIns="80165" bIns="40083">
            <a:spAutoFit/>
          </a:bodyPr>
          <a:lstStyle/>
          <a:p>
            <a:pPr algn="ctr">
              <a:defRPr/>
            </a:pPr>
            <a:r>
              <a:rPr lang="en-US" altLang="ko-KR" sz="800">
                <a:solidFill>
                  <a:schemeClr val="tx1">
                    <a:lumMod val="65000"/>
                    <a:lumOff val="35000"/>
                  </a:schemeClr>
                </a:solidFill>
                <a:latin typeface="Samsung InterFace" pitchFamily="34" charset="0"/>
                <a:ea typeface="휴먼매직체" pitchFamily="18" charset="-127"/>
              </a:rPr>
              <a:t>Stored in device</a:t>
            </a:r>
          </a:p>
        </p:txBody>
      </p:sp>
      <p:sp>
        <p:nvSpPr>
          <p:cNvPr id="65" name="직사각형 64"/>
          <p:cNvSpPr/>
          <p:nvPr/>
        </p:nvSpPr>
        <p:spPr>
          <a:xfrm>
            <a:off x="4173558" y="4034168"/>
            <a:ext cx="833554" cy="204059"/>
          </a:xfrm>
          <a:prstGeom prst="rect">
            <a:avLst/>
          </a:prstGeom>
        </p:spPr>
        <p:txBody>
          <a:bodyPr wrap="none" lIns="80165" tIns="40083" rIns="80165" bIns="40083">
            <a:spAutoFit/>
          </a:bodyPr>
          <a:lstStyle/>
          <a:p>
            <a:pPr algn="ctr">
              <a:defRPr/>
            </a:pPr>
            <a:r>
              <a:rPr lang="en-US" altLang="ko-KR" sz="800">
                <a:solidFill>
                  <a:schemeClr val="tx1">
                    <a:lumMod val="65000"/>
                    <a:lumOff val="35000"/>
                  </a:schemeClr>
                </a:solidFill>
                <a:latin typeface="Samsung InterFace" pitchFamily="34" charset="0"/>
                <a:ea typeface="휴먼매직체" pitchFamily="18" charset="-127"/>
              </a:rPr>
              <a:t>Job encryption</a:t>
            </a:r>
          </a:p>
        </p:txBody>
      </p:sp>
      <p:sp>
        <p:nvSpPr>
          <p:cNvPr id="66" name="직사각형 65"/>
          <p:cNvSpPr/>
          <p:nvPr/>
        </p:nvSpPr>
        <p:spPr>
          <a:xfrm>
            <a:off x="1625921" y="3319433"/>
            <a:ext cx="458451" cy="204059"/>
          </a:xfrm>
          <a:prstGeom prst="rect">
            <a:avLst/>
          </a:prstGeom>
        </p:spPr>
        <p:txBody>
          <a:bodyPr wrap="none" lIns="80165" tIns="40083" rIns="80165" bIns="40083">
            <a:spAutoFit/>
          </a:bodyPr>
          <a:lstStyle/>
          <a:p>
            <a:pPr algn="ctr">
              <a:defRPr/>
            </a:pPr>
            <a:r>
              <a:rPr lang="en-US" altLang="ko-KR" sz="800">
                <a:solidFill>
                  <a:schemeClr val="tx1">
                    <a:lumMod val="65000"/>
                    <a:lumOff val="35000"/>
                  </a:schemeClr>
                </a:solidFill>
                <a:latin typeface="Samsung InterFace" pitchFamily="34" charset="0"/>
                <a:ea typeface="휴먼매직체" pitchFamily="18" charset="-127"/>
              </a:rPr>
              <a:t>ID/PW</a:t>
            </a:r>
          </a:p>
        </p:txBody>
      </p:sp>
      <p:sp>
        <p:nvSpPr>
          <p:cNvPr id="67" name="직사각형 66"/>
          <p:cNvSpPr/>
          <p:nvPr/>
        </p:nvSpPr>
        <p:spPr>
          <a:xfrm>
            <a:off x="2263589" y="2858419"/>
            <a:ext cx="333417" cy="204059"/>
          </a:xfrm>
          <a:prstGeom prst="rect">
            <a:avLst/>
          </a:prstGeom>
        </p:spPr>
        <p:txBody>
          <a:bodyPr wrap="none" lIns="80165" tIns="40083" rIns="80165" bIns="40083">
            <a:spAutoFit/>
          </a:bodyPr>
          <a:lstStyle/>
          <a:p>
            <a:pPr algn="ctr">
              <a:defRPr/>
            </a:pPr>
            <a:r>
              <a:rPr lang="en-US" altLang="ko-KR" sz="800">
                <a:solidFill>
                  <a:schemeClr val="tx1">
                    <a:lumMod val="65000"/>
                    <a:lumOff val="35000"/>
                  </a:schemeClr>
                </a:solidFill>
                <a:latin typeface="Samsung InterFace" pitchFamily="34" charset="0"/>
                <a:ea typeface="휴먼매직체" pitchFamily="18" charset="-127"/>
              </a:rPr>
              <a:t>PIN</a:t>
            </a:r>
          </a:p>
        </p:txBody>
      </p:sp>
      <p:sp>
        <p:nvSpPr>
          <p:cNvPr id="68" name="직사각형 67"/>
          <p:cNvSpPr/>
          <p:nvPr/>
        </p:nvSpPr>
        <p:spPr>
          <a:xfrm>
            <a:off x="1633881" y="2294836"/>
            <a:ext cx="452039" cy="204059"/>
          </a:xfrm>
          <a:prstGeom prst="rect">
            <a:avLst/>
          </a:prstGeom>
        </p:spPr>
        <p:txBody>
          <a:bodyPr wrap="none" lIns="80165" tIns="40083" rIns="80165" bIns="40083">
            <a:spAutoFit/>
          </a:bodyPr>
          <a:lstStyle/>
          <a:p>
            <a:pPr algn="ctr">
              <a:defRPr/>
            </a:pPr>
            <a:r>
              <a:rPr lang="en-US" altLang="ko-KR" sz="800">
                <a:solidFill>
                  <a:schemeClr val="tx1">
                    <a:lumMod val="65000"/>
                    <a:lumOff val="35000"/>
                  </a:schemeClr>
                </a:solidFill>
                <a:latin typeface="Samsung InterFace" pitchFamily="34" charset="0"/>
                <a:ea typeface="휴먼매직체" pitchFamily="18" charset="-127"/>
              </a:rPr>
              <a:t>CARD</a:t>
            </a:r>
          </a:p>
        </p:txBody>
      </p:sp>
      <p:sp>
        <p:nvSpPr>
          <p:cNvPr id="69" name="직사각형 68"/>
          <p:cNvSpPr/>
          <p:nvPr/>
        </p:nvSpPr>
        <p:spPr>
          <a:xfrm>
            <a:off x="2589395" y="3053819"/>
            <a:ext cx="985839" cy="388725"/>
          </a:xfrm>
          <a:prstGeom prst="rect">
            <a:avLst/>
          </a:prstGeom>
        </p:spPr>
        <p:txBody>
          <a:bodyPr wrap="none" lIns="80165" tIns="40083" rIns="80165" bIns="40083">
            <a:spAutoFit/>
          </a:bodyPr>
          <a:lstStyle/>
          <a:p>
            <a:pPr>
              <a:defRPr/>
            </a:pPr>
            <a:r>
              <a:rPr lang="ru-RU" altLang="ko-KR" sz="1000" b="1" dirty="0" smtClean="0">
                <a:gradFill>
                  <a:gsLst>
                    <a:gs pos="100000">
                      <a:schemeClr val="bg1"/>
                    </a:gs>
                    <a:gs pos="0">
                      <a:schemeClr val="bg1"/>
                    </a:gs>
                  </a:gsLst>
                  <a:lin ang="10800000" scaled="0"/>
                </a:gradFill>
                <a:latin typeface="Samsung InterFace" panose="020B0503020203020204" pitchFamily="34" charset="0"/>
                <a:ea typeface="휴먼매직체" pitchFamily="18" charset="-127"/>
              </a:rPr>
              <a:t>Безопасный </a:t>
            </a:r>
          </a:p>
          <a:p>
            <a:pPr>
              <a:defRPr/>
            </a:pPr>
            <a:r>
              <a:rPr lang="ru-RU" altLang="ko-KR" sz="1000" b="1" dirty="0" smtClean="0">
                <a:gradFill>
                  <a:gsLst>
                    <a:gs pos="100000">
                      <a:schemeClr val="bg1"/>
                    </a:gs>
                    <a:gs pos="0">
                      <a:schemeClr val="bg1"/>
                    </a:gs>
                  </a:gsLst>
                  <a:lin ang="10800000" scaled="0"/>
                </a:gradFill>
                <a:latin typeface="Samsung InterFace" panose="020B0503020203020204" pitchFamily="34" charset="0"/>
                <a:ea typeface="휴먼매직체" pitchFamily="18" charset="-127"/>
              </a:rPr>
              <a:t>доступ</a:t>
            </a:r>
            <a:endParaRPr lang="ko-KR" altLang="en-US" sz="1000" b="1" dirty="0">
              <a:gradFill>
                <a:gsLst>
                  <a:gs pos="100000">
                    <a:schemeClr val="bg1"/>
                  </a:gs>
                  <a:gs pos="0">
                    <a:schemeClr val="bg1"/>
                  </a:gs>
                </a:gsLst>
                <a:lin ang="10800000" scaled="0"/>
              </a:gradFill>
              <a:latin typeface="Samsung InterFace" panose="020B0503020203020204" pitchFamily="34" charset="0"/>
            </a:endParaRPr>
          </a:p>
        </p:txBody>
      </p:sp>
      <p:sp>
        <p:nvSpPr>
          <p:cNvPr id="70" name="직사각형 69"/>
          <p:cNvSpPr/>
          <p:nvPr/>
        </p:nvSpPr>
        <p:spPr>
          <a:xfrm>
            <a:off x="4652910" y="3122520"/>
            <a:ext cx="2215343" cy="234837"/>
          </a:xfrm>
          <a:prstGeom prst="rect">
            <a:avLst/>
          </a:prstGeom>
        </p:spPr>
        <p:txBody>
          <a:bodyPr wrap="none" lIns="80165" tIns="40083" rIns="80165" bIns="40083">
            <a:spAutoFit/>
          </a:bodyPr>
          <a:lstStyle/>
          <a:p>
            <a:pPr>
              <a:defRPr/>
            </a:pPr>
            <a:r>
              <a:rPr lang="ru-RU" altLang="ko-KR" sz="1000" b="1" dirty="0" smtClean="0">
                <a:gradFill>
                  <a:gsLst>
                    <a:gs pos="100000">
                      <a:schemeClr val="bg1"/>
                    </a:gs>
                    <a:gs pos="0">
                      <a:schemeClr val="bg1"/>
                    </a:gs>
                  </a:gsLst>
                  <a:lin ang="10800000" scaled="0"/>
                </a:gradFill>
                <a:latin typeface="Samsung InterFace" panose="020B0503020203020204" pitchFamily="34" charset="0"/>
                <a:ea typeface="휴먼매직체" pitchFamily="18" charset="-127"/>
              </a:rPr>
              <a:t>Ввод Трансформация Передача</a:t>
            </a:r>
            <a:endParaRPr lang="ko-KR" altLang="en-US" sz="1000" b="1" dirty="0">
              <a:gradFill>
                <a:gsLst>
                  <a:gs pos="100000">
                    <a:schemeClr val="bg1"/>
                  </a:gs>
                  <a:gs pos="0">
                    <a:schemeClr val="bg1"/>
                  </a:gs>
                </a:gsLst>
                <a:lin ang="10800000" scaled="0"/>
              </a:gradFill>
              <a:latin typeface="Samsung InterFace" panose="020B0503020203020204" pitchFamily="34" charset="0"/>
            </a:endParaRPr>
          </a:p>
        </p:txBody>
      </p:sp>
      <p:sp>
        <p:nvSpPr>
          <p:cNvPr id="72" name="직사각형 71"/>
          <p:cNvSpPr/>
          <p:nvPr/>
        </p:nvSpPr>
        <p:spPr>
          <a:xfrm>
            <a:off x="7166416" y="3219025"/>
            <a:ext cx="447230" cy="204059"/>
          </a:xfrm>
          <a:prstGeom prst="rect">
            <a:avLst/>
          </a:prstGeom>
        </p:spPr>
        <p:txBody>
          <a:bodyPr wrap="none" lIns="80165" tIns="40083" rIns="80165" bIns="40083">
            <a:spAutoFit/>
          </a:bodyPr>
          <a:lstStyle/>
          <a:p>
            <a:pPr algn="ctr">
              <a:defRPr/>
            </a:pPr>
            <a:r>
              <a:rPr lang="en-US" altLang="ko-KR" sz="800">
                <a:solidFill>
                  <a:schemeClr val="tx1">
                    <a:lumMod val="65000"/>
                    <a:lumOff val="35000"/>
                  </a:schemeClr>
                </a:solidFill>
                <a:latin typeface="Samsung InterFace" pitchFamily="34" charset="0"/>
                <a:ea typeface="휴먼매직체" pitchFamily="18" charset="-127"/>
              </a:rPr>
              <a:t>E mail</a:t>
            </a:r>
          </a:p>
        </p:txBody>
      </p:sp>
      <p:sp>
        <p:nvSpPr>
          <p:cNvPr id="73" name="직사각형 72"/>
          <p:cNvSpPr/>
          <p:nvPr/>
        </p:nvSpPr>
        <p:spPr>
          <a:xfrm>
            <a:off x="6553473" y="3792324"/>
            <a:ext cx="524174" cy="260485"/>
          </a:xfrm>
          <a:prstGeom prst="rect">
            <a:avLst/>
          </a:prstGeom>
        </p:spPr>
        <p:txBody>
          <a:bodyPr wrap="none" lIns="80165" tIns="40083" rIns="80165" bIns="40083">
            <a:spAutoFit/>
          </a:bodyPr>
          <a:lstStyle/>
          <a:p>
            <a:pPr algn="ctr">
              <a:lnSpc>
                <a:spcPts val="701"/>
              </a:lnSpc>
              <a:defRPr/>
            </a:pPr>
            <a:r>
              <a:rPr lang="en-US" altLang="ko-KR" sz="800">
                <a:solidFill>
                  <a:schemeClr val="tx1">
                    <a:lumMod val="65000"/>
                    <a:lumOff val="35000"/>
                  </a:schemeClr>
                </a:solidFill>
                <a:latin typeface="Samsung InterFace" pitchFamily="34" charset="0"/>
                <a:ea typeface="휴먼매직체" pitchFamily="18" charset="-127"/>
              </a:rPr>
              <a:t>Shared </a:t>
            </a:r>
          </a:p>
          <a:p>
            <a:pPr algn="ctr">
              <a:lnSpc>
                <a:spcPts val="701"/>
              </a:lnSpc>
              <a:defRPr/>
            </a:pPr>
            <a:r>
              <a:rPr lang="en-US" altLang="ko-KR" sz="800">
                <a:solidFill>
                  <a:schemeClr val="tx1">
                    <a:lumMod val="65000"/>
                    <a:lumOff val="35000"/>
                  </a:schemeClr>
                </a:solidFill>
                <a:latin typeface="Samsung InterFace" pitchFamily="34" charset="0"/>
                <a:ea typeface="휴먼매직체" pitchFamily="18" charset="-127"/>
              </a:rPr>
              <a:t>Folder</a:t>
            </a:r>
          </a:p>
        </p:txBody>
      </p:sp>
      <p:sp>
        <p:nvSpPr>
          <p:cNvPr id="74" name="직사각형 73"/>
          <p:cNvSpPr/>
          <p:nvPr/>
        </p:nvSpPr>
        <p:spPr>
          <a:xfrm>
            <a:off x="7262350" y="4206913"/>
            <a:ext cx="355859" cy="204059"/>
          </a:xfrm>
          <a:prstGeom prst="rect">
            <a:avLst/>
          </a:prstGeom>
        </p:spPr>
        <p:txBody>
          <a:bodyPr wrap="none" lIns="80165" tIns="40083" rIns="80165" bIns="40083">
            <a:spAutoFit/>
          </a:bodyPr>
          <a:lstStyle/>
          <a:p>
            <a:pPr algn="ctr">
              <a:defRPr/>
            </a:pPr>
            <a:r>
              <a:rPr lang="en-US" altLang="ko-KR" sz="800">
                <a:solidFill>
                  <a:schemeClr val="tx1">
                    <a:lumMod val="65000"/>
                    <a:lumOff val="35000"/>
                  </a:schemeClr>
                </a:solidFill>
                <a:latin typeface="Samsung InterFace" pitchFamily="34" charset="0"/>
                <a:ea typeface="휴먼매직체" pitchFamily="18" charset="-127"/>
              </a:rPr>
              <a:t>FTP</a:t>
            </a:r>
          </a:p>
        </p:txBody>
      </p:sp>
      <p:sp>
        <p:nvSpPr>
          <p:cNvPr id="75" name="직사각형 74"/>
          <p:cNvSpPr/>
          <p:nvPr/>
        </p:nvSpPr>
        <p:spPr>
          <a:xfrm>
            <a:off x="4847482" y="2570148"/>
            <a:ext cx="447230" cy="204059"/>
          </a:xfrm>
          <a:prstGeom prst="rect">
            <a:avLst/>
          </a:prstGeom>
        </p:spPr>
        <p:txBody>
          <a:bodyPr wrap="none" lIns="80165" tIns="40083" rIns="80165" bIns="40083">
            <a:spAutoFit/>
          </a:bodyPr>
          <a:lstStyle/>
          <a:p>
            <a:pPr algn="ctr">
              <a:defRPr/>
            </a:pPr>
            <a:r>
              <a:rPr lang="en-US" altLang="ko-KR" sz="800">
                <a:solidFill>
                  <a:schemeClr val="tx1">
                    <a:lumMod val="65000"/>
                    <a:lumOff val="35000"/>
                  </a:schemeClr>
                </a:solidFill>
                <a:latin typeface="Samsung InterFace" pitchFamily="34" charset="0"/>
                <a:ea typeface="휴먼매직체" pitchFamily="18" charset="-127"/>
              </a:rPr>
              <a:t>SCAN</a:t>
            </a:r>
          </a:p>
        </p:txBody>
      </p:sp>
      <p:sp>
        <p:nvSpPr>
          <p:cNvPr id="40" name="TextBox 6"/>
          <p:cNvSpPr txBox="1">
            <a:spLocks noChangeArrowheads="1"/>
          </p:cNvSpPr>
          <p:nvPr/>
        </p:nvSpPr>
        <p:spPr bwMode="auto">
          <a:xfrm>
            <a:off x="2082642" y="671098"/>
            <a:ext cx="4829520" cy="40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defPPr>
              <a:defRPr lang="en-US"/>
            </a:defPPr>
            <a:lvl1pPr algn="ctr" latinLnBrk="0">
              <a:defRPr kumimoji="0" sz="2000" b="1" spc="0">
                <a:gradFill>
                  <a:gsLst>
                    <a:gs pos="0">
                      <a:srgbClr val="003366"/>
                    </a:gs>
                    <a:gs pos="100000">
                      <a:srgbClr val="003366"/>
                    </a:gs>
                  </a:gsLst>
                  <a:lin ang="5400000" scaled="0"/>
                </a:gradFill>
                <a:latin typeface="Samsung InterFace"/>
                <a:ea typeface="Arial Unicode MS" panose="020B0604020202020204" pitchFamily="50" charset="-127"/>
                <a:cs typeface="Arial" panose="020B0604020202020204" pitchFamily="34" charset="0"/>
              </a:defRPr>
            </a:lvl1pPr>
          </a:lstStyle>
          <a:p>
            <a:pPr algn="l"/>
            <a:r>
              <a:rPr lang="ru-RU" altLang="ko-KR" sz="2100" dirty="0" smtClean="0">
                <a:gradFill>
                  <a:gsLst>
                    <a:gs pos="0">
                      <a:srgbClr val="0689D8"/>
                    </a:gs>
                    <a:gs pos="100000">
                      <a:srgbClr val="0689D8"/>
                    </a:gs>
                  </a:gsLst>
                  <a:lin ang="5400000" scaled="0"/>
                </a:gradFill>
              </a:rPr>
              <a:t>Встроенные решения, без сервера</a:t>
            </a:r>
            <a:endParaRPr lang="en-US" altLang="ko-KR" sz="2100" b="0" dirty="0">
              <a:solidFill>
                <a:schemeClr val="tx1">
                  <a:lumMod val="65000"/>
                  <a:lumOff val="35000"/>
                </a:schemeClr>
              </a:solidFill>
            </a:endParaRPr>
          </a:p>
        </p:txBody>
      </p:sp>
      <p:pic>
        <p:nvPicPr>
          <p:cNvPr id="39" name="Picture 2" descr="C:\Users\sekz\Pictures\Samsung logo\Samsung_Business_rgb.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53214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모서리가 둥근 직사각형 2"/>
          <p:cNvSpPr/>
          <p:nvPr/>
        </p:nvSpPr>
        <p:spPr>
          <a:xfrm>
            <a:off x="285720" y="911201"/>
            <a:ext cx="8572560" cy="4017458"/>
          </a:xfrm>
          <a:prstGeom prst="roundRect">
            <a:avLst>
              <a:gd name="adj" fmla="val 7727"/>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FFFF"/>
              </a:solidFill>
            </a:endParaRPr>
          </a:p>
        </p:txBody>
      </p:sp>
      <p:sp>
        <p:nvSpPr>
          <p:cNvPr id="8" name="Rounded Rectangle 24"/>
          <p:cNvSpPr/>
          <p:nvPr/>
        </p:nvSpPr>
        <p:spPr bwMode="auto">
          <a:xfrm>
            <a:off x="639506" y="589804"/>
            <a:ext cx="4429156" cy="544121"/>
          </a:xfrm>
          <a:prstGeom prst="roundRect">
            <a:avLst>
              <a:gd name="adj" fmla="val 9913"/>
            </a:avLst>
          </a:prstGeom>
          <a:solidFill>
            <a:srgbClr val="00B0F0"/>
          </a:solidFill>
          <a:ln w="9525" algn="ctr">
            <a:noFill/>
            <a:round/>
            <a:headEnd/>
            <a:tailEnd/>
          </a:ln>
          <a:effectLst/>
        </p:spPr>
        <p:txBody>
          <a:bodyPr lIns="0" tIns="0" rIns="0" bIns="0" anchor="ctr"/>
          <a:lstStyle/>
          <a:p>
            <a:pPr indent="-109538" algn="ctr" latinLnBrk="0"/>
            <a:r>
              <a:rPr lang="ru-RU" altLang="ko-KR" sz="2000" b="1" dirty="0" smtClean="0">
                <a:solidFill>
                  <a:srgbClr val="FFFFFF"/>
                </a:solidFill>
                <a:latin typeface="Calibri" pitchFamily="34" charset="0"/>
                <a:cs typeface="Calibri" pitchFamily="34" charset="0"/>
              </a:rPr>
              <a:t>Решения для печати </a:t>
            </a:r>
            <a:r>
              <a:rPr lang="en-US" altLang="ko-KR" sz="2000" b="1" dirty="0" smtClean="0">
                <a:solidFill>
                  <a:srgbClr val="FFFFFF"/>
                </a:solidFill>
                <a:latin typeface="Calibri" pitchFamily="34" charset="0"/>
                <a:cs typeface="Calibri" pitchFamily="34" charset="0"/>
              </a:rPr>
              <a:t>Business Core™</a:t>
            </a:r>
            <a:endParaRPr lang="ko-KR" altLang="en-US" sz="2000" b="1" dirty="0">
              <a:solidFill>
                <a:srgbClr val="FFFFFF"/>
              </a:solidFill>
              <a:latin typeface="Calibri" pitchFamily="34" charset="0"/>
              <a:cs typeface="Calibri" pitchFamily="34" charset="0"/>
            </a:endParaRPr>
          </a:p>
        </p:txBody>
      </p:sp>
      <p:sp>
        <p:nvSpPr>
          <p:cNvPr id="20" name="제목 1"/>
          <p:cNvSpPr txBox="1">
            <a:spLocks/>
          </p:cNvSpPr>
          <p:nvPr/>
        </p:nvSpPr>
        <p:spPr bwMode="auto">
          <a:xfrm>
            <a:off x="214282" y="149393"/>
            <a:ext cx="8229600" cy="318819"/>
          </a:xfrm>
          <a:prstGeom prst="rect">
            <a:avLst/>
          </a:prstGeom>
        </p:spPr>
        <p:txBody>
          <a:bodyPr vert="horz" wrap="square" lIns="87279" tIns="43639" rIns="87279" bIns="43639" numCol="1" anchor="ctr" anchorCtr="0" compatLnSpc="1">
            <a:prstTxWarp prst="textNoShape">
              <a:avLst/>
            </a:prstTxWarp>
          </a:bodyPr>
          <a:lstStyle/>
          <a:p>
            <a:pPr eaLnBrk="0" fontAlgn="base" hangingPunct="0">
              <a:spcBef>
                <a:spcPct val="0"/>
              </a:spcBef>
              <a:spcAft>
                <a:spcPct val="0"/>
              </a:spcAft>
              <a:defRPr/>
            </a:pPr>
            <a:r>
              <a:rPr kumimoji="1" lang="ru-RU" altLang="ko-KR" sz="3000" b="1" i="1" spc="-150" dirty="0" smtClean="0">
                <a:gradFill>
                  <a:gsLst>
                    <a:gs pos="0">
                      <a:srgbClr val="0070C0"/>
                    </a:gs>
                    <a:gs pos="100000">
                      <a:srgbClr val="7030A0"/>
                    </a:gs>
                  </a:gsLst>
                  <a:lin ang="0" scaled="0"/>
                </a:gradFill>
                <a:latin typeface="Calibri" pitchFamily="34" charset="0"/>
                <a:cs typeface="Calibri" pitchFamily="34" charset="0"/>
                <a:sym typeface="Arial Black" pitchFamily="34" charset="0"/>
              </a:rPr>
              <a:t>Состав модулей </a:t>
            </a:r>
            <a:r>
              <a:rPr kumimoji="1" lang="en-US" altLang="ko-KR" sz="3000" b="1" i="1" spc="-150" dirty="0" smtClean="0">
                <a:gradFill>
                  <a:gsLst>
                    <a:gs pos="0">
                      <a:srgbClr val="0070C0"/>
                    </a:gs>
                    <a:gs pos="100000">
                      <a:srgbClr val="7030A0"/>
                    </a:gs>
                  </a:gsLst>
                  <a:lin ang="0" scaled="0"/>
                </a:gradFill>
                <a:latin typeface="Calibri" pitchFamily="34" charset="0"/>
                <a:cs typeface="Calibri" pitchFamily="34" charset="0"/>
                <a:sym typeface="Arial Black" pitchFamily="34" charset="0"/>
              </a:rPr>
              <a:t>Business Core</a:t>
            </a:r>
          </a:p>
        </p:txBody>
      </p:sp>
      <p:sp>
        <p:nvSpPr>
          <p:cNvPr id="26" name="슬라이드 번호 개체 틀 1"/>
          <p:cNvSpPr>
            <a:spLocks noGrp="1"/>
          </p:cNvSpPr>
          <p:nvPr>
            <p:ph type="sldNum" sz="quarter" idx="4294967295"/>
          </p:nvPr>
        </p:nvSpPr>
        <p:spPr>
          <a:xfrm>
            <a:off x="8786842" y="4928658"/>
            <a:ext cx="357190" cy="214265"/>
          </a:xfrm>
          <a:prstGeom prst="rect">
            <a:avLst/>
          </a:prstGeom>
        </p:spPr>
        <p:txBody>
          <a:bodyPr/>
          <a:lstStyle/>
          <a:p>
            <a:fld id="{4CEFF5AB-71DA-41C3-822A-B4AF2645A4CA}" type="slidenum">
              <a:rPr lang="ko-KR" altLang="en-US" sz="1000" smtClean="0">
                <a:solidFill>
                  <a:srgbClr val="000000"/>
                </a:solidFill>
              </a:rPr>
              <a:pPr/>
              <a:t>38</a:t>
            </a:fld>
            <a:endParaRPr lang="ko-KR" altLang="en-US" sz="1000" dirty="0">
              <a:solidFill>
                <a:srgbClr val="000000"/>
              </a:solidFill>
            </a:endParaRPr>
          </a:p>
        </p:txBody>
      </p:sp>
      <p:sp>
        <p:nvSpPr>
          <p:cNvPr id="27" name="Rounded Rectangle 24"/>
          <p:cNvSpPr/>
          <p:nvPr/>
        </p:nvSpPr>
        <p:spPr bwMode="auto">
          <a:xfrm>
            <a:off x="710944" y="1232599"/>
            <a:ext cx="1360726" cy="1446284"/>
          </a:xfrm>
          <a:prstGeom prst="roundRect">
            <a:avLst>
              <a:gd name="adj" fmla="val 9913"/>
            </a:avLst>
          </a:prstGeom>
          <a:solidFill>
            <a:srgbClr val="00B0F0">
              <a:alpha val="45000"/>
            </a:srgbClr>
          </a:solidFill>
          <a:ln w="9525" algn="ctr">
            <a:noFill/>
            <a:round/>
            <a:headEnd/>
            <a:tailEnd/>
          </a:ln>
          <a:effectLst/>
        </p:spPr>
        <p:txBody>
          <a:bodyPr lIns="0" tIns="0" rIns="0" bIns="0" anchor="ctr"/>
          <a:lstStyle/>
          <a:p>
            <a:pPr indent="-109538" algn="ctr" latinLnBrk="0"/>
            <a:r>
              <a:rPr lang="en-US" altLang="ko-KR" sz="1400" dirty="0" smtClean="0">
                <a:solidFill>
                  <a:srgbClr val="FFFFFF"/>
                </a:solidFill>
                <a:latin typeface="Calibri" pitchFamily="34" charset="0"/>
                <a:cs typeface="Calibri" pitchFamily="34" charset="0"/>
              </a:rPr>
              <a:t>Samsung Business Core™ </a:t>
            </a:r>
            <a:r>
              <a:rPr lang="ru-RU" altLang="ko-KR" sz="1400" b="1" dirty="0" smtClean="0">
                <a:solidFill>
                  <a:srgbClr val="FFFFFF"/>
                </a:solidFill>
                <a:latin typeface="Calibri" pitchFamily="34" charset="0"/>
                <a:cs typeface="Calibri" pitchFamily="34" charset="0"/>
              </a:rPr>
              <a:t>Управление выводом</a:t>
            </a:r>
            <a:endParaRPr lang="en-US" altLang="ko-KR" sz="1400" b="1" dirty="0" smtClean="0">
              <a:solidFill>
                <a:srgbClr val="FFFFFF"/>
              </a:solidFill>
              <a:latin typeface="Calibri" pitchFamily="34" charset="0"/>
              <a:cs typeface="Calibri" pitchFamily="34" charset="0"/>
            </a:endParaRPr>
          </a:p>
        </p:txBody>
      </p:sp>
      <p:sp>
        <p:nvSpPr>
          <p:cNvPr id="28" name="Rounded Rectangle 24"/>
          <p:cNvSpPr/>
          <p:nvPr/>
        </p:nvSpPr>
        <p:spPr bwMode="auto">
          <a:xfrm>
            <a:off x="714348" y="2845628"/>
            <a:ext cx="1344168" cy="1975898"/>
          </a:xfrm>
          <a:prstGeom prst="roundRect">
            <a:avLst>
              <a:gd name="adj" fmla="val 9913"/>
            </a:avLst>
          </a:prstGeom>
          <a:solidFill>
            <a:srgbClr val="00B0F0">
              <a:alpha val="45000"/>
            </a:srgbClr>
          </a:solidFill>
          <a:ln w="9525" algn="ctr">
            <a:noFill/>
            <a:round/>
            <a:headEnd/>
            <a:tailEnd/>
          </a:ln>
          <a:effectLst/>
        </p:spPr>
        <p:txBody>
          <a:bodyPr lIns="0" tIns="0" rIns="0" bIns="0" anchor="ctr"/>
          <a:lstStyle/>
          <a:p>
            <a:pPr indent="-109538" algn="ctr" latinLnBrk="0"/>
            <a:r>
              <a:rPr lang="en-US" altLang="ko-KR" sz="1400" dirty="0" smtClean="0">
                <a:solidFill>
                  <a:srgbClr val="FFFFFF"/>
                </a:solidFill>
                <a:latin typeface="Calibri" pitchFamily="34" charset="0"/>
                <a:cs typeface="Calibri" pitchFamily="34" charset="0"/>
              </a:rPr>
              <a:t>Samsung Business Core™ </a:t>
            </a:r>
            <a:r>
              <a:rPr lang="ru-RU" altLang="ko-KR" sz="1400" b="1" dirty="0" smtClean="0">
                <a:solidFill>
                  <a:srgbClr val="FFFFFF"/>
                </a:solidFill>
                <a:latin typeface="Calibri" pitchFamily="34" charset="0"/>
                <a:cs typeface="Calibri" pitchFamily="34" charset="0"/>
              </a:rPr>
              <a:t>Управление документами</a:t>
            </a:r>
            <a:endParaRPr lang="en-US" altLang="ko-KR" sz="1400" b="1" dirty="0" smtClean="0">
              <a:solidFill>
                <a:srgbClr val="FFFFFF"/>
              </a:solidFill>
              <a:latin typeface="Calibri" pitchFamily="34" charset="0"/>
              <a:cs typeface="Calibri" pitchFamily="34" charset="0"/>
            </a:endParaRPr>
          </a:p>
        </p:txBody>
      </p:sp>
      <p:pic>
        <p:nvPicPr>
          <p:cNvPr id="29" name="그림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168" y="4206064"/>
            <a:ext cx="2084832" cy="669029"/>
          </a:xfrm>
          <a:prstGeom prst="rect">
            <a:avLst/>
          </a:prstGeom>
        </p:spPr>
      </p:pic>
      <p:pic>
        <p:nvPicPr>
          <p:cNvPr id="31" name="그림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9300" y="2732448"/>
            <a:ext cx="2256951" cy="702407"/>
          </a:xfrm>
          <a:prstGeom prst="rect">
            <a:avLst/>
          </a:prstGeom>
        </p:spPr>
      </p:pic>
      <p:pic>
        <p:nvPicPr>
          <p:cNvPr id="35" name="그림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3168" y="3515751"/>
            <a:ext cx="2084832" cy="669030"/>
          </a:xfrm>
          <a:prstGeom prst="rect">
            <a:avLst/>
          </a:prstGeom>
        </p:spPr>
      </p:pic>
      <p:pic>
        <p:nvPicPr>
          <p:cNvPr id="36" name="그림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1670" y="1286171"/>
            <a:ext cx="2084832" cy="684886"/>
          </a:xfrm>
          <a:prstGeom prst="rect">
            <a:avLst/>
          </a:prstGeom>
        </p:spPr>
      </p:pic>
      <p:sp>
        <p:nvSpPr>
          <p:cNvPr id="37" name="正方形/長方形 13"/>
          <p:cNvSpPr/>
          <p:nvPr/>
        </p:nvSpPr>
        <p:spPr bwMode="auto">
          <a:xfrm>
            <a:off x="4275305" y="1232598"/>
            <a:ext cx="4357718" cy="696359"/>
          </a:xfrm>
          <a:prstGeom prst="roundRect">
            <a:avLst/>
          </a:prstGeom>
          <a:solidFill>
            <a:schemeClr val="bg1"/>
          </a:solidFill>
          <a:ln w="19050" cap="flat" cmpd="sng" algn="ctr">
            <a:solidFill>
              <a:schemeClr val="tx2">
                <a:lumMod val="50000"/>
                <a:lumOff val="50000"/>
              </a:schemeClr>
            </a:solidFill>
            <a:prstDash val="solid"/>
            <a:round/>
            <a:headEnd type="none" w="med" len="med"/>
            <a:tailEnd type="none" w="med" len="med"/>
          </a:ln>
          <a:effectLst/>
        </p:spPr>
        <p:txBody>
          <a:bodyPr wrap="square" rtlCol="0" anchor="ctr">
            <a:noAutofit/>
          </a:bodyPr>
          <a:lstStyle>
            <a:defPPr>
              <a:defRPr lang="ko-KR"/>
            </a:defPPr>
            <a:lvl1pPr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1pPr>
            <a:lvl2pPr marL="4572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2pPr>
            <a:lvl3pPr marL="9144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3pPr>
            <a:lvl4pPr marL="13716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4pPr>
            <a:lvl5pPr marL="18288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5pPr>
            <a:lvl6pPr marL="2286000" algn="l" defTabSz="914400" rtl="0" eaLnBrk="1" latinLnBrk="0" hangingPunct="1">
              <a:defRPr kumimoji="1" sz="1200" kern="1200">
                <a:solidFill>
                  <a:schemeClr val="tx1"/>
                </a:solidFill>
                <a:latin typeface="Arial" pitchFamily="34" charset="0"/>
                <a:ea typeface="Gulim" pitchFamily="34" charset="-127"/>
                <a:cs typeface="+mn-cs"/>
              </a:defRPr>
            </a:lvl6pPr>
            <a:lvl7pPr marL="2743200" algn="l" defTabSz="914400" rtl="0" eaLnBrk="1" latinLnBrk="0" hangingPunct="1">
              <a:defRPr kumimoji="1" sz="1200" kern="1200">
                <a:solidFill>
                  <a:schemeClr val="tx1"/>
                </a:solidFill>
                <a:latin typeface="Arial" pitchFamily="34" charset="0"/>
                <a:ea typeface="Gulim" pitchFamily="34" charset="-127"/>
                <a:cs typeface="+mn-cs"/>
              </a:defRPr>
            </a:lvl7pPr>
            <a:lvl8pPr marL="3200400" algn="l" defTabSz="914400" rtl="0" eaLnBrk="1" latinLnBrk="0" hangingPunct="1">
              <a:defRPr kumimoji="1" sz="1200" kern="1200">
                <a:solidFill>
                  <a:schemeClr val="tx1"/>
                </a:solidFill>
                <a:latin typeface="Arial" pitchFamily="34" charset="0"/>
                <a:ea typeface="Gulim" pitchFamily="34" charset="-127"/>
                <a:cs typeface="+mn-cs"/>
              </a:defRPr>
            </a:lvl8pPr>
            <a:lvl9pPr marL="3657600" algn="l" defTabSz="914400" rtl="0" eaLnBrk="1" latinLnBrk="0" hangingPunct="1">
              <a:defRPr kumimoji="1" sz="1200" kern="1200">
                <a:solidFill>
                  <a:schemeClr val="tx1"/>
                </a:solidFill>
                <a:latin typeface="Arial" pitchFamily="34" charset="0"/>
                <a:ea typeface="Gulim" pitchFamily="34" charset="-127"/>
                <a:cs typeface="+mn-cs"/>
              </a:defRPr>
            </a:lvl9pPr>
          </a:lstStyle>
          <a:p>
            <a:pPr algn="ctr"/>
            <a:endParaRPr lang="ja-JP" altLang="en-US" sz="1000" b="1" kern="0" dirty="0" smtClean="0">
              <a:solidFill>
                <a:srgbClr val="000000"/>
              </a:solidFill>
              <a:latin typeface="Calibri" pitchFamily="34" charset="0"/>
            </a:endParaRPr>
          </a:p>
        </p:txBody>
      </p:sp>
      <p:sp>
        <p:nvSpPr>
          <p:cNvPr id="38" name="正方形/長方形 13"/>
          <p:cNvSpPr/>
          <p:nvPr/>
        </p:nvSpPr>
        <p:spPr bwMode="auto">
          <a:xfrm>
            <a:off x="4286248" y="4362066"/>
            <a:ext cx="4357718" cy="535661"/>
          </a:xfrm>
          <a:prstGeom prst="roundRect">
            <a:avLst/>
          </a:prstGeom>
          <a:solidFill>
            <a:schemeClr val="bg1"/>
          </a:solidFill>
          <a:ln w="19050" cap="flat" cmpd="sng" algn="ctr">
            <a:solidFill>
              <a:schemeClr val="tx2">
                <a:lumMod val="50000"/>
                <a:lumOff val="50000"/>
              </a:schemeClr>
            </a:solidFill>
            <a:prstDash val="solid"/>
            <a:round/>
            <a:headEnd type="none" w="med" len="med"/>
            <a:tailEnd type="none" w="med" len="med"/>
          </a:ln>
          <a:effectLst/>
        </p:spPr>
        <p:txBody>
          <a:bodyPr wrap="square" rtlCol="0" anchor="ctr">
            <a:noAutofit/>
          </a:bodyPr>
          <a:lstStyle>
            <a:defPPr>
              <a:defRPr lang="ko-KR"/>
            </a:defPPr>
            <a:lvl1pPr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1pPr>
            <a:lvl2pPr marL="4572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2pPr>
            <a:lvl3pPr marL="9144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3pPr>
            <a:lvl4pPr marL="13716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4pPr>
            <a:lvl5pPr marL="18288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5pPr>
            <a:lvl6pPr marL="2286000" algn="l" defTabSz="914400" rtl="0" eaLnBrk="1" latinLnBrk="0" hangingPunct="1">
              <a:defRPr kumimoji="1" sz="1200" kern="1200">
                <a:solidFill>
                  <a:schemeClr val="tx1"/>
                </a:solidFill>
                <a:latin typeface="Arial" pitchFamily="34" charset="0"/>
                <a:ea typeface="Gulim" pitchFamily="34" charset="-127"/>
                <a:cs typeface="+mn-cs"/>
              </a:defRPr>
            </a:lvl6pPr>
            <a:lvl7pPr marL="2743200" algn="l" defTabSz="914400" rtl="0" eaLnBrk="1" latinLnBrk="0" hangingPunct="1">
              <a:defRPr kumimoji="1" sz="1200" kern="1200">
                <a:solidFill>
                  <a:schemeClr val="tx1"/>
                </a:solidFill>
                <a:latin typeface="Arial" pitchFamily="34" charset="0"/>
                <a:ea typeface="Gulim" pitchFamily="34" charset="-127"/>
                <a:cs typeface="+mn-cs"/>
              </a:defRPr>
            </a:lvl7pPr>
            <a:lvl8pPr marL="3200400" algn="l" defTabSz="914400" rtl="0" eaLnBrk="1" latinLnBrk="0" hangingPunct="1">
              <a:defRPr kumimoji="1" sz="1200" kern="1200">
                <a:solidFill>
                  <a:schemeClr val="tx1"/>
                </a:solidFill>
                <a:latin typeface="Arial" pitchFamily="34" charset="0"/>
                <a:ea typeface="Gulim" pitchFamily="34" charset="-127"/>
                <a:cs typeface="+mn-cs"/>
              </a:defRPr>
            </a:lvl8pPr>
            <a:lvl9pPr marL="3657600" algn="l" defTabSz="914400" rtl="0" eaLnBrk="1" latinLnBrk="0" hangingPunct="1">
              <a:defRPr kumimoji="1" sz="1200" kern="1200">
                <a:solidFill>
                  <a:schemeClr val="tx1"/>
                </a:solidFill>
                <a:latin typeface="Arial" pitchFamily="34" charset="0"/>
                <a:ea typeface="Gulim" pitchFamily="34" charset="-127"/>
                <a:cs typeface="+mn-cs"/>
              </a:defRPr>
            </a:lvl9pPr>
          </a:lstStyle>
          <a:p>
            <a:pPr latinLnBrk="0">
              <a:lnSpc>
                <a:spcPct val="150000"/>
              </a:lnSpc>
            </a:pPr>
            <a:endParaRPr lang="en-US" altLang="ja-JP" sz="900" b="1" kern="0" dirty="0" smtClean="0">
              <a:solidFill>
                <a:srgbClr val="000000"/>
              </a:solidFill>
              <a:latin typeface="Calibri" pitchFamily="34" charset="0"/>
              <a:ea typeface="맑은 고딕"/>
            </a:endParaRPr>
          </a:p>
        </p:txBody>
      </p:sp>
      <p:sp>
        <p:nvSpPr>
          <p:cNvPr id="39" name="正方形/長方形 13"/>
          <p:cNvSpPr/>
          <p:nvPr/>
        </p:nvSpPr>
        <p:spPr bwMode="auto">
          <a:xfrm>
            <a:off x="4286248" y="3434855"/>
            <a:ext cx="4357718" cy="898635"/>
          </a:xfrm>
          <a:prstGeom prst="roundRect">
            <a:avLst>
              <a:gd name="adj" fmla="val 10307"/>
            </a:avLst>
          </a:prstGeom>
          <a:solidFill>
            <a:schemeClr val="bg1"/>
          </a:solidFill>
          <a:ln w="19050" cap="flat" cmpd="sng" algn="ctr">
            <a:solidFill>
              <a:schemeClr val="tx2">
                <a:lumMod val="50000"/>
                <a:lumOff val="50000"/>
              </a:schemeClr>
            </a:solidFill>
            <a:prstDash val="solid"/>
            <a:round/>
            <a:headEnd type="none" w="med" len="med"/>
            <a:tailEnd type="none" w="med" len="med"/>
          </a:ln>
          <a:effectLst/>
        </p:spPr>
        <p:txBody>
          <a:bodyPr wrap="square" rtlCol="0" anchor="ctr">
            <a:noAutofit/>
          </a:bodyPr>
          <a:lstStyle>
            <a:defPPr>
              <a:defRPr lang="ko-KR"/>
            </a:defPPr>
            <a:lvl1pPr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1pPr>
            <a:lvl2pPr marL="4572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2pPr>
            <a:lvl3pPr marL="9144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3pPr>
            <a:lvl4pPr marL="13716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4pPr>
            <a:lvl5pPr marL="18288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5pPr>
            <a:lvl6pPr marL="2286000" algn="l" defTabSz="914400" rtl="0" eaLnBrk="1" latinLnBrk="0" hangingPunct="1">
              <a:defRPr kumimoji="1" sz="1200" kern="1200">
                <a:solidFill>
                  <a:schemeClr val="tx1"/>
                </a:solidFill>
                <a:latin typeface="Arial" pitchFamily="34" charset="0"/>
                <a:ea typeface="Gulim" pitchFamily="34" charset="-127"/>
                <a:cs typeface="+mn-cs"/>
              </a:defRPr>
            </a:lvl6pPr>
            <a:lvl7pPr marL="2743200" algn="l" defTabSz="914400" rtl="0" eaLnBrk="1" latinLnBrk="0" hangingPunct="1">
              <a:defRPr kumimoji="1" sz="1200" kern="1200">
                <a:solidFill>
                  <a:schemeClr val="tx1"/>
                </a:solidFill>
                <a:latin typeface="Arial" pitchFamily="34" charset="0"/>
                <a:ea typeface="Gulim" pitchFamily="34" charset="-127"/>
                <a:cs typeface="+mn-cs"/>
              </a:defRPr>
            </a:lvl7pPr>
            <a:lvl8pPr marL="3200400" algn="l" defTabSz="914400" rtl="0" eaLnBrk="1" latinLnBrk="0" hangingPunct="1">
              <a:defRPr kumimoji="1" sz="1200" kern="1200">
                <a:solidFill>
                  <a:schemeClr val="tx1"/>
                </a:solidFill>
                <a:latin typeface="Arial" pitchFamily="34" charset="0"/>
                <a:ea typeface="Gulim" pitchFamily="34" charset="-127"/>
                <a:cs typeface="+mn-cs"/>
              </a:defRPr>
            </a:lvl8pPr>
            <a:lvl9pPr marL="3657600" algn="l" defTabSz="914400" rtl="0" eaLnBrk="1" latinLnBrk="0" hangingPunct="1">
              <a:defRPr kumimoji="1" sz="1200" kern="1200">
                <a:solidFill>
                  <a:schemeClr val="tx1"/>
                </a:solidFill>
                <a:latin typeface="Arial" pitchFamily="34" charset="0"/>
                <a:ea typeface="Gulim" pitchFamily="34" charset="-127"/>
                <a:cs typeface="+mn-cs"/>
              </a:defRPr>
            </a:lvl9pPr>
          </a:lstStyle>
          <a:p>
            <a:pPr algn="ctr"/>
            <a:endParaRPr lang="en-US" altLang="ja-JP" sz="1000" b="1" kern="0" dirty="0" smtClean="0">
              <a:solidFill>
                <a:srgbClr val="000000"/>
              </a:solidFill>
              <a:latin typeface="Calibri" pitchFamily="34" charset="0"/>
            </a:endParaRPr>
          </a:p>
        </p:txBody>
      </p:sp>
      <p:sp>
        <p:nvSpPr>
          <p:cNvPr id="40" name="직사각형 39"/>
          <p:cNvSpPr/>
          <p:nvPr/>
        </p:nvSpPr>
        <p:spPr>
          <a:xfrm>
            <a:off x="4283968" y="1232598"/>
            <a:ext cx="4335226" cy="276999"/>
          </a:xfrm>
          <a:prstGeom prst="rect">
            <a:avLst/>
          </a:prstGeom>
        </p:spPr>
        <p:txBody>
          <a:bodyPr wrap="none">
            <a:spAutoFit/>
          </a:bodyPr>
          <a:lstStyle/>
          <a:p>
            <a:r>
              <a:rPr lang="ru-RU" altLang="ko-KR" sz="1200" b="1" dirty="0" smtClean="0">
                <a:solidFill>
                  <a:srgbClr val="002960">
                    <a:lumMod val="90000"/>
                    <a:lumOff val="10000"/>
                  </a:srgbClr>
                </a:solidFill>
                <a:latin typeface="Calibri" pitchFamily="34" charset="0"/>
                <a:sym typeface="Webdings"/>
              </a:rPr>
              <a:t>Эффективный мониторинг печати без использования сервера</a:t>
            </a:r>
            <a:endParaRPr lang="ko-KR" altLang="en-US" sz="1200" dirty="0">
              <a:solidFill>
                <a:srgbClr val="000000"/>
              </a:solidFill>
            </a:endParaRPr>
          </a:p>
        </p:txBody>
      </p:sp>
      <p:sp>
        <p:nvSpPr>
          <p:cNvPr id="41" name="직사각형 40"/>
          <p:cNvSpPr/>
          <p:nvPr/>
        </p:nvSpPr>
        <p:spPr>
          <a:xfrm>
            <a:off x="4355978" y="1406422"/>
            <a:ext cx="4360567" cy="553998"/>
          </a:xfrm>
          <a:prstGeom prst="rect">
            <a:avLst/>
          </a:prstGeom>
        </p:spPr>
        <p:txBody>
          <a:bodyPr wrap="square">
            <a:spAutoFit/>
          </a:bodyPr>
          <a:lstStyle/>
          <a:p>
            <a:pPr>
              <a:buFontTx/>
              <a:buChar char="-"/>
            </a:pPr>
            <a:r>
              <a:rPr lang="ru-RU" altLang="ja-JP" sz="1000" b="1" kern="0" dirty="0" smtClean="0">
                <a:solidFill>
                  <a:srgbClr val="000000"/>
                </a:solidFill>
                <a:latin typeface="Calibri" pitchFamily="34" charset="0"/>
              </a:rPr>
              <a:t> Детальное отображение счетчиков </a:t>
            </a:r>
            <a:r>
              <a:rPr lang="en-US" altLang="ja-JP" sz="1000" b="1" kern="0" dirty="0" smtClean="0">
                <a:solidFill>
                  <a:srgbClr val="000000"/>
                </a:solidFill>
                <a:latin typeface="Calibri" pitchFamily="34" charset="0"/>
              </a:rPr>
              <a:t>(</a:t>
            </a:r>
            <a:r>
              <a:rPr lang="ru-RU" altLang="ja-JP" sz="1000" b="1" dirty="0" smtClean="0">
                <a:solidFill>
                  <a:prstClr val="black"/>
                </a:solidFill>
                <a:latin typeface="Calibri" pitchFamily="34" charset="0"/>
              </a:rPr>
              <a:t>Печать</a:t>
            </a:r>
            <a:r>
              <a:rPr lang="en-US" altLang="ko-KR" sz="1000" b="1" dirty="0" smtClean="0">
                <a:solidFill>
                  <a:prstClr val="black"/>
                </a:solidFill>
                <a:latin typeface="Calibri" pitchFamily="34" charset="0"/>
                <a:cs typeface="Calibri" pitchFamily="34" charset="0"/>
              </a:rPr>
              <a:t>/</a:t>
            </a:r>
            <a:r>
              <a:rPr lang="ru-RU" altLang="ko-KR" sz="1000" b="1" dirty="0" smtClean="0">
                <a:solidFill>
                  <a:prstClr val="black"/>
                </a:solidFill>
                <a:latin typeface="Calibri" pitchFamily="34" charset="0"/>
                <a:cs typeface="Calibri" pitchFamily="34" charset="0"/>
              </a:rPr>
              <a:t>копирование</a:t>
            </a:r>
            <a:r>
              <a:rPr lang="en-US" altLang="ko-KR" sz="1000" b="1" dirty="0" smtClean="0">
                <a:solidFill>
                  <a:prstClr val="black"/>
                </a:solidFill>
                <a:latin typeface="Calibri" pitchFamily="34" charset="0"/>
                <a:cs typeface="Calibri" pitchFamily="34" charset="0"/>
              </a:rPr>
              <a:t>/</a:t>
            </a:r>
            <a:r>
              <a:rPr lang="ru-RU" altLang="ko-KR" sz="1000" b="1" dirty="0" smtClean="0">
                <a:solidFill>
                  <a:prstClr val="black"/>
                </a:solidFill>
                <a:latin typeface="Calibri" pitchFamily="34" charset="0"/>
                <a:cs typeface="Calibri" pitchFamily="34" charset="0"/>
              </a:rPr>
              <a:t>Факсы</a:t>
            </a:r>
            <a:r>
              <a:rPr lang="en-US" altLang="ko-KR" sz="1000" b="1" dirty="0" smtClean="0">
                <a:solidFill>
                  <a:prstClr val="black"/>
                </a:solidFill>
                <a:latin typeface="Calibri" pitchFamily="34" charset="0"/>
                <a:cs typeface="Calibri" pitchFamily="34" charset="0"/>
              </a:rPr>
              <a:t>/</a:t>
            </a:r>
            <a:r>
              <a:rPr lang="ru-RU" altLang="ko-KR" sz="1000" b="1" dirty="0" smtClean="0">
                <a:solidFill>
                  <a:prstClr val="black"/>
                </a:solidFill>
                <a:latin typeface="Calibri" pitchFamily="34" charset="0"/>
                <a:cs typeface="Calibri" pitchFamily="34" charset="0"/>
              </a:rPr>
              <a:t>и т.д.</a:t>
            </a:r>
            <a:r>
              <a:rPr lang="en-US" altLang="ko-KR" sz="1000" b="1" dirty="0" smtClean="0">
                <a:solidFill>
                  <a:prstClr val="black"/>
                </a:solidFill>
                <a:latin typeface="Calibri" pitchFamily="34" charset="0"/>
                <a:cs typeface="Calibri" pitchFamily="34" charset="0"/>
              </a:rPr>
              <a:t>)</a:t>
            </a:r>
          </a:p>
          <a:p>
            <a:r>
              <a:rPr lang="en-US" altLang="ko-KR" sz="1000" b="1" kern="0" dirty="0" smtClean="0">
                <a:solidFill>
                  <a:srgbClr val="000000"/>
                </a:solidFill>
                <a:latin typeface="Calibri" pitchFamily="34" charset="0"/>
              </a:rPr>
              <a:t>- </a:t>
            </a:r>
            <a:r>
              <a:rPr lang="ru-RU" altLang="ko-KR" sz="1000" b="1" kern="0" dirty="0" smtClean="0">
                <a:solidFill>
                  <a:srgbClr val="000000"/>
                </a:solidFill>
                <a:latin typeface="Calibri" pitchFamily="34" charset="0"/>
              </a:rPr>
              <a:t> Отслеживание нескольких устройств </a:t>
            </a:r>
            <a:r>
              <a:rPr lang="en-US" altLang="ko-KR" sz="1000" b="1" kern="0" dirty="0" smtClean="0">
                <a:solidFill>
                  <a:srgbClr val="000000"/>
                </a:solidFill>
                <a:latin typeface="Calibri" pitchFamily="34" charset="0"/>
              </a:rPr>
              <a:t>(</a:t>
            </a:r>
            <a:r>
              <a:rPr lang="ru-RU" altLang="ko-KR" sz="1000" b="1" kern="0" dirty="0" smtClean="0">
                <a:solidFill>
                  <a:srgbClr val="000000"/>
                </a:solidFill>
                <a:latin typeface="Calibri" pitchFamily="34" charset="0"/>
              </a:rPr>
              <a:t>до 10 устройств</a:t>
            </a:r>
            <a:r>
              <a:rPr lang="en-US" altLang="ko-KR" sz="1000" b="1" kern="0" dirty="0" smtClean="0">
                <a:solidFill>
                  <a:srgbClr val="000000"/>
                </a:solidFill>
                <a:latin typeface="Calibri" pitchFamily="34" charset="0"/>
              </a:rPr>
              <a:t>)</a:t>
            </a:r>
          </a:p>
          <a:p>
            <a:r>
              <a:rPr lang="en-US" altLang="ja-JP" sz="1000" b="1" kern="0" dirty="0" smtClean="0">
                <a:solidFill>
                  <a:srgbClr val="000000"/>
                </a:solidFill>
                <a:latin typeface="Calibri" pitchFamily="34" charset="0"/>
              </a:rPr>
              <a:t>- </a:t>
            </a:r>
            <a:r>
              <a:rPr lang="ru-RU" altLang="ja-JP" sz="1000" b="1" kern="0" dirty="0" smtClean="0">
                <a:solidFill>
                  <a:srgbClr val="000000"/>
                </a:solidFill>
                <a:latin typeface="Calibri" pitchFamily="34" charset="0"/>
              </a:rPr>
              <a:t> Установка цены </a:t>
            </a:r>
            <a:r>
              <a:rPr lang="en-US" altLang="ja-JP" sz="1000" b="1" kern="0" dirty="0" smtClean="0">
                <a:solidFill>
                  <a:srgbClr val="000000"/>
                </a:solidFill>
                <a:latin typeface="Calibri" pitchFamily="34" charset="0"/>
              </a:rPr>
              <a:t>(</a:t>
            </a:r>
            <a:r>
              <a:rPr lang="ru-RU" altLang="ja-JP" sz="1000" b="1" kern="0" dirty="0" smtClean="0">
                <a:solidFill>
                  <a:srgbClr val="000000"/>
                </a:solidFill>
                <a:latin typeface="Calibri" pitchFamily="34" charset="0"/>
              </a:rPr>
              <a:t>Валюта</a:t>
            </a:r>
            <a:r>
              <a:rPr lang="en-US" altLang="ja-JP" sz="1000" b="1" kern="0" dirty="0" smtClean="0">
                <a:solidFill>
                  <a:srgbClr val="000000"/>
                </a:solidFill>
                <a:latin typeface="Calibri" pitchFamily="34" charset="0"/>
              </a:rPr>
              <a:t>, Large Count), </a:t>
            </a:r>
            <a:r>
              <a:rPr lang="ru-RU" altLang="ja-JP" sz="1000" b="1" kern="0" dirty="0" smtClean="0">
                <a:solidFill>
                  <a:srgbClr val="000000"/>
                </a:solidFill>
                <a:latin typeface="Calibri" pitchFamily="34" charset="0"/>
              </a:rPr>
              <a:t>Уведомление об отчетах, Экспорт</a:t>
            </a:r>
            <a:endParaRPr lang="ja-JP" altLang="en-US" sz="1000" b="1" kern="0" dirty="0" smtClean="0">
              <a:solidFill>
                <a:srgbClr val="000000"/>
              </a:solidFill>
              <a:latin typeface="Calibri" pitchFamily="34" charset="0"/>
            </a:endParaRPr>
          </a:p>
        </p:txBody>
      </p:sp>
      <p:pic>
        <p:nvPicPr>
          <p:cNvPr id="42" name="그림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9978" y="1960121"/>
            <a:ext cx="2084832" cy="718761"/>
          </a:xfrm>
          <a:prstGeom prst="rect">
            <a:avLst/>
          </a:prstGeom>
        </p:spPr>
      </p:pic>
      <p:sp>
        <p:nvSpPr>
          <p:cNvPr id="43" name="正方形/長方形 13"/>
          <p:cNvSpPr/>
          <p:nvPr/>
        </p:nvSpPr>
        <p:spPr bwMode="auto">
          <a:xfrm>
            <a:off x="4283968" y="2085808"/>
            <a:ext cx="4357718" cy="642794"/>
          </a:xfrm>
          <a:prstGeom prst="roundRect">
            <a:avLst/>
          </a:prstGeom>
          <a:solidFill>
            <a:schemeClr val="bg1"/>
          </a:solidFill>
          <a:ln w="19050" cap="flat" cmpd="sng" algn="ctr">
            <a:solidFill>
              <a:schemeClr val="tx2">
                <a:lumMod val="50000"/>
                <a:lumOff val="50000"/>
              </a:schemeClr>
            </a:solidFill>
            <a:prstDash val="solid"/>
            <a:round/>
            <a:headEnd type="none" w="med" len="med"/>
            <a:tailEnd type="none" w="med" len="med"/>
          </a:ln>
          <a:effectLst/>
        </p:spPr>
        <p:txBody>
          <a:bodyPr wrap="square" rtlCol="0" anchor="ctr">
            <a:noAutofit/>
          </a:bodyPr>
          <a:lstStyle>
            <a:defPPr>
              <a:defRPr lang="ko-KR"/>
            </a:defPPr>
            <a:lvl1pPr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1pPr>
            <a:lvl2pPr marL="4572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2pPr>
            <a:lvl3pPr marL="9144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3pPr>
            <a:lvl4pPr marL="13716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4pPr>
            <a:lvl5pPr marL="18288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5pPr>
            <a:lvl6pPr marL="2286000" algn="l" defTabSz="914400" rtl="0" eaLnBrk="1" latinLnBrk="0" hangingPunct="1">
              <a:defRPr kumimoji="1" sz="1200" kern="1200">
                <a:solidFill>
                  <a:schemeClr val="tx1"/>
                </a:solidFill>
                <a:latin typeface="Arial" pitchFamily="34" charset="0"/>
                <a:ea typeface="Gulim" pitchFamily="34" charset="-127"/>
                <a:cs typeface="+mn-cs"/>
              </a:defRPr>
            </a:lvl6pPr>
            <a:lvl7pPr marL="2743200" algn="l" defTabSz="914400" rtl="0" eaLnBrk="1" latinLnBrk="0" hangingPunct="1">
              <a:defRPr kumimoji="1" sz="1200" kern="1200">
                <a:solidFill>
                  <a:schemeClr val="tx1"/>
                </a:solidFill>
                <a:latin typeface="Arial" pitchFamily="34" charset="0"/>
                <a:ea typeface="Gulim" pitchFamily="34" charset="-127"/>
                <a:cs typeface="+mn-cs"/>
              </a:defRPr>
            </a:lvl7pPr>
            <a:lvl8pPr marL="3200400" algn="l" defTabSz="914400" rtl="0" eaLnBrk="1" latinLnBrk="0" hangingPunct="1">
              <a:defRPr kumimoji="1" sz="1200" kern="1200">
                <a:solidFill>
                  <a:schemeClr val="tx1"/>
                </a:solidFill>
                <a:latin typeface="Arial" pitchFamily="34" charset="0"/>
                <a:ea typeface="Gulim" pitchFamily="34" charset="-127"/>
                <a:cs typeface="+mn-cs"/>
              </a:defRPr>
            </a:lvl8pPr>
            <a:lvl9pPr marL="3657600" algn="l" defTabSz="914400" rtl="0" eaLnBrk="1" latinLnBrk="0" hangingPunct="1">
              <a:defRPr kumimoji="1" sz="1200" kern="1200">
                <a:solidFill>
                  <a:schemeClr val="tx1"/>
                </a:solidFill>
                <a:latin typeface="Arial" pitchFamily="34" charset="0"/>
                <a:ea typeface="Gulim" pitchFamily="34" charset="-127"/>
                <a:cs typeface="+mn-cs"/>
              </a:defRPr>
            </a:lvl9pPr>
          </a:lstStyle>
          <a:p>
            <a:pPr algn="ctr"/>
            <a:endParaRPr lang="en-US" altLang="ja-JP" sz="1000" b="1" kern="0" dirty="0" smtClean="0">
              <a:solidFill>
                <a:srgbClr val="000000"/>
              </a:solidFill>
              <a:latin typeface="Calibri" pitchFamily="34" charset="0"/>
            </a:endParaRPr>
          </a:p>
        </p:txBody>
      </p:sp>
      <p:sp>
        <p:nvSpPr>
          <p:cNvPr id="44" name="직사각형 43"/>
          <p:cNvSpPr/>
          <p:nvPr/>
        </p:nvSpPr>
        <p:spPr>
          <a:xfrm>
            <a:off x="4355976" y="2061927"/>
            <a:ext cx="3146952" cy="276999"/>
          </a:xfrm>
          <a:prstGeom prst="rect">
            <a:avLst/>
          </a:prstGeom>
        </p:spPr>
        <p:txBody>
          <a:bodyPr wrap="none">
            <a:spAutoFit/>
          </a:bodyPr>
          <a:lstStyle/>
          <a:p>
            <a:r>
              <a:rPr lang="ru-RU" altLang="ko-KR" sz="1200" b="1" dirty="0" smtClean="0">
                <a:solidFill>
                  <a:srgbClr val="002960">
                    <a:lumMod val="90000"/>
                    <a:lumOff val="10000"/>
                  </a:srgbClr>
                </a:solidFill>
                <a:latin typeface="Calibri" pitchFamily="34" charset="0"/>
                <a:sym typeface="Webdings"/>
              </a:rPr>
              <a:t>Улучшенная безопасность и продуктивность</a:t>
            </a:r>
            <a:endParaRPr lang="ko-KR" altLang="en-US" sz="1200" dirty="0">
              <a:solidFill>
                <a:srgbClr val="000000"/>
              </a:solidFill>
            </a:endParaRPr>
          </a:p>
        </p:txBody>
      </p:sp>
      <p:sp>
        <p:nvSpPr>
          <p:cNvPr id="45" name="직사각형 44"/>
          <p:cNvSpPr/>
          <p:nvPr/>
        </p:nvSpPr>
        <p:spPr>
          <a:xfrm>
            <a:off x="4355978" y="2210341"/>
            <a:ext cx="4000527" cy="553998"/>
          </a:xfrm>
          <a:prstGeom prst="rect">
            <a:avLst/>
          </a:prstGeom>
        </p:spPr>
        <p:txBody>
          <a:bodyPr wrap="square">
            <a:spAutoFit/>
          </a:bodyPr>
          <a:lstStyle/>
          <a:p>
            <a:pPr>
              <a:buFontTx/>
              <a:buChar char="-"/>
            </a:pPr>
            <a:r>
              <a:rPr lang="en-US" altLang="ja-JP" sz="1000" b="1" kern="0" dirty="0" smtClean="0">
                <a:solidFill>
                  <a:srgbClr val="000000"/>
                </a:solidFill>
                <a:latin typeface="Calibri" pitchFamily="34" charset="0"/>
              </a:rPr>
              <a:t>Pull-Printing </a:t>
            </a:r>
            <a:r>
              <a:rPr lang="ru-RU" altLang="ja-JP" sz="1000" b="1" kern="0" dirty="0" smtClean="0">
                <a:solidFill>
                  <a:srgbClr val="000000"/>
                </a:solidFill>
                <a:latin typeface="Calibri" pitchFamily="34" charset="0"/>
              </a:rPr>
              <a:t>и</a:t>
            </a:r>
            <a:r>
              <a:rPr lang="en-US" altLang="ja-JP" sz="1000" b="1" kern="0" dirty="0" smtClean="0">
                <a:solidFill>
                  <a:srgbClr val="000000"/>
                </a:solidFill>
                <a:latin typeface="Calibri" pitchFamily="34" charset="0"/>
              </a:rPr>
              <a:t> Sharing Jobs </a:t>
            </a:r>
            <a:r>
              <a:rPr lang="ru-RU" altLang="ja-JP" sz="1000" b="1" kern="0" dirty="0" smtClean="0">
                <a:solidFill>
                  <a:srgbClr val="000000"/>
                </a:solidFill>
                <a:latin typeface="Calibri" pitchFamily="34" charset="0"/>
              </a:rPr>
              <a:t>без сервера</a:t>
            </a:r>
            <a:r>
              <a:rPr lang="en-US" altLang="ja-JP" sz="1000" b="1" kern="0" dirty="0" smtClean="0">
                <a:solidFill>
                  <a:srgbClr val="000000"/>
                </a:solidFill>
                <a:latin typeface="Calibri" pitchFamily="34" charset="0"/>
              </a:rPr>
              <a:t> </a:t>
            </a:r>
            <a:r>
              <a:rPr lang="en-US" altLang="ko-KR" sz="1000" b="1" kern="0" dirty="0" smtClean="0">
                <a:solidFill>
                  <a:srgbClr val="000000"/>
                </a:solidFill>
                <a:latin typeface="Calibri" pitchFamily="34" charset="0"/>
              </a:rPr>
              <a:t>(</a:t>
            </a:r>
            <a:r>
              <a:rPr lang="ru-RU" altLang="ko-KR" sz="1000" b="1" kern="0" dirty="0" smtClean="0">
                <a:solidFill>
                  <a:srgbClr val="000000"/>
                </a:solidFill>
                <a:latin typeface="Calibri" pitchFamily="34" charset="0"/>
              </a:rPr>
              <a:t>до 10 устройств</a:t>
            </a:r>
            <a:r>
              <a:rPr lang="en-US" altLang="ko-KR" sz="1000" b="1" kern="0" dirty="0" smtClean="0">
                <a:solidFill>
                  <a:srgbClr val="000000"/>
                </a:solidFill>
                <a:latin typeface="Calibri" pitchFamily="34" charset="0"/>
              </a:rPr>
              <a:t>)</a:t>
            </a:r>
            <a:r>
              <a:rPr lang="en-US" altLang="ja-JP" sz="1000" b="1" kern="0" dirty="0" smtClean="0">
                <a:solidFill>
                  <a:srgbClr val="000000"/>
                </a:solidFill>
                <a:latin typeface="Calibri" pitchFamily="34" charset="0"/>
              </a:rPr>
              <a:t>) </a:t>
            </a:r>
            <a:endParaRPr lang="en-US" altLang="ko-KR" sz="1000" b="1" dirty="0" smtClean="0">
              <a:solidFill>
                <a:prstClr val="black"/>
              </a:solidFill>
              <a:latin typeface="Calibri" pitchFamily="34" charset="0"/>
              <a:cs typeface="Calibri" pitchFamily="34" charset="0"/>
            </a:endParaRPr>
          </a:p>
          <a:p>
            <a:r>
              <a:rPr lang="en-US" altLang="ko-KR" sz="1000" b="1" kern="0" dirty="0" smtClean="0">
                <a:solidFill>
                  <a:srgbClr val="000000"/>
                </a:solidFill>
                <a:latin typeface="Calibri" pitchFamily="34" charset="0"/>
              </a:rPr>
              <a:t>- </a:t>
            </a:r>
            <a:r>
              <a:rPr lang="ru-RU" altLang="ko-KR" sz="1000" b="1" kern="0" dirty="0" smtClean="0">
                <a:solidFill>
                  <a:srgbClr val="000000"/>
                </a:solidFill>
                <a:latin typeface="Calibri" pitchFamily="34" charset="0"/>
              </a:rPr>
              <a:t>Аутентификация по картам </a:t>
            </a:r>
            <a:r>
              <a:rPr lang="en-US" altLang="ko-KR" sz="1000" b="1" kern="0" dirty="0" smtClean="0">
                <a:solidFill>
                  <a:srgbClr val="000000"/>
                </a:solidFill>
                <a:latin typeface="Calibri" pitchFamily="34" charset="0"/>
              </a:rPr>
              <a:t>(PIN, </a:t>
            </a:r>
            <a:r>
              <a:rPr lang="ru-RU" altLang="ko-KR" sz="1000" b="1" kern="0" dirty="0" smtClean="0">
                <a:solidFill>
                  <a:srgbClr val="000000"/>
                </a:solidFill>
                <a:latin typeface="Calibri" pitchFamily="34" charset="0"/>
              </a:rPr>
              <a:t>самостоятельная регистрация</a:t>
            </a:r>
            <a:r>
              <a:rPr lang="en-US" altLang="ko-KR" sz="1000" b="1" kern="0" dirty="0" smtClean="0">
                <a:solidFill>
                  <a:srgbClr val="000000"/>
                </a:solidFill>
                <a:latin typeface="Calibri" pitchFamily="34" charset="0"/>
              </a:rPr>
              <a:t>) </a:t>
            </a:r>
          </a:p>
          <a:p>
            <a:r>
              <a:rPr lang="en-US" altLang="ja-JP" sz="1000" b="1" kern="0" dirty="0" smtClean="0">
                <a:solidFill>
                  <a:srgbClr val="000000"/>
                </a:solidFill>
                <a:latin typeface="Calibri" pitchFamily="34" charset="0"/>
              </a:rPr>
              <a:t>- </a:t>
            </a:r>
            <a:r>
              <a:rPr lang="ru-RU" altLang="ja-JP" sz="1000" b="1" kern="0" dirty="0" smtClean="0">
                <a:solidFill>
                  <a:srgbClr val="000000"/>
                </a:solidFill>
                <a:latin typeface="Calibri" pitchFamily="34" charset="0"/>
              </a:rPr>
              <a:t>Безопасная печать </a:t>
            </a:r>
            <a:r>
              <a:rPr lang="en-US" altLang="ja-JP" sz="1000" b="1" kern="0" dirty="0" smtClean="0">
                <a:solidFill>
                  <a:srgbClr val="000000"/>
                </a:solidFill>
                <a:latin typeface="Calibri" pitchFamily="34" charset="0"/>
              </a:rPr>
              <a:t>(</a:t>
            </a:r>
            <a:r>
              <a:rPr lang="ru-RU" altLang="ja-JP" sz="1000" b="1" kern="0" dirty="0" smtClean="0">
                <a:solidFill>
                  <a:srgbClr val="000000"/>
                </a:solidFill>
                <a:latin typeface="Calibri" pitchFamily="34" charset="0"/>
              </a:rPr>
              <a:t>Хранение заданий</a:t>
            </a:r>
            <a:r>
              <a:rPr lang="en-US" altLang="ja-JP" sz="1000" b="1" kern="0" dirty="0" smtClean="0">
                <a:solidFill>
                  <a:srgbClr val="000000"/>
                </a:solidFill>
                <a:latin typeface="Calibri" pitchFamily="34" charset="0"/>
              </a:rPr>
              <a:t>) </a:t>
            </a:r>
            <a:endParaRPr lang="ja-JP" altLang="en-US" sz="1000" b="1" kern="0" dirty="0" smtClean="0">
              <a:solidFill>
                <a:srgbClr val="000000"/>
              </a:solidFill>
              <a:latin typeface="Calibri" pitchFamily="34" charset="0"/>
            </a:endParaRPr>
          </a:p>
        </p:txBody>
      </p:sp>
      <p:sp>
        <p:nvSpPr>
          <p:cNvPr id="46" name="正方形/長方形 13"/>
          <p:cNvSpPr/>
          <p:nvPr/>
        </p:nvSpPr>
        <p:spPr bwMode="auto">
          <a:xfrm>
            <a:off x="4286248" y="2946713"/>
            <a:ext cx="4357718" cy="428529"/>
          </a:xfrm>
          <a:prstGeom prst="roundRect">
            <a:avLst/>
          </a:prstGeom>
          <a:solidFill>
            <a:schemeClr val="bg1"/>
          </a:solidFill>
          <a:ln w="19050" cap="flat" cmpd="sng" algn="ctr">
            <a:solidFill>
              <a:schemeClr val="tx2">
                <a:lumMod val="50000"/>
                <a:lumOff val="50000"/>
              </a:schemeClr>
            </a:solidFill>
            <a:prstDash val="solid"/>
            <a:round/>
            <a:headEnd type="none" w="med" len="med"/>
            <a:tailEnd type="none" w="med" len="med"/>
          </a:ln>
          <a:effectLst/>
        </p:spPr>
        <p:txBody>
          <a:bodyPr wrap="square" rtlCol="0" anchor="ctr">
            <a:noAutofit/>
          </a:bodyPr>
          <a:lstStyle>
            <a:defPPr>
              <a:defRPr lang="ko-KR"/>
            </a:defPPr>
            <a:lvl1pPr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1pPr>
            <a:lvl2pPr marL="4572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2pPr>
            <a:lvl3pPr marL="9144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3pPr>
            <a:lvl4pPr marL="13716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4pPr>
            <a:lvl5pPr marL="1828800" algn="l" rtl="0" fontAlgn="base" latinLnBrk="1">
              <a:spcBef>
                <a:spcPct val="0"/>
              </a:spcBef>
              <a:spcAft>
                <a:spcPct val="0"/>
              </a:spcAft>
              <a:defRPr kumimoji="1" sz="1200" kern="1200">
                <a:solidFill>
                  <a:schemeClr val="tx1"/>
                </a:solidFill>
                <a:latin typeface="Arial" pitchFamily="34" charset="0"/>
                <a:ea typeface="Gulim" pitchFamily="34" charset="-127"/>
                <a:cs typeface="+mn-cs"/>
              </a:defRPr>
            </a:lvl5pPr>
            <a:lvl6pPr marL="2286000" algn="l" defTabSz="914400" rtl="0" eaLnBrk="1" latinLnBrk="0" hangingPunct="1">
              <a:defRPr kumimoji="1" sz="1200" kern="1200">
                <a:solidFill>
                  <a:schemeClr val="tx1"/>
                </a:solidFill>
                <a:latin typeface="Arial" pitchFamily="34" charset="0"/>
                <a:ea typeface="Gulim" pitchFamily="34" charset="-127"/>
                <a:cs typeface="+mn-cs"/>
              </a:defRPr>
            </a:lvl6pPr>
            <a:lvl7pPr marL="2743200" algn="l" defTabSz="914400" rtl="0" eaLnBrk="1" latinLnBrk="0" hangingPunct="1">
              <a:defRPr kumimoji="1" sz="1200" kern="1200">
                <a:solidFill>
                  <a:schemeClr val="tx1"/>
                </a:solidFill>
                <a:latin typeface="Arial" pitchFamily="34" charset="0"/>
                <a:ea typeface="Gulim" pitchFamily="34" charset="-127"/>
                <a:cs typeface="+mn-cs"/>
              </a:defRPr>
            </a:lvl7pPr>
            <a:lvl8pPr marL="3200400" algn="l" defTabSz="914400" rtl="0" eaLnBrk="1" latinLnBrk="0" hangingPunct="1">
              <a:defRPr kumimoji="1" sz="1200" kern="1200">
                <a:solidFill>
                  <a:schemeClr val="tx1"/>
                </a:solidFill>
                <a:latin typeface="Arial" pitchFamily="34" charset="0"/>
                <a:ea typeface="Gulim" pitchFamily="34" charset="-127"/>
                <a:cs typeface="+mn-cs"/>
              </a:defRPr>
            </a:lvl8pPr>
            <a:lvl9pPr marL="3657600" algn="l" defTabSz="914400" rtl="0" eaLnBrk="1" latinLnBrk="0" hangingPunct="1">
              <a:defRPr kumimoji="1" sz="1200" kern="1200">
                <a:solidFill>
                  <a:schemeClr val="tx1"/>
                </a:solidFill>
                <a:latin typeface="Arial" pitchFamily="34" charset="0"/>
                <a:ea typeface="Gulim" pitchFamily="34" charset="-127"/>
                <a:cs typeface="+mn-cs"/>
              </a:defRPr>
            </a:lvl9pPr>
          </a:lstStyle>
          <a:p>
            <a:pPr algn="ctr"/>
            <a:endParaRPr lang="en-US" altLang="ja-JP" sz="1000" b="1" kern="0" dirty="0" smtClean="0">
              <a:solidFill>
                <a:srgbClr val="000000"/>
              </a:solidFill>
              <a:latin typeface="Calibri" pitchFamily="34" charset="0"/>
            </a:endParaRPr>
          </a:p>
        </p:txBody>
      </p:sp>
      <p:sp>
        <p:nvSpPr>
          <p:cNvPr id="48" name="직사각형 47"/>
          <p:cNvSpPr/>
          <p:nvPr/>
        </p:nvSpPr>
        <p:spPr>
          <a:xfrm>
            <a:off x="4427986" y="3112281"/>
            <a:ext cx="4000527" cy="246221"/>
          </a:xfrm>
          <a:prstGeom prst="rect">
            <a:avLst/>
          </a:prstGeom>
        </p:spPr>
        <p:txBody>
          <a:bodyPr wrap="square">
            <a:spAutoFit/>
          </a:bodyPr>
          <a:lstStyle/>
          <a:p>
            <a:r>
              <a:rPr lang="en-US" altLang="ko-KR" sz="1000" b="1" kern="0" dirty="0" smtClean="0">
                <a:solidFill>
                  <a:srgbClr val="000000"/>
                </a:solidFill>
                <a:latin typeface="Calibri" pitchFamily="34" charset="0"/>
              </a:rPr>
              <a:t>- </a:t>
            </a:r>
            <a:r>
              <a:rPr lang="ru-RU" altLang="ko-KR" sz="1000" b="1" kern="0" dirty="0" smtClean="0">
                <a:solidFill>
                  <a:srgbClr val="000000"/>
                </a:solidFill>
                <a:latin typeface="Calibri" pitchFamily="34" charset="0"/>
              </a:rPr>
              <a:t>Аутентификация по картам </a:t>
            </a:r>
            <a:r>
              <a:rPr lang="en-US" altLang="ko-KR" sz="1000" b="1" kern="0" dirty="0" smtClean="0">
                <a:solidFill>
                  <a:srgbClr val="000000"/>
                </a:solidFill>
                <a:latin typeface="Calibri" pitchFamily="34" charset="0"/>
              </a:rPr>
              <a:t>(PIN, </a:t>
            </a:r>
            <a:r>
              <a:rPr lang="ru-RU" altLang="ko-KR" sz="1000" b="1" kern="0" dirty="0" smtClean="0">
                <a:solidFill>
                  <a:srgbClr val="000000"/>
                </a:solidFill>
                <a:latin typeface="Calibri" pitchFamily="34" charset="0"/>
              </a:rPr>
              <a:t>самостоятельная регистрация</a:t>
            </a:r>
            <a:r>
              <a:rPr lang="en-US" altLang="ko-KR" sz="1000" b="1" kern="0" dirty="0" smtClean="0">
                <a:solidFill>
                  <a:srgbClr val="000000"/>
                </a:solidFill>
                <a:latin typeface="Calibri" pitchFamily="34" charset="0"/>
              </a:rPr>
              <a:t>) </a:t>
            </a:r>
          </a:p>
        </p:txBody>
      </p:sp>
      <p:sp>
        <p:nvSpPr>
          <p:cNvPr id="50" name="직사각형 49"/>
          <p:cNvSpPr/>
          <p:nvPr/>
        </p:nvSpPr>
        <p:spPr>
          <a:xfrm>
            <a:off x="4359890" y="3488938"/>
            <a:ext cx="4388574" cy="276999"/>
          </a:xfrm>
          <a:prstGeom prst="rect">
            <a:avLst/>
          </a:prstGeom>
        </p:spPr>
        <p:txBody>
          <a:bodyPr wrap="none">
            <a:spAutoFit/>
          </a:bodyPr>
          <a:lstStyle/>
          <a:p>
            <a:r>
              <a:rPr lang="ru-RU" altLang="ko-KR" sz="1200" b="1" dirty="0" smtClean="0">
                <a:solidFill>
                  <a:srgbClr val="002960">
                    <a:lumMod val="90000"/>
                    <a:lumOff val="10000"/>
                  </a:srgbClr>
                </a:solidFill>
                <a:latin typeface="Calibri" pitchFamily="34" charset="0"/>
                <a:sym typeface="Webdings"/>
              </a:rPr>
              <a:t>Высокая продуктивность с автоматизированными процессами</a:t>
            </a:r>
            <a:endParaRPr lang="ko-KR" altLang="en-US" sz="1200" dirty="0">
              <a:solidFill>
                <a:srgbClr val="000000"/>
              </a:solidFill>
            </a:endParaRPr>
          </a:p>
        </p:txBody>
      </p:sp>
      <p:sp>
        <p:nvSpPr>
          <p:cNvPr id="51" name="직사각형 50"/>
          <p:cNvSpPr/>
          <p:nvPr/>
        </p:nvSpPr>
        <p:spPr>
          <a:xfrm>
            <a:off x="4355976" y="3672713"/>
            <a:ext cx="4464496" cy="707886"/>
          </a:xfrm>
          <a:prstGeom prst="rect">
            <a:avLst/>
          </a:prstGeom>
        </p:spPr>
        <p:txBody>
          <a:bodyPr wrap="square">
            <a:spAutoFit/>
          </a:bodyPr>
          <a:lstStyle/>
          <a:p>
            <a:r>
              <a:rPr lang="en-US" altLang="ko-KR" sz="1000" b="1" kern="0" dirty="0" smtClean="0">
                <a:solidFill>
                  <a:srgbClr val="000000"/>
                </a:solidFill>
                <a:latin typeface="Calibri" pitchFamily="34" charset="0"/>
              </a:rPr>
              <a:t>- </a:t>
            </a:r>
            <a:r>
              <a:rPr lang="ru-RU" altLang="ko-KR" sz="1000" b="1" kern="0" dirty="0" smtClean="0">
                <a:solidFill>
                  <a:srgbClr val="000000"/>
                </a:solidFill>
                <a:latin typeface="Calibri" pitchFamily="34" charset="0"/>
              </a:rPr>
              <a:t>Простое сканирование</a:t>
            </a:r>
            <a:r>
              <a:rPr lang="en-US" altLang="ko-KR" sz="1000" b="1" kern="0" dirty="0" smtClean="0">
                <a:solidFill>
                  <a:srgbClr val="000000"/>
                </a:solidFill>
                <a:latin typeface="Calibri" pitchFamily="34" charset="0"/>
              </a:rPr>
              <a:t>, </a:t>
            </a:r>
            <a:r>
              <a:rPr lang="ru-RU" altLang="ko-KR" sz="1000" b="1" kern="0" dirty="0" smtClean="0">
                <a:solidFill>
                  <a:srgbClr val="000000"/>
                </a:solidFill>
                <a:latin typeface="Calibri" pitchFamily="34" charset="0"/>
              </a:rPr>
              <a:t>Рассылка факсов </a:t>
            </a:r>
            <a:r>
              <a:rPr lang="en-US" altLang="ko-KR" sz="1000" b="1" kern="0" dirty="0" smtClean="0">
                <a:solidFill>
                  <a:srgbClr val="000000"/>
                </a:solidFill>
                <a:latin typeface="Calibri" pitchFamily="34" charset="0"/>
              </a:rPr>
              <a:t>(Email/Fax/SMB/FTP/SMB/etc.) </a:t>
            </a:r>
          </a:p>
          <a:p>
            <a:pPr>
              <a:buFontTx/>
              <a:buChar char="-"/>
            </a:pPr>
            <a:r>
              <a:rPr lang="en-US" altLang="ko-KR" sz="1000" b="1" kern="0" dirty="0" smtClean="0">
                <a:solidFill>
                  <a:srgbClr val="000000"/>
                </a:solidFill>
                <a:latin typeface="Calibri" pitchFamily="34" charset="0"/>
              </a:rPr>
              <a:t> </a:t>
            </a:r>
            <a:r>
              <a:rPr lang="ru-RU" altLang="ko-KR" sz="1000" b="1" kern="0" dirty="0" smtClean="0">
                <a:solidFill>
                  <a:srgbClr val="000000"/>
                </a:solidFill>
                <a:latin typeface="Calibri" pitchFamily="34" charset="0"/>
              </a:rPr>
              <a:t>Сканирование в клик</a:t>
            </a:r>
            <a:r>
              <a:rPr lang="en-US" altLang="ko-KR" sz="1000" b="1" kern="0" dirty="0" smtClean="0">
                <a:solidFill>
                  <a:srgbClr val="000000"/>
                </a:solidFill>
                <a:latin typeface="Calibri" pitchFamily="34" charset="0"/>
              </a:rPr>
              <a:t> </a:t>
            </a:r>
            <a:r>
              <a:rPr lang="ru-RU" altLang="ko-KR" sz="1000" b="1" kern="0" dirty="0" smtClean="0">
                <a:solidFill>
                  <a:srgbClr val="000000"/>
                </a:solidFill>
                <a:latin typeface="Calibri" pitchFamily="34" charset="0"/>
              </a:rPr>
              <a:t>и управление факсами по </a:t>
            </a:r>
            <a:r>
              <a:rPr lang="en-US" altLang="ko-KR" sz="1000" b="1" kern="0" dirty="0" smtClean="0">
                <a:solidFill>
                  <a:srgbClr val="000000"/>
                </a:solidFill>
                <a:latin typeface="Calibri" pitchFamily="34" charset="0"/>
              </a:rPr>
              <a:t>Caller ID</a:t>
            </a:r>
          </a:p>
          <a:p>
            <a:pPr>
              <a:buFontTx/>
              <a:buChar char="-"/>
            </a:pPr>
            <a:r>
              <a:rPr lang="en-US" altLang="ja-JP" sz="1000" b="1" kern="0" dirty="0" smtClean="0">
                <a:solidFill>
                  <a:srgbClr val="000000"/>
                </a:solidFill>
                <a:latin typeface="Calibri" pitchFamily="34" charset="0"/>
              </a:rPr>
              <a:t> </a:t>
            </a:r>
            <a:r>
              <a:rPr lang="ru-RU" altLang="ja-JP" sz="1000" b="1" kern="0" dirty="0" smtClean="0">
                <a:solidFill>
                  <a:srgbClr val="000000"/>
                </a:solidFill>
                <a:latin typeface="Calibri" pitchFamily="34" charset="0"/>
              </a:rPr>
              <a:t>Автоматическая категоризация на базе встроенного </a:t>
            </a:r>
            <a:r>
              <a:rPr lang="en-US" altLang="ja-JP" sz="1000" b="1" kern="0" dirty="0" smtClean="0">
                <a:solidFill>
                  <a:srgbClr val="000000"/>
                </a:solidFill>
                <a:latin typeface="Calibri" pitchFamily="34" charset="0"/>
              </a:rPr>
              <a:t>OCR, </a:t>
            </a:r>
            <a:r>
              <a:rPr lang="ru-RU" altLang="ja-JP" sz="1000" b="1" kern="0" dirty="0" smtClean="0">
                <a:solidFill>
                  <a:srgbClr val="000000"/>
                </a:solidFill>
                <a:latin typeface="Calibri" pitchFamily="34" charset="0"/>
              </a:rPr>
              <a:t>Штрихкод</a:t>
            </a:r>
            <a:endParaRPr lang="en-US" altLang="ko-KR" sz="1000" b="1" kern="0" dirty="0" smtClean="0">
              <a:solidFill>
                <a:srgbClr val="000000"/>
              </a:solidFill>
              <a:latin typeface="Calibri" pitchFamily="34" charset="0"/>
            </a:endParaRPr>
          </a:p>
          <a:p>
            <a:r>
              <a:rPr lang="en-US" altLang="ko-KR" sz="1000" b="1" kern="0" dirty="0" smtClean="0">
                <a:solidFill>
                  <a:srgbClr val="000000"/>
                </a:solidFill>
                <a:latin typeface="Calibri" pitchFamily="34" charset="0"/>
              </a:rPr>
              <a:t>- </a:t>
            </a:r>
            <a:r>
              <a:rPr lang="ru-RU" altLang="ko-KR" sz="1000" b="1" kern="0" dirty="0" smtClean="0">
                <a:solidFill>
                  <a:srgbClr val="000000"/>
                </a:solidFill>
                <a:latin typeface="Calibri" pitchFamily="34" charset="0"/>
              </a:rPr>
              <a:t>Экспорт данных</a:t>
            </a:r>
            <a:endParaRPr lang="en-US" altLang="ko-KR" sz="1000" b="1" kern="0" dirty="0" smtClean="0">
              <a:solidFill>
                <a:srgbClr val="000000"/>
              </a:solidFill>
              <a:latin typeface="Calibri" pitchFamily="34" charset="0"/>
            </a:endParaRPr>
          </a:p>
        </p:txBody>
      </p:sp>
      <p:sp>
        <p:nvSpPr>
          <p:cNvPr id="52" name="직사각형 51"/>
          <p:cNvSpPr/>
          <p:nvPr/>
        </p:nvSpPr>
        <p:spPr>
          <a:xfrm>
            <a:off x="4355976" y="4333491"/>
            <a:ext cx="4371710" cy="276999"/>
          </a:xfrm>
          <a:prstGeom prst="rect">
            <a:avLst/>
          </a:prstGeom>
        </p:spPr>
        <p:txBody>
          <a:bodyPr wrap="none">
            <a:spAutoFit/>
          </a:bodyPr>
          <a:lstStyle/>
          <a:p>
            <a:r>
              <a:rPr lang="ru-RU" altLang="ko-KR" sz="1200" b="1" dirty="0" smtClean="0">
                <a:solidFill>
                  <a:srgbClr val="002960">
                    <a:lumMod val="90000"/>
                    <a:lumOff val="10000"/>
                  </a:srgbClr>
                </a:solidFill>
                <a:latin typeface="Calibri" pitchFamily="34" charset="0"/>
                <a:sym typeface="Webdings"/>
              </a:rPr>
              <a:t>Легкий доступ к облачным решениям для архивации и печати</a:t>
            </a:r>
            <a:endParaRPr lang="ko-KR" altLang="en-US" sz="1200" dirty="0">
              <a:solidFill>
                <a:srgbClr val="000000"/>
              </a:solidFill>
            </a:endParaRPr>
          </a:p>
        </p:txBody>
      </p:sp>
      <p:sp>
        <p:nvSpPr>
          <p:cNvPr id="53" name="직사각형 52"/>
          <p:cNvSpPr/>
          <p:nvPr/>
        </p:nvSpPr>
        <p:spPr>
          <a:xfrm>
            <a:off x="4389606" y="4517267"/>
            <a:ext cx="4214842" cy="400110"/>
          </a:xfrm>
          <a:prstGeom prst="rect">
            <a:avLst/>
          </a:prstGeom>
        </p:spPr>
        <p:txBody>
          <a:bodyPr wrap="square">
            <a:spAutoFit/>
          </a:bodyPr>
          <a:lstStyle/>
          <a:p>
            <a:r>
              <a:rPr lang="en-US" altLang="ko-KR" sz="1000" b="1" kern="0" dirty="0" smtClean="0">
                <a:solidFill>
                  <a:srgbClr val="000000"/>
                </a:solidFill>
                <a:latin typeface="Calibri" pitchFamily="34" charset="0"/>
              </a:rPr>
              <a:t>- </a:t>
            </a:r>
            <a:r>
              <a:rPr lang="ru-RU" altLang="ko-KR" sz="1000" b="1" kern="0" dirty="0" smtClean="0">
                <a:solidFill>
                  <a:srgbClr val="000000"/>
                </a:solidFill>
                <a:latin typeface="Calibri" pitchFamily="34" charset="0"/>
              </a:rPr>
              <a:t>Простое сканирование</a:t>
            </a:r>
            <a:r>
              <a:rPr lang="en-US" altLang="ko-KR" sz="1000" b="1" kern="0" dirty="0" smtClean="0">
                <a:solidFill>
                  <a:srgbClr val="000000"/>
                </a:solidFill>
                <a:latin typeface="Calibri" pitchFamily="34" charset="0"/>
              </a:rPr>
              <a:t>, </a:t>
            </a:r>
            <a:r>
              <a:rPr lang="ru-RU" altLang="ko-KR" sz="1000" b="1" kern="0" dirty="0" smtClean="0">
                <a:solidFill>
                  <a:srgbClr val="000000"/>
                </a:solidFill>
                <a:latin typeface="Calibri" pitchFamily="34" charset="0"/>
              </a:rPr>
              <a:t>Рассылка факсов </a:t>
            </a:r>
            <a:r>
              <a:rPr lang="en-US" altLang="ko-KR" sz="1000" b="1" kern="0" dirty="0" smtClean="0">
                <a:solidFill>
                  <a:srgbClr val="000000"/>
                </a:solidFill>
                <a:latin typeface="Calibri" pitchFamily="34" charset="0"/>
              </a:rPr>
              <a:t>(Email/Fax/SMB/FTP/SMB/etc.) </a:t>
            </a:r>
          </a:p>
          <a:p>
            <a:pPr>
              <a:buFontTx/>
              <a:buChar char="-"/>
            </a:pPr>
            <a:r>
              <a:rPr lang="ru-RU" altLang="ko-KR" sz="1000" b="1" kern="0" dirty="0" smtClean="0">
                <a:solidFill>
                  <a:srgbClr val="000000"/>
                </a:solidFill>
                <a:latin typeface="Calibri" pitchFamily="34" charset="0"/>
              </a:rPr>
              <a:t> Сканирование в клик</a:t>
            </a:r>
            <a:r>
              <a:rPr lang="en-US" altLang="ko-KR" sz="1000" b="1" kern="0" dirty="0" smtClean="0">
                <a:solidFill>
                  <a:srgbClr val="000000"/>
                </a:solidFill>
                <a:latin typeface="Calibri" pitchFamily="34" charset="0"/>
              </a:rPr>
              <a:t> </a:t>
            </a:r>
            <a:r>
              <a:rPr lang="ru-RU" altLang="ko-KR" sz="1000" b="1" kern="0" dirty="0" smtClean="0">
                <a:solidFill>
                  <a:srgbClr val="000000"/>
                </a:solidFill>
                <a:latin typeface="Calibri" pitchFamily="34" charset="0"/>
              </a:rPr>
              <a:t>и управление факсами по </a:t>
            </a:r>
            <a:r>
              <a:rPr lang="en-US" altLang="ko-KR" sz="1000" b="1" kern="0" dirty="0" smtClean="0">
                <a:solidFill>
                  <a:srgbClr val="000000"/>
                </a:solidFill>
                <a:latin typeface="Calibri" pitchFamily="34" charset="0"/>
              </a:rPr>
              <a:t>Caller ID</a:t>
            </a:r>
          </a:p>
        </p:txBody>
      </p:sp>
      <p:sp>
        <p:nvSpPr>
          <p:cNvPr id="32" name="직사각형 43"/>
          <p:cNvSpPr/>
          <p:nvPr/>
        </p:nvSpPr>
        <p:spPr>
          <a:xfrm>
            <a:off x="4355976" y="2957978"/>
            <a:ext cx="3146952" cy="276999"/>
          </a:xfrm>
          <a:prstGeom prst="rect">
            <a:avLst/>
          </a:prstGeom>
        </p:spPr>
        <p:txBody>
          <a:bodyPr wrap="none">
            <a:spAutoFit/>
          </a:bodyPr>
          <a:lstStyle/>
          <a:p>
            <a:r>
              <a:rPr lang="ru-RU" altLang="ko-KR" sz="1200" b="1" dirty="0" smtClean="0">
                <a:solidFill>
                  <a:srgbClr val="002960">
                    <a:lumMod val="90000"/>
                    <a:lumOff val="10000"/>
                  </a:srgbClr>
                </a:solidFill>
                <a:latin typeface="Calibri" pitchFamily="34" charset="0"/>
                <a:sym typeface="Webdings"/>
              </a:rPr>
              <a:t>Улучшенная безопасность и продуктивность</a:t>
            </a:r>
            <a:endParaRPr lang="ko-KR" altLang="en-US" sz="1200" dirty="0">
              <a:solidFill>
                <a:srgbClr val="000000"/>
              </a:solidFill>
            </a:endParaRPr>
          </a:p>
        </p:txBody>
      </p:sp>
      <p:pic>
        <p:nvPicPr>
          <p:cNvPr id="30" name="Picture 2" descr="C:\Users\sekz\Pictures\Samsung logo\Samsung_Business_rg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60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그룹 27"/>
          <p:cNvGrpSpPr>
            <a:grpSpLocks/>
          </p:cNvGrpSpPr>
          <p:nvPr/>
        </p:nvGrpSpPr>
        <p:grpSpPr bwMode="auto">
          <a:xfrm>
            <a:off x="8080619" y="2479102"/>
            <a:ext cx="795839" cy="1005164"/>
            <a:chOff x="9445509" y="3719913"/>
            <a:chExt cx="931020" cy="1477931"/>
          </a:xfrm>
        </p:grpSpPr>
        <p:sp>
          <p:nvSpPr>
            <p:cNvPr id="27" name="직사각형 26"/>
            <p:cNvSpPr/>
            <p:nvPr/>
          </p:nvSpPr>
          <p:spPr>
            <a:xfrm>
              <a:off x="9445509" y="3826244"/>
              <a:ext cx="771525" cy="1371600"/>
            </a:xfrm>
            <a:prstGeom prst="rect">
              <a:avLst/>
            </a:prstGeom>
            <a:solidFill>
              <a:srgbClr val="0D0D0D">
                <a:alpha val="25098"/>
              </a:srgbClr>
            </a:solidFill>
            <a:ln>
              <a:noFill/>
            </a:ln>
            <a:effectLst>
              <a:softEdge rad="3175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ko-KR" altLang="en-US">
                <a:latin typeface="Samsung InterFace"/>
              </a:endParaRPr>
            </a:p>
          </p:txBody>
        </p:sp>
        <p:pic>
          <p:nvPicPr>
            <p:cNvPr id="91182" name="그림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05004" y="3719913"/>
              <a:ext cx="771525" cy="137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39" name="그룹 28"/>
          <p:cNvGrpSpPr>
            <a:grpSpLocks/>
          </p:cNvGrpSpPr>
          <p:nvPr/>
        </p:nvGrpSpPr>
        <p:grpSpPr bwMode="auto">
          <a:xfrm>
            <a:off x="7360832" y="2368977"/>
            <a:ext cx="1093260" cy="1471577"/>
            <a:chOff x="8604708" y="3323706"/>
            <a:chExt cx="1277499" cy="2164017"/>
          </a:xfrm>
        </p:grpSpPr>
        <p:sp>
          <p:nvSpPr>
            <p:cNvPr id="23" name="직사각형 22"/>
            <p:cNvSpPr/>
            <p:nvPr/>
          </p:nvSpPr>
          <p:spPr>
            <a:xfrm>
              <a:off x="8604708" y="3430036"/>
              <a:ext cx="1157449" cy="2057687"/>
            </a:xfrm>
            <a:prstGeom prst="rect">
              <a:avLst/>
            </a:prstGeom>
            <a:solidFill>
              <a:srgbClr val="0D0D0D">
                <a:alpha val="25098"/>
              </a:srgbClr>
            </a:solidFill>
            <a:ln>
              <a:noFill/>
            </a:ln>
            <a:effectLst>
              <a:softEdge rad="3175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ko-KR" altLang="en-US">
                <a:latin typeface="Samsung InterFace"/>
              </a:endParaRPr>
            </a:p>
          </p:txBody>
        </p:sp>
        <p:pic>
          <p:nvPicPr>
            <p:cNvPr id="91178" name="그림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724758" y="3323706"/>
              <a:ext cx="1157449" cy="20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0" name="그룹 25"/>
          <p:cNvGrpSpPr>
            <a:grpSpLocks/>
          </p:cNvGrpSpPr>
          <p:nvPr/>
        </p:nvGrpSpPr>
        <p:grpSpPr bwMode="auto">
          <a:xfrm>
            <a:off x="6467211" y="2222143"/>
            <a:ext cx="1234501" cy="1751209"/>
            <a:chOff x="7560049" y="3118110"/>
            <a:chExt cx="1441911" cy="2575210"/>
          </a:xfrm>
        </p:grpSpPr>
        <p:sp>
          <p:nvSpPr>
            <p:cNvPr id="22" name="직사각형 21"/>
            <p:cNvSpPr/>
            <p:nvPr/>
          </p:nvSpPr>
          <p:spPr>
            <a:xfrm>
              <a:off x="7560049" y="3224440"/>
              <a:ext cx="1388745" cy="2468880"/>
            </a:xfrm>
            <a:prstGeom prst="rect">
              <a:avLst/>
            </a:prstGeom>
            <a:solidFill>
              <a:srgbClr val="0D0D0D">
                <a:alpha val="25098"/>
              </a:srgbClr>
            </a:solidFill>
            <a:ln>
              <a:noFill/>
            </a:ln>
            <a:effectLst>
              <a:softEdge rad="3175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ko-KR" altLang="en-US">
                <a:latin typeface="Samsung InterFace"/>
              </a:endParaRPr>
            </a:p>
          </p:txBody>
        </p:sp>
        <p:pic>
          <p:nvPicPr>
            <p:cNvPr id="91174" name="그림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13215" y="3118110"/>
              <a:ext cx="1388745" cy="246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1" name="그룹 24"/>
          <p:cNvGrpSpPr>
            <a:grpSpLocks/>
          </p:cNvGrpSpPr>
          <p:nvPr/>
        </p:nvGrpSpPr>
        <p:grpSpPr bwMode="auto">
          <a:xfrm>
            <a:off x="5384816" y="2106619"/>
            <a:ext cx="1320061" cy="1937990"/>
            <a:chOff x="6293986" y="2980950"/>
            <a:chExt cx="1543265" cy="2849530"/>
          </a:xfrm>
        </p:grpSpPr>
        <p:sp>
          <p:nvSpPr>
            <p:cNvPr id="21" name="직사각형 20"/>
            <p:cNvSpPr/>
            <p:nvPr/>
          </p:nvSpPr>
          <p:spPr>
            <a:xfrm>
              <a:off x="6294201" y="3087280"/>
              <a:ext cx="1543050" cy="2743200"/>
            </a:xfrm>
            <a:prstGeom prst="rect">
              <a:avLst/>
            </a:prstGeom>
            <a:solidFill>
              <a:srgbClr val="0D0D0D">
                <a:alpha val="25098"/>
              </a:srgbClr>
            </a:solidFill>
            <a:ln>
              <a:noFill/>
            </a:ln>
            <a:effectLst>
              <a:softEdge rad="3175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ko-KR" altLang="en-US">
                <a:latin typeface="Samsung InterFace"/>
              </a:endParaRPr>
            </a:p>
          </p:txBody>
        </p:sp>
        <p:pic>
          <p:nvPicPr>
            <p:cNvPr id="91170" name="그림 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293986" y="2980950"/>
              <a:ext cx="1543265" cy="274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9"/>
          <p:cNvGrpSpPr/>
          <p:nvPr/>
        </p:nvGrpSpPr>
        <p:grpSpPr>
          <a:xfrm>
            <a:off x="3748968" y="1573217"/>
            <a:ext cx="1982233" cy="2889251"/>
            <a:chOff x="1039039" y="3635896"/>
            <a:chExt cx="2001024" cy="3888854"/>
          </a:xfrm>
        </p:grpSpPr>
        <p:pic>
          <p:nvPicPr>
            <p:cNvPr id="41" name="Picture 40" descr="C:\Users\User\Desktop\phone.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39039" y="3635896"/>
              <a:ext cx="2001024" cy="3888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User\Desktop\Screenshot_2014-06-03-13-14-42.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45008" y="3980026"/>
              <a:ext cx="1807553" cy="32134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1147" name="그룹 32"/>
          <p:cNvGrpSpPr>
            <a:grpSpLocks/>
          </p:cNvGrpSpPr>
          <p:nvPr/>
        </p:nvGrpSpPr>
        <p:grpSpPr bwMode="auto">
          <a:xfrm>
            <a:off x="422367" y="2489899"/>
            <a:ext cx="795839" cy="1005164"/>
            <a:chOff x="493712" y="3735153"/>
            <a:chExt cx="931021" cy="1477931"/>
          </a:xfrm>
        </p:grpSpPr>
        <p:sp>
          <p:nvSpPr>
            <p:cNvPr id="49" name="직사각형 48"/>
            <p:cNvSpPr/>
            <p:nvPr/>
          </p:nvSpPr>
          <p:spPr>
            <a:xfrm flipH="1">
              <a:off x="653208" y="3841484"/>
              <a:ext cx="771525" cy="1371600"/>
            </a:xfrm>
            <a:prstGeom prst="rect">
              <a:avLst/>
            </a:prstGeom>
            <a:solidFill>
              <a:srgbClr val="0D0D0D">
                <a:alpha val="25098"/>
              </a:srgbClr>
            </a:solidFill>
            <a:ln>
              <a:noFill/>
            </a:ln>
            <a:effectLst>
              <a:softEdge rad="3175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ko-KR" altLang="en-US">
                <a:latin typeface="Samsung InterFace"/>
              </a:endParaRPr>
            </a:p>
          </p:txBody>
        </p:sp>
        <p:pic>
          <p:nvPicPr>
            <p:cNvPr id="91166" name="그림 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93712" y="3735153"/>
              <a:ext cx="771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8" name="그룹 31"/>
          <p:cNvGrpSpPr>
            <a:grpSpLocks/>
          </p:cNvGrpSpPr>
          <p:nvPr/>
        </p:nvGrpSpPr>
        <p:grpSpPr bwMode="auto">
          <a:xfrm>
            <a:off x="844730" y="2379774"/>
            <a:ext cx="1093260" cy="1471577"/>
            <a:chOff x="988036" y="3338947"/>
            <a:chExt cx="1277498" cy="2164016"/>
          </a:xfrm>
        </p:grpSpPr>
        <p:sp>
          <p:nvSpPr>
            <p:cNvPr id="47" name="직사각형 46"/>
            <p:cNvSpPr/>
            <p:nvPr/>
          </p:nvSpPr>
          <p:spPr>
            <a:xfrm flipH="1">
              <a:off x="1108085" y="3445276"/>
              <a:ext cx="1157449" cy="2057687"/>
            </a:xfrm>
            <a:prstGeom prst="rect">
              <a:avLst/>
            </a:prstGeom>
            <a:solidFill>
              <a:srgbClr val="0D0D0D">
                <a:alpha val="25098"/>
              </a:srgbClr>
            </a:solidFill>
            <a:ln>
              <a:noFill/>
            </a:ln>
            <a:effectLst>
              <a:softEdge rad="3175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ko-KR" altLang="en-US">
                <a:latin typeface="Samsung InterFace"/>
              </a:endParaRPr>
            </a:p>
          </p:txBody>
        </p:sp>
        <p:pic>
          <p:nvPicPr>
            <p:cNvPr id="91162" name="그림 12"/>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988036" y="3338947"/>
              <a:ext cx="1157448" cy="20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9" name="그룹 30"/>
          <p:cNvGrpSpPr>
            <a:grpSpLocks/>
          </p:cNvGrpSpPr>
          <p:nvPr/>
        </p:nvGrpSpPr>
        <p:grpSpPr bwMode="auto">
          <a:xfrm>
            <a:off x="1598470" y="2231860"/>
            <a:ext cx="1233143" cy="1752288"/>
            <a:chOff x="1868281" y="3133350"/>
            <a:chExt cx="1441912" cy="2575210"/>
          </a:xfrm>
        </p:grpSpPr>
        <p:sp>
          <p:nvSpPr>
            <p:cNvPr id="45" name="직사각형 44"/>
            <p:cNvSpPr/>
            <p:nvPr/>
          </p:nvSpPr>
          <p:spPr>
            <a:xfrm flipH="1">
              <a:off x="1921448" y="3239680"/>
              <a:ext cx="1388745" cy="2468880"/>
            </a:xfrm>
            <a:prstGeom prst="rect">
              <a:avLst/>
            </a:prstGeom>
            <a:solidFill>
              <a:srgbClr val="0D0D0D">
                <a:alpha val="25098"/>
              </a:srgbClr>
            </a:solidFill>
            <a:ln>
              <a:noFill/>
            </a:ln>
            <a:effectLst>
              <a:softEdge rad="3175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ko-KR" altLang="en-US">
                <a:latin typeface="Samsung InterFace"/>
              </a:endParaRPr>
            </a:p>
          </p:txBody>
        </p:sp>
        <p:pic>
          <p:nvPicPr>
            <p:cNvPr id="91158" name="그림 11"/>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868281" y="3133350"/>
              <a:ext cx="1388745" cy="246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50" name="그룹 29"/>
          <p:cNvGrpSpPr>
            <a:grpSpLocks/>
          </p:cNvGrpSpPr>
          <p:nvPr/>
        </p:nvGrpSpPr>
        <p:grpSpPr bwMode="auto">
          <a:xfrm>
            <a:off x="2595305" y="2117416"/>
            <a:ext cx="1320061" cy="1937990"/>
            <a:chOff x="3032991" y="2996190"/>
            <a:chExt cx="1543050" cy="2849530"/>
          </a:xfrm>
        </p:grpSpPr>
        <p:sp>
          <p:nvSpPr>
            <p:cNvPr id="43" name="직사각형 42"/>
            <p:cNvSpPr/>
            <p:nvPr/>
          </p:nvSpPr>
          <p:spPr>
            <a:xfrm flipH="1">
              <a:off x="3032991" y="3102520"/>
              <a:ext cx="1543050" cy="2743200"/>
            </a:xfrm>
            <a:prstGeom prst="rect">
              <a:avLst/>
            </a:prstGeom>
            <a:solidFill>
              <a:srgbClr val="0D0D0D">
                <a:alpha val="25098"/>
              </a:srgbClr>
            </a:solidFill>
            <a:ln>
              <a:noFill/>
            </a:ln>
            <a:effectLst>
              <a:softEdge rad="3175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ko-KR" altLang="en-US">
                <a:latin typeface="Samsung InterFace"/>
              </a:endParaRPr>
            </a:p>
          </p:txBody>
        </p:sp>
        <p:pic>
          <p:nvPicPr>
            <p:cNvPr id="91154" name="그림 10"/>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3032991" y="2996190"/>
              <a:ext cx="15430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Box 30"/>
          <p:cNvSpPr txBox="1"/>
          <p:nvPr/>
        </p:nvSpPr>
        <p:spPr>
          <a:xfrm>
            <a:off x="1169192" y="566547"/>
            <a:ext cx="6831438" cy="727280"/>
          </a:xfrm>
          <a:prstGeom prst="rect">
            <a:avLst/>
          </a:prstGeom>
          <a:noFill/>
        </p:spPr>
        <p:txBody>
          <a:bodyPr wrap="square" lIns="80165" tIns="40083" rIns="80165" bIns="40083">
            <a:spAutoFit/>
          </a:bodyPr>
          <a:lstStyle/>
          <a:p>
            <a:pPr algn="ctr" latinLnBrk="0">
              <a:defRPr/>
            </a:pPr>
            <a:r>
              <a:rPr lang="ru-RU" altLang="ko-KR" sz="2100" b="1" dirty="0">
                <a:gradFill>
                  <a:gsLst>
                    <a:gs pos="0">
                      <a:srgbClr val="0070C3"/>
                    </a:gs>
                    <a:gs pos="100000">
                      <a:srgbClr val="0070C3"/>
                    </a:gs>
                  </a:gsLst>
                  <a:lin ang="5400000" scaled="0"/>
                </a:gradFill>
                <a:latin typeface="Samsung InterFace"/>
                <a:ea typeface="MS PGothic" pitchFamily="34" charset="-128"/>
                <a:cs typeface="Arial" panose="020B0604020202020204" pitchFamily="34" charset="0"/>
              </a:rPr>
              <a:t>Вся информация о </a:t>
            </a:r>
            <a:r>
              <a:rPr lang="ru-RU" altLang="ko-KR" sz="2100" b="1" dirty="0" smtClean="0">
                <a:gradFill>
                  <a:gsLst>
                    <a:gs pos="0">
                      <a:srgbClr val="0070C3"/>
                    </a:gs>
                    <a:gs pos="100000">
                      <a:srgbClr val="0070C3"/>
                    </a:gs>
                  </a:gsLst>
                  <a:lin ang="5400000" scaled="0"/>
                </a:gradFill>
                <a:latin typeface="Samsung InterFace"/>
                <a:ea typeface="MS PGothic" pitchFamily="34" charset="-128"/>
                <a:cs typeface="Arial" panose="020B0604020202020204" pitchFamily="34" charset="0"/>
              </a:rPr>
              <a:t>принтерах и МФУ </a:t>
            </a:r>
            <a:r>
              <a:rPr lang="en-US" altLang="ko-KR" sz="2100" b="1" dirty="0">
                <a:gradFill>
                  <a:gsLst>
                    <a:gs pos="0">
                      <a:srgbClr val="0070C3"/>
                    </a:gs>
                    <a:gs pos="100000">
                      <a:srgbClr val="0070C3"/>
                    </a:gs>
                  </a:gsLst>
                  <a:lin ang="5400000" scaled="0"/>
                </a:gradFill>
                <a:latin typeface="Samsung InterFace"/>
                <a:ea typeface="MS PGothic" pitchFamily="34" charset="-128"/>
                <a:cs typeface="Arial" panose="020B0604020202020204" pitchFamily="34" charset="0"/>
              </a:rPr>
              <a:t>Samsung </a:t>
            </a:r>
            <a:r>
              <a:rPr lang="ru-RU" altLang="ko-KR" sz="2100" b="1" dirty="0">
                <a:gradFill>
                  <a:gsLst>
                    <a:gs pos="0">
                      <a:srgbClr val="0070C3"/>
                    </a:gs>
                    <a:gs pos="100000">
                      <a:srgbClr val="0070C3"/>
                    </a:gs>
                  </a:gsLst>
                  <a:lin ang="5400000" scaled="0"/>
                </a:gradFill>
                <a:latin typeface="Samsung InterFace"/>
                <a:ea typeface="MS PGothic" pitchFamily="34" charset="-128"/>
                <a:cs typeface="Arial" panose="020B0604020202020204" pitchFamily="34" charset="0"/>
              </a:rPr>
              <a:t>в приложении </a:t>
            </a:r>
            <a:r>
              <a:rPr lang="en-US" altLang="ko-KR" sz="2100" b="1" dirty="0">
                <a:gradFill>
                  <a:gsLst>
                    <a:gs pos="0">
                      <a:srgbClr val="0070C3"/>
                    </a:gs>
                    <a:gs pos="100000">
                      <a:srgbClr val="0070C3"/>
                    </a:gs>
                  </a:gsLst>
                  <a:lin ang="5400000" scaled="0"/>
                </a:gradFill>
                <a:latin typeface="Samsung InterFace"/>
                <a:ea typeface="MS PGothic" pitchFamily="34" charset="-128"/>
                <a:cs typeface="Arial" panose="020B0604020202020204" pitchFamily="34" charset="0"/>
              </a:rPr>
              <a:t>Smart Catalog</a:t>
            </a:r>
            <a:r>
              <a:rPr lang="ru-RU" altLang="ko-KR" sz="2100" b="1" dirty="0">
                <a:gradFill>
                  <a:gsLst>
                    <a:gs pos="0">
                      <a:srgbClr val="0070C3"/>
                    </a:gs>
                    <a:gs pos="100000">
                      <a:srgbClr val="0070C3"/>
                    </a:gs>
                  </a:gsLst>
                  <a:lin ang="5400000" scaled="0"/>
                </a:gradFill>
                <a:latin typeface="Samsung InterFace"/>
                <a:ea typeface="MS PGothic" pitchFamily="34" charset="-128"/>
                <a:cs typeface="Arial" panose="020B0604020202020204" pitchFamily="34" charset="0"/>
              </a:rPr>
              <a:t> </a:t>
            </a:r>
            <a:r>
              <a:rPr lang="en-US" altLang="ko-KR" sz="2100" b="1" dirty="0">
                <a:gradFill>
                  <a:gsLst>
                    <a:gs pos="0">
                      <a:srgbClr val="0070C3"/>
                    </a:gs>
                    <a:gs pos="100000">
                      <a:srgbClr val="0070C3"/>
                    </a:gs>
                  </a:gsLst>
                  <a:lin ang="5400000" scaled="0"/>
                </a:gradFill>
                <a:latin typeface="Samsung InterFace"/>
                <a:ea typeface="MS PGothic" pitchFamily="34" charset="-128"/>
                <a:cs typeface="Arial" panose="020B0604020202020204" pitchFamily="34" charset="0"/>
              </a:rPr>
              <a:t> </a:t>
            </a:r>
            <a:r>
              <a:rPr lang="en-US" altLang="ko-KR" dirty="0">
                <a:gradFill>
                  <a:gsLst>
                    <a:gs pos="0">
                      <a:srgbClr val="0070C3"/>
                    </a:gs>
                    <a:gs pos="100000">
                      <a:srgbClr val="0070C3"/>
                    </a:gs>
                  </a:gsLst>
                  <a:lin ang="5400000" scaled="0"/>
                </a:gradFill>
                <a:latin typeface="Samsung InterFace"/>
                <a:ea typeface="MS PGothic" pitchFamily="34" charset="-128"/>
                <a:cs typeface="Arial" panose="020B0604020202020204" pitchFamily="34" charset="0"/>
              </a:rPr>
              <a:t>(Android™, </a:t>
            </a:r>
            <a:r>
              <a:rPr lang="en-US" altLang="ko-KR" dirty="0" err="1">
                <a:gradFill>
                  <a:gsLst>
                    <a:gs pos="0">
                      <a:srgbClr val="0070C3"/>
                    </a:gs>
                    <a:gs pos="100000">
                      <a:srgbClr val="0070C3"/>
                    </a:gs>
                  </a:gsLst>
                  <a:lin ang="5400000" scaled="0"/>
                </a:gradFill>
                <a:latin typeface="Samsung InterFace"/>
                <a:ea typeface="MS PGothic" pitchFamily="34" charset="-128"/>
                <a:cs typeface="Arial" panose="020B0604020202020204" pitchFamily="34" charset="0"/>
              </a:rPr>
              <a:t>iOS</a:t>
            </a:r>
            <a:r>
              <a:rPr lang="en-US" altLang="ko-KR" dirty="0">
                <a:gradFill>
                  <a:gsLst>
                    <a:gs pos="0">
                      <a:srgbClr val="0070C3"/>
                    </a:gs>
                    <a:gs pos="100000">
                      <a:srgbClr val="0070C3"/>
                    </a:gs>
                  </a:gsLst>
                  <a:lin ang="5400000" scaled="0"/>
                </a:gradFill>
                <a:latin typeface="Samsung InterFace"/>
                <a:ea typeface="MS PGothic" pitchFamily="34" charset="-128"/>
                <a:cs typeface="Arial" panose="020B0604020202020204" pitchFamily="34" charset="0"/>
              </a:rPr>
              <a:t>®)</a:t>
            </a:r>
          </a:p>
        </p:txBody>
      </p:sp>
      <p:sp>
        <p:nvSpPr>
          <p:cNvPr id="39" name="TextBox 6"/>
          <p:cNvSpPr txBox="1">
            <a:spLocks noChangeArrowheads="1"/>
          </p:cNvSpPr>
          <p:nvPr/>
        </p:nvSpPr>
        <p:spPr bwMode="auto">
          <a:xfrm>
            <a:off x="327134" y="53969"/>
            <a:ext cx="5261240" cy="51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defPPr>
              <a:defRPr lang="en-US"/>
            </a:defPPr>
            <a:lvl1pPr latinLnBrk="0">
              <a:defRPr kumimoji="0" sz="2800" b="1">
                <a:gradFill>
                  <a:gsLst>
                    <a:gs pos="100000">
                      <a:srgbClr val="006AAC"/>
                    </a:gs>
                    <a:gs pos="0">
                      <a:srgbClr val="006AAC"/>
                    </a:gs>
                  </a:gsLst>
                  <a:lin ang="5400000" scaled="0"/>
                </a:gradFill>
                <a:latin typeface="Arial" panose="020B0604020202020204" pitchFamily="34" charset="0"/>
                <a:ea typeface="Arial Unicode MS" panose="020B0604020202020204" pitchFamily="50" charset="-127"/>
                <a:cs typeface="Arial" panose="020B0604020202020204" pitchFamily="34" charset="0"/>
              </a:defRPr>
            </a:lvl1pPr>
          </a:lstStyle>
          <a:p>
            <a:pPr>
              <a:defRPr/>
            </a:pPr>
            <a:r>
              <a:rPr lang="ru-RU" altLang="ko-KR" dirty="0" smtClean="0">
                <a:latin typeface="Samsung InterFace" panose="020B0503020203020204" pitchFamily="34" charset="0"/>
              </a:rPr>
              <a:t>Приложение </a:t>
            </a:r>
            <a:r>
              <a:rPr lang="en-US" altLang="ko-KR" dirty="0" smtClean="0">
                <a:latin typeface="Samsung InterFace" panose="020B0503020203020204" pitchFamily="34" charset="0"/>
              </a:rPr>
              <a:t>Printing Catalog</a:t>
            </a:r>
            <a:endParaRPr lang="en-US" altLang="ko-KR" dirty="0">
              <a:latin typeface="Samsung InterFace" panose="020B0503020203020204" pitchFamily="34" charset="0"/>
            </a:endParaRPr>
          </a:p>
        </p:txBody>
      </p:sp>
      <p:pic>
        <p:nvPicPr>
          <p:cNvPr id="32" name="Picture 2" descr="C:\Users\sekz\Pictures\Samsung logo\Samsung_Business_rgb.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29350" y="4216328"/>
            <a:ext cx="2647108" cy="510778"/>
          </a:xfrm>
          <a:prstGeom prst="roundRect">
            <a:avLst/>
          </a:prstGeom>
          <a:solidFill>
            <a:schemeClr val="bg1"/>
          </a:solidFill>
          <a:ln w="44450" cmpd="sng">
            <a:solidFill>
              <a:srgbClr val="FF0000"/>
            </a:solidFill>
          </a:ln>
        </p:spPr>
        <p:txBody>
          <a:bodyPr wrap="square" rtlCol="0">
            <a:spAutoFit/>
          </a:bodyPr>
          <a:lstStyle/>
          <a:p>
            <a:r>
              <a:rPr lang="en-US" sz="2400" b="1" dirty="0" smtClean="0">
                <a:solidFill>
                  <a:srgbClr val="7030A0"/>
                </a:solidFill>
                <a:latin typeface="Times New Roman" panose="02020603050405020304" pitchFamily="18" charset="0"/>
                <a:cs typeface="Times New Roman" panose="02020603050405020304" pitchFamily="18" charset="0"/>
              </a:rPr>
              <a:t>Q23R5YU8OP09</a:t>
            </a:r>
            <a:endParaRPr lang="en-US"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239537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TextBox 17"/>
          <p:cNvSpPr txBox="1"/>
          <p:nvPr/>
        </p:nvSpPr>
        <p:spPr>
          <a:xfrm>
            <a:off x="384396" y="1017974"/>
            <a:ext cx="2718436" cy="369332"/>
          </a:xfrm>
          <a:prstGeom prst="rect">
            <a:avLst/>
          </a:prstGeom>
          <a:noFill/>
        </p:spPr>
        <p:txBody>
          <a:bodyPr wrap="none" rtlCol="0">
            <a:spAutoFit/>
          </a:bodyPr>
          <a:ls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a:lstStyle>
          <a:p>
            <a:r>
              <a:rPr lang="en-US" altLang="ko-KR" b="1" dirty="0" smtClean="0">
                <a:solidFill>
                  <a:schemeClr val="bg1"/>
                </a:solidFill>
                <a:latin typeface="Calibri" pitchFamily="34" charset="0"/>
                <a:ea typeface="+mn-ea"/>
                <a:cs typeface="Calibri" pitchFamily="34" charset="0"/>
              </a:rPr>
              <a:t>Samsung NFC Mobile Print</a:t>
            </a:r>
            <a:endParaRPr lang="ko-KR" altLang="en-US" b="1" dirty="0" smtClean="0">
              <a:solidFill>
                <a:schemeClr val="bg1"/>
              </a:solidFill>
              <a:latin typeface="Calibri" pitchFamily="34" charset="0"/>
              <a:ea typeface="+mn-ea"/>
              <a:cs typeface="Calibri" pitchFamily="34" charset="0"/>
            </a:endParaRPr>
          </a:p>
        </p:txBody>
      </p:sp>
      <p:pic>
        <p:nvPicPr>
          <p:cNvPr id="37" name="Picture 39" descr="C:\YDIPPT\ClipArt\화살표\CB0143_1.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72203" y="2951480"/>
            <a:ext cx="736409" cy="387174"/>
          </a:xfrm>
          <a:prstGeom prst="rect">
            <a:avLst/>
          </a:prstGeom>
          <a:noFill/>
          <a:ln w="9525">
            <a:noFill/>
            <a:miter lim="800000"/>
            <a:headEnd/>
            <a:tailEnd/>
          </a:ln>
          <a:effectLst/>
        </p:spPr>
      </p:pic>
      <p:pic>
        <p:nvPicPr>
          <p:cNvPr id="50" name="그림 89" descr="그림75.png"/>
          <p:cNvPicPr>
            <a:picLocks noChangeAspect="1"/>
          </p:cNvPicPr>
          <p:nvPr/>
        </p:nvPicPr>
        <p:blipFill>
          <a:blip r:embed="rId4" cstate="print"/>
          <a:srcRect/>
          <a:stretch>
            <a:fillRect/>
          </a:stretch>
        </p:blipFill>
        <p:spPr bwMode="auto">
          <a:xfrm>
            <a:off x="303390" y="400050"/>
            <a:ext cx="6408712" cy="1362076"/>
          </a:xfrm>
          <a:prstGeom prst="rect">
            <a:avLst/>
          </a:prstGeom>
          <a:noFill/>
          <a:ln w="9525">
            <a:noFill/>
            <a:miter lim="800000"/>
            <a:headEnd/>
            <a:tailEnd/>
          </a:ln>
        </p:spPr>
      </p:pic>
      <p:sp>
        <p:nvSpPr>
          <p:cNvPr id="51" name="TextBox 50"/>
          <p:cNvSpPr txBox="1"/>
          <p:nvPr/>
        </p:nvSpPr>
        <p:spPr>
          <a:xfrm>
            <a:off x="470009" y="472899"/>
            <a:ext cx="7177238" cy="1200329"/>
          </a:xfrm>
          <a:prstGeom prst="rect">
            <a:avLst/>
          </a:prstGeom>
          <a:noFill/>
        </p:spPr>
        <p:txBody>
          <a:bodyPr wrap="square" rtlCol="0">
            <a:spAutoFit/>
          </a:bodyPr>
          <a:lstStyle/>
          <a:p>
            <a:r>
              <a:rPr lang="ru-RU" b="1" dirty="0">
                <a:latin typeface="+mj-lt"/>
              </a:rPr>
              <a:t>Мобильная печать в одно касание</a:t>
            </a:r>
            <a:r>
              <a:rPr lang="ru-RU" b="1" dirty="0" smtClean="0">
                <a:latin typeface="+mj-lt"/>
              </a:rPr>
              <a:t>!</a:t>
            </a:r>
            <a:endParaRPr lang="en-US" b="1" dirty="0" smtClean="0">
              <a:latin typeface="+mj-lt"/>
            </a:endParaRPr>
          </a:p>
          <a:p>
            <a:r>
              <a:rPr lang="ru-RU" dirty="0" smtClean="0">
                <a:latin typeface="+mj-lt"/>
              </a:rPr>
              <a:t>Просто </a:t>
            </a:r>
            <a:r>
              <a:rPr lang="ru-RU" dirty="0">
                <a:latin typeface="+mj-lt"/>
              </a:rPr>
              <a:t>коснитесь вашим мобильным устройством </a:t>
            </a:r>
            <a:r>
              <a:rPr lang="ru-RU" dirty="0" smtClean="0">
                <a:latin typeface="+mj-lt"/>
              </a:rPr>
              <a:t>принтера </a:t>
            </a:r>
            <a:r>
              <a:rPr lang="en-US" dirty="0" smtClean="0">
                <a:latin typeface="+mj-lt"/>
              </a:rPr>
              <a:t>Samsung </a:t>
            </a:r>
            <a:r>
              <a:rPr lang="ru-RU" dirty="0" smtClean="0">
                <a:latin typeface="+mj-lt"/>
              </a:rPr>
              <a:t>с логотипом </a:t>
            </a:r>
            <a:r>
              <a:rPr lang="en-US" dirty="0" smtClean="0">
                <a:latin typeface="+mj-lt"/>
              </a:rPr>
              <a:t>NFC</a:t>
            </a:r>
            <a:r>
              <a:rPr lang="ru-RU" dirty="0" smtClean="0">
                <a:latin typeface="+mj-lt"/>
              </a:rPr>
              <a:t> </a:t>
            </a:r>
            <a:r>
              <a:rPr lang="ru-RU" dirty="0">
                <a:latin typeface="+mj-lt"/>
              </a:rPr>
              <a:t>и отпечатайте любой </a:t>
            </a:r>
            <a:r>
              <a:rPr lang="ru-RU" dirty="0" smtClean="0">
                <a:latin typeface="+mj-lt"/>
              </a:rPr>
              <a:t>контент</a:t>
            </a:r>
            <a:r>
              <a:rPr lang="en-US" dirty="0" smtClean="0">
                <a:latin typeface="+mj-lt"/>
              </a:rPr>
              <a:t>. </a:t>
            </a:r>
            <a:r>
              <a:rPr lang="ru-RU" dirty="0" smtClean="0">
                <a:latin typeface="+mj-lt"/>
              </a:rPr>
              <a:t>Никакие настройки производить не нужно. </a:t>
            </a:r>
            <a:r>
              <a:rPr lang="ru-RU" b="1" dirty="0" smtClean="0">
                <a:latin typeface="+mj-lt"/>
              </a:rPr>
              <a:t>Что может быть проще!</a:t>
            </a:r>
            <a:endParaRPr lang="en-US" altLang="ko-KR" b="1" spc="-50" dirty="0" smtClean="0">
              <a:solidFill>
                <a:srgbClr val="0070C0"/>
              </a:solidFill>
              <a:latin typeface="+mj-lt"/>
              <a:cs typeface="Calibri" pitchFamily="34" charset="0"/>
            </a:endParaRPr>
          </a:p>
        </p:txBody>
      </p:sp>
      <p:pic>
        <p:nvPicPr>
          <p:cNvPr id="32"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432582">
            <a:off x="4668146" y="2985479"/>
            <a:ext cx="642174" cy="618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84396" y="1657612"/>
            <a:ext cx="8567675" cy="3432728"/>
            <a:chOff x="384394" y="1606610"/>
            <a:chExt cx="8567675" cy="4576970"/>
          </a:xfrm>
        </p:grpSpPr>
        <p:pic>
          <p:nvPicPr>
            <p:cNvPr id="33"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8688"/>
            <a:stretch/>
          </p:blipFill>
          <p:spPr bwMode="auto">
            <a:xfrm>
              <a:off x="570477" y="2432355"/>
              <a:ext cx="1549273" cy="2775246"/>
            </a:xfrm>
            <a:prstGeom prst="rect">
              <a:avLst/>
            </a:prstGeom>
            <a:noFill/>
            <a:ln w="9525">
              <a:noFill/>
              <a:miter lim="800000"/>
              <a:headEnd/>
              <a:tailEnd/>
            </a:ln>
            <a:effectLst/>
          </p:spPr>
        </p:pic>
        <p:sp>
          <p:nvSpPr>
            <p:cNvPr id="39" name="Rectangle 38"/>
            <p:cNvSpPr/>
            <p:nvPr/>
          </p:nvSpPr>
          <p:spPr>
            <a:xfrm>
              <a:off x="384394" y="1663195"/>
              <a:ext cx="2199128" cy="779700"/>
            </a:xfrm>
            <a:prstGeom prst="rect">
              <a:avLst/>
            </a:prstGeom>
          </p:spPr>
          <p:txBody>
            <a:bodyPr wrap="none">
              <a:spAutoFit/>
            </a:bodyPr>
            <a:lstStyle/>
            <a:p>
              <a:pPr eaLnBrk="0" hangingPunct="0">
                <a:buClr>
                  <a:srgbClr val="002960"/>
                </a:buClr>
                <a:defRPr/>
              </a:pPr>
              <a:r>
                <a:rPr lang="ru-RU" altLang="ko-KR" sz="1600" b="1" u="sng" dirty="0" smtClean="0">
                  <a:solidFill>
                    <a:schemeClr val="tx1">
                      <a:lumMod val="65000"/>
                      <a:lumOff val="35000"/>
                    </a:schemeClr>
                  </a:solidFill>
                  <a:latin typeface="Calibri" pitchFamily="34" charset="0"/>
                </a:rPr>
                <a:t>Запустите</a:t>
              </a:r>
              <a:r>
                <a:rPr lang="ru-RU" altLang="ko-KR" sz="1600" b="1" dirty="0" smtClean="0">
                  <a:solidFill>
                    <a:schemeClr val="tx1">
                      <a:lumMod val="65000"/>
                      <a:lumOff val="35000"/>
                    </a:schemeClr>
                  </a:solidFill>
                  <a:latin typeface="Calibri" pitchFamily="34" charset="0"/>
                </a:rPr>
                <a:t> </a:t>
              </a:r>
              <a:r>
                <a:rPr lang="ru-RU" altLang="ko-KR" sz="1600" dirty="0" smtClean="0">
                  <a:solidFill>
                    <a:schemeClr val="tx1">
                      <a:lumMod val="65000"/>
                      <a:lumOff val="35000"/>
                    </a:schemeClr>
                  </a:solidFill>
                  <a:latin typeface="Calibri" pitchFamily="34" charset="0"/>
                </a:rPr>
                <a:t>приложение</a:t>
              </a:r>
            </a:p>
            <a:p>
              <a:pPr eaLnBrk="0" hangingPunct="0">
                <a:buClr>
                  <a:srgbClr val="002960"/>
                </a:buClr>
                <a:defRPr/>
              </a:pPr>
              <a:r>
                <a:rPr lang="en-US" altLang="ko-KR" sz="1600" dirty="0" smtClean="0">
                  <a:solidFill>
                    <a:schemeClr val="tx1">
                      <a:lumMod val="65000"/>
                      <a:lumOff val="35000"/>
                    </a:schemeClr>
                  </a:solidFill>
                  <a:latin typeface="Calibri" pitchFamily="34" charset="0"/>
                </a:rPr>
                <a:t>Mobile Print</a:t>
              </a:r>
            </a:p>
          </p:txBody>
        </p:sp>
        <p:sp>
          <p:nvSpPr>
            <p:cNvPr id="40" name="Rectangle 39"/>
            <p:cNvSpPr/>
            <p:nvPr/>
          </p:nvSpPr>
          <p:spPr>
            <a:xfrm>
              <a:off x="3856099" y="1606610"/>
              <a:ext cx="1959511" cy="779700"/>
            </a:xfrm>
            <a:prstGeom prst="rect">
              <a:avLst/>
            </a:prstGeom>
          </p:spPr>
          <p:txBody>
            <a:bodyPr wrap="none">
              <a:spAutoFit/>
            </a:bodyPr>
            <a:lstStyle/>
            <a:p>
              <a:pPr eaLnBrk="0" hangingPunct="0">
                <a:buClr>
                  <a:srgbClr val="002960"/>
                </a:buClr>
                <a:defRPr/>
              </a:pPr>
              <a:r>
                <a:rPr lang="ru-RU" altLang="ko-KR" sz="1600" dirty="0" smtClean="0">
                  <a:solidFill>
                    <a:schemeClr val="tx1">
                      <a:lumMod val="65000"/>
                      <a:lumOff val="35000"/>
                    </a:schemeClr>
                  </a:solidFill>
                  <a:latin typeface="Calibri" pitchFamily="34" charset="0"/>
                </a:rPr>
                <a:t>Выберите файл и </a:t>
              </a:r>
            </a:p>
            <a:p>
              <a:pPr eaLnBrk="0" hangingPunct="0">
                <a:buClr>
                  <a:srgbClr val="002960"/>
                </a:buClr>
                <a:defRPr/>
              </a:pPr>
              <a:r>
                <a:rPr lang="ru-RU" altLang="ko-KR" sz="1600" b="1" u="sng" dirty="0" smtClean="0">
                  <a:solidFill>
                    <a:schemeClr val="tx1">
                      <a:lumMod val="65000"/>
                      <a:lumOff val="35000"/>
                    </a:schemeClr>
                  </a:solidFill>
                  <a:latin typeface="Calibri" pitchFamily="34" charset="0"/>
                </a:rPr>
                <a:t>коснитесь принтера</a:t>
              </a:r>
              <a:endParaRPr lang="en-US" altLang="ko-KR" sz="1600" dirty="0" smtClean="0">
                <a:solidFill>
                  <a:schemeClr val="tx1">
                    <a:lumMod val="65000"/>
                    <a:lumOff val="35000"/>
                  </a:schemeClr>
                </a:solidFill>
                <a:latin typeface="Calibri" pitchFamily="34" charset="0"/>
              </a:endParaRPr>
            </a:p>
          </p:txBody>
        </p:sp>
        <p:sp>
          <p:nvSpPr>
            <p:cNvPr id="42" name="Rectangle 41"/>
            <p:cNvSpPr/>
            <p:nvPr/>
          </p:nvSpPr>
          <p:spPr>
            <a:xfrm>
              <a:off x="7010063" y="1786306"/>
              <a:ext cx="1942006" cy="451405"/>
            </a:xfrm>
            <a:prstGeom prst="rect">
              <a:avLst/>
            </a:prstGeom>
          </p:spPr>
          <p:txBody>
            <a:bodyPr wrap="none">
              <a:spAutoFit/>
            </a:bodyPr>
            <a:lstStyle/>
            <a:p>
              <a:pPr eaLnBrk="0" hangingPunct="0">
                <a:spcBef>
                  <a:spcPts val="600"/>
                </a:spcBef>
                <a:spcAft>
                  <a:spcPts val="600"/>
                </a:spcAft>
                <a:buClr>
                  <a:srgbClr val="002960"/>
                </a:buClr>
                <a:defRPr/>
              </a:pPr>
              <a:r>
                <a:rPr lang="ru-RU" altLang="ko-KR" sz="1600" b="1" u="sng" dirty="0" smtClean="0">
                  <a:solidFill>
                    <a:schemeClr val="tx1">
                      <a:lumMod val="65000"/>
                      <a:lumOff val="35000"/>
                    </a:schemeClr>
                  </a:solidFill>
                  <a:latin typeface="Calibri" pitchFamily="34" charset="0"/>
                </a:rPr>
                <a:t>Получите</a:t>
              </a:r>
              <a:r>
                <a:rPr lang="ru-RU" altLang="ko-KR" sz="1600" b="1" dirty="0" smtClean="0">
                  <a:solidFill>
                    <a:schemeClr val="tx1">
                      <a:lumMod val="65000"/>
                      <a:lumOff val="35000"/>
                    </a:schemeClr>
                  </a:solidFill>
                  <a:latin typeface="Calibri" pitchFamily="34" charset="0"/>
                </a:rPr>
                <a:t> </a:t>
              </a:r>
              <a:r>
                <a:rPr lang="ru-RU" altLang="ko-KR" sz="1600" dirty="0" smtClean="0">
                  <a:solidFill>
                    <a:schemeClr val="tx1">
                      <a:lumMod val="65000"/>
                      <a:lumOff val="35000"/>
                    </a:schemeClr>
                  </a:solidFill>
                  <a:latin typeface="Calibri" pitchFamily="34" charset="0"/>
                </a:rPr>
                <a:t>отпечаток</a:t>
              </a:r>
              <a:endParaRPr lang="en-US" altLang="ko-KR" sz="1600" dirty="0" smtClean="0">
                <a:solidFill>
                  <a:schemeClr val="tx1">
                    <a:lumMod val="65000"/>
                    <a:lumOff val="35000"/>
                  </a:schemeClr>
                </a:solidFill>
                <a:latin typeface="Calibri" pitchFamily="34" charset="0"/>
              </a:endParaRPr>
            </a:p>
          </p:txBody>
        </p:sp>
        <p:grpSp>
          <p:nvGrpSpPr>
            <p:cNvPr id="2" name="Group 30"/>
            <p:cNvGrpSpPr/>
            <p:nvPr/>
          </p:nvGrpSpPr>
          <p:grpSpPr>
            <a:xfrm>
              <a:off x="3929058" y="2354767"/>
              <a:ext cx="2214718" cy="2357454"/>
              <a:chOff x="3714744" y="2120096"/>
              <a:chExt cx="2214718" cy="2357454"/>
            </a:xfrm>
          </p:grpSpPr>
          <p:sp>
            <p:nvSpPr>
              <p:cNvPr id="23" name="이등변 삼각형 22"/>
              <p:cNvSpPr/>
              <p:nvPr/>
            </p:nvSpPr>
            <p:spPr bwMode="auto">
              <a:xfrm rot="12703627">
                <a:off x="3825348" y="3986622"/>
                <a:ext cx="178528" cy="309568"/>
              </a:xfrm>
              <a:prstGeom prst="triangle">
                <a:avLst/>
              </a:prstGeom>
              <a:solidFill>
                <a:schemeClr val="bg1">
                  <a:lumMod val="75000"/>
                </a:schemeClr>
              </a:solidFill>
              <a:ln w="31750" cap="flat" cmpd="sng" algn="ctr">
                <a:noFill/>
                <a:prstDash val="solid"/>
              </a:ln>
              <a:effectLst/>
            </p:spPr>
            <p:txBody>
              <a:bodyPr lIns="0" tIns="0" rIns="0" bIns="0" rtlCol="0" anchor="ctr"/>
              <a:lstStyle/>
              <a:p>
                <a:pPr marL="300891" indent="-300891" algn="ctr" defTabSz="1031626" fontAlgn="auto" latinLnBrk="0">
                  <a:lnSpc>
                    <a:spcPct val="125000"/>
                  </a:lnSpc>
                  <a:spcBef>
                    <a:spcPts val="0"/>
                  </a:spcBef>
                  <a:spcAft>
                    <a:spcPts val="0"/>
                  </a:spcAft>
                </a:pPr>
                <a:endParaRPr kumimoji="0" lang="ko-KR" altLang="en-US" sz="2400" kern="0" dirty="0" smtClean="0">
                  <a:latin typeface="Samsung Imagination Condensed" pitchFamily="50" charset="0"/>
                  <a:ea typeface="맑은 고딕"/>
                  <a:cs typeface="Calibri" pitchFamily="34" charset="0"/>
                </a:endParaRPr>
              </a:p>
            </p:txBody>
          </p:sp>
          <p:sp>
            <p:nvSpPr>
              <p:cNvPr id="24" name="타원 17"/>
              <p:cNvSpPr>
                <a:spLocks noChangeAspect="1"/>
              </p:cNvSpPr>
              <p:nvPr/>
            </p:nvSpPr>
            <p:spPr bwMode="auto">
              <a:xfrm>
                <a:off x="3714744" y="2120096"/>
                <a:ext cx="2143143" cy="2357454"/>
              </a:xfrm>
              <a:prstGeom prst="ellipse">
                <a:avLst/>
              </a:prstGeom>
              <a:solidFill>
                <a:schemeClr val="bg1"/>
              </a:solidFill>
              <a:ln w="47625" cap="flat" cmpd="sng" algn="ctr">
                <a:solidFill>
                  <a:schemeClr val="bg1">
                    <a:lumMod val="75000"/>
                  </a:schemeClr>
                </a:solidFill>
                <a:prstDash val="solid"/>
              </a:ln>
              <a:effectLst/>
            </p:spPr>
            <p:txBody>
              <a:bodyPr lIns="0" tIns="0" rIns="0" bIns="0" rtlCol="0" anchor="ctr"/>
              <a:lstStyle/>
              <a:p>
                <a:pPr marL="300891" indent="-300891" algn="ctr" defTabSz="1031626" fontAlgn="auto" latinLnBrk="0">
                  <a:lnSpc>
                    <a:spcPct val="125000"/>
                  </a:lnSpc>
                  <a:spcBef>
                    <a:spcPts val="0"/>
                  </a:spcBef>
                  <a:spcAft>
                    <a:spcPts val="0"/>
                  </a:spcAft>
                </a:pPr>
                <a:endParaRPr kumimoji="0" lang="ko-KR" altLang="en-US" sz="2400" kern="0" dirty="0" smtClean="0">
                  <a:latin typeface="Samsung Imagination Condensed" pitchFamily="50" charset="0"/>
                  <a:ea typeface="맑은 고딕"/>
                  <a:cs typeface="Calibri" pitchFamily="34" charset="0"/>
                </a:endParaRPr>
              </a:p>
            </p:txBody>
          </p:sp>
          <p:pic>
            <p:nvPicPr>
              <p:cNvPr id="25" name="Pictur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14942" y="2929728"/>
                <a:ext cx="714520" cy="64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14744" y="2858290"/>
                <a:ext cx="380407" cy="714380"/>
              </a:xfrm>
              <a:prstGeom prst="rect">
                <a:avLst/>
              </a:prstGeom>
              <a:noFill/>
              <a:ln w="9525">
                <a:noFill/>
                <a:miter lim="800000"/>
                <a:headEnd/>
                <a:tailEnd/>
              </a:ln>
              <a:effectLst/>
            </p:spPr>
          </p:pic>
          <p:pic>
            <p:nvPicPr>
              <p:cNvPr id="28" name="Picture 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262089" y="2459074"/>
                <a:ext cx="881415" cy="756406"/>
              </a:xfrm>
              <a:prstGeom prst="rect">
                <a:avLst/>
              </a:prstGeom>
              <a:noFill/>
              <a:ln w="9525">
                <a:noFill/>
                <a:miter lim="800000"/>
                <a:headEnd/>
                <a:tailEnd/>
              </a:ln>
              <a:effectLst/>
            </p:spPr>
          </p:pic>
          <p:cxnSp>
            <p:nvCxnSpPr>
              <p:cNvPr id="29" name="Straight Arrow Connector 28"/>
              <p:cNvCxnSpPr/>
              <p:nvPr/>
            </p:nvCxnSpPr>
            <p:spPr>
              <a:xfrm>
                <a:off x="4286248" y="3356768"/>
                <a:ext cx="857256" cy="1588"/>
              </a:xfrm>
              <a:prstGeom prst="straightConnector1">
                <a:avLst/>
              </a:prstGeom>
              <a:ln w="38100">
                <a:solidFill>
                  <a:schemeClr val="accent1">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36" name="Picture 39" descr="C:\YDIPPT\ClipArt\화살표\CB0143_1.e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0330" y="3876834"/>
              <a:ext cx="736409" cy="516231"/>
            </a:xfrm>
            <a:prstGeom prst="rect">
              <a:avLst/>
            </a:prstGeom>
            <a:noFill/>
            <a:ln w="9525">
              <a:noFill/>
              <a:miter lim="800000"/>
              <a:headEnd/>
              <a:tailEnd/>
            </a:ln>
            <a:effectLst/>
          </p:spPr>
        </p:pic>
        <p:pic>
          <p:nvPicPr>
            <p:cNvPr id="31"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929454" y="3429000"/>
              <a:ext cx="1900830" cy="1571272"/>
            </a:xfrm>
            <a:prstGeom prst="rect">
              <a:avLst/>
            </a:prstGeom>
            <a:noFill/>
            <a:ln w="9525">
              <a:noFill/>
              <a:miter lim="800000"/>
              <a:headEnd/>
              <a:tailEnd/>
            </a:ln>
            <a:effectLst/>
          </p:spPr>
        </p:pic>
        <p:pic>
          <p:nvPicPr>
            <p:cNvPr id="104455" name="Picture 7" descr="C:\Users\KIMOONLEE\Pictures\NFC-Print.pn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762979" y="4612623"/>
              <a:ext cx="2508165" cy="1570957"/>
            </a:xfrm>
            <a:prstGeom prst="rect">
              <a:avLst/>
            </a:prstGeom>
            <a:noFill/>
          </p:spPr>
        </p:pic>
      </p:grpSp>
      <p:sp>
        <p:nvSpPr>
          <p:cNvPr id="30" name="슬라이드 번호 개체 틀 2"/>
          <p:cNvSpPr>
            <a:spLocks noGrp="1"/>
          </p:cNvSpPr>
          <p:nvPr>
            <p:ph type="sldNum" sz="quarter" idx="4"/>
          </p:nvPr>
        </p:nvSpPr>
        <p:spPr>
          <a:xfrm>
            <a:off x="8783960" y="4947464"/>
            <a:ext cx="360040" cy="196037"/>
          </a:xfrm>
        </p:spPr>
        <p:txBody>
          <a:bodyPr/>
          <a:lstStyle/>
          <a:p>
            <a:fld id="{4CEFF5AB-71DA-41C3-822A-B4AF2645A4CA}" type="slidenum">
              <a:rPr lang="en-US" altLang="ko-KR" smtClean="0"/>
              <a:pPr/>
              <a:t>4</a:t>
            </a:fld>
            <a:endParaRPr lang="en-US" dirty="0"/>
          </a:p>
        </p:txBody>
      </p:sp>
      <p:pic>
        <p:nvPicPr>
          <p:cNvPr id="2050"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846046" y="746921"/>
            <a:ext cx="638175" cy="47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6"/>
          <p:cNvSpPr txBox="1">
            <a:spLocks noChangeArrowheads="1"/>
          </p:cNvSpPr>
          <p:nvPr/>
        </p:nvSpPr>
        <p:spPr bwMode="auto">
          <a:xfrm>
            <a:off x="327134" y="-69856"/>
            <a:ext cx="4563165" cy="57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defPPr>
              <a:defRPr lang="en-US"/>
            </a:defPPr>
            <a:lvl1pPr latinLnBrk="0">
              <a:defRPr kumimoji="0" sz="2800" b="1">
                <a:gradFill>
                  <a:gsLst>
                    <a:gs pos="100000">
                      <a:srgbClr val="006AAC"/>
                    </a:gs>
                    <a:gs pos="0">
                      <a:srgbClr val="006AAC"/>
                    </a:gs>
                  </a:gsLst>
                  <a:lin ang="5400000" scaled="0"/>
                </a:gradFill>
                <a:latin typeface="Arial" panose="020B0604020202020204" pitchFamily="34" charset="0"/>
                <a:ea typeface="Arial Unicode MS" panose="020B0604020202020204" pitchFamily="50" charset="-127"/>
                <a:cs typeface="Arial" panose="020B0604020202020204" pitchFamily="34" charset="0"/>
              </a:defRPr>
            </a:lvl1pPr>
          </a:lstStyle>
          <a:p>
            <a:pPr>
              <a:defRPr/>
            </a:pPr>
            <a:r>
              <a:rPr lang="en-US" altLang="ko-KR" sz="3200" dirty="0" smtClean="0">
                <a:latin typeface="Times New Roman" panose="02020603050405020304" pitchFamily="18" charset="0"/>
                <a:cs typeface="Times New Roman" panose="02020603050405020304" pitchFamily="18" charset="0"/>
              </a:rPr>
              <a:t>NFC </a:t>
            </a:r>
            <a:r>
              <a:rPr lang="ru-RU" altLang="ko-KR" sz="3200" dirty="0" smtClean="0">
                <a:latin typeface="Times New Roman" panose="02020603050405020304" pitchFamily="18" charset="0"/>
                <a:cs typeface="Times New Roman" panose="02020603050405020304" pitchFamily="18" charset="0"/>
              </a:rPr>
              <a:t>печать от </a:t>
            </a:r>
            <a:r>
              <a:rPr lang="en-US" altLang="ko-KR" sz="3200" dirty="0" smtClean="0">
                <a:latin typeface="Times New Roman" panose="02020603050405020304" pitchFamily="18" charset="0"/>
                <a:cs typeface="Times New Roman" panose="02020603050405020304" pitchFamily="18" charset="0"/>
              </a:rPr>
              <a:t>Samsung</a:t>
            </a:r>
            <a:endParaRPr lang="en-US" altLang="ko-KR" sz="3200" dirty="0">
              <a:latin typeface="Times New Roman" panose="02020603050405020304" pitchFamily="18" charset="0"/>
              <a:cs typeface="Times New Roman" panose="02020603050405020304" pitchFamily="18" charset="0"/>
            </a:endParaRPr>
          </a:p>
        </p:txBody>
      </p:sp>
      <p:pic>
        <p:nvPicPr>
          <p:cNvPr id="26" name="Picture 2" descr="C:\Users\sekz\Pictures\Samsung logo\Samsung_Business_rgb.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19974" y="60385"/>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55113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0" y="1"/>
            <a:ext cx="9144000" cy="5143500"/>
          </a:xfrm>
          <a:prstGeom prst="rect">
            <a:avLst/>
          </a:prstGeom>
          <a:solidFill>
            <a:srgbClr val="00264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latinLnBrk="0">
              <a:defRPr/>
            </a:pPr>
            <a:endParaRPr kumimoji="0" lang="ko-KR" altLang="en-US">
              <a:latin typeface="Arial" panose="020B0604020202020204" pitchFamily="34" charset="0"/>
              <a:cs typeface="Arial" panose="020B0604020202020204" pitchFamily="34" charset="0"/>
            </a:endParaRPr>
          </a:p>
        </p:txBody>
      </p:sp>
      <p:grpSp>
        <p:nvGrpSpPr>
          <p:cNvPr id="8" name="그룹 7"/>
          <p:cNvGrpSpPr/>
          <p:nvPr/>
        </p:nvGrpSpPr>
        <p:grpSpPr>
          <a:xfrm>
            <a:off x="3721146" y="1"/>
            <a:ext cx="6416768" cy="5143499"/>
            <a:chOff x="10031760" y="0"/>
            <a:chExt cx="13641763" cy="13893800"/>
          </a:xfrm>
        </p:grpSpPr>
        <p:pic>
          <p:nvPicPr>
            <p:cNvPr id="9" name="Picture 1"/>
            <p:cNvPicPr>
              <a:picLocks noChangeArrowheads="1"/>
            </p:cNvPicPr>
            <p:nvPr/>
          </p:nvPicPr>
          <p:blipFill rotWithShape="1">
            <a:blip r:embed="rId3" cstate="screen">
              <a:extLst>
                <a:ext uri="{28A0092B-C50C-407E-A947-70E740481C1C}">
                  <a14:useLocalDpi xmlns:a14="http://schemas.microsoft.com/office/drawing/2010/main"/>
                </a:ext>
              </a:extLst>
            </a:blip>
            <a:srcRect r="5154"/>
            <a:stretch/>
          </p:blipFill>
          <p:spPr bwMode="auto">
            <a:xfrm>
              <a:off x="10688641" y="0"/>
              <a:ext cx="12984882" cy="138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 name="Picture 2" descr="\\psf\Home\Desktop\line4.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31760" y="0"/>
              <a:ext cx="3305287" cy="1371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그룹 22"/>
          <p:cNvGrpSpPr/>
          <p:nvPr/>
        </p:nvGrpSpPr>
        <p:grpSpPr>
          <a:xfrm>
            <a:off x="137036" y="656137"/>
            <a:ext cx="4434965" cy="3425610"/>
            <a:chOff x="452171" y="-142390"/>
            <a:chExt cx="4434965" cy="2848422"/>
          </a:xfrm>
        </p:grpSpPr>
        <p:sp>
          <p:nvSpPr>
            <p:cNvPr id="11" name="TextBox 6"/>
            <p:cNvSpPr txBox="1">
              <a:spLocks noChangeArrowheads="1"/>
            </p:cNvSpPr>
            <p:nvPr/>
          </p:nvSpPr>
          <p:spPr bwMode="auto">
            <a:xfrm>
              <a:off x="452171" y="1784240"/>
              <a:ext cx="2800447" cy="71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defPPr>
                <a:defRPr lang="en-US"/>
              </a:defPPr>
              <a:lvl1pPr eaLnBrk="0" latinLnBrk="0" hangingPunct="0">
                <a:buFontTx/>
                <a:buNone/>
                <a:defRPr kumimoji="0" sz="4500" b="1" spc="-150">
                  <a:gradFill>
                    <a:gsLst>
                      <a:gs pos="0">
                        <a:schemeClr val="bg1"/>
                      </a:gs>
                      <a:gs pos="100000">
                        <a:schemeClr val="bg1"/>
                      </a:gs>
                    </a:gsLst>
                    <a:lin ang="5400000" scaled="0"/>
                  </a:gradFill>
                  <a:latin typeface="Samsung InterFace" panose="020B0503020203020204" pitchFamily="34" charset="0"/>
                  <a:ea typeface="MS PGothic" pitchFamily="34" charset="-128"/>
                  <a:cs typeface="Arial" charset="0"/>
                </a:defRPr>
              </a:lvl1pPr>
              <a:lvl2pPr marL="742950" indent="-285750" eaLnBrk="0" hangingPunct="0">
                <a:spcBef>
                  <a:spcPct val="20000"/>
                </a:spcBef>
                <a:buFont typeface="Arial" charset="0"/>
                <a:defRPr>
                  <a:latin typeface="Arial" charset="0"/>
                  <a:ea typeface="Arial" charset="0"/>
                  <a:cs typeface="Arial" charset="0"/>
                </a:defRPr>
              </a:lvl2pPr>
              <a:lvl3pPr marL="1143000" indent="-228600" eaLnBrk="0" hangingPunct="0">
                <a:spcBef>
                  <a:spcPct val="20000"/>
                </a:spcBef>
                <a:buFont typeface="Arial" charset="0"/>
                <a:defRPr>
                  <a:latin typeface="Arial" charset="0"/>
                  <a:ea typeface="Arial" charset="0"/>
                  <a:cs typeface="Arial" charset="0"/>
                </a:defRPr>
              </a:lvl3pPr>
              <a:lvl4pPr marL="1600200" indent="-228600" eaLnBrk="0" hangingPunct="0">
                <a:spcBef>
                  <a:spcPct val="20000"/>
                </a:spcBef>
                <a:buFont typeface="Arial" charset="0"/>
                <a:defRPr>
                  <a:latin typeface="Arial" charset="0"/>
                  <a:ea typeface="Arial" charset="0"/>
                  <a:cs typeface="Arial" charset="0"/>
                </a:defRPr>
              </a:lvl4pPr>
              <a:lvl5pPr marL="2057400" indent="-228600" eaLnBrk="0" hangingPunct="0">
                <a:spcBef>
                  <a:spcPct val="20000"/>
                </a:spcBef>
                <a:buFont typeface="Arial" charset="0"/>
                <a:defRPr>
                  <a:latin typeface="Arial" charset="0"/>
                  <a:ea typeface="Arial" charset="0"/>
                  <a:cs typeface="Arial" charset="0"/>
                </a:defRPr>
              </a:lvl5pPr>
              <a:lvl6pPr marL="2514600" indent="-228600" defTabSz="520700" eaLnBrk="0" fontAlgn="base" hangingPunct="0">
                <a:spcBef>
                  <a:spcPct val="20000"/>
                </a:spcBef>
                <a:spcAft>
                  <a:spcPct val="0"/>
                </a:spcAft>
                <a:buFont typeface="Arial" charset="0"/>
                <a:defRPr>
                  <a:latin typeface="Arial" charset="0"/>
                  <a:ea typeface="Arial" charset="0"/>
                  <a:cs typeface="Arial" charset="0"/>
                </a:defRPr>
              </a:lvl6pPr>
              <a:lvl7pPr marL="2971800" indent="-228600" defTabSz="520700" eaLnBrk="0" fontAlgn="base" hangingPunct="0">
                <a:spcBef>
                  <a:spcPct val="20000"/>
                </a:spcBef>
                <a:spcAft>
                  <a:spcPct val="0"/>
                </a:spcAft>
                <a:buFont typeface="Arial" charset="0"/>
                <a:defRPr>
                  <a:latin typeface="Arial" charset="0"/>
                  <a:ea typeface="Arial" charset="0"/>
                  <a:cs typeface="Arial" charset="0"/>
                </a:defRPr>
              </a:lvl7pPr>
              <a:lvl8pPr marL="3429000" indent="-228600" defTabSz="520700" eaLnBrk="0" fontAlgn="base" hangingPunct="0">
                <a:spcBef>
                  <a:spcPct val="20000"/>
                </a:spcBef>
                <a:spcAft>
                  <a:spcPct val="0"/>
                </a:spcAft>
                <a:buFont typeface="Arial" charset="0"/>
                <a:defRPr>
                  <a:latin typeface="Arial" charset="0"/>
                  <a:ea typeface="Arial" charset="0"/>
                  <a:cs typeface="Arial" charset="0"/>
                </a:defRPr>
              </a:lvl8pPr>
              <a:lvl9pPr marL="3886200" indent="-228600" defTabSz="520700" eaLnBrk="0" fontAlgn="base" hangingPunct="0">
                <a:spcBef>
                  <a:spcPct val="20000"/>
                </a:spcBef>
                <a:spcAft>
                  <a:spcPct val="0"/>
                </a:spcAft>
                <a:buFont typeface="Arial" charset="0"/>
                <a:defRPr>
                  <a:latin typeface="Arial" charset="0"/>
                  <a:ea typeface="Arial" charset="0"/>
                  <a:cs typeface="Arial" charset="0"/>
                </a:defRPr>
              </a:lvl9pPr>
            </a:lstStyle>
            <a:p>
              <a:pPr>
                <a:defRPr/>
              </a:pPr>
              <a:r>
                <a:rPr lang="en-US" altLang="ko-KR" sz="2800" dirty="0" smtClean="0">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SMARTIFY  </a:t>
              </a:r>
            </a:p>
            <a:p>
              <a:pPr>
                <a:defRPr/>
              </a:pPr>
              <a:r>
                <a:rPr lang="en-US" altLang="ko-KR" sz="2800" dirty="0" smtClean="0">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YOUR  BUSINESS</a:t>
              </a:r>
              <a:endParaRPr lang="en-US" altLang="ko-KR" sz="2800" dirty="0">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endParaRPr>
            </a:p>
          </p:txBody>
        </p:sp>
        <p:sp>
          <p:nvSpPr>
            <p:cNvPr id="2" name="TextBox 1"/>
            <p:cNvSpPr txBox="1"/>
            <p:nvPr/>
          </p:nvSpPr>
          <p:spPr>
            <a:xfrm>
              <a:off x="452171" y="2501297"/>
              <a:ext cx="3146695" cy="204735"/>
            </a:xfrm>
            <a:prstGeom prst="rect">
              <a:avLst/>
            </a:prstGeom>
            <a:noFill/>
          </p:spPr>
          <p:txBody>
            <a:bodyPr wrap="none" lIns="0" tIns="0" rIns="0" bIns="0" rtlCol="0">
              <a:spAutoFit/>
            </a:bodyPr>
            <a:lstStyle/>
            <a:p>
              <a:r>
                <a:rPr lang="en-US" altLang="ko-KR" sz="1600" dirty="0" smtClean="0">
                  <a:solidFill>
                    <a:schemeClr val="bg1"/>
                  </a:solidFill>
                  <a:latin typeface="Arial" panose="020B0604020202020204" pitchFamily="34" charset="0"/>
                  <a:cs typeface="Arial" panose="020B0604020202020204" pitchFamily="34" charset="0"/>
                </a:rPr>
                <a:t>With Samsung Printing Innovation.</a:t>
              </a:r>
              <a:endParaRPr lang="ko-KR" altLang="en-US" sz="1600" dirty="0">
                <a:solidFill>
                  <a:schemeClr val="bg1"/>
                </a:solidFill>
                <a:latin typeface="Arial" panose="020B0604020202020204" pitchFamily="34" charset="0"/>
                <a:cs typeface="Arial" panose="020B0604020202020204" pitchFamily="34" charset="0"/>
              </a:endParaRPr>
            </a:p>
          </p:txBody>
        </p:sp>
        <p:sp>
          <p:nvSpPr>
            <p:cNvPr id="12" name="TextBox 6"/>
            <p:cNvSpPr txBox="1">
              <a:spLocks noChangeArrowheads="1"/>
            </p:cNvSpPr>
            <p:nvPr/>
          </p:nvSpPr>
          <p:spPr bwMode="auto">
            <a:xfrm>
              <a:off x="452172" y="-142390"/>
              <a:ext cx="4434964" cy="81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en-US"/>
              </a:defPPr>
              <a:lvl1pPr eaLnBrk="0" latinLnBrk="0" hangingPunct="0">
                <a:buFontTx/>
                <a:buNone/>
                <a:defRPr kumimoji="0" sz="4500" b="1" spc="-150">
                  <a:gradFill>
                    <a:gsLst>
                      <a:gs pos="0">
                        <a:schemeClr val="bg1"/>
                      </a:gs>
                      <a:gs pos="100000">
                        <a:schemeClr val="bg1"/>
                      </a:gs>
                    </a:gsLst>
                    <a:lin ang="5400000" scaled="0"/>
                  </a:gradFill>
                  <a:latin typeface="Samsung InterFace" panose="020B0503020203020204" pitchFamily="34" charset="0"/>
                  <a:ea typeface="MS PGothic" pitchFamily="34" charset="-128"/>
                  <a:cs typeface="Arial" charset="0"/>
                </a:defRPr>
              </a:lvl1pPr>
              <a:lvl2pPr marL="742950" indent="-285750" eaLnBrk="0" hangingPunct="0">
                <a:spcBef>
                  <a:spcPct val="20000"/>
                </a:spcBef>
                <a:buFont typeface="Arial" charset="0"/>
                <a:defRPr>
                  <a:latin typeface="Arial" charset="0"/>
                  <a:ea typeface="Arial" charset="0"/>
                  <a:cs typeface="Arial" charset="0"/>
                </a:defRPr>
              </a:lvl2pPr>
              <a:lvl3pPr marL="1143000" indent="-228600" eaLnBrk="0" hangingPunct="0">
                <a:spcBef>
                  <a:spcPct val="20000"/>
                </a:spcBef>
                <a:buFont typeface="Arial" charset="0"/>
                <a:defRPr>
                  <a:latin typeface="Arial" charset="0"/>
                  <a:ea typeface="Arial" charset="0"/>
                  <a:cs typeface="Arial" charset="0"/>
                </a:defRPr>
              </a:lvl3pPr>
              <a:lvl4pPr marL="1600200" indent="-228600" eaLnBrk="0" hangingPunct="0">
                <a:spcBef>
                  <a:spcPct val="20000"/>
                </a:spcBef>
                <a:buFont typeface="Arial" charset="0"/>
                <a:defRPr>
                  <a:latin typeface="Arial" charset="0"/>
                  <a:ea typeface="Arial" charset="0"/>
                  <a:cs typeface="Arial" charset="0"/>
                </a:defRPr>
              </a:lvl4pPr>
              <a:lvl5pPr marL="2057400" indent="-228600" eaLnBrk="0" hangingPunct="0">
                <a:spcBef>
                  <a:spcPct val="20000"/>
                </a:spcBef>
                <a:buFont typeface="Arial" charset="0"/>
                <a:defRPr>
                  <a:latin typeface="Arial" charset="0"/>
                  <a:ea typeface="Arial" charset="0"/>
                  <a:cs typeface="Arial" charset="0"/>
                </a:defRPr>
              </a:lvl5pPr>
              <a:lvl6pPr marL="2514600" indent="-228600" defTabSz="520700" eaLnBrk="0" fontAlgn="base" hangingPunct="0">
                <a:spcBef>
                  <a:spcPct val="20000"/>
                </a:spcBef>
                <a:spcAft>
                  <a:spcPct val="0"/>
                </a:spcAft>
                <a:buFont typeface="Arial" charset="0"/>
                <a:defRPr>
                  <a:latin typeface="Arial" charset="0"/>
                  <a:ea typeface="Arial" charset="0"/>
                  <a:cs typeface="Arial" charset="0"/>
                </a:defRPr>
              </a:lvl6pPr>
              <a:lvl7pPr marL="2971800" indent="-228600" defTabSz="520700" eaLnBrk="0" fontAlgn="base" hangingPunct="0">
                <a:spcBef>
                  <a:spcPct val="20000"/>
                </a:spcBef>
                <a:spcAft>
                  <a:spcPct val="0"/>
                </a:spcAft>
                <a:buFont typeface="Arial" charset="0"/>
                <a:defRPr>
                  <a:latin typeface="Arial" charset="0"/>
                  <a:ea typeface="Arial" charset="0"/>
                  <a:cs typeface="Arial" charset="0"/>
                </a:defRPr>
              </a:lvl7pPr>
              <a:lvl8pPr marL="3429000" indent="-228600" defTabSz="520700" eaLnBrk="0" fontAlgn="base" hangingPunct="0">
                <a:spcBef>
                  <a:spcPct val="20000"/>
                </a:spcBef>
                <a:spcAft>
                  <a:spcPct val="0"/>
                </a:spcAft>
                <a:buFont typeface="Arial" charset="0"/>
                <a:defRPr>
                  <a:latin typeface="Arial" charset="0"/>
                  <a:ea typeface="Arial" charset="0"/>
                  <a:cs typeface="Arial" charset="0"/>
                </a:defRPr>
              </a:lvl8pPr>
              <a:lvl9pPr marL="3886200" indent="-228600" defTabSz="520700" eaLnBrk="0" fontAlgn="base" hangingPunct="0">
                <a:spcBef>
                  <a:spcPct val="20000"/>
                </a:spcBef>
                <a:spcAft>
                  <a:spcPct val="0"/>
                </a:spcAft>
                <a:buFont typeface="Arial" charset="0"/>
                <a:defRPr>
                  <a:latin typeface="Arial" charset="0"/>
                  <a:ea typeface="Arial" charset="0"/>
                  <a:cs typeface="Arial" charset="0"/>
                </a:defRPr>
              </a:lvl9pPr>
            </a:lstStyle>
            <a:p>
              <a:pPr eaLnBrk="1" latinLnBrk="1" hangingPunct="1">
                <a:defRPr/>
              </a:pPr>
              <a:r>
                <a:rPr lang="ru-RU" altLang="ko-KR" sz="3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Давайте создадим будущее</a:t>
              </a:r>
              <a:r>
                <a:rPr lang="en-US" altLang="ko-KR" sz="3200" dirty="0" smtClean="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r>
                <a:rPr lang="ru-RU" altLang="ko-KR" sz="32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ВМЕСТЕ</a:t>
              </a:r>
              <a:r>
                <a:rPr lang="en-US" altLang="ko-KR" sz="3200" dirty="0" smtClean="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t>
              </a:r>
              <a:endParaRPr lang="en-US" altLang="ko-KR" sz="3200" dirty="0">
                <a:solidFill>
                  <a:srgbClr val="FFFF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cxnSp>
          <p:nvCxnSpPr>
            <p:cNvPr id="5" name="직선 연결선 4"/>
            <p:cNvCxnSpPr/>
            <p:nvPr/>
          </p:nvCxnSpPr>
          <p:spPr>
            <a:xfrm>
              <a:off x="452171" y="1184809"/>
              <a:ext cx="35102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3" name="Picture 2" descr="C:\Users\sekz\Pictures\Samsung logo\Samsung_Business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5050" y="47824"/>
            <a:ext cx="1496094" cy="4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579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직사각형 17"/>
          <p:cNvSpPr/>
          <p:nvPr/>
        </p:nvSpPr>
        <p:spPr>
          <a:xfrm>
            <a:off x="0" y="0"/>
            <a:ext cx="9144000" cy="5143500"/>
          </a:xfrm>
          <a:prstGeom prst="rect">
            <a:avLst/>
          </a:prstGeom>
          <a:solidFill>
            <a:srgbClr val="00264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latinLnBrk="0"/>
            <a:endParaRPr lang="ko-KR" altLang="en-US">
              <a:solidFill>
                <a:schemeClr val="lt1"/>
              </a:solidFill>
              <a:latin typeface="Arial" panose="020B0604020202020204" pitchFamily="34" charset="0"/>
              <a:cs typeface="Arial" panose="020B0604020202020204" pitchFamily="34" charset="0"/>
            </a:endParaRPr>
          </a:p>
        </p:txBody>
      </p:sp>
      <p:sp>
        <p:nvSpPr>
          <p:cNvPr id="38" name="Rectangle 14"/>
          <p:cNvSpPr>
            <a:spLocks noChangeArrowheads="1"/>
          </p:cNvSpPr>
          <p:nvPr/>
        </p:nvSpPr>
        <p:spPr bwMode="auto">
          <a:xfrm>
            <a:off x="90418" y="238925"/>
            <a:ext cx="224933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a:solidFill>
                  <a:schemeClr val="tx1"/>
                </a:solidFill>
                <a:latin typeface="Calibri" pitchFamily="34" charset="0"/>
                <a:ea typeface="MS PGothic" pitchFamily="34" charset="-128"/>
              </a:defRPr>
            </a:lvl1pPr>
            <a:lvl2pPr marL="742950" indent="-285750" eaLnBrk="0" hangingPunct="0">
              <a:defRPr sz="2100">
                <a:solidFill>
                  <a:schemeClr val="tx1"/>
                </a:solidFill>
                <a:latin typeface="Calibri" pitchFamily="34" charset="0"/>
                <a:ea typeface="MS PGothic" pitchFamily="34" charset="-128"/>
              </a:defRPr>
            </a:lvl2pPr>
            <a:lvl3pPr marL="1143000" indent="-228600" eaLnBrk="0" hangingPunct="0">
              <a:defRPr sz="2100">
                <a:solidFill>
                  <a:schemeClr val="tx1"/>
                </a:solidFill>
                <a:latin typeface="Calibri" pitchFamily="34" charset="0"/>
                <a:ea typeface="MS PGothic" pitchFamily="34" charset="-128"/>
              </a:defRPr>
            </a:lvl3pPr>
            <a:lvl4pPr marL="1600200" indent="-228600" eaLnBrk="0" hangingPunct="0">
              <a:defRPr sz="2100">
                <a:solidFill>
                  <a:schemeClr val="tx1"/>
                </a:solidFill>
                <a:latin typeface="Calibri" pitchFamily="34" charset="0"/>
                <a:ea typeface="MS PGothic" pitchFamily="34" charset="-128"/>
              </a:defRPr>
            </a:lvl4pPr>
            <a:lvl5pPr marL="2057400" indent="-228600" eaLnBrk="0" hangingPunct="0">
              <a:defRPr sz="2100">
                <a:solidFill>
                  <a:schemeClr val="tx1"/>
                </a:solidFill>
                <a:latin typeface="Calibri" pitchFamily="34" charset="0"/>
                <a:ea typeface="MS PGothic" pitchFamily="34" charset="-128"/>
              </a:defRPr>
            </a:lvl5pPr>
            <a:lvl6pPr marL="25146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6pPr>
            <a:lvl7pPr marL="29718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7pPr>
            <a:lvl8pPr marL="34290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8pPr>
            <a:lvl9pPr marL="3886200" indent="-228600" defTabSz="520700" eaLnBrk="0" fontAlgn="base" hangingPunct="0">
              <a:spcBef>
                <a:spcPct val="0"/>
              </a:spcBef>
              <a:spcAft>
                <a:spcPct val="0"/>
              </a:spcAft>
              <a:defRPr sz="2100">
                <a:solidFill>
                  <a:schemeClr val="tx1"/>
                </a:solidFill>
                <a:latin typeface="Calibri" pitchFamily="34" charset="0"/>
                <a:ea typeface="MS PGothic" pitchFamily="34" charset="-128"/>
              </a:defRPr>
            </a:lvl9pPr>
          </a:lstStyle>
          <a:p>
            <a:pPr algn="r" eaLnBrk="1" latinLnBrk="0" hangingPunct="1">
              <a:defRPr/>
            </a:pPr>
            <a:r>
              <a:rPr kumimoji="0" lang="en-US" altLang="ko-KR" sz="900" b="1" dirty="0" smtClean="0">
                <a:solidFill>
                  <a:schemeClr val="bg1"/>
                </a:solidFill>
                <a:latin typeface="Arial" panose="020B0604020202020204" pitchFamily="34" charset="0"/>
                <a:cs typeface="Arial" panose="020B0604020202020204" pitchFamily="34" charset="0"/>
              </a:rPr>
              <a:t>SAMSUNG. </a:t>
            </a:r>
            <a:r>
              <a:rPr kumimoji="0" lang="en-US" altLang="ko-KR" sz="900" dirty="0" smtClean="0">
                <a:solidFill>
                  <a:schemeClr val="bg1"/>
                </a:solidFill>
                <a:latin typeface="Arial" panose="020B0604020202020204" pitchFamily="34" charset="0"/>
                <a:cs typeface="Arial" panose="020B0604020202020204" pitchFamily="34" charset="0"/>
              </a:rPr>
              <a:t>PRINTING </a:t>
            </a:r>
            <a:r>
              <a:rPr kumimoji="0" lang="en-US" altLang="ko-KR" sz="900" dirty="0" smtClean="0">
                <a:solidFill>
                  <a:schemeClr val="bg1"/>
                </a:solidFill>
                <a:latin typeface="Arial" panose="020B0604020202020204" pitchFamily="34" charset="0"/>
                <a:cs typeface="Arial" panose="020B0604020202020204" pitchFamily="34" charset="0"/>
              </a:rPr>
              <a:t>INNOVATION</a:t>
            </a:r>
            <a:r>
              <a:rPr lang="en-US" altLang="ko-KR" sz="900" dirty="0">
                <a:solidFill>
                  <a:schemeClr val="bg1"/>
                </a:solidFill>
                <a:latin typeface="Arial" panose="020B0604020202020204" pitchFamily="34" charset="0"/>
                <a:cs typeface="Arial" panose="020B0604020202020204" pitchFamily="34" charset="0"/>
              </a:rPr>
              <a:t>S</a:t>
            </a:r>
            <a:r>
              <a:rPr kumimoji="0" lang="en-US" altLang="ko-KR" sz="900" dirty="0" smtClean="0">
                <a:solidFill>
                  <a:schemeClr val="bg1"/>
                </a:solidFill>
                <a:latin typeface="Arial" panose="020B0604020202020204" pitchFamily="34" charset="0"/>
                <a:cs typeface="Arial" panose="020B0604020202020204" pitchFamily="34" charset="0"/>
              </a:rPr>
              <a:t>.</a:t>
            </a:r>
            <a:endParaRPr kumimoji="0" lang="en-US" altLang="ko-KR" sz="900" dirty="0" smtClean="0">
              <a:solidFill>
                <a:schemeClr val="bg1"/>
              </a:solidFill>
              <a:latin typeface="Arial" panose="020B0604020202020204" pitchFamily="34" charset="0"/>
              <a:cs typeface="Arial" panose="020B0604020202020204" pitchFamily="34" charset="0"/>
            </a:endParaRPr>
          </a:p>
        </p:txBody>
      </p:sp>
      <p:grpSp>
        <p:nvGrpSpPr>
          <p:cNvPr id="20" name="그룹 19"/>
          <p:cNvGrpSpPr/>
          <p:nvPr/>
        </p:nvGrpSpPr>
        <p:grpSpPr>
          <a:xfrm>
            <a:off x="88351" y="3215846"/>
            <a:ext cx="8967301" cy="1927653"/>
            <a:chOff x="1673903" y="7969937"/>
            <a:chExt cx="21625448" cy="5746064"/>
          </a:xfrm>
        </p:grpSpPr>
        <p:grpSp>
          <p:nvGrpSpPr>
            <p:cNvPr id="46" name="그룹 45"/>
            <p:cNvGrpSpPr>
              <a:grpSpLocks/>
            </p:cNvGrpSpPr>
            <p:nvPr/>
          </p:nvGrpSpPr>
          <p:grpSpPr bwMode="auto">
            <a:xfrm>
              <a:off x="1673903" y="9391046"/>
              <a:ext cx="21625448" cy="4324954"/>
              <a:chOff x="1673903" y="9391046"/>
              <a:chExt cx="21625448" cy="4324954"/>
            </a:xfrm>
          </p:grpSpPr>
          <p:pic>
            <p:nvPicPr>
              <p:cNvPr id="47"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34051" y="12336462"/>
                <a:ext cx="176530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4886" y="11601451"/>
                <a:ext cx="2019301" cy="211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 name="Picture 4"/>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73903" y="12387262"/>
                <a:ext cx="1765300" cy="1328738"/>
              </a:xfrm>
              <a:prstGeom prst="rect">
                <a:avLst/>
              </a:prstGeom>
              <a:noFill/>
              <a:ln>
                <a:noFill/>
              </a:ln>
              <a:effectLst>
                <a:outerShdw blurRad="88900" dist="63499" dir="5400000" algn="ctr" rotWithShape="0">
                  <a:schemeClr val="bg2">
                    <a:alpha val="371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0"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45755" y="11576050"/>
                <a:ext cx="2019301" cy="2139950"/>
              </a:xfrm>
              <a:prstGeom prst="rect">
                <a:avLst/>
              </a:prstGeom>
              <a:noFill/>
              <a:ln>
                <a:noFill/>
              </a:ln>
              <a:effectLst>
                <a:outerShdw blurRad="88900" dist="63499" dir="5400000" algn="ctr" rotWithShape="0">
                  <a:schemeClr val="bg2">
                    <a:alpha val="371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972611" y="10836275"/>
                <a:ext cx="2832101"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2" name="Picture 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31667" y="11379199"/>
                <a:ext cx="3048001" cy="2336801"/>
              </a:xfrm>
              <a:prstGeom prst="rect">
                <a:avLst/>
              </a:prstGeom>
              <a:noFill/>
              <a:ln>
                <a:noFill/>
              </a:ln>
              <a:effectLst>
                <a:outerShdw blurRad="88900" dist="63499" dir="5400000" algn="ctr" rotWithShape="0">
                  <a:schemeClr val="bg2">
                    <a:alpha val="371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 name="Picture 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56302" y="9391046"/>
                <a:ext cx="4445845" cy="4324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171613" y="9627273"/>
                <a:ext cx="4445994" cy="408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pic>
          <p:nvPicPr>
            <p:cNvPr id="57" name="Picture 54"/>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9753150" y="7969937"/>
              <a:ext cx="5082039" cy="5746064"/>
            </a:xfrm>
            <a:prstGeom prst="rect">
              <a:avLst/>
            </a:prstGeom>
            <a:noFill/>
            <a:ln>
              <a:noFill/>
            </a:ln>
            <a:effectLst>
              <a:outerShdw blurRad="88900" dist="63499" dir="5400000" algn="ctr" rotWithShape="0">
                <a:schemeClr val="bg2">
                  <a:alpha val="371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68" name="Rectangle 2"/>
          <p:cNvSpPr>
            <a:spLocks/>
          </p:cNvSpPr>
          <p:nvPr/>
        </p:nvSpPr>
        <p:spPr bwMode="auto">
          <a:xfrm>
            <a:off x="1439958" y="1670023"/>
            <a:ext cx="6264087" cy="541687"/>
          </a:xfrm>
          <a:prstGeom prst="rect">
            <a:avLst/>
          </a:prstGeom>
          <a:noFill/>
          <a:ln>
            <a:noFill/>
          </a:ln>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80000"/>
              </a:lnSpc>
              <a:defRPr/>
            </a:pPr>
            <a:r>
              <a:rPr lang="ru-RU" altLang="ko-KR" sz="4400" dirty="0" smtClean="0">
                <a:solidFill>
                  <a:schemeClr val="bg1"/>
                </a:solidFill>
                <a:latin typeface="Arial Bold" panose="020B0704020202020204" pitchFamily="34" charset="0"/>
                <a:ea typeface="굴림" charset="-127"/>
                <a:cs typeface="Arial Bold" panose="020B0704020202020204" pitchFamily="34" charset="0"/>
                <a:sym typeface="Samsung InterFace Bold" charset="0"/>
              </a:rPr>
              <a:t>Спасибо за внимание</a:t>
            </a:r>
            <a:r>
              <a:rPr lang="en-US" altLang="ko-KR" sz="4400" dirty="0" smtClean="0">
                <a:solidFill>
                  <a:schemeClr val="bg1"/>
                </a:solidFill>
                <a:latin typeface="Arial Bold" panose="020B0704020202020204" pitchFamily="34" charset="0"/>
                <a:ea typeface="굴림" charset="-127"/>
                <a:cs typeface="Arial Bold" panose="020B0704020202020204" pitchFamily="34" charset="0"/>
                <a:sym typeface="Samsung InterFace Bold" charset="0"/>
              </a:rPr>
              <a:t>!</a:t>
            </a:r>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71915" y="62242"/>
            <a:ext cx="1741910" cy="550077"/>
          </a:xfrm>
          <a:prstGeom prst="rect">
            <a:avLst/>
          </a:prstGeom>
        </p:spPr>
      </p:pic>
    </p:spTree>
    <p:extLst>
      <p:ext uri="{BB962C8B-B14F-4D97-AF65-F5344CB8AC3E}">
        <p14:creationId xmlns:p14="http://schemas.microsoft.com/office/powerpoint/2010/main" val="2330972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628" y="1557579"/>
            <a:ext cx="4095996" cy="1928380"/>
          </a:xfrm>
          <a:prstGeom prst="rect">
            <a:avLst/>
          </a:prstGeom>
          <a:noFill/>
          <a:ln w="9525">
            <a:noFill/>
            <a:miter lim="800000"/>
            <a:headEnd/>
            <a:tailEnd/>
          </a:ln>
          <a:effectLst/>
        </p:spPr>
      </p:pic>
      <p:pic>
        <p:nvPicPr>
          <p:cNvPr id="26" name="그림 89" descr="그림75.png"/>
          <p:cNvPicPr>
            <a:picLocks noChangeAspect="1"/>
          </p:cNvPicPr>
          <p:nvPr/>
        </p:nvPicPr>
        <p:blipFill>
          <a:blip r:embed="rId4" cstate="print"/>
          <a:srcRect/>
          <a:stretch>
            <a:fillRect/>
          </a:stretch>
        </p:blipFill>
        <p:spPr bwMode="auto">
          <a:xfrm>
            <a:off x="251520" y="604599"/>
            <a:ext cx="7825680" cy="1100375"/>
          </a:xfrm>
          <a:prstGeom prst="rect">
            <a:avLst/>
          </a:prstGeom>
          <a:noFill/>
          <a:ln w="9525">
            <a:noFill/>
            <a:miter lim="800000"/>
            <a:headEnd/>
            <a:tailEnd/>
          </a:ln>
        </p:spPr>
      </p:pic>
      <p:sp>
        <p:nvSpPr>
          <p:cNvPr id="33796" name="AutoShape 4" descr="data:image/jpeg;base64,/9j/4AAQSkZJRgABAQAAAQABAAD/2wCEAAkGBg8PDw8UDxQQDw8PDw8PDw8PEA8NDw8NFBAVFBQQFBUXHSYeFxkjGRUUHy8gIycpLCwsFR4xNTAqNSYrLCkBCQoKDAwNDQwMFC4kFSIpKSorNSkqKik2NikpKSkpKSkpKSkpKSkpKSkpKSkpKSkpKSkpKSkpKSkpKSkpKSkpKf/AABEIAMABBgMBIgACEQEDEQH/xAAcAAABBAMBAAAAAAAAAAAAAAAAAQMEBQIGBwj/xABREAABAgMBCAwKBwUGBwAAAAABAAIDBBESBRQhMVFSkZIGBxMVFyJBYYGT0dIyU1RxoaKxweHwFiNCYmNyozNzgrLiQ2SDlLPCJCU0pMPT8f/EABUBAQEAAAAAAAAAAAAAAAAAAAAB/8QAFhEBAQEAAAAAAAAAAAAAAAAAAAER/9oADAMBAAIRAxEAPwDuKEIQapst2yJG5rtziF8WPQO3CCA5zQcReSQG189eZaHO7fcYn6iVhNGWLFfEOhob7Voeyy6N9T83GrURI8QsP4bTYZ6rWqpsKjoh29bo8kKTH8EY/wDkSjb0uj4qT1I3/sXOxDVpsdlQ+LELgCIbWUqKi26proA0oN1Zt3XSP9hKnzQ4/fWfDZdLyeW1JjvqsogBBaDbtuj5PLasx3lkNuy6Hk8voj95VVk8/pS0KC14bJ/yeX0R+8l4bZ7yeX/X7VU0KKILbhtnvJ5f9btS8Ns75PL6Y3aqiiEFxw2zvk0vpjI4bpzyaBrRlSTNuydzpbwUtYqcqisvmmGxXms0QbNw2znk0DWjI4bZzyaBrRlrgvjm0tWDjNVwBlOelfag2bhtnPJoGtGRw2znk8vrRVU0SUQW/DbOeTy+tFRw2znk8vrRVUURRBb8Ns55PL60VHDbOeTy+tFVTRFEFtw3Tnk8vrRUnDfOeTS+tFVXRJRBacOU35PL68VHDnN+TS+vFVNGlWPFHNDh5sOlai6EQ6I044cR7POAcB6WkFB0qHt6TFeNKwSPuxYjT6QVd3L27pSIQJiDFl6047SJhg5zSjtAK41YSWEHqaQn4UxDZEgvbFhvFWvYbTSPnkUhcs2j7qcSalyfBcyOwczhYfTpazWXU1AIQhAKo2XXTvWQm4oNHQ4ESx+8cLLPWLVbrnu3VdLc5CFCBwzEdtRlhwhbPrbmg4fYS2VlRKAqMQxXexeD9XEdnxn6G0Z/tKpzgBJxAVPQtnuFL2JaCDjLA4/mdxj7UEuyos9dFkuGviODG1pU1wnJgxqdYVPsgl2RGgPAc0GpBy0NPagcZs8kOWIR/hxT7lOktlsnF/Zvc82g2jYUU8YgkDwcjXaCubXdlobWjc2BptCrhXCKHApew260CXc8RWPe574boZb9lzWvFcY5HHSUHUG3WhZInUxe6o8fZjIwv2kSwaubxoUYcZpo4eDyFa2Nn0pStiYAy0He5joWsbK7qwJiJCMFkRrQ15cH8UuiPfUuGNB0r6cXOshxjCyagO3KNQkYx4ONINndzMP17MGP6uL3Vym6Vz2QpeVc20Xxw90StKCgZQDBkd6VjDkm7rKsw2ZhsDdBXCbcShpk5EHWfp1czx7Ori8n8KU7N7mYKx2CoBH1cXCMvgrjkSHZ4rgTic2hxBwqOmize4GgLXVa3BhxNGHIg7ANm9zMP18OorXiROTH9lZ/TK5xaXbtDsg2S7c4lA7JWyuORIX1bojbTSYph0rUULCSMWPCllIYMGZrWrGQ3jkFd2YzD0OKDr/02uZ4+FqRO6lGzS5pNN3hVyWIndXG4MCsMONTSK2HQZHNJp58CGjjYA61j56UrXQg7GNmlzDijwsGHwH4tVJ9NLmePhar+6uSXLlWxY0OHxmh7rLyKEhlKnAQsnyDRHmoYtWIImC3DhrDJs1yoOs/TC5xBIjQyG0qQyJQVxV4qxhbKZGJ4EVjsIHFZEOEmgHg8pwLkEvLh0GIftNfDoeSyWxCf5Fa7E7pS8CI8x7dgtYW2QXfWMiBzTg8yDp77qwcruqi91Vs3sslIeAxADWlC2I3CKEjC3nGlVUXZvJHE6LqOWp7J7oQIxaYNqtp7n2qjCWsHLzNGhBv9z7pMjlxY9r2/dNaHJzKlutBszUTJEZDijz0LHfyt0pjYGKQ65zyDz8ittk0Gj5d+UxIR/ibbb6WHSgqLKSynCElEGzbWl0r3unL1NGxrUu7/EHF9cMXf15dgxXMc1zcDmOa9pyOaag6QvTFzJ5seBBit8GNDZEHmc0GnpUEpCEIBcT26bpbpPQoQOCXgAkZIkV1o+q1mldsXmvZbdG+Z+bi1qHx3hh/DYbDPVaEFM0VNBhOTGVnuZGMEecEKU2T3OILTobqi2LMSG5uLACSaV5llN1oMVOZzXYf4XFJZZsECYZVpaMby2GPO9wb71vTIdAAMQAC1CShW5iXb+JbPmY0u9tlbpZVDdlV83JGIXVNBiGCpwBWlEllBr0TY0x2BxtDHQtGOizhbG4TCCGiorTBSmD4q+s/PSls/PSgpBsdlw2zuUMtHJTBgJI9LjpWcS4MsaVhQzZrStcHIriz89KLPz0oKmJcSXcGh0GG5sOtgGpDcQwaBoS7yy9pjtyZbh2Qx3Gq0NPFphwUVtZ+elFn56UFSbiy5pWEzikFuPAWiyCPMEG4cuTUwmVsubXjVskWSMeRW1n56UWfnpQV0C40BraBkNgc4vLeN4ZFCfOs41x4Lw4OaxwcAHAl/GAIIB6QNCnWfnpRZ+elBWN2OyrWgCHCsh4eALfhjAHefCsIdxoHhbixri0NOE1DQLIGA5AAraz89KLPz0oKqDceAw1ZCY11SaitauFCenEsTcWAXPduUO1EDg92Grg/wqnnVvY+elFn56UFF9HZehAhMDSQSBWhNCAcfO4dKbOxeBQgMaA7HgOH0rYbPz0pLHz0oNZdsRgEUstA5BZPny8yxdsPgkk0aSfunD6VtFj56UWAgoJW5BgDiAUBrQYOdStksO1KvcMcMw4w8zXAn1bStbCwjywfDew4nscw+Ygj3oNOISUWMoSYbK4w0B35m8U+kFO0QYUXb9qa6e63OawnjS0R8LnsHjs9DqfwridldA2nbp2JuNBJwR4Qe0fiQj3XO0IOwIQhQVmye6V7SU1FrQw4MQs/eFtGDWIXmswj7MOBdl25ro2JOBCGOPHtEZYcIWj6xYuPKghOc3waioofMkLT5lklRMTNjsG1NE+LgnS9wA9DCtqsrT5KZMJ5c2lSADzgVp7TpV/K7JIP9oyJ52Ob7wirKiQNUb6QyubH/TS7/wApkjaGdqCRZ9yA33Jjf6UyRtVnagXdlPxtVnagkAe5AHu9qY38lPxdVvakdd6UGMxQPyt7UEinz0op89KjDZBJ5Ymo3tS7/SedE1B2oJFn56UU+elR9/pPOiag7Ub/AEnnP1B2oJNPnpRT3+1R9/pPPfqDtRv7J579QdqCRT3+1FPeo+/knnu1B2o38k892p8UD5HvQR70xv5J+MdqfFZb7Sue/U+KB2nvRT3pvfWVz36h7Ub6yue/qz2oHKfPQkp89Cw31lc9/VntRvpK57+rKBynz0IATYupKZ7+rJ96jzV3YA/Zh7zlcAwe0oNZjwbEaYZmxnOH5YgEQelx0JCE9MPtvc80tOpXzAUATaDCis9jF0r1nZaLiDIzLf7t3Ff6riq9BCD02hVexi6V8yUtF5XwWWuZ4Fl41gUKDmG3fMWZqTDvA3CJTmdugqfQNC581wOI1W/bfzPrZE5YUcaHs7VyuBGLcR96ouQEoCjQp88rWHocPYU7f4zG6z+1A6Alomt8BmN1n9qL/GY3Wf2oHgFko9/jMGs5KLoDMGs5BIAS0UbfAZg1nI3wGZ6xQSbKbmJcPaWkkA0wjAcBTW+AzPWKN8Bm+sUGEnLthve1pcaNYSXGuMnsUxRL9bUmwKkAE1wkDkxc5S38M0afgglIwqLfwzBp+CDPDM9PwQSqFFCot/DN9PwRfwzfT8EEuiFDv4Zvp+CL9Gb6fggbiSIiRX8Z7SAw0FLOEEYuhT2NoAMgAUNs20EkNoTSprjpi5Fnvh931vggloUTfD7vrfBLf4zfW+CCUkqot/jNOt8EX+M06w7EEpIo1/jNOsOxG+AzTrDsQSaLGiZ3wGadYdiUTzc06w7EDtEjnAY8ATb50UwNHnLifZRVszGLsaDvO09Ml9znZrJmK1n5bLHH1nO0oWO0wylyh96YjH+Ue5IoNc2/mf8AQHmmB6YS5Axdm2/GfVSJyPmB6Ia401USYacTcNOhAIQkQKhCEAhCRAtUVQhAiVIlQFUIQgKpKoQgVCEIBCKIogEtUlEoQCEIogEiVCAStSLJqBXKLFUtyiPxoPQW1FDpciB958c/quHuQpO1fDpciU5xFOmM9Cg1bb5Z/wAPJnJFijSwdi4q1dy29WVk5Y5JgjTCd2LhwVEmGVmmoadQVT4UaK95aXBjXFoobIwcmPCVlvbFz39Z8VKl8Tv3kT+cp1BA3ui579f4o3vjZ8TX+KnooggXhGz4mv8AFF4Rs+Jr/FT0BBAvCNnxNf4ovGPnxNf4qehBAvKPnxNZF5x8+JrKwCEFfecfPiayLzj58TWVzK3PixQ8wmOiWA0uDRacA40FGjCcOREO5kd3gworsJbxYT3cYY24BjGRBTXnHz4msi9I+fE0rYWXAmiGkQnkOY57TTGGkgj83FPFx8yj73RuP9XEpDwRDub6MNK8bBxcGVBT3pMZ8TSi9JjPiaVZxYLmUttc0kBwDgWktOIivIm6oIF7TGfE0pL2mM+IrCqWqCuveYz4iL2mM+IrFJVBX3vMZ8RLe8xnxNCnoQQL3mc+Jo+CQwJnkdE0fBWCUIINz4sYPLYtTxai0KH/AOK0aor/ANpD80T2NUpqBXqMcalOxKOBxh50Ho/a7ZS5Ul+6J0vcfekUjYQyzc2RH92hnS2vvQoNV28W/wDL4ByTTf8ARiLhIxru+3m8C5sKvLOQwPPuUVcGGNUSoacTcJPIIsv9v97E/mT1EbhQktNLRqQW2ha5SMIol3J2c3q3d9AlEUS7k/OZ1bu+k3J+czUd3kAkol3J+czUd3kbk/KzUd3kCURRLuT8rNR3eSbk/KzUd3kBRLRJuT85mo7vI3J+Vmo/vIJ1zp5sNsZjw8w47GsfuUTcogsvDgWuoRjGEEYaqzndlG7ixEZEbCMJsMiFHLItWRC5r7ZbhJFA6owkVwLXtziZWar+8jc4mVmq/vINgndk+623OY5sYy8aWY5kYiG2G+tHlpbVzxWhNRVOM2YODIIMOr4EMMY60w23bk1jnPtMLuT7JFRgNVre5xMsPVf2o3OJlh6r+1BLupOmPGixDUW3ucATastJwNrzKLRJucTLD1X9qNziZYeh/agVFEm5xMsPQ9FiJ+H66BaISWIn4frosRPw/XQCEWH/AIfr9iLD/wAPS/sQKhJYifh6X9iUQ4n4el/dQYf2rPyRPaxSmhNQ4BtWnEVpZAFaAEgnHjOAaE+1Aj0wzwh50/EUcGh8yD07sVbSQkh/dYH+m1CeuCyzKSoyS8AaITUKDS9vKGDcptcIE1B/kiD3rz+1jh4JwZHYfTjXobbrbW5LuaYlz6xHvXn1qodhPiD7AP5Xj2Gie3d3i4nRYP8AuRCTwQM3yfFxdDe8i+T4uLqt7yfQgZvo+Li6re8i+z4uLqt7U9RFEDF9nxcXVb2ovs+Li6o7U/RFEDF9nxcXVHai+z4uLqjtT9EIGL7Pi4uoO1F+HxcXUHan6IogYvz8OLqDtRfn4cXU+KkUSUQMX39yLqfFLff3Iup8U/RFEDF9/ci6nxRff3IvVlP0QgYvv7kXqyi+/uRerKfQgYvv7kXqyi+xmRercn0IGRNjNi9W5F9jNi9W9PoQMibGbE6p/Yi+xmxOqf2J6iEDV9jJE6t/YlbM5GxT/huHtWazagYiRnHEwj8zmt9lUwIZceMcGaMA6cqlxE1CFXBB6qkGWYUIZIbBoaEJ2GKNHMAPQkUGl7cjK3Hj80WXP6zR7155aMK9Gbbra3GmuZ0uf+4hrzo0KiTCCeATUIJ8BAlEUWVElEAiiKJaIMUqWiKIEQloiiBKIS0RRAlEUS0QgRCWiKIEQloiiBELKiECIS0SIAISoQIhKiiBKLIBAWQQNRQsZNlYjBle0aXBZxU5cplZiAMsaENMRoQepQlQhQaltrNrcad5mwTomIa84sXpHbQFbjz37tp0RWFeb2Y1RKhJ8JiEnwgVJRZIQY0S0S0RRAlEUTM1NthgWsZxAYymG3VB+ydIQTaIoogukM06Ql3wGQ6QglIoot/jIdIS3+Mh0hBJoloou+AyHSEb4DNOkIJNEUUbfAZDpCN8BkOkIJNEUUbfAZDpCL/GQ6Qgk0RRRt8BkOkJDdAZD6EEpFFE3zbmnSFibrN5Wu9BQTaJaLGFEDwC01BWaDGiKLJFECUSgIosqIGYilbHWWp2UGWalx+s1RooU/Yi2t0ZEf3yW/1WoPTSEIUFRssuO6ckZqA0hr40FzWE4reNteaoC8wzMnEgxHw4zXQ4sNxa9jxRzXZD28q9aqou9sTkp8ATUFkQgUbEwsisGRr20cBzVog8zQgpAC63O7R0uSTLzEWGM2KxkYDpFkqribSc0DxZiA4ZXNisPoqqOdURRdD4Fpzx0t+t3UvAtOeOlv1u6g53RFF0PgWnPHS363dS8C054+W0RexBpsntX3SuixseWEEwjVg3SLubqtcQ7BZPKpbNpC7A+zLf5j+ldw2I3BMhJwoDnB7mWy5zQQ0ue9zjSvnp0K5UHnsbSd182W6/+lZcCt1s2X6/+legkIPPvArdbNl+v/pQdpa62bL9f/SvQSEHn3gWutmy/X/0o4FrrZsv1/8ASvQSEHn3gWutmy/Xjuo4FrrZsv147q9BIQefeBe6+bL9eO6k4F7rZsv147F6DQg8+cC918yX68diQ7S118yX68di9CIQed37Sl2ORkv/AJgdiZdtIXZP2Jf/ADA7F6OQg8xzexCbuYRDmwxrog3Rm5vERpb4Jw0x1CjruO2DsGiXSMu6C+HDdBERrt0tUc11kilkHEWnStP4F53x0t+t3VRz1C6FwLzvjpXTG7iTgXnvHSumN3EHP6IXQOBie8bK60buJyDtLTZPHjy7Rla2LEPpDUHNoq2TazuBGmrowHsadylorY0aJTits4WsryuJpgyVPIuhXL2l5RhBmYkWYp9gUgQz56EuOsFvchc+FLw2w4DGQobfBYxoa0dA5edQSEIQg//Z"/>
          <p:cNvSpPr>
            <a:spLocks noChangeAspect="1" noChangeArrowheads="1"/>
          </p:cNvSpPr>
          <p:nvPr/>
        </p:nvSpPr>
        <p:spPr bwMode="auto">
          <a:xfrm>
            <a:off x="168275" y="-108322"/>
            <a:ext cx="304800" cy="228548"/>
          </a:xfrm>
          <a:prstGeom prst="rect">
            <a:avLst/>
          </a:prstGeom>
          <a:noFill/>
        </p:spPr>
        <p:txBody>
          <a:bodyPr vert="horz" wrap="square" lIns="91421" tIns="45710" rIns="91421" bIns="45710" numCol="1" anchor="t" anchorCtr="0" compatLnSpc="1">
            <a:prstTxWarp prst="textNoShape">
              <a:avLst/>
            </a:prstTxWarp>
          </a:bodyPr>
          <a:lstStyle/>
          <a:p>
            <a:endParaRPr lang="ko-KR" altLang="en-US">
              <a:latin typeface="Samsung Imagination Condensed" pitchFamily="50" charset="0"/>
              <a:cs typeface="Calibri" pitchFamily="34" charset="0"/>
            </a:endParaRPr>
          </a:p>
        </p:txBody>
      </p:sp>
      <p:sp>
        <p:nvSpPr>
          <p:cNvPr id="17" name="Rectangle 16"/>
          <p:cNvSpPr/>
          <p:nvPr/>
        </p:nvSpPr>
        <p:spPr>
          <a:xfrm>
            <a:off x="473075" y="682270"/>
            <a:ext cx="8027210" cy="923309"/>
          </a:xfrm>
          <a:prstGeom prst="rect">
            <a:avLst/>
          </a:prstGeom>
        </p:spPr>
        <p:txBody>
          <a:bodyPr wrap="square" lIns="91421" tIns="45710" rIns="91421" bIns="45710">
            <a:spAutoFit/>
          </a:bodyPr>
          <a:lstStyle/>
          <a:p>
            <a:r>
              <a:rPr lang="en-US" altLang="ko-KR" b="1" dirty="0"/>
              <a:t>Google Cloud Print (GCP) </a:t>
            </a:r>
            <a:r>
              <a:rPr lang="ru-RU" altLang="ko-KR" dirty="0"/>
              <a:t>позволяет любому приложению </a:t>
            </a:r>
            <a:r>
              <a:rPr lang="en-US" altLang="ko-KR" dirty="0"/>
              <a:t>(</a:t>
            </a:r>
            <a:r>
              <a:rPr lang="ru-RU" altLang="ko-KR" dirty="0"/>
              <a:t>веб</a:t>
            </a:r>
            <a:r>
              <a:rPr lang="en-US" altLang="ko-KR" dirty="0"/>
              <a:t>, </a:t>
            </a:r>
            <a:r>
              <a:rPr lang="ru-RU" altLang="ko-KR" dirty="0"/>
              <a:t>мобильное</a:t>
            </a:r>
            <a:r>
              <a:rPr lang="en-US" altLang="ko-KR" dirty="0"/>
              <a:t>, </a:t>
            </a:r>
            <a:r>
              <a:rPr lang="ru-RU" altLang="ko-KR" dirty="0"/>
              <a:t>компютерное</a:t>
            </a:r>
            <a:r>
              <a:rPr lang="en-US" altLang="ko-KR" dirty="0"/>
              <a:t>) </a:t>
            </a:r>
            <a:r>
              <a:rPr lang="ru-RU" altLang="ko-KR" b="1" dirty="0"/>
              <a:t>на</a:t>
            </a:r>
            <a:r>
              <a:rPr lang="en-US" altLang="ko-KR" b="1" dirty="0"/>
              <a:t> </a:t>
            </a:r>
            <a:r>
              <a:rPr lang="ru-RU" altLang="ko-KR" b="1" dirty="0"/>
              <a:t>любом устройстве </a:t>
            </a:r>
            <a:r>
              <a:rPr lang="ru-RU" altLang="ko-KR" dirty="0"/>
              <a:t>печатать на подключенном к облаку </a:t>
            </a:r>
            <a:r>
              <a:rPr lang="ru-RU" altLang="ko-KR" dirty="0" smtClean="0"/>
              <a:t>принтере</a:t>
            </a:r>
            <a:endParaRPr lang="en-US" altLang="ko-KR" dirty="0"/>
          </a:p>
        </p:txBody>
      </p:sp>
      <p:sp>
        <p:nvSpPr>
          <p:cNvPr id="9" name="Isosceles Triangle 8"/>
          <p:cNvSpPr/>
          <p:nvPr/>
        </p:nvSpPr>
        <p:spPr bwMode="auto">
          <a:xfrm rot="14805765">
            <a:off x="4272593" y="2047909"/>
            <a:ext cx="1163295" cy="881117"/>
          </a:xfrm>
          <a:prstGeom prst="triangle">
            <a:avLst/>
          </a:prstGeom>
          <a:gradFill>
            <a:gsLst>
              <a:gs pos="0">
                <a:srgbClr val="FFEFD1">
                  <a:alpha val="0"/>
                </a:srgbClr>
              </a:gs>
              <a:gs pos="64999">
                <a:srgbClr val="F0EBD5"/>
              </a:gs>
              <a:gs pos="100000">
                <a:srgbClr val="D1C39F">
                  <a:alpha val="0"/>
                </a:srgbClr>
              </a:gs>
            </a:gsLst>
            <a:lin ang="5400000" scaled="0"/>
          </a:gradFill>
          <a:ln w="28575" cap="flat" cmpd="sng" algn="ctr">
            <a:noFill/>
            <a:prstDash val="solid"/>
          </a:ln>
          <a:effectLst/>
        </p:spPr>
        <p:txBody>
          <a:bodyPr lIns="0" tIns="0" rIns="0" bIns="0" rtlCol="0" anchor="ctr"/>
          <a:lstStyle/>
          <a:p>
            <a:pPr marL="300827" indent="-300827" algn="ctr" defTabSz="1031408">
              <a:lnSpc>
                <a:spcPct val="125000"/>
              </a:lnSpc>
            </a:pPr>
            <a:endParaRPr kumimoji="0" lang="ko-KR" altLang="en-US" kern="0" dirty="0" smtClean="0">
              <a:latin typeface="맑은 고딕"/>
              <a:ea typeface="맑은 고딕"/>
            </a:endParaRPr>
          </a:p>
        </p:txBody>
      </p:sp>
      <p:grpSp>
        <p:nvGrpSpPr>
          <p:cNvPr id="2" name="Group 1"/>
          <p:cNvGrpSpPr/>
          <p:nvPr/>
        </p:nvGrpSpPr>
        <p:grpSpPr>
          <a:xfrm>
            <a:off x="454025" y="2171700"/>
            <a:ext cx="4714908" cy="2194364"/>
            <a:chOff x="500034" y="3288620"/>
            <a:chExt cx="4714908" cy="2925818"/>
          </a:xfrm>
        </p:grpSpPr>
        <p:pic>
          <p:nvPicPr>
            <p:cNvPr id="9218" name="Picture 2" descr="http://www.samsung.com/ae/business-images/product/printing-solutions/2012/cloud-print/features/SOLT0000000000000228-120054-0.jpg"/>
            <p:cNvPicPr>
              <a:picLocks noChangeAspect="1" noChangeArrowheads="1"/>
            </p:cNvPicPr>
            <p:nvPr/>
          </p:nvPicPr>
          <p:blipFill>
            <a:blip r:embed="rId5"/>
            <a:srcRect/>
            <a:stretch>
              <a:fillRect/>
            </a:stretch>
          </p:blipFill>
          <p:spPr bwMode="auto">
            <a:xfrm>
              <a:off x="500034" y="3288620"/>
              <a:ext cx="4714908" cy="2925818"/>
            </a:xfrm>
            <a:prstGeom prst="rect">
              <a:avLst/>
            </a:prstGeom>
            <a:noFill/>
          </p:spPr>
        </p:pic>
        <p:pic>
          <p:nvPicPr>
            <p:cNvPr id="9220" name="Picture 4" descr="http://farm8.staticflickr.com/7224/6946934224_5f5d383712_z.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8662" y="3717148"/>
              <a:ext cx="1643074" cy="958474"/>
            </a:xfrm>
            <a:prstGeom prst="rect">
              <a:avLst/>
            </a:prstGeom>
            <a:noFill/>
          </p:spPr>
        </p:pic>
        <p:pic>
          <p:nvPicPr>
            <p:cNvPr id="9221" name="Picture 5"/>
            <p:cNvPicPr>
              <a:picLocks noChangeAspect="1" noChangeArrowheads="1"/>
            </p:cNvPicPr>
            <p:nvPr/>
          </p:nvPicPr>
          <p:blipFill>
            <a:blip r:embed="rId7"/>
            <a:srcRect/>
            <a:stretch>
              <a:fillRect/>
            </a:stretch>
          </p:blipFill>
          <p:spPr bwMode="auto">
            <a:xfrm>
              <a:off x="2643174" y="3502885"/>
              <a:ext cx="476250" cy="466617"/>
            </a:xfrm>
            <a:prstGeom prst="rect">
              <a:avLst/>
            </a:prstGeom>
            <a:noFill/>
            <a:ln w="9525">
              <a:noFill/>
              <a:miter lim="800000"/>
              <a:headEnd/>
              <a:tailEnd/>
            </a:ln>
            <a:effectLst/>
          </p:spPr>
        </p:pic>
      </p:grpSp>
      <p:sp>
        <p:nvSpPr>
          <p:cNvPr id="4" name="TextBox 3"/>
          <p:cNvSpPr txBox="1"/>
          <p:nvPr/>
        </p:nvSpPr>
        <p:spPr>
          <a:xfrm>
            <a:off x="80474" y="4752101"/>
            <a:ext cx="2615101" cy="219448"/>
          </a:xfrm>
          <a:prstGeom prst="rect">
            <a:avLst/>
          </a:prstGeom>
          <a:noFill/>
        </p:spPr>
        <p:txBody>
          <a:bodyPr wrap="square" lIns="80165" tIns="40083" rIns="80165" bIns="40083" rtlCol="0">
            <a:spAutoFit/>
          </a:bodyPr>
          <a:lstStyle/>
          <a:p>
            <a:r>
              <a:rPr lang="ru-RU" sz="900" dirty="0"/>
              <a:t>Список поддерживаемых устройств уточняйте</a:t>
            </a:r>
            <a:endParaRPr lang="en-US" sz="900" dirty="0"/>
          </a:p>
        </p:txBody>
      </p:sp>
      <p:sp>
        <p:nvSpPr>
          <p:cNvPr id="16" name="TextBox 6"/>
          <p:cNvSpPr txBox="1">
            <a:spLocks noChangeArrowheads="1"/>
          </p:cNvSpPr>
          <p:nvPr/>
        </p:nvSpPr>
        <p:spPr bwMode="auto">
          <a:xfrm>
            <a:off x="203309" y="53969"/>
            <a:ext cx="7101681" cy="57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defPPr>
              <a:defRPr lang="en-US"/>
            </a:defPPr>
            <a:lvl1pPr latinLnBrk="0">
              <a:defRPr kumimoji="0" sz="2800" b="1">
                <a:gradFill>
                  <a:gsLst>
                    <a:gs pos="100000">
                      <a:srgbClr val="006AAC"/>
                    </a:gs>
                    <a:gs pos="0">
                      <a:srgbClr val="006AAC"/>
                    </a:gs>
                  </a:gsLst>
                  <a:lin ang="5400000" scaled="0"/>
                </a:gradFill>
                <a:latin typeface="Arial" panose="020B0604020202020204" pitchFamily="34" charset="0"/>
                <a:ea typeface="Arial Unicode MS" panose="020B0604020202020204" pitchFamily="50" charset="-127"/>
                <a:cs typeface="Arial" panose="020B0604020202020204" pitchFamily="34" charset="0"/>
              </a:defRPr>
            </a:lvl1pPr>
          </a:lstStyle>
          <a:p>
            <a:pPr>
              <a:defRPr/>
            </a:pPr>
            <a:r>
              <a:rPr lang="ru-RU" altLang="ko-KR" sz="3200" dirty="0" smtClean="0">
                <a:latin typeface="Times New Roman" panose="02020603050405020304" pitchFamily="18" charset="0"/>
                <a:cs typeface="Times New Roman" panose="02020603050405020304" pitchFamily="18" charset="0"/>
              </a:rPr>
              <a:t>Печатайте, где бы вы ни находились!</a:t>
            </a:r>
            <a:endParaRPr lang="en-US" altLang="ko-KR" sz="3200" dirty="0">
              <a:latin typeface="Times New Roman" panose="02020603050405020304" pitchFamily="18" charset="0"/>
              <a:cs typeface="Times New Roman" panose="02020603050405020304" pitchFamily="18" charset="0"/>
            </a:endParaRPr>
          </a:p>
        </p:txBody>
      </p:sp>
      <p:pic>
        <p:nvPicPr>
          <p:cNvPr id="1026" name="Picture 2" descr="C:\Users\sekz\Pictures\Samsung logo\Samsung_Business_rg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9974" y="60385"/>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5611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Line 6"/>
          <p:cNvSpPr>
            <a:spLocks noChangeShapeType="1"/>
          </p:cNvSpPr>
          <p:nvPr/>
        </p:nvSpPr>
        <p:spPr bwMode="auto">
          <a:xfrm flipV="1">
            <a:off x="619487" y="-80603"/>
            <a:ext cx="8286750" cy="45719"/>
          </a:xfrm>
          <a:prstGeom prst="line">
            <a:avLst/>
          </a:prstGeom>
          <a:noFill/>
          <a:ln w="9525">
            <a:noFill/>
            <a:round/>
            <a:headEnd/>
            <a:tailEnd/>
          </a:ln>
        </p:spPr>
        <p:txBody>
          <a:bodyPr wrap="square" lIns="91428" tIns="45715" rIns="91428" bIns="45715">
            <a:spAutoFit/>
          </a:bodyPr>
          <a:lstStyle/>
          <a:p>
            <a:endParaRPr lang="ko-KR" altLang="en-US">
              <a:latin typeface="Calibri" pitchFamily="34" charset="0"/>
              <a:cs typeface="Calibri" pitchFamily="34" charset="0"/>
            </a:endParaRPr>
          </a:p>
        </p:txBody>
      </p:sp>
      <p:sp>
        <p:nvSpPr>
          <p:cNvPr id="64" name="TextBox 63"/>
          <p:cNvSpPr txBox="1"/>
          <p:nvPr/>
        </p:nvSpPr>
        <p:spPr>
          <a:xfrm>
            <a:off x="130474" y="547072"/>
            <a:ext cx="9026780" cy="369322"/>
          </a:xfrm>
          <a:prstGeom prst="rect">
            <a:avLst/>
          </a:prstGeom>
          <a:noFill/>
        </p:spPr>
        <p:txBody>
          <a:bodyPr wrap="square" lIns="91428" tIns="45715" rIns="91428" bIns="45715" rtlCol="0">
            <a:spAutoFit/>
          </a:bodyPr>
          <a:lstStyle/>
          <a:p>
            <a:pPr marL="180953" indent="-180953">
              <a:buFont typeface="Arial" pitchFamily="34" charset="0"/>
              <a:buChar char="•"/>
            </a:pPr>
            <a:r>
              <a:rPr lang="ru-RU" altLang="ko-KR" dirty="0">
                <a:latin typeface="+mj-lt"/>
              </a:rPr>
              <a:t>Уникальная технология </a:t>
            </a:r>
            <a:r>
              <a:rPr lang="en-US" altLang="ko-KR" dirty="0" err="1">
                <a:latin typeface="+mj-lt"/>
                <a:sym typeface="Wingdings" pitchFamily="2" charset="2"/>
              </a:rPr>
              <a:t>ReCP</a:t>
            </a:r>
            <a:r>
              <a:rPr lang="en-US" altLang="ko-KR" dirty="0">
                <a:latin typeface="+mj-lt"/>
                <a:sym typeface="Wingdings" pitchFamily="2" charset="2"/>
              </a:rPr>
              <a:t>* </a:t>
            </a:r>
            <a:r>
              <a:rPr lang="ru-RU" altLang="ko-KR" dirty="0">
                <a:latin typeface="+mj-lt"/>
                <a:sym typeface="Wingdings" pitchFamily="2" charset="2"/>
              </a:rPr>
              <a:t>гарантирует отличные печать и сканирование документов </a:t>
            </a:r>
            <a:endParaRPr lang="en-US" altLang="ko-KR" dirty="0">
              <a:latin typeface="+mj-lt"/>
            </a:endParaRPr>
          </a:p>
        </p:txBody>
      </p:sp>
      <p:sp>
        <p:nvSpPr>
          <p:cNvPr id="103" name="TextBox 102"/>
          <p:cNvSpPr txBox="1"/>
          <p:nvPr/>
        </p:nvSpPr>
        <p:spPr>
          <a:xfrm>
            <a:off x="6357919" y="4507225"/>
            <a:ext cx="2786082" cy="276989"/>
          </a:xfrm>
          <a:prstGeom prst="rect">
            <a:avLst/>
          </a:prstGeom>
          <a:noFill/>
        </p:spPr>
        <p:txBody>
          <a:bodyPr wrap="square" lIns="91428" tIns="45715" rIns="91428" bIns="45715" rtlCol="0">
            <a:spAutoFit/>
          </a:bodyPr>
          <a:lstStyle/>
          <a:p>
            <a:pPr marL="342857" indent="-342857"/>
            <a:r>
              <a:rPr lang="en-US" altLang="ko-KR" sz="1200" dirty="0">
                <a:solidFill>
                  <a:schemeClr val="tx1">
                    <a:lumMod val="65000"/>
                    <a:lumOff val="35000"/>
                  </a:schemeClr>
                </a:solidFill>
                <a:cs typeface="Calibri" pitchFamily="34" charset="0"/>
                <a:sym typeface="Wingdings" pitchFamily="2" charset="2"/>
              </a:rPr>
              <a:t>* ReCP : Rendering Engine for Clean Page</a:t>
            </a:r>
            <a:endParaRPr lang="ko-KR" altLang="en-US" sz="1200" dirty="0">
              <a:solidFill>
                <a:schemeClr val="tx1">
                  <a:lumMod val="65000"/>
                  <a:lumOff val="35000"/>
                </a:schemeClr>
              </a:solidFill>
              <a:cs typeface="Calibri" pitchFamily="34" charset="0"/>
            </a:endParaRPr>
          </a:p>
        </p:txBody>
      </p:sp>
      <p:sp>
        <p:nvSpPr>
          <p:cNvPr id="150" name="모서리가 둥근 직사각형 149"/>
          <p:cNvSpPr/>
          <p:nvPr/>
        </p:nvSpPr>
        <p:spPr bwMode="auto">
          <a:xfrm>
            <a:off x="3352800" y="2881746"/>
            <a:ext cx="5540820" cy="1902467"/>
          </a:xfrm>
          <a:prstGeom prst="roundRect">
            <a:avLst>
              <a:gd name="adj" fmla="val 7932"/>
            </a:avLst>
          </a:prstGeom>
          <a:noFill/>
          <a:ln w="28575" cap="flat" cmpd="sng" algn="ctr">
            <a:solidFill>
              <a:schemeClr val="tx2">
                <a:lumMod val="50000"/>
                <a:lumOff val="50000"/>
              </a:schemeClr>
            </a:solidFill>
            <a:prstDash val="solid"/>
          </a:ln>
          <a:effectLst/>
        </p:spPr>
        <p:txBody>
          <a:bodyPr lIns="0" tIns="0" rIns="0" bIns="0" rtlCol="0" anchor="ctr"/>
          <a:lstStyle/>
          <a:p>
            <a:pPr marL="300854" indent="-300854" algn="ctr" defTabSz="1031498">
              <a:lnSpc>
                <a:spcPct val="125000"/>
              </a:lnSpc>
            </a:pPr>
            <a:endParaRPr kumimoji="0" lang="ko-KR" altLang="en-US" kern="0" dirty="0" smtClean="0">
              <a:latin typeface="Calibri" pitchFamily="34" charset="0"/>
              <a:ea typeface="맑은 고딕"/>
              <a:cs typeface="Calibri" pitchFamily="34" charset="0"/>
            </a:endParaRPr>
          </a:p>
        </p:txBody>
      </p:sp>
      <p:grpSp>
        <p:nvGrpSpPr>
          <p:cNvPr id="3" name="그룹 113"/>
          <p:cNvGrpSpPr/>
          <p:nvPr/>
        </p:nvGrpSpPr>
        <p:grpSpPr>
          <a:xfrm>
            <a:off x="6527800" y="3629025"/>
            <a:ext cx="2132040" cy="891218"/>
            <a:chOff x="4962751" y="2493690"/>
            <a:chExt cx="3857721" cy="1800200"/>
          </a:xfrm>
        </p:grpSpPr>
        <p:pic>
          <p:nvPicPr>
            <p:cNvPr id="12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5581" y="2757339"/>
              <a:ext cx="1296146" cy="1296144"/>
            </a:xfrm>
            <a:prstGeom prst="rect">
              <a:avLst/>
            </a:prstGeom>
            <a:noFill/>
            <a:ln w="9525">
              <a:noFill/>
              <a:miter lim="800000"/>
              <a:headEnd/>
              <a:tailEnd/>
            </a:ln>
          </p:spPr>
        </p:pic>
        <p:pic>
          <p:nvPicPr>
            <p:cNvPr id="122"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2493690"/>
              <a:ext cx="1800200" cy="1800200"/>
            </a:xfrm>
            <a:prstGeom prst="rect">
              <a:avLst/>
            </a:prstGeom>
            <a:noFill/>
            <a:ln w="9525">
              <a:noFill/>
              <a:miter lim="800000"/>
              <a:headEnd/>
              <a:tailEnd/>
            </a:ln>
          </p:spPr>
        </p:pic>
        <p:sp>
          <p:nvSpPr>
            <p:cNvPr id="123" name="타원 122"/>
            <p:cNvSpPr/>
            <p:nvPr/>
          </p:nvSpPr>
          <p:spPr bwMode="auto">
            <a:xfrm>
              <a:off x="7014894" y="2493690"/>
              <a:ext cx="1800200" cy="1800200"/>
            </a:xfrm>
            <a:prstGeom prst="ellipse">
              <a:avLst/>
            </a:prstGeom>
            <a:noFill/>
            <a:ln w="38100" cap="flat" cmpd="sng" algn="ctr">
              <a:solidFill>
                <a:schemeClr val="tx1">
                  <a:lumMod val="85000"/>
                  <a:lumOff val="15000"/>
                </a:schemeClr>
              </a:solidFill>
              <a:prstDash val="solid"/>
            </a:ln>
            <a:effectLst>
              <a:outerShdw blurRad="50800" dist="38100" dir="13500000" algn="br" rotWithShape="0">
                <a:prstClr val="black">
                  <a:alpha val="40000"/>
                </a:prstClr>
              </a:outerShdw>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pPr>
              <a:endParaRPr kumimoji="0" lang="ko-KR" altLang="en-US" kern="0" dirty="0" smtClean="0">
                <a:latin typeface="Calibri" pitchFamily="34" charset="0"/>
                <a:ea typeface="맑은 고딕"/>
                <a:cs typeface="Calibri" pitchFamily="34" charset="0"/>
              </a:endParaRPr>
            </a:p>
          </p:txBody>
        </p:sp>
        <p:sp>
          <p:nvSpPr>
            <p:cNvPr id="124" name="달 123"/>
            <p:cNvSpPr/>
            <p:nvPr/>
          </p:nvSpPr>
          <p:spPr bwMode="auto">
            <a:xfrm rot="4095114">
              <a:off x="5287698" y="2451316"/>
              <a:ext cx="649895" cy="1299789"/>
            </a:xfrm>
            <a:prstGeom prst="moon">
              <a:avLst>
                <a:gd name="adj" fmla="val 78161"/>
              </a:avLst>
            </a:prstGeom>
            <a:gradFill flip="none" rotWithShape="1">
              <a:gsLst>
                <a:gs pos="89000">
                  <a:srgbClr val="EAEAEA">
                    <a:alpha val="0"/>
                  </a:srgbClr>
                </a:gs>
                <a:gs pos="83000">
                  <a:srgbClr val="EAEAEA">
                    <a:alpha val="0"/>
                  </a:srgbClr>
                </a:gs>
                <a:gs pos="0">
                  <a:srgbClr val="D4DEFF"/>
                </a:gs>
                <a:gs pos="83000">
                  <a:srgbClr val="D4DEFF"/>
                </a:gs>
                <a:gs pos="100000">
                  <a:srgbClr val="96AB94"/>
                </a:gs>
              </a:gsLst>
              <a:lin ang="4800000" scaled="0"/>
              <a:tileRect/>
            </a:gradFill>
            <a:ln w="28575" cap="flat" cmpd="sng" algn="ctr">
              <a:noFill/>
              <a:prstDash val="solid"/>
            </a:ln>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pPr>
              <a:endParaRPr kumimoji="0" lang="ko-KR" altLang="en-US" kern="0" dirty="0" smtClean="0">
                <a:latin typeface="Calibri" pitchFamily="34" charset="0"/>
                <a:ea typeface="맑은 고딕"/>
                <a:cs typeface="Calibri" pitchFamily="34" charset="0"/>
              </a:endParaRPr>
            </a:p>
          </p:txBody>
        </p:sp>
        <p:sp>
          <p:nvSpPr>
            <p:cNvPr id="125" name="타원 124"/>
            <p:cNvSpPr/>
            <p:nvPr/>
          </p:nvSpPr>
          <p:spPr bwMode="auto">
            <a:xfrm>
              <a:off x="5076056" y="2736304"/>
              <a:ext cx="1322596" cy="1322596"/>
            </a:xfrm>
            <a:prstGeom prst="ellipse">
              <a:avLst/>
            </a:prstGeom>
            <a:noFill/>
            <a:ln w="38100" cap="flat" cmpd="sng" algn="ctr">
              <a:solidFill>
                <a:schemeClr val="tx1">
                  <a:lumMod val="85000"/>
                  <a:lumOff val="15000"/>
                </a:schemeClr>
              </a:solidFill>
              <a:prstDash val="solid"/>
            </a:ln>
            <a:effectLst>
              <a:outerShdw blurRad="50800" dist="38100" dir="13500000" algn="br" rotWithShape="0">
                <a:prstClr val="black">
                  <a:alpha val="40000"/>
                </a:prstClr>
              </a:outerShdw>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pPr>
              <a:endParaRPr kumimoji="0" lang="ko-KR" altLang="en-US" kern="0" dirty="0" smtClean="0">
                <a:latin typeface="Calibri" pitchFamily="34" charset="0"/>
                <a:ea typeface="맑은 고딕"/>
                <a:cs typeface="Calibri" pitchFamily="34" charset="0"/>
              </a:endParaRPr>
            </a:p>
          </p:txBody>
        </p:sp>
        <p:sp>
          <p:nvSpPr>
            <p:cNvPr id="126" name="달 125"/>
            <p:cNvSpPr/>
            <p:nvPr/>
          </p:nvSpPr>
          <p:spPr bwMode="auto">
            <a:xfrm rot="4095114">
              <a:off x="7317778" y="2102607"/>
              <a:ext cx="883044" cy="1766087"/>
            </a:xfrm>
            <a:prstGeom prst="moon">
              <a:avLst>
                <a:gd name="adj" fmla="val 78161"/>
              </a:avLst>
            </a:prstGeom>
            <a:gradFill flip="none" rotWithShape="1">
              <a:gsLst>
                <a:gs pos="89000">
                  <a:srgbClr val="EAEAEA">
                    <a:alpha val="0"/>
                  </a:srgbClr>
                </a:gs>
                <a:gs pos="83000">
                  <a:srgbClr val="EAEAEA">
                    <a:alpha val="0"/>
                  </a:srgbClr>
                </a:gs>
                <a:gs pos="0">
                  <a:srgbClr val="D4DEFF"/>
                </a:gs>
                <a:gs pos="83000">
                  <a:srgbClr val="D4DEFF"/>
                </a:gs>
                <a:gs pos="100000">
                  <a:srgbClr val="96AB94"/>
                </a:gs>
              </a:gsLst>
              <a:lin ang="4800000" scaled="0"/>
              <a:tileRect/>
            </a:gradFill>
            <a:ln w="28575" cap="flat" cmpd="sng" algn="ctr">
              <a:noFill/>
              <a:prstDash val="solid"/>
            </a:ln>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pPr>
              <a:endParaRPr kumimoji="0" lang="ko-KR" altLang="en-US" kern="0" dirty="0" smtClean="0">
                <a:latin typeface="Calibri" pitchFamily="34" charset="0"/>
                <a:ea typeface="맑은 고딕"/>
                <a:cs typeface="Calibri" pitchFamily="34" charset="0"/>
              </a:endParaRPr>
            </a:p>
          </p:txBody>
        </p:sp>
        <p:sp>
          <p:nvSpPr>
            <p:cNvPr id="127" name="오른쪽 화살표 126"/>
            <p:cNvSpPr/>
            <p:nvPr/>
          </p:nvSpPr>
          <p:spPr bwMode="auto">
            <a:xfrm>
              <a:off x="6516216" y="3213770"/>
              <a:ext cx="441452" cy="432048"/>
            </a:xfrm>
            <a:prstGeom prst="rightArrow">
              <a:avLst/>
            </a:prstGeom>
            <a:solidFill>
              <a:srgbClr val="000000">
                <a:lumMod val="50000"/>
                <a:lumOff val="50000"/>
              </a:srgbClr>
            </a:solidFill>
            <a:ln w="28575" cap="flat" cmpd="sng" algn="ctr">
              <a:noFill/>
              <a:prstDash val="solid"/>
            </a:ln>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defRPr/>
              </a:pPr>
              <a:endParaRPr kumimoji="0" lang="ko-KR" altLang="en-US" kern="0" dirty="0">
                <a:solidFill>
                  <a:sysClr val="windowText" lastClr="000000"/>
                </a:solidFill>
                <a:latin typeface="Calibri" pitchFamily="34" charset="0"/>
                <a:ea typeface="맑은 고딕"/>
                <a:cs typeface="Calibri" pitchFamily="34" charset="0"/>
              </a:endParaRPr>
            </a:p>
          </p:txBody>
        </p:sp>
      </p:grpSp>
      <p:grpSp>
        <p:nvGrpSpPr>
          <p:cNvPr id="69" name="Group 68"/>
          <p:cNvGrpSpPr/>
          <p:nvPr/>
        </p:nvGrpSpPr>
        <p:grpSpPr>
          <a:xfrm>
            <a:off x="6595685" y="1868035"/>
            <a:ext cx="2011964" cy="801828"/>
            <a:chOff x="4537406" y="2240947"/>
            <a:chExt cx="2106299" cy="1069104"/>
          </a:xfrm>
        </p:grpSpPr>
        <p:pic>
          <p:nvPicPr>
            <p:cNvPr id="115" name="Picture 2"/>
            <p:cNvPicPr>
              <a:picLocks noChangeAspect="1" noChangeArrowheads="1"/>
            </p:cNvPicPr>
            <p:nvPr/>
          </p:nvPicPr>
          <p:blipFill>
            <a:blip r:embed="rId5" cstate="print"/>
            <a:srcRect/>
            <a:stretch>
              <a:fillRect/>
            </a:stretch>
          </p:blipFill>
          <p:spPr bwMode="auto">
            <a:xfrm>
              <a:off x="4537406" y="2414709"/>
              <a:ext cx="757553" cy="721563"/>
            </a:xfrm>
            <a:prstGeom prst="rect">
              <a:avLst/>
            </a:prstGeom>
            <a:noFill/>
            <a:ln w="9525">
              <a:noFill/>
              <a:miter lim="800000"/>
              <a:headEnd/>
              <a:tailEnd/>
            </a:ln>
            <a:effectLst/>
          </p:spPr>
        </p:pic>
        <p:pic>
          <p:nvPicPr>
            <p:cNvPr id="116" name="Picture 3"/>
            <p:cNvPicPr>
              <a:picLocks noChangeAspect="1" noChangeArrowheads="1"/>
            </p:cNvPicPr>
            <p:nvPr/>
          </p:nvPicPr>
          <p:blipFill>
            <a:blip r:embed="rId6" cstate="print"/>
            <a:srcRect/>
            <a:stretch>
              <a:fillRect/>
            </a:stretch>
          </p:blipFill>
          <p:spPr bwMode="auto">
            <a:xfrm>
              <a:off x="5551074" y="2240947"/>
              <a:ext cx="1092631" cy="1069104"/>
            </a:xfrm>
            <a:prstGeom prst="rect">
              <a:avLst/>
            </a:prstGeom>
            <a:noFill/>
            <a:ln w="9525">
              <a:noFill/>
              <a:miter lim="800000"/>
              <a:headEnd/>
              <a:tailEnd/>
            </a:ln>
            <a:effectLst/>
          </p:spPr>
        </p:pic>
        <p:sp>
          <p:nvSpPr>
            <p:cNvPr id="117" name="오른쪽 화살표 116"/>
            <p:cNvSpPr/>
            <p:nvPr/>
          </p:nvSpPr>
          <p:spPr bwMode="auto">
            <a:xfrm>
              <a:off x="5315738" y="2667875"/>
              <a:ext cx="201381" cy="197045"/>
            </a:xfrm>
            <a:prstGeom prst="rightArrow">
              <a:avLst/>
            </a:prstGeom>
            <a:solidFill>
              <a:srgbClr val="000000">
                <a:lumMod val="50000"/>
                <a:lumOff val="50000"/>
              </a:srgbClr>
            </a:solidFill>
            <a:ln w="28575" cap="flat" cmpd="sng" algn="ctr">
              <a:noFill/>
              <a:prstDash val="solid"/>
            </a:ln>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defRPr/>
              </a:pPr>
              <a:endParaRPr kumimoji="0" lang="ko-KR" altLang="en-US" kern="0" dirty="0">
                <a:solidFill>
                  <a:sysClr val="windowText" lastClr="000000"/>
                </a:solidFill>
                <a:latin typeface="Calibri" pitchFamily="34" charset="0"/>
                <a:ea typeface="맑은 고딕"/>
                <a:cs typeface="Calibri" pitchFamily="34" charset="0"/>
              </a:endParaRPr>
            </a:p>
          </p:txBody>
        </p:sp>
      </p:grpSp>
      <p:grpSp>
        <p:nvGrpSpPr>
          <p:cNvPr id="39" name="Group 38"/>
          <p:cNvGrpSpPr/>
          <p:nvPr/>
        </p:nvGrpSpPr>
        <p:grpSpPr>
          <a:xfrm>
            <a:off x="4181935" y="3879850"/>
            <a:ext cx="1887079" cy="764689"/>
            <a:chOff x="2081718" y="4674881"/>
            <a:chExt cx="2133095" cy="1069104"/>
          </a:xfrm>
        </p:grpSpPr>
        <p:pic>
          <p:nvPicPr>
            <p:cNvPr id="118"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81718" y="4848645"/>
              <a:ext cx="762653" cy="721563"/>
            </a:xfrm>
            <a:prstGeom prst="rect">
              <a:avLst/>
            </a:prstGeom>
            <a:noFill/>
            <a:ln w="9525">
              <a:noFill/>
              <a:miter lim="800000"/>
              <a:headEnd/>
              <a:tailEnd/>
            </a:ln>
            <a:effectLst/>
          </p:spPr>
        </p:pic>
        <p:pic>
          <p:nvPicPr>
            <p:cNvPr id="119" name="Picture 5"/>
            <p:cNvPicPr>
              <a:picLocks noChangeAspect="1" noChangeArrowheads="1"/>
            </p:cNvPicPr>
            <p:nvPr/>
          </p:nvPicPr>
          <p:blipFill>
            <a:blip r:embed="rId8" cstate="print"/>
            <a:srcRect/>
            <a:stretch>
              <a:fillRect/>
            </a:stretch>
          </p:blipFill>
          <p:spPr bwMode="auto">
            <a:xfrm>
              <a:off x="3122182" y="4674881"/>
              <a:ext cx="1092631" cy="1069104"/>
            </a:xfrm>
            <a:prstGeom prst="rect">
              <a:avLst/>
            </a:prstGeom>
            <a:noFill/>
            <a:ln w="9525">
              <a:noFill/>
              <a:miter lim="800000"/>
              <a:headEnd/>
              <a:tailEnd/>
            </a:ln>
            <a:effectLst/>
          </p:spPr>
        </p:pic>
        <p:sp>
          <p:nvSpPr>
            <p:cNvPr id="120" name="오른쪽 화살표 119"/>
            <p:cNvSpPr/>
            <p:nvPr/>
          </p:nvSpPr>
          <p:spPr bwMode="auto">
            <a:xfrm>
              <a:off x="2887237" y="5101811"/>
              <a:ext cx="201381" cy="197045"/>
            </a:xfrm>
            <a:prstGeom prst="rightArrow">
              <a:avLst/>
            </a:prstGeom>
            <a:solidFill>
              <a:srgbClr val="000000">
                <a:lumMod val="50000"/>
                <a:lumOff val="50000"/>
              </a:srgbClr>
            </a:solidFill>
            <a:ln w="28575" cap="flat" cmpd="sng" algn="ctr">
              <a:noFill/>
              <a:prstDash val="solid"/>
            </a:ln>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defRPr/>
              </a:pPr>
              <a:endParaRPr kumimoji="0" lang="ko-KR" altLang="en-US" kern="0" dirty="0">
                <a:solidFill>
                  <a:sysClr val="windowText" lastClr="000000"/>
                </a:solidFill>
                <a:latin typeface="Calibri" pitchFamily="34" charset="0"/>
                <a:ea typeface="맑은 고딕"/>
                <a:cs typeface="Calibri" pitchFamily="34" charset="0"/>
              </a:endParaRPr>
            </a:p>
          </p:txBody>
        </p:sp>
      </p:grpSp>
      <p:sp>
        <p:nvSpPr>
          <p:cNvPr id="51" name="모서리가 둥근 직사각형 50"/>
          <p:cNvSpPr/>
          <p:nvPr/>
        </p:nvSpPr>
        <p:spPr bwMode="auto">
          <a:xfrm>
            <a:off x="251522" y="1064291"/>
            <a:ext cx="5505813" cy="1565813"/>
          </a:xfrm>
          <a:prstGeom prst="roundRect">
            <a:avLst/>
          </a:prstGeom>
          <a:noFill/>
          <a:ln w="28575" cap="flat" cmpd="sng" algn="ctr">
            <a:solidFill>
              <a:srgbClr val="003399"/>
            </a:solidFill>
            <a:prstDash val="solid"/>
          </a:ln>
          <a:effectLst/>
        </p:spPr>
        <p:txBody>
          <a:bodyPr lIns="0" tIns="0" rIns="0" bIns="0" rtlCol="0" anchor="ctr"/>
          <a:lstStyle/>
          <a:p>
            <a:pPr marL="300854" indent="-300854" algn="ctr" defTabSz="1031498">
              <a:lnSpc>
                <a:spcPct val="125000"/>
              </a:lnSpc>
            </a:pPr>
            <a:endParaRPr kumimoji="0" lang="ko-KR" altLang="en-US" kern="0" dirty="0" smtClean="0">
              <a:latin typeface="맑은 고딕"/>
              <a:ea typeface="맑은 고딕"/>
            </a:endParaRPr>
          </a:p>
        </p:txBody>
      </p:sp>
      <p:sp>
        <p:nvSpPr>
          <p:cNvPr id="48" name="TextBox 101"/>
          <p:cNvSpPr txBox="1"/>
          <p:nvPr/>
        </p:nvSpPr>
        <p:spPr>
          <a:xfrm>
            <a:off x="6350002" y="1087245"/>
            <a:ext cx="2611463" cy="923320"/>
          </a:xfrm>
          <a:prstGeom prst="rect">
            <a:avLst/>
          </a:prstGeom>
          <a:noFill/>
        </p:spPr>
        <p:txBody>
          <a:bodyPr wrap="square" lIns="91428" tIns="45715" rIns="91428" bIns="45715"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spcAft>
                <a:spcPts val="228"/>
              </a:spcAft>
              <a:tabLst>
                <a:tab pos="204574" algn="l"/>
              </a:tabLst>
            </a:pPr>
            <a:r>
              <a:rPr lang="en-US" altLang="ko-KR" dirty="0" smtClean="0">
                <a:solidFill>
                  <a:schemeClr val="tx1">
                    <a:lumMod val="65000"/>
                    <a:lumOff val="35000"/>
                  </a:schemeClr>
                </a:solidFill>
                <a:latin typeface="Calibri" pitchFamily="34" charset="0"/>
                <a:cs typeface="Calibri" pitchFamily="34" charset="0"/>
              </a:rPr>
              <a:t>• </a:t>
            </a:r>
            <a:r>
              <a:rPr lang="ru-RU" altLang="ko-KR" dirty="0">
                <a:solidFill>
                  <a:schemeClr val="tx1">
                    <a:lumMod val="65000"/>
                    <a:lumOff val="35000"/>
                  </a:schemeClr>
                </a:solidFill>
                <a:latin typeface="Calibri" pitchFamily="34" charset="0"/>
                <a:cs typeface="Calibri" pitchFamily="34" charset="0"/>
              </a:rPr>
              <a:t>Улучшение читаемости в</a:t>
            </a:r>
            <a:r>
              <a:rPr lang="en-US" altLang="ko-KR" dirty="0">
                <a:solidFill>
                  <a:schemeClr val="tx1">
                    <a:lumMod val="65000"/>
                    <a:lumOff val="35000"/>
                  </a:schemeClr>
                </a:solidFill>
                <a:latin typeface="Calibri" pitchFamily="34" charset="0"/>
                <a:cs typeface="Calibri" pitchFamily="34" charset="0"/>
              </a:rPr>
              <a:t> </a:t>
            </a:r>
            <a:r>
              <a:rPr lang="ru-RU" altLang="ko-KR" b="1" dirty="0">
                <a:solidFill>
                  <a:schemeClr val="tx1">
                    <a:lumMod val="65000"/>
                    <a:lumOff val="35000"/>
                  </a:schemeClr>
                </a:solidFill>
                <a:latin typeface="Calibri" pitchFamily="34" charset="0"/>
                <a:cs typeface="Calibri" pitchFamily="34" charset="0"/>
              </a:rPr>
              <a:t>Негативном     		отпечатке</a:t>
            </a:r>
            <a:endParaRPr lang="en-US" altLang="ko-KR" b="1" dirty="0">
              <a:solidFill>
                <a:schemeClr val="tx1">
                  <a:lumMod val="65000"/>
                  <a:lumOff val="35000"/>
                </a:schemeClr>
              </a:solidFill>
              <a:latin typeface="Calibri" pitchFamily="34" charset="0"/>
              <a:cs typeface="Calibri" pitchFamily="34" charset="0"/>
            </a:endParaRPr>
          </a:p>
        </p:txBody>
      </p:sp>
      <p:sp>
        <p:nvSpPr>
          <p:cNvPr id="49" name="TextBox 144"/>
          <p:cNvSpPr txBox="1"/>
          <p:nvPr/>
        </p:nvSpPr>
        <p:spPr>
          <a:xfrm>
            <a:off x="3694615" y="3055267"/>
            <a:ext cx="2850119" cy="923320"/>
          </a:xfrm>
          <a:prstGeom prst="rect">
            <a:avLst/>
          </a:prstGeom>
          <a:noFill/>
        </p:spPr>
        <p:txBody>
          <a:bodyPr wrap="square" lIns="91428" tIns="45715" rIns="91428" bIns="45715"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spcAft>
                <a:spcPts val="200"/>
              </a:spcAft>
              <a:buFont typeface="Arial" pitchFamily="34" charset="0"/>
              <a:buChar char="•"/>
              <a:tabLst>
                <a:tab pos="179366" algn="l"/>
              </a:tabLst>
            </a:pPr>
            <a:r>
              <a:rPr lang="ru-RU" altLang="ko-KR" b="1" dirty="0">
                <a:solidFill>
                  <a:schemeClr val="tx1">
                    <a:lumMod val="65000"/>
                    <a:lumOff val="35000"/>
                  </a:schemeClr>
                </a:solidFill>
                <a:latin typeface="Calibri" pitchFamily="34" charset="0"/>
                <a:cs typeface="Calibri" pitchFamily="34" charset="0"/>
              </a:rPr>
              <a:t> Тонкие линии и маленький шрифт</a:t>
            </a:r>
            <a:r>
              <a:rPr lang="ru-RU" altLang="ko-KR" dirty="0">
                <a:solidFill>
                  <a:schemeClr val="tx1">
                    <a:lumMod val="65000"/>
                    <a:lumOff val="35000"/>
                  </a:schemeClr>
                </a:solidFill>
                <a:latin typeface="Calibri" pitchFamily="34" charset="0"/>
                <a:cs typeface="Calibri" pitchFamily="34" charset="0"/>
              </a:rPr>
              <a:t> - теперь еще более четкие! </a:t>
            </a:r>
            <a:endParaRPr lang="en-US" altLang="ko-KR" b="1" dirty="0">
              <a:solidFill>
                <a:schemeClr val="tx1">
                  <a:lumMod val="65000"/>
                  <a:lumOff val="35000"/>
                </a:schemeClr>
              </a:solidFill>
              <a:latin typeface="Calibri" pitchFamily="34" charset="0"/>
              <a:cs typeface="Calibri" pitchFamily="34" charset="0"/>
            </a:endParaRPr>
          </a:p>
        </p:txBody>
      </p:sp>
      <p:sp>
        <p:nvSpPr>
          <p:cNvPr id="53" name="TextBox 147"/>
          <p:cNvSpPr txBox="1"/>
          <p:nvPr/>
        </p:nvSpPr>
        <p:spPr>
          <a:xfrm>
            <a:off x="6595533" y="3069011"/>
            <a:ext cx="2379134" cy="646321"/>
          </a:xfrm>
          <a:prstGeom prst="rect">
            <a:avLst/>
          </a:prstGeom>
          <a:noFill/>
        </p:spPr>
        <p:txBody>
          <a:bodyPr wrap="square" lIns="91428" tIns="45715" rIns="91428" bIns="45715"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spcAft>
                <a:spcPts val="200"/>
              </a:spcAft>
              <a:tabLst>
                <a:tab pos="179366" algn="l"/>
              </a:tabLst>
            </a:pPr>
            <a:r>
              <a:rPr lang="en-US" altLang="ko-KR" dirty="0">
                <a:solidFill>
                  <a:schemeClr val="tx1">
                    <a:lumMod val="65000"/>
                    <a:lumOff val="35000"/>
                  </a:schemeClr>
                </a:solidFill>
                <a:latin typeface="Calibri" pitchFamily="34" charset="0"/>
                <a:cs typeface="Calibri" pitchFamily="34" charset="0"/>
              </a:rPr>
              <a:t>• </a:t>
            </a:r>
            <a:r>
              <a:rPr lang="ru-RU" altLang="ko-KR" dirty="0">
                <a:solidFill>
                  <a:schemeClr val="tx1">
                    <a:lumMod val="65000"/>
                    <a:lumOff val="35000"/>
                  </a:schemeClr>
                </a:solidFill>
                <a:latin typeface="Calibri" pitchFamily="34" charset="0"/>
                <a:cs typeface="Calibri" pitchFamily="34" charset="0"/>
              </a:rPr>
              <a:t>Настройка</a:t>
            </a:r>
            <a:r>
              <a:rPr lang="en-US" altLang="ko-KR" dirty="0">
                <a:solidFill>
                  <a:schemeClr val="tx1">
                    <a:lumMod val="65000"/>
                    <a:lumOff val="35000"/>
                  </a:schemeClr>
                </a:solidFill>
                <a:latin typeface="Calibri" pitchFamily="34" charset="0"/>
                <a:cs typeface="Calibri" pitchFamily="34" charset="0"/>
              </a:rPr>
              <a:t> </a:t>
            </a:r>
            <a:r>
              <a:rPr lang="ru-RU" altLang="ko-KR" b="1" dirty="0" smtClean="0">
                <a:solidFill>
                  <a:schemeClr val="tx1">
                    <a:lumMod val="65000"/>
                    <a:lumOff val="35000"/>
                  </a:schemeClr>
                </a:solidFill>
                <a:latin typeface="Calibri" pitchFamily="34" charset="0"/>
                <a:cs typeface="Calibri" pitchFamily="34" charset="0"/>
              </a:rPr>
              <a:t>Полутонов</a:t>
            </a:r>
            <a:endParaRPr lang="en-US" altLang="ko-KR" dirty="0" smtClean="0">
              <a:solidFill>
                <a:schemeClr val="tx1">
                  <a:lumMod val="65000"/>
                  <a:lumOff val="35000"/>
                </a:schemeClr>
              </a:solidFill>
              <a:latin typeface="Calibri" pitchFamily="34" charset="0"/>
              <a:cs typeface="Calibri" pitchFamily="34" charset="0"/>
            </a:endParaRPr>
          </a:p>
        </p:txBody>
      </p:sp>
      <p:grpSp>
        <p:nvGrpSpPr>
          <p:cNvPr id="40" name="Group 39"/>
          <p:cNvGrpSpPr/>
          <p:nvPr/>
        </p:nvGrpSpPr>
        <p:grpSpPr>
          <a:xfrm>
            <a:off x="587039" y="1223166"/>
            <a:ext cx="2141566" cy="1368838"/>
            <a:chOff x="500034" y="1661741"/>
            <a:chExt cx="2357454" cy="1806696"/>
          </a:xfrm>
        </p:grpSpPr>
        <p:sp>
          <p:nvSpPr>
            <p:cNvPr id="41" name="TextBox 40"/>
            <p:cNvSpPr txBox="1"/>
            <p:nvPr/>
          </p:nvSpPr>
          <p:spPr>
            <a:xfrm>
              <a:off x="500034" y="1960352"/>
              <a:ext cx="2357454" cy="772401"/>
            </a:xfrm>
            <a:prstGeom prst="rect">
              <a:avLst/>
            </a:prstGeom>
            <a:noFill/>
          </p:spPr>
          <p:txBody>
            <a:bodyPr wrap="square" rtlCol="0">
              <a:spAutoFit/>
            </a:bodyPr>
            <a:lstStyle/>
            <a:p>
              <a:pPr>
                <a:spcAft>
                  <a:spcPts val="200"/>
                </a:spcAft>
                <a:tabLst>
                  <a:tab pos="179366" algn="l"/>
                </a:tabLst>
              </a:pPr>
              <a:r>
                <a:rPr lang="ru-RU" altLang="ko-KR" sz="1400" dirty="0">
                  <a:solidFill>
                    <a:schemeClr val="tx1">
                      <a:lumMod val="65000"/>
                      <a:lumOff val="35000"/>
                    </a:schemeClr>
                  </a:solidFill>
                </a:rPr>
                <a:t>Улучшенный переход между цветами</a:t>
              </a:r>
              <a:endParaRPr lang="en-US" altLang="ko-KR" sz="1400" dirty="0">
                <a:solidFill>
                  <a:schemeClr val="tx1">
                    <a:lumMod val="65000"/>
                    <a:lumOff val="35000"/>
                  </a:schemeClr>
                </a:solidFill>
              </a:endParaRPr>
            </a:p>
          </p:txBody>
        </p:sp>
        <p:sp>
          <p:nvSpPr>
            <p:cNvPr id="42" name="TextBox 41"/>
            <p:cNvSpPr txBox="1"/>
            <p:nvPr/>
          </p:nvSpPr>
          <p:spPr>
            <a:xfrm>
              <a:off x="853308" y="1661741"/>
              <a:ext cx="1646990" cy="704249"/>
            </a:xfrm>
            <a:prstGeom prst="rect">
              <a:avLst/>
            </a:prstGeom>
            <a:noFill/>
          </p:spPr>
          <p:txBody>
            <a:bodyPr wrap="square" rtlCol="0">
              <a:spAutoFit/>
            </a:bodyPr>
            <a:lstStyle/>
            <a:p>
              <a:pPr>
                <a:lnSpc>
                  <a:spcPts val="1500"/>
                </a:lnSpc>
                <a:spcAft>
                  <a:spcPts val="200"/>
                </a:spcAft>
                <a:tabLst>
                  <a:tab pos="179366" algn="l"/>
                </a:tabLst>
              </a:pPr>
              <a:r>
                <a:rPr lang="ru-RU" altLang="ko-KR" b="1" dirty="0" smtClean="0">
                  <a:solidFill>
                    <a:schemeClr val="tx1">
                      <a:lumMod val="65000"/>
                      <a:lumOff val="35000"/>
                    </a:schemeClr>
                  </a:solidFill>
                  <a:latin typeface="Calibri" pitchFamily="34" charset="0"/>
                </a:rPr>
                <a:t>Захват цвета</a:t>
              </a:r>
              <a:r>
                <a:rPr lang="en-US" altLang="ko-KR" dirty="0" smtClean="0">
                  <a:solidFill>
                    <a:schemeClr val="tx1">
                      <a:lumMod val="65000"/>
                      <a:lumOff val="35000"/>
                    </a:schemeClr>
                  </a:solidFill>
                  <a:latin typeface="Calibri" pitchFamily="34" charset="0"/>
                </a:rPr>
                <a:t>	</a:t>
              </a:r>
            </a:p>
          </p:txBody>
        </p:sp>
        <p:pic>
          <p:nvPicPr>
            <p:cNvPr id="43" name="그림 87" descr="Color-Trapping-Icon.gif"/>
            <p:cNvPicPr>
              <a:picLocks noChangeAspect="1"/>
            </p:cNvPicPr>
            <p:nvPr/>
          </p:nvPicPr>
          <p:blipFill>
            <a:blip r:embed="rId9" cstate="screen">
              <a:extLst>
                <a:ext uri="{28A0092B-C50C-407E-A947-70E740481C1C}">
                  <a14:useLocalDpi xmlns:a14="http://schemas.microsoft.com/office/drawing/2010/main"/>
                </a:ext>
              </a:extLst>
            </a:blip>
            <a:srcRect l="3740" t="2545" r="3500" b="2522"/>
            <a:stretch>
              <a:fillRect/>
            </a:stretch>
          </p:blipFill>
          <p:spPr>
            <a:xfrm>
              <a:off x="501069" y="1677484"/>
              <a:ext cx="403283" cy="392173"/>
            </a:xfrm>
            <a:prstGeom prst="rect">
              <a:avLst/>
            </a:prstGeom>
          </p:spPr>
        </p:pic>
        <p:grpSp>
          <p:nvGrpSpPr>
            <p:cNvPr id="44" name="그룹 84"/>
            <p:cNvGrpSpPr/>
            <p:nvPr/>
          </p:nvGrpSpPr>
          <p:grpSpPr>
            <a:xfrm>
              <a:off x="536352" y="2393409"/>
              <a:ext cx="2301043" cy="1075028"/>
              <a:chOff x="354239" y="405459"/>
              <a:chExt cx="3852344" cy="1800199"/>
            </a:xfrm>
          </p:grpSpPr>
          <p:pic>
            <p:nvPicPr>
              <p:cNvPr id="45" name="Picture 3"/>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97939" y="891144"/>
                <a:ext cx="1118505" cy="1118506"/>
              </a:xfrm>
              <a:prstGeom prst="rect">
                <a:avLst/>
              </a:prstGeom>
              <a:noFill/>
              <a:ln w="9525">
                <a:noFill/>
                <a:miter lim="800000"/>
                <a:headEnd/>
                <a:tailEnd/>
              </a:ln>
              <a:effectLst/>
            </p:spPr>
          </p:pic>
          <p:pic>
            <p:nvPicPr>
              <p:cNvPr id="46" name="Picture 4"/>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73951" y="489666"/>
                <a:ext cx="1656500" cy="1656502"/>
              </a:xfrm>
              <a:prstGeom prst="rect">
                <a:avLst/>
              </a:prstGeom>
              <a:noFill/>
              <a:ln w="9525">
                <a:noFill/>
                <a:miter lim="800000"/>
                <a:headEnd/>
                <a:tailEnd/>
              </a:ln>
              <a:effectLst/>
            </p:spPr>
          </p:pic>
          <p:sp>
            <p:nvSpPr>
              <p:cNvPr id="54" name="타원 108"/>
              <p:cNvSpPr/>
              <p:nvPr/>
            </p:nvSpPr>
            <p:spPr bwMode="auto">
              <a:xfrm>
                <a:off x="2406383" y="405459"/>
                <a:ext cx="1800200" cy="1800199"/>
              </a:xfrm>
              <a:prstGeom prst="ellipse">
                <a:avLst/>
              </a:prstGeom>
              <a:noFill/>
              <a:ln w="38100" cap="flat" cmpd="sng" algn="ctr">
                <a:solidFill>
                  <a:schemeClr val="tx1">
                    <a:lumMod val="85000"/>
                    <a:lumOff val="15000"/>
                  </a:schemeClr>
                </a:solidFill>
                <a:prstDash val="solid"/>
              </a:ln>
              <a:effectLst>
                <a:outerShdw blurRad="50800" dist="38100" dir="13500000" algn="br" rotWithShape="0">
                  <a:prstClr val="black">
                    <a:alpha val="40000"/>
                  </a:prstClr>
                </a:outerShdw>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pPr>
                <a:endParaRPr lang="ko-KR" altLang="en-US" sz="1000" kern="0" dirty="0">
                  <a:latin typeface="맑은 고딕"/>
                  <a:ea typeface="맑은 고딕"/>
                </a:endParaRPr>
              </a:p>
            </p:txBody>
          </p:sp>
          <p:sp>
            <p:nvSpPr>
              <p:cNvPr id="55" name="달 109"/>
              <p:cNvSpPr/>
              <p:nvPr/>
            </p:nvSpPr>
            <p:spPr bwMode="auto">
              <a:xfrm rot="4095114">
                <a:off x="679186" y="382134"/>
                <a:ext cx="649895" cy="1299789"/>
              </a:xfrm>
              <a:prstGeom prst="moon">
                <a:avLst>
                  <a:gd name="adj" fmla="val 78161"/>
                </a:avLst>
              </a:prstGeom>
              <a:gradFill flip="none" rotWithShape="1">
                <a:gsLst>
                  <a:gs pos="89000">
                    <a:srgbClr val="EAEAEA">
                      <a:alpha val="0"/>
                    </a:srgbClr>
                  </a:gs>
                  <a:gs pos="83000">
                    <a:srgbClr val="EAEAEA">
                      <a:alpha val="0"/>
                    </a:srgbClr>
                  </a:gs>
                  <a:gs pos="0">
                    <a:srgbClr val="D4DEFF"/>
                  </a:gs>
                  <a:gs pos="83000">
                    <a:srgbClr val="D4DEFF"/>
                  </a:gs>
                  <a:gs pos="100000">
                    <a:srgbClr val="96AB94"/>
                  </a:gs>
                </a:gsLst>
                <a:lin ang="4800000" scaled="0"/>
                <a:tileRect/>
              </a:gradFill>
              <a:ln w="28575" cap="flat" cmpd="sng" algn="ctr">
                <a:noFill/>
                <a:prstDash val="solid"/>
              </a:ln>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pPr>
                <a:endParaRPr lang="ko-KR" altLang="en-US" sz="1000" kern="0" dirty="0">
                  <a:latin typeface="맑은 고딕"/>
                  <a:ea typeface="맑은 고딕"/>
                </a:endParaRPr>
              </a:p>
            </p:txBody>
          </p:sp>
          <p:sp>
            <p:nvSpPr>
              <p:cNvPr id="56" name="타원 110"/>
              <p:cNvSpPr/>
              <p:nvPr/>
            </p:nvSpPr>
            <p:spPr bwMode="auto">
              <a:xfrm>
                <a:off x="467543" y="774385"/>
                <a:ext cx="1322596" cy="1322597"/>
              </a:xfrm>
              <a:prstGeom prst="ellipse">
                <a:avLst/>
              </a:prstGeom>
              <a:noFill/>
              <a:ln w="38100" cap="flat" cmpd="sng" algn="ctr">
                <a:solidFill>
                  <a:schemeClr val="tx1">
                    <a:lumMod val="85000"/>
                    <a:lumOff val="15000"/>
                  </a:schemeClr>
                </a:solidFill>
                <a:prstDash val="solid"/>
              </a:ln>
              <a:effectLst>
                <a:outerShdw blurRad="50800" dist="38100" dir="13500000" algn="br" rotWithShape="0">
                  <a:prstClr val="black">
                    <a:alpha val="40000"/>
                  </a:prstClr>
                </a:outerShdw>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pPr>
                <a:endParaRPr lang="ko-KR" altLang="en-US" sz="1000" kern="0" dirty="0">
                  <a:latin typeface="맑은 고딕"/>
                  <a:ea typeface="맑은 고딕"/>
                </a:endParaRPr>
              </a:p>
            </p:txBody>
          </p:sp>
          <p:sp>
            <p:nvSpPr>
              <p:cNvPr id="57" name="오른쪽 화살표 111"/>
              <p:cNvSpPr/>
              <p:nvPr/>
            </p:nvSpPr>
            <p:spPr bwMode="auto">
              <a:xfrm>
                <a:off x="1907704" y="1125538"/>
                <a:ext cx="441452" cy="432048"/>
              </a:xfrm>
              <a:prstGeom prst="rightArrow">
                <a:avLst/>
              </a:prstGeom>
              <a:solidFill>
                <a:srgbClr val="000000">
                  <a:lumMod val="50000"/>
                  <a:lumOff val="50000"/>
                </a:srgbClr>
              </a:solidFill>
              <a:ln w="28575" cap="flat" cmpd="sng" algn="ctr">
                <a:noFill/>
                <a:prstDash val="solid"/>
              </a:ln>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defRPr/>
                </a:pPr>
                <a:endParaRPr lang="ko-KR" altLang="en-US" sz="900" kern="0" dirty="0">
                  <a:solidFill>
                    <a:sysClr val="windowText" lastClr="000000"/>
                  </a:solidFill>
                  <a:latin typeface="맑은 고딕"/>
                  <a:ea typeface="맑은 고딕"/>
                </a:endParaRPr>
              </a:p>
            </p:txBody>
          </p:sp>
          <p:sp>
            <p:nvSpPr>
              <p:cNvPr id="58" name="달 112"/>
              <p:cNvSpPr/>
              <p:nvPr/>
            </p:nvSpPr>
            <p:spPr bwMode="auto">
              <a:xfrm rot="4095114">
                <a:off x="2656067" y="121290"/>
                <a:ext cx="812555" cy="1599095"/>
              </a:xfrm>
              <a:prstGeom prst="moon">
                <a:avLst>
                  <a:gd name="adj" fmla="val 78161"/>
                </a:avLst>
              </a:prstGeom>
              <a:gradFill flip="none" rotWithShape="1">
                <a:gsLst>
                  <a:gs pos="89000">
                    <a:srgbClr val="EAEAEA">
                      <a:alpha val="0"/>
                    </a:srgbClr>
                  </a:gs>
                  <a:gs pos="83000">
                    <a:srgbClr val="EAEAEA">
                      <a:alpha val="0"/>
                    </a:srgbClr>
                  </a:gs>
                  <a:gs pos="0">
                    <a:srgbClr val="D4DEFF"/>
                  </a:gs>
                  <a:gs pos="83000">
                    <a:srgbClr val="D4DEFF"/>
                  </a:gs>
                  <a:gs pos="100000">
                    <a:srgbClr val="96AB94"/>
                  </a:gs>
                </a:gsLst>
                <a:lin ang="4800000" scaled="0"/>
                <a:tileRect/>
              </a:gradFill>
              <a:ln w="28575" cap="flat" cmpd="sng" algn="ctr">
                <a:noFill/>
                <a:prstDash val="solid"/>
              </a:ln>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pPr>
                <a:endParaRPr lang="ko-KR" altLang="en-US" sz="1000" kern="0" dirty="0">
                  <a:latin typeface="맑은 고딕"/>
                  <a:ea typeface="맑은 고딕"/>
                </a:endParaRPr>
              </a:p>
            </p:txBody>
          </p:sp>
        </p:grpSp>
      </p:grpSp>
      <p:grpSp>
        <p:nvGrpSpPr>
          <p:cNvPr id="65" name="Group 64"/>
          <p:cNvGrpSpPr/>
          <p:nvPr/>
        </p:nvGrpSpPr>
        <p:grpSpPr>
          <a:xfrm>
            <a:off x="455630" y="3102481"/>
            <a:ext cx="2820962" cy="1299872"/>
            <a:chOff x="455629" y="1638973"/>
            <a:chExt cx="2820962" cy="1733163"/>
          </a:xfrm>
        </p:grpSpPr>
        <p:grpSp>
          <p:nvGrpSpPr>
            <p:cNvPr id="2" name="그룹 85"/>
            <p:cNvGrpSpPr/>
            <p:nvPr/>
          </p:nvGrpSpPr>
          <p:grpSpPr>
            <a:xfrm>
              <a:off x="672951" y="2252545"/>
              <a:ext cx="2304257" cy="1119591"/>
              <a:chOff x="4962751" y="405458"/>
              <a:chExt cx="3852343" cy="1872208"/>
            </a:xfrm>
          </p:grpSpPr>
          <p:pic>
            <p:nvPicPr>
              <p:cNvPr id="93" name="Picture 2"/>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85581" y="631007"/>
                <a:ext cx="1227926" cy="1296144"/>
              </a:xfrm>
              <a:prstGeom prst="rect">
                <a:avLst/>
              </a:prstGeom>
              <a:noFill/>
              <a:ln w="9525">
                <a:noFill/>
                <a:miter lim="800000"/>
                <a:headEnd/>
                <a:tailEnd/>
              </a:ln>
            </p:spPr>
          </p:pic>
          <p:pic>
            <p:nvPicPr>
              <p:cNvPr id="97" name="Picture 4"/>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r="7692"/>
              <a:stretch>
                <a:fillRect/>
              </a:stretch>
            </p:blipFill>
            <p:spPr bwMode="auto">
              <a:xfrm>
                <a:off x="7020272" y="405458"/>
                <a:ext cx="1728192" cy="1872208"/>
              </a:xfrm>
              <a:prstGeom prst="rect">
                <a:avLst/>
              </a:prstGeom>
              <a:noFill/>
              <a:ln w="9525">
                <a:noFill/>
                <a:miter lim="800000"/>
                <a:headEnd/>
                <a:tailEnd/>
              </a:ln>
            </p:spPr>
          </p:pic>
          <p:sp>
            <p:nvSpPr>
              <p:cNvPr id="98" name="타원 97"/>
              <p:cNvSpPr/>
              <p:nvPr/>
            </p:nvSpPr>
            <p:spPr bwMode="auto">
              <a:xfrm>
                <a:off x="7014894" y="405458"/>
                <a:ext cx="1800200" cy="1800200"/>
              </a:xfrm>
              <a:prstGeom prst="ellipse">
                <a:avLst/>
              </a:prstGeom>
              <a:noFill/>
              <a:ln w="38100" cap="flat" cmpd="sng" algn="ctr">
                <a:solidFill>
                  <a:schemeClr val="tx1">
                    <a:lumMod val="85000"/>
                    <a:lumOff val="15000"/>
                  </a:schemeClr>
                </a:solidFill>
                <a:prstDash val="solid"/>
              </a:ln>
              <a:effectLst>
                <a:outerShdw blurRad="50800" dist="38100" dir="13500000" algn="br" rotWithShape="0">
                  <a:prstClr val="black">
                    <a:alpha val="40000"/>
                  </a:prstClr>
                </a:outerShdw>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pPr>
                <a:endParaRPr kumimoji="0" lang="ko-KR" altLang="en-US" kern="0" dirty="0" smtClean="0">
                  <a:latin typeface="Calibri" pitchFamily="34" charset="0"/>
                  <a:ea typeface="맑은 고딕"/>
                  <a:cs typeface="Calibri" pitchFamily="34" charset="0"/>
                </a:endParaRPr>
              </a:p>
            </p:txBody>
          </p:sp>
          <p:sp>
            <p:nvSpPr>
              <p:cNvPr id="99" name="달 98"/>
              <p:cNvSpPr/>
              <p:nvPr/>
            </p:nvSpPr>
            <p:spPr bwMode="auto">
              <a:xfrm rot="4095114">
                <a:off x="5287698" y="363084"/>
                <a:ext cx="649895" cy="1299789"/>
              </a:xfrm>
              <a:prstGeom prst="moon">
                <a:avLst>
                  <a:gd name="adj" fmla="val 78161"/>
                </a:avLst>
              </a:prstGeom>
              <a:gradFill flip="none" rotWithShape="1">
                <a:gsLst>
                  <a:gs pos="89000">
                    <a:srgbClr val="EAEAEA">
                      <a:alpha val="0"/>
                    </a:srgbClr>
                  </a:gs>
                  <a:gs pos="83000">
                    <a:srgbClr val="EAEAEA">
                      <a:alpha val="0"/>
                    </a:srgbClr>
                  </a:gs>
                  <a:gs pos="0">
                    <a:srgbClr val="D4DEFF"/>
                  </a:gs>
                  <a:gs pos="83000">
                    <a:srgbClr val="D4DEFF"/>
                  </a:gs>
                  <a:gs pos="100000">
                    <a:srgbClr val="96AB94"/>
                  </a:gs>
                </a:gsLst>
                <a:lin ang="4800000" scaled="0"/>
                <a:tileRect/>
              </a:gradFill>
              <a:ln w="28575" cap="flat" cmpd="sng" algn="ctr">
                <a:noFill/>
                <a:prstDash val="solid"/>
              </a:ln>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pPr>
                <a:endParaRPr kumimoji="0" lang="ko-KR" altLang="en-US" kern="0" dirty="0" smtClean="0">
                  <a:latin typeface="Calibri" pitchFamily="34" charset="0"/>
                  <a:ea typeface="맑은 고딕"/>
                  <a:cs typeface="Calibri" pitchFamily="34" charset="0"/>
                </a:endParaRPr>
              </a:p>
            </p:txBody>
          </p:sp>
          <p:sp>
            <p:nvSpPr>
              <p:cNvPr id="104" name="타원 103"/>
              <p:cNvSpPr/>
              <p:nvPr/>
            </p:nvSpPr>
            <p:spPr bwMode="auto">
              <a:xfrm>
                <a:off x="5076056" y="648072"/>
                <a:ext cx="1322596" cy="1322596"/>
              </a:xfrm>
              <a:prstGeom prst="ellipse">
                <a:avLst/>
              </a:prstGeom>
              <a:noFill/>
              <a:ln w="38100" cap="flat" cmpd="sng" algn="ctr">
                <a:solidFill>
                  <a:schemeClr val="tx1">
                    <a:lumMod val="85000"/>
                    <a:lumOff val="15000"/>
                  </a:schemeClr>
                </a:solidFill>
                <a:prstDash val="solid"/>
              </a:ln>
              <a:effectLst>
                <a:outerShdw blurRad="50800" dist="38100" dir="13500000" algn="br" rotWithShape="0">
                  <a:prstClr val="black">
                    <a:alpha val="40000"/>
                  </a:prstClr>
                </a:outerShdw>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pPr>
                <a:endParaRPr kumimoji="0" lang="ko-KR" altLang="en-US" kern="0" dirty="0" smtClean="0">
                  <a:latin typeface="Calibri" pitchFamily="34" charset="0"/>
                  <a:ea typeface="맑은 고딕"/>
                  <a:cs typeface="Calibri" pitchFamily="34" charset="0"/>
                </a:endParaRPr>
              </a:p>
            </p:txBody>
          </p:sp>
          <p:sp>
            <p:nvSpPr>
              <p:cNvPr id="105" name="오른쪽 화살표 104"/>
              <p:cNvSpPr/>
              <p:nvPr/>
            </p:nvSpPr>
            <p:spPr bwMode="auto">
              <a:xfrm>
                <a:off x="6516216" y="1125538"/>
                <a:ext cx="441452" cy="432048"/>
              </a:xfrm>
              <a:prstGeom prst="rightArrow">
                <a:avLst/>
              </a:prstGeom>
              <a:solidFill>
                <a:srgbClr val="000000">
                  <a:lumMod val="50000"/>
                  <a:lumOff val="50000"/>
                </a:srgbClr>
              </a:solidFill>
              <a:ln w="28575" cap="flat" cmpd="sng" algn="ctr">
                <a:noFill/>
                <a:prstDash val="solid"/>
              </a:ln>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defRPr/>
                </a:pPr>
                <a:endParaRPr kumimoji="0" lang="ko-KR" altLang="en-US" kern="0" dirty="0">
                  <a:solidFill>
                    <a:sysClr val="windowText" lastClr="000000"/>
                  </a:solidFill>
                  <a:latin typeface="Calibri" pitchFamily="34" charset="0"/>
                  <a:ea typeface="맑은 고딕"/>
                  <a:cs typeface="Calibri" pitchFamily="34" charset="0"/>
                </a:endParaRPr>
              </a:p>
            </p:txBody>
          </p:sp>
          <p:sp>
            <p:nvSpPr>
              <p:cNvPr id="106" name="달 105"/>
              <p:cNvSpPr/>
              <p:nvPr/>
            </p:nvSpPr>
            <p:spPr bwMode="auto">
              <a:xfrm rot="4095114">
                <a:off x="7308253" y="14375"/>
                <a:ext cx="883044" cy="1766087"/>
              </a:xfrm>
              <a:prstGeom prst="moon">
                <a:avLst>
                  <a:gd name="adj" fmla="val 78161"/>
                </a:avLst>
              </a:prstGeom>
              <a:gradFill flip="none" rotWithShape="1">
                <a:gsLst>
                  <a:gs pos="89000">
                    <a:srgbClr val="EAEAEA">
                      <a:alpha val="0"/>
                    </a:srgbClr>
                  </a:gs>
                  <a:gs pos="83000">
                    <a:srgbClr val="EAEAEA">
                      <a:alpha val="0"/>
                    </a:srgbClr>
                  </a:gs>
                  <a:gs pos="0">
                    <a:srgbClr val="D4DEFF"/>
                  </a:gs>
                  <a:gs pos="83000">
                    <a:srgbClr val="D4DEFF"/>
                  </a:gs>
                  <a:gs pos="100000">
                    <a:srgbClr val="96AB94"/>
                  </a:gs>
                </a:gsLst>
                <a:lin ang="4800000" scaled="0"/>
                <a:tileRect/>
              </a:gradFill>
              <a:ln w="28575" cap="flat" cmpd="sng" algn="ctr">
                <a:noFill/>
                <a:prstDash val="solid"/>
              </a:ln>
              <a:effectLst/>
            </p:spPr>
            <p:txBody>
              <a:bodyPr lIns="0" tIns="0" rIns="0" bIns="0" rtlCol="0" anchor="ct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300854" indent="-300854" algn="ctr" defTabSz="1031498" latinLnBrk="0">
                  <a:lnSpc>
                    <a:spcPct val="125000"/>
                  </a:lnSpc>
                </a:pPr>
                <a:endParaRPr kumimoji="0" lang="ko-KR" altLang="en-US" kern="0" dirty="0" smtClean="0">
                  <a:latin typeface="Calibri" pitchFamily="34" charset="0"/>
                  <a:ea typeface="맑은 고딕"/>
                  <a:cs typeface="Calibri" pitchFamily="34" charset="0"/>
                </a:endParaRPr>
              </a:p>
            </p:txBody>
          </p:sp>
        </p:grpSp>
        <p:sp>
          <p:nvSpPr>
            <p:cNvPr id="47" name="TextBox 95"/>
            <p:cNvSpPr txBox="1"/>
            <p:nvPr/>
          </p:nvSpPr>
          <p:spPr>
            <a:xfrm>
              <a:off x="633385" y="1638973"/>
              <a:ext cx="2643206" cy="492443"/>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spcAft>
                  <a:spcPts val="200"/>
                </a:spcAft>
                <a:tabLst>
                  <a:tab pos="179366" algn="l"/>
                </a:tabLst>
              </a:pPr>
              <a:r>
                <a:rPr lang="en-US" altLang="ko-KR" dirty="0" smtClean="0">
                  <a:solidFill>
                    <a:schemeClr val="tx1">
                      <a:lumMod val="65000"/>
                      <a:lumOff val="35000"/>
                    </a:schemeClr>
                  </a:solidFill>
                  <a:latin typeface="Calibri" pitchFamily="34" charset="0"/>
                  <a:cs typeface="Calibri" pitchFamily="34" charset="0"/>
                </a:rPr>
                <a:t>• </a:t>
              </a:r>
              <a:r>
                <a:rPr lang="ru-RU" altLang="ko-KR" dirty="0">
                  <a:solidFill>
                    <a:schemeClr val="tx1">
                      <a:lumMod val="65000"/>
                      <a:lumOff val="35000"/>
                    </a:schemeClr>
                  </a:solidFill>
                  <a:latin typeface="Calibri" pitchFamily="34" charset="0"/>
                  <a:cs typeface="Calibri" pitchFamily="34" charset="0"/>
                </a:rPr>
                <a:t>Ровные</a:t>
              </a:r>
              <a:r>
                <a:rPr lang="en-US" altLang="ko-KR" dirty="0">
                  <a:solidFill>
                    <a:schemeClr val="tx1">
                      <a:lumMod val="65000"/>
                      <a:lumOff val="35000"/>
                    </a:schemeClr>
                  </a:solidFill>
                  <a:latin typeface="Calibri" pitchFamily="34" charset="0"/>
                  <a:cs typeface="Calibri" pitchFamily="34" charset="0"/>
                </a:rPr>
                <a:t> </a:t>
              </a:r>
              <a:r>
                <a:rPr lang="ru-RU" altLang="ko-KR" dirty="0">
                  <a:solidFill>
                    <a:schemeClr val="tx1">
                      <a:lumMod val="65000"/>
                      <a:lumOff val="35000"/>
                    </a:schemeClr>
                  </a:solidFill>
                  <a:latin typeface="Calibri" pitchFamily="34" charset="0"/>
                  <a:cs typeface="Calibri" pitchFamily="34" charset="0"/>
                </a:rPr>
                <a:t>и четкие </a:t>
              </a:r>
              <a:r>
                <a:rPr lang="ru-RU" altLang="ko-KR" b="1" dirty="0" smtClean="0">
                  <a:solidFill>
                    <a:schemeClr val="tx1">
                      <a:lumMod val="65000"/>
                      <a:lumOff val="35000"/>
                    </a:schemeClr>
                  </a:solidFill>
                  <a:latin typeface="Calibri" pitchFamily="34" charset="0"/>
                  <a:cs typeface="Calibri" pitchFamily="34" charset="0"/>
                </a:rPr>
                <a:t>Края</a:t>
              </a:r>
              <a:endParaRPr lang="en-US" altLang="ko-KR" b="1" dirty="0" smtClean="0">
                <a:solidFill>
                  <a:schemeClr val="tx1">
                    <a:lumMod val="65000"/>
                    <a:lumOff val="35000"/>
                  </a:schemeClr>
                </a:solidFill>
                <a:latin typeface="Calibri" pitchFamily="34" charset="0"/>
                <a:cs typeface="Calibri" pitchFamily="34" charset="0"/>
              </a:endParaRPr>
            </a:p>
          </p:txBody>
        </p:sp>
        <p:pic>
          <p:nvPicPr>
            <p:cNvPr id="59" name="그림 99" descr="Edge-Enhancement.gif"/>
            <p:cNvPicPr>
              <a:picLocks noChangeAspect="1"/>
            </p:cNvPicPr>
            <p:nvPr/>
          </p:nvPicPr>
          <p:blipFill>
            <a:blip r:embed="rId14" cstate="screen">
              <a:extLst>
                <a:ext uri="{28A0092B-C50C-407E-A947-70E740481C1C}">
                  <a14:useLocalDpi xmlns:a14="http://schemas.microsoft.com/office/drawing/2010/main"/>
                </a:ext>
              </a:extLst>
            </a:blip>
            <a:srcRect l="4573" t="6062" r="4630" b="3466"/>
            <a:stretch>
              <a:fillRect/>
            </a:stretch>
          </p:blipFill>
          <p:spPr>
            <a:xfrm>
              <a:off x="455629" y="1745217"/>
              <a:ext cx="413175" cy="392309"/>
            </a:xfrm>
            <a:prstGeom prst="rect">
              <a:avLst/>
            </a:prstGeom>
          </p:spPr>
        </p:pic>
      </p:grpSp>
      <p:pic>
        <p:nvPicPr>
          <p:cNvPr id="61" name="그림 148" descr="de-screening.gif"/>
          <p:cNvPicPr>
            <a:picLocks noChangeAspect="1"/>
          </p:cNvPicPr>
          <p:nvPr/>
        </p:nvPicPr>
        <p:blipFill>
          <a:blip r:embed="rId15" cstate="screen">
            <a:extLst>
              <a:ext uri="{28A0092B-C50C-407E-A947-70E740481C1C}">
                <a14:useLocalDpi xmlns:a14="http://schemas.microsoft.com/office/drawing/2010/main"/>
              </a:ext>
            </a:extLst>
          </a:blip>
          <a:srcRect l="7385" t="4289" r="8923" b="5616"/>
          <a:stretch>
            <a:fillRect/>
          </a:stretch>
        </p:blipFill>
        <p:spPr>
          <a:xfrm>
            <a:off x="6340836" y="3093356"/>
            <a:ext cx="406343" cy="294232"/>
          </a:xfrm>
          <a:prstGeom prst="rect">
            <a:avLst/>
          </a:prstGeom>
        </p:spPr>
      </p:pic>
      <p:pic>
        <p:nvPicPr>
          <p:cNvPr id="62" name="그림 145" descr="deice.gif"/>
          <p:cNvPicPr>
            <a:picLocks noChangeAspect="1"/>
          </p:cNvPicPr>
          <p:nvPr/>
        </p:nvPicPr>
        <p:blipFill>
          <a:blip r:embed="rId16" cstate="screen">
            <a:extLst>
              <a:ext uri="{28A0092B-C50C-407E-A947-70E740481C1C}">
                <a14:useLocalDpi xmlns:a14="http://schemas.microsoft.com/office/drawing/2010/main"/>
              </a:ext>
            </a:extLst>
          </a:blip>
          <a:srcRect l="9410" t="8623" r="8813" b="3222"/>
          <a:stretch>
            <a:fillRect/>
          </a:stretch>
        </p:blipFill>
        <p:spPr>
          <a:xfrm>
            <a:off x="3438515" y="3061604"/>
            <a:ext cx="410236" cy="294232"/>
          </a:xfrm>
          <a:prstGeom prst="rect">
            <a:avLst/>
          </a:prstGeom>
        </p:spPr>
      </p:pic>
      <p:pic>
        <p:nvPicPr>
          <p:cNvPr id="63" name="그림 142" descr="NEGATIVE-PRINT.gif"/>
          <p:cNvPicPr>
            <a:picLocks noChangeAspect="1"/>
          </p:cNvPicPr>
          <p:nvPr/>
        </p:nvPicPr>
        <p:blipFill>
          <a:blip r:embed="rId17" cstate="screen">
            <a:extLst>
              <a:ext uri="{28A0092B-C50C-407E-A947-70E740481C1C}">
                <a14:useLocalDpi xmlns:a14="http://schemas.microsoft.com/office/drawing/2010/main"/>
              </a:ext>
            </a:extLst>
          </a:blip>
          <a:srcRect l="7656" t="8818" r="9939" b="9278"/>
          <a:stretch>
            <a:fillRect/>
          </a:stretch>
        </p:blipFill>
        <p:spPr>
          <a:xfrm>
            <a:off x="6155767" y="1055005"/>
            <a:ext cx="412477" cy="294232"/>
          </a:xfrm>
          <a:prstGeom prst="rect">
            <a:avLst/>
          </a:prstGeom>
        </p:spPr>
      </p:pic>
      <p:grpSp>
        <p:nvGrpSpPr>
          <p:cNvPr id="70" name="Group 69"/>
          <p:cNvGrpSpPr/>
          <p:nvPr/>
        </p:nvGrpSpPr>
        <p:grpSpPr>
          <a:xfrm>
            <a:off x="3276592" y="1087246"/>
            <a:ext cx="2317147" cy="1486057"/>
            <a:chOff x="3286116" y="1656998"/>
            <a:chExt cx="2608196" cy="1878758"/>
          </a:xfrm>
        </p:grpSpPr>
        <p:sp>
          <p:nvSpPr>
            <p:cNvPr id="72" name="TextBox 71"/>
            <p:cNvSpPr txBox="1"/>
            <p:nvPr/>
          </p:nvSpPr>
          <p:spPr>
            <a:xfrm>
              <a:off x="3679733" y="1656998"/>
              <a:ext cx="2214579" cy="812980"/>
            </a:xfrm>
            <a:prstGeom prst="rect">
              <a:avLst/>
            </a:prstGeom>
            <a:noFill/>
          </p:spPr>
          <p:txBody>
            <a:bodyPr wrap="square" rtlCol="0">
              <a:spAutoFit/>
            </a:bodyPr>
            <a:lstStyle/>
            <a:p>
              <a:pPr>
                <a:spcAft>
                  <a:spcPts val="200"/>
                </a:spcAft>
                <a:tabLst>
                  <a:tab pos="179366" algn="l"/>
                </a:tabLst>
              </a:pPr>
              <a:r>
                <a:rPr lang="ru-RU" altLang="ko-KR" sz="1600" dirty="0">
                  <a:solidFill>
                    <a:schemeClr val="tx1">
                      <a:lumMod val="65000"/>
                      <a:lumOff val="35000"/>
                    </a:schemeClr>
                  </a:solidFill>
                </a:rPr>
                <a:t>Убирает случайные точки по краям текста</a:t>
              </a:r>
              <a:endParaRPr lang="en-US" altLang="ko-KR" sz="1600" dirty="0">
                <a:solidFill>
                  <a:schemeClr val="tx1">
                    <a:lumMod val="65000"/>
                    <a:lumOff val="35000"/>
                  </a:schemeClr>
                </a:solidFill>
              </a:endParaRPr>
            </a:p>
          </p:txBody>
        </p:sp>
        <p:pic>
          <p:nvPicPr>
            <p:cNvPr id="73" name="그림 93" descr="Composite-color-reduction-Icon.gif"/>
            <p:cNvPicPr>
              <a:picLocks noChangeAspect="1"/>
            </p:cNvPicPr>
            <p:nvPr/>
          </p:nvPicPr>
          <p:blipFill>
            <a:blip r:embed="rId18" cstate="screen">
              <a:extLst>
                <a:ext uri="{28A0092B-C50C-407E-A947-70E740481C1C}">
                  <a14:useLocalDpi xmlns:a14="http://schemas.microsoft.com/office/drawing/2010/main"/>
                </a:ext>
              </a:extLst>
            </a:blip>
            <a:srcRect l="4400" t="4169" r="6276" b="7938"/>
            <a:stretch>
              <a:fillRect/>
            </a:stretch>
          </p:blipFill>
          <p:spPr>
            <a:xfrm>
              <a:off x="3286116" y="1677484"/>
              <a:ext cx="411448" cy="392309"/>
            </a:xfrm>
            <a:prstGeom prst="rect">
              <a:avLst/>
            </a:prstGeom>
          </p:spPr>
        </p:pic>
        <p:pic>
          <p:nvPicPr>
            <p:cNvPr id="74" name="Picture 15"/>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521090" y="2640419"/>
              <a:ext cx="737441" cy="721563"/>
            </a:xfrm>
            <a:prstGeom prst="rect">
              <a:avLst/>
            </a:prstGeom>
            <a:noFill/>
            <a:ln w="9525">
              <a:noFill/>
              <a:miter lim="800000"/>
              <a:headEnd/>
              <a:tailEnd/>
            </a:ln>
            <a:effectLst/>
          </p:spPr>
        </p:pic>
        <p:pic>
          <p:nvPicPr>
            <p:cNvPr id="75" name="Picture 16"/>
            <p:cNvPicPr>
              <a:picLocks noChangeAspect="1" noChangeArrowheads="1"/>
            </p:cNvPicPr>
            <p:nvPr/>
          </p:nvPicPr>
          <p:blipFill>
            <a:blip r:embed="rId20" cstate="print"/>
            <a:srcRect/>
            <a:stretch>
              <a:fillRect/>
            </a:stretch>
          </p:blipFill>
          <p:spPr bwMode="auto">
            <a:xfrm>
              <a:off x="4540682" y="2466652"/>
              <a:ext cx="1109187" cy="1069104"/>
            </a:xfrm>
            <a:prstGeom prst="rect">
              <a:avLst/>
            </a:prstGeom>
            <a:noFill/>
            <a:ln w="9525">
              <a:noFill/>
              <a:miter lim="800000"/>
              <a:headEnd/>
              <a:tailEnd/>
            </a:ln>
            <a:effectLst/>
          </p:spPr>
        </p:pic>
      </p:grpSp>
      <p:grpSp>
        <p:nvGrpSpPr>
          <p:cNvPr id="71" name="Group 70"/>
          <p:cNvGrpSpPr/>
          <p:nvPr/>
        </p:nvGrpSpPr>
        <p:grpSpPr>
          <a:xfrm>
            <a:off x="613903" y="934196"/>
            <a:ext cx="2051778" cy="276999"/>
            <a:chOff x="539111" y="1790889"/>
            <a:chExt cx="2051778" cy="369332"/>
          </a:xfrm>
        </p:grpSpPr>
        <p:sp>
          <p:nvSpPr>
            <p:cNvPr id="76" name="양쪽 모서리가 둥근 사각형 131"/>
            <p:cNvSpPr/>
            <p:nvPr/>
          </p:nvSpPr>
          <p:spPr>
            <a:xfrm rot="16200000">
              <a:off x="1386112" y="949664"/>
              <a:ext cx="357776" cy="2051778"/>
            </a:xfrm>
            <a:prstGeom prst="round2SameRect">
              <a:avLst>
                <a:gd name="adj1" fmla="val 50000"/>
                <a:gd name="adj2" fmla="val 0"/>
              </a:avLst>
            </a:prstGeom>
            <a:gradFill>
              <a:gsLst>
                <a:gs pos="0">
                  <a:srgbClr val="00B0F0"/>
                </a:gs>
                <a:gs pos="100000">
                  <a:srgbClr val="0070C0"/>
                </a:gs>
              </a:gsLst>
              <a:lin ang="13200000" scaled="0"/>
            </a:gradFill>
            <a:ln w="666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sz="1400" b="1">
                <a:ln w="18415" cmpd="sng">
                  <a:noFill/>
                  <a:prstDash val="solid"/>
                </a:ln>
                <a:solidFill>
                  <a:srgbClr val="FFFFFF"/>
                </a:solidFill>
              </a:endParaRPr>
            </a:p>
          </p:txBody>
        </p:sp>
        <p:grpSp>
          <p:nvGrpSpPr>
            <p:cNvPr id="77" name="그룹 248"/>
            <p:cNvGrpSpPr/>
            <p:nvPr/>
          </p:nvGrpSpPr>
          <p:grpSpPr>
            <a:xfrm>
              <a:off x="572803" y="1825191"/>
              <a:ext cx="318838" cy="300726"/>
              <a:chOff x="4644008" y="2121408"/>
              <a:chExt cx="482400" cy="482400"/>
            </a:xfrm>
          </p:grpSpPr>
          <p:sp>
            <p:nvSpPr>
              <p:cNvPr id="79" name="타원 136"/>
              <p:cNvSpPr>
                <a:spLocks noChangeAspect="1"/>
              </p:cNvSpPr>
              <p:nvPr/>
            </p:nvSpPr>
            <p:spPr>
              <a:xfrm>
                <a:off x="4644008" y="2121408"/>
                <a:ext cx="482400" cy="482400"/>
              </a:xfrm>
              <a:prstGeom prst="ellipse">
                <a:avLst/>
              </a:prstGeom>
              <a:gradFill flip="none" rotWithShape="1">
                <a:gsLst>
                  <a:gs pos="0">
                    <a:srgbClr val="2350B3"/>
                  </a:gs>
                  <a:gs pos="100000">
                    <a:srgbClr val="16327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0" name="이등변 삼각형 137"/>
              <p:cNvSpPr/>
              <p:nvPr/>
            </p:nvSpPr>
            <p:spPr>
              <a:xfrm rot="5400000">
                <a:off x="4793768" y="2260132"/>
                <a:ext cx="237744" cy="2049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78" name="TextBox 77"/>
            <p:cNvSpPr txBox="1"/>
            <p:nvPr/>
          </p:nvSpPr>
          <p:spPr>
            <a:xfrm>
              <a:off x="986589" y="1790889"/>
              <a:ext cx="1564696" cy="369332"/>
            </a:xfrm>
            <a:prstGeom prst="rect">
              <a:avLst/>
            </a:prstGeom>
            <a:noFill/>
          </p:spPr>
          <p:txBody>
            <a:bodyPr wrap="square" lIns="0" tIns="0" rIns="0" bIns="0" rtlCol="0" anchor="ctr" anchorCtr="0">
              <a:spAutoFit/>
              <a:scene3d>
                <a:camera prst="orthographicFront"/>
                <a:lightRig rig="threePt" dir="t"/>
              </a:scene3d>
              <a:sp3d prstMaterial="dkEdge"/>
            </a:bodyPr>
            <a:lstStyle/>
            <a:p>
              <a:r>
                <a:rPr lang="ru-RU" altLang="ko-KR" b="1" dirty="0" smtClean="0">
                  <a:solidFill>
                    <a:schemeClr val="bg1"/>
                  </a:solidFill>
                  <a:ea typeface="Arial Unicode MS" pitchFamily="50" charset="-127"/>
                  <a:cs typeface="Arial" pitchFamily="34" charset="0"/>
                </a:rPr>
                <a:t>Цветная П</a:t>
              </a:r>
              <a:r>
                <a:rPr lang="ru-RU" altLang="ko-KR" b="1" dirty="0" smtClean="0">
                  <a:solidFill>
                    <a:schemeClr val="bg1"/>
                  </a:solidFill>
                  <a:effectLst/>
                  <a:latin typeface="Calibri" pitchFamily="34" charset="0"/>
                  <a:ea typeface="Arial Unicode MS" pitchFamily="50" charset="-127"/>
                  <a:cs typeface="Arial" pitchFamily="34" charset="0"/>
                </a:rPr>
                <a:t>ечать</a:t>
              </a:r>
              <a:endParaRPr lang="ko-KR" altLang="en-US" b="1" dirty="0">
                <a:solidFill>
                  <a:schemeClr val="bg1"/>
                </a:solidFill>
                <a:effectLst/>
                <a:latin typeface="Calibri" pitchFamily="34" charset="0"/>
                <a:ea typeface="Arial Unicode MS" pitchFamily="50" charset="-127"/>
                <a:cs typeface="Arial" pitchFamily="34" charset="0"/>
              </a:endParaRPr>
            </a:p>
          </p:txBody>
        </p:sp>
      </p:grpSp>
      <p:grpSp>
        <p:nvGrpSpPr>
          <p:cNvPr id="81" name="Group 80"/>
          <p:cNvGrpSpPr/>
          <p:nvPr/>
        </p:nvGrpSpPr>
        <p:grpSpPr>
          <a:xfrm>
            <a:off x="3643589" y="2736513"/>
            <a:ext cx="3641945" cy="276999"/>
            <a:chOff x="539113" y="4189980"/>
            <a:chExt cx="3641945" cy="369332"/>
          </a:xfrm>
        </p:grpSpPr>
        <p:sp>
          <p:nvSpPr>
            <p:cNvPr id="82" name="양쪽 모서리가 둥근 사각형 54"/>
            <p:cNvSpPr/>
            <p:nvPr/>
          </p:nvSpPr>
          <p:spPr>
            <a:xfrm rot="16200000">
              <a:off x="2181198" y="2553675"/>
              <a:ext cx="357776" cy="3641945"/>
            </a:xfrm>
            <a:prstGeom prst="round2SameRect">
              <a:avLst>
                <a:gd name="adj1" fmla="val 50000"/>
                <a:gd name="adj2" fmla="val 0"/>
              </a:avLst>
            </a:prstGeom>
            <a:gradFill>
              <a:gsLst>
                <a:gs pos="0">
                  <a:srgbClr val="00B0F0"/>
                </a:gs>
                <a:gs pos="100000">
                  <a:srgbClr val="0070C0"/>
                </a:gs>
              </a:gsLst>
              <a:lin ang="13200000" scaled="0"/>
            </a:gradFill>
            <a:ln w="666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sz="1400" b="1">
                <a:ln w="18415" cmpd="sng">
                  <a:noFill/>
                  <a:prstDash val="solid"/>
                </a:ln>
                <a:solidFill>
                  <a:srgbClr val="FFFFFF"/>
                </a:solidFill>
              </a:endParaRPr>
            </a:p>
          </p:txBody>
        </p:sp>
        <p:grpSp>
          <p:nvGrpSpPr>
            <p:cNvPr id="83" name="그룹 248"/>
            <p:cNvGrpSpPr/>
            <p:nvPr/>
          </p:nvGrpSpPr>
          <p:grpSpPr>
            <a:xfrm>
              <a:off x="572803" y="4224286"/>
              <a:ext cx="318838" cy="300726"/>
              <a:chOff x="4644008" y="2121408"/>
              <a:chExt cx="482400" cy="482400"/>
            </a:xfrm>
          </p:grpSpPr>
          <p:sp>
            <p:nvSpPr>
              <p:cNvPr id="85" name="타원 60"/>
              <p:cNvSpPr>
                <a:spLocks noChangeAspect="1"/>
              </p:cNvSpPr>
              <p:nvPr/>
            </p:nvSpPr>
            <p:spPr>
              <a:xfrm>
                <a:off x="4644008" y="2121408"/>
                <a:ext cx="482400" cy="482400"/>
              </a:xfrm>
              <a:prstGeom prst="ellipse">
                <a:avLst/>
              </a:prstGeom>
              <a:gradFill flip="none" rotWithShape="1">
                <a:gsLst>
                  <a:gs pos="0">
                    <a:srgbClr val="2350B3"/>
                  </a:gs>
                  <a:gs pos="100000">
                    <a:srgbClr val="16327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86" name="이등변 삼각형 61"/>
              <p:cNvSpPr/>
              <p:nvPr/>
            </p:nvSpPr>
            <p:spPr>
              <a:xfrm rot="5400000">
                <a:off x="4793768" y="2260132"/>
                <a:ext cx="237744" cy="2049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84" name="TextBox 83"/>
            <p:cNvSpPr txBox="1"/>
            <p:nvPr/>
          </p:nvSpPr>
          <p:spPr>
            <a:xfrm>
              <a:off x="943008" y="4189980"/>
              <a:ext cx="3238048" cy="369332"/>
            </a:xfrm>
            <a:prstGeom prst="rect">
              <a:avLst/>
            </a:prstGeom>
            <a:noFill/>
          </p:spPr>
          <p:txBody>
            <a:bodyPr wrap="square" lIns="0" tIns="0" rIns="0" bIns="0" rtlCol="0" anchor="ctr" anchorCtr="0">
              <a:spAutoFit/>
              <a:scene3d>
                <a:camera prst="orthographicFront"/>
                <a:lightRig rig="threePt" dir="t"/>
              </a:scene3d>
              <a:sp3d prstMaterial="dkEdge"/>
            </a:bodyPr>
            <a:lstStyle/>
            <a:p>
              <a:r>
                <a:rPr lang="ru-RU" altLang="ko-KR" b="1" dirty="0" smtClean="0">
                  <a:solidFill>
                    <a:schemeClr val="bg1"/>
                  </a:solidFill>
                  <a:effectLst/>
                  <a:latin typeface="Calibri" pitchFamily="34" charset="0"/>
                  <a:ea typeface="Arial Unicode MS" pitchFamily="50" charset="-127"/>
                  <a:cs typeface="Arial" pitchFamily="34" charset="0"/>
                </a:rPr>
                <a:t>Сканирование и копирование</a:t>
              </a:r>
              <a:endParaRPr lang="ko-KR" altLang="en-US" b="1" dirty="0">
                <a:solidFill>
                  <a:schemeClr val="bg1"/>
                </a:solidFill>
                <a:effectLst/>
                <a:latin typeface="Calibri" pitchFamily="34" charset="0"/>
                <a:ea typeface="Arial Unicode MS" pitchFamily="50" charset="-127"/>
                <a:cs typeface="Arial" pitchFamily="34" charset="0"/>
              </a:endParaRPr>
            </a:p>
          </p:txBody>
        </p:sp>
      </p:grpSp>
      <p:sp>
        <p:nvSpPr>
          <p:cNvPr id="87" name="TextBox 6"/>
          <p:cNvSpPr txBox="1">
            <a:spLocks noChangeArrowheads="1"/>
          </p:cNvSpPr>
          <p:nvPr/>
        </p:nvSpPr>
        <p:spPr bwMode="auto">
          <a:xfrm>
            <a:off x="212834" y="53969"/>
            <a:ext cx="6931762" cy="51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defPPr>
              <a:defRPr lang="en-US"/>
            </a:defPPr>
            <a:lvl1pPr latinLnBrk="0">
              <a:defRPr kumimoji="0" sz="2800" b="1">
                <a:gradFill>
                  <a:gsLst>
                    <a:gs pos="100000">
                      <a:srgbClr val="006AAC"/>
                    </a:gs>
                    <a:gs pos="0">
                      <a:srgbClr val="006AAC"/>
                    </a:gs>
                  </a:gsLst>
                  <a:lin ang="5400000" scaled="0"/>
                </a:gradFill>
                <a:latin typeface="Arial" panose="020B0604020202020204" pitchFamily="34" charset="0"/>
                <a:ea typeface="Arial Unicode MS" panose="020B0604020202020204" pitchFamily="50" charset="-127"/>
                <a:cs typeface="Arial" panose="020B0604020202020204" pitchFamily="34" charset="0"/>
              </a:defRPr>
            </a:lvl1pPr>
          </a:lstStyle>
          <a:p>
            <a:pPr>
              <a:defRPr/>
            </a:pPr>
            <a:r>
              <a:rPr lang="ru-RU" altLang="ko-KR" dirty="0" smtClean="0">
                <a:latin typeface="Times New Roman" panose="02020603050405020304" pitchFamily="18" charset="0"/>
                <a:cs typeface="Times New Roman" panose="02020603050405020304" pitchFamily="18" charset="0"/>
              </a:rPr>
              <a:t>Обеспечение высококачественной печати</a:t>
            </a:r>
            <a:endParaRPr lang="en-US" altLang="ko-KR" dirty="0">
              <a:latin typeface="Times New Roman" panose="02020603050405020304" pitchFamily="18" charset="0"/>
              <a:cs typeface="Times New Roman" panose="02020603050405020304" pitchFamily="18" charset="0"/>
            </a:endParaRPr>
          </a:p>
        </p:txBody>
      </p:sp>
      <p:pic>
        <p:nvPicPr>
          <p:cNvPr id="88" name="Picture 2" descr="C:\Users\sekz\Pictures\Samsung logo\Samsung_Business_rgb.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19974" y="60385"/>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32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C:\Users\User\Desktop\img_M4020_0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0448" y="3200400"/>
            <a:ext cx="2241015" cy="1343622"/>
          </a:xfrm>
          <a:prstGeom prst="rect">
            <a:avLst/>
          </a:prstGeom>
          <a:noFill/>
          <a:extLst>
            <a:ext uri="{909E8E84-426E-40DD-AFC4-6F175D3DCCD1}">
              <a14:hiddenFill xmlns:a14="http://schemas.microsoft.com/office/drawing/2010/main">
                <a:solidFill>
                  <a:srgbClr val="FFFFFF"/>
                </a:solidFill>
              </a14:hiddenFill>
            </a:ext>
          </a:extLst>
        </p:spPr>
      </p:pic>
      <p:pic>
        <p:nvPicPr>
          <p:cNvPr id="60418" name="Picture 2" descr="C:\Users\User\Desktop\img_eco_0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64425" y="938271"/>
            <a:ext cx="2473060" cy="1758751"/>
          </a:xfrm>
          <a:prstGeom prst="rect">
            <a:avLst/>
          </a:prstGeom>
          <a:noFill/>
          <a:extLst>
            <a:ext uri="{909E8E84-426E-40DD-AFC4-6F175D3DCCD1}">
              <a14:hiddenFill xmlns:a14="http://schemas.microsoft.com/office/drawing/2010/main">
                <a:solidFill>
                  <a:srgbClr val="FFFFFF"/>
                </a:solidFill>
              </a14:hiddenFill>
            </a:ext>
          </a:extLst>
        </p:spPr>
      </p:pic>
      <p:sp>
        <p:nvSpPr>
          <p:cNvPr id="60" name="Line 6"/>
          <p:cNvSpPr>
            <a:spLocks noChangeShapeType="1"/>
          </p:cNvSpPr>
          <p:nvPr/>
        </p:nvSpPr>
        <p:spPr bwMode="auto">
          <a:xfrm flipV="1">
            <a:off x="619487" y="-80603"/>
            <a:ext cx="8286750" cy="45719"/>
          </a:xfrm>
          <a:prstGeom prst="line">
            <a:avLst/>
          </a:prstGeom>
          <a:noFill/>
          <a:ln w="9525">
            <a:noFill/>
            <a:round/>
            <a:headEnd/>
            <a:tailEnd/>
          </a:ln>
        </p:spPr>
        <p:txBody>
          <a:bodyPr wrap="square" lIns="91428" tIns="45715" rIns="91428" bIns="45715">
            <a:spAutoFit/>
          </a:bodyPr>
          <a:lstStyle/>
          <a:p>
            <a:endParaRPr lang="ko-KR" altLang="en-US">
              <a:latin typeface="Calibri" pitchFamily="34" charset="0"/>
              <a:cs typeface="Calibri" pitchFamily="34" charset="0"/>
            </a:endParaRPr>
          </a:p>
        </p:txBody>
      </p:sp>
      <p:sp>
        <p:nvSpPr>
          <p:cNvPr id="23" name="TextBox 22"/>
          <p:cNvSpPr txBox="1"/>
          <p:nvPr/>
        </p:nvSpPr>
        <p:spPr>
          <a:xfrm>
            <a:off x="250380" y="2608972"/>
            <a:ext cx="8750776" cy="764302"/>
          </a:xfrm>
          <a:prstGeom prst="rect">
            <a:avLst/>
          </a:prstGeom>
          <a:noFill/>
        </p:spPr>
        <p:txBody>
          <a:bodyPr wrap="square" lIns="91428" tIns="45715" rIns="91428" bIns="45715" rtlCol="0">
            <a:spAutoFit/>
          </a:bodyPr>
          <a:lstStyle/>
          <a:p>
            <a:pPr>
              <a:spcAft>
                <a:spcPts val="200"/>
              </a:spcAft>
              <a:tabLst>
                <a:tab pos="179366" algn="l"/>
              </a:tabLst>
            </a:pPr>
            <a:r>
              <a:rPr lang="en-US" altLang="ko-KR" sz="2400" dirty="0">
                <a:cs typeface="Calibri" pitchFamily="34" charset="0"/>
              </a:rPr>
              <a:t>• </a:t>
            </a:r>
            <a:r>
              <a:rPr lang="ru-RU" altLang="ko-KR" sz="2400" dirty="0">
                <a:cs typeface="Calibri" pitchFamily="34" charset="0"/>
              </a:rPr>
              <a:t>Легкая настройка и включение</a:t>
            </a:r>
            <a:r>
              <a:rPr lang="en-US" altLang="ko-KR" sz="2400" dirty="0">
                <a:cs typeface="Calibri" pitchFamily="34" charset="0"/>
              </a:rPr>
              <a:t> Eco Button</a:t>
            </a:r>
          </a:p>
          <a:p>
            <a:pPr>
              <a:spcAft>
                <a:spcPts val="200"/>
              </a:spcAft>
              <a:tabLst>
                <a:tab pos="179366" algn="l"/>
              </a:tabLst>
            </a:pPr>
            <a:r>
              <a:rPr lang="en-US" altLang="ko-KR" b="1" dirty="0" smtClean="0">
                <a:solidFill>
                  <a:schemeClr val="tx1">
                    <a:lumMod val="65000"/>
                    <a:lumOff val="35000"/>
                  </a:schemeClr>
                </a:solidFill>
                <a:latin typeface="Calibri" pitchFamily="34" charset="0"/>
                <a:cs typeface="Calibri" pitchFamily="34" charset="0"/>
              </a:rPr>
              <a:t>   - </a:t>
            </a:r>
            <a:r>
              <a:rPr lang="ru-RU" altLang="ko-KR" sz="1600" b="1" dirty="0">
                <a:solidFill>
                  <a:schemeClr val="tx1">
                    <a:lumMod val="65000"/>
                    <a:lumOff val="35000"/>
                  </a:schemeClr>
                </a:solidFill>
                <a:latin typeface="Calibri" pitchFamily="34" charset="0"/>
                <a:cs typeface="Calibri" pitchFamily="34" charset="0"/>
              </a:rPr>
              <a:t>Экономия тонера</a:t>
            </a:r>
            <a:r>
              <a:rPr lang="en-US" altLang="ko-KR" sz="1600" b="1" dirty="0">
                <a:solidFill>
                  <a:schemeClr val="tx1">
                    <a:lumMod val="65000"/>
                    <a:lumOff val="35000"/>
                  </a:schemeClr>
                </a:solidFill>
                <a:latin typeface="Calibri" pitchFamily="34" charset="0"/>
                <a:cs typeface="Calibri" pitchFamily="34" charset="0"/>
              </a:rPr>
              <a:t>, </a:t>
            </a:r>
            <a:r>
              <a:rPr lang="ru-RU" altLang="ko-KR" sz="1600" b="1" dirty="0">
                <a:solidFill>
                  <a:schemeClr val="tx1">
                    <a:lumMod val="65000"/>
                    <a:lumOff val="35000"/>
                  </a:schemeClr>
                </a:solidFill>
                <a:latin typeface="Calibri" pitchFamily="34" charset="0"/>
                <a:cs typeface="Calibri" pitchFamily="34" charset="0"/>
              </a:rPr>
              <a:t>Двусторонняя печать</a:t>
            </a:r>
            <a:r>
              <a:rPr lang="en-US" altLang="ko-KR" sz="1600" b="1" dirty="0">
                <a:solidFill>
                  <a:schemeClr val="tx1">
                    <a:lumMod val="65000"/>
                    <a:lumOff val="35000"/>
                  </a:schemeClr>
                </a:solidFill>
                <a:latin typeface="Calibri" pitchFamily="34" charset="0"/>
                <a:cs typeface="Calibri" pitchFamily="34" charset="0"/>
              </a:rPr>
              <a:t> </a:t>
            </a:r>
            <a:r>
              <a:rPr lang="ru-RU" altLang="ko-KR" sz="1600" b="1" dirty="0">
                <a:solidFill>
                  <a:schemeClr val="tx1">
                    <a:lumMod val="65000"/>
                    <a:lumOff val="35000"/>
                  </a:schemeClr>
                </a:solidFill>
                <a:latin typeface="Calibri" pitchFamily="34" charset="0"/>
                <a:cs typeface="Calibri" pitchFamily="34" charset="0"/>
              </a:rPr>
              <a:t>и</a:t>
            </a:r>
            <a:r>
              <a:rPr lang="en-US" altLang="ko-KR" sz="1600" b="1" dirty="0">
                <a:solidFill>
                  <a:schemeClr val="tx1">
                    <a:lumMod val="65000"/>
                    <a:lumOff val="35000"/>
                  </a:schemeClr>
                </a:solidFill>
                <a:latin typeface="Calibri" pitchFamily="34" charset="0"/>
                <a:cs typeface="Calibri" pitchFamily="34" charset="0"/>
              </a:rPr>
              <a:t> </a:t>
            </a:r>
            <a:r>
              <a:rPr lang="ru-RU" altLang="ko-KR" sz="1600" b="1" dirty="0">
                <a:solidFill>
                  <a:schemeClr val="tx1">
                    <a:lumMod val="65000"/>
                    <a:lumOff val="35000"/>
                  </a:schemeClr>
                </a:solidFill>
                <a:latin typeface="Calibri" pitchFamily="34" charset="0"/>
                <a:cs typeface="Calibri" pitchFamily="34" charset="0"/>
              </a:rPr>
              <a:t>Пропуск пустых страниц</a:t>
            </a:r>
            <a:endParaRPr lang="en-US" altLang="ko-KR" sz="1600" b="1" dirty="0">
              <a:solidFill>
                <a:schemeClr val="tx1">
                  <a:lumMod val="65000"/>
                  <a:lumOff val="35000"/>
                </a:schemeClr>
              </a:solidFill>
              <a:latin typeface="Calibri" pitchFamily="34" charset="0"/>
              <a:cs typeface="Calibri" pitchFamily="34" charset="0"/>
            </a:endParaRPr>
          </a:p>
        </p:txBody>
      </p:sp>
      <p:pic>
        <p:nvPicPr>
          <p:cNvPr id="31"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3658" y="584233"/>
            <a:ext cx="774597" cy="467756"/>
          </a:xfrm>
          <a:prstGeom prst="rect">
            <a:avLst/>
          </a:prstGeom>
          <a:noFill/>
          <a:ln w="9525">
            <a:noFill/>
            <a:miter lim="800000"/>
            <a:headEnd/>
            <a:tailEnd/>
          </a:ln>
        </p:spPr>
      </p:pic>
      <p:pic>
        <p:nvPicPr>
          <p:cNvPr id="1038" name="Picture 14"/>
          <p:cNvPicPr>
            <a:picLocks noChangeAspect="1" noChangeArrowheads="1"/>
          </p:cNvPicPr>
          <p:nvPr/>
        </p:nvPicPr>
        <p:blipFill>
          <a:blip r:embed="rId6" cstate="print"/>
          <a:srcRect/>
          <a:stretch>
            <a:fillRect/>
          </a:stretch>
        </p:blipFill>
        <p:spPr bwMode="auto">
          <a:xfrm>
            <a:off x="619487" y="3143629"/>
            <a:ext cx="4137029" cy="1290626"/>
          </a:xfrm>
          <a:prstGeom prst="rect">
            <a:avLst/>
          </a:prstGeom>
          <a:noFill/>
          <a:ln w="9525">
            <a:noFill/>
            <a:miter lim="800000"/>
            <a:headEnd/>
            <a:tailEnd/>
          </a:ln>
          <a:effectLst/>
        </p:spPr>
      </p:pic>
      <p:pic>
        <p:nvPicPr>
          <p:cNvPr id="1039" name="Picture 15"/>
          <p:cNvPicPr>
            <a:picLocks noChangeAspect="1" noChangeArrowheads="1"/>
          </p:cNvPicPr>
          <p:nvPr/>
        </p:nvPicPr>
        <p:blipFill>
          <a:blip r:embed="rId7" cstate="print"/>
          <a:srcRect/>
          <a:stretch>
            <a:fillRect/>
          </a:stretch>
        </p:blipFill>
        <p:spPr bwMode="auto">
          <a:xfrm>
            <a:off x="5072067" y="3200400"/>
            <a:ext cx="819984" cy="1285884"/>
          </a:xfrm>
          <a:prstGeom prst="rect">
            <a:avLst/>
          </a:prstGeom>
          <a:noFill/>
          <a:ln w="9525">
            <a:noFill/>
            <a:miter lim="800000"/>
            <a:headEnd/>
            <a:tailEnd/>
          </a:ln>
          <a:effectLst/>
        </p:spPr>
      </p:pic>
      <p:sp>
        <p:nvSpPr>
          <p:cNvPr id="67" name="왼쪽 중괄호 66"/>
          <p:cNvSpPr/>
          <p:nvPr/>
        </p:nvSpPr>
        <p:spPr>
          <a:xfrm rot="10800000">
            <a:off x="4824415" y="3200400"/>
            <a:ext cx="142876" cy="1232306"/>
          </a:xfrm>
          <a:prstGeom prst="leftBrace">
            <a:avLst>
              <a:gd name="adj1" fmla="val 43081"/>
              <a:gd name="adj2" fmla="val 50000"/>
            </a:avLst>
          </a:prstGeom>
          <a:ln w="38100">
            <a:solidFill>
              <a:schemeClr val="accent1">
                <a:lumMod val="75000"/>
              </a:schemeClr>
            </a:solidFill>
            <a:prstDash val="solid"/>
          </a:ln>
        </p:spPr>
        <p:style>
          <a:lnRef idx="1">
            <a:schemeClr val="accent1"/>
          </a:lnRef>
          <a:fillRef idx="0">
            <a:schemeClr val="accent1"/>
          </a:fillRef>
          <a:effectRef idx="0">
            <a:schemeClr val="accent1"/>
          </a:effectRef>
          <a:fontRef idx="minor">
            <a:schemeClr val="tx1"/>
          </a:fontRef>
        </p:style>
        <p:txBody>
          <a:bodyPr lIns="91428" tIns="45715" rIns="91428" bIns="45715" anchor="ctr"/>
          <a:lstStyle/>
          <a:p>
            <a:pPr algn="ctr" latinLnBrk="1">
              <a:defRPr/>
            </a:pPr>
            <a:endParaRPr lang="ko-KR" altLang="en-US">
              <a:latin typeface="Calibri" pitchFamily="34" charset="0"/>
              <a:cs typeface="Calibri" pitchFamily="34" charset="0"/>
            </a:endParaRPr>
          </a:p>
        </p:txBody>
      </p:sp>
      <p:pic>
        <p:nvPicPr>
          <p:cNvPr id="68" name="Picture 812" descr="강조원"/>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359877">
            <a:off x="1728577" y="3388149"/>
            <a:ext cx="344493" cy="215772"/>
          </a:xfrm>
          <a:prstGeom prst="rect">
            <a:avLst/>
          </a:prstGeom>
          <a:noFill/>
        </p:spPr>
      </p:pic>
      <p:sp>
        <p:nvSpPr>
          <p:cNvPr id="72" name="모서리가 둥근 사각형 설명선 71"/>
          <p:cNvSpPr/>
          <p:nvPr/>
        </p:nvSpPr>
        <p:spPr bwMode="auto">
          <a:xfrm>
            <a:off x="5851819" y="3387103"/>
            <a:ext cx="857256" cy="267893"/>
          </a:xfrm>
          <a:prstGeom prst="wedgeRoundRectCallout">
            <a:avLst>
              <a:gd name="adj1" fmla="val 65574"/>
              <a:gd name="adj2" fmla="val 42636"/>
              <a:gd name="adj3" fmla="val 16667"/>
            </a:avLst>
          </a:prstGeom>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300854" indent="-300854" algn="ctr" defTabSz="1031498">
              <a:lnSpc>
                <a:spcPct val="125000"/>
              </a:lnSpc>
            </a:pPr>
            <a:r>
              <a:rPr lang="ru-RU" altLang="ko-KR" sz="1200" b="1" kern="0" dirty="0">
                <a:solidFill>
                  <a:srgbClr val="0000FF"/>
                </a:solidFill>
                <a:latin typeface="Calibri" pitchFamily="34" charset="0"/>
                <a:ea typeface="맑은 고딕"/>
                <a:cs typeface="Calibri" pitchFamily="34" charset="0"/>
              </a:rPr>
              <a:t>Эко кнопка</a:t>
            </a:r>
            <a:endParaRPr lang="ko-KR" altLang="en-US" sz="1200" b="1" kern="0" dirty="0">
              <a:solidFill>
                <a:srgbClr val="0000FF"/>
              </a:solidFill>
              <a:latin typeface="Calibri" pitchFamily="34" charset="0"/>
              <a:ea typeface="맑은 고딕"/>
              <a:cs typeface="Calibri" pitchFamily="34" charset="0"/>
            </a:endParaRPr>
          </a:p>
        </p:txBody>
      </p:sp>
      <p:sp>
        <p:nvSpPr>
          <p:cNvPr id="22" name="TextBox 20"/>
          <p:cNvSpPr txBox="1"/>
          <p:nvPr/>
        </p:nvSpPr>
        <p:spPr>
          <a:xfrm>
            <a:off x="209632" y="536238"/>
            <a:ext cx="7153214" cy="1072078"/>
          </a:xfrm>
          <a:prstGeom prst="rect">
            <a:avLst/>
          </a:prstGeom>
          <a:noFill/>
        </p:spPr>
        <p:txBody>
          <a:bodyPr wrap="square" lIns="91428" tIns="45715" rIns="91428" bIns="45715"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spcAft>
                <a:spcPts val="200"/>
              </a:spcAft>
              <a:tabLst>
                <a:tab pos="179366" algn="l"/>
              </a:tabLst>
            </a:pPr>
            <a:r>
              <a:rPr lang="en-US" altLang="ko-KR" dirty="0" smtClean="0">
                <a:latin typeface="Calibri" pitchFamily="34" charset="0"/>
                <a:cs typeface="Calibri" pitchFamily="34" charset="0"/>
              </a:rPr>
              <a:t>• 	</a:t>
            </a:r>
            <a:r>
              <a:rPr lang="ru-RU" altLang="ko-KR" sz="2400" dirty="0">
                <a:latin typeface="Calibri" pitchFamily="34" charset="0"/>
                <a:cs typeface="Calibri" pitchFamily="34" charset="0"/>
              </a:rPr>
              <a:t>Снижение расходов на печать с </a:t>
            </a:r>
            <a:r>
              <a:rPr lang="en-US" altLang="ko-KR" sz="2400" dirty="0">
                <a:latin typeface="Calibri" pitchFamily="34" charset="0"/>
                <a:cs typeface="Calibri" pitchFamily="34" charset="0"/>
              </a:rPr>
              <a:t>ECO Driver</a:t>
            </a:r>
          </a:p>
          <a:p>
            <a:r>
              <a:rPr lang="en-US" altLang="ko-KR" dirty="0">
                <a:solidFill>
                  <a:schemeClr val="tx1">
                    <a:lumMod val="65000"/>
                    <a:lumOff val="35000"/>
                  </a:schemeClr>
                </a:solidFill>
                <a:latin typeface="Calibri" pitchFamily="34" charset="0"/>
                <a:cs typeface="Calibri" pitchFamily="34" charset="0"/>
                <a:sym typeface="Wingdings" pitchFamily="2" charset="2"/>
              </a:rPr>
              <a:t>   </a:t>
            </a:r>
            <a:r>
              <a:rPr lang="en-US" altLang="ko-KR" dirty="0" smtClean="0">
                <a:solidFill>
                  <a:schemeClr val="tx1">
                    <a:lumMod val="65000"/>
                    <a:lumOff val="35000"/>
                  </a:schemeClr>
                </a:solidFill>
                <a:latin typeface="Calibri" pitchFamily="34" charset="0"/>
                <a:cs typeface="Calibri" pitchFamily="34" charset="0"/>
                <a:sym typeface="Wingdings" pitchFamily="2" charset="2"/>
              </a:rPr>
              <a:t>-  </a:t>
            </a:r>
            <a:r>
              <a:rPr lang="ru-RU" altLang="ko-KR" dirty="0" smtClean="0">
                <a:solidFill>
                  <a:schemeClr val="tx1">
                    <a:lumMod val="65000"/>
                    <a:lumOff val="35000"/>
                  </a:schemeClr>
                </a:solidFill>
                <a:latin typeface="Calibri" pitchFamily="34" charset="0"/>
                <a:cs typeface="Calibri" pitchFamily="34" charset="0"/>
                <a:sym typeface="Wingdings" pitchFamily="2" charset="2"/>
              </a:rPr>
              <a:t>Экономьте до </a:t>
            </a:r>
            <a:r>
              <a:rPr lang="en-US" altLang="ko-KR" sz="2000" b="1" dirty="0" smtClean="0">
                <a:solidFill>
                  <a:srgbClr val="FF0000"/>
                </a:solidFill>
                <a:latin typeface="Calibri" pitchFamily="34" charset="0"/>
                <a:cs typeface="Calibri" pitchFamily="34" charset="0"/>
                <a:sym typeface="Wingdings" pitchFamily="2" charset="2"/>
              </a:rPr>
              <a:t>20-40%</a:t>
            </a:r>
            <a:r>
              <a:rPr lang="en-US" altLang="ko-KR" dirty="0" smtClean="0">
                <a:solidFill>
                  <a:schemeClr val="tx1">
                    <a:lumMod val="65000"/>
                    <a:lumOff val="35000"/>
                  </a:schemeClr>
                </a:solidFill>
                <a:latin typeface="Calibri" pitchFamily="34" charset="0"/>
                <a:cs typeface="Calibri" pitchFamily="34" charset="0"/>
                <a:sym typeface="Wingdings" pitchFamily="2" charset="2"/>
              </a:rPr>
              <a:t>  </a:t>
            </a:r>
            <a:endParaRPr lang="en-US" altLang="ko-KR" b="1" dirty="0">
              <a:solidFill>
                <a:schemeClr val="tx1">
                  <a:lumMod val="65000"/>
                  <a:lumOff val="35000"/>
                </a:schemeClr>
              </a:solidFill>
              <a:latin typeface="Calibri" pitchFamily="34" charset="0"/>
              <a:cs typeface="Calibri" pitchFamily="34" charset="0"/>
              <a:sym typeface="Wingdings" pitchFamily="2" charset="2"/>
            </a:endParaRPr>
          </a:p>
          <a:p>
            <a:r>
              <a:rPr lang="en-US" altLang="ko-KR" dirty="0">
                <a:solidFill>
                  <a:schemeClr val="tx1">
                    <a:lumMod val="65000"/>
                    <a:lumOff val="35000"/>
                  </a:schemeClr>
                </a:solidFill>
                <a:latin typeface="Calibri" pitchFamily="34" charset="0"/>
                <a:cs typeface="Calibri" pitchFamily="34" charset="0"/>
                <a:sym typeface="Wingdings" pitchFamily="2" charset="2"/>
              </a:rPr>
              <a:t>   -  </a:t>
            </a:r>
            <a:r>
              <a:rPr lang="ru-RU" altLang="ko-KR" b="1" dirty="0" smtClean="0">
                <a:solidFill>
                  <a:schemeClr val="tx1">
                    <a:lumMod val="65000"/>
                    <a:lumOff val="35000"/>
                  </a:schemeClr>
                </a:solidFill>
                <a:latin typeface="Calibri" pitchFamily="34" charset="0"/>
                <a:cs typeface="Calibri" pitchFamily="34" charset="0"/>
                <a:sym typeface="Wingdings" pitchFamily="2" charset="2"/>
              </a:rPr>
              <a:t>«</a:t>
            </a:r>
            <a:r>
              <a:rPr lang="en-US" altLang="ko-KR" b="1" dirty="0" smtClean="0">
                <a:solidFill>
                  <a:schemeClr val="tx1">
                    <a:lumMod val="65000"/>
                    <a:lumOff val="35000"/>
                  </a:schemeClr>
                </a:solidFill>
                <a:latin typeface="Calibri" pitchFamily="34" charset="0"/>
                <a:cs typeface="Calibri" pitchFamily="34" charset="0"/>
                <a:sym typeface="Wingdings" pitchFamily="2" charset="2"/>
              </a:rPr>
              <a:t>2012 </a:t>
            </a:r>
            <a:r>
              <a:rPr lang="ru-RU" altLang="ko-KR" b="1" dirty="0" smtClean="0">
                <a:solidFill>
                  <a:schemeClr val="tx1">
                    <a:lumMod val="65000"/>
                    <a:lumOff val="35000"/>
                  </a:schemeClr>
                </a:solidFill>
                <a:latin typeface="Calibri" pitchFamily="34" charset="0"/>
                <a:cs typeface="Calibri" pitchFamily="34" charset="0"/>
                <a:sym typeface="Wingdings" pitchFamily="2" charset="2"/>
              </a:rPr>
              <a:t>Выдающееся достижение в инновациях»</a:t>
            </a:r>
            <a:r>
              <a:rPr lang="en-US" altLang="ko-KR" b="1" dirty="0" smtClean="0">
                <a:solidFill>
                  <a:schemeClr val="tx1">
                    <a:lumMod val="65000"/>
                    <a:lumOff val="35000"/>
                  </a:schemeClr>
                </a:solidFill>
                <a:latin typeface="Calibri" pitchFamily="34" charset="0"/>
                <a:cs typeface="Calibri" pitchFamily="34" charset="0"/>
                <a:sym typeface="Wingdings" pitchFamily="2" charset="2"/>
              </a:rPr>
              <a:t> </a:t>
            </a:r>
            <a:r>
              <a:rPr lang="en-US" altLang="ko-KR" dirty="0" smtClean="0">
                <a:solidFill>
                  <a:schemeClr val="tx1">
                    <a:lumMod val="65000"/>
                    <a:lumOff val="35000"/>
                  </a:schemeClr>
                </a:solidFill>
                <a:latin typeface="Calibri" pitchFamily="34" charset="0"/>
                <a:cs typeface="Calibri" pitchFamily="34" charset="0"/>
                <a:sym typeface="Wingdings" pitchFamily="2" charset="2"/>
              </a:rPr>
              <a:t> BLI</a:t>
            </a:r>
            <a:endParaRPr lang="en-US" altLang="ko-KR" dirty="0" smtClean="0">
              <a:solidFill>
                <a:schemeClr val="tx1">
                  <a:lumMod val="65000"/>
                  <a:lumOff val="35000"/>
                </a:schemeClr>
              </a:solidFill>
              <a:latin typeface="Calibri" pitchFamily="34" charset="0"/>
              <a:cs typeface="Calibri" pitchFamily="34" charset="0"/>
            </a:endParaRPr>
          </a:p>
        </p:txBody>
      </p:sp>
      <p:pic>
        <p:nvPicPr>
          <p:cNvPr id="60419" name="Picture 3" descr="C:\Users\User\Desktop\img_eco_02.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638550" y="1609488"/>
            <a:ext cx="2253501" cy="1143779"/>
          </a:xfrm>
          <a:prstGeom prst="rect">
            <a:avLst/>
          </a:prstGeom>
          <a:noFill/>
          <a:extLst>
            <a:ext uri="{909E8E84-426E-40DD-AFC4-6F175D3DCCD1}">
              <a14:hiddenFill xmlns:a14="http://schemas.microsoft.com/office/drawing/2010/main">
                <a:solidFill>
                  <a:srgbClr val="FFFFFF"/>
                </a:solidFill>
              </a14:hiddenFill>
            </a:ext>
          </a:extLst>
        </p:spPr>
      </p:pic>
      <p:pic>
        <p:nvPicPr>
          <p:cNvPr id="60421" name="Picture 5" descr="C:\Users\User\Desktop\visual_7_1.gif"/>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50380" y="1686747"/>
            <a:ext cx="2800933" cy="6910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6"/>
          <p:cNvSpPr txBox="1">
            <a:spLocks noChangeArrowheads="1"/>
          </p:cNvSpPr>
          <p:nvPr/>
        </p:nvSpPr>
        <p:spPr bwMode="auto">
          <a:xfrm>
            <a:off x="327134" y="53969"/>
            <a:ext cx="2645396" cy="57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defPPr>
              <a:defRPr lang="en-US"/>
            </a:defPPr>
            <a:lvl1pPr latinLnBrk="0">
              <a:defRPr kumimoji="0" sz="2800" b="1">
                <a:gradFill>
                  <a:gsLst>
                    <a:gs pos="100000">
                      <a:srgbClr val="006AAC"/>
                    </a:gs>
                    <a:gs pos="0">
                      <a:srgbClr val="006AAC"/>
                    </a:gs>
                  </a:gsLst>
                  <a:lin ang="5400000" scaled="0"/>
                </a:gradFill>
                <a:latin typeface="Arial" panose="020B0604020202020204" pitchFamily="34" charset="0"/>
                <a:ea typeface="Arial Unicode MS" panose="020B0604020202020204" pitchFamily="50" charset="-127"/>
                <a:cs typeface="Arial" panose="020B0604020202020204" pitchFamily="34" charset="0"/>
              </a:defRPr>
            </a:lvl1pPr>
          </a:lstStyle>
          <a:p>
            <a:pPr>
              <a:defRPr/>
            </a:pPr>
            <a:r>
              <a:rPr lang="ru-RU" altLang="ko-KR" sz="3200" dirty="0" smtClean="0">
                <a:latin typeface="Times New Roman" panose="02020603050405020304" pitchFamily="18" charset="0"/>
                <a:cs typeface="Times New Roman" panose="02020603050405020304" pitchFamily="18" charset="0"/>
              </a:rPr>
              <a:t>Эко функции</a:t>
            </a:r>
            <a:endParaRPr lang="en-US" altLang="ko-KR" sz="3200" dirty="0">
              <a:latin typeface="Times New Roman" panose="02020603050405020304" pitchFamily="18" charset="0"/>
              <a:cs typeface="Times New Roman" panose="02020603050405020304" pitchFamily="18" charset="0"/>
            </a:endParaRPr>
          </a:p>
        </p:txBody>
      </p:sp>
      <p:pic>
        <p:nvPicPr>
          <p:cNvPr id="17" name="Picture 2" descr="C:\Users\sekz\Pictures\Samsung logo\Samsung_Business_rgb.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9974" y="60385"/>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115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그림 89" descr="그림75.png"/>
          <p:cNvPicPr>
            <a:picLocks noChangeAspect="1"/>
          </p:cNvPicPr>
          <p:nvPr/>
        </p:nvPicPr>
        <p:blipFill>
          <a:blip r:embed="rId2" cstate="print"/>
          <a:srcRect/>
          <a:stretch>
            <a:fillRect/>
          </a:stretch>
        </p:blipFill>
        <p:spPr bwMode="auto">
          <a:xfrm>
            <a:off x="499309" y="3028949"/>
            <a:ext cx="4419601" cy="1781175"/>
          </a:xfrm>
          <a:prstGeom prst="rect">
            <a:avLst/>
          </a:prstGeom>
          <a:noFill/>
          <a:ln w="9525">
            <a:noFill/>
            <a:miter lim="800000"/>
            <a:headEnd/>
            <a:tailEnd/>
          </a:ln>
        </p:spPr>
      </p:pic>
      <p:pic>
        <p:nvPicPr>
          <p:cNvPr id="3074" name="Picture 2" descr="C:\Users\User\Desktop\seg02_clp4195fw04.jpg"/>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4724400" y="742951"/>
            <a:ext cx="3962260" cy="339447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78681" y="824444"/>
            <a:ext cx="5183919" cy="1575856"/>
            <a:chOff x="3333750" y="882529"/>
            <a:chExt cx="5438775" cy="2260721"/>
          </a:xfrm>
        </p:grpSpPr>
        <p:sp>
          <p:nvSpPr>
            <p:cNvPr id="6" name="모서리가 둥근 직사각형 125"/>
            <p:cNvSpPr/>
            <p:nvPr/>
          </p:nvSpPr>
          <p:spPr>
            <a:xfrm>
              <a:off x="3333750" y="1276350"/>
              <a:ext cx="1076325" cy="1866900"/>
            </a:xfrm>
            <a:prstGeom prst="roundRect">
              <a:avLst/>
            </a:prstGeom>
            <a:gradFill>
              <a:gsLst>
                <a:gs pos="0">
                  <a:srgbClr val="114FFF"/>
                </a:gs>
                <a:gs pos="100000">
                  <a:srgbClr val="0933BB"/>
                </a:gs>
              </a:gsLst>
              <a:lin ang="5400000" scaled="0"/>
            </a:gradFill>
            <a:ln w="2540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ko-KR" altLang="en-US" sz="1800" b="0" i="0" u="none" strike="noStrike" kern="0" cap="none" spc="0" normalizeH="0" baseline="0" noProof="0">
                <a:ln>
                  <a:noFill/>
                </a:ln>
                <a:solidFill>
                  <a:sysClr val="window" lastClr="FFFFFF"/>
                </a:solidFill>
                <a:effectLst/>
                <a:uLnTx/>
                <a:uFillTx/>
                <a:latin typeface="Calibri" pitchFamily="34" charset="0"/>
                <a:ea typeface="맑은 고딕"/>
              </a:endParaRPr>
            </a:p>
          </p:txBody>
        </p:sp>
        <p:grpSp>
          <p:nvGrpSpPr>
            <p:cNvPr id="7" name="그룹 115"/>
            <p:cNvGrpSpPr/>
            <p:nvPr/>
          </p:nvGrpSpPr>
          <p:grpSpPr>
            <a:xfrm>
              <a:off x="3417107" y="1361116"/>
              <a:ext cx="888193" cy="795344"/>
              <a:chOff x="3744767" y="1627816"/>
              <a:chExt cx="293101" cy="277407"/>
            </a:xfrm>
          </p:grpSpPr>
          <p:sp>
            <p:nvSpPr>
              <p:cNvPr id="22" name="AutoShape 195"/>
              <p:cNvSpPr>
                <a:spLocks noChangeArrowheads="1"/>
              </p:cNvSpPr>
              <p:nvPr/>
            </p:nvSpPr>
            <p:spPr bwMode="auto">
              <a:xfrm>
                <a:off x="3744767" y="1627816"/>
                <a:ext cx="293101" cy="277407"/>
              </a:xfrm>
              <a:prstGeom prst="octagon">
                <a:avLst>
                  <a:gd name="adj" fmla="val 10750"/>
                </a:avLst>
              </a:prstGeom>
              <a:solidFill>
                <a:srgbClr val="003300"/>
              </a:solidFill>
              <a:ln w="19050" algn="ctr">
                <a:solidFill>
                  <a:srgbClr val="B2B2B2"/>
                </a:solidFill>
                <a:miter lim="800000"/>
                <a:headEnd/>
                <a:tailEnd/>
              </a:ln>
            </p:spPr>
            <p:txBody>
              <a:bodyPr wrap="none" anchor="ctr"/>
              <a:lstStyle/>
              <a:p>
                <a:pPr algn="ctr" defTabSz="914400"/>
                <a:endParaRPr lang="ko-KR" altLang="en-US" sz="2000">
                  <a:solidFill>
                    <a:srgbClr val="000000"/>
                  </a:solidFill>
                  <a:latin typeface="Calibri" pitchFamily="34" charset="0"/>
                  <a:ea typeface="+mn-ea"/>
                </a:endParaRPr>
              </a:p>
            </p:txBody>
          </p:sp>
          <p:sp>
            <p:nvSpPr>
              <p:cNvPr id="23" name="Oval 196"/>
              <p:cNvSpPr>
                <a:spLocks noChangeArrowheads="1"/>
              </p:cNvSpPr>
              <p:nvPr/>
            </p:nvSpPr>
            <p:spPr bwMode="auto">
              <a:xfrm rot="19293907">
                <a:off x="3756769" y="1703054"/>
                <a:ext cx="270022" cy="125549"/>
              </a:xfrm>
              <a:prstGeom prst="ellipse">
                <a:avLst/>
              </a:prstGeom>
              <a:solidFill>
                <a:schemeClr val="bg1"/>
              </a:solidFill>
              <a:ln w="9525" algn="ctr">
                <a:solidFill>
                  <a:srgbClr val="B2B2B2"/>
                </a:solidFill>
                <a:round/>
                <a:headEnd/>
                <a:tailEnd/>
              </a:ln>
            </p:spPr>
            <p:txBody>
              <a:bodyPr wrap="none" anchor="ctr"/>
              <a:lstStyle/>
              <a:p>
                <a:pPr algn="ctr" defTabSz="914400"/>
                <a:r>
                  <a:rPr lang="en-US" altLang="ko-KR" sz="1050" b="1" dirty="0" smtClean="0">
                    <a:solidFill>
                      <a:schemeClr val="tx1"/>
                    </a:solidFill>
                    <a:latin typeface="Calibri" pitchFamily="34" charset="0"/>
                    <a:ea typeface="+mn-ea"/>
                  </a:rPr>
                  <a:t>ARM11</a:t>
                </a:r>
              </a:p>
              <a:p>
                <a:pPr algn="ctr" defTabSz="914400"/>
                <a:r>
                  <a:rPr lang="en-US" altLang="ko-KR" sz="1050" b="1" dirty="0" smtClean="0">
                    <a:latin typeface="Calibri" pitchFamily="34" charset="0"/>
                    <a:ea typeface="+mn-ea"/>
                  </a:rPr>
                  <a:t>533 MHz</a:t>
                </a:r>
                <a:endParaRPr lang="en-US" altLang="ko-KR" sz="1050" b="1" dirty="0">
                  <a:solidFill>
                    <a:schemeClr val="tx1"/>
                  </a:solidFill>
                  <a:latin typeface="Calibri" pitchFamily="34" charset="0"/>
                  <a:ea typeface="+mn-ea"/>
                </a:endParaRPr>
              </a:p>
            </p:txBody>
          </p:sp>
        </p:grpSp>
        <p:grpSp>
          <p:nvGrpSpPr>
            <p:cNvPr id="8" name="그룹 116"/>
            <p:cNvGrpSpPr/>
            <p:nvPr/>
          </p:nvGrpSpPr>
          <p:grpSpPr>
            <a:xfrm>
              <a:off x="3417107" y="2260276"/>
              <a:ext cx="888193" cy="795344"/>
              <a:chOff x="3744767" y="1627816"/>
              <a:chExt cx="293101" cy="277407"/>
            </a:xfrm>
          </p:grpSpPr>
          <p:sp>
            <p:nvSpPr>
              <p:cNvPr id="20" name="AutoShape 195"/>
              <p:cNvSpPr>
                <a:spLocks noChangeArrowheads="1"/>
              </p:cNvSpPr>
              <p:nvPr/>
            </p:nvSpPr>
            <p:spPr bwMode="auto">
              <a:xfrm>
                <a:off x="3744767" y="1627816"/>
                <a:ext cx="293101" cy="277407"/>
              </a:xfrm>
              <a:prstGeom prst="octagon">
                <a:avLst>
                  <a:gd name="adj" fmla="val 10750"/>
                </a:avLst>
              </a:prstGeom>
              <a:solidFill>
                <a:srgbClr val="003300"/>
              </a:solidFill>
              <a:ln w="19050" algn="ctr">
                <a:solidFill>
                  <a:srgbClr val="B2B2B2"/>
                </a:solidFill>
                <a:miter lim="800000"/>
                <a:headEnd/>
                <a:tailEnd/>
              </a:ln>
            </p:spPr>
            <p:txBody>
              <a:bodyPr wrap="none" anchor="ctr"/>
              <a:lstStyle/>
              <a:p>
                <a:pPr algn="ctr" defTabSz="914400"/>
                <a:endParaRPr lang="ko-KR" altLang="en-US" sz="2000">
                  <a:solidFill>
                    <a:srgbClr val="000000"/>
                  </a:solidFill>
                  <a:latin typeface="Calibri" pitchFamily="34" charset="0"/>
                  <a:ea typeface="+mn-ea"/>
                </a:endParaRPr>
              </a:p>
            </p:txBody>
          </p:sp>
          <p:sp>
            <p:nvSpPr>
              <p:cNvPr id="21" name="Oval 196"/>
              <p:cNvSpPr>
                <a:spLocks noChangeArrowheads="1"/>
              </p:cNvSpPr>
              <p:nvPr/>
            </p:nvSpPr>
            <p:spPr bwMode="auto">
              <a:xfrm rot="19293907">
                <a:off x="3756769" y="1703054"/>
                <a:ext cx="270022" cy="125549"/>
              </a:xfrm>
              <a:prstGeom prst="ellipse">
                <a:avLst/>
              </a:prstGeom>
              <a:solidFill>
                <a:schemeClr val="bg1"/>
              </a:solidFill>
              <a:ln w="9525" algn="ctr">
                <a:solidFill>
                  <a:srgbClr val="B2B2B2"/>
                </a:solidFill>
                <a:round/>
                <a:headEnd/>
                <a:tailEnd/>
              </a:ln>
            </p:spPr>
            <p:txBody>
              <a:bodyPr wrap="none" anchor="ctr"/>
              <a:lstStyle/>
              <a:p>
                <a:pPr algn="ctr" defTabSz="914400"/>
                <a:r>
                  <a:rPr lang="en-US" altLang="ko-KR" sz="1050" b="1" dirty="0" smtClean="0">
                    <a:solidFill>
                      <a:schemeClr val="tx1"/>
                    </a:solidFill>
                    <a:latin typeface="Calibri" pitchFamily="34" charset="0"/>
                    <a:ea typeface="+mn-ea"/>
                  </a:rPr>
                  <a:t>ARM9</a:t>
                </a:r>
              </a:p>
              <a:p>
                <a:pPr algn="ctr" defTabSz="914400"/>
                <a:r>
                  <a:rPr lang="en-US" altLang="ko-KR" sz="1050" b="1" dirty="0" smtClean="0">
                    <a:latin typeface="Calibri" pitchFamily="34" charset="0"/>
                    <a:ea typeface="+mn-ea"/>
                  </a:rPr>
                  <a:t>150 MHz</a:t>
                </a:r>
                <a:endParaRPr lang="en-US" altLang="ko-KR" sz="1050" b="1" dirty="0">
                  <a:solidFill>
                    <a:schemeClr val="tx1"/>
                  </a:solidFill>
                  <a:latin typeface="Calibri" pitchFamily="34" charset="0"/>
                  <a:ea typeface="+mn-ea"/>
                </a:endParaRPr>
              </a:p>
            </p:txBody>
          </p:sp>
        </p:grpSp>
        <p:sp>
          <p:nvSpPr>
            <p:cNvPr id="9" name="모서리가 둥근 직사각형 126"/>
            <p:cNvSpPr/>
            <p:nvPr/>
          </p:nvSpPr>
          <p:spPr>
            <a:xfrm>
              <a:off x="4524375" y="1400175"/>
              <a:ext cx="1981200" cy="781050"/>
            </a:xfrm>
            <a:prstGeom prst="roundRect">
              <a:avLst/>
            </a:prstGeom>
            <a:gradFill>
              <a:gsLst>
                <a:gs pos="0">
                  <a:srgbClr val="114FFF"/>
                </a:gs>
                <a:gs pos="100000">
                  <a:srgbClr val="0933BB"/>
                </a:gs>
              </a:gsLst>
              <a:lin ang="5400000" scaled="0"/>
            </a:gradFill>
            <a:ln w="254000" cap="flat" cmpd="sng" algn="ctr">
              <a:noFill/>
              <a:prstDash val="solid"/>
            </a:ln>
            <a:effectLst/>
          </p:spPr>
          <p:txBody>
            <a:bodyPr rtlCol="0" anchor="ctr"/>
            <a:lstStyle/>
            <a:p>
              <a:pPr marL="0" marR="0" indent="0" defTabSz="914400" eaLnBrk="1" fontAlgn="auto" latinLnBrk="0" hangingPunct="1">
                <a:lnSpc>
                  <a:spcPct val="100000"/>
                </a:lnSpc>
                <a:spcBef>
                  <a:spcPts val="0"/>
                </a:spcBef>
                <a:spcAft>
                  <a:spcPts val="0"/>
                </a:spcAft>
                <a:buClrTx/>
                <a:buSzTx/>
                <a:buFontTx/>
                <a:buNone/>
                <a:tabLst/>
              </a:pPr>
              <a:r>
                <a:rPr kumimoji="0" lang="en-US" altLang="ko-KR" sz="1600" b="0" i="0" u="none" strike="noStrike" kern="0" cap="none" spc="0" normalizeH="0" baseline="0" noProof="0" dirty="0" smtClean="0">
                  <a:ln>
                    <a:noFill/>
                  </a:ln>
                  <a:solidFill>
                    <a:sysClr val="window" lastClr="FFFFFF"/>
                  </a:solidFill>
                  <a:effectLst/>
                  <a:uLnTx/>
                  <a:uFillTx/>
                  <a:latin typeface="Calibri" pitchFamily="34" charset="0"/>
                  <a:ea typeface="맑은 고딕"/>
                </a:rPr>
                <a:t>[Main Control]</a:t>
              </a:r>
            </a:p>
            <a:p>
              <a:pPr marL="0" marR="0" indent="0" defTabSz="914400" eaLnBrk="1" fontAlgn="auto" latinLnBrk="0" hangingPunct="1">
                <a:lnSpc>
                  <a:spcPct val="100000"/>
                </a:lnSpc>
                <a:spcBef>
                  <a:spcPts val="0"/>
                </a:spcBef>
                <a:spcAft>
                  <a:spcPts val="0"/>
                </a:spcAft>
                <a:buClrTx/>
                <a:buSzTx/>
                <a:buFontTx/>
                <a:buNone/>
                <a:tabLst/>
              </a:pPr>
              <a:r>
                <a:rPr kumimoji="0" lang="en-US" altLang="ko-KR" sz="1600" kern="0" dirty="0" smtClean="0">
                  <a:solidFill>
                    <a:sysClr val="window" lastClr="FFFFFF"/>
                  </a:solidFill>
                  <a:latin typeface="Calibri" pitchFamily="34" charset="0"/>
                  <a:ea typeface="맑은 고딕"/>
                </a:rPr>
                <a:t>  - </a:t>
              </a:r>
              <a:r>
                <a:rPr kumimoji="0" lang="en-US" altLang="ko-KR" sz="1600" b="0" i="0" u="none" strike="noStrike" kern="0" cap="none" spc="0" normalizeH="0" baseline="0" noProof="0" dirty="0" smtClean="0">
                  <a:ln>
                    <a:noFill/>
                  </a:ln>
                  <a:solidFill>
                    <a:sysClr val="window" lastClr="FFFFFF"/>
                  </a:solidFill>
                  <a:effectLst/>
                  <a:uLnTx/>
                  <a:uFillTx/>
                  <a:latin typeface="Calibri" pitchFamily="34" charset="0"/>
                  <a:ea typeface="맑은 고딕"/>
                </a:rPr>
                <a:t>Image Processing</a:t>
              </a:r>
            </a:p>
          </p:txBody>
        </p:sp>
        <p:sp>
          <p:nvSpPr>
            <p:cNvPr id="10" name="모서리가 둥근 직사각형 128"/>
            <p:cNvSpPr/>
            <p:nvPr/>
          </p:nvSpPr>
          <p:spPr>
            <a:xfrm>
              <a:off x="4524375" y="2276475"/>
              <a:ext cx="1981200" cy="762000"/>
            </a:xfrm>
            <a:prstGeom prst="roundRect">
              <a:avLst/>
            </a:prstGeom>
            <a:gradFill>
              <a:gsLst>
                <a:gs pos="0">
                  <a:srgbClr val="114FFF"/>
                </a:gs>
                <a:gs pos="100000">
                  <a:srgbClr val="0933BB"/>
                </a:gs>
              </a:gsLst>
              <a:lin ang="5400000" scaled="0"/>
            </a:gradFill>
            <a:ln w="254000" cap="flat" cmpd="sng" algn="ctr">
              <a:noFill/>
              <a:prstDash val="solid"/>
            </a:ln>
            <a:effectLst/>
          </p:spPr>
          <p:txBody>
            <a:bodyPr rtlCol="0" anchor="ctr"/>
            <a:lstStyle/>
            <a:p>
              <a:pPr marL="0" marR="0" indent="0" defTabSz="914400" eaLnBrk="1" fontAlgn="auto" latinLnBrk="0" hangingPunct="1">
                <a:lnSpc>
                  <a:spcPct val="100000"/>
                </a:lnSpc>
                <a:spcBef>
                  <a:spcPts val="0"/>
                </a:spcBef>
                <a:spcAft>
                  <a:spcPts val="0"/>
                </a:spcAft>
                <a:buClrTx/>
                <a:buSzTx/>
                <a:buFontTx/>
                <a:buNone/>
                <a:tabLst/>
              </a:pPr>
              <a:r>
                <a:rPr kumimoji="0" lang="en-US" altLang="ko-KR" sz="1600" b="0" i="0" u="none" strike="noStrike" kern="0" cap="none" spc="0" normalizeH="0" baseline="0" noProof="0" dirty="0" smtClean="0">
                  <a:ln>
                    <a:noFill/>
                  </a:ln>
                  <a:solidFill>
                    <a:sysClr val="window" lastClr="FFFFFF"/>
                  </a:solidFill>
                  <a:effectLst/>
                  <a:uLnTx/>
                  <a:uFillTx/>
                  <a:latin typeface="Calibri" pitchFamily="34" charset="0"/>
                  <a:ea typeface="맑은 고딕"/>
                </a:rPr>
                <a:t>[Engine</a:t>
              </a:r>
              <a:r>
                <a:rPr kumimoji="0" lang="en-US" altLang="ko-KR" sz="1600" b="0" i="0" u="none" strike="noStrike" kern="0" cap="none" spc="0" normalizeH="0" noProof="0" dirty="0" smtClean="0">
                  <a:ln>
                    <a:noFill/>
                  </a:ln>
                  <a:solidFill>
                    <a:sysClr val="window" lastClr="FFFFFF"/>
                  </a:solidFill>
                  <a:effectLst/>
                  <a:uLnTx/>
                  <a:uFillTx/>
                  <a:latin typeface="Calibri" pitchFamily="34" charset="0"/>
                  <a:ea typeface="맑은 고딕"/>
                </a:rPr>
                <a:t> control]</a:t>
              </a:r>
            </a:p>
          </p:txBody>
        </p:sp>
        <p:sp>
          <p:nvSpPr>
            <p:cNvPr id="11" name="TextBox 10"/>
            <p:cNvSpPr txBox="1"/>
            <p:nvPr/>
          </p:nvSpPr>
          <p:spPr>
            <a:xfrm>
              <a:off x="3600450" y="908610"/>
              <a:ext cx="590550" cy="441536"/>
            </a:xfrm>
            <a:prstGeom prst="rect">
              <a:avLst/>
            </a:prstGeom>
            <a:noFill/>
          </p:spPr>
          <p:txBody>
            <a:bodyPr wrap="square" rtlCol="0">
              <a:spAutoFit/>
            </a:bodyPr>
            <a:lstStyle/>
            <a:p>
              <a:r>
                <a:rPr lang="en-US" altLang="ko-KR" sz="1400" b="1" dirty="0" smtClean="0">
                  <a:latin typeface="Calibri" pitchFamily="34" charset="0"/>
                  <a:ea typeface="+mn-ea"/>
                </a:rPr>
                <a:t>C3N</a:t>
              </a:r>
              <a:endParaRPr lang="ko-KR" altLang="en-US" sz="1400" b="1" dirty="0" smtClean="0">
                <a:latin typeface="Calibri" pitchFamily="34" charset="0"/>
                <a:ea typeface="+mn-ea"/>
              </a:endParaRPr>
            </a:p>
          </p:txBody>
        </p:sp>
        <p:sp>
          <p:nvSpPr>
            <p:cNvPr id="12" name="모서리가 둥근 직사각형 130"/>
            <p:cNvSpPr/>
            <p:nvPr/>
          </p:nvSpPr>
          <p:spPr>
            <a:xfrm>
              <a:off x="4457700" y="1276350"/>
              <a:ext cx="2124075" cy="1866900"/>
            </a:xfrm>
            <a:prstGeom prst="roundRect">
              <a:avLst>
                <a:gd name="adj" fmla="val 10544"/>
              </a:avLst>
            </a:prstGeom>
            <a:noFill/>
            <a:ln w="28575" cap="flat" cmpd="sng" algn="ctr">
              <a:solidFill>
                <a:schemeClr val="tx2">
                  <a:lumMod val="75000"/>
                  <a:lumOff val="25000"/>
                </a:schemeClr>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ko-KR" altLang="en-US" sz="1800" b="0" i="0" u="none" strike="noStrike" kern="0" cap="none" spc="0" normalizeH="0" baseline="0" noProof="0">
                <a:ln>
                  <a:noFill/>
                </a:ln>
                <a:solidFill>
                  <a:sysClr val="window" lastClr="FFFFFF"/>
                </a:solidFill>
                <a:effectLst/>
                <a:uLnTx/>
                <a:uFillTx/>
                <a:latin typeface="Calibri" pitchFamily="34" charset="0"/>
                <a:ea typeface="맑은 고딕"/>
              </a:endParaRPr>
            </a:p>
          </p:txBody>
        </p:sp>
        <p:sp>
          <p:nvSpPr>
            <p:cNvPr id="13" name="모서리가 둥근 직사각형 132"/>
            <p:cNvSpPr/>
            <p:nvPr/>
          </p:nvSpPr>
          <p:spPr>
            <a:xfrm>
              <a:off x="6715125" y="2276475"/>
              <a:ext cx="1981200" cy="762000"/>
            </a:xfrm>
            <a:prstGeom prst="roundRect">
              <a:avLst/>
            </a:prstGeom>
            <a:gradFill>
              <a:gsLst>
                <a:gs pos="0">
                  <a:srgbClr val="114FFF"/>
                </a:gs>
                <a:gs pos="100000">
                  <a:srgbClr val="0933BB"/>
                </a:gs>
              </a:gsLst>
              <a:lin ang="5400000" scaled="0"/>
            </a:gradFill>
            <a:ln w="254000" cap="flat" cmpd="sng" algn="ctr">
              <a:noFill/>
              <a:prstDash val="solid"/>
            </a:ln>
            <a:effectLst/>
          </p:spPr>
          <p:txBody>
            <a:bodyPr rtlCol="0" anchor="ctr"/>
            <a:lstStyle/>
            <a:p>
              <a:pPr marL="0" marR="0" indent="0" defTabSz="914400" eaLnBrk="1" fontAlgn="auto" latinLnBrk="0" hangingPunct="1">
                <a:lnSpc>
                  <a:spcPct val="100000"/>
                </a:lnSpc>
                <a:spcBef>
                  <a:spcPts val="0"/>
                </a:spcBef>
                <a:spcAft>
                  <a:spcPts val="0"/>
                </a:spcAft>
                <a:buClrTx/>
                <a:buSzTx/>
                <a:buFontTx/>
                <a:buNone/>
                <a:tabLst/>
              </a:pPr>
              <a:r>
                <a:rPr kumimoji="0" lang="en-US" altLang="ko-KR" sz="1600" b="0" i="0" u="none" strike="noStrike" kern="0" cap="none" spc="0" normalizeH="0" baseline="0" noProof="0" dirty="0" smtClean="0">
                  <a:ln>
                    <a:noFill/>
                  </a:ln>
                  <a:solidFill>
                    <a:sysClr val="window" lastClr="FFFFFF"/>
                  </a:solidFill>
                  <a:effectLst/>
                  <a:uLnTx/>
                  <a:uFillTx/>
                  <a:latin typeface="Calibri" pitchFamily="34" charset="0"/>
                  <a:ea typeface="맑은 고딕"/>
                </a:rPr>
                <a:t>[Engine</a:t>
              </a:r>
              <a:r>
                <a:rPr kumimoji="0" lang="en-US" altLang="ko-KR" sz="1600" b="0" i="0" u="none" strike="noStrike" kern="0" cap="none" spc="0" normalizeH="0" noProof="0" dirty="0" smtClean="0">
                  <a:ln>
                    <a:noFill/>
                  </a:ln>
                  <a:solidFill>
                    <a:sysClr val="window" lastClr="FFFFFF"/>
                  </a:solidFill>
                  <a:effectLst/>
                  <a:uLnTx/>
                  <a:uFillTx/>
                  <a:latin typeface="Calibri" pitchFamily="34" charset="0"/>
                  <a:ea typeface="맑은 고딕"/>
                </a:rPr>
                <a:t> control]</a:t>
              </a:r>
            </a:p>
          </p:txBody>
        </p:sp>
        <p:sp>
          <p:nvSpPr>
            <p:cNvPr id="14" name="모서리가 둥근 직사각형 133"/>
            <p:cNvSpPr/>
            <p:nvPr/>
          </p:nvSpPr>
          <p:spPr>
            <a:xfrm>
              <a:off x="6648450" y="1276350"/>
              <a:ext cx="2124075" cy="1866900"/>
            </a:xfrm>
            <a:prstGeom prst="roundRect">
              <a:avLst>
                <a:gd name="adj" fmla="val 10544"/>
              </a:avLst>
            </a:prstGeom>
            <a:noFill/>
            <a:ln w="38100" cap="flat" cmpd="sng" algn="ctr">
              <a:solidFill>
                <a:srgbClr val="FF000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ko-KR" altLang="en-US" sz="1800" b="0" i="0" u="none" strike="noStrike" kern="0" cap="none" spc="0" normalizeH="0" baseline="0" noProof="0">
                <a:ln>
                  <a:noFill/>
                </a:ln>
                <a:solidFill>
                  <a:sysClr val="window" lastClr="FFFFFF"/>
                </a:solidFill>
                <a:effectLst/>
                <a:uLnTx/>
                <a:uFillTx/>
                <a:latin typeface="Calibri" pitchFamily="34" charset="0"/>
                <a:ea typeface="맑은 고딕"/>
              </a:endParaRPr>
            </a:p>
          </p:txBody>
        </p:sp>
        <p:sp>
          <p:nvSpPr>
            <p:cNvPr id="15" name="TextBox 14"/>
            <p:cNvSpPr txBox="1"/>
            <p:nvPr/>
          </p:nvSpPr>
          <p:spPr>
            <a:xfrm>
              <a:off x="4788265" y="923523"/>
              <a:ext cx="1603708" cy="441536"/>
            </a:xfrm>
            <a:prstGeom prst="rect">
              <a:avLst/>
            </a:prstGeom>
            <a:noFill/>
          </p:spPr>
          <p:txBody>
            <a:bodyPr wrap="none" rtlCol="0">
              <a:spAutoFit/>
            </a:bodyPr>
            <a:lstStyle/>
            <a:p>
              <a:r>
                <a:rPr lang="ru-RU" altLang="ko-KR" sz="1400" b="1" dirty="0" smtClean="0">
                  <a:solidFill>
                    <a:srgbClr val="0000FF"/>
                  </a:solidFill>
                  <a:latin typeface="Calibri" pitchFamily="34" charset="0"/>
                  <a:ea typeface="+mn-ea"/>
                </a:rPr>
                <a:t>Обычный режим</a:t>
              </a:r>
              <a:endParaRPr lang="ko-KR" altLang="en-US" sz="1400" b="1" dirty="0" smtClean="0">
                <a:solidFill>
                  <a:srgbClr val="0000FF"/>
                </a:solidFill>
                <a:latin typeface="Calibri" pitchFamily="34" charset="0"/>
                <a:ea typeface="+mn-ea"/>
              </a:endParaRPr>
            </a:p>
          </p:txBody>
        </p:sp>
        <p:sp>
          <p:nvSpPr>
            <p:cNvPr id="16" name="TextBox 15"/>
            <p:cNvSpPr txBox="1"/>
            <p:nvPr/>
          </p:nvSpPr>
          <p:spPr>
            <a:xfrm>
              <a:off x="6867525" y="882529"/>
              <a:ext cx="1457390" cy="441536"/>
            </a:xfrm>
            <a:prstGeom prst="rect">
              <a:avLst/>
            </a:prstGeom>
            <a:noFill/>
          </p:spPr>
          <p:txBody>
            <a:bodyPr wrap="none" rtlCol="0">
              <a:spAutoFit/>
            </a:bodyPr>
            <a:lstStyle/>
            <a:p>
              <a:r>
                <a:rPr lang="ru-RU" altLang="ko-KR" sz="1400" b="1" dirty="0" smtClean="0">
                  <a:solidFill>
                    <a:srgbClr val="FF0000"/>
                  </a:solidFill>
                  <a:latin typeface="Calibri" pitchFamily="34" charset="0"/>
                  <a:ea typeface="+mn-ea"/>
                </a:rPr>
                <a:t>Спящий режим</a:t>
              </a:r>
              <a:endParaRPr lang="ko-KR" altLang="en-US" sz="1400" b="1" dirty="0" smtClean="0">
                <a:solidFill>
                  <a:srgbClr val="FF0000"/>
                </a:solidFill>
                <a:latin typeface="Calibri" pitchFamily="34" charset="0"/>
                <a:ea typeface="+mn-ea"/>
              </a:endParaRPr>
            </a:p>
          </p:txBody>
        </p:sp>
        <p:sp>
          <p:nvSpPr>
            <p:cNvPr id="17" name="모서리가 둥근 직사각형 144"/>
            <p:cNvSpPr/>
            <p:nvPr/>
          </p:nvSpPr>
          <p:spPr>
            <a:xfrm>
              <a:off x="6715125" y="1400175"/>
              <a:ext cx="1981200" cy="781050"/>
            </a:xfrm>
            <a:prstGeom prst="roundRect">
              <a:avLst/>
            </a:prstGeom>
            <a:solidFill>
              <a:schemeClr val="bg1">
                <a:lumMod val="75000"/>
              </a:schemeClr>
            </a:solidFill>
            <a:ln w="254000" cap="flat" cmpd="sng" algn="ctr">
              <a:noFill/>
              <a:prstDash val="solid"/>
            </a:ln>
            <a:effectLst/>
          </p:spPr>
          <p:txBody>
            <a:bodyPr rtlCol="0" anchor="ctr"/>
            <a:lstStyle/>
            <a:p>
              <a:pPr marL="0" marR="0" indent="0" defTabSz="914400" eaLnBrk="1" fontAlgn="auto" latinLnBrk="0" hangingPunct="1">
                <a:lnSpc>
                  <a:spcPct val="100000"/>
                </a:lnSpc>
                <a:spcBef>
                  <a:spcPts val="0"/>
                </a:spcBef>
                <a:spcAft>
                  <a:spcPts val="0"/>
                </a:spcAft>
                <a:buClrTx/>
                <a:buSzTx/>
                <a:buFontTx/>
                <a:buNone/>
                <a:tabLst/>
              </a:pPr>
              <a:r>
                <a:rPr kumimoji="0" lang="en-US" altLang="ko-KR" sz="1600" b="0" i="0" u="none" strike="noStrike" kern="0" cap="none" spc="0" normalizeH="0" baseline="0" noProof="0" dirty="0" smtClean="0">
                  <a:ln>
                    <a:noFill/>
                  </a:ln>
                  <a:solidFill>
                    <a:sysClr val="window" lastClr="FFFFFF"/>
                  </a:solidFill>
                  <a:effectLst/>
                  <a:uLnTx/>
                  <a:uFillTx/>
                  <a:latin typeface="Calibri" pitchFamily="34" charset="0"/>
                  <a:ea typeface="맑은 고딕"/>
                </a:rPr>
                <a:t>Power Off</a:t>
              </a:r>
            </a:p>
          </p:txBody>
        </p:sp>
        <p:sp>
          <p:nvSpPr>
            <p:cNvPr id="18" name="오른쪽 화살표 30"/>
            <p:cNvSpPr/>
            <p:nvPr/>
          </p:nvSpPr>
          <p:spPr>
            <a:xfrm>
              <a:off x="4267200" y="1695450"/>
              <a:ext cx="352425" cy="200025"/>
            </a:xfrm>
            <a:prstGeom prst="rightArrow">
              <a:avLst/>
            </a:prstGeom>
            <a:gradFill>
              <a:gsLst>
                <a:gs pos="0">
                  <a:srgbClr val="114FFF"/>
                </a:gs>
                <a:gs pos="100000">
                  <a:srgbClr val="0933BB"/>
                </a:gs>
              </a:gsLst>
              <a:lin ang="5400000" scaled="0"/>
            </a:gradFill>
            <a:ln w="19050" cap="flat" cmpd="sng" algn="ctr">
              <a:solidFill>
                <a:schemeClr val="bg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sp>
          <p:nvSpPr>
            <p:cNvPr id="19" name="오른쪽 화살표 32"/>
            <p:cNvSpPr/>
            <p:nvPr/>
          </p:nvSpPr>
          <p:spPr>
            <a:xfrm>
              <a:off x="4267200" y="2581275"/>
              <a:ext cx="352425" cy="200025"/>
            </a:xfrm>
            <a:prstGeom prst="rightArrow">
              <a:avLst/>
            </a:prstGeom>
            <a:gradFill>
              <a:gsLst>
                <a:gs pos="0">
                  <a:srgbClr val="114FFF"/>
                </a:gs>
                <a:gs pos="100000">
                  <a:srgbClr val="0933BB"/>
                </a:gs>
              </a:gsLst>
              <a:lin ang="5400000" scaled="0"/>
            </a:gradFill>
            <a:ln w="19050" cap="flat" cmpd="sng" algn="ctr">
              <a:solidFill>
                <a:schemeClr val="bg1"/>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ko-KR" altLang="en-US" sz="1800" b="0" i="0" u="none" strike="noStrike" kern="0" cap="none" spc="0" normalizeH="0" baseline="0" noProof="0">
                <a:ln>
                  <a:noFill/>
                </a:ln>
                <a:solidFill>
                  <a:sysClr val="window" lastClr="FFFFFF"/>
                </a:solidFill>
                <a:effectLst/>
                <a:uLnTx/>
                <a:uFillTx/>
                <a:latin typeface="Calibri"/>
                <a:ea typeface="맑은 고딕"/>
                <a:cs typeface="+mn-cs"/>
              </a:endParaRPr>
            </a:p>
          </p:txBody>
        </p:sp>
      </p:grpSp>
      <p:pic>
        <p:nvPicPr>
          <p:cNvPr id="2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77115" y="2413570"/>
            <a:ext cx="1402408" cy="615380"/>
          </a:xfrm>
          <a:prstGeom prst="rect">
            <a:avLst/>
          </a:prstGeom>
          <a:noFill/>
          <a:ln w="9525">
            <a:noFill/>
            <a:miter lim="800000"/>
            <a:headEnd/>
            <a:tailEnd/>
          </a:ln>
          <a:effectLst/>
        </p:spPr>
      </p:pic>
      <p:sp>
        <p:nvSpPr>
          <p:cNvPr id="4" name="Rectangle 3"/>
          <p:cNvSpPr/>
          <p:nvPr/>
        </p:nvSpPr>
        <p:spPr>
          <a:xfrm>
            <a:off x="419099" y="3167882"/>
            <a:ext cx="5562601" cy="1477328"/>
          </a:xfrm>
          <a:prstGeom prst="rect">
            <a:avLst/>
          </a:prstGeom>
        </p:spPr>
        <p:txBody>
          <a:bodyPr wrap="square">
            <a:spAutoFit/>
          </a:bodyPr>
          <a:lstStyle/>
          <a:p>
            <a:r>
              <a:rPr lang="ru-RU" altLang="ko-KR" dirty="0">
                <a:latin typeface="+mj-lt"/>
              </a:rPr>
              <a:t>В 1,5 раза быстрее обычного одноядерного </a:t>
            </a:r>
            <a:r>
              <a:rPr lang="ru-RU" altLang="ko-KR" dirty="0" smtClean="0">
                <a:latin typeface="+mj-lt"/>
              </a:rPr>
              <a:t>процессора.</a:t>
            </a:r>
            <a:endParaRPr lang="ru-RU" altLang="ko-KR" dirty="0">
              <a:latin typeface="+mj-lt"/>
            </a:endParaRPr>
          </a:p>
          <a:p>
            <a:pPr marL="285750" indent="-285750">
              <a:buFont typeface="Arial" panose="020B0604020202020204" pitchFamily="34" charset="0"/>
              <a:buChar char="•"/>
            </a:pPr>
            <a:r>
              <a:rPr lang="ru-RU" altLang="ko-KR" dirty="0">
                <a:latin typeface="+mj-lt"/>
              </a:rPr>
              <a:t>Быстрая </a:t>
            </a:r>
            <a:r>
              <a:rPr lang="ru-RU" altLang="ko-KR" dirty="0" smtClean="0">
                <a:latin typeface="+mj-lt"/>
              </a:rPr>
              <a:t>печать/сканирование</a:t>
            </a:r>
            <a:endParaRPr lang="ru-RU" altLang="ko-KR" dirty="0">
              <a:latin typeface="+mj-lt"/>
            </a:endParaRPr>
          </a:p>
          <a:p>
            <a:pPr marL="285750" indent="-285750">
              <a:buFont typeface="Arial" panose="020B0604020202020204" pitchFamily="34" charset="0"/>
              <a:buChar char="•"/>
            </a:pPr>
            <a:r>
              <a:rPr lang="ru-RU" altLang="ko-KR" dirty="0">
                <a:latin typeface="+mj-lt"/>
              </a:rPr>
              <a:t>Превосходное качество с </a:t>
            </a:r>
            <a:r>
              <a:rPr lang="en-US" altLang="ko-KR" dirty="0" err="1">
                <a:latin typeface="+mj-lt"/>
              </a:rPr>
              <a:t>ReCP</a:t>
            </a:r>
            <a:endParaRPr lang="en-US" altLang="ko-KR" dirty="0">
              <a:latin typeface="+mj-lt"/>
            </a:endParaRPr>
          </a:p>
          <a:p>
            <a:pPr marL="285750" indent="-285750">
              <a:buFont typeface="Arial" panose="020B0604020202020204" pitchFamily="34" charset="0"/>
              <a:buChar char="•"/>
            </a:pPr>
            <a:r>
              <a:rPr lang="ru-RU" altLang="ko-KR" dirty="0">
                <a:latin typeface="+mj-lt"/>
              </a:rPr>
              <a:t>Энергопотребление менее 1Втч в спящем режиме</a:t>
            </a:r>
          </a:p>
        </p:txBody>
      </p:sp>
      <p:sp>
        <p:nvSpPr>
          <p:cNvPr id="26" name="TextBox 6"/>
          <p:cNvSpPr txBox="1">
            <a:spLocks noChangeArrowheads="1"/>
          </p:cNvSpPr>
          <p:nvPr/>
        </p:nvSpPr>
        <p:spPr bwMode="auto">
          <a:xfrm>
            <a:off x="327134" y="53969"/>
            <a:ext cx="5966755" cy="57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defPPr>
              <a:defRPr lang="en-US"/>
            </a:defPPr>
            <a:lvl1pPr latinLnBrk="0">
              <a:defRPr kumimoji="0" sz="2800" b="1">
                <a:gradFill>
                  <a:gsLst>
                    <a:gs pos="100000">
                      <a:srgbClr val="006AAC"/>
                    </a:gs>
                    <a:gs pos="0">
                      <a:srgbClr val="006AAC"/>
                    </a:gs>
                  </a:gsLst>
                  <a:lin ang="5400000" scaled="0"/>
                </a:gradFill>
                <a:latin typeface="Arial" panose="020B0604020202020204" pitchFamily="34" charset="0"/>
                <a:ea typeface="Arial Unicode MS" panose="020B0604020202020204" pitchFamily="50" charset="-127"/>
                <a:cs typeface="Arial" panose="020B0604020202020204" pitchFamily="34" charset="0"/>
              </a:defRPr>
            </a:lvl1pPr>
          </a:lstStyle>
          <a:p>
            <a:pPr>
              <a:defRPr/>
            </a:pPr>
            <a:r>
              <a:rPr lang="ru-RU" altLang="ko-KR" sz="3200" dirty="0" smtClean="0">
                <a:latin typeface="Times New Roman" panose="02020603050405020304" pitchFamily="18" charset="0"/>
                <a:cs typeface="Times New Roman" panose="02020603050405020304" pitchFamily="18" charset="0"/>
              </a:rPr>
              <a:t>Система с двумя процессорами</a:t>
            </a:r>
            <a:endParaRPr lang="en-US" altLang="ko-KR" sz="3200" dirty="0">
              <a:latin typeface="Times New Roman" panose="02020603050405020304" pitchFamily="18" charset="0"/>
              <a:cs typeface="Times New Roman" panose="02020603050405020304" pitchFamily="18" charset="0"/>
            </a:endParaRPr>
          </a:p>
        </p:txBody>
      </p:sp>
      <p:pic>
        <p:nvPicPr>
          <p:cNvPr id="28" name="Picture 2" descr="C:\Users\sekz\Pictures\Samsung logo\Samsung_Business_rg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974" y="60385"/>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862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2" descr="Secure Authentication and Releas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5424" b="-21124"/>
          <a:stretch/>
        </p:blipFill>
        <p:spPr bwMode="auto">
          <a:xfrm>
            <a:off x="6300192" y="927487"/>
            <a:ext cx="2376264" cy="3426461"/>
          </a:xfrm>
          <a:prstGeom prst="rect">
            <a:avLst/>
          </a:prstGeom>
          <a:noFill/>
        </p:spPr>
      </p:pic>
      <p:pic>
        <p:nvPicPr>
          <p:cNvPr id="11" name="Picture 3"/>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2516" b="99686" l="2551" r="91327"/>
                    </a14:imgEffect>
                  </a14:imgLayer>
                </a14:imgProps>
              </a:ext>
              <a:ext uri="{28A0092B-C50C-407E-A947-70E740481C1C}">
                <a14:useLocalDpi xmlns:a14="http://schemas.microsoft.com/office/drawing/2010/main"/>
              </a:ext>
            </a:extLst>
          </a:blip>
          <a:srcRect l="-5709" t="-11844" b="-17242"/>
          <a:stretch/>
        </p:blipFill>
        <p:spPr bwMode="auto">
          <a:xfrm>
            <a:off x="3563888" y="1059582"/>
            <a:ext cx="1999084" cy="291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1563" b="98125" l="1859" r="98885"/>
                    </a14:imgEffect>
                  </a14:imgLayer>
                </a14:imgProps>
              </a:ext>
              <a:ext uri="{28A0092B-C50C-407E-A947-70E740481C1C}">
                <a14:useLocalDpi xmlns:a14="http://schemas.microsoft.com/office/drawing/2010/main"/>
              </a:ext>
            </a:extLst>
          </a:blip>
          <a:srcRect l="-10043" t="-37193" r="-5086" b="-57212"/>
          <a:stretch/>
        </p:blipFill>
        <p:spPr bwMode="auto">
          <a:xfrm>
            <a:off x="179513" y="681540"/>
            <a:ext cx="2677873" cy="403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0" y="897564"/>
            <a:ext cx="9144000" cy="4299942"/>
          </a:xfrm>
          <a:prstGeom prst="rect">
            <a:avLst/>
          </a:prstGeom>
          <a:solidFill>
            <a:srgbClr val="0C1F38">
              <a:alpha val="1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0" y="219997"/>
            <a:ext cx="7271915" cy="461543"/>
          </a:xfrm>
        </p:spPr>
        <p:txBody>
          <a:bodyPr>
            <a:noAutofit/>
          </a:bodyPr>
          <a:lstStyle/>
          <a:p>
            <a:pPr algn="ctr"/>
            <a:r>
              <a:rPr lang="ru-RU" sz="3600" b="1" dirty="0">
                <a:solidFill>
                  <a:srgbClr val="FFFFFF"/>
                </a:solidFill>
                <a:latin typeface="Times New Roman" panose="02020603050405020304" pitchFamily="18" charset="0"/>
                <a:ea typeface="Gulim" pitchFamily="34" charset="-127"/>
                <a:cs typeface="Times New Roman" panose="02020603050405020304" pitchFamily="18" charset="0"/>
              </a:rPr>
              <a:t>Продуктовое предложение</a:t>
            </a:r>
          </a:p>
        </p:txBody>
      </p:sp>
      <p:sp>
        <p:nvSpPr>
          <p:cNvPr id="14" name="Rectangle 13"/>
          <p:cNvSpPr/>
          <p:nvPr/>
        </p:nvSpPr>
        <p:spPr>
          <a:xfrm>
            <a:off x="5878" y="4137924"/>
            <a:ext cx="9138122" cy="756084"/>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Rectangle 3"/>
          <p:cNvSpPr/>
          <p:nvPr/>
        </p:nvSpPr>
        <p:spPr>
          <a:xfrm>
            <a:off x="218646" y="4105268"/>
            <a:ext cx="2841186" cy="830997"/>
          </a:xfrm>
          <a:prstGeom prst="rect">
            <a:avLst/>
          </a:prstGeom>
        </p:spPr>
        <p:txBody>
          <a:bodyPr wrap="square">
            <a:spAutoFit/>
          </a:bodyPr>
          <a:lstStyle/>
          <a:p>
            <a:pPr algn="ctr"/>
            <a:r>
              <a:rPr lang="ru-RU" sz="2400" b="1" dirty="0" smtClean="0">
                <a:latin typeface="Times New Roman" panose="02020603050405020304" pitchFamily="18" charset="0"/>
                <a:cs typeface="Times New Roman" panose="02020603050405020304" pitchFamily="18" charset="0"/>
              </a:rPr>
              <a:t>Обновление </a:t>
            </a:r>
          </a:p>
          <a:p>
            <a:pPr algn="ctr"/>
            <a:r>
              <a:rPr lang="ru-RU" sz="2400" b="1" dirty="0" smtClean="0">
                <a:latin typeface="Times New Roman" panose="02020603050405020304" pitchFamily="18" charset="0"/>
                <a:cs typeface="Times New Roman" panose="02020603050405020304" pitchFamily="18" charset="0"/>
              </a:rPr>
              <a:t>линейки </a:t>
            </a:r>
            <a:r>
              <a:rPr lang="en-US" sz="2400" b="1" dirty="0" smtClean="0">
                <a:latin typeface="Times New Roman" panose="02020603050405020304" pitchFamily="18" charset="0"/>
                <a:cs typeface="Times New Roman" panose="02020603050405020304" pitchFamily="18" charset="0"/>
              </a:rPr>
              <a:t>A4</a:t>
            </a:r>
            <a:endParaRPr lang="ru-RU" sz="2400" b="1" dirty="0">
              <a:latin typeface="Times New Roman" panose="02020603050405020304" pitchFamily="18" charset="0"/>
              <a:cs typeface="Times New Roman" panose="02020603050405020304" pitchFamily="18" charset="0"/>
            </a:endParaRPr>
          </a:p>
        </p:txBody>
      </p:sp>
      <p:sp>
        <p:nvSpPr>
          <p:cNvPr id="8" name="Rectangle 7"/>
          <p:cNvSpPr/>
          <p:nvPr/>
        </p:nvSpPr>
        <p:spPr>
          <a:xfrm>
            <a:off x="3131840" y="4102126"/>
            <a:ext cx="3024336" cy="830997"/>
          </a:xfrm>
          <a:prstGeom prst="rect">
            <a:avLst/>
          </a:prstGeom>
        </p:spPr>
        <p:txBody>
          <a:bodyPr wrap="square">
            <a:spAutoFit/>
          </a:bodyPr>
          <a:lstStyle/>
          <a:p>
            <a:pPr algn="ctr"/>
            <a:r>
              <a:rPr lang="ru-RU" sz="2400" b="1" dirty="0" smtClean="0">
                <a:latin typeface="Times New Roman" panose="02020603050405020304" pitchFamily="18" charset="0"/>
                <a:cs typeface="Times New Roman" panose="02020603050405020304" pitchFamily="18" charset="0"/>
              </a:rPr>
              <a:t>Усиление </a:t>
            </a:r>
          </a:p>
          <a:p>
            <a:pPr algn="ctr"/>
            <a:r>
              <a:rPr lang="ru-RU" sz="2400" b="1" dirty="0" smtClean="0">
                <a:latin typeface="Times New Roman" panose="02020603050405020304" pitchFamily="18" charset="0"/>
                <a:cs typeface="Times New Roman" panose="02020603050405020304" pitchFamily="18" charset="0"/>
              </a:rPr>
              <a:t>линейки А3</a:t>
            </a:r>
            <a:endParaRPr lang="ru-RU" sz="2400" b="1" dirty="0">
              <a:latin typeface="Times New Roman" panose="02020603050405020304" pitchFamily="18" charset="0"/>
              <a:cs typeface="Times New Roman" panose="02020603050405020304" pitchFamily="18" charset="0"/>
            </a:endParaRPr>
          </a:p>
        </p:txBody>
      </p:sp>
      <p:sp>
        <p:nvSpPr>
          <p:cNvPr id="9" name="Rectangle 8"/>
          <p:cNvSpPr/>
          <p:nvPr/>
        </p:nvSpPr>
        <p:spPr>
          <a:xfrm>
            <a:off x="6976685" y="4093962"/>
            <a:ext cx="1535998" cy="830997"/>
          </a:xfrm>
          <a:prstGeom prst="rect">
            <a:avLst/>
          </a:prstGeom>
        </p:spPr>
        <p:txBody>
          <a:bodyPr wrap="none">
            <a:spAutoFit/>
          </a:bodyPr>
          <a:lstStyle/>
          <a:p>
            <a:pPr algn="ctr"/>
            <a:r>
              <a:rPr lang="ru-RU" sz="2400" b="1" dirty="0">
                <a:latin typeface="Times New Roman" panose="02020603050405020304" pitchFamily="18" charset="0"/>
                <a:cs typeface="Times New Roman" panose="02020603050405020304" pitchFamily="18" charset="0"/>
              </a:rPr>
              <a:t>Р</a:t>
            </a:r>
            <a:r>
              <a:rPr lang="ru-RU" sz="2400" b="1" dirty="0" smtClean="0">
                <a:latin typeface="Times New Roman" panose="02020603050405020304" pitchFamily="18" charset="0"/>
                <a:cs typeface="Times New Roman" panose="02020603050405020304" pitchFamily="18" charset="0"/>
              </a:rPr>
              <a:t>азвитие </a:t>
            </a:r>
          </a:p>
          <a:p>
            <a:pPr algn="ctr"/>
            <a:r>
              <a:rPr lang="ru-RU" sz="2400" b="1" dirty="0" smtClean="0">
                <a:latin typeface="Times New Roman" panose="02020603050405020304" pitchFamily="18" charset="0"/>
                <a:cs typeface="Times New Roman" panose="02020603050405020304" pitchFamily="18" charset="0"/>
              </a:rPr>
              <a:t>решений</a:t>
            </a:r>
            <a:endParaRPr lang="ru-RU" sz="2400" b="1" dirty="0">
              <a:latin typeface="Times New Roman" panose="02020603050405020304" pitchFamily="18" charset="0"/>
              <a:cs typeface="Times New Roman" panose="02020603050405020304" pitchFamily="18" charset="0"/>
            </a:endParaRPr>
          </a:p>
        </p:txBody>
      </p:sp>
      <p:pic>
        <p:nvPicPr>
          <p:cNvPr id="15" name="Picture 2" descr="C:\Users\sekz\Pictures\Samsung logo\Samsung_Business_rg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9973" y="278825"/>
            <a:ext cx="1600449" cy="50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88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2_Office Them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11227</TotalTime>
  <Words>6003</Words>
  <Application>Microsoft Office PowerPoint</Application>
  <PresentationFormat>Экран (16:9)</PresentationFormat>
  <Paragraphs>1020</Paragraphs>
  <Slides>41</Slides>
  <Notes>33</Notes>
  <HiddenSlides>4</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2_Office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Продуктовое предложение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Dasha</dc:creator>
  <cp:lastModifiedBy>sekz</cp:lastModifiedBy>
  <cp:revision>245</cp:revision>
  <cp:lastPrinted>2015-02-18T10:30:36Z</cp:lastPrinted>
  <dcterms:created xsi:type="dcterms:W3CDTF">2014-08-30T06:17:56Z</dcterms:created>
  <dcterms:modified xsi:type="dcterms:W3CDTF">2015-08-21T09:03:27Z</dcterms:modified>
</cp:coreProperties>
</file>