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02" r:id="rId2"/>
    <p:sldId id="303" r:id="rId3"/>
    <p:sldId id="456" r:id="rId4"/>
    <p:sldId id="458" r:id="rId5"/>
    <p:sldId id="463" r:id="rId6"/>
    <p:sldId id="464" r:id="rId7"/>
    <p:sldId id="465" r:id="rId8"/>
    <p:sldId id="466" r:id="rId9"/>
    <p:sldId id="467" r:id="rId10"/>
    <p:sldId id="405" r:id="rId11"/>
    <p:sldId id="455" r:id="rId12"/>
    <p:sldId id="408" r:id="rId13"/>
    <p:sldId id="459" r:id="rId14"/>
    <p:sldId id="460" r:id="rId15"/>
    <p:sldId id="415" r:id="rId16"/>
    <p:sldId id="412" r:id="rId17"/>
    <p:sldId id="416" r:id="rId18"/>
    <p:sldId id="417" r:id="rId19"/>
    <p:sldId id="418" r:id="rId20"/>
    <p:sldId id="468" r:id="rId21"/>
    <p:sldId id="436" r:id="rId22"/>
    <p:sldId id="437" r:id="rId23"/>
    <p:sldId id="426" r:id="rId24"/>
    <p:sldId id="427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21" r:id="rId33"/>
    <p:sldId id="425" r:id="rId34"/>
    <p:sldId id="422" r:id="rId35"/>
    <p:sldId id="423" r:id="rId36"/>
    <p:sldId id="424" r:id="rId37"/>
    <p:sldId id="420" r:id="rId38"/>
    <p:sldId id="440" r:id="rId39"/>
    <p:sldId id="441" r:id="rId40"/>
    <p:sldId id="442" r:id="rId41"/>
    <p:sldId id="443" r:id="rId42"/>
    <p:sldId id="461" r:id="rId43"/>
    <p:sldId id="462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19" r:id="rId53"/>
  </p:sldIdLst>
  <p:sldSz cx="9144000" cy="5143500" type="screen16x9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62">
          <p15:clr>
            <a:srgbClr val="A4A3A4"/>
          </p15:clr>
        </p15:guide>
        <p15:guide id="2" orient="horz" pos="2875">
          <p15:clr>
            <a:srgbClr val="A4A3A4"/>
          </p15:clr>
        </p15:guide>
        <p15:guide id="3" pos="159">
          <p15:clr>
            <a:srgbClr val="A4A3A4"/>
          </p15:clr>
        </p15:guide>
        <p15:guide id="4" pos="5602">
          <p15:clr>
            <a:srgbClr val="A4A3A4"/>
          </p15:clr>
        </p15:guide>
        <p15:guide id="5" pos="2422">
          <p15:clr>
            <a:srgbClr val="A4A3A4"/>
          </p15:clr>
        </p15:guide>
        <p15:guide id="6" pos="25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909"/>
    <a:srgbClr val="3C7526"/>
    <a:srgbClr val="4B4F54"/>
    <a:srgbClr val="CC0000"/>
    <a:srgbClr val="DBB601"/>
    <a:srgbClr val="363D41"/>
    <a:srgbClr val="F1C702"/>
    <a:srgbClr val="6E0151"/>
    <a:srgbClr val="1A2C55"/>
    <a:srgbClr val="2E8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7162" autoAdjust="0"/>
  </p:normalViewPr>
  <p:slideViewPr>
    <p:cSldViewPr snapToGrid="0" showGuides="1">
      <p:cViewPr varScale="1">
        <p:scale>
          <a:sx n="95" d="100"/>
          <a:sy n="95" d="100"/>
        </p:scale>
        <p:origin x="-594" y="-84"/>
      </p:cViewPr>
      <p:guideLst>
        <p:guide orient="horz" pos="762"/>
        <p:guide orient="horz" pos="2875"/>
        <p:guide pos="159"/>
        <p:guide pos="5602"/>
        <p:guide pos="2422"/>
        <p:guide pos="25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Cost of Print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9980149828256152"/>
                  <c:y val="0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Стоимость устройства и расходных материалов</a:t>
                    </a:r>
                    <a:endParaRPr lang="en-GB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1808"/>
                        <a:gd name="adj2" fmla="val 22165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8527138176447984"/>
                      <c:h val="9.402090235467362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9555395902968819E-3"/>
                  <c:y val="-4.036514415129784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IT </a:t>
                    </a:r>
                    <a:r>
                      <a:rPr lang="ru-RU" baseline="0" dirty="0" smtClean="0"/>
                      <a:t>поддержка и сетевая инфраструктура</a:t>
                    </a:r>
                    <a:endParaRPr lang="en-US" baseline="0" dirty="0" smtClean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07651"/>
                        <a:gd name="adj2" fmla="val -248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04711534940863"/>
                      <c:h val="0.1420027304776994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3.1322346891519234E-2"/>
                  <c:y val="9.413538573719380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Административные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расходы</a:t>
                    </a:r>
                    <a:r>
                      <a:rPr lang="en-US" dirty="0"/>
                      <a:t>
5%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27949"/>
                        <a:gd name="adj2" fmla="val -465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292575360468979"/>
                      <c:h val="0.23766564808606749"/>
                    </c:manualLayout>
                  </c15:layout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Печать</a:t>
                    </a:r>
                    <a:r>
                      <a:rPr lang="ru-RU" baseline="0" smtClean="0"/>
                      <a:t> документов</a:t>
                    </a:r>
                    <a:r>
                      <a:rPr lang="en-US" dirty="0"/>
                      <a:t>
25%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2501566569049489E-2"/>
                  <c:y val="-5.88930119603402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Управление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документами</a:t>
                    </a:r>
                    <a:r>
                      <a:rPr lang="en-US" dirty="0"/>
                      <a:t>
50%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87016"/>
                        <a:gd name="adj2" fmla="val -14050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Device Cost &amp; Supplies  </c:v>
                </c:pt>
                <c:pt idx="1">
                  <c:v>IT Support &amp; Infrastructure</c:v>
                </c:pt>
                <c:pt idx="2">
                  <c:v>Administration &amp; Purchasing</c:v>
                </c:pt>
                <c:pt idx="3">
                  <c:v>Document production</c:v>
                </c:pt>
                <c:pt idx="4">
                  <c:v>Document Management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5</c:v>
                </c:pt>
                <c:pt idx="3">
                  <c:v>25</c:v>
                </c:pt>
                <c:pt idx="4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DA04C-CDD9-44E5-BD7F-B0CAB4A45C3A}" type="doc">
      <dgm:prSet loTypeId="urn:microsoft.com/office/officeart/2005/8/layout/gear1" loCatId="relationship" qsTypeId="urn:microsoft.com/office/officeart/2005/8/quickstyle/3d6" qsCatId="3D" csTypeId="urn:microsoft.com/office/officeart/2005/8/colors/accent1_4" csCatId="accent1" phldr="1"/>
      <dgm:spPr/>
    </dgm:pt>
    <dgm:pt modelId="{6E4E1BEB-3F9C-41BD-A7D9-F726E53CB095}">
      <dgm:prSet phldrT="[Text]" custT="1"/>
      <dgm:spPr/>
      <dgm:t>
        <a:bodyPr/>
        <a:lstStyle/>
        <a:p>
          <a:r>
            <a:rPr lang="en-GB" sz="2000" dirty="0" smtClean="0"/>
            <a:t>Services</a:t>
          </a:r>
          <a:endParaRPr lang="en-GB" sz="2000" dirty="0"/>
        </a:p>
      </dgm:t>
    </dgm:pt>
    <dgm:pt modelId="{C2917C5B-1FF1-4BE0-AAE2-868F475AD3E4}" type="parTrans" cxnId="{E2AC878F-91B1-4456-B1C8-67DBBAF0FA34}">
      <dgm:prSet/>
      <dgm:spPr/>
      <dgm:t>
        <a:bodyPr/>
        <a:lstStyle/>
        <a:p>
          <a:endParaRPr lang="en-GB"/>
        </a:p>
      </dgm:t>
    </dgm:pt>
    <dgm:pt modelId="{1B3FBC5B-DB6F-4451-AC7E-0B08BBADAEE4}" type="sibTrans" cxnId="{E2AC878F-91B1-4456-B1C8-67DBBAF0FA34}">
      <dgm:prSet/>
      <dgm:spPr/>
      <dgm:t>
        <a:bodyPr/>
        <a:lstStyle/>
        <a:p>
          <a:endParaRPr lang="en-GB"/>
        </a:p>
      </dgm:t>
    </dgm:pt>
    <dgm:pt modelId="{2B846D34-373E-418D-86AC-84C107CA4BBB}">
      <dgm:prSet phldrT="[Text]" custT="1"/>
      <dgm:spPr/>
      <dgm:t>
        <a:bodyPr/>
        <a:lstStyle/>
        <a:p>
          <a:r>
            <a:rPr lang="en-GB" sz="1200" dirty="0" smtClean="0"/>
            <a:t>Software</a:t>
          </a:r>
          <a:endParaRPr lang="en-GB" sz="1200" dirty="0"/>
        </a:p>
      </dgm:t>
    </dgm:pt>
    <dgm:pt modelId="{FF5AA322-7026-4F1D-A8D8-A2BD1913DC4A}" type="parTrans" cxnId="{F276F4DE-8F82-4F6C-9520-569ECB592CFE}">
      <dgm:prSet/>
      <dgm:spPr/>
      <dgm:t>
        <a:bodyPr/>
        <a:lstStyle/>
        <a:p>
          <a:endParaRPr lang="en-GB"/>
        </a:p>
      </dgm:t>
    </dgm:pt>
    <dgm:pt modelId="{04D91E4C-9499-401D-9B02-895473BCD38F}" type="sibTrans" cxnId="{F276F4DE-8F82-4F6C-9520-569ECB592CFE}">
      <dgm:prSet/>
      <dgm:spPr/>
      <dgm:t>
        <a:bodyPr/>
        <a:lstStyle/>
        <a:p>
          <a:endParaRPr lang="en-GB"/>
        </a:p>
      </dgm:t>
    </dgm:pt>
    <dgm:pt modelId="{9E0FC3AF-5E64-4091-BEDE-BBF6BA124630}">
      <dgm:prSet phldrT="[Text]" custT="1"/>
      <dgm:spPr/>
      <dgm:t>
        <a:bodyPr/>
        <a:lstStyle/>
        <a:p>
          <a:r>
            <a:rPr lang="en-GB" sz="1000" b="1" dirty="0" err="1" smtClean="0"/>
            <a:t>iR</a:t>
          </a:r>
          <a:r>
            <a:rPr lang="en-GB" sz="1000" b="1" dirty="0" smtClean="0"/>
            <a:t> ADV Technology</a:t>
          </a:r>
        </a:p>
      </dgm:t>
    </dgm:pt>
    <dgm:pt modelId="{BE5856C7-CF9A-43B0-9DD6-4853DC1E9F49}" type="parTrans" cxnId="{33E52552-8093-48BC-B6C6-04F728232227}">
      <dgm:prSet/>
      <dgm:spPr/>
      <dgm:t>
        <a:bodyPr/>
        <a:lstStyle/>
        <a:p>
          <a:endParaRPr lang="en-GB"/>
        </a:p>
      </dgm:t>
    </dgm:pt>
    <dgm:pt modelId="{28402758-1893-4E43-A5EA-CEBF9E9A4097}" type="sibTrans" cxnId="{33E52552-8093-48BC-B6C6-04F728232227}">
      <dgm:prSet/>
      <dgm:spPr/>
      <dgm:t>
        <a:bodyPr/>
        <a:lstStyle/>
        <a:p>
          <a:endParaRPr lang="en-GB"/>
        </a:p>
      </dgm:t>
    </dgm:pt>
    <dgm:pt modelId="{B5715D6B-BBFC-4513-882C-F7DE8BF497B0}" type="pres">
      <dgm:prSet presAssocID="{678DA04C-CDD9-44E5-BD7F-B0CAB4A45C3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B62A6F7-AFBE-487E-9F42-C85E27A50448}" type="pres">
      <dgm:prSet presAssocID="{6E4E1BEB-3F9C-41BD-A7D9-F726E53CB095}" presName="gear1" presStyleLbl="node1" presStyleIdx="0" presStyleCnt="3" custLinFactNeighborY="458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0717A7-D7FA-49BA-8B0B-7239CEE2B75C}" type="pres">
      <dgm:prSet presAssocID="{6E4E1BEB-3F9C-41BD-A7D9-F726E53CB095}" presName="gear1srcNode" presStyleLbl="node1" presStyleIdx="0" presStyleCnt="3"/>
      <dgm:spPr/>
      <dgm:t>
        <a:bodyPr/>
        <a:lstStyle/>
        <a:p>
          <a:endParaRPr lang="en-GB"/>
        </a:p>
      </dgm:t>
    </dgm:pt>
    <dgm:pt modelId="{DE48EA5C-9E0E-4182-9680-60B127813B81}" type="pres">
      <dgm:prSet presAssocID="{6E4E1BEB-3F9C-41BD-A7D9-F726E53CB095}" presName="gear1dstNode" presStyleLbl="node1" presStyleIdx="0" presStyleCnt="3"/>
      <dgm:spPr/>
      <dgm:t>
        <a:bodyPr/>
        <a:lstStyle/>
        <a:p>
          <a:endParaRPr lang="en-GB"/>
        </a:p>
      </dgm:t>
    </dgm:pt>
    <dgm:pt modelId="{468E5347-6458-40B5-91B7-3B5CDDEA1099}" type="pres">
      <dgm:prSet presAssocID="{2B846D34-373E-418D-86AC-84C107CA4BBB}" presName="gear2" presStyleLbl="node1" presStyleIdx="1" presStyleCnt="3" custScaleX="107069" custScaleY="107069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BA4930-EA28-48B1-B757-BAD096537E99}" type="pres">
      <dgm:prSet presAssocID="{2B846D34-373E-418D-86AC-84C107CA4BBB}" presName="gear2srcNode" presStyleLbl="node1" presStyleIdx="1" presStyleCnt="3"/>
      <dgm:spPr/>
      <dgm:t>
        <a:bodyPr/>
        <a:lstStyle/>
        <a:p>
          <a:endParaRPr lang="en-GB"/>
        </a:p>
      </dgm:t>
    </dgm:pt>
    <dgm:pt modelId="{453984D4-3229-49A7-B5DA-641EF1FCF6F4}" type="pres">
      <dgm:prSet presAssocID="{2B846D34-373E-418D-86AC-84C107CA4BBB}" presName="gear2dstNode" presStyleLbl="node1" presStyleIdx="1" presStyleCnt="3"/>
      <dgm:spPr/>
      <dgm:t>
        <a:bodyPr/>
        <a:lstStyle/>
        <a:p>
          <a:endParaRPr lang="en-GB"/>
        </a:p>
      </dgm:t>
    </dgm:pt>
    <dgm:pt modelId="{B2347F51-C95D-4FA1-92B2-049C8E8B5AB5}" type="pres">
      <dgm:prSet presAssocID="{9E0FC3AF-5E64-4091-BEDE-BBF6BA124630}" presName="gear3" presStyleLbl="node1" presStyleIdx="2" presStyleCnt="3" custAng="300000" custScaleX="101360" custScaleY="100239"/>
      <dgm:spPr/>
      <dgm:t>
        <a:bodyPr/>
        <a:lstStyle/>
        <a:p>
          <a:endParaRPr lang="en-GB"/>
        </a:p>
      </dgm:t>
    </dgm:pt>
    <dgm:pt modelId="{D62F7D7C-A6F6-4D96-BB4A-ADA9B15BD86C}" type="pres">
      <dgm:prSet presAssocID="{9E0FC3AF-5E64-4091-BEDE-BBF6BA12463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44A184-D093-48DB-AF0C-80886CAAECB7}" type="pres">
      <dgm:prSet presAssocID="{9E0FC3AF-5E64-4091-BEDE-BBF6BA124630}" presName="gear3srcNode" presStyleLbl="node1" presStyleIdx="2" presStyleCnt="3"/>
      <dgm:spPr/>
      <dgm:t>
        <a:bodyPr/>
        <a:lstStyle/>
        <a:p>
          <a:endParaRPr lang="en-GB"/>
        </a:p>
      </dgm:t>
    </dgm:pt>
    <dgm:pt modelId="{1592FF57-66E9-4EBE-820F-13002D43324C}" type="pres">
      <dgm:prSet presAssocID="{9E0FC3AF-5E64-4091-BEDE-BBF6BA124630}" presName="gear3dstNode" presStyleLbl="node1" presStyleIdx="2" presStyleCnt="3"/>
      <dgm:spPr/>
      <dgm:t>
        <a:bodyPr/>
        <a:lstStyle/>
        <a:p>
          <a:endParaRPr lang="en-GB"/>
        </a:p>
      </dgm:t>
    </dgm:pt>
    <dgm:pt modelId="{55CB07B4-1250-4229-8393-658C2D2C14A0}" type="pres">
      <dgm:prSet presAssocID="{1B3FBC5B-DB6F-4451-AC7E-0B08BBADAEE4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2DEDDBD5-69DB-4950-BA00-9705FF97B56E}" type="pres">
      <dgm:prSet presAssocID="{04D91E4C-9499-401D-9B02-895473BCD38F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9D0BD50A-A8C1-4863-A259-1C8E4755CE5A}" type="pres">
      <dgm:prSet presAssocID="{28402758-1893-4E43-A5EA-CEBF9E9A4097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33E52552-8093-48BC-B6C6-04F728232227}" srcId="{678DA04C-CDD9-44E5-BD7F-B0CAB4A45C3A}" destId="{9E0FC3AF-5E64-4091-BEDE-BBF6BA124630}" srcOrd="2" destOrd="0" parTransId="{BE5856C7-CF9A-43B0-9DD6-4853DC1E9F49}" sibTransId="{28402758-1893-4E43-A5EA-CEBF9E9A4097}"/>
    <dgm:cxn modelId="{E2AC878F-91B1-4456-B1C8-67DBBAF0FA34}" srcId="{678DA04C-CDD9-44E5-BD7F-B0CAB4A45C3A}" destId="{6E4E1BEB-3F9C-41BD-A7D9-F726E53CB095}" srcOrd="0" destOrd="0" parTransId="{C2917C5B-1FF1-4BE0-AAE2-868F475AD3E4}" sibTransId="{1B3FBC5B-DB6F-4451-AC7E-0B08BBADAEE4}"/>
    <dgm:cxn modelId="{5FB29153-C45F-4748-840F-D6A9BD41E5CB}" type="presOf" srcId="{2B846D34-373E-418D-86AC-84C107CA4BBB}" destId="{A5BA4930-EA28-48B1-B757-BAD096537E99}" srcOrd="1" destOrd="0" presId="urn:microsoft.com/office/officeart/2005/8/layout/gear1"/>
    <dgm:cxn modelId="{AC1D337E-72E5-4AA4-8C30-87BC272073D9}" type="presOf" srcId="{6E4E1BEB-3F9C-41BD-A7D9-F726E53CB095}" destId="{DE48EA5C-9E0E-4182-9680-60B127813B81}" srcOrd="2" destOrd="0" presId="urn:microsoft.com/office/officeart/2005/8/layout/gear1"/>
    <dgm:cxn modelId="{D6C3BD76-CB9A-4FC7-8A03-37EE8107C6BD}" type="presOf" srcId="{9E0FC3AF-5E64-4091-BEDE-BBF6BA124630}" destId="{B2347F51-C95D-4FA1-92B2-049C8E8B5AB5}" srcOrd="0" destOrd="0" presId="urn:microsoft.com/office/officeart/2005/8/layout/gear1"/>
    <dgm:cxn modelId="{2AB7904D-EAF7-468A-B132-6A9A7947AA56}" type="presOf" srcId="{1B3FBC5B-DB6F-4451-AC7E-0B08BBADAEE4}" destId="{55CB07B4-1250-4229-8393-658C2D2C14A0}" srcOrd="0" destOrd="0" presId="urn:microsoft.com/office/officeart/2005/8/layout/gear1"/>
    <dgm:cxn modelId="{6982101C-FE64-491D-9B05-F2579730AD5E}" type="presOf" srcId="{2B846D34-373E-418D-86AC-84C107CA4BBB}" destId="{468E5347-6458-40B5-91B7-3B5CDDEA1099}" srcOrd="0" destOrd="0" presId="urn:microsoft.com/office/officeart/2005/8/layout/gear1"/>
    <dgm:cxn modelId="{4985E086-B6D4-476E-8959-32BDC7AD3D94}" type="presOf" srcId="{2B846D34-373E-418D-86AC-84C107CA4BBB}" destId="{453984D4-3229-49A7-B5DA-641EF1FCF6F4}" srcOrd="2" destOrd="0" presId="urn:microsoft.com/office/officeart/2005/8/layout/gear1"/>
    <dgm:cxn modelId="{9EF4CF28-1AF5-4D00-BEB4-0CCC2375738B}" type="presOf" srcId="{9E0FC3AF-5E64-4091-BEDE-BBF6BA124630}" destId="{F944A184-D093-48DB-AF0C-80886CAAECB7}" srcOrd="2" destOrd="0" presId="urn:microsoft.com/office/officeart/2005/8/layout/gear1"/>
    <dgm:cxn modelId="{5987DA7B-4A6F-4A0E-BB77-714FDCC30AEF}" type="presOf" srcId="{28402758-1893-4E43-A5EA-CEBF9E9A4097}" destId="{9D0BD50A-A8C1-4863-A259-1C8E4755CE5A}" srcOrd="0" destOrd="0" presId="urn:microsoft.com/office/officeart/2005/8/layout/gear1"/>
    <dgm:cxn modelId="{F276F4DE-8F82-4F6C-9520-569ECB592CFE}" srcId="{678DA04C-CDD9-44E5-BD7F-B0CAB4A45C3A}" destId="{2B846D34-373E-418D-86AC-84C107CA4BBB}" srcOrd="1" destOrd="0" parTransId="{FF5AA322-7026-4F1D-A8D8-A2BD1913DC4A}" sibTransId="{04D91E4C-9499-401D-9B02-895473BCD38F}"/>
    <dgm:cxn modelId="{032986A1-36B4-4097-856D-51F5C42B8257}" type="presOf" srcId="{6E4E1BEB-3F9C-41BD-A7D9-F726E53CB095}" destId="{5B62A6F7-AFBE-487E-9F42-C85E27A50448}" srcOrd="0" destOrd="0" presId="urn:microsoft.com/office/officeart/2005/8/layout/gear1"/>
    <dgm:cxn modelId="{598672B5-C993-4A57-9B5D-85FE4F027E73}" type="presOf" srcId="{9E0FC3AF-5E64-4091-BEDE-BBF6BA124630}" destId="{1592FF57-66E9-4EBE-820F-13002D43324C}" srcOrd="3" destOrd="0" presId="urn:microsoft.com/office/officeart/2005/8/layout/gear1"/>
    <dgm:cxn modelId="{66599515-5192-4B89-AE35-9AF78544C77D}" type="presOf" srcId="{6E4E1BEB-3F9C-41BD-A7D9-F726E53CB095}" destId="{660717A7-D7FA-49BA-8B0B-7239CEE2B75C}" srcOrd="1" destOrd="0" presId="urn:microsoft.com/office/officeart/2005/8/layout/gear1"/>
    <dgm:cxn modelId="{5971C254-2313-44F9-AFAA-5E65F6B15106}" type="presOf" srcId="{9E0FC3AF-5E64-4091-BEDE-BBF6BA124630}" destId="{D62F7D7C-A6F6-4D96-BB4A-ADA9B15BD86C}" srcOrd="1" destOrd="0" presId="urn:microsoft.com/office/officeart/2005/8/layout/gear1"/>
    <dgm:cxn modelId="{7B9802CE-E812-4605-B87F-5B91E09E1E07}" type="presOf" srcId="{678DA04C-CDD9-44E5-BD7F-B0CAB4A45C3A}" destId="{B5715D6B-BBFC-4513-882C-F7DE8BF497B0}" srcOrd="0" destOrd="0" presId="urn:microsoft.com/office/officeart/2005/8/layout/gear1"/>
    <dgm:cxn modelId="{F4D2EFD5-6757-4602-9605-15ED289069B4}" type="presOf" srcId="{04D91E4C-9499-401D-9B02-895473BCD38F}" destId="{2DEDDBD5-69DB-4950-BA00-9705FF97B56E}" srcOrd="0" destOrd="0" presId="urn:microsoft.com/office/officeart/2005/8/layout/gear1"/>
    <dgm:cxn modelId="{A77977E6-4BE7-4501-9EC3-6F1BAE4A0967}" type="presParOf" srcId="{B5715D6B-BBFC-4513-882C-F7DE8BF497B0}" destId="{5B62A6F7-AFBE-487E-9F42-C85E27A50448}" srcOrd="0" destOrd="0" presId="urn:microsoft.com/office/officeart/2005/8/layout/gear1"/>
    <dgm:cxn modelId="{3F4372F4-D544-4F97-ABD1-FEB26A70E444}" type="presParOf" srcId="{B5715D6B-BBFC-4513-882C-F7DE8BF497B0}" destId="{660717A7-D7FA-49BA-8B0B-7239CEE2B75C}" srcOrd="1" destOrd="0" presId="urn:microsoft.com/office/officeart/2005/8/layout/gear1"/>
    <dgm:cxn modelId="{71ECCA39-53B5-402D-8851-AC23F75DD799}" type="presParOf" srcId="{B5715D6B-BBFC-4513-882C-F7DE8BF497B0}" destId="{DE48EA5C-9E0E-4182-9680-60B127813B81}" srcOrd="2" destOrd="0" presId="urn:microsoft.com/office/officeart/2005/8/layout/gear1"/>
    <dgm:cxn modelId="{DF8242CF-0DD0-40A1-B281-A2FA70067874}" type="presParOf" srcId="{B5715D6B-BBFC-4513-882C-F7DE8BF497B0}" destId="{468E5347-6458-40B5-91B7-3B5CDDEA1099}" srcOrd="3" destOrd="0" presId="urn:microsoft.com/office/officeart/2005/8/layout/gear1"/>
    <dgm:cxn modelId="{243A320B-FD73-4C53-A493-AFA06A320CE3}" type="presParOf" srcId="{B5715D6B-BBFC-4513-882C-F7DE8BF497B0}" destId="{A5BA4930-EA28-48B1-B757-BAD096537E99}" srcOrd="4" destOrd="0" presId="urn:microsoft.com/office/officeart/2005/8/layout/gear1"/>
    <dgm:cxn modelId="{DB8F3F25-05F7-42A9-B670-49A5D8869F33}" type="presParOf" srcId="{B5715D6B-BBFC-4513-882C-F7DE8BF497B0}" destId="{453984D4-3229-49A7-B5DA-641EF1FCF6F4}" srcOrd="5" destOrd="0" presId="urn:microsoft.com/office/officeart/2005/8/layout/gear1"/>
    <dgm:cxn modelId="{9D5D49FC-265C-4240-8DCA-95AB6EF80598}" type="presParOf" srcId="{B5715D6B-BBFC-4513-882C-F7DE8BF497B0}" destId="{B2347F51-C95D-4FA1-92B2-049C8E8B5AB5}" srcOrd="6" destOrd="0" presId="urn:microsoft.com/office/officeart/2005/8/layout/gear1"/>
    <dgm:cxn modelId="{F865092D-C757-49F9-820A-702778CAD519}" type="presParOf" srcId="{B5715D6B-BBFC-4513-882C-F7DE8BF497B0}" destId="{D62F7D7C-A6F6-4D96-BB4A-ADA9B15BD86C}" srcOrd="7" destOrd="0" presId="urn:microsoft.com/office/officeart/2005/8/layout/gear1"/>
    <dgm:cxn modelId="{66AEB575-6AA2-426C-842F-6E52D5A7E2DB}" type="presParOf" srcId="{B5715D6B-BBFC-4513-882C-F7DE8BF497B0}" destId="{F944A184-D093-48DB-AF0C-80886CAAECB7}" srcOrd="8" destOrd="0" presId="urn:microsoft.com/office/officeart/2005/8/layout/gear1"/>
    <dgm:cxn modelId="{923887D4-AB8F-4145-A453-2042662C1F0F}" type="presParOf" srcId="{B5715D6B-BBFC-4513-882C-F7DE8BF497B0}" destId="{1592FF57-66E9-4EBE-820F-13002D43324C}" srcOrd="9" destOrd="0" presId="urn:microsoft.com/office/officeart/2005/8/layout/gear1"/>
    <dgm:cxn modelId="{3072C843-3C12-41CE-9DDA-ADCFCA799E32}" type="presParOf" srcId="{B5715D6B-BBFC-4513-882C-F7DE8BF497B0}" destId="{55CB07B4-1250-4229-8393-658C2D2C14A0}" srcOrd="10" destOrd="0" presId="urn:microsoft.com/office/officeart/2005/8/layout/gear1"/>
    <dgm:cxn modelId="{2B62CE24-D360-485A-97AC-BA5247C6F9E0}" type="presParOf" srcId="{B5715D6B-BBFC-4513-882C-F7DE8BF497B0}" destId="{2DEDDBD5-69DB-4950-BA00-9705FF97B56E}" srcOrd="11" destOrd="0" presId="urn:microsoft.com/office/officeart/2005/8/layout/gear1"/>
    <dgm:cxn modelId="{13B0FDCE-090A-4C6A-8F5D-D1146CCCCD6F}" type="presParOf" srcId="{B5715D6B-BBFC-4513-882C-F7DE8BF497B0}" destId="{9D0BD50A-A8C1-4863-A259-1C8E4755CE5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2A6F7-AFBE-487E-9F42-C85E27A50448}">
      <dsp:nvSpPr>
        <dsp:cNvPr id="0" name=""/>
        <dsp:cNvSpPr/>
      </dsp:nvSpPr>
      <dsp:spPr>
        <a:xfrm>
          <a:off x="4441196" y="1619361"/>
          <a:ext cx="1977958" cy="1977958"/>
        </a:xfrm>
        <a:prstGeom prst="gear9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Services</a:t>
          </a:r>
          <a:endParaRPr lang="en-GB" sz="2000" kern="1200" dirty="0"/>
        </a:p>
      </dsp:txBody>
      <dsp:txXfrm>
        <a:off x="4838854" y="2082688"/>
        <a:ext cx="1182642" cy="1016711"/>
      </dsp:txXfrm>
    </dsp:sp>
    <dsp:sp modelId="{468E5347-6458-40B5-91B7-3B5CDDEA1099}">
      <dsp:nvSpPr>
        <dsp:cNvPr id="0" name=""/>
        <dsp:cNvSpPr/>
      </dsp:nvSpPr>
      <dsp:spPr>
        <a:xfrm>
          <a:off x="3239539" y="1100999"/>
          <a:ext cx="1540204" cy="1540204"/>
        </a:xfrm>
        <a:prstGeom prst="gear6">
          <a:avLst/>
        </a:prstGeom>
        <a:solidFill>
          <a:schemeClr val="accent1">
            <a:shade val="50000"/>
            <a:hueOff val="151976"/>
            <a:satOff val="-39221"/>
            <a:lumOff val="342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Software</a:t>
          </a:r>
          <a:endParaRPr lang="en-GB" sz="1200" kern="1200" dirty="0"/>
        </a:p>
      </dsp:txBody>
      <dsp:txXfrm>
        <a:off x="3627290" y="1491094"/>
        <a:ext cx="764702" cy="760014"/>
      </dsp:txXfrm>
    </dsp:sp>
    <dsp:sp modelId="{B2347F51-C95D-4FA1-92B2-049C8E8B5AB5}">
      <dsp:nvSpPr>
        <dsp:cNvPr id="0" name=""/>
        <dsp:cNvSpPr/>
      </dsp:nvSpPr>
      <dsp:spPr>
        <a:xfrm rot="21000000">
          <a:off x="4083623" y="160622"/>
          <a:ext cx="1434403" cy="1407037"/>
        </a:xfrm>
        <a:prstGeom prst="gear6">
          <a:avLst/>
        </a:prstGeom>
        <a:solidFill>
          <a:schemeClr val="accent1">
            <a:shade val="50000"/>
            <a:hueOff val="151976"/>
            <a:satOff val="-39221"/>
            <a:lumOff val="342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err="1" smtClean="0"/>
            <a:t>iR</a:t>
          </a:r>
          <a:r>
            <a:rPr lang="en-GB" sz="1000" b="1" kern="1200" dirty="0" smtClean="0"/>
            <a:t> ADV Technology</a:t>
          </a:r>
        </a:p>
      </dsp:txBody>
      <dsp:txXfrm rot="-20700000">
        <a:off x="4399853" y="467603"/>
        <a:ext cx="801943" cy="793074"/>
      </dsp:txXfrm>
    </dsp:sp>
    <dsp:sp modelId="{55CB07B4-1250-4229-8393-658C2D2C14A0}">
      <dsp:nvSpPr>
        <dsp:cNvPr id="0" name=""/>
        <dsp:cNvSpPr/>
      </dsp:nvSpPr>
      <dsp:spPr>
        <a:xfrm>
          <a:off x="4282650" y="1324543"/>
          <a:ext cx="2531787" cy="2531787"/>
        </a:xfrm>
        <a:prstGeom prst="circularArrow">
          <a:avLst>
            <a:gd name="adj1" fmla="val 4688"/>
            <a:gd name="adj2" fmla="val 299029"/>
            <a:gd name="adj3" fmla="val 2500122"/>
            <a:gd name="adj4" fmla="val 15896282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EDDBD5-69DB-4950-BA00-9705FF97B56E}">
      <dsp:nvSpPr>
        <dsp:cNvPr id="0" name=""/>
        <dsp:cNvSpPr/>
      </dsp:nvSpPr>
      <dsp:spPr>
        <a:xfrm>
          <a:off x="3035625" y="836121"/>
          <a:ext cx="1839501" cy="18395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161444"/>
            <a:satOff val="-39689"/>
            <a:lumOff val="30165"/>
            <a:alphaOff val="0"/>
          </a:schemeClr>
        </a:solidFill>
        <a:ln w="9525" cap="flat" cmpd="sng" algn="ctr">
          <a:solidFill>
            <a:schemeClr val="accent1">
              <a:shade val="90000"/>
              <a:hueOff val="161444"/>
              <a:satOff val="-39689"/>
              <a:lumOff val="3016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BD50A-A8C1-4863-A259-1C8E4755CE5A}">
      <dsp:nvSpPr>
        <dsp:cNvPr id="0" name=""/>
        <dsp:cNvSpPr/>
      </dsp:nvSpPr>
      <dsp:spPr>
        <a:xfrm>
          <a:off x="3770078" y="-146741"/>
          <a:ext cx="1983353" cy="198335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161444"/>
            <a:satOff val="-39689"/>
            <a:lumOff val="30165"/>
            <a:alphaOff val="0"/>
          </a:schemeClr>
        </a:solidFill>
        <a:ln w="9525" cap="flat" cmpd="sng" algn="ctr">
          <a:solidFill>
            <a:schemeClr val="accent1">
              <a:shade val="90000"/>
              <a:hueOff val="161444"/>
              <a:satOff val="-39689"/>
              <a:lumOff val="3016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9C071-0982-46C5-805E-D8823F61BAB9}" type="datetimeFigureOut">
              <a:rPr lang="en-GB" smtClean="0"/>
              <a:t>21/08/2015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9326D-0101-48C1-98D8-4DF8A829A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23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07029-D20B-4275-831A-AA861A3366E8}" type="datetimeFigureOut">
              <a:rPr lang="en-GB" smtClean="0"/>
              <a:t>21/08/2015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3455-E901-4C62-8913-AFDB73D8D1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23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73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73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2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994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50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524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3455-E901-4C62-8913-AFDB73D8D16C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45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80" cy="51435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7524751" y="0"/>
            <a:ext cx="1619250" cy="514350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413" y="395058"/>
            <a:ext cx="4719637" cy="1102519"/>
          </a:xfrm>
        </p:spPr>
        <p:txBody>
          <a:bodyPr/>
          <a:lstStyle>
            <a:lvl1pPr algn="l">
              <a:lnSpc>
                <a:spcPct val="8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413" y="1446180"/>
            <a:ext cx="4702144" cy="131445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872606" y="7602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 smtClean="0"/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813969" y="4692279"/>
            <a:ext cx="1080000" cy="226587"/>
            <a:chOff x="2436813" y="2125663"/>
            <a:chExt cx="4275137" cy="896937"/>
          </a:xfrm>
        </p:grpSpPr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47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/>
          <a:lstStyle/>
          <a:p>
            <a:fld id="{01F44719-3A9B-4B8F-84C3-FA9B2F4B7764}" type="datetime1">
              <a:rPr lang="en-GB" smtClean="0"/>
              <a:t>21/08/2015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0155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Aft>
                <a:spcPts val="900"/>
              </a:spcAft>
              <a:defRPr lang="en-US" sz="1200" smtClean="0"/>
            </a:lvl1pPr>
            <a:lvl2pPr marL="133350" indent="-133350">
              <a:defRPr lang="en-US" sz="1200" smtClean="0"/>
            </a:lvl2pPr>
            <a:lvl3pPr marL="133350" indent="-133350">
              <a:defRPr lang="en-US" sz="1200" smtClean="0"/>
            </a:lvl3pPr>
            <a:lvl4pPr marL="266700" indent="-85725">
              <a:defRPr lang="en-US" sz="1100" smtClean="0"/>
            </a:lvl4pPr>
            <a:lvl5pPr marL="447675" indent="-88900">
              <a:defRPr lang="en-GB"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smtClean="0"/>
              <a:t>Click to edit Master text styles</a:t>
            </a:r>
          </a:p>
          <a:p>
            <a:pPr lvl="1">
              <a:spcAft>
                <a:spcPts val="900"/>
              </a:spcAft>
            </a:pPr>
            <a:r>
              <a:rPr lang="en-US" smtClean="0"/>
              <a:t>Second level</a:t>
            </a:r>
          </a:p>
          <a:p>
            <a:pPr lvl="2">
              <a:spcAft>
                <a:spcPts val="900"/>
              </a:spcAft>
            </a:pPr>
            <a:r>
              <a:rPr lang="en-US" smtClean="0"/>
              <a:t>Third level</a:t>
            </a:r>
          </a:p>
          <a:p>
            <a:pPr lvl="3">
              <a:spcAft>
                <a:spcPts val="900"/>
              </a:spcAft>
            </a:pPr>
            <a:r>
              <a:rPr lang="en-US" smtClean="0"/>
              <a:t>Fourth level</a:t>
            </a:r>
          </a:p>
          <a:p>
            <a:pPr lvl="4">
              <a:spcAft>
                <a:spcPts val="900"/>
              </a:spcAft>
            </a:pPr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/>
          <a:lstStyle/>
          <a:p>
            <a:fld id="{A15CA2D9-DB72-48D3-9874-552612A03270}" type="datetime1">
              <a:rPr lang="en-GB" smtClean="0"/>
              <a:t>21/08/2015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9037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363" y="1209674"/>
            <a:ext cx="3586162" cy="33543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100" dirty="0" smtClean="0"/>
            </a:lvl4pPr>
            <a:lvl5pPr>
              <a:defRPr lang="en-GB" sz="1050" dirty="0"/>
            </a:lvl5pPr>
          </a:lstStyle>
          <a:p>
            <a:pPr lvl="0">
              <a:spcAft>
                <a:spcPts val="900"/>
              </a:spcAft>
            </a:pPr>
            <a:r>
              <a:rPr lang="en-US" smtClean="0"/>
              <a:t>Click to edit Master text styles</a:t>
            </a:r>
          </a:p>
          <a:p>
            <a:pPr lvl="1">
              <a:spcAft>
                <a:spcPts val="900"/>
              </a:spcAft>
            </a:pPr>
            <a:r>
              <a:rPr lang="en-US" smtClean="0"/>
              <a:t>Second level</a:t>
            </a:r>
          </a:p>
          <a:p>
            <a:pPr lvl="2">
              <a:spcAft>
                <a:spcPts val="900"/>
              </a:spcAft>
            </a:pPr>
            <a:r>
              <a:rPr lang="en-US" smtClean="0"/>
              <a:t>Third level</a:t>
            </a:r>
          </a:p>
          <a:p>
            <a:pPr lvl="3">
              <a:spcAft>
                <a:spcPts val="900"/>
              </a:spcAft>
            </a:pPr>
            <a:r>
              <a:rPr lang="en-US" smtClean="0"/>
              <a:t>Fourth level</a:t>
            </a:r>
          </a:p>
          <a:p>
            <a:pPr lvl="4">
              <a:spcAft>
                <a:spcPts val="900"/>
              </a:spcAft>
            </a:pPr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824407"/>
            <a:ext cx="2133600" cy="273844"/>
          </a:xfrm>
          <a:prstGeom prst="rect">
            <a:avLst/>
          </a:prstGeom>
        </p:spPr>
        <p:txBody>
          <a:bodyPr/>
          <a:lstStyle/>
          <a:p>
            <a:fld id="{A15CA2D9-DB72-48D3-9874-552612A03270}" type="datetime1">
              <a:rPr lang="en-GB" smtClean="0"/>
              <a:t>21/08/2015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17777" y="2503877"/>
            <a:ext cx="226224" cy="210748"/>
          </a:xfrm>
          <a:prstGeom prst="rect">
            <a:avLst/>
          </a:prstGeom>
        </p:spPr>
        <p:txBody>
          <a:bodyPr/>
          <a:lstStyle/>
          <a:p>
            <a:fld id="{4EF1CEF9-05AB-4E0D-B3C5-A103F37606C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1209675"/>
            <a:ext cx="3592512" cy="33543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 rot="16200000">
            <a:off x="3424635" y="4423967"/>
            <a:ext cx="280194" cy="560386"/>
          </a:xfrm>
          <a:custGeom>
            <a:avLst/>
            <a:gdLst>
              <a:gd name="T0" fmla="*/ 818 w 818"/>
              <a:gd name="T1" fmla="*/ 0 h 1635"/>
              <a:gd name="T2" fmla="*/ 0 w 818"/>
              <a:gd name="T3" fmla="*/ 818 h 1635"/>
              <a:gd name="T4" fmla="*/ 818 w 818"/>
              <a:gd name="T5" fmla="*/ 1635 h 1635"/>
              <a:gd name="T6" fmla="*/ 818 w 818"/>
              <a:gd name="T7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8" h="1635">
                <a:moveTo>
                  <a:pt x="818" y="0"/>
                </a:moveTo>
                <a:cubicBezTo>
                  <a:pt x="366" y="0"/>
                  <a:pt x="0" y="366"/>
                  <a:pt x="0" y="818"/>
                </a:cubicBezTo>
                <a:cubicBezTo>
                  <a:pt x="0" y="1269"/>
                  <a:pt x="366" y="1635"/>
                  <a:pt x="818" y="1635"/>
                </a:cubicBezTo>
                <a:lnTo>
                  <a:pt x="818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524751" y="139700"/>
            <a:ext cx="1485898" cy="260350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51670" y="4840930"/>
            <a:ext cx="2902591" cy="234410"/>
          </a:xfrm>
        </p:spPr>
        <p:txBody>
          <a:bodyPr/>
          <a:lstStyle>
            <a:lvl1pPr>
              <a:defRPr sz="700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174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870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2" y="1200151"/>
            <a:ext cx="8640067" cy="3362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88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73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12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slide" Target="slide12.xml"/><Relationship Id="rId10" Type="http://schemas.openxmlformats.org/officeDocument/2006/relationships/image" Target="../media/image26.png"/><Relationship Id="rId4" Type="http://schemas.openxmlformats.org/officeDocument/2006/relationships/slide" Target="slide10.xml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2.xml"/><Relationship Id="rId4" Type="http://schemas.openxmlformats.org/officeDocument/2006/relationships/image" Target="../media/image29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5.png"/><Relationship Id="rId7" Type="http://schemas.openxmlformats.org/officeDocument/2006/relationships/slide" Target="slide1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46.xml"/><Relationship Id="rId18" Type="http://schemas.openxmlformats.org/officeDocument/2006/relationships/slide" Target="slide48.xml"/><Relationship Id="rId26" Type="http://schemas.openxmlformats.org/officeDocument/2006/relationships/image" Target="../media/image6.png"/><Relationship Id="rId3" Type="http://schemas.openxmlformats.org/officeDocument/2006/relationships/slide" Target="slide2.xml"/><Relationship Id="rId21" Type="http://schemas.openxmlformats.org/officeDocument/2006/relationships/image" Target="../media/image44.png"/><Relationship Id="rId34" Type="http://schemas.openxmlformats.org/officeDocument/2006/relationships/image" Target="../media/image10.png"/><Relationship Id="rId7" Type="http://schemas.openxmlformats.org/officeDocument/2006/relationships/image" Target="../media/image37.jpeg"/><Relationship Id="rId12" Type="http://schemas.openxmlformats.org/officeDocument/2006/relationships/image" Target="../media/image39.jpeg"/><Relationship Id="rId17" Type="http://schemas.openxmlformats.org/officeDocument/2006/relationships/image" Target="../media/image41.jpeg"/><Relationship Id="rId25" Type="http://schemas.openxmlformats.org/officeDocument/2006/relationships/slide" Target="slide16.xml"/><Relationship Id="rId33" Type="http://schemas.openxmlformats.org/officeDocument/2006/relationships/slide" Target="slide19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jpeg"/><Relationship Id="rId20" Type="http://schemas.openxmlformats.org/officeDocument/2006/relationships/image" Target="../media/image43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40.xml"/><Relationship Id="rId24" Type="http://schemas.openxmlformats.org/officeDocument/2006/relationships/image" Target="../media/image45.jpeg"/><Relationship Id="rId32" Type="http://schemas.openxmlformats.org/officeDocument/2006/relationships/image" Target="../media/image9.png"/><Relationship Id="rId5" Type="http://schemas.openxmlformats.org/officeDocument/2006/relationships/image" Target="../media/image14.png"/><Relationship Id="rId15" Type="http://schemas.openxmlformats.org/officeDocument/2006/relationships/slide" Target="slide44.xml"/><Relationship Id="rId23" Type="http://schemas.openxmlformats.org/officeDocument/2006/relationships/slide" Target="slide42.xml"/><Relationship Id="rId28" Type="http://schemas.openxmlformats.org/officeDocument/2006/relationships/image" Target="../media/image7.png"/><Relationship Id="rId10" Type="http://schemas.openxmlformats.org/officeDocument/2006/relationships/image" Target="../media/image38.jpeg"/><Relationship Id="rId19" Type="http://schemas.openxmlformats.org/officeDocument/2006/relationships/image" Target="../media/image42.jpeg"/><Relationship Id="rId31" Type="http://schemas.openxmlformats.org/officeDocument/2006/relationships/slide" Target="slide15.xml"/><Relationship Id="rId4" Type="http://schemas.openxmlformats.org/officeDocument/2006/relationships/image" Target="../media/image15.png"/><Relationship Id="rId9" Type="http://schemas.openxmlformats.org/officeDocument/2006/relationships/slide" Target="slide38.xml"/><Relationship Id="rId14" Type="http://schemas.openxmlformats.org/officeDocument/2006/relationships/slide" Target="slide50.xml"/><Relationship Id="rId22" Type="http://schemas.microsoft.com/office/2007/relationships/hdphoto" Target="../media/hdphoto2.wdp"/><Relationship Id="rId27" Type="http://schemas.openxmlformats.org/officeDocument/2006/relationships/slide" Target="slide17.xml"/><Relationship Id="rId30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2.xml"/><Relationship Id="rId7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2.xml"/><Relationship Id="rId7" Type="http://schemas.openxmlformats.org/officeDocument/2006/relationships/image" Target="../media/image5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59.png"/><Relationship Id="rId3" Type="http://schemas.openxmlformats.org/officeDocument/2006/relationships/image" Target="../media/image5.jp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microsoft.com/office/2007/relationships/hdphoto" Target="../media/hdphoto8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5" Type="http://schemas.microsoft.com/office/2007/relationships/hdphoto" Target="../media/hdphoto7.wdp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slide" Target="slide2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" Target="slide2.xml"/><Relationship Id="rId7" Type="http://schemas.openxmlformats.org/officeDocument/2006/relationships/image" Target="../media/image6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openxmlformats.org/officeDocument/2006/relationships/image" Target="../media/image15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2.xml"/><Relationship Id="rId7" Type="http://schemas.openxmlformats.org/officeDocument/2006/relationships/image" Target="../media/image6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microsoft.com/office/2007/relationships/hdphoto" Target="../media/hdphoto10.wdp"/><Relationship Id="rId5" Type="http://schemas.openxmlformats.org/officeDocument/2006/relationships/image" Target="../media/image10.png"/><Relationship Id="rId10" Type="http://schemas.openxmlformats.org/officeDocument/2006/relationships/image" Target="../media/image70.png"/><Relationship Id="rId4" Type="http://schemas.openxmlformats.org/officeDocument/2006/relationships/image" Target="../media/image15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0.png"/><Relationship Id="rId18" Type="http://schemas.openxmlformats.org/officeDocument/2006/relationships/slide" Target="slide3.xml"/><Relationship Id="rId3" Type="http://schemas.openxmlformats.org/officeDocument/2006/relationships/image" Target="../media/image5.jp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slide" Target="slide19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slide" Target="slide15.xml"/><Relationship Id="rId19" Type="http://schemas.openxmlformats.org/officeDocument/2006/relationships/image" Target="../media/image13.png"/><Relationship Id="rId4" Type="http://schemas.openxmlformats.org/officeDocument/2006/relationships/slide" Target="slide16.xml"/><Relationship Id="rId9" Type="http://schemas.openxmlformats.org/officeDocument/2006/relationships/image" Target="../media/image8.png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4.gif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.xml"/><Relationship Id="rId7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slide" Target="slide2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image" Target="../media/image76.png"/><Relationship Id="rId2" Type="http://schemas.openxmlformats.org/officeDocument/2006/relationships/slide" Target="slide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81.gif"/><Relationship Id="rId5" Type="http://schemas.openxmlformats.org/officeDocument/2006/relationships/slide" Target="slide25.xml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slide" Target="slide24.xml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5.png"/><Relationship Id="rId7" Type="http://schemas.openxmlformats.org/officeDocument/2006/relationships/image" Target="../media/image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1.png"/><Relationship Id="rId4" Type="http://schemas.openxmlformats.org/officeDocument/2006/relationships/slide" Target="slide14.xml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4.xml"/><Relationship Id="rId3" Type="http://schemas.openxmlformats.org/officeDocument/2006/relationships/image" Target="../media/image15.png"/><Relationship Id="rId7" Type="http://schemas.openxmlformats.org/officeDocument/2006/relationships/slide" Target="slide27.xml"/><Relationship Id="rId12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image" Target="../media/image11.png"/><Relationship Id="rId10" Type="http://schemas.openxmlformats.org/officeDocument/2006/relationships/slide" Target="slide30.xml"/><Relationship Id="rId4" Type="http://schemas.openxmlformats.org/officeDocument/2006/relationships/slide" Target="slide14.xml"/><Relationship Id="rId9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5.png"/><Relationship Id="rId7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1.png"/><Relationship Id="rId10" Type="http://schemas.openxmlformats.org/officeDocument/2006/relationships/image" Target="../media/image85.gif"/><Relationship Id="rId4" Type="http://schemas.openxmlformats.org/officeDocument/2006/relationships/slide" Target="slide14.xml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slide" Target="slide25.xml"/><Relationship Id="rId3" Type="http://schemas.openxmlformats.org/officeDocument/2006/relationships/image" Target="../media/image15.png"/><Relationship Id="rId7" Type="http://schemas.openxmlformats.org/officeDocument/2006/relationships/image" Target="../media/image87.png"/><Relationship Id="rId12" Type="http://schemas.openxmlformats.org/officeDocument/2006/relationships/slide" Target="slide2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slide" Target="slide23.xml"/><Relationship Id="rId5" Type="http://schemas.openxmlformats.org/officeDocument/2006/relationships/image" Target="../media/image11.png"/><Relationship Id="rId10" Type="http://schemas.openxmlformats.org/officeDocument/2006/relationships/image" Target="../media/image90.png"/><Relationship Id="rId4" Type="http://schemas.openxmlformats.org/officeDocument/2006/relationships/slide" Target="slide14.xml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5.png"/><Relationship Id="rId7" Type="http://schemas.openxmlformats.org/officeDocument/2006/relationships/image" Target="../media/image75.png"/><Relationship Id="rId12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slide" Target="slide24.xml"/><Relationship Id="rId5" Type="http://schemas.openxmlformats.org/officeDocument/2006/relationships/image" Target="../media/image11.png"/><Relationship Id="rId10" Type="http://schemas.openxmlformats.org/officeDocument/2006/relationships/slide" Target="slide23.xml"/><Relationship Id="rId4" Type="http://schemas.openxmlformats.org/officeDocument/2006/relationships/slide" Target="slide14.xml"/><Relationship Id="rId9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5.png"/><Relationship Id="rId7" Type="http://schemas.openxmlformats.org/officeDocument/2006/relationships/image" Target="../media/image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slide" Target="slide25.xml"/><Relationship Id="rId5" Type="http://schemas.openxmlformats.org/officeDocument/2006/relationships/image" Target="../media/image11.png"/><Relationship Id="rId10" Type="http://schemas.openxmlformats.org/officeDocument/2006/relationships/slide" Target="slide24.xml"/><Relationship Id="rId4" Type="http://schemas.openxmlformats.org/officeDocument/2006/relationships/slide" Target="slide14.xml"/><Relationship Id="rId9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5.png"/><Relationship Id="rId7" Type="http://schemas.openxmlformats.org/officeDocument/2006/relationships/image" Target="../media/image97.png"/><Relationship Id="rId12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slide" Target="slide24.xml"/><Relationship Id="rId5" Type="http://schemas.openxmlformats.org/officeDocument/2006/relationships/image" Target="../media/image11.png"/><Relationship Id="rId10" Type="http://schemas.openxmlformats.org/officeDocument/2006/relationships/slide" Target="slide23.xml"/><Relationship Id="rId4" Type="http://schemas.openxmlformats.org/officeDocument/2006/relationships/slide" Target="slide14.xml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5.png"/><Relationship Id="rId7" Type="http://schemas.openxmlformats.org/officeDocument/2006/relationships/image" Target="../media/image1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slide" Target="slide25.xml"/><Relationship Id="rId5" Type="http://schemas.openxmlformats.org/officeDocument/2006/relationships/image" Target="../media/image11.png"/><Relationship Id="rId10" Type="http://schemas.openxmlformats.org/officeDocument/2006/relationships/slide" Target="slide24.xml"/><Relationship Id="rId4" Type="http://schemas.openxmlformats.org/officeDocument/2006/relationships/slide" Target="slide14.xml"/><Relationship Id="rId9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5.png"/><Relationship Id="rId7" Type="http://schemas.openxmlformats.org/officeDocument/2006/relationships/slide" Target="slide3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10" Type="http://schemas.openxmlformats.org/officeDocument/2006/relationships/image" Target="../media/image11.png"/><Relationship Id="rId4" Type="http://schemas.openxmlformats.org/officeDocument/2006/relationships/slide" Target="slide32.xml"/><Relationship Id="rId9" Type="http://schemas.openxmlformats.org/officeDocument/2006/relationships/slide" Target="slid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5.png"/><Relationship Id="rId7" Type="http://schemas.openxmlformats.org/officeDocument/2006/relationships/slide" Target="slide3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image" Target="../media/image11.png"/><Relationship Id="rId5" Type="http://schemas.openxmlformats.org/officeDocument/2006/relationships/slide" Target="slide33.xml"/><Relationship Id="rId10" Type="http://schemas.openxmlformats.org/officeDocument/2006/relationships/slide" Target="slide14.xml"/><Relationship Id="rId4" Type="http://schemas.openxmlformats.org/officeDocument/2006/relationships/slide" Target="slide32.xml"/><Relationship Id="rId9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5.png"/><Relationship Id="rId7" Type="http://schemas.openxmlformats.org/officeDocument/2006/relationships/slide" Target="slide3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11.png"/><Relationship Id="rId5" Type="http://schemas.openxmlformats.org/officeDocument/2006/relationships/image" Target="../media/image105.png"/><Relationship Id="rId10" Type="http://schemas.openxmlformats.org/officeDocument/2006/relationships/slide" Target="slide14.xml"/><Relationship Id="rId4" Type="http://schemas.openxmlformats.org/officeDocument/2006/relationships/image" Target="../media/image104.png"/><Relationship Id="rId9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5.png"/><Relationship Id="rId7" Type="http://schemas.openxmlformats.org/officeDocument/2006/relationships/slide" Target="slide3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11.png"/><Relationship Id="rId5" Type="http://schemas.openxmlformats.org/officeDocument/2006/relationships/image" Target="../media/image107.png"/><Relationship Id="rId10" Type="http://schemas.openxmlformats.org/officeDocument/2006/relationships/slide" Target="slide14.xml"/><Relationship Id="rId4" Type="http://schemas.openxmlformats.org/officeDocument/2006/relationships/image" Target="../media/image106.png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11.png"/><Relationship Id="rId12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slide" Target="slide36.xml"/><Relationship Id="rId5" Type="http://schemas.openxmlformats.org/officeDocument/2006/relationships/image" Target="../media/image109.png"/><Relationship Id="rId10" Type="http://schemas.openxmlformats.org/officeDocument/2006/relationships/slide" Target="slide35.xml"/><Relationship Id="rId4" Type="http://schemas.openxmlformats.org/officeDocument/2006/relationships/image" Target="../media/image108.png"/><Relationship Id="rId9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slide" Target="slide14.xml"/><Relationship Id="rId12" Type="http://schemas.openxmlformats.org/officeDocument/2006/relationships/image" Target="../media/image75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png"/><Relationship Id="rId1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" Target="slide2.xm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slide" Target="slide38.xml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slide" Target="slide5.xml"/><Relationship Id="rId5" Type="http://schemas.openxmlformats.org/officeDocument/2006/relationships/diagramLayout" Target="../diagrams/layout1.xml"/><Relationship Id="rId10" Type="http://schemas.openxmlformats.org/officeDocument/2006/relationships/slide" Target="slide3.xml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1.gif"/><Relationship Id="rId5" Type="http://schemas.openxmlformats.org/officeDocument/2006/relationships/slide" Target="slide14.xml"/><Relationship Id="rId15" Type="http://schemas.openxmlformats.org/officeDocument/2006/relationships/image" Target="../media/image79.pn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40.xml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1.gif"/><Relationship Id="rId5" Type="http://schemas.openxmlformats.org/officeDocument/2006/relationships/slide" Target="slide14.xml"/><Relationship Id="rId15" Type="http://schemas.openxmlformats.org/officeDocument/2006/relationships/image" Target="../media/image79.pn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5.png"/><Relationship Id="rId7" Type="http://schemas.openxmlformats.org/officeDocument/2006/relationships/slide" Target="slide4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microsoft.com/office/2007/relationships/hdphoto" Target="../media/hdphoto12.wdp"/><Relationship Id="rId4" Type="http://schemas.openxmlformats.org/officeDocument/2006/relationships/image" Target="../media/image115.png"/><Relationship Id="rId9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slide" Target="slide14.xml"/><Relationship Id="rId12" Type="http://schemas.openxmlformats.org/officeDocument/2006/relationships/image" Target="../media/image75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117.gif"/><Relationship Id="rId5" Type="http://schemas.openxmlformats.org/officeDocument/2006/relationships/image" Target="../media/image72.png"/><Relationship Id="rId15" Type="http://schemas.openxmlformats.org/officeDocument/2006/relationships/image" Target="../media/image79.pn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18.png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slide" Target="slide14.xml"/><Relationship Id="rId12" Type="http://schemas.openxmlformats.org/officeDocument/2006/relationships/image" Target="../media/image75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gif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png"/><Relationship Id="rId1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microsoft.com/office/2007/relationships/hdphoto" Target="../media/hdphoto14.wdp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slide" Target="slide14.xml"/><Relationship Id="rId12" Type="http://schemas.openxmlformats.org/officeDocument/2006/relationships/image" Target="../media/image75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gif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png"/><Relationship Id="rId1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121.png"/><Relationship Id="rId4" Type="http://schemas.openxmlformats.org/officeDocument/2006/relationships/slide" Target="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19.gif"/><Relationship Id="rId5" Type="http://schemas.openxmlformats.org/officeDocument/2006/relationships/slide" Target="slide14.xml"/><Relationship Id="rId15" Type="http://schemas.openxmlformats.org/officeDocument/2006/relationships/image" Target="../media/image79.pn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microsoft.com/office/2007/relationships/hdphoto" Target="../media/hdphoto15.wdp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4.xml"/><Relationship Id="rId7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613" y="2609593"/>
            <a:ext cx="4923875" cy="1102519"/>
          </a:xfrm>
        </p:spPr>
        <p:txBody>
          <a:bodyPr/>
          <a:lstStyle/>
          <a:p>
            <a:r>
              <a:rPr lang="ru-RU" sz="3300" b="1" spc="-150" dirty="0" smtClean="0">
                <a:solidFill>
                  <a:schemeClr val="tx1"/>
                </a:solidFill>
              </a:rPr>
              <a:t>Контролируй  расходы на печать</a:t>
            </a:r>
            <a:endParaRPr lang="en-GB" sz="3300" spc="-15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475" y="3481003"/>
            <a:ext cx="4105702" cy="996302"/>
          </a:xfrm>
        </p:spPr>
        <p:txBody>
          <a:bodyPr/>
          <a:lstStyle/>
          <a:p>
            <a:r>
              <a:rPr lang="ru-RU" sz="1600" b="1" dirty="0" smtClean="0">
                <a:solidFill>
                  <a:srgbClr val="4B4F54"/>
                </a:solidFill>
              </a:rPr>
              <a:t>Модельный ряд </a:t>
            </a:r>
            <a:r>
              <a:rPr lang="en-US" sz="1600" b="1" dirty="0" err="1" smtClean="0">
                <a:solidFill>
                  <a:srgbClr val="4B4F54"/>
                </a:solidFill>
              </a:rPr>
              <a:t>imageRUNNER</a:t>
            </a:r>
            <a:r>
              <a:rPr lang="en-US" sz="1600" b="1" dirty="0" smtClean="0">
                <a:solidFill>
                  <a:srgbClr val="4B4F54"/>
                </a:solidFill>
              </a:rPr>
              <a:t> – </a:t>
            </a:r>
            <a:r>
              <a:rPr lang="ru-RU" sz="1600" b="1" dirty="0" smtClean="0">
                <a:solidFill>
                  <a:srgbClr val="4B4F54"/>
                </a:solidFill>
              </a:rPr>
              <a:t>сокращение стоимости печати</a:t>
            </a:r>
            <a:r>
              <a:rPr lang="en-US" sz="1600" b="1" dirty="0" smtClean="0">
                <a:solidFill>
                  <a:srgbClr val="4B4F54"/>
                </a:solidFill>
              </a:rPr>
              <a:t>, </a:t>
            </a:r>
            <a:r>
              <a:rPr lang="ru-RU" sz="1600" b="1" dirty="0" smtClean="0">
                <a:solidFill>
                  <a:srgbClr val="4B4F54"/>
                </a:solidFill>
              </a:rPr>
              <a:t>защита информации, высокое качество отпечатков и надежность</a:t>
            </a:r>
            <a:endParaRPr lang="en-GB" sz="1600" dirty="0">
              <a:solidFill>
                <a:srgbClr val="4B4F54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236027" y="3231435"/>
            <a:ext cx="4702144" cy="1314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9745" y="78615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 smtClean="0"/>
          </a:p>
        </p:txBody>
      </p:sp>
      <p:pic>
        <p:nvPicPr>
          <p:cNvPr id="5" name="Picture 4" descr="cross_ou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63" y="2548210"/>
            <a:ext cx="2878748" cy="52197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751384" y="3840425"/>
            <a:ext cx="1869550" cy="18695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059" y="891889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IRAdvanc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" y="4596207"/>
            <a:ext cx="1900765" cy="3280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170324">
            <a:off x="187183" y="1692946"/>
            <a:ext cx="3372144" cy="1333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4800" i="1" dirty="0" smtClean="0">
                <a:solidFill>
                  <a:srgbClr val="E97909"/>
                </a:solidFill>
                <a:latin typeface="Segoe Script" panose="020B0504020000000003" pitchFamily="34" charset="0"/>
              </a:rPr>
              <a:t>Сократи</a:t>
            </a:r>
          </a:p>
        </p:txBody>
      </p:sp>
    </p:spTree>
    <p:extLst>
      <p:ext uri="{BB962C8B-B14F-4D97-AF65-F5344CB8AC3E}">
        <p14:creationId xmlns:p14="http://schemas.microsoft.com/office/powerpoint/2010/main" val="32106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Выгоды </a:t>
            </a:r>
            <a:r>
              <a:rPr lang="en-US" b="1" dirty="0" err="1">
                <a:solidFill>
                  <a:schemeClr val="bg1"/>
                </a:solidFill>
              </a:rPr>
              <a:t>iR</a:t>
            </a:r>
            <a:r>
              <a:rPr lang="en-US" b="1" dirty="0">
                <a:solidFill>
                  <a:schemeClr val="bg1"/>
                </a:solidFill>
              </a:rPr>
              <a:t> ADVANCE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35659" y="2032000"/>
            <a:ext cx="8060803" cy="3111501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 Same Side Corner Rectangle 68"/>
          <p:cNvSpPr/>
          <p:nvPr/>
        </p:nvSpPr>
        <p:spPr>
          <a:xfrm>
            <a:off x="535659" y="1601845"/>
            <a:ext cx="2664000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 Same Side Corner Rectangle 69"/>
          <p:cNvSpPr/>
          <p:nvPr/>
        </p:nvSpPr>
        <p:spPr>
          <a:xfrm>
            <a:off x="5927631" y="1601844"/>
            <a:ext cx="2664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hlinkClick r:id="rId4" action="ppaction://hlinksldjump"/>
          </p:cNvPr>
          <p:cNvSpPr txBox="1"/>
          <p:nvPr/>
        </p:nvSpPr>
        <p:spPr>
          <a:xfrm>
            <a:off x="535659" y="1704458"/>
            <a:ext cx="266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rgbClr val="FFFFFF"/>
                </a:solidFill>
                <a:cs typeface="Century Gothic"/>
              </a:rPr>
              <a:t>Выгоды для пользователя</a:t>
            </a:r>
            <a:endParaRPr lang="en-US" sz="1000" b="1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72" name="TextBox 71">
            <a:hlinkClick r:id="rId5" action="ppaction://hlinksldjump"/>
          </p:cNvPr>
          <p:cNvSpPr txBox="1"/>
          <p:nvPr/>
        </p:nvSpPr>
        <p:spPr>
          <a:xfrm>
            <a:off x="5927631" y="1704456"/>
            <a:ext cx="266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Совместимость с </a:t>
            </a:r>
            <a: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MPS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22079" y="2302998"/>
            <a:ext cx="6283054" cy="4801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rgbClr val="FFFFFF"/>
                </a:solidFill>
              </a:rPr>
              <a:t> </a:t>
            </a:r>
            <a:r>
              <a:rPr lang="en-US" sz="1400" b="1" dirty="0" err="1" smtClean="0">
                <a:solidFill>
                  <a:srgbClr val="FFFFFF"/>
                </a:solidFill>
              </a:rPr>
              <a:t>iR</a:t>
            </a:r>
            <a:r>
              <a:rPr lang="ru-RU" sz="1400" b="1" dirty="0" smtClean="0">
                <a:solidFill>
                  <a:srgbClr val="FFFFFF"/>
                </a:solidFill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</a:rPr>
              <a:t>ADVANCE </a:t>
            </a:r>
            <a:r>
              <a:rPr lang="ru-RU" sz="1400" b="1" dirty="0" smtClean="0">
                <a:solidFill>
                  <a:srgbClr val="FFFFFF"/>
                </a:solidFill>
              </a:rPr>
              <a:t>предлагает широкий выбор инструментов, помогая Вашему бизнесу сохранить время и деньги</a:t>
            </a:r>
            <a:r>
              <a:rPr lang="en-US" sz="1400" b="1" dirty="0" smtClean="0">
                <a:solidFill>
                  <a:srgbClr val="FFFFFF"/>
                </a:solidFill>
              </a:rPr>
              <a:t>:</a:t>
            </a:r>
            <a:endParaRPr lang="en-GB" sz="1400" b="1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68879" y="2977011"/>
            <a:ext cx="7504653" cy="2197577"/>
            <a:chOff x="868879" y="2977011"/>
            <a:chExt cx="7504653" cy="2197577"/>
          </a:xfrm>
        </p:grpSpPr>
        <p:pic>
          <p:nvPicPr>
            <p:cNvPr id="110" name="Picture 109" descr="workflow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0923" y="3090331"/>
              <a:ext cx="458707" cy="516045"/>
            </a:xfrm>
            <a:prstGeom prst="rect">
              <a:avLst/>
            </a:prstGeom>
          </p:spPr>
        </p:pic>
        <p:pic>
          <p:nvPicPr>
            <p:cNvPr id="111" name="Picture 110" descr="device_management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3137" y="3957696"/>
              <a:ext cx="506515" cy="585566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1463953" y="3973480"/>
              <a:ext cx="208697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kern="1000" dirty="0" smtClean="0">
                  <a:solidFill>
                    <a:srgbClr val="FFFFFF"/>
                  </a:solidFill>
                </a:rPr>
                <a:t>Дружественный интерфейс для увеличения продуктивности пользователя и уменьшения временных потерь</a:t>
              </a:r>
              <a:endParaRPr lang="en-GB" sz="1200" kern="1000" dirty="0">
                <a:solidFill>
                  <a:srgbClr val="FFFFFF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520217" y="2977011"/>
              <a:ext cx="1857984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kern="1000" dirty="0" smtClean="0">
                  <a:solidFill>
                    <a:srgbClr val="FFFFFF"/>
                  </a:solidFill>
                </a:rPr>
                <a:t>Экономьте деньги с помощью управления </a:t>
              </a:r>
              <a:r>
                <a:rPr lang="ru-RU" sz="1200" kern="1000" dirty="0" err="1" smtClean="0">
                  <a:solidFill>
                    <a:srgbClr val="FFFFFF"/>
                  </a:solidFill>
                </a:rPr>
                <a:t>костами</a:t>
              </a:r>
              <a:r>
                <a:rPr lang="en-US" sz="1200" kern="1000" dirty="0" smtClean="0">
                  <a:solidFill>
                    <a:srgbClr val="FFFFFF"/>
                  </a:solidFill>
                </a:rPr>
                <a:t> </a:t>
              </a:r>
              <a:r>
                <a:rPr lang="ru-RU" sz="1200" kern="1000" dirty="0" smtClean="0">
                  <a:solidFill>
                    <a:srgbClr val="FFFFFF"/>
                  </a:solidFill>
                </a:rPr>
                <a:t>и малого </a:t>
              </a:r>
              <a:r>
                <a:rPr lang="ru-RU" sz="1200" kern="1000" dirty="0" err="1" smtClean="0">
                  <a:solidFill>
                    <a:srgbClr val="FFFFFF"/>
                  </a:solidFill>
                </a:rPr>
                <a:t>потребеления</a:t>
              </a:r>
              <a:r>
                <a:rPr lang="ru-RU" sz="1200" kern="1000" dirty="0" smtClean="0">
                  <a:solidFill>
                    <a:srgbClr val="FFFFFF"/>
                  </a:solidFill>
                </a:rPr>
                <a:t> электроэнергии</a:t>
              </a:r>
              <a:endParaRPr lang="en-GB" sz="1200" kern="1000" dirty="0">
                <a:solidFill>
                  <a:srgbClr val="FFFFFF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102558" y="3036126"/>
              <a:ext cx="209504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kern="1000" dirty="0" smtClean="0">
                  <a:solidFill>
                    <a:srgbClr val="FFFFFF"/>
                  </a:solidFill>
                </a:rPr>
                <a:t>Простая интеграция в офисное окружение и рабочие процессы</a:t>
              </a:r>
              <a:endParaRPr lang="en-GB" sz="1200" kern="1000" dirty="0">
                <a:solidFill>
                  <a:srgbClr val="FFFFFF"/>
                </a:solidFill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102550" y="3881926"/>
              <a:ext cx="1900315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kern="1000" dirty="0" smtClean="0">
                  <a:solidFill>
                    <a:srgbClr val="FFFFFF"/>
                  </a:solidFill>
                </a:rPr>
                <a:t>Простое управление устройством и целым парком машин плюс продвинутые инструменты для обеспечения безопасности</a:t>
              </a:r>
              <a:endParaRPr lang="en-GB" sz="1200" kern="1000" dirty="0">
                <a:solidFill>
                  <a:srgbClr val="FFFFFF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566355" y="3036126"/>
              <a:ext cx="1807177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kern="1000" dirty="0" smtClean="0">
                  <a:solidFill>
                    <a:srgbClr val="FFFFFF"/>
                  </a:solidFill>
                </a:rPr>
                <a:t>Перспективность инвестиций за счет гибкой поддержки мобильных устройств</a:t>
              </a:r>
              <a:endParaRPr lang="en-GB" sz="1200" kern="1000" dirty="0">
                <a:solidFill>
                  <a:srgbClr val="FFFFFF"/>
                </a:solidFill>
              </a:endParaRPr>
            </a:p>
          </p:txBody>
        </p:sp>
        <p:pic>
          <p:nvPicPr>
            <p:cNvPr id="153" name="Picture 152" descr="tim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830" y="3899724"/>
              <a:ext cx="524476" cy="663838"/>
            </a:xfrm>
            <a:prstGeom prst="rect">
              <a:avLst/>
            </a:prstGeom>
          </p:spPr>
        </p:pic>
        <p:pic>
          <p:nvPicPr>
            <p:cNvPr id="154" name="Picture 153" descr="cost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879" y="3032760"/>
              <a:ext cx="595074" cy="559212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002866" y="3051390"/>
              <a:ext cx="495297" cy="585718"/>
              <a:chOff x="5905034" y="3017521"/>
              <a:chExt cx="541266" cy="640079"/>
            </a:xfrm>
          </p:grpSpPr>
          <p:pic>
            <p:nvPicPr>
              <p:cNvPr id="107" name="Picture 106" descr="A3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5034" y="3017521"/>
                <a:ext cx="541266" cy="64007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010270" y="3149600"/>
                <a:ext cx="321734" cy="338666"/>
              </a:xfrm>
              <a:prstGeom prst="rect">
                <a:avLst/>
              </a:prstGeom>
              <a:solidFill>
                <a:srgbClr val="363D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9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Isosceles Triangle 39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42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Isosceles Triangle 42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0" y="434994"/>
            <a:ext cx="584612" cy="562720"/>
          </a:xfrm>
          <a:prstGeom prst="rect">
            <a:avLst/>
          </a:prstGeom>
        </p:spPr>
      </p:pic>
      <p:sp>
        <p:nvSpPr>
          <p:cNvPr id="33" name="Round Same Side Corner Rectangle 32">
            <a:hlinkClick r:id="rId12" action="ppaction://hlinksldjump"/>
          </p:cNvPr>
          <p:cNvSpPr/>
          <p:nvPr/>
        </p:nvSpPr>
        <p:spPr>
          <a:xfrm>
            <a:off x="3225721" y="1602953"/>
            <a:ext cx="2664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hlinkClick r:id="rId12" action="ppaction://hlinksldjump"/>
          </p:cNvPr>
          <p:cNvSpPr txBox="1"/>
          <p:nvPr/>
        </p:nvSpPr>
        <p:spPr>
          <a:xfrm>
            <a:off x="3225721" y="1715090"/>
            <a:ext cx="266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rgbClr val="FFFFFF"/>
                </a:solidFill>
                <a:cs typeface="Century Gothic"/>
              </a:rPr>
              <a:t>Выгоды для партнера</a:t>
            </a:r>
            <a:endParaRPr lang="en-US" sz="1000" b="1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40118" y="3867286"/>
            <a:ext cx="173341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1200" dirty="0" smtClean="0">
                <a:solidFill>
                  <a:srgbClr val="FFFFFF"/>
                </a:solidFill>
              </a:rPr>
              <a:t>Постоянно развивающаяся платформа, улучшает эффективность пользователя</a:t>
            </a:r>
            <a:endParaRPr lang="en-GB" sz="1200" dirty="0">
              <a:solidFill>
                <a:srgbClr val="FFFFFF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59" y="4020279"/>
            <a:ext cx="687093" cy="6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 Same Side Corner Rectangle 55"/>
          <p:cNvSpPr/>
          <p:nvPr/>
        </p:nvSpPr>
        <p:spPr>
          <a:xfrm>
            <a:off x="535659" y="1601845"/>
            <a:ext cx="2664000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Выгоды </a:t>
            </a:r>
            <a:r>
              <a:rPr lang="en-US" b="1" dirty="0" err="1">
                <a:solidFill>
                  <a:schemeClr val="bg1"/>
                </a:solidFill>
              </a:rPr>
              <a:t>iR</a:t>
            </a:r>
            <a:r>
              <a:rPr lang="en-US" b="1" dirty="0">
                <a:solidFill>
                  <a:schemeClr val="bg1"/>
                </a:solidFill>
              </a:rPr>
              <a:t> ADVANCE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22078" y="2302998"/>
            <a:ext cx="7206741" cy="6740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err="1">
                <a:solidFill>
                  <a:srgbClr val="FFFFFF"/>
                </a:solidFill>
              </a:rPr>
              <a:t>iR</a:t>
            </a:r>
            <a:r>
              <a:rPr lang="ru-RU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>
                <a:solidFill>
                  <a:srgbClr val="FFFFFF"/>
                </a:solidFill>
              </a:rPr>
              <a:t>ADVANCE </a:t>
            </a:r>
            <a:r>
              <a:rPr lang="ru-RU" sz="1400" b="1" dirty="0">
                <a:solidFill>
                  <a:srgbClr val="FFFFFF"/>
                </a:solidFill>
              </a:rPr>
              <a:t>предлагает широкий выбор инструментов, помогая Вашему бизнесу сохранить время и деньги</a:t>
            </a:r>
            <a:r>
              <a:rPr lang="en-US" sz="1400" b="1" dirty="0">
                <a:solidFill>
                  <a:srgbClr val="FFFFFF"/>
                </a:solidFill>
              </a:rPr>
              <a:t>:</a:t>
            </a:r>
            <a:endParaRPr lang="en-GB" sz="14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rgbClr val="FFFFFF"/>
                </a:solidFill>
              </a:rPr>
              <a:t>:</a:t>
            </a:r>
            <a:endParaRPr lang="en-GB" sz="1400" b="1" dirty="0">
              <a:solidFill>
                <a:srgbClr val="FFFFFF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55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Isosceles Triangle 6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12745" y="2775386"/>
            <a:ext cx="7608381" cy="2005750"/>
            <a:chOff x="2608030" y="2775386"/>
            <a:chExt cx="7608381" cy="2005750"/>
          </a:xfrm>
        </p:grpSpPr>
        <p:sp>
          <p:nvSpPr>
            <p:cNvPr id="91" name="TextBox 90"/>
            <p:cNvSpPr txBox="1"/>
            <p:nvPr/>
          </p:nvSpPr>
          <p:spPr>
            <a:xfrm>
              <a:off x="3202704" y="2777092"/>
              <a:ext cx="1892928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dirty="0" smtClean="0">
                  <a:solidFill>
                    <a:srgbClr val="FFFFFF"/>
                  </a:solidFill>
                </a:rPr>
                <a:t>Постоянная платформа обеспечивает согласованность между устройствами и рабочими процессами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210093" y="4042472"/>
              <a:ext cx="161205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dirty="0" smtClean="0">
                  <a:solidFill>
                    <a:srgbClr val="FFFFFF"/>
                  </a:solidFill>
                </a:rPr>
                <a:t>Конкурентная стоимость расходных материалов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753510" y="2775386"/>
              <a:ext cx="193149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dirty="0" smtClean="0">
                  <a:solidFill>
                    <a:srgbClr val="FFFFFF"/>
                  </a:solidFill>
                </a:rPr>
                <a:t>Беспроблемные устройства </a:t>
              </a:r>
              <a:r>
                <a:rPr lang="ru-RU" sz="1200" dirty="0">
                  <a:solidFill>
                    <a:srgbClr val="FFFFFF"/>
                  </a:solidFill>
                </a:rPr>
                <a:t>и</a:t>
              </a:r>
              <a:r>
                <a:rPr lang="en-US" sz="1200" dirty="0" smtClean="0">
                  <a:solidFill>
                    <a:srgbClr val="FFFFFF"/>
                  </a:solidFill>
                </a:rPr>
                <a:t> </a:t>
              </a:r>
              <a:r>
                <a:rPr lang="ru-RU" sz="1200" dirty="0" smtClean="0">
                  <a:solidFill>
                    <a:srgbClr val="FFFFFF"/>
                  </a:solidFill>
                </a:rPr>
                <a:t>инструменты по управлению сервисом, включая</a:t>
              </a:r>
              <a:r>
                <a:rPr lang="en-US" sz="1200" dirty="0" smtClean="0">
                  <a:solidFill>
                    <a:srgbClr val="FFFFFF"/>
                  </a:solidFill>
                </a:rPr>
                <a:t> </a:t>
              </a:r>
              <a:r>
                <a:rPr lang="en-US" sz="1200" dirty="0">
                  <a:solidFill>
                    <a:srgbClr val="FFFFFF"/>
                  </a:solidFill>
                </a:rPr>
                <a:t>Remote Support Operation </a:t>
              </a:r>
              <a:r>
                <a:rPr lang="en-US" sz="1200" dirty="0" smtClean="0">
                  <a:solidFill>
                    <a:srgbClr val="FFFFFF"/>
                  </a:solidFill>
                </a:rPr>
                <a:t>ki</a:t>
              </a:r>
              <a:r>
                <a:rPr lang="en-US" sz="1200" dirty="0">
                  <a:solidFill>
                    <a:srgbClr val="FFFFFF"/>
                  </a:solidFill>
                </a:rPr>
                <a:t>t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866973" y="3942063"/>
              <a:ext cx="2016847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dirty="0" smtClean="0">
                  <a:solidFill>
                    <a:srgbClr val="FFFFFF"/>
                  </a:solidFill>
                </a:rPr>
                <a:t>Возможность получить дополнительные доходы за счет развития сервиса по управлению печати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472463" y="2786775"/>
              <a:ext cx="1743948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sz="1200" dirty="0" smtClean="0">
                  <a:solidFill>
                    <a:srgbClr val="FFFFFF"/>
                  </a:solidFill>
                </a:rPr>
                <a:t>Возможность будущих продаж и сервисного обслуживания за счет поддержки мобильных устройств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8030" y="4068048"/>
              <a:ext cx="594674" cy="417373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2400" y="3042913"/>
              <a:ext cx="428169" cy="629920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5632" y="4010469"/>
              <a:ext cx="499344" cy="506675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330" y="3042913"/>
              <a:ext cx="428169" cy="629920"/>
            </a:xfrm>
            <a:prstGeom prst="rect">
              <a:avLst/>
            </a:prstGeom>
          </p:spPr>
        </p:pic>
      </p:grpSp>
      <p:sp>
        <p:nvSpPr>
          <p:cNvPr id="50" name="Oval 49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0" y="434994"/>
            <a:ext cx="584612" cy="562720"/>
          </a:xfrm>
          <a:prstGeom prst="rect">
            <a:avLst/>
          </a:prstGeom>
        </p:spPr>
      </p:pic>
      <p:sp>
        <p:nvSpPr>
          <p:cNvPr id="57" name="Round Same Side Corner Rectangle 56"/>
          <p:cNvSpPr/>
          <p:nvPr/>
        </p:nvSpPr>
        <p:spPr>
          <a:xfrm>
            <a:off x="5927631" y="1601844"/>
            <a:ext cx="2664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hlinkClick r:id="rId9" action="ppaction://hlinksldjump"/>
          </p:cNvPr>
          <p:cNvSpPr txBox="1"/>
          <p:nvPr/>
        </p:nvSpPr>
        <p:spPr>
          <a:xfrm>
            <a:off x="635000" y="1704457"/>
            <a:ext cx="2590722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rgbClr val="FFFFFF"/>
                </a:solidFill>
                <a:cs typeface="Century Gothic"/>
              </a:rPr>
              <a:t>Выгоды для пользователя</a:t>
            </a:r>
            <a:endParaRPr lang="en-US" sz="1000" b="1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61" name="TextBox 60">
            <a:hlinkClick r:id="rId10" action="ppaction://hlinksldjump"/>
          </p:cNvPr>
          <p:cNvSpPr txBox="1"/>
          <p:nvPr/>
        </p:nvSpPr>
        <p:spPr>
          <a:xfrm>
            <a:off x="5889721" y="1712525"/>
            <a:ext cx="274272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cs typeface="Century Gothic"/>
              </a:rPr>
              <a:t>Совместимость с </a:t>
            </a:r>
            <a:r>
              <a:rPr lang="en-US" sz="1000" b="1" dirty="0">
                <a:solidFill>
                  <a:schemeClr val="bg1"/>
                </a:solidFill>
                <a:cs typeface="Century Gothic"/>
              </a:rPr>
              <a:t>MPS</a:t>
            </a:r>
          </a:p>
        </p:txBody>
      </p:sp>
      <p:sp>
        <p:nvSpPr>
          <p:cNvPr id="68" name="Round Same Side Corner Rectangle 67"/>
          <p:cNvSpPr/>
          <p:nvPr/>
        </p:nvSpPr>
        <p:spPr>
          <a:xfrm>
            <a:off x="3225721" y="1602953"/>
            <a:ext cx="2664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hlinkClick r:id="rId10" action="ppaction://hlinksldjump"/>
          </p:cNvPr>
          <p:cNvSpPr txBox="1"/>
          <p:nvPr/>
        </p:nvSpPr>
        <p:spPr>
          <a:xfrm>
            <a:off x="3225723" y="1715090"/>
            <a:ext cx="26639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rgbClr val="FFFFFF"/>
                </a:solidFill>
                <a:cs typeface="Century Gothic"/>
              </a:rPr>
              <a:t>Выгоды для партнера</a:t>
            </a:r>
            <a:endParaRPr lang="en-US" sz="1000" b="1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77179" y="3832856"/>
            <a:ext cx="184850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1200" dirty="0" smtClean="0">
                <a:solidFill>
                  <a:srgbClr val="FFFFFF"/>
                </a:solidFill>
              </a:rPr>
              <a:t>Простое сервисное обслуживание благодаря быстрой инсталляции и небольшому количеству сервисных работ</a:t>
            </a:r>
            <a:endParaRPr lang="en-GB" sz="1200" dirty="0">
              <a:solidFill>
                <a:srgbClr val="FFFFF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185" y="3914338"/>
            <a:ext cx="499344" cy="4974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5" y="3069786"/>
            <a:ext cx="687093" cy="6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 Side Corner Rectangle 23"/>
          <p:cNvSpPr/>
          <p:nvPr/>
        </p:nvSpPr>
        <p:spPr>
          <a:xfrm>
            <a:off x="535659" y="1601845"/>
            <a:ext cx="2664000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Выгоды </a:t>
            </a:r>
            <a:r>
              <a:rPr lang="en-US" b="1" dirty="0" err="1" smtClean="0">
                <a:solidFill>
                  <a:schemeClr val="bg1"/>
                </a:solidFill>
              </a:rPr>
              <a:t>iR</a:t>
            </a:r>
            <a:r>
              <a:rPr lang="en-US" b="1" dirty="0" smtClean="0">
                <a:solidFill>
                  <a:schemeClr val="bg1"/>
                </a:solidFill>
              </a:rPr>
              <a:t> ADVANCE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5659" y="2032000"/>
            <a:ext cx="8060803" cy="3111501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9620" y="2901719"/>
            <a:ext cx="3946341" cy="198515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180000">
              <a:spcAft>
                <a:spcPts val="1000"/>
              </a:spcAft>
              <a:buFont typeface="Arial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Оптимизация на уровне устройств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180000">
              <a:spcAft>
                <a:spcPts val="1000"/>
              </a:spcAft>
              <a:buFont typeface="Arial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Исключение бремени администрирования и управления печатью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180000">
              <a:spcAft>
                <a:spcPts val="1000"/>
              </a:spcAft>
              <a:buFont typeface="Arial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Управление и контроль 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180000">
              <a:spcAft>
                <a:spcPts val="1000"/>
              </a:spcAft>
              <a:buFont typeface="Arial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Оптимизация процессов документооборота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079" y="2302998"/>
            <a:ext cx="3939481" cy="4801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05750">
              <a:lnSpc>
                <a:spcPct val="90000"/>
              </a:lnSpc>
            </a:pPr>
            <a:r>
              <a:rPr lang="en-US" sz="14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iR</a:t>
            </a:r>
            <a:r>
              <a:rPr lang="ru-RU" sz="14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ADVANCE </a:t>
            </a:r>
            <a:r>
              <a:rPr lang="ru-RU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полностью оптимизирован для </a:t>
            </a:r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Managed 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Print Services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72" y="2157563"/>
            <a:ext cx="2482756" cy="2482756"/>
          </a:xfrm>
          <a:prstGeom prst="rect">
            <a:avLst/>
          </a:prstGeom>
          <a:effectLst>
            <a:outerShdw blurRad="508000" sx="110000" sy="110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Isosceles Triangle 3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3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Isosceles Triangle 3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0" y="434994"/>
            <a:ext cx="584612" cy="562720"/>
          </a:xfrm>
          <a:prstGeom prst="rect">
            <a:avLst/>
          </a:prstGeom>
        </p:spPr>
      </p:pic>
      <p:sp>
        <p:nvSpPr>
          <p:cNvPr id="36" name="Round Same Side Corner Rectangle 35"/>
          <p:cNvSpPr/>
          <p:nvPr/>
        </p:nvSpPr>
        <p:spPr>
          <a:xfrm>
            <a:off x="5927631" y="1601844"/>
            <a:ext cx="2664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6" action="ppaction://hlinksldjump"/>
          </p:cNvPr>
          <p:cNvSpPr txBox="1"/>
          <p:nvPr/>
        </p:nvSpPr>
        <p:spPr>
          <a:xfrm>
            <a:off x="635000" y="1704457"/>
            <a:ext cx="2590722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rgbClr val="FFFFFF"/>
                </a:solidFill>
                <a:cs typeface="Century Gothic"/>
              </a:rPr>
              <a:t>Выгоды для </a:t>
            </a:r>
            <a:r>
              <a:rPr lang="ru-RU" sz="1000" b="1" dirty="0" smtClean="0">
                <a:solidFill>
                  <a:srgbClr val="FFFFFF"/>
                </a:solidFill>
                <a:cs typeface="Century Gothic"/>
              </a:rPr>
              <a:t>пользователя</a:t>
            </a:r>
            <a:endParaRPr lang="en-US" sz="1000" b="1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38" name="TextBox 37">
            <a:hlinkClick r:id="rId7" action="ppaction://hlinksldjump"/>
          </p:cNvPr>
          <p:cNvSpPr txBox="1"/>
          <p:nvPr/>
        </p:nvSpPr>
        <p:spPr>
          <a:xfrm>
            <a:off x="5927631" y="1704456"/>
            <a:ext cx="266883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cs typeface="Century Gothic"/>
              </a:rPr>
              <a:t>Совместимость с </a:t>
            </a:r>
            <a:r>
              <a:rPr lang="en-US" sz="1000" b="1" dirty="0">
                <a:solidFill>
                  <a:schemeClr val="bg1"/>
                </a:solidFill>
                <a:cs typeface="Century Gothic"/>
              </a:rPr>
              <a:t>MPS</a:t>
            </a:r>
          </a:p>
        </p:txBody>
      </p:sp>
      <p:sp>
        <p:nvSpPr>
          <p:cNvPr id="39" name="Round Same Side Corner Rectangle 38">
            <a:hlinkClick r:id="rId8" action="ppaction://hlinksldjump"/>
          </p:cNvPr>
          <p:cNvSpPr/>
          <p:nvPr/>
        </p:nvSpPr>
        <p:spPr>
          <a:xfrm>
            <a:off x="3225721" y="1602953"/>
            <a:ext cx="2664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hlinkClick r:id="rId8" action="ppaction://hlinksldjump"/>
          </p:cNvPr>
          <p:cNvSpPr txBox="1"/>
          <p:nvPr/>
        </p:nvSpPr>
        <p:spPr>
          <a:xfrm>
            <a:off x="3225723" y="1715090"/>
            <a:ext cx="26639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rgbClr val="FFFFFF"/>
                </a:solidFill>
                <a:cs typeface="Century Gothic"/>
              </a:rPr>
              <a:t>Выгоды для партнера</a:t>
            </a:r>
            <a:endParaRPr lang="en-US" sz="1000" b="1" dirty="0">
              <a:solidFill>
                <a:srgbClr val="FFFFFF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85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 Same Side Corner Rectangle 71"/>
          <p:cNvSpPr/>
          <p:nvPr/>
        </p:nvSpPr>
        <p:spPr>
          <a:xfrm>
            <a:off x="668970" y="1332013"/>
            <a:ext cx="8067411" cy="33150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PORTFOLIO BENEFITS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Isosceles Triangle 3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3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Isosceles Triangle 3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07423" y="845914"/>
            <a:ext cx="650297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 smtClean="0">
                <a:solidFill>
                  <a:srgbClr val="FFFFFF"/>
                </a:solidFill>
              </a:rPr>
              <a:t>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</a:t>
            </a:r>
            <a:r>
              <a:rPr lang="ru-RU" sz="1400" spc="-50" dirty="0" smtClean="0">
                <a:solidFill>
                  <a:srgbClr val="FFFFFF"/>
                </a:solidFill>
              </a:rPr>
              <a:t>имеют встроенную технологию поддержки </a:t>
            </a:r>
            <a:r>
              <a:rPr lang="en-GB" sz="1400" spc="-50" dirty="0" smtClean="0">
                <a:solidFill>
                  <a:srgbClr val="FFFFFF"/>
                </a:solidFill>
              </a:rPr>
              <a:t>MPS </a:t>
            </a:r>
            <a:r>
              <a:rPr lang="ru-RU" sz="1400" spc="-50" dirty="0" smtClean="0">
                <a:solidFill>
                  <a:srgbClr val="FFFFFF"/>
                </a:solidFill>
              </a:rPr>
              <a:t>которая подходит для любых офисов и любых объемов печати</a:t>
            </a:r>
            <a:endParaRPr lang="en-GB" sz="1400" spc="-50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-135299" y="3032825"/>
            <a:ext cx="1404000" cy="144000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FFFFFF"/>
                </a:solidFill>
              </a:rPr>
              <a:t>COLOUR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-63531" y="4382345"/>
            <a:ext cx="1260000" cy="144000"/>
          </a:xfrm>
          <a:prstGeom prst="rect">
            <a:avLst/>
          </a:prstGeom>
          <a:solidFill>
            <a:srgbClr val="D0D3D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chemeClr val="tx2"/>
                </a:solidFill>
              </a:rPr>
              <a:t>MONO</a:t>
            </a:r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11336" y="1285425"/>
            <a:ext cx="12763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Управление устройством</a:t>
            </a:r>
            <a:endParaRPr lang="en-US" sz="12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90495" y="1289503"/>
            <a:ext cx="36000" cy="360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6094759" y="1302203"/>
            <a:ext cx="36000" cy="360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4780963" y="1302203"/>
            <a:ext cx="36000" cy="360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2685366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6114366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6975665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7836964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0" y="434994"/>
            <a:ext cx="584612" cy="5627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477767" y="1293868"/>
            <a:ext cx="12763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Управление парком</a:t>
            </a:r>
            <a:endParaRPr lang="en-US" sz="12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69611" y="1275900"/>
            <a:ext cx="12763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Управление печатью</a:t>
            </a:r>
            <a:endParaRPr lang="en-US" sz="12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90495" y="1275900"/>
            <a:ext cx="14162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Сканирование и обработка</a:t>
            </a:r>
            <a:endParaRPr lang="en-US" sz="12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3151"/>
              </p:ext>
            </p:extLst>
          </p:nvPr>
        </p:nvGraphicFramePr>
        <p:xfrm>
          <a:off x="689659" y="1695875"/>
          <a:ext cx="8022541" cy="338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760"/>
                <a:gridCol w="1581581"/>
                <a:gridCol w="1384300"/>
                <a:gridCol w="1308100"/>
                <a:gridCol w="1282700"/>
                <a:gridCol w="1308100"/>
              </a:tblGrid>
              <a:tr h="44180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Устройства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A4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Устройства </a:t>
                      </a: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A3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Consistent user and management experience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Automated meter</a:t>
                      </a:r>
                      <a:r>
                        <a:rPr lang="en-US" sz="1050" baseline="0" dirty="0" smtClean="0">
                          <a:solidFill>
                            <a:schemeClr val="bg1"/>
                          </a:solidFill>
                        </a:rPr>
                        <a:t> collection, toner management and diagnostics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Centralized</a:t>
                      </a:r>
                      <a:r>
                        <a:rPr lang="en-US" sz="1050" baseline="0" dirty="0" smtClean="0">
                          <a:solidFill>
                            <a:schemeClr val="bg1"/>
                          </a:solidFill>
                        </a:rPr>
                        <a:t> user based restriction and control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Powerful scan workflows with OCR</a:t>
                      </a:r>
                      <a:r>
                        <a:rPr lang="en-US" sz="1050" baseline="0" dirty="0" smtClean="0">
                          <a:solidFill>
                            <a:schemeClr val="bg1"/>
                          </a:solidFill>
                        </a:rPr>
                        <a:t> and conversion capabilities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</a:tr>
              <a:tr h="2357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 ADV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</a:rPr>
                        <a:t> C250i/C350i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ADV C3300</a:t>
                      </a:r>
                      <a:endParaRPr lang="en-US" sz="9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712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 ADV C5200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9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 ADV C7200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9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chemeClr val="bg1"/>
                          </a:solidFill>
                        </a:rPr>
                        <a:t>imagePRESS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 C600i</a:t>
                      </a: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9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 ADV 400i/500i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 ADV 4200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 ADV 6200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</a:t>
                      </a:r>
                      <a:r>
                        <a:rPr lang="en-US" sz="900" baseline="0" dirty="0" smtClean="0">
                          <a:solidFill>
                            <a:schemeClr val="tx2"/>
                          </a:solidFill>
                        </a:rPr>
                        <a:t> ADV 8200 PRO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1363248" y="1304475"/>
            <a:ext cx="12763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Любой </a:t>
            </a:r>
          </a:p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офис</a:t>
            </a:r>
            <a:endParaRPr lang="en-US" sz="12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67" y="1211848"/>
            <a:ext cx="540000" cy="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1" y="1206853"/>
            <a:ext cx="540000" cy="54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3408966" y="1327603"/>
            <a:ext cx="36000" cy="37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53483" y="3311678"/>
            <a:ext cx="5425082" cy="1415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3482" y="1753408"/>
            <a:ext cx="6375541" cy="1415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imageRUNNER</a:t>
            </a:r>
            <a:r>
              <a:rPr lang="en-US" b="1" dirty="0">
                <a:solidFill>
                  <a:schemeClr val="bg1"/>
                </a:solidFill>
              </a:rPr>
              <a:t> ADVANCE </a:t>
            </a:r>
            <a:r>
              <a:rPr lang="en-GB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PORTFOLIO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2" name="Isosceles Triangle 1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3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" name="Isosceles Triangle 13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07423" y="772377"/>
            <a:ext cx="7087178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FFFFFF"/>
                </a:solidFill>
              </a:rPr>
              <a:t>Черно-белые и цветные устройства </a:t>
            </a:r>
            <a:r>
              <a:rPr lang="en-US" sz="1400" dirty="0" err="1" smtClean="0">
                <a:solidFill>
                  <a:srgbClr val="FFFFFF"/>
                </a:solidFill>
              </a:rPr>
              <a:t>imageRUNNER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ADVANCE </a:t>
            </a:r>
            <a:r>
              <a:rPr lang="ru-RU" sz="1400" dirty="0" err="1" smtClean="0">
                <a:solidFill>
                  <a:srgbClr val="FFFFFF"/>
                </a:solidFill>
              </a:rPr>
              <a:t>сочитают</a:t>
            </a:r>
            <a:r>
              <a:rPr lang="ru-RU" sz="1400" dirty="0" smtClean="0">
                <a:solidFill>
                  <a:srgbClr val="FFFFFF"/>
                </a:solidFill>
              </a:rPr>
              <a:t> высокую производительность и превосходное качество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с продвинутыми инструментами контроля </a:t>
            </a:r>
            <a:r>
              <a:rPr lang="en-US" sz="1400" dirty="0" smtClean="0">
                <a:solidFill>
                  <a:srgbClr val="FFFFFF"/>
                </a:solidFill>
              </a:rPr>
              <a:t>– </a:t>
            </a:r>
            <a:r>
              <a:rPr lang="ru-RU" sz="1400" dirty="0" smtClean="0">
                <a:solidFill>
                  <a:srgbClr val="FFFFFF"/>
                </a:solidFill>
              </a:rPr>
              <a:t>отвечая сегодняшним требованиям бизнеса к более умным способам работы.</a:t>
            </a:r>
            <a:endParaRPr lang="en-GB" sz="1400" dirty="0">
              <a:solidFill>
                <a:srgbClr val="FFFFFF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232" y="372674"/>
            <a:ext cx="650772" cy="641605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 flipH="1" flipV="1">
            <a:off x="508002" y="3226758"/>
            <a:ext cx="6840564" cy="53221"/>
          </a:xfrm>
          <a:prstGeom prst="line">
            <a:avLst/>
          </a:prstGeom>
          <a:ln w="9525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 rot="16200000">
            <a:off x="69444" y="2181067"/>
            <a:ext cx="1414511" cy="561006"/>
          </a:xfrm>
          <a:prstGeom prst="rect">
            <a:avLst/>
          </a:prstGeom>
          <a:solidFill>
            <a:schemeClr val="accent4"/>
          </a:solidFill>
        </p:spPr>
        <p:txBody>
          <a:bodyPr wrap="square" lIns="36000" tIns="180000" rIns="36000" bIns="180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</a:rPr>
              <a:t>COLOUR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66729" y="3740276"/>
            <a:ext cx="1419941" cy="561006"/>
          </a:xfrm>
          <a:prstGeom prst="rect">
            <a:avLst/>
          </a:prstGeom>
          <a:solidFill>
            <a:srgbClr val="D0D3D4"/>
          </a:solidFill>
        </p:spPr>
        <p:txBody>
          <a:bodyPr wrap="square" lIns="36000" tIns="180000" rIns="36000" bIns="180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4B4F54"/>
                </a:solidFill>
              </a:rPr>
              <a:t>MONO</a:t>
            </a:r>
            <a:endParaRPr lang="en-GB" sz="1400" dirty="0">
              <a:solidFill>
                <a:srgbClr val="4B4F54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564401" y="3327016"/>
            <a:ext cx="1383652" cy="1383652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447211" y="3875301"/>
            <a:ext cx="1622021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prstClr val="white"/>
                </a:solidFill>
                <a:cs typeface="Century Gothic"/>
              </a:rPr>
              <a:t>Click a series to </a:t>
            </a:r>
            <a:br>
              <a:rPr lang="en-US" sz="1200" b="1" dirty="0" smtClean="0">
                <a:solidFill>
                  <a:prstClr val="white"/>
                </a:solidFill>
                <a:cs typeface="Century Gothic"/>
              </a:rPr>
            </a:br>
            <a:r>
              <a:rPr lang="en-US" sz="1200" b="1" dirty="0" smtClean="0">
                <a:solidFill>
                  <a:prstClr val="white"/>
                </a:solidFill>
                <a:cs typeface="Century Gothic"/>
              </a:rPr>
              <a:t>discover more</a:t>
            </a:r>
            <a:endParaRPr lang="en-US" sz="1200" b="1" dirty="0">
              <a:solidFill>
                <a:prstClr val="white"/>
              </a:solidFill>
              <a:cs typeface="Century Gothic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59608" y="1929336"/>
            <a:ext cx="733466" cy="1089269"/>
            <a:chOff x="1668520" y="2015061"/>
            <a:chExt cx="733466" cy="1089269"/>
          </a:xfrm>
        </p:grpSpPr>
        <p:grpSp>
          <p:nvGrpSpPr>
            <p:cNvPr id="9" name="Group 8"/>
            <p:cNvGrpSpPr/>
            <p:nvPr/>
          </p:nvGrpSpPr>
          <p:grpSpPr>
            <a:xfrm>
              <a:off x="1668520" y="2015061"/>
              <a:ext cx="733466" cy="980627"/>
              <a:chOff x="1668520" y="2015061"/>
              <a:chExt cx="733466" cy="980627"/>
            </a:xfrm>
          </p:grpSpPr>
          <p:sp>
            <p:nvSpPr>
              <p:cNvPr id="26" name="TextBox 25">
                <a:hlinkClick r:id="rId6" action="ppaction://hlinksldjump"/>
              </p:cNvPr>
              <p:cNvSpPr txBox="1"/>
              <p:nvPr/>
            </p:nvSpPr>
            <p:spPr>
              <a:xfrm>
                <a:off x="1668520" y="2657134"/>
                <a:ext cx="7334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B4F54"/>
                    </a:solidFill>
                    <a:cs typeface="Century Gothic"/>
                  </a:rPr>
                  <a:t>iR </a:t>
                </a:r>
                <a:r>
                  <a:rPr lang="en-US" sz="800" dirty="0" smtClean="0">
                    <a:solidFill>
                      <a:srgbClr val="4B4F54"/>
                    </a:solidFill>
                    <a:cs typeface="Century Gothic"/>
                  </a:rPr>
                  <a:t>ADV C250</a:t>
                </a:r>
                <a:r>
                  <a:rPr lang="en-US" sz="800" dirty="0">
                    <a:solidFill>
                      <a:srgbClr val="4B4F54"/>
                    </a:solidFill>
                    <a:cs typeface="Century Gothic"/>
                  </a:rPr>
                  <a:t>/</a:t>
                </a:r>
                <a:r>
                  <a:rPr lang="en-US" sz="800" dirty="0" smtClean="0">
                    <a:solidFill>
                      <a:srgbClr val="4B4F54"/>
                    </a:solidFill>
                    <a:cs typeface="Century Gothic"/>
                  </a:rPr>
                  <a:t>C350</a:t>
                </a:r>
                <a:endParaRPr lang="en-US" sz="800" dirty="0">
                  <a:solidFill>
                    <a:srgbClr val="4B4F54"/>
                  </a:solidFill>
                  <a:cs typeface="Century Gothic"/>
                </a:endParaRPr>
              </a:p>
            </p:txBody>
          </p:sp>
          <p:pic>
            <p:nvPicPr>
              <p:cNvPr id="56" name="Picture 10" descr="C:\Documents and Settings\Francis.Thornhill\Desktop\003_C350i_F_EU.jp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89148" y="2015061"/>
                <a:ext cx="446498" cy="539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3" name="Isosceles Triangle 102">
              <a:hlinkClick r:id="rId6" action="ppaction://hlinksldjump"/>
            </p:cNvPr>
            <p:cNvSpPr/>
            <p:nvPr/>
          </p:nvSpPr>
          <p:spPr>
            <a:xfrm rot="5400000">
              <a:off x="1971762" y="3002136"/>
              <a:ext cx="108149" cy="96239"/>
            </a:xfrm>
            <a:prstGeom prst="triangle">
              <a:avLst/>
            </a:prstGeom>
            <a:solidFill>
              <a:srgbClr val="E9790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70640" y="1534015"/>
            <a:ext cx="1670814" cy="1684650"/>
            <a:chOff x="2570971" y="1660380"/>
            <a:chExt cx="1670814" cy="1684650"/>
          </a:xfrm>
        </p:grpSpPr>
        <p:grpSp>
          <p:nvGrpSpPr>
            <p:cNvPr id="10" name="Group 9"/>
            <p:cNvGrpSpPr/>
            <p:nvPr/>
          </p:nvGrpSpPr>
          <p:grpSpPr>
            <a:xfrm>
              <a:off x="2570971" y="1660380"/>
              <a:ext cx="1670814" cy="1684650"/>
              <a:chOff x="2570971" y="1591729"/>
              <a:chExt cx="1670814" cy="168465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570971" y="1591729"/>
                <a:ext cx="1323681" cy="1323681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C0000"/>
                  </a:solidFill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3191918" y="2290725"/>
                <a:ext cx="1049867" cy="985654"/>
                <a:chOff x="4822457" y="3582541"/>
                <a:chExt cx="1337418" cy="1255618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4865597" y="3582541"/>
                  <a:ext cx="1255618" cy="1255618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TextBox 54">
                  <a:hlinkClick r:id="rId8" action="ppaction://hlinksldjump"/>
                </p:cNvPr>
                <p:cNvSpPr txBox="1"/>
                <p:nvPr/>
              </p:nvSpPr>
              <p:spPr>
                <a:xfrm>
                  <a:off x="4822457" y="4039980"/>
                  <a:ext cx="1337418" cy="431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err="1" smtClean="0">
                      <a:solidFill>
                        <a:prstClr val="white"/>
                      </a:solidFill>
                      <a:cs typeface="Century Gothic"/>
                    </a:rPr>
                    <a:t>imageRUNNER</a:t>
                  </a:r>
                  <a:r>
                    <a:rPr lang="en-US" sz="800" dirty="0" smtClean="0">
                      <a:solidFill>
                        <a:prstClr val="white"/>
                      </a:solidFill>
                      <a:cs typeface="Century Gothic"/>
                    </a:rPr>
                    <a:t> ADVANCE C3300</a:t>
                  </a:r>
                  <a:endParaRPr lang="en-US" sz="800" dirty="0">
                    <a:solidFill>
                      <a:prstClr val="white"/>
                    </a:solidFill>
                    <a:cs typeface="Century Gothic"/>
                  </a:endParaRPr>
                </a:p>
              </p:txBody>
            </p:sp>
          </p:grpSp>
        </p:grpSp>
        <p:sp>
          <p:nvSpPr>
            <p:cNvPr id="104" name="Isosceles Triangle 103">
              <a:hlinkClick r:id="rId8" action="ppaction://hlinksldjump"/>
            </p:cNvPr>
            <p:cNvSpPr/>
            <p:nvPr/>
          </p:nvSpPr>
          <p:spPr>
            <a:xfrm rot="5400000">
              <a:off x="3674415" y="3096529"/>
              <a:ext cx="108149" cy="9623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16910" y="1874186"/>
            <a:ext cx="744651" cy="1144419"/>
            <a:chOff x="4278102" y="1959911"/>
            <a:chExt cx="744651" cy="1144419"/>
          </a:xfrm>
        </p:grpSpPr>
        <p:grpSp>
          <p:nvGrpSpPr>
            <p:cNvPr id="15" name="Group 14"/>
            <p:cNvGrpSpPr/>
            <p:nvPr/>
          </p:nvGrpSpPr>
          <p:grpSpPr>
            <a:xfrm>
              <a:off x="4278102" y="1959911"/>
              <a:ext cx="744651" cy="1035776"/>
              <a:chOff x="4278102" y="1959911"/>
              <a:chExt cx="744651" cy="1035776"/>
            </a:xfrm>
          </p:grpSpPr>
          <p:sp>
            <p:nvSpPr>
              <p:cNvPr id="52" name="TextBox 51">
                <a:hlinkClick r:id="rId9" action="ppaction://hlinksldjump"/>
              </p:cNvPr>
              <p:cNvSpPr txBox="1"/>
              <p:nvPr/>
            </p:nvSpPr>
            <p:spPr>
              <a:xfrm>
                <a:off x="4289287" y="2657133"/>
                <a:ext cx="733466" cy="338554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4B4F54"/>
                    </a:solidFill>
                    <a:cs typeface="Century Gothic"/>
                  </a:rPr>
                  <a:t>iR ADV</a:t>
                </a:r>
              </a:p>
              <a:p>
                <a:pPr algn="ctr"/>
                <a:r>
                  <a:rPr lang="en-US" sz="800" dirty="0" smtClean="0">
                    <a:solidFill>
                      <a:srgbClr val="4B4F54"/>
                    </a:solidFill>
                    <a:cs typeface="Century Gothic"/>
                  </a:rPr>
                  <a:t>C5200</a:t>
                </a:r>
                <a:endParaRPr lang="en-US" sz="800" dirty="0">
                  <a:solidFill>
                    <a:srgbClr val="4B4F54"/>
                  </a:solidFill>
                  <a:cs typeface="Century Gothic"/>
                </a:endParaRPr>
              </a:p>
            </p:txBody>
          </p:sp>
          <p:pic>
            <p:nvPicPr>
              <p:cNvPr id="59" name="Picture 6" descr="C:\Documents and Settings\Francis.Thornhill\Desktop\071_C5255%20EU%20AS%20Front%201PDS%20FIN.jpg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78102" y="1959911"/>
                <a:ext cx="687090" cy="679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" name="Isosceles Triangle 104">
              <a:hlinkClick r:id="rId9" action="ppaction://hlinksldjump"/>
            </p:cNvPr>
            <p:cNvSpPr/>
            <p:nvPr/>
          </p:nvSpPr>
          <p:spPr>
            <a:xfrm rot="5400000">
              <a:off x="4618408" y="3002136"/>
              <a:ext cx="108149" cy="96239"/>
            </a:xfrm>
            <a:prstGeom prst="triangle">
              <a:avLst/>
            </a:prstGeom>
            <a:solidFill>
              <a:srgbClr val="E9790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53510" y="1896013"/>
            <a:ext cx="1012960" cy="1122592"/>
            <a:chOff x="5190803" y="1981738"/>
            <a:chExt cx="1012960" cy="1122592"/>
          </a:xfrm>
        </p:grpSpPr>
        <p:grpSp>
          <p:nvGrpSpPr>
            <p:cNvPr id="16" name="Group 15"/>
            <p:cNvGrpSpPr/>
            <p:nvPr/>
          </p:nvGrpSpPr>
          <p:grpSpPr>
            <a:xfrm>
              <a:off x="5190803" y="1981738"/>
              <a:ext cx="1012960" cy="1013954"/>
              <a:chOff x="5190803" y="1981738"/>
              <a:chExt cx="1012960" cy="1013954"/>
            </a:xfrm>
          </p:grpSpPr>
          <p:sp>
            <p:nvSpPr>
              <p:cNvPr id="48" name="TextBox 47">
                <a:hlinkClick r:id="rId11" action="ppaction://hlinksldjump"/>
              </p:cNvPr>
              <p:cNvSpPr txBox="1"/>
              <p:nvPr/>
            </p:nvSpPr>
            <p:spPr>
              <a:xfrm>
                <a:off x="5379599" y="2657138"/>
                <a:ext cx="7334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B4F54"/>
                    </a:solidFill>
                    <a:cs typeface="Century Gothic"/>
                  </a:rPr>
                  <a:t>iR ADV</a:t>
                </a:r>
                <a:br>
                  <a:rPr lang="en-US" sz="800" dirty="0">
                    <a:solidFill>
                      <a:srgbClr val="4B4F54"/>
                    </a:solidFill>
                    <a:cs typeface="Century Gothic"/>
                  </a:rPr>
                </a:br>
                <a:r>
                  <a:rPr lang="en-US" sz="800" dirty="0" smtClean="0">
                    <a:solidFill>
                      <a:srgbClr val="4B4F54"/>
                    </a:solidFill>
                    <a:cs typeface="Century Gothic"/>
                  </a:rPr>
                  <a:t>C7200</a:t>
                </a:r>
                <a:endParaRPr lang="en-US" sz="800" dirty="0">
                  <a:solidFill>
                    <a:srgbClr val="4B4F54"/>
                  </a:solidFill>
                  <a:cs typeface="Century Gothic"/>
                </a:endParaRPr>
              </a:p>
            </p:txBody>
          </p:sp>
          <p:pic>
            <p:nvPicPr>
              <p:cNvPr id="62" name="Picture 5" descr="https://sharepoint.cgn.canon-europa.com/bigmarketing/oip/iR_ADV_Gen_2/Images1/C7200/206_C7270_EU_Front_1PDS_PD_FIN_Punch.jpg">
                <a:hlinkClick r:id="rId1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190803" y="1981738"/>
                <a:ext cx="1012960" cy="678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6" name="Isosceles Triangle 105">
              <a:hlinkClick r:id="rId11" action="ppaction://hlinksldjump"/>
            </p:cNvPr>
            <p:cNvSpPr/>
            <p:nvPr/>
          </p:nvSpPr>
          <p:spPr>
            <a:xfrm rot="5400000">
              <a:off x="5711109" y="3002136"/>
              <a:ext cx="108149" cy="96239"/>
            </a:xfrm>
            <a:prstGeom prst="triangle">
              <a:avLst/>
            </a:prstGeom>
            <a:solidFill>
              <a:srgbClr val="E9790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48744" y="3945587"/>
            <a:ext cx="733466" cy="457310"/>
            <a:chOff x="3952976" y="4368548"/>
            <a:chExt cx="733466" cy="457310"/>
          </a:xfrm>
        </p:grpSpPr>
        <p:sp>
          <p:nvSpPr>
            <p:cNvPr id="85" name="TextBox 84">
              <a:hlinkClick r:id="rId13" action="ppaction://hlinksldjump"/>
            </p:cNvPr>
            <p:cNvSpPr txBox="1"/>
            <p:nvPr/>
          </p:nvSpPr>
          <p:spPr>
            <a:xfrm>
              <a:off x="3952976" y="4368548"/>
              <a:ext cx="733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4B4F54"/>
                  </a:solidFill>
                  <a:cs typeface="Century Gothic"/>
                </a:rPr>
                <a:t>iR ADV</a:t>
              </a:r>
              <a:br>
                <a:rPr lang="en-US" sz="800" dirty="0">
                  <a:solidFill>
                    <a:srgbClr val="4B4F54"/>
                  </a:solidFill>
                  <a:cs typeface="Century Gothic"/>
                </a:rPr>
              </a:br>
              <a:r>
                <a:rPr lang="en-US" sz="800" dirty="0" smtClean="0">
                  <a:solidFill>
                    <a:srgbClr val="4B4F54"/>
                  </a:solidFill>
                  <a:cs typeface="Century Gothic"/>
                </a:rPr>
                <a:t>4200</a:t>
              </a:r>
              <a:endParaRPr lang="en-US" sz="8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109" name="Isosceles Triangle 108">
              <a:hlinkClick r:id="rId13" action="ppaction://hlinksldjump"/>
            </p:cNvPr>
            <p:cNvSpPr/>
            <p:nvPr/>
          </p:nvSpPr>
          <p:spPr>
            <a:xfrm rot="5400000">
              <a:off x="4280815" y="4723664"/>
              <a:ext cx="108149" cy="9623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97118" y="3945587"/>
            <a:ext cx="733466" cy="457310"/>
            <a:chOff x="6044243" y="4368548"/>
            <a:chExt cx="733466" cy="457310"/>
          </a:xfrm>
        </p:grpSpPr>
        <p:sp>
          <p:nvSpPr>
            <p:cNvPr id="73" name="TextBox 72">
              <a:hlinkClick r:id="rId14" action="ppaction://hlinksldjump"/>
            </p:cNvPr>
            <p:cNvSpPr txBox="1"/>
            <p:nvPr/>
          </p:nvSpPr>
          <p:spPr>
            <a:xfrm>
              <a:off x="6044243" y="4368548"/>
              <a:ext cx="733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4B4F54"/>
                  </a:solidFill>
                  <a:cs typeface="Century Gothic"/>
                </a:rPr>
                <a:t>iR ADV</a:t>
              </a:r>
              <a:br>
                <a:rPr lang="en-US" sz="800" dirty="0">
                  <a:solidFill>
                    <a:srgbClr val="4B4F54"/>
                  </a:solidFill>
                  <a:cs typeface="Century Gothic"/>
                </a:rPr>
              </a:br>
              <a:r>
                <a:rPr lang="en-US" sz="800" dirty="0" smtClean="0">
                  <a:solidFill>
                    <a:srgbClr val="4B4F54"/>
                  </a:solidFill>
                  <a:cs typeface="Century Gothic"/>
                </a:rPr>
                <a:t>8200 PRO</a:t>
              </a:r>
              <a:endParaRPr lang="en-US" sz="8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111" name="Isosceles Triangle 110">
              <a:hlinkClick r:id="rId14" action="ppaction://hlinksldjump"/>
            </p:cNvPr>
            <p:cNvSpPr/>
            <p:nvPr/>
          </p:nvSpPr>
          <p:spPr>
            <a:xfrm rot="5400000">
              <a:off x="6377675" y="4723664"/>
              <a:ext cx="108149" cy="9623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0" name="Picture 3" descr="C:\Documents and Settings\Nobuhiko.Inoue\Desktop\010_500i_EU_RF.jpg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0236" y="3379564"/>
            <a:ext cx="471958" cy="5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59608" y="3945587"/>
            <a:ext cx="733466" cy="457310"/>
            <a:chOff x="2911576" y="4368548"/>
            <a:chExt cx="733466" cy="457310"/>
          </a:xfrm>
        </p:grpSpPr>
        <p:sp>
          <p:nvSpPr>
            <p:cNvPr id="90" name="TextBox 89">
              <a:hlinkClick r:id="rId15" action="ppaction://hlinksldjump"/>
            </p:cNvPr>
            <p:cNvSpPr txBox="1"/>
            <p:nvPr/>
          </p:nvSpPr>
          <p:spPr>
            <a:xfrm>
              <a:off x="2911576" y="4368548"/>
              <a:ext cx="733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4B4F54"/>
                  </a:solidFill>
                  <a:cs typeface="Century Gothic"/>
                </a:rPr>
                <a:t>iR ADV</a:t>
              </a:r>
              <a:br>
                <a:rPr lang="en-US" sz="800" dirty="0">
                  <a:solidFill>
                    <a:srgbClr val="4B4F54"/>
                  </a:solidFill>
                  <a:cs typeface="Century Gothic"/>
                </a:rPr>
              </a:br>
              <a:r>
                <a:rPr lang="en-US" sz="800" dirty="0" smtClean="0">
                  <a:solidFill>
                    <a:srgbClr val="4B4F54"/>
                  </a:solidFill>
                  <a:cs typeface="Century Gothic"/>
                </a:rPr>
                <a:t>400i/500i</a:t>
              </a:r>
              <a:endParaRPr lang="en-US" sz="8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108" name="Isosceles Triangle 107">
              <a:hlinkClick r:id="rId15" action="ppaction://hlinksldjump"/>
            </p:cNvPr>
            <p:cNvSpPr/>
            <p:nvPr/>
          </p:nvSpPr>
          <p:spPr>
            <a:xfrm rot="5400000">
              <a:off x="3242306" y="4723664"/>
              <a:ext cx="108149" cy="9623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2" name="Picture 2" descr="C:\Documents and Settings\Francis.Thornhill\Desktop\275_Base_B.Pass_B-Fin+Punch_S-PD_A_EU.jp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3652" y="3320577"/>
            <a:ext cx="994006" cy="66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9" descr="C:\Documents and Settings\Francis.Thornhill\Desktop\029_6275_EU_AS_Front_1PDS_SPD_FIN_jpg.jpg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1870" y="3371397"/>
            <a:ext cx="753432" cy="5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151836" y="3945587"/>
            <a:ext cx="733466" cy="457310"/>
            <a:chOff x="4994376" y="4368548"/>
            <a:chExt cx="733466" cy="457310"/>
          </a:xfrm>
        </p:grpSpPr>
        <p:sp>
          <p:nvSpPr>
            <p:cNvPr id="80" name="TextBox 79">
              <a:hlinkClick r:id="rId18" action="ppaction://hlinksldjump"/>
            </p:cNvPr>
            <p:cNvSpPr txBox="1"/>
            <p:nvPr/>
          </p:nvSpPr>
          <p:spPr>
            <a:xfrm>
              <a:off x="4994376" y="4368548"/>
              <a:ext cx="733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4B4F54"/>
                  </a:solidFill>
                  <a:cs typeface="Century Gothic"/>
                </a:rPr>
                <a:t>iR ADV</a:t>
              </a:r>
              <a:br>
                <a:rPr lang="en-US" sz="800" dirty="0">
                  <a:solidFill>
                    <a:srgbClr val="4B4F54"/>
                  </a:solidFill>
                  <a:cs typeface="Century Gothic"/>
                </a:rPr>
              </a:br>
              <a:r>
                <a:rPr lang="en-US" sz="800" dirty="0" smtClean="0">
                  <a:solidFill>
                    <a:srgbClr val="4B4F54"/>
                  </a:solidFill>
                  <a:cs typeface="Century Gothic"/>
                </a:rPr>
                <a:t>6200</a:t>
              </a:r>
              <a:endParaRPr lang="en-US" sz="8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110" name="Isosceles Triangle 109">
              <a:hlinkClick r:id="rId18" action="ppaction://hlinksldjump"/>
            </p:cNvPr>
            <p:cNvSpPr/>
            <p:nvPr/>
          </p:nvSpPr>
          <p:spPr>
            <a:xfrm rot="5400000">
              <a:off x="5312708" y="4723664"/>
              <a:ext cx="108149" cy="9623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4" name="Picture 8" descr="C:\Documents and Settings\Francis.Thornhill\Desktop\168_8205_EU_Front_1PDS_POD_SFIN-X_GBC_INS_FOLD.jp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0489" y="3379564"/>
            <a:ext cx="1198010" cy="5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42" b="96688" l="9994" r="89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71" y="1495095"/>
            <a:ext cx="1522944" cy="114220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460902" y="2571413"/>
            <a:ext cx="733466" cy="461665"/>
            <a:chOff x="5379599" y="2657138"/>
            <a:chExt cx="733466" cy="461665"/>
          </a:xfrm>
        </p:grpSpPr>
        <p:sp>
          <p:nvSpPr>
            <p:cNvPr id="69" name="TextBox 68">
              <a:hlinkClick r:id="rId23" action="ppaction://hlinksldjump"/>
            </p:cNvPr>
            <p:cNvSpPr txBox="1"/>
            <p:nvPr/>
          </p:nvSpPr>
          <p:spPr>
            <a:xfrm>
              <a:off x="5379599" y="2657138"/>
              <a:ext cx="733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 smtClean="0">
                  <a:solidFill>
                    <a:srgbClr val="4B4F54"/>
                  </a:solidFill>
                  <a:cs typeface="Century Gothic"/>
                </a:rPr>
                <a:t>iP</a:t>
              </a:r>
              <a:r>
                <a:rPr lang="en-US" sz="800" dirty="0" smtClean="0">
                  <a:solidFill>
                    <a:srgbClr val="4B4F54"/>
                  </a:solidFill>
                  <a:cs typeface="Century Gothic"/>
                </a:rPr>
                <a:t> </a:t>
              </a:r>
            </a:p>
            <a:p>
              <a:pPr algn="ctr"/>
              <a:r>
                <a:rPr lang="en-US" sz="800" dirty="0" smtClean="0">
                  <a:solidFill>
                    <a:srgbClr val="4B4F54"/>
                  </a:solidFill>
                  <a:cs typeface="Century Gothic"/>
                </a:rPr>
                <a:t>C600i</a:t>
              </a:r>
              <a:r>
                <a:rPr lang="en-US" sz="800" dirty="0">
                  <a:solidFill>
                    <a:srgbClr val="4B4F54"/>
                  </a:solidFill>
                  <a:cs typeface="Century Gothic"/>
                </a:rPr>
                <a:t/>
              </a:r>
              <a:br>
                <a:rPr lang="en-US" sz="800" dirty="0">
                  <a:solidFill>
                    <a:srgbClr val="4B4F54"/>
                  </a:solidFill>
                  <a:cs typeface="Century Gothic"/>
                </a:rPr>
              </a:br>
              <a:endParaRPr lang="en-US" sz="8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68" name="Isosceles Triangle 67">
              <a:hlinkClick r:id="rId23" action="ppaction://hlinksldjump"/>
            </p:cNvPr>
            <p:cNvSpPr/>
            <p:nvPr/>
          </p:nvSpPr>
          <p:spPr>
            <a:xfrm rot="5400000">
              <a:off x="5711109" y="3002136"/>
              <a:ext cx="108149" cy="96239"/>
            </a:xfrm>
            <a:prstGeom prst="triangle">
              <a:avLst/>
            </a:prstGeom>
            <a:solidFill>
              <a:srgbClr val="E9790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1" name="Picture 7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799" y="1644049"/>
            <a:ext cx="1245225" cy="1058536"/>
          </a:xfrm>
          <a:prstGeom prst="rect">
            <a:avLst/>
          </a:prstGeom>
          <a:noFill/>
        </p:spPr>
      </p:pic>
      <p:grpSp>
        <p:nvGrpSpPr>
          <p:cNvPr id="99" name="Group 98"/>
          <p:cNvGrpSpPr/>
          <p:nvPr/>
        </p:nvGrpSpPr>
        <p:grpSpPr>
          <a:xfrm>
            <a:off x="7957359" y="2195113"/>
            <a:ext cx="900000" cy="849912"/>
            <a:chOff x="4487333" y="3484835"/>
            <a:chExt cx="2021847" cy="1909325"/>
          </a:xfrm>
        </p:grpSpPr>
        <p:sp>
          <p:nvSpPr>
            <p:cNvPr id="107" name="Oval 106">
              <a:hlinkClick r:id="rId25" action="ppaction://hlinksldjump"/>
            </p:cNvPr>
            <p:cNvSpPr/>
            <p:nvPr/>
          </p:nvSpPr>
          <p:spPr>
            <a:xfrm>
              <a:off x="4848212" y="3484835"/>
              <a:ext cx="1246673" cy="12466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15" name="TextBox 114">
              <a:hlinkClick r:id="rId25" action="ppaction://hlinksldjump"/>
            </p:cNvPr>
            <p:cNvSpPr txBox="1"/>
            <p:nvPr/>
          </p:nvSpPr>
          <p:spPr>
            <a:xfrm>
              <a:off x="4487333" y="4688913"/>
              <a:ext cx="2021847" cy="705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solidFill>
                    <a:schemeClr val="bg1"/>
                  </a:solidFill>
                  <a:cs typeface="Century Gothic"/>
                </a:rPr>
                <a:t>INTEGRATION</a:t>
              </a:r>
              <a:endParaRPr lang="en-US" sz="8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6" name="Picture 115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3354" y="3693948"/>
              <a:ext cx="901440" cy="889613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7969101" y="2901398"/>
            <a:ext cx="900000" cy="920364"/>
            <a:chOff x="1768244" y="3484828"/>
            <a:chExt cx="2021847" cy="2067593"/>
          </a:xfrm>
        </p:grpSpPr>
        <p:sp>
          <p:nvSpPr>
            <p:cNvPr id="118" name="Oval 117">
              <a:hlinkClick r:id="rId27" action="ppaction://hlinksldjump"/>
            </p:cNvPr>
            <p:cNvSpPr/>
            <p:nvPr/>
          </p:nvSpPr>
          <p:spPr>
            <a:xfrm>
              <a:off x="2102745" y="3484828"/>
              <a:ext cx="1246673" cy="1246674"/>
            </a:xfrm>
            <a:prstGeom prst="ellipse">
              <a:avLst/>
            </a:prstGeom>
            <a:solidFill>
              <a:srgbClr val="A31A7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19" name="TextBox 118">
              <a:hlinkClick r:id="rId27" action="ppaction://hlinksldjump"/>
            </p:cNvPr>
            <p:cNvSpPr txBox="1"/>
            <p:nvPr/>
          </p:nvSpPr>
          <p:spPr>
            <a:xfrm>
              <a:off x="1768244" y="4598263"/>
              <a:ext cx="2021847" cy="95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COST </a:t>
              </a:r>
              <a:br>
                <a:rPr lang="en-US" sz="8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</a:br>
              <a:r>
                <a:rPr lang="en-US" sz="8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CONTROL</a:t>
              </a:r>
              <a:endParaRPr lang="en-US" sz="8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20" name="Picture 119" descr="cost_control.png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967" y="3702756"/>
              <a:ext cx="943441" cy="727864"/>
            </a:xfrm>
            <a:prstGeom prst="rect">
              <a:avLst/>
            </a:prstGeom>
          </p:spPr>
        </p:pic>
      </p:grpSp>
      <p:grpSp>
        <p:nvGrpSpPr>
          <p:cNvPr id="121" name="Group 120"/>
          <p:cNvGrpSpPr/>
          <p:nvPr/>
        </p:nvGrpSpPr>
        <p:grpSpPr>
          <a:xfrm>
            <a:off x="7975983" y="3680414"/>
            <a:ext cx="900000" cy="739115"/>
            <a:chOff x="3079745" y="3484830"/>
            <a:chExt cx="2021847" cy="1660419"/>
          </a:xfrm>
        </p:grpSpPr>
        <p:sp>
          <p:nvSpPr>
            <p:cNvPr id="122" name="Oval 121">
              <a:hlinkClick r:id="rId29" action="ppaction://hlinksldjump"/>
            </p:cNvPr>
            <p:cNvSpPr/>
            <p:nvPr/>
          </p:nvSpPr>
          <p:spPr>
            <a:xfrm>
              <a:off x="3398786" y="3484830"/>
              <a:ext cx="1246673" cy="12466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23" name="TextBox 122">
              <a:hlinkClick r:id="rId29" action="ppaction://hlinksldjump"/>
            </p:cNvPr>
            <p:cNvSpPr txBox="1"/>
            <p:nvPr/>
          </p:nvSpPr>
          <p:spPr>
            <a:xfrm>
              <a:off x="3079745" y="4688912"/>
              <a:ext cx="2021847" cy="45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solidFill>
                    <a:schemeClr val="bg1"/>
                  </a:solidFill>
                  <a:cs typeface="Century Gothic"/>
                </a:rPr>
                <a:t>SECURITY</a:t>
              </a:r>
              <a:endParaRPr lang="en-US" sz="8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24" name="Picture 123" descr="security.png">
              <a:hlinkClick r:id="rId29" action="ppaction://hlinksldjump"/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3364" y="3619074"/>
              <a:ext cx="655382" cy="889612"/>
            </a:xfrm>
            <a:prstGeom prst="rect">
              <a:avLst/>
            </a:prstGeom>
          </p:spPr>
        </p:pic>
      </p:grpSp>
      <p:grpSp>
        <p:nvGrpSpPr>
          <p:cNvPr id="125" name="Group 124"/>
          <p:cNvGrpSpPr/>
          <p:nvPr/>
        </p:nvGrpSpPr>
        <p:grpSpPr>
          <a:xfrm>
            <a:off x="7944497" y="1496070"/>
            <a:ext cx="900000" cy="742712"/>
            <a:chOff x="5787931" y="3476750"/>
            <a:chExt cx="2021847" cy="1668499"/>
          </a:xfrm>
        </p:grpSpPr>
        <p:sp>
          <p:nvSpPr>
            <p:cNvPr id="126" name="Oval 125">
              <a:hlinkClick r:id="rId31" action="ppaction://hlinksldjump"/>
            </p:cNvPr>
            <p:cNvSpPr/>
            <p:nvPr/>
          </p:nvSpPr>
          <p:spPr>
            <a:xfrm>
              <a:off x="6175784" y="3476750"/>
              <a:ext cx="1246674" cy="12466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27" name="TextBox 126">
              <a:hlinkClick r:id="rId23" action="ppaction://hlinksldjump"/>
            </p:cNvPr>
            <p:cNvSpPr txBox="1"/>
            <p:nvPr/>
          </p:nvSpPr>
          <p:spPr>
            <a:xfrm>
              <a:off x="5787931" y="4688912"/>
              <a:ext cx="2021847" cy="45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solidFill>
                    <a:schemeClr val="bg1"/>
                  </a:solidFill>
                  <a:cs typeface="Century Gothic"/>
                </a:rPr>
                <a:t>PRODUCTIVITY</a:t>
              </a:r>
              <a:endParaRPr lang="en-US" sz="8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28" name="Picture 127" descr="productivity.png">
              <a:hlinkClick r:id="rId31" action="ppaction://hlinksldjump"/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4502" y="3711396"/>
              <a:ext cx="754095" cy="808738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7977482" y="4401464"/>
            <a:ext cx="936000" cy="840390"/>
            <a:chOff x="7131325" y="3484830"/>
            <a:chExt cx="2102721" cy="1887931"/>
          </a:xfrm>
        </p:grpSpPr>
        <p:sp>
          <p:nvSpPr>
            <p:cNvPr id="130" name="Oval 129">
              <a:hlinkClick r:id="rId33" action="ppaction://hlinksldjump"/>
            </p:cNvPr>
            <p:cNvSpPr/>
            <p:nvPr/>
          </p:nvSpPr>
          <p:spPr>
            <a:xfrm>
              <a:off x="7446998" y="3484830"/>
              <a:ext cx="1245458" cy="12454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31" name="TextBox 130">
              <a:hlinkClick r:id="rId33" action="ppaction://hlinksldjump"/>
            </p:cNvPr>
            <p:cNvSpPr txBox="1"/>
            <p:nvPr/>
          </p:nvSpPr>
          <p:spPr>
            <a:xfrm>
              <a:off x="7131325" y="4667515"/>
              <a:ext cx="2102721" cy="70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solidFill>
                    <a:schemeClr val="bg1"/>
                  </a:solidFill>
                  <a:cs typeface="Century Gothic"/>
                </a:rPr>
                <a:t>SUSTAINABILITY</a:t>
              </a:r>
            </a:p>
          </p:txBody>
        </p:sp>
        <p:pic>
          <p:nvPicPr>
            <p:cNvPr id="132" name="Picture 131" descr="sustain.png">
              <a:hlinkClick r:id="rId33" action="ppaction://hlinksldjump"/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3129" y="3602501"/>
              <a:ext cx="681302" cy="970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8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Cover_bl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FFFF"/>
                </a:solidFill>
                <a:cs typeface="Century Gothic"/>
              </a:rPr>
              <a:t>ПРОДУКТИВНОСТЬ</a:t>
            </a:r>
            <a:endParaRPr lang="en-GB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5659" y="2044701"/>
            <a:ext cx="8060803" cy="3098800"/>
          </a:xfrm>
          <a:prstGeom prst="rect">
            <a:avLst/>
          </a:prstGeom>
          <a:solidFill>
            <a:srgbClr val="2E80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>
            <a:off x="535658" y="1601844"/>
            <a:ext cx="8060804" cy="63335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E80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22" name="Picture 21" descr="productivit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290" y="377536"/>
            <a:ext cx="563876" cy="6047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7422" y="845914"/>
            <a:ext cx="7532707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 err="1" smtClean="0">
                <a:solidFill>
                  <a:srgbClr val="FFFFFF"/>
                </a:solidFill>
              </a:rPr>
              <a:t>imageRUNNER</a:t>
            </a:r>
            <a:r>
              <a:rPr lang="en-GB" sz="1400" spc="-50" dirty="0" smtClean="0">
                <a:solidFill>
                  <a:srgbClr val="FFFFFF"/>
                </a:solidFill>
              </a:rPr>
              <a:t> ADVANCE </a:t>
            </a:r>
            <a:r>
              <a:rPr lang="ru-RU" sz="1400" spc="-50" dirty="0">
                <a:solidFill>
                  <a:srgbClr val="FFFFFF"/>
                </a:solidFill>
              </a:rPr>
              <a:t> </a:t>
            </a:r>
            <a:r>
              <a:rPr lang="ru-RU" sz="1400" spc="-50" dirty="0" smtClean="0">
                <a:solidFill>
                  <a:srgbClr val="FFFFFF"/>
                </a:solidFill>
              </a:rPr>
              <a:t>известны своей превосходной продуктивностью и бескомпромиссным качеством</a:t>
            </a:r>
            <a:r>
              <a:rPr lang="en-GB" sz="1400" spc="-50" dirty="0" smtClean="0">
                <a:solidFill>
                  <a:srgbClr val="FFFFFF"/>
                </a:solidFill>
              </a:rPr>
              <a:t>. </a:t>
            </a:r>
            <a:r>
              <a:rPr lang="ru-RU" sz="1400" spc="-50" dirty="0" smtClean="0">
                <a:solidFill>
                  <a:srgbClr val="FFFFFF"/>
                </a:solidFill>
              </a:rPr>
              <a:t>Серия</a:t>
            </a:r>
            <a:r>
              <a:rPr lang="en-GB" sz="1400" spc="-50" dirty="0" smtClean="0">
                <a:solidFill>
                  <a:srgbClr val="FFFFFF"/>
                </a:solidFill>
              </a:rPr>
              <a:t> </a:t>
            </a:r>
            <a:r>
              <a:rPr lang="en-GB" sz="1400" spc="-50" dirty="0">
                <a:solidFill>
                  <a:srgbClr val="FFFFFF"/>
                </a:solidFill>
              </a:rPr>
              <a:t>C3300 </a:t>
            </a:r>
            <a:r>
              <a:rPr lang="ru-RU" sz="1400" spc="-50" dirty="0" smtClean="0">
                <a:solidFill>
                  <a:srgbClr val="FFFFFF"/>
                </a:solidFill>
              </a:rPr>
              <a:t>не исключение</a:t>
            </a:r>
            <a:r>
              <a:rPr lang="en-GB" sz="1400" spc="-50" dirty="0" smtClean="0">
                <a:solidFill>
                  <a:srgbClr val="FFFFFF"/>
                </a:solidFill>
              </a:rPr>
              <a:t>, </a:t>
            </a:r>
            <a:r>
              <a:rPr lang="ru-RU" sz="1400" spc="-50" dirty="0" smtClean="0">
                <a:solidFill>
                  <a:srgbClr val="FFFFFF"/>
                </a:solidFill>
              </a:rPr>
              <a:t>она предлагает те же самые оптимизированные процессы  плюс новые инновационные функции:</a:t>
            </a:r>
            <a:endParaRPr lang="en-GB" sz="1400" spc="-5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616" y="2362199"/>
            <a:ext cx="8072517" cy="2322418"/>
            <a:chOff x="529616" y="2362199"/>
            <a:chExt cx="8072517" cy="2322418"/>
          </a:xfrm>
        </p:grpSpPr>
        <p:grpSp>
          <p:nvGrpSpPr>
            <p:cNvPr id="5" name="Group 4"/>
            <p:cNvGrpSpPr/>
            <p:nvPr/>
          </p:nvGrpSpPr>
          <p:grpSpPr>
            <a:xfrm>
              <a:off x="2561626" y="2362199"/>
              <a:ext cx="4013200" cy="2297995"/>
              <a:chOff x="2561626" y="2058566"/>
              <a:chExt cx="4013200" cy="2601629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2561626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568226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574826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529616" y="4069064"/>
              <a:ext cx="20273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Большой настраиваемый цветной сенсорный экран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53149" y="4069064"/>
              <a:ext cx="20273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Быстрое сканирование по сети на различные устройства.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59749" y="4069064"/>
              <a:ext cx="202731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Простая конверсия документов в разные форматы - </a:t>
              </a:r>
              <a:r>
                <a:rPr lang="en-GB" sz="1000" dirty="0" smtClean="0">
                  <a:solidFill>
                    <a:srgbClr val="FFFFFF"/>
                  </a:solidFill>
                </a:rPr>
                <a:t>Office </a:t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Open </a:t>
              </a:r>
              <a:r>
                <a:rPr lang="en-GB" sz="1000" dirty="0">
                  <a:solidFill>
                    <a:srgbClr val="FFFFFF"/>
                  </a:solidFill>
                </a:rPr>
                <a:t>XLM, PPT and </a:t>
              </a:r>
              <a:r>
                <a:rPr lang="en-GB" sz="1000" dirty="0" smtClean="0">
                  <a:solidFill>
                    <a:srgbClr val="FFFFFF"/>
                  </a:solidFill>
                </a:rPr>
                <a:t>Word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74816" y="4069064"/>
              <a:ext cx="2027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Мобильная печать и сканирование в </a:t>
              </a:r>
              <a:r>
                <a:rPr lang="ru-RU" sz="1000" dirty="0" err="1" smtClean="0">
                  <a:solidFill>
                    <a:srgbClr val="FFFFFF"/>
                  </a:solidFill>
                </a:rPr>
                <a:t>в</a:t>
              </a:r>
              <a:r>
                <a:rPr lang="ru-RU" sz="1000" dirty="0" smtClean="0">
                  <a:solidFill>
                    <a:srgbClr val="FFFFFF"/>
                  </a:solidFill>
                </a:rPr>
                <a:t> облачные сервисы</a:t>
              </a:r>
              <a:r>
                <a:rPr lang="en-GB" sz="1000" dirty="0" smtClean="0">
                  <a:solidFill>
                    <a:srgbClr val="FFFFFF"/>
                  </a:solidFill>
                </a:rPr>
                <a:t> </a:t>
              </a:r>
              <a:r>
                <a:rPr lang="ru-RU" sz="1000" dirty="0" smtClean="0">
                  <a:solidFill>
                    <a:srgbClr val="FFFFFF"/>
                  </a:solidFill>
                </a:rPr>
                <a:t>для большей продуктивности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5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Isosceles Triangle 3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3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Isosceles Triangle 3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6074" y="2514599"/>
            <a:ext cx="5169238" cy="1118446"/>
            <a:chOff x="936074" y="2514599"/>
            <a:chExt cx="5169238" cy="1118446"/>
          </a:xfrm>
        </p:grpSpPr>
        <p:pic>
          <p:nvPicPr>
            <p:cNvPr id="2" name="Picture 1" descr="Technology5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074" y="2514599"/>
              <a:ext cx="1248326" cy="1111731"/>
            </a:xfrm>
            <a:prstGeom prst="rect">
              <a:avLst/>
            </a:prstGeom>
          </p:spPr>
        </p:pic>
        <p:pic>
          <p:nvPicPr>
            <p:cNvPr id="3" name="Picture 2" descr="Technology6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703" y="2562748"/>
              <a:ext cx="1327631" cy="923655"/>
            </a:xfrm>
            <a:prstGeom prst="rect">
              <a:avLst/>
            </a:prstGeom>
          </p:spPr>
        </p:pic>
        <p:pic>
          <p:nvPicPr>
            <p:cNvPr id="4" name="Picture 3" descr="Technology7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799" y="2531532"/>
              <a:ext cx="1101513" cy="110151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1" y="2301188"/>
            <a:ext cx="1624587" cy="16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Cover_bl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FFFF"/>
                </a:solidFill>
                <a:cs typeface="Century Gothic"/>
              </a:rPr>
              <a:t>ИНТЕГРАЦИЯ</a:t>
            </a:r>
            <a:endParaRPr lang="en-GB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7422" y="845914"/>
            <a:ext cx="5744485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FFFFFF"/>
                </a:solidFill>
              </a:rPr>
              <a:t>Полная интеграция в существующие и будущие рабочие процессы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гарантированы серией </a:t>
            </a:r>
            <a:r>
              <a:rPr lang="en-GB" sz="1400" dirty="0" err="1" smtClean="0">
                <a:solidFill>
                  <a:srgbClr val="FFFFFF"/>
                </a:solidFill>
              </a:rPr>
              <a:t>imageRUNNER</a:t>
            </a:r>
            <a:r>
              <a:rPr lang="en-GB" sz="1400" dirty="0" smtClean="0">
                <a:solidFill>
                  <a:srgbClr val="FFFFFF"/>
                </a:solidFill>
              </a:rPr>
              <a:t> ADVANCE </a:t>
            </a:r>
            <a:endParaRPr lang="en-GB" sz="1400" dirty="0">
              <a:solidFill>
                <a:srgbClr val="FFFFFF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006F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29" name="Picture 28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5659" y="1600201"/>
            <a:ext cx="8060803" cy="3543300"/>
          </a:xfrm>
          <a:prstGeom prst="rect">
            <a:avLst/>
          </a:prstGeom>
          <a:solidFill>
            <a:srgbClr val="1A2C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706" y="366073"/>
            <a:ext cx="629631" cy="6213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70385" y="2058566"/>
            <a:ext cx="6057450" cy="2626051"/>
            <a:chOff x="529616" y="2058566"/>
            <a:chExt cx="6057450" cy="2626051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561626" y="2058566"/>
              <a:ext cx="0" cy="2601629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68226" y="2058566"/>
              <a:ext cx="0" cy="2601629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29616" y="4069064"/>
              <a:ext cx="2027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Поддержка индустриальных стандартов, таких как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PCL </a:t>
              </a:r>
              <a:r>
                <a:rPr lang="ru-RU" sz="1000" dirty="0">
                  <a:solidFill>
                    <a:srgbClr val="FFFFFF"/>
                  </a:solidFill>
                </a:rPr>
                <a:t>и</a:t>
              </a:r>
              <a:r>
                <a:rPr lang="en-GB" sz="1000" dirty="0" smtClean="0">
                  <a:solidFill>
                    <a:srgbClr val="FFFFFF"/>
                  </a:solidFill>
                </a:rPr>
                <a:t> </a:t>
              </a:r>
              <a:r>
                <a:rPr lang="en-GB" sz="1000" dirty="0">
                  <a:solidFill>
                    <a:srgbClr val="FFFFFF"/>
                  </a:solidFill>
                </a:rPr>
                <a:t>Genuine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Adobe PostScript</a:t>
              </a:r>
              <a:r>
                <a:rPr lang="en-GB" sz="1000" dirty="0">
                  <a:solidFill>
                    <a:srgbClr val="FFFFFF"/>
                  </a:solidFill>
                </a:rPr>
                <a:t>®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3149" y="4069064"/>
              <a:ext cx="202731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Универсальная платформа</a:t>
              </a:r>
              <a:r>
                <a:rPr lang="en-GB" sz="1000" dirty="0" smtClean="0">
                  <a:solidFill>
                    <a:srgbClr val="FFFFFF"/>
                  </a:solidFill>
                </a:rPr>
                <a:t> </a:t>
              </a:r>
              <a:r>
                <a:rPr lang="en-GB" sz="1000" dirty="0">
                  <a:solidFill>
                    <a:srgbClr val="FFFFFF"/>
                  </a:solidFill>
                </a:rPr>
                <a:t>MEAP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  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59749" y="4069064"/>
              <a:ext cx="20273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Простое конфигурирование, управление и апгрейд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22808" y="2236113"/>
            <a:ext cx="5098627" cy="1422504"/>
            <a:chOff x="1082039" y="2236113"/>
            <a:chExt cx="5098627" cy="1422504"/>
          </a:xfrm>
        </p:grpSpPr>
        <p:grpSp>
          <p:nvGrpSpPr>
            <p:cNvPr id="6" name="Group 5"/>
            <p:cNvGrpSpPr/>
            <p:nvPr/>
          </p:nvGrpSpPr>
          <p:grpSpPr>
            <a:xfrm>
              <a:off x="1082039" y="2236113"/>
              <a:ext cx="4860666" cy="1422504"/>
              <a:chOff x="1082039" y="2236113"/>
              <a:chExt cx="4860666" cy="1422504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997200" y="2489202"/>
                <a:ext cx="1075267" cy="1066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 descr="18_Icon3.p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64934" y="2810934"/>
                <a:ext cx="931334" cy="423334"/>
              </a:xfrm>
              <a:prstGeom prst="rect">
                <a:avLst/>
              </a:prstGeom>
            </p:spPr>
          </p:pic>
          <p:pic>
            <p:nvPicPr>
              <p:cNvPr id="2" name="Picture 1" descr="Integration_1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2039" y="2236113"/>
                <a:ext cx="949960" cy="1422504"/>
              </a:xfrm>
              <a:prstGeom prst="rect">
                <a:avLst/>
              </a:prstGeom>
            </p:spPr>
          </p:pic>
          <p:pic>
            <p:nvPicPr>
              <p:cNvPr id="5" name="Picture 4" descr="Integration_3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1138" y="2624664"/>
                <a:ext cx="631567" cy="627887"/>
              </a:xfrm>
              <a:prstGeom prst="rect">
                <a:avLst/>
              </a:prstGeom>
            </p:spPr>
          </p:pic>
        </p:grpSp>
        <p:sp>
          <p:nvSpPr>
            <p:cNvPr id="7" name="Oval 6"/>
            <p:cNvSpPr/>
            <p:nvPr/>
          </p:nvSpPr>
          <p:spPr>
            <a:xfrm>
              <a:off x="5054600" y="2429934"/>
              <a:ext cx="1126066" cy="1126066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Isosceles Triangle 34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3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Isosceles Triangle 3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76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Cover_bl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5659" y="1600201"/>
            <a:ext cx="8060803" cy="3543300"/>
          </a:xfrm>
          <a:prstGeom prst="rect">
            <a:avLst/>
          </a:prstGeom>
          <a:solidFill>
            <a:srgbClr val="6E01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FFFF"/>
                </a:solidFill>
                <a:cs typeface="Century Gothic"/>
              </a:rPr>
              <a:t>Продвинутое управление расходами</a:t>
            </a:r>
            <a:endParaRPr lang="en-GB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7422" y="845914"/>
            <a:ext cx="7269097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err="1" smtClean="0">
                <a:solidFill>
                  <a:srgbClr val="FFFFFF"/>
                </a:solidFill>
              </a:rPr>
              <a:t>imageRUNNER</a:t>
            </a:r>
            <a:r>
              <a:rPr lang="en-GB" sz="1400" dirty="0" smtClean="0">
                <a:solidFill>
                  <a:srgbClr val="FFFFFF"/>
                </a:solidFill>
              </a:rPr>
              <a:t> ADVANCE </a:t>
            </a:r>
            <a:r>
              <a:rPr lang="ru-RU" sz="1400" dirty="0" smtClean="0">
                <a:solidFill>
                  <a:srgbClr val="FFFFFF"/>
                </a:solidFill>
              </a:rPr>
              <a:t>предоставляет все необходимые инструменты для уменьшения расходов печати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и позволяет постоянно держать их под контролем в </a:t>
            </a:r>
            <a:r>
              <a:rPr lang="ru-RU" sz="1400" dirty="0" err="1" smtClean="0">
                <a:solidFill>
                  <a:srgbClr val="FFFFFF"/>
                </a:solidFill>
              </a:rPr>
              <a:t>независмости</a:t>
            </a:r>
            <a:r>
              <a:rPr lang="ru-RU" sz="1400" dirty="0" smtClean="0">
                <a:solidFill>
                  <a:srgbClr val="FFFFFF"/>
                </a:solidFill>
              </a:rPr>
              <a:t> от размеров вашей компании.</a:t>
            </a:r>
            <a:endParaRPr lang="en-GB" sz="1400" dirty="0">
              <a:solidFill>
                <a:srgbClr val="FFFFFF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29" name="Picture 28" descr="Home_Butto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pic>
        <p:nvPicPr>
          <p:cNvPr id="17" name="Picture 16" descr="cost_contro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792" y="391817"/>
            <a:ext cx="783846" cy="6047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8201" y="2058566"/>
            <a:ext cx="7479693" cy="2860283"/>
            <a:chOff x="838201" y="2058566"/>
            <a:chExt cx="7479693" cy="286028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807926" y="2058566"/>
              <a:ext cx="0" cy="2601629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838201" y="2058566"/>
              <a:ext cx="7479693" cy="2860283"/>
              <a:chOff x="838201" y="2058566"/>
              <a:chExt cx="7479693" cy="2860283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3335109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838201" y="3288600"/>
                <a:ext cx="7476066" cy="0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854523" y="2636499"/>
                <a:ext cx="248517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400" dirty="0" smtClean="0">
                    <a:solidFill>
                      <a:srgbClr val="FFFFFF"/>
                    </a:solidFill>
                  </a:rPr>
                  <a:t>Отчеты об использовании </a:t>
                </a:r>
              </a:p>
              <a:p>
                <a:pPr lvl="0" algn="ctr"/>
                <a:r>
                  <a:rPr lang="ru-RU" sz="1400" dirty="0">
                    <a:solidFill>
                      <a:srgbClr val="FFFFFF"/>
                    </a:solidFill>
                  </a:rPr>
                  <a:t>и</a:t>
                </a:r>
                <a:r>
                  <a:rPr lang="ru-RU" sz="1400" dirty="0" smtClean="0">
                    <a:solidFill>
                      <a:srgbClr val="FFFFFF"/>
                    </a:solidFill>
                  </a:rPr>
                  <a:t> расходах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331863" y="2646807"/>
                <a:ext cx="248517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400" dirty="0" smtClean="0">
                    <a:solidFill>
                      <a:srgbClr val="FFFFFF"/>
                    </a:solidFill>
                  </a:rPr>
                  <a:t>Окупаемость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801359" y="2560301"/>
                <a:ext cx="2516535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400" dirty="0" smtClean="0">
                    <a:solidFill>
                      <a:srgbClr val="FFFFFF"/>
                    </a:solidFill>
                  </a:rPr>
                  <a:t>Простое управление устройством и целым парком устройств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46685" y="4232318"/>
                <a:ext cx="2496709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400" dirty="0" smtClean="0">
                    <a:solidFill>
                      <a:srgbClr val="FFFFFF"/>
                    </a:solidFill>
                  </a:rPr>
                  <a:t>Автоматическое управление тонером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/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ru-RU" sz="1400" dirty="0" smtClean="0">
                    <a:solidFill>
                      <a:srgbClr val="FFFFFF"/>
                    </a:solidFill>
                  </a:rPr>
                  <a:t>и сбор данных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265993" y="4352439"/>
                <a:ext cx="267546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400" dirty="0" smtClean="0">
                    <a:solidFill>
                      <a:srgbClr val="FFFFFF"/>
                    </a:solidFill>
                  </a:rPr>
                  <a:t>Дистанционная </a:t>
                </a:r>
              </a:p>
              <a:p>
                <a:pPr lvl="0" algn="ctr"/>
                <a:r>
                  <a:rPr lang="ru-RU" sz="1400" dirty="0" smtClean="0">
                    <a:solidFill>
                      <a:srgbClr val="FFFFFF"/>
                    </a:solidFill>
                  </a:rPr>
                  <a:t>диагностика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807818" y="4272518"/>
                <a:ext cx="2502237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400" dirty="0" smtClean="0">
                    <a:solidFill>
                      <a:srgbClr val="FFFFFF"/>
                    </a:solidFill>
                  </a:rPr>
                  <a:t>Профессиональное качество документов на любом устройстве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6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Isosceles Triangle 36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39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Isosceles Triangle 39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53159" y="1679781"/>
            <a:ext cx="817857" cy="817857"/>
            <a:chOff x="1352167" y="1414629"/>
            <a:chExt cx="1424936" cy="14249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220" y="1669717"/>
              <a:ext cx="844660" cy="8446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" name="Oval 45"/>
            <p:cNvSpPr/>
            <p:nvPr/>
          </p:nvSpPr>
          <p:spPr>
            <a:xfrm>
              <a:off x="1352167" y="1414629"/>
              <a:ext cx="1424936" cy="1424936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83803" y="1681200"/>
            <a:ext cx="817200" cy="817200"/>
            <a:chOff x="6450729" y="1501573"/>
            <a:chExt cx="1251543" cy="125154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3959" y="1705337"/>
              <a:ext cx="834833" cy="8316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Oval 46"/>
            <p:cNvSpPr/>
            <p:nvPr/>
          </p:nvSpPr>
          <p:spPr>
            <a:xfrm>
              <a:off x="6450729" y="1501573"/>
              <a:ext cx="1251543" cy="1251543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81493" y="1681200"/>
            <a:ext cx="817200" cy="817200"/>
            <a:chOff x="3968328" y="1577985"/>
            <a:chExt cx="1226678" cy="1226678"/>
          </a:xfrm>
        </p:grpSpPr>
        <p:grpSp>
          <p:nvGrpSpPr>
            <p:cNvPr id="13" name="Group 12"/>
            <p:cNvGrpSpPr/>
            <p:nvPr/>
          </p:nvGrpSpPr>
          <p:grpSpPr>
            <a:xfrm>
              <a:off x="4203292" y="1639167"/>
              <a:ext cx="970070" cy="1087434"/>
              <a:chOff x="2864702" y="433073"/>
              <a:chExt cx="2200176" cy="246636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ChalkSketch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0291" y="1274851"/>
                <a:ext cx="1624587" cy="16245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2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ChalkSketch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4702" y="433073"/>
                <a:ext cx="1624587" cy="162458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8" name="Oval 47"/>
            <p:cNvSpPr/>
            <p:nvPr/>
          </p:nvSpPr>
          <p:spPr>
            <a:xfrm>
              <a:off x="3968328" y="1577985"/>
              <a:ext cx="1226678" cy="1226678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07487" y="3391200"/>
            <a:ext cx="817200" cy="817200"/>
            <a:chOff x="4207487" y="3351632"/>
            <a:chExt cx="817200" cy="81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  <a14:imgEffect>
                        <a14:colorTemperature colorTemp="115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366" y="3351632"/>
              <a:ext cx="717994" cy="684044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4207487" y="3390273"/>
              <a:ext cx="817200" cy="778559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42033" y="3389911"/>
            <a:ext cx="817200" cy="817200"/>
            <a:chOff x="1610750" y="3276669"/>
            <a:chExt cx="907770" cy="8941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ChalkSketch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380" y="3347567"/>
              <a:ext cx="682031" cy="682031"/>
            </a:xfrm>
            <a:prstGeom prst="rect">
              <a:avLst/>
            </a:prstGeom>
          </p:spPr>
        </p:pic>
        <p:sp>
          <p:nvSpPr>
            <p:cNvPr id="51" name="Oval 50"/>
            <p:cNvSpPr/>
            <p:nvPr/>
          </p:nvSpPr>
          <p:spPr>
            <a:xfrm>
              <a:off x="1610750" y="3276669"/>
              <a:ext cx="907770" cy="894104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23258" y="3391200"/>
            <a:ext cx="817200" cy="817200"/>
            <a:chOff x="6723258" y="3391200"/>
            <a:chExt cx="817200" cy="817200"/>
          </a:xfrm>
        </p:grpSpPr>
        <p:sp>
          <p:nvSpPr>
            <p:cNvPr id="49" name="Oval 48"/>
            <p:cNvSpPr/>
            <p:nvPr/>
          </p:nvSpPr>
          <p:spPr>
            <a:xfrm>
              <a:off x="6723258" y="3391200"/>
              <a:ext cx="817200" cy="817200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826568" y="3425555"/>
              <a:ext cx="628374" cy="678264"/>
              <a:chOff x="7469265" y="2945846"/>
              <a:chExt cx="967994" cy="1211688"/>
            </a:xfrm>
          </p:grpSpPr>
          <p:pic>
            <p:nvPicPr>
              <p:cNvPr id="44" name="Picture 43" descr="Productive_Finisher3.png"/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59307" y="3774470"/>
                <a:ext cx="613151" cy="383064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265" y="2945846"/>
                <a:ext cx="967994" cy="9679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8863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Cover_bl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5659" y="1600201"/>
            <a:ext cx="8060803" cy="3543300"/>
          </a:xfrm>
          <a:prstGeom prst="rect">
            <a:avLst/>
          </a:prstGeom>
          <a:solidFill>
            <a:srgbClr val="DBB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cs typeface="Century Gothic"/>
              </a:rPr>
              <a:t>БЕЗОПАСНАЯ РАБОТА С ДОКУМЕНТАМИ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7422" y="845914"/>
            <a:ext cx="7190830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err="1" smtClean="0">
                <a:solidFill>
                  <a:schemeClr val="bg1"/>
                </a:solidFill>
              </a:rPr>
              <a:t>imageRUNNER</a:t>
            </a:r>
            <a:r>
              <a:rPr lang="en-GB" sz="1400" dirty="0" smtClean="0">
                <a:solidFill>
                  <a:schemeClr val="bg1"/>
                </a:solidFill>
              </a:rPr>
              <a:t> ADVANCE </a:t>
            </a:r>
            <a:r>
              <a:rPr lang="ru-RU" sz="1400" dirty="0" smtClean="0">
                <a:solidFill>
                  <a:schemeClr val="bg1"/>
                </a:solidFill>
              </a:rPr>
              <a:t>обеспечивает подлинность и конфиденциальность информации: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29" name="Picture 28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pic>
        <p:nvPicPr>
          <p:cNvPr id="18" name="Picture 17" descr="securit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680" y="322861"/>
            <a:ext cx="496950" cy="67455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Isosceles Triangle 3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40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Isosceles Triangle 40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9617" y="2058566"/>
            <a:ext cx="8052905" cy="2601629"/>
            <a:chOff x="529617" y="2058566"/>
            <a:chExt cx="8052905" cy="2601629"/>
          </a:xfrm>
        </p:grpSpPr>
        <p:grpSp>
          <p:nvGrpSpPr>
            <p:cNvPr id="2" name="Group 1"/>
            <p:cNvGrpSpPr/>
            <p:nvPr/>
          </p:nvGrpSpPr>
          <p:grpSpPr>
            <a:xfrm>
              <a:off x="529617" y="2058566"/>
              <a:ext cx="6455384" cy="2601629"/>
              <a:chOff x="529617" y="2058566"/>
              <a:chExt cx="6455384" cy="260162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141679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365785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977838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753732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29617" y="3570690"/>
                <a:ext cx="162938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000" kern="1000" spc="-30" dirty="0" smtClean="0">
                    <a:solidFill>
                      <a:srgbClr val="FFFFFF"/>
                    </a:solidFill>
                  </a:rPr>
                  <a:t>Контроль доступа и использования посредством</a:t>
                </a:r>
                <a:r>
                  <a:rPr lang="en-GB" sz="1000" kern="1000" spc="-30" dirty="0" smtClean="0">
                    <a:solidFill>
                      <a:srgbClr val="FFFFFF"/>
                    </a:solidFill>
                  </a:rPr>
                  <a:t> </a:t>
                </a:r>
                <a:endParaRPr lang="ru-RU" sz="1000" kern="1000" spc="-30" dirty="0" smtClean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en-GB" sz="1000" kern="1000" spc="-30" dirty="0" smtClean="0">
                    <a:solidFill>
                      <a:srgbClr val="FFFFFF"/>
                    </a:solidFill>
                  </a:rPr>
                  <a:t>Universal </a:t>
                </a:r>
                <a:r>
                  <a:rPr lang="en-GB" sz="1000" kern="1000" spc="-30" dirty="0">
                    <a:solidFill>
                      <a:srgbClr val="FFFFFF"/>
                    </a:solidFill>
                  </a:rPr>
                  <a:t>Login Manager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121351" y="3570690"/>
                <a:ext cx="1629384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000" dirty="0" smtClean="0">
                    <a:solidFill>
                      <a:srgbClr val="FFFFFF"/>
                    </a:solidFill>
                  </a:rPr>
                  <a:t>Масштабируемая безопасность включая ограничения, основанные на правах пользователя.</a:t>
                </a:r>
                <a:endParaRPr lang="en-GB" sz="1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746950" y="3570690"/>
                <a:ext cx="162938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000" dirty="0" smtClean="0">
                    <a:solidFill>
                      <a:srgbClr val="FFFFFF"/>
                    </a:solidFill>
                  </a:rPr>
                  <a:t>Конфиденциальность информации во всех рабочих процессах</a:t>
                </a:r>
                <a:endParaRPr lang="en-GB" sz="1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55617" y="3570690"/>
                <a:ext cx="162938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ru-RU" sz="1000" dirty="0" smtClean="0">
                    <a:solidFill>
                      <a:srgbClr val="FFFFFF"/>
                    </a:solidFill>
                  </a:rPr>
                  <a:t>Совместимость с </a:t>
                </a:r>
                <a:r>
                  <a:rPr lang="en-GB" sz="1000" dirty="0" err="1" smtClean="0">
                    <a:solidFill>
                      <a:srgbClr val="FFFFFF"/>
                    </a:solidFill>
                  </a:rPr>
                  <a:t>uniFLOW</a:t>
                </a:r>
                <a:r>
                  <a:rPr lang="en-GB" sz="1000" dirty="0" smtClean="0">
                    <a:solidFill>
                      <a:srgbClr val="FFFFFF"/>
                    </a:solidFill>
                  </a:rPr>
                  <a:t> </a:t>
                </a:r>
                <a:r>
                  <a:rPr lang="ru-RU" sz="1000" dirty="0" smtClean="0">
                    <a:solidFill>
                      <a:srgbClr val="FFFFFF"/>
                    </a:solidFill>
                  </a:rPr>
                  <a:t>для увеличения безопасности по требованию</a:t>
                </a:r>
                <a:endParaRPr lang="en-GB" sz="1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6953138" y="3608272"/>
              <a:ext cx="1629384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ru-RU" sz="1000" dirty="0" smtClean="0">
                  <a:solidFill>
                    <a:srgbClr val="FFFFFF"/>
                  </a:solidFill>
                </a:rPr>
                <a:t>Поддержка </a:t>
              </a:r>
              <a:r>
                <a:rPr lang="en-GB" sz="1000" dirty="0" smtClean="0">
                  <a:solidFill>
                    <a:srgbClr val="FFFFFF"/>
                  </a:solidFill>
                </a:rPr>
                <a:t>IT </a:t>
              </a:r>
              <a:r>
                <a:rPr lang="ru-RU" sz="1000" dirty="0" smtClean="0">
                  <a:solidFill>
                    <a:srgbClr val="FFFFFF"/>
                  </a:solidFill>
                </a:rPr>
                <a:t>стандартов безопасности</a:t>
              </a:r>
              <a:r>
                <a:rPr lang="en-GB" sz="1000" dirty="0" smtClean="0">
                  <a:solidFill>
                    <a:srgbClr val="FFFFFF"/>
                  </a:solidFill>
                </a:rPr>
                <a:t> </a:t>
              </a:r>
              <a:r>
                <a:rPr lang="ru-RU" sz="1000" dirty="0" smtClean="0">
                  <a:solidFill>
                    <a:srgbClr val="FFFFFF"/>
                  </a:solidFill>
                </a:rPr>
                <a:t>для обеспечения конфиденциальности документов и данных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229" y="2242584"/>
            <a:ext cx="7503225" cy="1100667"/>
            <a:chOff x="792229" y="2242584"/>
            <a:chExt cx="7503225" cy="1100667"/>
          </a:xfrm>
        </p:grpSpPr>
        <p:grpSp>
          <p:nvGrpSpPr>
            <p:cNvPr id="10" name="Group 9"/>
            <p:cNvGrpSpPr/>
            <p:nvPr/>
          </p:nvGrpSpPr>
          <p:grpSpPr>
            <a:xfrm>
              <a:off x="792229" y="2242584"/>
              <a:ext cx="7503225" cy="1100667"/>
              <a:chOff x="792229" y="2540001"/>
              <a:chExt cx="7503225" cy="110066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191000" y="2607733"/>
                <a:ext cx="762000" cy="914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792229" y="2540001"/>
                <a:ext cx="7503225" cy="1100667"/>
                <a:chOff x="792229" y="2540001"/>
                <a:chExt cx="7503225" cy="1100667"/>
              </a:xfrm>
            </p:grpSpPr>
            <p:pic>
              <p:nvPicPr>
                <p:cNvPr id="32" name="Picture 31" descr="controller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229" y="2599268"/>
                  <a:ext cx="1159571" cy="965356"/>
                </a:xfrm>
                <a:prstGeom prst="rect">
                  <a:avLst/>
                </a:prstGeom>
              </p:spPr>
            </p:pic>
            <p:pic>
              <p:nvPicPr>
                <p:cNvPr id="3" name="Picture 2" descr="secure_2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5333" y="2540001"/>
                  <a:ext cx="916883" cy="1085256"/>
                </a:xfrm>
                <a:prstGeom prst="rect">
                  <a:avLst/>
                </a:prstGeom>
              </p:spPr>
            </p:pic>
            <p:pic>
              <p:nvPicPr>
                <p:cNvPr id="5" name="Picture 4" descr="secure_3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2333" y="2646172"/>
                  <a:ext cx="1013121" cy="896619"/>
                </a:xfrm>
                <a:prstGeom prst="rect">
                  <a:avLst/>
                </a:prstGeom>
              </p:spPr>
            </p:pic>
            <p:sp>
              <p:nvSpPr>
                <p:cNvPr id="33" name="Rounded Rectangle 32"/>
                <p:cNvSpPr/>
                <p:nvPr/>
              </p:nvSpPr>
              <p:spPr>
                <a:xfrm>
                  <a:off x="5647266" y="2573868"/>
                  <a:ext cx="1075267" cy="10668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8327" y="2563977"/>
                  <a:ext cx="855471" cy="107533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45699" t="41677" r="31936" b="43527"/>
            <a:stretch/>
          </p:blipFill>
          <p:spPr>
            <a:xfrm>
              <a:off x="5769435" y="2625238"/>
              <a:ext cx="865809" cy="357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7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Cover_bl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2AD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«Зеленые» технологии</a:t>
            </a:r>
            <a:endParaRPr lang="en-GB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7422" y="845914"/>
            <a:ext cx="7318662" cy="3913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The </a:t>
            </a:r>
            <a:r>
              <a:rPr lang="en-GB" sz="1400" dirty="0" err="1" smtClean="0">
                <a:solidFill>
                  <a:srgbClr val="FFFFFF"/>
                </a:solidFill>
              </a:rPr>
              <a:t>imageRUNNER</a:t>
            </a:r>
            <a:r>
              <a:rPr lang="en-GB" sz="1400" dirty="0" smtClean="0">
                <a:solidFill>
                  <a:srgbClr val="FFFFFF"/>
                </a:solidFill>
              </a:rPr>
              <a:t> ADVANCE </a:t>
            </a:r>
            <a:r>
              <a:rPr lang="en-GB" sz="1400" dirty="0">
                <a:solidFill>
                  <a:srgbClr val="FFFFFF"/>
                </a:solidFill>
              </a:rPr>
              <a:t>series is designed to reduce energy consumption and environmental </a:t>
            </a:r>
            <a:r>
              <a:rPr lang="en-GB" sz="1400" dirty="0" smtClean="0">
                <a:solidFill>
                  <a:srgbClr val="FFFFFF"/>
                </a:solidFill>
              </a:rPr>
              <a:t>impact</a:t>
            </a:r>
            <a:endParaRPr lang="en-GB" sz="1400" dirty="0">
              <a:solidFill>
                <a:srgbClr val="FFFFFF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29" name="Picture 28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5659" y="1600201"/>
            <a:ext cx="8060803" cy="3543300"/>
          </a:xfrm>
          <a:prstGeom prst="rect">
            <a:avLst/>
          </a:prstGeom>
          <a:solidFill>
            <a:srgbClr val="3C75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ustai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586" y="331687"/>
            <a:ext cx="483527" cy="68876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3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Isosceles Triangle 33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36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Isosceles Triangle 36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1869" y="1854180"/>
            <a:ext cx="7284242" cy="1555737"/>
            <a:chOff x="901869" y="1854180"/>
            <a:chExt cx="7284242" cy="1555737"/>
          </a:xfrm>
        </p:grpSpPr>
        <p:grpSp>
          <p:nvGrpSpPr>
            <p:cNvPr id="8" name="Group 7"/>
            <p:cNvGrpSpPr/>
            <p:nvPr/>
          </p:nvGrpSpPr>
          <p:grpSpPr>
            <a:xfrm>
              <a:off x="901869" y="2146022"/>
              <a:ext cx="6993927" cy="1263895"/>
              <a:chOff x="901869" y="2379132"/>
              <a:chExt cx="6993927" cy="1263895"/>
            </a:xfrm>
          </p:grpSpPr>
          <p:pic>
            <p:nvPicPr>
              <p:cNvPr id="3" name="Picture 2" descr="Enery_efficient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1869" y="2379132"/>
                <a:ext cx="1275245" cy="1255775"/>
              </a:xfrm>
              <a:prstGeom prst="rect">
                <a:avLst/>
              </a:prstGeom>
            </p:spPr>
          </p:pic>
          <p:pic>
            <p:nvPicPr>
              <p:cNvPr id="4" name="Picture 3" descr="Eco_stapler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91402" y="3203125"/>
                <a:ext cx="704394" cy="439902"/>
              </a:xfrm>
              <a:prstGeom prst="rect">
                <a:avLst/>
              </a:prstGeom>
            </p:spPr>
          </p:pic>
          <p:pic>
            <p:nvPicPr>
              <p:cNvPr id="5" name="Picture 4" descr="Class_leading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2266" y="2531535"/>
                <a:ext cx="1096753" cy="103902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2997200" y="2489202"/>
                <a:ext cx="1075267" cy="1066800"/>
                <a:chOff x="2997200" y="2446867"/>
                <a:chExt cx="1075267" cy="1066800"/>
              </a:xfrm>
            </p:grpSpPr>
            <p:sp>
              <p:nvSpPr>
                <p:cNvPr id="6" name="Rounded Rectangle 5"/>
                <p:cNvSpPr/>
                <p:nvPr/>
              </p:nvSpPr>
              <p:spPr>
                <a:xfrm>
                  <a:off x="2997200" y="2446867"/>
                  <a:ext cx="1075267" cy="10668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 descr="21_Icon4.png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56467" y="2531533"/>
                  <a:ext cx="939800" cy="880534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86" y="1854180"/>
              <a:ext cx="1285025" cy="1285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529616" y="2058566"/>
            <a:ext cx="8072517" cy="2601629"/>
            <a:chOff x="529616" y="2058566"/>
            <a:chExt cx="8072517" cy="260162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561626" y="2058566"/>
              <a:ext cx="0" cy="2601629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68226" y="2058566"/>
              <a:ext cx="0" cy="2601629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574826" y="2058566"/>
              <a:ext cx="0" cy="2601629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29616" y="3610882"/>
              <a:ext cx="2027317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Energy efficient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design</a:t>
              </a:r>
              <a:r>
                <a:rPr lang="en-GB" sz="1000" dirty="0">
                  <a:solidFill>
                    <a:srgbClr val="FFFFFF"/>
                  </a:solidFill>
                </a:rPr>
                <a:t>, production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and use</a:t>
              </a:r>
            </a:p>
            <a:p>
              <a:pPr lvl="0" algn="ctr"/>
              <a:endParaRPr lang="en-GB" sz="1000" dirty="0">
                <a:solidFill>
                  <a:srgbClr val="FFFFFF"/>
                </a:solidFill>
              </a:endParaRPr>
            </a:p>
            <a:p>
              <a:pPr lvl="0" algn="ctr"/>
              <a:r>
                <a:rPr lang="en-GB" sz="1000" dirty="0" smtClean="0">
                  <a:solidFill>
                    <a:srgbClr val="FFFFFF"/>
                  </a:solidFill>
                </a:rPr>
                <a:t>Also uses Bio-Plastics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53149" y="3610882"/>
              <a:ext cx="20273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ENERGY STAR</a:t>
              </a:r>
              <a:r>
                <a:rPr lang="en-GB" sz="1000" baseline="30000" dirty="0">
                  <a:solidFill>
                    <a:srgbClr val="FFFFFF"/>
                  </a:solidFill>
                </a:rPr>
                <a:t>®</a:t>
              </a:r>
              <a:r>
                <a:rPr lang="en-GB" sz="1000" dirty="0">
                  <a:solidFill>
                    <a:srgbClr val="FFFFFF"/>
                  </a:solidFill>
                </a:rPr>
                <a:t>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qualified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59749" y="3610882"/>
              <a:ext cx="20273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Class Leading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TEC</a:t>
              </a:r>
              <a:r>
                <a:rPr lang="en-GB" sz="1000" dirty="0">
                  <a:solidFill>
                    <a:srgbClr val="FFFFFF"/>
                  </a:solidFill>
                </a:rPr>
                <a:t>* rating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74816" y="3610882"/>
              <a:ext cx="202731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spc="-50" dirty="0" smtClean="0">
                  <a:solidFill>
                    <a:srgbClr val="FFFFFF"/>
                  </a:solidFill>
                </a:rPr>
                <a:t>Automatic finishing options </a:t>
              </a:r>
            </a:p>
            <a:p>
              <a:pPr lvl="0" algn="ctr"/>
              <a:r>
                <a:rPr lang="en-GB" sz="1000" spc="-50" dirty="0" smtClean="0">
                  <a:solidFill>
                    <a:srgbClr val="FFFFFF"/>
                  </a:solidFill>
                </a:rPr>
                <a:t>including Eco-stapler* </a:t>
              </a:r>
            </a:p>
            <a:p>
              <a:pPr lvl="0" algn="ctr"/>
              <a:r>
                <a:rPr lang="en-GB" sz="1000" spc="-50" dirty="0" smtClean="0">
                  <a:solidFill>
                    <a:srgbClr val="FFFFFF"/>
                  </a:solidFill>
                </a:rPr>
                <a:t>reduces waste</a:t>
              </a:r>
              <a:endParaRPr lang="en-GB" sz="1000" spc="-50" dirty="0">
                <a:solidFill>
                  <a:srgbClr val="FFFFFF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529939" y="4949155"/>
            <a:ext cx="202731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GB" sz="800" spc="-50" dirty="0" smtClean="0">
                <a:solidFill>
                  <a:srgbClr val="FFFFFF"/>
                </a:solidFill>
              </a:rPr>
              <a:t>*</a:t>
            </a:r>
            <a:r>
              <a:rPr lang="en-GB" sz="800" spc="-50" dirty="0" err="1" smtClean="0">
                <a:solidFill>
                  <a:srgbClr val="FFFFFF"/>
                </a:solidFill>
              </a:rPr>
              <a:t>iR</a:t>
            </a:r>
            <a:r>
              <a:rPr lang="en-GB" sz="800" spc="-50" dirty="0" smtClean="0">
                <a:solidFill>
                  <a:srgbClr val="FFFFFF"/>
                </a:solidFill>
              </a:rPr>
              <a:t> ADVC 3300 series only</a:t>
            </a:r>
            <a:endParaRPr lang="en-GB" sz="8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Cover_bl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-1"/>
            <a:ext cx="9144000" cy="1745097"/>
          </a:xfrm>
          <a:prstGeom prst="rect">
            <a:avLst/>
          </a:prstGeom>
          <a:solidFill>
            <a:srgbClr val="4B4F54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2" y="339501"/>
            <a:ext cx="8640067" cy="397099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Canon </a:t>
            </a:r>
            <a:r>
              <a:rPr lang="en-GB" dirty="0" err="1" smtClean="0">
                <a:solidFill>
                  <a:srgbClr val="FFFFFF"/>
                </a:solidFill>
              </a:rPr>
              <a:t>imageRUNNER</a:t>
            </a:r>
            <a:r>
              <a:rPr lang="en-GB" dirty="0" smtClean="0">
                <a:solidFill>
                  <a:srgbClr val="FFFFFF"/>
                </a:solidFill>
              </a:rPr>
              <a:t> ADVANCE</a:t>
            </a:r>
            <a:r>
              <a:rPr lang="ru-RU" dirty="0" smtClean="0">
                <a:solidFill>
                  <a:srgbClr val="FFFFFF"/>
                </a:solidFill>
              </a:rPr>
              <a:t> модельный ряд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5901" y="819996"/>
            <a:ext cx="7534796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spc="-50" dirty="0" smtClean="0">
                <a:solidFill>
                  <a:schemeClr val="bg1"/>
                </a:solidFill>
              </a:rPr>
              <a:t>Оцените мощь </a:t>
            </a:r>
            <a:r>
              <a:rPr lang="en-US" sz="1400" spc="-50" dirty="0" err="1" smtClean="0">
                <a:solidFill>
                  <a:schemeClr val="bg1"/>
                </a:solidFill>
              </a:rPr>
              <a:t>imageRUNNER</a:t>
            </a:r>
            <a:r>
              <a:rPr lang="en-US" sz="1400" spc="-50" dirty="0" smtClean="0">
                <a:solidFill>
                  <a:schemeClr val="bg1"/>
                </a:solidFill>
              </a:rPr>
              <a:t> </a:t>
            </a:r>
            <a:r>
              <a:rPr lang="en-US" sz="1400" spc="-50" dirty="0">
                <a:solidFill>
                  <a:schemeClr val="bg1"/>
                </a:solidFill>
              </a:rPr>
              <a:t>ADVANCE </a:t>
            </a:r>
            <a:r>
              <a:rPr lang="ru-RU" sz="1400" spc="-50" dirty="0" smtClean="0">
                <a:solidFill>
                  <a:schemeClr val="bg1"/>
                </a:solidFill>
              </a:rPr>
              <a:t>и преимущества, которые он дает</a:t>
            </a:r>
            <a:r>
              <a:rPr lang="en-US" sz="1400" spc="-50" dirty="0" smtClean="0">
                <a:solidFill>
                  <a:schemeClr val="bg1"/>
                </a:solidFill>
              </a:rPr>
              <a:t>. </a:t>
            </a:r>
            <a:r>
              <a:rPr lang="ru-RU" sz="1400" spc="-50" dirty="0" smtClean="0">
                <a:solidFill>
                  <a:schemeClr val="bg1"/>
                </a:solidFill>
              </a:rPr>
              <a:t>Модельный ряд постоянно расширяется </a:t>
            </a:r>
            <a:r>
              <a:rPr lang="en-US" sz="1400" spc="-50" dirty="0" smtClean="0">
                <a:solidFill>
                  <a:schemeClr val="bg1"/>
                </a:solidFill>
              </a:rPr>
              <a:t> </a:t>
            </a:r>
            <a:r>
              <a:rPr lang="ru-RU" sz="1400" spc="-50" dirty="0" smtClean="0">
                <a:solidFill>
                  <a:schemeClr val="bg1"/>
                </a:solidFill>
              </a:rPr>
              <a:t>и совершенствуется на основе  постоянно меняющихся требований к офисной технике.</a:t>
            </a:r>
            <a:endParaRPr lang="en-US" sz="1400" spc="-50" dirty="0">
              <a:solidFill>
                <a:schemeClr val="bg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53196" y="219204"/>
            <a:ext cx="72008" cy="7200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3409609" y="3634945"/>
            <a:ext cx="1246674" cy="1246674"/>
            <a:chOff x="4832390" y="3476750"/>
            <a:chExt cx="1246674" cy="1246674"/>
          </a:xfrm>
        </p:grpSpPr>
        <p:sp>
          <p:nvSpPr>
            <p:cNvPr id="83" name="Oval 82">
              <a:hlinkClick r:id="rId4" action="ppaction://hlinksldjump"/>
            </p:cNvPr>
            <p:cNvSpPr/>
            <p:nvPr/>
          </p:nvSpPr>
          <p:spPr>
            <a:xfrm>
              <a:off x="4832390" y="3476750"/>
              <a:ext cx="1246674" cy="124667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84" name="TextBox 83">
              <a:hlinkClick r:id="rId4" action="ppaction://hlinksldjump"/>
            </p:cNvPr>
            <p:cNvSpPr txBox="1"/>
            <p:nvPr/>
          </p:nvSpPr>
          <p:spPr>
            <a:xfrm>
              <a:off x="4851099" y="4273515"/>
              <a:ext cx="1205032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cs typeface="Century Gothic"/>
                </a:rPr>
                <a:t>Интеграция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00" name="Picture 99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8948" y="3636886"/>
              <a:ext cx="629631" cy="62137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696310" y="3634945"/>
            <a:ext cx="1246674" cy="1246674"/>
            <a:chOff x="2156097" y="3476750"/>
            <a:chExt cx="1246674" cy="1246674"/>
          </a:xfrm>
        </p:grpSpPr>
        <p:sp>
          <p:nvSpPr>
            <p:cNvPr id="77" name="Oval 76">
              <a:hlinkClick r:id="rId6" action="ppaction://hlinksldjump"/>
            </p:cNvPr>
            <p:cNvSpPr/>
            <p:nvPr/>
          </p:nvSpPr>
          <p:spPr>
            <a:xfrm>
              <a:off x="2156097" y="3476750"/>
              <a:ext cx="1246674" cy="1246674"/>
            </a:xfrm>
            <a:prstGeom prst="ellipse">
              <a:avLst/>
            </a:prstGeom>
            <a:solidFill>
              <a:srgbClr val="A31A7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78" name="TextBox 77">
              <a:hlinkClick r:id="rId6" action="ppaction://hlinksldjump"/>
            </p:cNvPr>
            <p:cNvSpPr txBox="1"/>
            <p:nvPr/>
          </p:nvSpPr>
          <p:spPr>
            <a:xfrm>
              <a:off x="2174806" y="4234500"/>
              <a:ext cx="1205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Управление</a:t>
              </a:r>
            </a:p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расходами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02" name="Picture 101" descr="cost_control.png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0619" y="3645697"/>
              <a:ext cx="783846" cy="60473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983011" y="3634945"/>
            <a:ext cx="1246674" cy="1246674"/>
            <a:chOff x="3488996" y="3476750"/>
            <a:chExt cx="1246674" cy="1246674"/>
          </a:xfrm>
        </p:grpSpPr>
        <p:sp>
          <p:nvSpPr>
            <p:cNvPr id="80" name="Oval 79">
              <a:hlinkClick r:id="rId8" action="ppaction://hlinksldjump"/>
            </p:cNvPr>
            <p:cNvSpPr/>
            <p:nvPr/>
          </p:nvSpPr>
          <p:spPr>
            <a:xfrm>
              <a:off x="3488996" y="3476750"/>
              <a:ext cx="1246674" cy="124667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81" name="TextBox 80">
              <a:hlinkClick r:id="rId8" action="ppaction://hlinksldjump"/>
            </p:cNvPr>
            <p:cNvSpPr txBox="1"/>
            <p:nvPr/>
          </p:nvSpPr>
          <p:spPr>
            <a:xfrm>
              <a:off x="3507705" y="4303750"/>
              <a:ext cx="1205032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cs typeface="Century Gothic"/>
                </a:rPr>
                <a:t>Безопасность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03" name="Picture 102" descr="security.png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19" y="3619074"/>
              <a:ext cx="496950" cy="67455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117572" y="3637423"/>
            <a:ext cx="1257346" cy="1246674"/>
            <a:chOff x="6170448" y="3476750"/>
            <a:chExt cx="1257346" cy="1246674"/>
          </a:xfrm>
        </p:grpSpPr>
        <p:sp>
          <p:nvSpPr>
            <p:cNvPr id="86" name="Oval 85">
              <a:hlinkClick r:id="rId10" action="ppaction://hlinksldjump"/>
            </p:cNvPr>
            <p:cNvSpPr/>
            <p:nvPr/>
          </p:nvSpPr>
          <p:spPr>
            <a:xfrm>
              <a:off x="6175784" y="3476750"/>
              <a:ext cx="1246674" cy="12466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87" name="TextBox 86">
              <a:hlinkClick r:id="rId10" action="ppaction://hlinksldjump"/>
            </p:cNvPr>
            <p:cNvSpPr txBox="1"/>
            <p:nvPr/>
          </p:nvSpPr>
          <p:spPr>
            <a:xfrm>
              <a:off x="6170448" y="4259074"/>
              <a:ext cx="12573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cs typeface="Century Gothic"/>
                </a:rPr>
                <a:t>Продуктивность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04" name="Picture 103" descr="productivity.png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564" y="3654338"/>
              <a:ext cx="563876" cy="60473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269711" y="3634945"/>
            <a:ext cx="1246674" cy="1246674"/>
            <a:chOff x="7519178" y="3476750"/>
            <a:chExt cx="1246674" cy="1246674"/>
          </a:xfrm>
        </p:grpSpPr>
        <p:sp>
          <p:nvSpPr>
            <p:cNvPr id="89" name="Oval 88">
              <a:hlinkClick r:id="rId12" action="ppaction://hlinksldjump"/>
            </p:cNvPr>
            <p:cNvSpPr/>
            <p:nvPr/>
          </p:nvSpPr>
          <p:spPr>
            <a:xfrm>
              <a:off x="7519178" y="3476750"/>
              <a:ext cx="1246674" cy="1246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90" name="TextBox 89">
              <a:hlinkClick r:id="rId12" action="ppaction://hlinksldjump"/>
            </p:cNvPr>
            <p:cNvSpPr txBox="1"/>
            <p:nvPr/>
          </p:nvSpPr>
          <p:spPr>
            <a:xfrm>
              <a:off x="7537887" y="4303750"/>
              <a:ext cx="1205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cs typeface="Century Gothic"/>
                </a:rPr>
                <a:t>«Зеленые» технологии</a:t>
              </a:r>
              <a:endParaRPr lang="en-US" sz="1000" b="1" dirty="0">
                <a:solidFill>
                  <a:schemeClr val="bg1"/>
                </a:solidFill>
                <a:cs typeface="Century Gothic"/>
              </a:endParaRPr>
            </a:p>
          </p:txBody>
        </p:sp>
        <p:pic>
          <p:nvPicPr>
            <p:cNvPr id="105" name="Picture 104" descr="sustain.png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7253" y="3602501"/>
              <a:ext cx="483527" cy="68876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82233" y="2819407"/>
            <a:ext cx="8232504" cy="1383652"/>
            <a:chOff x="282233" y="2650067"/>
            <a:chExt cx="8232504" cy="1383652"/>
          </a:xfrm>
        </p:grpSpPr>
        <p:sp>
          <p:nvSpPr>
            <p:cNvPr id="63" name="Oval 62"/>
            <p:cNvSpPr/>
            <p:nvPr/>
          </p:nvSpPr>
          <p:spPr>
            <a:xfrm>
              <a:off x="401417" y="2650067"/>
              <a:ext cx="1383652" cy="1383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2233" y="3150734"/>
              <a:ext cx="162202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Кликните, чтобы узнать больше</a:t>
              </a:r>
              <a:endParaRPr lang="en-US" sz="12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8" name="Straight Connector 57"/>
            <p:cNvCxnSpPr>
              <a:endCxn id="63" idx="6"/>
            </p:cNvCxnSpPr>
            <p:nvPr/>
          </p:nvCxnSpPr>
          <p:spPr>
            <a:xfrm flipH="1" flipV="1">
              <a:off x="1785069" y="3341893"/>
              <a:ext cx="6729668" cy="19172"/>
            </a:xfrm>
            <a:prstGeom prst="line">
              <a:avLst/>
            </a:prstGeom>
            <a:ln w="19050" cmpd="sng">
              <a:solidFill>
                <a:srgbClr val="4B4F54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7018218" y="1893274"/>
            <a:ext cx="1499262" cy="1499085"/>
            <a:chOff x="4819519" y="1959060"/>
            <a:chExt cx="1246821" cy="1246674"/>
          </a:xfrm>
        </p:grpSpPr>
        <p:sp>
          <p:nvSpPr>
            <p:cNvPr id="101" name="Oval 100">
              <a:hlinkClick r:id="rId14" action="ppaction://hlinksldjump"/>
            </p:cNvPr>
            <p:cNvSpPr/>
            <p:nvPr/>
          </p:nvSpPr>
          <p:spPr>
            <a:xfrm>
              <a:off x="4819592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43" name="TextBox 42">
              <a:hlinkClick r:id="rId14" action="ppaction://hlinksldjump"/>
            </p:cNvPr>
            <p:cNvSpPr txBox="1"/>
            <p:nvPr/>
          </p:nvSpPr>
          <p:spPr>
            <a:xfrm>
              <a:off x="4819519" y="2729254"/>
              <a:ext cx="1246821" cy="307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cs typeface="Century Gothic"/>
                </a:rPr>
                <a:t>Новый</a:t>
              </a:r>
              <a:r>
                <a:rPr lang="en-US" sz="1000" b="1" dirty="0" smtClean="0">
                  <a:solidFill>
                    <a:schemeClr val="bg1"/>
                  </a:solidFill>
                  <a:cs typeface="Century Gothic"/>
                </a:rPr>
                <a:t> iR ADV </a:t>
              </a:r>
              <a:r>
                <a:rPr lang="en-US" sz="1000" b="1" dirty="0">
                  <a:solidFill>
                    <a:schemeClr val="bg1"/>
                  </a:solidFill>
                  <a:cs typeface="Century Gothic"/>
                </a:rPr>
                <a:t>C3300 </a:t>
              </a:r>
              <a:r>
                <a:rPr lang="ru-RU" sz="1000" b="1" dirty="0" smtClean="0">
                  <a:solidFill>
                    <a:schemeClr val="bg1"/>
                  </a:solidFill>
                  <a:cs typeface="Century Gothic"/>
                </a:rPr>
                <a:t>в двух словах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1" name="Picture 110" descr="printer.png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3861" y="2090661"/>
              <a:ext cx="393081" cy="60473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5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Isosceles Triangle 5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5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4B4F5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Isosceles Triangle 5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819983" y="1893274"/>
            <a:ext cx="1497552" cy="1497552"/>
            <a:chOff x="7515103" y="1959060"/>
            <a:chExt cx="1246674" cy="1246674"/>
          </a:xfrm>
        </p:grpSpPr>
        <p:sp>
          <p:nvSpPr>
            <p:cNvPr id="59" name="Oval 58">
              <a:hlinkClick r:id="rId16" action="ppaction://hlinksldjump"/>
            </p:cNvPr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60" name="TextBox 59">
              <a:hlinkClick r:id="rId16" action="ppaction://hlinksldjump"/>
            </p:cNvPr>
            <p:cNvSpPr txBox="1"/>
            <p:nvPr/>
          </p:nvSpPr>
          <p:spPr>
            <a:xfrm>
              <a:off x="7535136" y="2749162"/>
              <a:ext cx="1205820" cy="307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Преимущества 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="1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iR</a:t>
              </a:r>
              <a:r>
                <a:rPr lang="en-US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ADVANCE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64" name="Picture 63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5880" y="2164691"/>
              <a:ext cx="567580" cy="546327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2214147" y="1893274"/>
            <a:ext cx="1497552" cy="1497552"/>
            <a:chOff x="7515103" y="1959060"/>
            <a:chExt cx="1246674" cy="1246674"/>
          </a:xfrm>
        </p:grpSpPr>
        <p:sp>
          <p:nvSpPr>
            <p:cNvPr id="68" name="Oval 67">
              <a:hlinkClick r:id="rId18" action="ppaction://hlinksldjump"/>
            </p:cNvPr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69" name="TextBox 68">
              <a:hlinkClick r:id="rId18" action="ppaction://hlinksldjump"/>
            </p:cNvPr>
            <p:cNvSpPr txBox="1"/>
            <p:nvPr/>
          </p:nvSpPr>
          <p:spPr>
            <a:xfrm>
              <a:off x="7535136" y="2749162"/>
              <a:ext cx="1205820" cy="307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Стоимость </a:t>
              </a:r>
            </a:p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печати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70" name="Picture 69" descr="technology.png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260" y="2099365"/>
              <a:ext cx="691172" cy="604606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5405728" y="1893273"/>
            <a:ext cx="1493393" cy="1493393"/>
            <a:chOff x="3488104" y="1959060"/>
            <a:chExt cx="1246674" cy="1246674"/>
          </a:xfrm>
        </p:grpSpPr>
        <p:sp>
          <p:nvSpPr>
            <p:cNvPr id="72" name="Oval 71">
              <a:hlinkClick r:id="rId20" action="ppaction://hlinksldjump"/>
            </p:cNvPr>
            <p:cNvSpPr/>
            <p:nvPr/>
          </p:nvSpPr>
          <p:spPr>
            <a:xfrm>
              <a:off x="3488104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73" name="TextBox 72">
              <a:hlinkClick r:id="rId20" action="ppaction://hlinksldjump"/>
            </p:cNvPr>
            <p:cNvSpPr txBox="1"/>
            <p:nvPr/>
          </p:nvSpPr>
          <p:spPr>
            <a:xfrm>
              <a:off x="3499514" y="2722923"/>
              <a:ext cx="1205032" cy="30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Модельный </a:t>
              </a:r>
            </a:p>
            <a:p>
              <a:pPr algn="ctr">
                <a:lnSpc>
                  <a:spcPct val="90000"/>
                </a:lnSpc>
              </a:pPr>
              <a:r>
                <a:rPr lang="ru-RU" sz="1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ряд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75" name="Picture 7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9555" y="2116169"/>
              <a:ext cx="586678" cy="578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23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-236027" y="3231435"/>
            <a:ext cx="4702144" cy="1314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9745" y="78615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059" y="891889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762284" y="3041672"/>
            <a:ext cx="4923875" cy="1102519"/>
          </a:xfrm>
        </p:spPr>
        <p:txBody>
          <a:bodyPr/>
          <a:lstStyle/>
          <a:p>
            <a:r>
              <a:rPr lang="ru-RU" sz="3300" b="1" spc="-150" dirty="0" smtClean="0">
                <a:solidFill>
                  <a:schemeClr val="tx1"/>
                </a:solidFill>
              </a:rPr>
              <a:t>Спасибо!</a:t>
            </a:r>
            <a:endParaRPr lang="en-GB" sz="3300" spc="-150" dirty="0">
              <a:solidFill>
                <a:schemeClr val="tx1"/>
              </a:solidFill>
            </a:endParaRPr>
          </a:p>
        </p:txBody>
      </p:sp>
      <p:pic>
        <p:nvPicPr>
          <p:cNvPr id="17" name="Picture 16" descr="IRAdvance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" y="4596207"/>
            <a:ext cx="1900765" cy="32807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751384" y="3840425"/>
            <a:ext cx="1869550" cy="18695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C250/C350 Series </a:t>
            </a:r>
            <a:r>
              <a:rPr lang="en-GB" b="1" dirty="0" smtClean="0">
                <a:solidFill>
                  <a:srgbClr val="EC7A08"/>
                </a:solidFill>
              </a:rPr>
              <a:t>(colour)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This A4 colour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delivers quality colour communication in a small footprint. Easy integration, security and cost control features make it ideal for small workgroups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23326" y="2612365"/>
            <a:ext cx="4401721" cy="2132468"/>
            <a:chOff x="423326" y="2612365"/>
            <a:chExt cx="4401721" cy="2132468"/>
          </a:xfrm>
        </p:grpSpPr>
        <p:sp>
          <p:nvSpPr>
            <p:cNvPr id="66" name="TextBox 65"/>
            <p:cNvSpPr txBox="1"/>
            <p:nvPr/>
          </p:nvSpPr>
          <p:spPr>
            <a:xfrm>
              <a:off x="2122487" y="3382432"/>
              <a:ext cx="2702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25-35 PPM B&amp;W</a:t>
              </a:r>
              <a:b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</a:br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25-35 PPM COLOUR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23326" y="2612365"/>
              <a:ext cx="4148670" cy="2132468"/>
              <a:chOff x="423326" y="2612365"/>
              <a:chExt cx="4148670" cy="2132468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1541277" y="3075595"/>
                <a:ext cx="11792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HDD Capacity</a:t>
                </a:r>
                <a:endParaRPr lang="en-US" sz="100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541276" y="3246137"/>
                <a:ext cx="9812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160GB</a:t>
                </a:r>
                <a:endParaRPr lang="en-US" b="1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977307" y="3230032"/>
                <a:ext cx="9651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Speeds</a:t>
                </a:r>
                <a:endParaRPr lang="en-US" sz="100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486444" y="4109117"/>
                <a:ext cx="100618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Duty Cycle</a:t>
                </a:r>
                <a:endParaRPr lang="en-US" sz="100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039529" y="4254258"/>
                <a:ext cx="153246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spc="-15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40K to 50K</a:t>
                </a:r>
                <a:endParaRPr lang="en-US" sz="2100" b="1" spc="-15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23326" y="3958793"/>
                <a:ext cx="17477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Recommended </a:t>
                </a:r>
                <a:b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</a:br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Monthly Volume</a:t>
                </a:r>
                <a:endParaRPr lang="en-US" sz="100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23326" y="4256329"/>
                <a:ext cx="174777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100" b="1" spc="-15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1.5K to </a:t>
                </a:r>
                <a:r>
                  <a:rPr lang="en-US" sz="2100" b="1" spc="-150" dirty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8</a:t>
                </a:r>
                <a:r>
                  <a:rPr lang="en-US" sz="2100" b="1" spc="-15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K</a:t>
                </a:r>
                <a:endParaRPr lang="en-US" sz="2100" b="1" spc="-15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2326267" y="4611851"/>
                <a:ext cx="615058" cy="132982"/>
              </a:xfrm>
              <a:prstGeom prst="roundRect">
                <a:avLst/>
              </a:prstGeom>
              <a:solidFill>
                <a:srgbClr val="4B4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2326267" y="4463910"/>
                <a:ext cx="615058" cy="1329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2326267" y="4315967"/>
                <a:ext cx="615058" cy="1329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2326267" y="4168024"/>
                <a:ext cx="615058" cy="1329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2326267" y="4020081"/>
                <a:ext cx="615058" cy="132982"/>
              </a:xfrm>
              <a:prstGeom prst="roundRect">
                <a:avLst/>
              </a:prstGeom>
              <a:solidFill>
                <a:srgbClr val="4B4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914400" y="4678344"/>
                <a:ext cx="1557867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2794000" y="4086573"/>
                <a:ext cx="147637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Picture 85" descr="Speed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97070" y="2612365"/>
                <a:ext cx="738332" cy="646261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4665751" y="2775315"/>
            <a:ext cx="3681356" cy="1945336"/>
            <a:chOff x="4665751" y="2775315"/>
            <a:chExt cx="3681356" cy="1945336"/>
          </a:xfrm>
        </p:grpSpPr>
        <p:sp>
          <p:nvSpPr>
            <p:cNvPr id="71" name="TextBox 70"/>
            <p:cNvSpPr txBox="1"/>
            <p:nvPr/>
          </p:nvSpPr>
          <p:spPr>
            <a:xfrm>
              <a:off x="4665751" y="2775315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Paper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65752" y="2941660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2,300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60-220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65" name="Oval 64">
              <a:hlinkClick r:id="rId8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101" name="Picture 10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102" name="TextBox 101">
              <a:hlinkClick r:id="rId8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31" y="2071547"/>
            <a:ext cx="562421" cy="702000"/>
          </a:xfrm>
          <a:prstGeom prst="rect">
            <a:avLst/>
          </a:prstGeom>
        </p:spPr>
      </p:pic>
      <p:pic>
        <p:nvPicPr>
          <p:cNvPr id="55" name="Picture 54" descr="Compact_Footprint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04" y="2184858"/>
            <a:ext cx="767319" cy="6833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67" y="3145317"/>
            <a:ext cx="1060583" cy="1060583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718423" y="3150392"/>
            <a:ext cx="836759" cy="501962"/>
            <a:chOff x="239566" y="1719856"/>
            <a:chExt cx="836759" cy="501962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66" y="1719856"/>
              <a:ext cx="501964" cy="501962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93" y="1909013"/>
              <a:ext cx="287171" cy="287171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54" y="1755903"/>
              <a:ext cx="287171" cy="287171"/>
            </a:xfrm>
            <a:prstGeom prst="rect">
              <a:avLst/>
            </a:prstGeom>
          </p:spPr>
        </p:pic>
      </p:grpSp>
      <p:sp>
        <p:nvSpPr>
          <p:cNvPr id="106" name="TextBox 105"/>
          <p:cNvSpPr txBox="1"/>
          <p:nvPr/>
        </p:nvSpPr>
        <p:spPr>
          <a:xfrm>
            <a:off x="1769570" y="2319895"/>
            <a:ext cx="145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17.8cm</a:t>
            </a:r>
            <a:endParaRPr lang="en-US" sz="2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797599" y="2139344"/>
            <a:ext cx="174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Display size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852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</a:t>
            </a:r>
            <a:r>
              <a:rPr lang="en-GB" b="1" dirty="0" smtClean="0">
                <a:solidFill>
                  <a:schemeClr val="bg1"/>
                </a:solidFill>
              </a:rPr>
              <a:t>C250/C350 Series </a:t>
            </a:r>
            <a:r>
              <a:rPr lang="en-GB" b="1" dirty="0">
                <a:solidFill>
                  <a:srgbClr val="EC7A08"/>
                </a:solidFill>
              </a:rPr>
              <a:t>(colour)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This A4 colour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delivers quality colour communication in a small footprint. Easy integration, security and cost control features make it ideal for small workgroups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28855" y="2142474"/>
            <a:ext cx="7407614" cy="2550357"/>
            <a:chOff x="728855" y="2142474"/>
            <a:chExt cx="7407614" cy="2550357"/>
          </a:xfrm>
        </p:grpSpPr>
        <p:sp>
          <p:nvSpPr>
            <p:cNvPr id="29" name="TextBox 28"/>
            <p:cNvSpPr txBox="1"/>
            <p:nvPr/>
          </p:nvSpPr>
          <p:spPr>
            <a:xfrm>
              <a:off x="739239" y="4461999"/>
              <a:ext cx="3404388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*Fax and Cassette feeding unit as standard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22079" y="2994553"/>
              <a:ext cx="2278321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smtClean="0">
                  <a:solidFill>
                    <a:srgbClr val="FFFFFF"/>
                  </a:solidFill>
                </a:rPr>
                <a:t>Optional </a:t>
              </a:r>
              <a:r>
                <a:rPr lang="en-GB" sz="1000" dirty="0" smtClean="0">
                  <a:solidFill>
                    <a:srgbClr val="FFFFFF"/>
                  </a:solidFill>
                </a:rPr>
                <a:t>Staple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855" y="2142474"/>
              <a:ext cx="2278321" cy="64633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</a:t>
              </a:r>
              <a:r>
                <a:rPr lang="en-GB" sz="1000" b="1" dirty="0" err="1" smtClean="0">
                  <a:solidFill>
                    <a:srgbClr val="FFFFFF"/>
                  </a:solidFill>
                </a:rPr>
                <a:t>R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-ADV </a:t>
              </a:r>
              <a:r>
                <a:rPr lang="en-GB" sz="1000" b="1" dirty="0">
                  <a:solidFill>
                    <a:srgbClr val="FFFFFF"/>
                  </a:solidFill>
                </a:rPr>
                <a:t>C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250i</a:t>
              </a:r>
            </a:p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iR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-ADV C350i</a:t>
              </a:r>
            </a:p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iR</a:t>
              </a:r>
              <a:r>
                <a:rPr lang="en-GB" sz="1000" b="1" dirty="0">
                  <a:solidFill>
                    <a:srgbClr val="FFFFFF"/>
                  </a:solidFill>
                </a:rPr>
                <a:t>-ADV 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C351iF*</a:t>
              </a:r>
              <a:endParaRPr lang="en-GB" sz="1000" b="1" dirty="0">
                <a:solidFill>
                  <a:srgbClr val="FFFFFF"/>
                </a:solidFill>
              </a:endParaRPr>
            </a:p>
            <a:p>
              <a:pPr>
                <a:lnSpc>
                  <a:spcPct val="90000"/>
                </a:lnSpc>
              </a:pP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58148" y="4131796"/>
              <a:ext cx="227832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000" b="1" dirty="0" smtClean="0">
                  <a:solidFill>
                    <a:srgbClr val="FFFFFF"/>
                  </a:solidFill>
                </a:rPr>
                <a:t>Optional</a:t>
              </a:r>
              <a:r>
                <a:rPr lang="en-GB" sz="1000" dirty="0" smtClean="0">
                  <a:solidFill>
                    <a:srgbClr val="FFFFFF"/>
                  </a:solidFill>
                </a:rPr>
                <a:t> Cassette </a:t>
              </a:r>
            </a:p>
            <a:p>
              <a:pPr algn="r"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Feeding unit* </a:t>
              </a:r>
              <a:r>
                <a:rPr lang="en-GB" sz="1000" dirty="0">
                  <a:solidFill>
                    <a:srgbClr val="FFFFFF"/>
                  </a:solidFill>
                </a:rPr>
                <a:t>/ Pedestal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hlinkClick r:id="rId5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77" y="2208031"/>
            <a:ext cx="3106800" cy="2330100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H="1">
            <a:off x="4487333" y="4055533"/>
            <a:ext cx="3640667" cy="2273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48267" y="2981076"/>
            <a:ext cx="2743200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736823" y="24183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94141" y="2230740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Duplex Reader</a:t>
            </a:r>
            <a:endParaRPr lang="en-GB" sz="1000" dirty="0">
              <a:solidFill>
                <a:srgbClr val="FFFFF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34" name="Oval 33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35" name="Picture 3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36" name="TextBox 35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8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New </a:t>
            </a:r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5658" y="1601845"/>
            <a:ext cx="8060804" cy="3541656"/>
            <a:chOff x="535658" y="1601845"/>
            <a:chExt cx="8060804" cy="3541656"/>
          </a:xfrm>
        </p:grpSpPr>
        <p:sp>
          <p:nvSpPr>
            <p:cNvPr id="38" name="Rectangle 37"/>
            <p:cNvSpPr/>
            <p:nvPr/>
          </p:nvSpPr>
          <p:spPr>
            <a:xfrm>
              <a:off x="535659" y="2032001"/>
              <a:ext cx="8060803" cy="3111500"/>
            </a:xfrm>
            <a:prstGeom prst="rect">
              <a:avLst/>
            </a:prstGeom>
            <a:solidFill>
              <a:srgbClr val="E9790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35658" y="1601845"/>
              <a:ext cx="2671357" cy="574088"/>
              <a:chOff x="535658" y="1601845"/>
              <a:chExt cx="2671357" cy="574088"/>
            </a:xfrm>
          </p:grpSpPr>
          <p:sp>
            <p:nvSpPr>
              <p:cNvPr id="45" name="Round Same Side Corner Rectangle 44"/>
              <p:cNvSpPr/>
              <p:nvPr/>
            </p:nvSpPr>
            <p:spPr>
              <a:xfrm>
                <a:off x="535658" y="1601845"/>
                <a:ext cx="2628000" cy="57408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E9790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327414" y="1704457"/>
                <a:ext cx="1879601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00" b="1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SPECIFICATION</a:t>
                </a:r>
                <a:endParaRPr lang="en-US" sz="1000" b="1" dirty="0">
                  <a:solidFill>
                    <a:srgbClr val="FFFFFF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252060" y="1601845"/>
              <a:ext cx="2628000" cy="430155"/>
              <a:chOff x="3253472" y="1601845"/>
              <a:chExt cx="2628000" cy="430155"/>
            </a:xfrm>
          </p:grpSpPr>
          <p:sp>
            <p:nvSpPr>
              <p:cNvPr id="47" name="Round Same Side Corner Rectangle 46"/>
              <p:cNvSpPr/>
              <p:nvPr/>
            </p:nvSpPr>
            <p:spPr>
              <a:xfrm>
                <a:off x="3253472" y="1601845"/>
                <a:ext cx="2628000" cy="430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hlinkClick r:id="rId4" action="ppaction://hlinksldjump"/>
              </p:cNvPr>
              <p:cNvSpPr txBox="1"/>
              <p:nvPr/>
            </p:nvSpPr>
            <p:spPr>
              <a:xfrm>
                <a:off x="3943891" y="1704457"/>
                <a:ext cx="1879601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00" b="1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CONFIGURATION</a:t>
                </a:r>
                <a:endParaRPr lang="en-US" sz="1000" b="1" dirty="0">
                  <a:solidFill>
                    <a:srgbClr val="FFFFFF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5965667" y="1601845"/>
              <a:ext cx="2628000" cy="438621"/>
              <a:chOff x="5965667" y="1601845"/>
              <a:chExt cx="2628000" cy="438621"/>
            </a:xfrm>
          </p:grpSpPr>
          <p:sp>
            <p:nvSpPr>
              <p:cNvPr id="52" name="Round Same Side Corner Rectangle 51"/>
              <p:cNvSpPr/>
              <p:nvPr/>
            </p:nvSpPr>
            <p:spPr>
              <a:xfrm>
                <a:off x="5965667" y="1601845"/>
                <a:ext cx="2628000" cy="438621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hlinkClick r:id="rId5" action="ppaction://hlinksldjump"/>
              </p:cNvPr>
              <p:cNvSpPr txBox="1"/>
              <p:nvPr/>
            </p:nvSpPr>
            <p:spPr>
              <a:xfrm>
                <a:off x="6543141" y="1704457"/>
                <a:ext cx="1873251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00" b="1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NEW AND ENHANCED</a:t>
                </a:r>
                <a:endParaRPr lang="en-US" sz="1000" b="1" dirty="0">
                  <a:solidFill>
                    <a:srgbClr val="FFFFFF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pic>
        <p:nvPicPr>
          <p:cNvPr id="55" name="Picture 54" descr="printer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23326" y="2612365"/>
            <a:ext cx="4401721" cy="2132468"/>
            <a:chOff x="423326" y="2612365"/>
            <a:chExt cx="4401721" cy="2132468"/>
          </a:xfrm>
        </p:grpSpPr>
        <p:sp>
          <p:nvSpPr>
            <p:cNvPr id="66" name="TextBox 65"/>
            <p:cNvSpPr txBox="1"/>
            <p:nvPr/>
          </p:nvSpPr>
          <p:spPr>
            <a:xfrm>
              <a:off x="2122487" y="3382432"/>
              <a:ext cx="2702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20 - 30 PPM B&amp;W</a:t>
              </a:r>
              <a:b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</a:br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20 - 30 PPM COLOUR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23326" y="2612365"/>
              <a:ext cx="4148670" cy="2132468"/>
              <a:chOff x="423326" y="2612365"/>
              <a:chExt cx="4148670" cy="2132468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977307" y="3230032"/>
                <a:ext cx="9651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Speeds</a:t>
                </a:r>
                <a:endParaRPr lang="en-US" sz="100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486444" y="4109117"/>
                <a:ext cx="100618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Duty Cycle</a:t>
                </a:r>
                <a:endParaRPr lang="en-US" sz="100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039529" y="4254258"/>
                <a:ext cx="153246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spc="-15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55K to 75k</a:t>
                </a:r>
                <a:endParaRPr lang="en-US" sz="2100" b="1" spc="-15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23326" y="3958793"/>
                <a:ext cx="17477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Recommended </a:t>
                </a:r>
                <a:b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</a:br>
                <a:r>
                  <a:rPr lang="en-US" sz="100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Monthly Volume</a:t>
                </a:r>
                <a:endParaRPr lang="en-US" sz="100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23326" y="4256329"/>
                <a:ext cx="174777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100" b="1" spc="-150" dirty="0" smtClean="0">
                    <a:solidFill>
                      <a:srgbClr val="4B4F54"/>
                    </a:solidFill>
                    <a:latin typeface="Century Gothic"/>
                    <a:cs typeface="Century Gothic"/>
                  </a:rPr>
                  <a:t>3K to 10K</a:t>
                </a:r>
                <a:endParaRPr lang="en-US" sz="2100" b="1" spc="-150" dirty="0">
                  <a:solidFill>
                    <a:srgbClr val="4B4F54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2326267" y="4611851"/>
                <a:ext cx="615058" cy="132982"/>
              </a:xfrm>
              <a:prstGeom prst="roundRect">
                <a:avLst/>
              </a:prstGeom>
              <a:solidFill>
                <a:srgbClr val="4B4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2326267" y="4463910"/>
                <a:ext cx="615058" cy="1329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2326267" y="4315967"/>
                <a:ext cx="615058" cy="1329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2326267" y="4168024"/>
                <a:ext cx="615058" cy="1329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2326267" y="4020081"/>
                <a:ext cx="615058" cy="132982"/>
              </a:xfrm>
              <a:prstGeom prst="roundRect">
                <a:avLst/>
              </a:prstGeom>
              <a:solidFill>
                <a:srgbClr val="4B4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914400" y="4678344"/>
                <a:ext cx="1557867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2794000" y="4086573"/>
                <a:ext cx="1476375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Picture 85" descr="Speed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97070" y="2612365"/>
                <a:ext cx="738332" cy="646261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5426977" y="2936359"/>
            <a:ext cx="2920130" cy="1784292"/>
            <a:chOff x="5426977" y="2936359"/>
            <a:chExt cx="2920130" cy="1784292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52-256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94" y="2072627"/>
            <a:ext cx="562422" cy="702000"/>
          </a:xfrm>
          <a:prstGeom prst="rect">
            <a:avLst/>
          </a:prstGeom>
        </p:spPr>
      </p:pic>
      <p:sp>
        <p:nvSpPr>
          <p:cNvPr id="59" name="TextBox 58">
            <a:hlinkClick r:id="rId6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67" y="3145317"/>
            <a:ext cx="1060583" cy="1060583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4665752" y="2941660"/>
            <a:ext cx="145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2,300</a:t>
            </a:r>
            <a:endParaRPr lang="en-US" sz="2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665751" y="2775315"/>
            <a:ext cx="174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Paper Capacity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pic>
        <p:nvPicPr>
          <p:cNvPr id="108" name="Picture 107" descr="Compact_Footprint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04" y="2184858"/>
            <a:ext cx="767319" cy="683357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718423" y="3150392"/>
            <a:ext cx="836759" cy="501962"/>
            <a:chOff x="239566" y="1719856"/>
            <a:chExt cx="836759" cy="501962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66" y="1719856"/>
              <a:ext cx="501964" cy="501962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93" y="1909013"/>
              <a:ext cx="287171" cy="28717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54" y="1755903"/>
              <a:ext cx="287171" cy="287171"/>
            </a:xfrm>
            <a:prstGeom prst="rect">
              <a:avLst/>
            </a:prstGeom>
          </p:spPr>
        </p:pic>
      </p:grpSp>
      <p:sp>
        <p:nvSpPr>
          <p:cNvPr id="110" name="TextBox 109"/>
          <p:cNvSpPr txBox="1"/>
          <p:nvPr/>
        </p:nvSpPr>
        <p:spPr>
          <a:xfrm>
            <a:off x="1769570" y="2319895"/>
            <a:ext cx="145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17.8cm</a:t>
            </a:r>
            <a:endParaRPr lang="en-US" sz="2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797599" y="2139344"/>
            <a:ext cx="174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Display size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541276" y="3246137"/>
            <a:ext cx="98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250GB</a:t>
            </a:r>
            <a:endParaRPr lang="en-US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41277" y="3075595"/>
            <a:ext cx="1179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HDD Capacity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724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10" grpId="0"/>
      <p:bldP spid="111" grpId="0"/>
      <p:bldP spid="112" grpId="0"/>
      <p:bldP spid="1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-8238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815853" y="2116789"/>
            <a:ext cx="7650813" cy="2717107"/>
            <a:chOff x="815853" y="2116789"/>
            <a:chExt cx="7650813" cy="2717107"/>
          </a:xfrm>
        </p:grpSpPr>
        <p:sp>
          <p:nvSpPr>
            <p:cNvPr id="29" name="TextBox 28"/>
            <p:cNvSpPr txBox="1"/>
            <p:nvPr/>
          </p:nvSpPr>
          <p:spPr>
            <a:xfrm>
              <a:off x="922079" y="4461999"/>
              <a:ext cx="3404388" cy="3718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>
                  <a:solidFill>
                    <a:srgbClr val="FFFFFF"/>
                  </a:solidFill>
                </a:rPr>
                <a:t>*Non-</a:t>
              </a:r>
              <a:r>
                <a:rPr lang="en-GB" sz="1000" dirty="0" err="1">
                  <a:solidFill>
                    <a:srgbClr val="FFFFFF"/>
                  </a:solidFill>
                </a:rPr>
                <a:t>i</a:t>
              </a:r>
              <a:r>
                <a:rPr lang="en-GB" sz="1000" dirty="0">
                  <a:solidFill>
                    <a:srgbClr val="FFFFFF"/>
                  </a:solidFill>
                </a:rPr>
                <a:t> model has Platen as standard</a:t>
              </a:r>
            </a:p>
            <a:p>
              <a:pPr>
                <a:lnSpc>
                  <a:spcPct val="90000"/>
                </a:lnSpc>
              </a:pPr>
              <a:r>
                <a:rPr lang="en-GB" sz="1000" dirty="0">
                  <a:solidFill>
                    <a:srgbClr val="FFFFFF"/>
                  </a:solidFill>
                </a:rPr>
                <a:t>**i models have: PCL, </a:t>
              </a:r>
              <a:r>
                <a:rPr lang="en-GB" sz="1000" dirty="0" smtClean="0">
                  <a:solidFill>
                    <a:srgbClr val="FFFFFF"/>
                  </a:solidFill>
                </a:rPr>
                <a:t>PS, </a:t>
              </a:r>
              <a:r>
                <a:rPr lang="en-GB" sz="1000" dirty="0">
                  <a:solidFill>
                    <a:srgbClr val="FFFFFF"/>
                  </a:solidFill>
                </a:rPr>
                <a:t>SEND and DADF as standard</a:t>
              </a:r>
            </a:p>
          </p:txBody>
        </p:sp>
        <p:pic>
          <p:nvPicPr>
            <p:cNvPr id="3" name="Picture 2" descr="iR-ADV_C3320i CST StpFin Slant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196" y="2169584"/>
              <a:ext cx="3107267" cy="2330450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948267" y="3747012"/>
              <a:ext cx="2743200" cy="0"/>
            </a:xfrm>
            <a:prstGeom prst="line">
              <a:avLst/>
            </a:prstGeom>
            <a:ln w="9525" cmpd="sng">
              <a:solidFill>
                <a:srgbClr val="CC0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4487333" y="4055533"/>
              <a:ext cx="3640667" cy="22735"/>
            </a:xfrm>
            <a:prstGeom prst="line">
              <a:avLst/>
            </a:prstGeom>
            <a:ln w="9525" cmpd="sng">
              <a:solidFill>
                <a:srgbClr val="CC0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707467" y="2937933"/>
              <a:ext cx="3344333" cy="20885"/>
            </a:xfrm>
            <a:prstGeom prst="line">
              <a:avLst/>
            </a:prstGeom>
            <a:ln w="9525" cmpd="sng">
              <a:solidFill>
                <a:srgbClr val="CC0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922079" y="3810063"/>
              <a:ext cx="2278321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smtClean="0">
                  <a:solidFill>
                    <a:srgbClr val="FFFFFF"/>
                  </a:solidFill>
                </a:rPr>
                <a:t>Optional</a:t>
              </a:r>
              <a:r>
                <a:rPr lang="en-GB" sz="1000" dirty="0" smtClean="0">
                  <a:solidFill>
                    <a:srgbClr val="FFFFFF"/>
                  </a:solidFill>
                </a:rPr>
                <a:t> Staple / Booklet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15853" y="2116789"/>
              <a:ext cx="2278321" cy="78739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</a:t>
              </a:r>
              <a:r>
                <a:rPr lang="en-GB" sz="1000" b="1" dirty="0" err="1" smtClean="0">
                  <a:solidFill>
                    <a:srgbClr val="FFFFFF"/>
                  </a:solidFill>
                </a:rPr>
                <a:t>R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-ADV C3320*</a:t>
              </a:r>
            </a:p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iR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-ADV C3320i**</a:t>
              </a:r>
            </a:p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iR</a:t>
              </a:r>
              <a:r>
                <a:rPr lang="en-GB" sz="1000" b="1" dirty="0">
                  <a:solidFill>
                    <a:srgbClr val="FFFFFF"/>
                  </a:solidFill>
                </a:rPr>
                <a:t>-ADV C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3325i</a:t>
              </a:r>
              <a:r>
                <a:rPr lang="en-GB" sz="1000" b="1" dirty="0">
                  <a:solidFill>
                    <a:srgbClr val="FFFFFF"/>
                  </a:solidFill>
                </a:rPr>
                <a:t>**</a:t>
              </a:r>
            </a:p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iR</a:t>
              </a:r>
              <a:r>
                <a:rPr lang="en-GB" sz="1000" b="1" dirty="0">
                  <a:solidFill>
                    <a:srgbClr val="FFFFFF"/>
                  </a:solidFill>
                </a:rPr>
                <a:t>-ADV C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3330i</a:t>
              </a:r>
              <a:r>
                <a:rPr lang="en-GB" sz="1000" b="1" dirty="0">
                  <a:solidFill>
                    <a:srgbClr val="FFFFFF"/>
                  </a:solidFill>
                </a:rPr>
                <a:t>**</a:t>
              </a:r>
            </a:p>
            <a:p>
              <a:pPr>
                <a:lnSpc>
                  <a:spcPct val="90000"/>
                </a:lnSpc>
              </a:pP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58148" y="4131796"/>
              <a:ext cx="2278321" cy="23339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000" dirty="0">
                  <a:solidFill>
                    <a:srgbClr val="FFFFFF"/>
                  </a:solidFill>
                </a:rPr>
                <a:t>Cassette Feeding unit / Pedestal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7055771" y="25217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0" name="Picture 19" descr="iR-ADV_C3320 Inner Finisher Slant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4867" y="2638425"/>
              <a:ext cx="1701799" cy="114299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858148" y="3679887"/>
              <a:ext cx="2278321" cy="23339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000" b="1" dirty="0" smtClean="0">
                  <a:solidFill>
                    <a:srgbClr val="FFFFFF"/>
                  </a:solidFill>
                </a:rPr>
                <a:t>Optional </a:t>
              </a:r>
              <a:r>
                <a:rPr lang="en-GB" sz="1000" dirty="0" smtClean="0">
                  <a:solidFill>
                    <a:srgbClr val="FFFFFF"/>
                  </a:solidFill>
                </a:rPr>
                <a:t>Inner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hlinkClick r:id="rId8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0" name="Round Same Side Corner Rectangle 49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hlinkClick r:id="rId9" action="ppaction://hlinksldjump"/>
          </p:cNvPr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736823" y="24183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794141" y="2230740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Duplex Reader** / Platen*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37" name="TextBox 36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50" name="Round Same Side Corner Rectangle 49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2079" y="2302998"/>
            <a:ext cx="6858788" cy="116955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New and enhanced features </a:t>
            </a:r>
            <a:endParaRPr lang="en-GB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An A3 version of the highly successful </a:t>
            </a:r>
            <a:r>
              <a:rPr lang="en-US" sz="1400" dirty="0" err="1" smtClean="0">
                <a:solidFill>
                  <a:srgbClr val="FFFFFF"/>
                </a:solidFill>
              </a:rPr>
              <a:t>imageRUNNER</a:t>
            </a:r>
            <a:r>
              <a:rPr lang="en-US" sz="1400" dirty="0" smtClean="0">
                <a:solidFill>
                  <a:srgbClr val="FFFFFF"/>
                </a:solidFill>
              </a:rPr>
              <a:t> ADVANCE </a:t>
            </a:r>
            <a:r>
              <a:rPr lang="en-US" sz="1400" dirty="0">
                <a:solidFill>
                  <a:srgbClr val="FFFFFF"/>
                </a:solidFill>
              </a:rPr>
              <a:t>C250/C350 series of A4 devices, the C3300 series not only </a:t>
            </a:r>
            <a:r>
              <a:rPr lang="en-US" sz="1400" dirty="0" err="1">
                <a:solidFill>
                  <a:srgbClr val="FFFFFF"/>
                </a:solidFill>
              </a:rPr>
              <a:t>utilises</a:t>
            </a:r>
            <a:r>
              <a:rPr lang="en-US" sz="1400" dirty="0">
                <a:solidFill>
                  <a:srgbClr val="FFFFFF"/>
                </a:solidFill>
              </a:rPr>
              <a:t> proven </a:t>
            </a:r>
            <a:r>
              <a:rPr lang="en-US" sz="1400" dirty="0" smtClean="0">
                <a:solidFill>
                  <a:srgbClr val="FFFFFF"/>
                </a:solidFill>
              </a:rPr>
              <a:t>iR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ADV </a:t>
            </a:r>
            <a:r>
              <a:rPr lang="en-US" sz="1400" dirty="0">
                <a:solidFill>
                  <a:srgbClr val="FFFFFF"/>
                </a:solidFill>
              </a:rPr>
              <a:t>technologies but also packs a range of new and enhanced features into a compact </a:t>
            </a:r>
            <a:r>
              <a:rPr lang="en-US" sz="1400" dirty="0" smtClean="0">
                <a:solidFill>
                  <a:srgbClr val="FFFFFF"/>
                </a:solidFill>
              </a:rPr>
              <a:t>footprint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75106" y="3542003"/>
            <a:ext cx="1139965" cy="1138978"/>
            <a:chOff x="875106" y="3542003"/>
            <a:chExt cx="1139965" cy="1138978"/>
          </a:xfrm>
        </p:grpSpPr>
        <p:sp>
          <p:nvSpPr>
            <p:cNvPr id="29" name="Oval 28">
              <a:hlinkClick r:id="rId6" action="ppaction://hlinksldjump"/>
            </p:cNvPr>
            <p:cNvSpPr/>
            <p:nvPr/>
          </p:nvSpPr>
          <p:spPr>
            <a:xfrm>
              <a:off x="875106" y="3542003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879749" y="3776198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kern="1000" spc="-30" dirty="0" smtClean="0">
                  <a:solidFill>
                    <a:srgbClr val="FFFFFF"/>
                  </a:solidFill>
                </a:rPr>
                <a:t>Impressive production speeds</a:t>
              </a:r>
              <a:endParaRPr lang="en-GB" sz="1000" b="1" kern="1000" spc="-30" dirty="0">
                <a:solidFill>
                  <a:srgbClr val="FFFFFF"/>
                </a:solidFill>
              </a:endParaRPr>
            </a:p>
          </p:txBody>
        </p:sp>
        <p:sp>
          <p:nvSpPr>
            <p:cNvPr id="31" name="Isosceles Triangle 30">
              <a:hlinkClick r:id="rId6" action="ppaction://hlinksldjump"/>
            </p:cNvPr>
            <p:cNvSpPr/>
            <p:nvPr/>
          </p:nvSpPr>
          <p:spPr>
            <a:xfrm rot="5400000" flipH="1">
              <a:off x="1389210" y="4299894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19707" y="3542003"/>
            <a:ext cx="1139965" cy="1138978"/>
            <a:chOff x="2068903" y="3542003"/>
            <a:chExt cx="1139965" cy="1138978"/>
          </a:xfrm>
        </p:grpSpPr>
        <p:sp>
          <p:nvSpPr>
            <p:cNvPr id="32" name="Oval 31">
              <a:hlinkClick r:id="rId7" action="ppaction://hlinksldjump"/>
            </p:cNvPr>
            <p:cNvSpPr/>
            <p:nvPr/>
          </p:nvSpPr>
          <p:spPr>
            <a:xfrm>
              <a:off x="2068903" y="3542003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2073546" y="3776198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Productive </a:t>
              </a:r>
              <a:br>
                <a:rPr lang="en-GB" sz="1000" b="1" dirty="0" smtClean="0">
                  <a:solidFill>
                    <a:srgbClr val="FFFFFF"/>
                  </a:solidFill>
                </a:rPr>
              </a:br>
              <a:r>
                <a:rPr lang="en-GB" sz="1000" b="1" dirty="0" smtClean="0">
                  <a:solidFill>
                    <a:srgbClr val="FFFFFF"/>
                  </a:solidFill>
                </a:rPr>
                <a:t>inner finisher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Isosceles Triangle 33">
              <a:hlinkClick r:id="rId7" action="ppaction://hlinksldjump"/>
            </p:cNvPr>
            <p:cNvSpPr/>
            <p:nvPr/>
          </p:nvSpPr>
          <p:spPr>
            <a:xfrm rot="5400000" flipH="1">
              <a:off x="2583007" y="4299894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64308" y="3542003"/>
            <a:ext cx="1139965" cy="1138978"/>
            <a:chOff x="3271167" y="3542003"/>
            <a:chExt cx="1139965" cy="1138978"/>
          </a:xfrm>
        </p:grpSpPr>
        <p:sp>
          <p:nvSpPr>
            <p:cNvPr id="35" name="Oval 34">
              <a:hlinkClick r:id="rId8" action="ppaction://hlinksldjump"/>
            </p:cNvPr>
            <p:cNvSpPr/>
            <p:nvPr/>
          </p:nvSpPr>
          <p:spPr>
            <a:xfrm>
              <a:off x="3271167" y="3542003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36" name="TextBox 35">
              <a:hlinkClick r:id="rId8" action="ppaction://hlinksldjump"/>
            </p:cNvPr>
            <p:cNvSpPr txBox="1"/>
            <p:nvPr/>
          </p:nvSpPr>
          <p:spPr>
            <a:xfrm>
              <a:off x="3275810" y="3776198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Robust</a:t>
              </a:r>
            </a:p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Design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Isosceles Triangle 36">
              <a:hlinkClick r:id="rId8" action="ppaction://hlinksldjump"/>
            </p:cNvPr>
            <p:cNvSpPr/>
            <p:nvPr/>
          </p:nvSpPr>
          <p:spPr>
            <a:xfrm rot="5400000" flipH="1">
              <a:off x="3785271" y="4299894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08909" y="3542003"/>
            <a:ext cx="1139965" cy="1138978"/>
            <a:chOff x="4481908" y="3542003"/>
            <a:chExt cx="1139965" cy="1138978"/>
          </a:xfrm>
        </p:grpSpPr>
        <p:sp>
          <p:nvSpPr>
            <p:cNvPr id="61" name="Oval 60">
              <a:hlinkClick r:id="rId9" action="ppaction://hlinksldjump"/>
            </p:cNvPr>
            <p:cNvSpPr/>
            <p:nvPr/>
          </p:nvSpPr>
          <p:spPr>
            <a:xfrm>
              <a:off x="4481908" y="3542003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62" name="TextBox 61">
              <a:hlinkClick r:id="rId9" action="ppaction://hlinksldjump"/>
            </p:cNvPr>
            <p:cNvSpPr txBox="1"/>
            <p:nvPr/>
          </p:nvSpPr>
          <p:spPr>
            <a:xfrm>
              <a:off x="4486551" y="3776198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kern="1000" spc="-30" dirty="0" smtClean="0">
                  <a:solidFill>
                    <a:srgbClr val="FFFFFF"/>
                  </a:solidFill>
                </a:rPr>
                <a:t>Intelligent document feeder</a:t>
              </a:r>
              <a:endParaRPr lang="en-GB" sz="1000" b="1" kern="1000" spc="-30" dirty="0">
                <a:solidFill>
                  <a:srgbClr val="FFFFFF"/>
                </a:solidFill>
              </a:endParaRPr>
            </a:p>
          </p:txBody>
        </p:sp>
        <p:sp>
          <p:nvSpPr>
            <p:cNvPr id="63" name="Isosceles Triangle 62">
              <a:hlinkClick r:id="rId9" action="ppaction://hlinksldjump"/>
            </p:cNvPr>
            <p:cNvSpPr/>
            <p:nvPr/>
          </p:nvSpPr>
          <p:spPr>
            <a:xfrm rot="5400000" flipH="1">
              <a:off x="4996012" y="4299894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53510" y="3542003"/>
            <a:ext cx="1139965" cy="1138978"/>
            <a:chOff x="5675705" y="3542003"/>
            <a:chExt cx="1139965" cy="1138978"/>
          </a:xfrm>
        </p:grpSpPr>
        <p:sp>
          <p:nvSpPr>
            <p:cNvPr id="64" name="Oval 63">
              <a:hlinkClick r:id="rId10" action="ppaction://hlinksldjump"/>
            </p:cNvPr>
            <p:cNvSpPr/>
            <p:nvPr/>
          </p:nvSpPr>
          <p:spPr>
            <a:xfrm>
              <a:off x="5675705" y="3542003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66" name="TextBox 65">
              <a:hlinkClick r:id="rId10" action="ppaction://hlinksldjump"/>
            </p:cNvPr>
            <p:cNvSpPr txBox="1"/>
            <p:nvPr/>
          </p:nvSpPr>
          <p:spPr>
            <a:xfrm>
              <a:off x="5680348" y="3776198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Manual </a:t>
              </a:r>
              <a:br>
                <a:rPr lang="en-GB" sz="1000" b="1" dirty="0" smtClean="0">
                  <a:solidFill>
                    <a:srgbClr val="FFFFFF"/>
                  </a:solidFill>
                </a:rPr>
              </a:br>
              <a:r>
                <a:rPr lang="en-GB" sz="1000" b="1" dirty="0" smtClean="0">
                  <a:solidFill>
                    <a:srgbClr val="FFFFFF"/>
                  </a:solidFill>
                </a:rPr>
                <a:t>paper tray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67" name="Isosceles Triangle 66">
              <a:hlinkClick r:id="rId10" action="ppaction://hlinksldjump"/>
            </p:cNvPr>
            <p:cNvSpPr/>
            <p:nvPr/>
          </p:nvSpPr>
          <p:spPr>
            <a:xfrm rot="5400000" flipH="1">
              <a:off x="6189809" y="4299894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098111" y="3542003"/>
            <a:ext cx="1139965" cy="1138978"/>
            <a:chOff x="7106578" y="3542003"/>
            <a:chExt cx="1139965" cy="1138978"/>
          </a:xfrm>
        </p:grpSpPr>
        <p:sp>
          <p:nvSpPr>
            <p:cNvPr id="68" name="Oval 67">
              <a:hlinkClick r:id="rId11" action="ppaction://hlinksldjump"/>
            </p:cNvPr>
            <p:cNvSpPr/>
            <p:nvPr/>
          </p:nvSpPr>
          <p:spPr>
            <a:xfrm>
              <a:off x="7106578" y="3542003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69" name="TextBox 68">
              <a:hlinkClick r:id="rId11" action="ppaction://hlinksldjump"/>
            </p:cNvPr>
            <p:cNvSpPr txBox="1"/>
            <p:nvPr/>
          </p:nvSpPr>
          <p:spPr>
            <a:xfrm>
              <a:off x="7111221" y="3776198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Fast </a:t>
              </a:r>
              <a:br>
                <a:rPr lang="en-GB" sz="1000" b="1" dirty="0" smtClean="0">
                  <a:solidFill>
                    <a:srgbClr val="FFFFFF"/>
                  </a:solidFill>
                </a:rPr>
              </a:br>
              <a:r>
                <a:rPr lang="en-GB" sz="1000" b="1" dirty="0" smtClean="0">
                  <a:solidFill>
                    <a:srgbClr val="FFFFFF"/>
                  </a:solidFill>
                </a:rPr>
                <a:t>wake up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70" name="Isosceles Triangle 69">
              <a:hlinkClick r:id="rId11" action="ppaction://hlinksldjump"/>
            </p:cNvPr>
            <p:cNvSpPr/>
            <p:nvPr/>
          </p:nvSpPr>
          <p:spPr>
            <a:xfrm rot="5400000" flipH="1">
              <a:off x="7620682" y="4299894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76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Isosceles Triangle 76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79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Isosceles Triangle 79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hlinkClick r:id="rId12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1" name="Round Same Side Corner Rectangle 70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hlinkClick r:id="rId13" action="ppaction://hlinksldjump"/>
          </p:cNvPr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3" name="Round Same Side Corner Rectangle 72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7" name="TextBox 46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 Side Corner Rectangle 29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2079" y="2302998"/>
            <a:ext cx="685878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Impressive production speeds</a:t>
            </a:r>
            <a:endParaRPr lang="en-GB" sz="1400" dirty="0">
              <a:solidFill>
                <a:srgbClr val="FFFFF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572000" y="2802467"/>
            <a:ext cx="0" cy="1857728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329264" y="4069064"/>
            <a:ext cx="269618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GB" sz="1400" dirty="0">
                <a:solidFill>
                  <a:srgbClr val="FFFFFF"/>
                </a:solidFill>
              </a:rPr>
              <a:t>Effortless duplex </a:t>
            </a:r>
            <a:r>
              <a:rPr lang="en-GB" sz="1400" dirty="0" smtClean="0">
                <a:solidFill>
                  <a:srgbClr val="FFFFFF"/>
                </a:solidFill>
              </a:rPr>
              <a:t/>
            </a:r>
            <a:br>
              <a:rPr lang="en-GB" sz="14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printing </a:t>
            </a:r>
            <a:r>
              <a:rPr lang="en-GB" sz="1400" dirty="0">
                <a:solidFill>
                  <a:srgbClr val="FFFFFF"/>
                </a:solidFill>
              </a:rPr>
              <a:t>on up to </a:t>
            </a:r>
            <a:r>
              <a:rPr lang="en-GB" sz="1400" dirty="0" smtClean="0">
                <a:solidFill>
                  <a:srgbClr val="FFFFFF"/>
                </a:solidFill>
              </a:rPr>
              <a:t/>
            </a:r>
            <a:br>
              <a:rPr lang="en-GB" sz="14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256gsm </a:t>
            </a:r>
            <a:r>
              <a:rPr lang="en-GB" sz="1400" dirty="0">
                <a:solidFill>
                  <a:srgbClr val="FFFFFF"/>
                </a:solidFill>
              </a:rPr>
              <a:t>media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13516" y="4069064"/>
            <a:ext cx="269618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GB" sz="1400" dirty="0">
                <a:solidFill>
                  <a:srgbClr val="FFFFFF"/>
                </a:solidFill>
              </a:rPr>
              <a:t>Reliable and </a:t>
            </a:r>
            <a:r>
              <a:rPr lang="en-GB" sz="1400" dirty="0" smtClean="0">
                <a:solidFill>
                  <a:srgbClr val="FFFFFF"/>
                </a:solidFill>
              </a:rPr>
              <a:t/>
            </a:r>
            <a:br>
              <a:rPr lang="en-GB" sz="14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steady </a:t>
            </a:r>
            <a:r>
              <a:rPr lang="en-GB" sz="1400" dirty="0">
                <a:solidFill>
                  <a:srgbClr val="FFFFFF"/>
                </a:solidFill>
              </a:rPr>
              <a:t>paper </a:t>
            </a:r>
            <a:r>
              <a:rPr lang="en-GB" sz="1400" dirty="0" smtClean="0">
                <a:solidFill>
                  <a:srgbClr val="FFFFFF"/>
                </a:solidFill>
              </a:rPr>
              <a:t/>
            </a:r>
            <a:br>
              <a:rPr lang="en-GB" sz="14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feeding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9" name="Picture 8" descr="Impressive_Producti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624" y="2722628"/>
            <a:ext cx="1181946" cy="1192314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Isosceles Triangle 6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2" name="Round Same Side Corner Rectangle 31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4" name="Round Same Side Corner Rectangle 33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hlinkClick r:id="rId9" action="ppaction://hlinksldjump"/>
          </p:cNvPr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58" y="2843705"/>
            <a:ext cx="833477" cy="1040325"/>
          </a:xfrm>
          <a:prstGeom prst="rect">
            <a:avLst/>
          </a:prstGeom>
        </p:spPr>
      </p:pic>
      <p:sp>
        <p:nvSpPr>
          <p:cNvPr id="29" name="TextBox 28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 Same Side Corner Rectangle 43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2079" y="2302998"/>
            <a:ext cx="685878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Productive inner finisher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617" y="2802467"/>
            <a:ext cx="8064051" cy="1882150"/>
            <a:chOff x="529617" y="2802467"/>
            <a:chExt cx="8064051" cy="188215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961467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47521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354494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140548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29617" y="4069064"/>
              <a:ext cx="162938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More ways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to </a:t>
              </a:r>
              <a:r>
                <a:rPr lang="en-GB" sz="1000" dirty="0">
                  <a:solidFill>
                    <a:srgbClr val="FFFFFF"/>
                  </a:solidFill>
                </a:rPr>
                <a:t>staple with </a:t>
              </a:r>
              <a:br>
                <a:rPr lang="en-GB" sz="1000" dirty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unique Eco </a:t>
              </a:r>
              <a:r>
                <a:rPr lang="en-GB" sz="1000" dirty="0">
                  <a:solidFill>
                    <a:srgbClr val="FFFFFF"/>
                  </a:solidFill>
                </a:rPr>
                <a:t>and traditional stapling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21351" y="4069064"/>
              <a:ext cx="162938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Convenient and productive staple on-demand – manual and automatic stapling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46950" y="4069064"/>
              <a:ext cx="1629384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Eco stapler – </a:t>
              </a:r>
              <a:r>
                <a:rPr lang="en-GB" sz="1000" dirty="0" smtClean="0">
                  <a:solidFill>
                    <a:srgbClr val="FFFFFF"/>
                  </a:solidFill>
                </a:rPr>
                <a:t>staple </a:t>
              </a:r>
              <a:r>
                <a:rPr lang="en-GB" sz="1000" dirty="0">
                  <a:solidFill>
                    <a:srgbClr val="FFFFFF"/>
                  </a:solidFill>
                </a:rPr>
                <a:t>without </a:t>
              </a:r>
              <a:r>
                <a:rPr lang="en-GB" sz="1000" dirty="0" smtClean="0">
                  <a:solidFill>
                    <a:srgbClr val="FFFFFF"/>
                  </a:solidFill>
                </a:rPr>
                <a:t>staples</a:t>
              </a:r>
              <a:r>
                <a:rPr lang="en-GB" sz="1000" dirty="0">
                  <a:solidFill>
                    <a:srgbClr val="FFFFFF"/>
                  </a:solidFill>
                </a:rPr>
                <a:t>,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reducing waste   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55617" y="4069064"/>
              <a:ext cx="1629384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Compact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design </a:t>
              </a:r>
              <a:r>
                <a:rPr lang="en-GB" sz="1000" dirty="0">
                  <a:solidFill>
                    <a:srgbClr val="FFFFFF"/>
                  </a:solidFill>
                </a:rPr>
                <a:t>keeps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footprint </a:t>
              </a:r>
              <a:r>
                <a:rPr lang="en-GB" sz="1000" dirty="0">
                  <a:solidFill>
                    <a:srgbClr val="FFFFFF"/>
                  </a:solidFill>
                </a:rPr>
                <a:t>small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64284" y="4069064"/>
              <a:ext cx="162938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000" dirty="0">
                  <a:solidFill>
                    <a:srgbClr val="FFFFFF"/>
                  </a:solidFill>
                </a:rPr>
                <a:t>Flexible finishing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options </a:t>
              </a:r>
              <a:r>
                <a:rPr lang="en-GB" sz="1000" dirty="0">
                  <a:solidFill>
                    <a:srgbClr val="FFFFFF"/>
                  </a:solidFill>
                </a:rPr>
                <a:t>with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smtClean="0">
                  <a:solidFill>
                    <a:srgbClr val="FFFFFF"/>
                  </a:solidFill>
                </a:rPr>
                <a:t>support for </a:t>
              </a:r>
              <a:r>
                <a:rPr lang="en-GB" sz="1000" dirty="0">
                  <a:solidFill>
                    <a:srgbClr val="FFFFFF"/>
                  </a:solidFill>
                </a:rPr>
                <a:t>50-256 </a:t>
              </a:r>
              <a:r>
                <a:rPr lang="en-GB" sz="1000" dirty="0" smtClean="0">
                  <a:solidFill>
                    <a:srgbClr val="FFFFFF"/>
                  </a:solidFill>
                </a:rPr>
                <a:t/>
              </a:r>
              <a:br>
                <a:rPr lang="en-GB" sz="1000" dirty="0" smtClean="0">
                  <a:solidFill>
                    <a:srgbClr val="FFFFFF"/>
                  </a:solidFill>
                </a:rPr>
              </a:br>
              <a:r>
                <a:rPr lang="en-GB" sz="1000" dirty="0" err="1" smtClean="0">
                  <a:solidFill>
                    <a:srgbClr val="FFFFFF"/>
                  </a:solidFill>
                </a:rPr>
                <a:t>gsm</a:t>
              </a:r>
              <a:r>
                <a:rPr lang="en-GB" sz="1000" dirty="0" smtClean="0">
                  <a:solidFill>
                    <a:srgbClr val="FFFFFF"/>
                  </a:solidFill>
                </a:rPr>
                <a:t> </a:t>
              </a:r>
              <a:r>
                <a:rPr lang="en-GB" sz="1000" dirty="0">
                  <a:solidFill>
                    <a:srgbClr val="FFFFFF"/>
                  </a:solidFill>
                </a:rPr>
                <a:t>media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2867" y="2852555"/>
            <a:ext cx="7391399" cy="993857"/>
            <a:chOff x="922867" y="2852555"/>
            <a:chExt cx="7391399" cy="993857"/>
          </a:xfrm>
        </p:grpSpPr>
        <p:pic>
          <p:nvPicPr>
            <p:cNvPr id="43" name="Picture 42" descr="Footprint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7561" y="2920999"/>
              <a:ext cx="608882" cy="925413"/>
            </a:xfrm>
            <a:prstGeom prst="rect">
              <a:avLst/>
            </a:prstGeom>
          </p:spPr>
        </p:pic>
        <p:pic>
          <p:nvPicPr>
            <p:cNvPr id="8" name="Picture 7" descr="Productive_Finisher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867" y="2914905"/>
              <a:ext cx="844298" cy="844298"/>
            </a:xfrm>
            <a:prstGeom prst="rect">
              <a:avLst/>
            </a:prstGeom>
          </p:spPr>
        </p:pic>
        <p:pic>
          <p:nvPicPr>
            <p:cNvPr id="9" name="Picture 8" descr="Productive_Finisher2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2266" y="2852555"/>
              <a:ext cx="889000" cy="906127"/>
            </a:xfrm>
            <a:prstGeom prst="rect">
              <a:avLst/>
            </a:prstGeom>
          </p:spPr>
        </p:pic>
        <p:pic>
          <p:nvPicPr>
            <p:cNvPr id="10" name="Picture 9" descr="Productive_Finisher3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9840" y="3031066"/>
              <a:ext cx="1002861" cy="626534"/>
            </a:xfrm>
            <a:prstGeom prst="rect">
              <a:avLst/>
            </a:prstGeom>
          </p:spPr>
        </p:pic>
        <p:pic>
          <p:nvPicPr>
            <p:cNvPr id="13" name="Picture 12" descr="Productive_Finisher4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3599" y="2951438"/>
              <a:ext cx="1100667" cy="742568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Isosceles Triangle 6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70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Isosceles Triangle 70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hlinkClick r:id="rId11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hlinkClick r:id="rId12" action="ppaction://hlinksldjump"/>
          </p:cNvPr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3" name="Round Same Side Corner Rectangle 52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hlinkClick r:id="rId13" action="ppaction://hlinksldjump"/>
          </p:cNvPr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5" name="TextBox 44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 Same Side Corner Rectangle 40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2079" y="2302998"/>
            <a:ext cx="685878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Robust design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616" y="2802467"/>
            <a:ext cx="8072517" cy="1912928"/>
            <a:chOff x="529616" y="2802467"/>
            <a:chExt cx="8072517" cy="191292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572847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62014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51181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29616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Compact in size –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small </a:t>
              </a:r>
              <a:r>
                <a:rPr lang="en-GB" sz="1400" spc="-50" dirty="0">
                  <a:solidFill>
                    <a:srgbClr val="FFFFFF"/>
                  </a:solidFill>
                </a:rPr>
                <a:t>footprint for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easy integration</a:t>
              </a:r>
              <a:endParaRPr lang="en-GB" sz="1400" spc="-50" dirty="0">
                <a:solidFill>
                  <a:srgbClr val="FFFF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53149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Space saving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err="1" smtClean="0">
                  <a:solidFill>
                    <a:srgbClr val="FFFFFF"/>
                  </a:solidFill>
                </a:rPr>
                <a:t>tiltable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> </a:t>
              </a:r>
              <a:r>
                <a:rPr lang="en-GB" sz="1400" spc="-50" dirty="0">
                  <a:solidFill>
                    <a:srgbClr val="FFFFFF"/>
                  </a:solidFill>
                </a:rPr>
                <a:t>control screen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for </a:t>
              </a:r>
              <a:r>
                <a:rPr lang="en-GB" sz="1400" spc="-50" dirty="0">
                  <a:solidFill>
                    <a:srgbClr val="FFFFFF"/>
                  </a:solidFill>
                </a:rPr>
                <a:t>easy operation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59749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Soft close cassette drawers for easy document handling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74816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Larger and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easy </a:t>
              </a:r>
              <a:r>
                <a:rPr lang="en-GB" sz="1400" spc="-50" dirty="0">
                  <a:solidFill>
                    <a:srgbClr val="FFFFFF"/>
                  </a:solidFill>
                </a:rPr>
                <a:t>to locate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waste </a:t>
              </a:r>
              <a:r>
                <a:rPr lang="en-GB" sz="1400" spc="-50" dirty="0">
                  <a:solidFill>
                    <a:srgbClr val="FFFFFF"/>
                  </a:solidFill>
                </a:rPr>
                <a:t>toner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>box</a:t>
              </a:r>
              <a:endParaRPr lang="en-GB" sz="1400" spc="-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2426" y="2650663"/>
            <a:ext cx="6881706" cy="1257212"/>
            <a:chOff x="1212426" y="2650663"/>
            <a:chExt cx="6881706" cy="1257212"/>
          </a:xfrm>
        </p:grpSpPr>
        <p:pic>
          <p:nvPicPr>
            <p:cNvPr id="40" name="Picture 39" descr="Footprint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426" y="2832405"/>
              <a:ext cx="667173" cy="1014007"/>
            </a:xfrm>
            <a:prstGeom prst="rect">
              <a:avLst/>
            </a:prstGeom>
          </p:spPr>
        </p:pic>
        <p:pic>
          <p:nvPicPr>
            <p:cNvPr id="8" name="Picture 7" descr="Compact_Footprint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5667" y="2878666"/>
              <a:ext cx="1064777" cy="948267"/>
            </a:xfrm>
            <a:prstGeom prst="rect">
              <a:avLst/>
            </a:prstGeom>
          </p:spPr>
        </p:pic>
        <p:pic>
          <p:nvPicPr>
            <p:cNvPr id="9" name="Picture 8" descr="Compact_Footprint2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2037" y="2650663"/>
              <a:ext cx="842095" cy="1257212"/>
            </a:xfrm>
            <a:prstGeom prst="rect">
              <a:avLst/>
            </a:prstGeom>
          </p:spPr>
        </p:pic>
        <p:pic>
          <p:nvPicPr>
            <p:cNvPr id="10" name="Picture 9" descr="Compact_Footprint3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282" y="2801385"/>
              <a:ext cx="839386" cy="1022498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3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Isosceles Triangle 63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Isosceles Triangle 6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hlinkClick r:id="rId10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hlinkClick r:id="rId11" action="ppaction://hlinksldjump"/>
          </p:cNvPr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3" name="Round Same Side Corner Rectangle 52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hlinkClick r:id="rId12" action="ppaction://hlinksldjump"/>
          </p:cNvPr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 Same Side Corner Rectangle 35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2079" y="2302998"/>
            <a:ext cx="685878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Intelligent document feeder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616" y="2802467"/>
            <a:ext cx="8064050" cy="1912928"/>
            <a:chOff x="529616" y="2802467"/>
            <a:chExt cx="8064050" cy="1912928"/>
          </a:xfrm>
        </p:grpSpPr>
        <p:grpSp>
          <p:nvGrpSpPr>
            <p:cNvPr id="29" name="Group 28"/>
            <p:cNvGrpSpPr/>
            <p:nvPr/>
          </p:nvGrpSpPr>
          <p:grpSpPr>
            <a:xfrm>
              <a:off x="3217509" y="2802467"/>
              <a:ext cx="2684497" cy="1857728"/>
              <a:chOff x="3217509" y="2058566"/>
              <a:chExt cx="2684497" cy="260162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5902006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217509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529616" y="4069064"/>
              <a:ext cx="2696183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dirty="0">
                  <a:solidFill>
                    <a:srgbClr val="FFFFFF"/>
                  </a:solidFill>
                </a:rPr>
                <a:t>Transparent area to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see </a:t>
              </a:r>
              <a:r>
                <a:rPr lang="en-GB" sz="1400" dirty="0">
                  <a:solidFill>
                    <a:srgbClr val="FFFFFF"/>
                  </a:solidFill>
                </a:rPr>
                <a:t>originals in feeder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for easy </a:t>
              </a:r>
              <a:r>
                <a:rPr lang="en-GB" sz="1400" dirty="0">
                  <a:solidFill>
                    <a:srgbClr val="FFFFFF"/>
                  </a:solidFill>
                </a:rPr>
                <a:t>monitoring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13550" y="4069064"/>
              <a:ext cx="269618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Sensor to register folded documents more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>accurately</a:t>
              </a:r>
              <a:endParaRPr lang="en-GB" sz="1400" spc="-50" dirty="0">
                <a:solidFill>
                  <a:srgbClr val="FFFF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97483" y="4069064"/>
              <a:ext cx="2696183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Flashing light alerts to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remove </a:t>
              </a:r>
              <a:r>
                <a:rPr lang="en-GB" sz="1400" spc="-50" dirty="0">
                  <a:solidFill>
                    <a:srgbClr val="FFFFFF"/>
                  </a:solidFill>
                </a:rPr>
                <a:t>originals left in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feeder for </a:t>
              </a:r>
              <a:r>
                <a:rPr lang="en-GB" sz="1400" spc="-50" dirty="0">
                  <a:solidFill>
                    <a:srgbClr val="FFFFFF"/>
                  </a:solidFill>
                </a:rPr>
                <a:t>improved security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57884" y="2796180"/>
            <a:ext cx="6425184" cy="1043791"/>
            <a:chOff x="1357884" y="2796180"/>
            <a:chExt cx="6425184" cy="1043791"/>
          </a:xfrm>
        </p:grpSpPr>
        <p:pic>
          <p:nvPicPr>
            <p:cNvPr id="8" name="Picture 7" descr="Document_Feeder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884" y="2796180"/>
              <a:ext cx="1055116" cy="1043791"/>
            </a:xfrm>
            <a:prstGeom prst="rect">
              <a:avLst/>
            </a:prstGeom>
          </p:spPr>
        </p:pic>
        <p:pic>
          <p:nvPicPr>
            <p:cNvPr id="9" name="Picture 8" descr="Document_Feeder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5280" y="2824692"/>
              <a:ext cx="1010919" cy="979328"/>
            </a:xfrm>
            <a:prstGeom prst="rect">
              <a:avLst/>
            </a:prstGeom>
          </p:spPr>
        </p:pic>
        <p:pic>
          <p:nvPicPr>
            <p:cNvPr id="10" name="Picture 9" descr="Document_Feeder3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6595" y="2887132"/>
              <a:ext cx="1086473" cy="89628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Isosceles Triangle 6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hlinkClick r:id="rId9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9" name="Round Same Side Corner Rectangle 38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hlinkClick r:id="rId10" action="ppaction://hlinksldjump"/>
          </p:cNvPr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hlinkClick r:id="rId11" action="ppaction://hlinksldjump"/>
          </p:cNvPr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5" name="TextBox 34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2628000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0D3D4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5658" y="2032001"/>
            <a:ext cx="8100000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</a:rPr>
              <a:t>Полная стоимость печати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1658743013"/>
              </p:ext>
            </p:extLst>
          </p:nvPr>
        </p:nvGraphicFramePr>
        <p:xfrm>
          <a:off x="-262379" y="2129480"/>
          <a:ext cx="8855339" cy="323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35658" y="1657821"/>
            <a:ext cx="262800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7423" y="845913"/>
            <a:ext cx="708717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400" dirty="0" smtClean="0">
                <a:solidFill>
                  <a:srgbClr val="FFFFFF"/>
                </a:solidFill>
              </a:rPr>
              <a:t> “</a:t>
            </a:r>
            <a:r>
              <a:rPr lang="ru-RU" sz="1400" dirty="0" smtClean="0">
                <a:solidFill>
                  <a:srgbClr val="FFFFFF"/>
                </a:solidFill>
              </a:rPr>
              <a:t>скрытые расходы</a:t>
            </a:r>
            <a:r>
              <a:rPr lang="en-US" sz="1400" dirty="0" smtClean="0">
                <a:solidFill>
                  <a:srgbClr val="FFFFFF"/>
                </a:solidFill>
              </a:rPr>
              <a:t>” </a:t>
            </a:r>
            <a:r>
              <a:rPr lang="ru-RU" sz="1400" dirty="0" smtClean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400" dirty="0" smtClean="0">
                <a:solidFill>
                  <a:srgbClr val="FFFFFF"/>
                </a:solidFill>
              </a:rPr>
              <a:t>. </a:t>
            </a:r>
            <a:r>
              <a:rPr lang="ru-RU" sz="1400" dirty="0" smtClean="0">
                <a:solidFill>
                  <a:srgbClr val="FFFFFF"/>
                </a:solidFill>
              </a:rPr>
              <a:t>Технология </a:t>
            </a:r>
            <a:r>
              <a:rPr lang="en-US" sz="1400" dirty="0" err="1" smtClean="0">
                <a:solidFill>
                  <a:srgbClr val="FFFFFF"/>
                </a:solidFill>
              </a:rPr>
              <a:t>iR</a:t>
            </a:r>
            <a:r>
              <a:rPr lang="en-US" sz="1400" dirty="0" smtClean="0">
                <a:solidFill>
                  <a:srgbClr val="FFFFFF"/>
                </a:solidFill>
              </a:rPr>
              <a:t> ADVANCE </a:t>
            </a:r>
            <a:r>
              <a:rPr lang="ru-RU" sz="1400" dirty="0" smtClean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51600" y="147600"/>
            <a:ext cx="1137600" cy="1137600"/>
            <a:chOff x="7515103" y="1959060"/>
            <a:chExt cx="1246674" cy="1246674"/>
          </a:xfrm>
        </p:grpSpPr>
        <p:sp>
          <p:nvSpPr>
            <p:cNvPr id="24" name="Oval 23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6" name="Picture 25" descr="technology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4" name="Round Same Side Corner Rectangle 33">
            <a:hlinkClick r:id="rId6" action="ppaction://hlinksldjump"/>
          </p:cNvPr>
          <p:cNvSpPr/>
          <p:nvPr/>
        </p:nvSpPr>
        <p:spPr>
          <a:xfrm>
            <a:off x="3224764" y="1602664"/>
            <a:ext cx="2628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 Same Side Corner Rectangle 34">
            <a:hlinkClick r:id="rId7" action="ppaction://hlinksldjump"/>
          </p:cNvPr>
          <p:cNvSpPr/>
          <p:nvPr/>
        </p:nvSpPr>
        <p:spPr>
          <a:xfrm>
            <a:off x="5892960" y="1600946"/>
            <a:ext cx="2736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hlinkClick r:id="rId6" action="ppaction://hlinksldjump"/>
          </p:cNvPr>
          <p:cNvSpPr txBox="1"/>
          <p:nvPr/>
        </p:nvSpPr>
        <p:spPr>
          <a:xfrm>
            <a:off x="3224764" y="1657821"/>
            <a:ext cx="2628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Технология </a:t>
            </a:r>
            <a:r>
              <a:rPr lang="en-US" sz="1400" b="1" dirty="0" err="1">
                <a:solidFill>
                  <a:srgbClr val="FFFFFF"/>
                </a:solidFill>
                <a:cs typeface="Century Gothic"/>
              </a:rPr>
              <a:t>iR</a:t>
            </a:r>
            <a:r>
              <a:rPr lang="en-US" sz="1400" b="1" dirty="0">
                <a:solidFill>
                  <a:srgbClr val="FFFFFF"/>
                </a:solidFill>
                <a:cs typeface="Century Gothic"/>
              </a:rPr>
              <a:t> ADVANCE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8" name="TextBox 37">
            <a:hlinkClick r:id="rId7" action="ppaction://hlinksldjump"/>
          </p:cNvPr>
          <p:cNvSpPr txBox="1"/>
          <p:nvPr/>
        </p:nvSpPr>
        <p:spPr>
          <a:xfrm>
            <a:off x="5819438" y="1651734"/>
            <a:ext cx="2883043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b="1" dirty="0">
                <a:solidFill>
                  <a:srgbClr val="FFFFFF"/>
                </a:solidFill>
                <a:cs typeface="Century Gothic"/>
              </a:rPr>
              <a:t>Уменьшение стоимости печати</a:t>
            </a:r>
            <a:endParaRPr lang="en-US" sz="13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" y="5017035"/>
            <a:ext cx="2278380" cy="149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600" dirty="0" smtClean="0"/>
              <a:t>Adapted from research from ALL associates Group, </a:t>
            </a:r>
            <a:r>
              <a:rPr lang="en-GB" sz="600" dirty="0" err="1" smtClean="0"/>
              <a:t>Inc</a:t>
            </a:r>
            <a:r>
              <a:rPr lang="en-GB" sz="600" dirty="0" smtClean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2228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 animBg="0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2079" y="2302998"/>
            <a:ext cx="685878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Manual paper tray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616" y="2802467"/>
            <a:ext cx="8072517" cy="1912928"/>
            <a:chOff x="529616" y="2802467"/>
            <a:chExt cx="8072517" cy="191292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572847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562014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551181" y="2802467"/>
              <a:ext cx="0" cy="1857728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29616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Automatic wake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up when </a:t>
              </a:r>
              <a:r>
                <a:rPr lang="en-GB" sz="1400" spc="-50" dirty="0">
                  <a:solidFill>
                    <a:srgbClr val="FFFFFF"/>
                  </a:solidFill>
                </a:rPr>
                <a:t>document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placed </a:t>
              </a:r>
              <a:r>
                <a:rPr lang="en-GB" sz="1400" spc="-50" dirty="0">
                  <a:solidFill>
                    <a:srgbClr val="FFFFFF"/>
                  </a:solidFill>
                </a:rPr>
                <a:t>in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>tray</a:t>
              </a:r>
              <a:endParaRPr lang="en-GB" sz="1400" spc="-5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53149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dirty="0">
                  <a:solidFill>
                    <a:srgbClr val="FFFFFF"/>
                  </a:solidFill>
                </a:rPr>
                <a:t>Recognises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paper </a:t>
              </a:r>
              <a:r>
                <a:rPr lang="en-GB" sz="1400" dirty="0">
                  <a:solidFill>
                    <a:srgbClr val="FFFFFF"/>
                  </a:solidFill>
                </a:rPr>
                <a:t>size for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fast</a:t>
              </a:r>
              <a:r>
                <a:rPr lang="en-GB" sz="1400" dirty="0">
                  <a:solidFill>
                    <a:srgbClr val="FFFFFF"/>
                  </a:solidFill>
                </a:rPr>
                <a:t>, easy operation 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59749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dirty="0">
                  <a:solidFill>
                    <a:srgbClr val="FFFFFF"/>
                  </a:solidFill>
                </a:rPr>
                <a:t>Save time – pre-set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up </a:t>
              </a:r>
              <a:r>
                <a:rPr lang="en-GB" sz="1400" dirty="0">
                  <a:solidFill>
                    <a:srgbClr val="FFFFFF"/>
                  </a:solidFill>
                </a:rPr>
                <a:t>to 34 favourite media settings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74816" y="4069064"/>
              <a:ext cx="20273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spc="-50" dirty="0">
                  <a:solidFill>
                    <a:srgbClr val="FFFFFF"/>
                  </a:solidFill>
                </a:rPr>
                <a:t>Free size selection –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easily </a:t>
              </a:r>
              <a:r>
                <a:rPr lang="en-GB" sz="1400" spc="-50" dirty="0">
                  <a:solidFill>
                    <a:srgbClr val="FFFFFF"/>
                  </a:solidFill>
                </a:rPr>
                <a:t>print a wide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/>
              </a:r>
              <a:br>
                <a:rPr lang="en-GB" sz="1400" spc="-50" dirty="0" smtClean="0">
                  <a:solidFill>
                    <a:srgbClr val="FFFFFF"/>
                  </a:solidFill>
                </a:rPr>
              </a:br>
              <a:r>
                <a:rPr lang="en-GB" sz="1400" spc="-50" dirty="0" smtClean="0">
                  <a:solidFill>
                    <a:srgbClr val="FFFFFF"/>
                  </a:solidFill>
                </a:rPr>
                <a:t>range </a:t>
              </a:r>
              <a:r>
                <a:rPr lang="en-GB" sz="1400" spc="-50" dirty="0">
                  <a:solidFill>
                    <a:srgbClr val="FFFFFF"/>
                  </a:solidFill>
                </a:rPr>
                <a:t>of </a:t>
              </a:r>
              <a:r>
                <a:rPr lang="en-GB" sz="1400" spc="-50" dirty="0" smtClean="0">
                  <a:solidFill>
                    <a:srgbClr val="FFFFFF"/>
                  </a:solidFill>
                </a:rPr>
                <a:t>sized </a:t>
              </a:r>
              <a:r>
                <a:rPr lang="en-GB" sz="1400" spc="-50" dirty="0">
                  <a:solidFill>
                    <a:srgbClr val="FFFFFF"/>
                  </a:solidFill>
                </a:rPr>
                <a:t>media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5198" y="2760134"/>
            <a:ext cx="7143836" cy="1088136"/>
            <a:chOff x="965198" y="2760134"/>
            <a:chExt cx="7143836" cy="1088136"/>
          </a:xfrm>
        </p:grpSpPr>
        <p:pic>
          <p:nvPicPr>
            <p:cNvPr id="8" name="Picture 7" descr="Manual_Tray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198" y="2804347"/>
              <a:ext cx="1134534" cy="1008475"/>
            </a:xfrm>
            <a:prstGeom prst="rect">
              <a:avLst/>
            </a:prstGeom>
          </p:spPr>
        </p:pic>
        <p:pic>
          <p:nvPicPr>
            <p:cNvPr id="9" name="Picture 8" descr="Manual_Tray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8801" y="2796078"/>
              <a:ext cx="880533" cy="1042231"/>
            </a:xfrm>
            <a:prstGeom prst="rect">
              <a:avLst/>
            </a:prstGeom>
          </p:spPr>
        </p:pic>
        <p:pic>
          <p:nvPicPr>
            <p:cNvPr id="10" name="Picture 9" descr="Manual_Tray3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2809694"/>
              <a:ext cx="618067" cy="999289"/>
            </a:xfrm>
            <a:prstGeom prst="rect">
              <a:avLst/>
            </a:prstGeom>
          </p:spPr>
        </p:pic>
        <p:pic>
          <p:nvPicPr>
            <p:cNvPr id="13" name="Picture 12" descr="Manual_Tray4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8589" y="2760134"/>
              <a:ext cx="1050445" cy="1088136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3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Isosceles Triangle 63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Isosceles Triangle 6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hlinkClick r:id="rId10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1" name="Round Same Side Corner Rectangle 40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hlinkClick r:id="rId11" action="ppaction://hlinksldjump"/>
          </p:cNvPr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hlinkClick r:id="rId12" action="ppaction://hlinksldjump"/>
          </p:cNvPr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6" name="TextBox 35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 Same Side Corner Rectangle 35"/>
          <p:cNvSpPr/>
          <p:nvPr/>
        </p:nvSpPr>
        <p:spPr>
          <a:xfrm>
            <a:off x="535658" y="1601845"/>
            <a:ext cx="2628000" cy="574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New </a:t>
            </a:r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C3300 SERIES IN A NUTSHELL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print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3" y="845914"/>
            <a:ext cx="6502978" cy="585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Packed with proven technologies from 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family the C3300 series delivers reliable, high quality, low maintenance A3 colour printing with copy, scan, send and fax - all within the smallest footprint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2079" y="2302998"/>
            <a:ext cx="7426054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 spc="-50" dirty="0" smtClean="0">
                <a:solidFill>
                  <a:srgbClr val="FFFFFF"/>
                </a:solidFill>
              </a:rPr>
              <a:t>Fast wake up - </a:t>
            </a:r>
            <a:r>
              <a:rPr lang="en-GB" sz="1400" spc="-50" dirty="0">
                <a:solidFill>
                  <a:srgbClr val="FFFFFF"/>
                </a:solidFill>
              </a:rPr>
              <a:t>Increase productivity with fast automatic wake up </a:t>
            </a:r>
            <a:r>
              <a:rPr lang="en-GB" sz="1400" spc="-50" dirty="0" smtClean="0">
                <a:solidFill>
                  <a:srgbClr val="FFFFFF"/>
                </a:solidFill>
              </a:rPr>
              <a:t>with any </a:t>
            </a:r>
            <a:r>
              <a:rPr lang="en-GB" sz="1400" spc="-50" dirty="0">
                <a:solidFill>
                  <a:srgbClr val="FFFFFF"/>
                </a:solidFill>
              </a:rPr>
              <a:t>of the following:</a:t>
            </a:r>
          </a:p>
          <a:p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616" y="2802467"/>
            <a:ext cx="8064050" cy="1912928"/>
            <a:chOff x="529616" y="2802467"/>
            <a:chExt cx="8064050" cy="1912928"/>
          </a:xfrm>
        </p:grpSpPr>
        <p:grpSp>
          <p:nvGrpSpPr>
            <p:cNvPr id="29" name="Group 28"/>
            <p:cNvGrpSpPr/>
            <p:nvPr/>
          </p:nvGrpSpPr>
          <p:grpSpPr>
            <a:xfrm>
              <a:off x="3217509" y="2802467"/>
              <a:ext cx="2684497" cy="1857728"/>
              <a:chOff x="3217509" y="2058566"/>
              <a:chExt cx="2684497" cy="260162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5902006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217509" y="2058566"/>
                <a:ext cx="0" cy="260162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529616" y="4069064"/>
              <a:ext cx="2696183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dirty="0">
                  <a:solidFill>
                    <a:srgbClr val="FFFFFF"/>
                  </a:solidFill>
                </a:rPr>
                <a:t>Placing document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in </a:t>
              </a:r>
              <a:r>
                <a:rPr lang="en-GB" sz="1400" dirty="0">
                  <a:solidFill>
                    <a:srgbClr val="FFFFFF"/>
                  </a:solidFill>
                </a:rPr>
                <a:t>feeder or manual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paper </a:t>
              </a:r>
              <a:r>
                <a:rPr lang="en-GB" sz="1400" dirty="0">
                  <a:solidFill>
                    <a:srgbClr val="FFFFFF"/>
                  </a:solidFill>
                </a:rPr>
                <a:t>tray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13550" y="4069064"/>
              <a:ext cx="2696183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dirty="0">
                  <a:solidFill>
                    <a:srgbClr val="FFFFFF"/>
                  </a:solidFill>
                </a:rPr>
                <a:t>Lifting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the feeder </a:t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lid</a:t>
              </a:r>
              <a:endParaRPr lang="en-GB" sz="1400" dirty="0">
                <a:solidFill>
                  <a:srgbClr val="FFFF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97483" y="4069064"/>
              <a:ext cx="2696183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1400" dirty="0">
                  <a:solidFill>
                    <a:srgbClr val="FFFFFF"/>
                  </a:solidFill>
                </a:rPr>
                <a:t>Opening </a:t>
              </a:r>
              <a:r>
                <a:rPr lang="en-GB" sz="1400" dirty="0" smtClean="0">
                  <a:solidFill>
                    <a:srgbClr val="FFFFFF"/>
                  </a:solidFill>
                </a:rPr>
                <a:t/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the front </a:t>
              </a:r>
              <a:br>
                <a:rPr lang="en-GB" sz="1400" dirty="0" smtClean="0">
                  <a:solidFill>
                    <a:srgbClr val="FFFFFF"/>
                  </a:solidFill>
                </a:rPr>
              </a:br>
              <a:r>
                <a:rPr lang="en-GB" sz="1400" dirty="0" smtClean="0">
                  <a:solidFill>
                    <a:srgbClr val="FFFFFF"/>
                  </a:solidFill>
                </a:rPr>
                <a:t>cover</a:t>
              </a:r>
              <a:endParaRPr lang="en-GB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2307" y="2825331"/>
            <a:ext cx="6072293" cy="1108452"/>
            <a:chOff x="1522307" y="2825331"/>
            <a:chExt cx="6072293" cy="1108452"/>
          </a:xfrm>
        </p:grpSpPr>
        <p:pic>
          <p:nvPicPr>
            <p:cNvPr id="8" name="Picture 7" descr="Fast_Wakeup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2307" y="2853267"/>
              <a:ext cx="691956" cy="1080516"/>
            </a:xfrm>
            <a:prstGeom prst="rect">
              <a:avLst/>
            </a:prstGeom>
          </p:spPr>
        </p:pic>
        <p:pic>
          <p:nvPicPr>
            <p:cNvPr id="9" name="Picture 8" descr="Fast_Wakeup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0933" y="2825331"/>
              <a:ext cx="807263" cy="1103201"/>
            </a:xfrm>
            <a:prstGeom prst="rect">
              <a:avLst/>
            </a:prstGeom>
          </p:spPr>
        </p:pic>
        <p:pic>
          <p:nvPicPr>
            <p:cNvPr id="10" name="Picture 9" descr="Fast_Wakeup3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5253" y="2853266"/>
              <a:ext cx="699347" cy="1075919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Isosceles Triangle 6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hlinkClick r:id="rId9" action="ppaction://hlinksldjump"/>
          </p:cNvPr>
          <p:cNvSpPr txBox="1"/>
          <p:nvPr/>
        </p:nvSpPr>
        <p:spPr>
          <a:xfrm>
            <a:off x="1327414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9" name="Round Same Side Corner Rectangle 38"/>
          <p:cNvSpPr/>
          <p:nvPr/>
        </p:nvSpPr>
        <p:spPr>
          <a:xfrm>
            <a:off x="3252060" y="1601845"/>
            <a:ext cx="2628000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hlinkClick r:id="rId10" action="ppaction://hlinksldjump"/>
          </p:cNvPr>
          <p:cNvSpPr txBox="1"/>
          <p:nvPr/>
        </p:nvSpPr>
        <p:spPr>
          <a:xfrm>
            <a:off x="394247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CONFIGURATION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>
            <a:off x="5965667" y="1601845"/>
            <a:ext cx="2628000" cy="438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hlinkClick r:id="rId11" action="ppaction://hlinksldjump"/>
          </p:cNvPr>
          <p:cNvSpPr txBox="1"/>
          <p:nvPr/>
        </p:nvSpPr>
        <p:spPr>
          <a:xfrm>
            <a:off x="6543141" y="1704457"/>
            <a:ext cx="18732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NEW AND ENHANCED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5" name="TextBox 34">
            <a:hlinkClick r:id="rId4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iR</a:t>
            </a:r>
            <a:r>
              <a:rPr lang="en-GB" b="1" dirty="0" smtClean="0">
                <a:solidFill>
                  <a:schemeClr val="bg1"/>
                </a:solidFill>
              </a:rPr>
              <a:t> ADV C3300 SERIES TECHNOLOGY </a:t>
            </a:r>
            <a:r>
              <a:rPr lang="en-GB" b="1" dirty="0">
                <a:solidFill>
                  <a:schemeClr val="bg1"/>
                </a:solidFill>
              </a:rPr>
              <a:t>OVERVIEW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 Same Side Corner Rectangle 44"/>
          <p:cNvSpPr/>
          <p:nvPr/>
        </p:nvSpPr>
        <p:spPr>
          <a:xfrm>
            <a:off x="535659" y="1601845"/>
            <a:ext cx="1978941" cy="52328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 Same Side Corner Rectangle 46"/>
          <p:cNvSpPr/>
          <p:nvPr/>
        </p:nvSpPr>
        <p:spPr>
          <a:xfrm>
            <a:off x="2564131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 Same Side Corner Rectangle 48"/>
          <p:cNvSpPr/>
          <p:nvPr/>
        </p:nvSpPr>
        <p:spPr>
          <a:xfrm>
            <a:off x="4592603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ame Side Corner Rectangle 51"/>
          <p:cNvSpPr/>
          <p:nvPr/>
        </p:nvSpPr>
        <p:spPr>
          <a:xfrm>
            <a:off x="6621076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22079" y="2302998"/>
            <a:ext cx="2955654" cy="6776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1" dirty="0">
                <a:solidFill>
                  <a:srgbClr val="FFFFFF"/>
                </a:solidFill>
              </a:rPr>
              <a:t>Innovative engine </a:t>
            </a:r>
            <a:r>
              <a:rPr lang="en-GB" sz="1400" b="1" dirty="0" smtClean="0">
                <a:solidFill>
                  <a:srgbClr val="FFFFFF"/>
                </a:solidFill>
              </a:rPr>
              <a:t>technologies </a:t>
            </a:r>
            <a:r>
              <a:rPr lang="en-GB" sz="1400" b="1" dirty="0">
                <a:solidFill>
                  <a:srgbClr val="FFFFFF"/>
                </a:solidFill>
              </a:rPr>
              <a:t>designed to improve durability and reliability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83569" y="3355734"/>
            <a:ext cx="1139965" cy="1138978"/>
            <a:chOff x="883569" y="3355734"/>
            <a:chExt cx="1139965" cy="1138978"/>
          </a:xfrm>
        </p:grpSpPr>
        <p:sp>
          <p:nvSpPr>
            <p:cNvPr id="30" name="Oval 29">
              <a:hlinkClick r:id="rId4" action="ppaction://hlinksldjump"/>
            </p:cNvPr>
            <p:cNvSpPr/>
            <p:nvPr/>
          </p:nvSpPr>
          <p:spPr>
            <a:xfrm>
              <a:off x="883569" y="3355734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32" name="TextBox 31">
              <a:hlinkClick r:id="rId4" action="ppaction://hlinksldjump"/>
            </p:cNvPr>
            <p:cNvSpPr txBox="1"/>
            <p:nvPr/>
          </p:nvSpPr>
          <p:spPr>
            <a:xfrm>
              <a:off x="888212" y="3589929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Drum</a:t>
              </a:r>
              <a:br>
                <a:rPr lang="en-GB" sz="1000" b="1" dirty="0" smtClean="0">
                  <a:solidFill>
                    <a:srgbClr val="FFFFFF"/>
                  </a:solidFill>
                </a:rPr>
              </a:br>
              <a:r>
                <a:rPr lang="en-GB" sz="1000" b="1" dirty="0" smtClean="0">
                  <a:solidFill>
                    <a:srgbClr val="FFFFFF"/>
                  </a:solidFill>
                </a:rPr>
                <a:t>disengagement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Isosceles Triangle 33">
              <a:hlinkClick r:id="rId4" action="ppaction://hlinksldjump"/>
            </p:cNvPr>
            <p:cNvSpPr/>
            <p:nvPr/>
          </p:nvSpPr>
          <p:spPr>
            <a:xfrm rot="5400000" flipH="1">
              <a:off x="1397673" y="4113625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04369" y="3355734"/>
            <a:ext cx="1139965" cy="1138978"/>
            <a:chOff x="2204369" y="3355734"/>
            <a:chExt cx="1139965" cy="1138978"/>
          </a:xfrm>
        </p:grpSpPr>
        <p:sp>
          <p:nvSpPr>
            <p:cNvPr id="31" name="Oval 30">
              <a:hlinkClick r:id="rId5" action="ppaction://hlinksldjump"/>
            </p:cNvPr>
            <p:cNvSpPr/>
            <p:nvPr/>
          </p:nvSpPr>
          <p:spPr>
            <a:xfrm>
              <a:off x="2204369" y="3355734"/>
              <a:ext cx="1138978" cy="1138978"/>
            </a:xfrm>
            <a:prstGeom prst="ellipse">
              <a:avLst/>
            </a:prstGeom>
            <a:solidFill>
              <a:srgbClr val="CC0000">
                <a:alpha val="3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33" name="TextBox 32">
              <a:hlinkClick r:id="rId5" action="ppaction://hlinksldjump"/>
            </p:cNvPr>
            <p:cNvSpPr txBox="1"/>
            <p:nvPr/>
          </p:nvSpPr>
          <p:spPr>
            <a:xfrm>
              <a:off x="2209012" y="3589929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Blade on </a:t>
              </a:r>
              <a:br>
                <a:rPr lang="en-GB" sz="1000" b="1" dirty="0" smtClean="0">
                  <a:solidFill>
                    <a:srgbClr val="FFFFFF"/>
                  </a:solidFill>
                </a:rPr>
              </a:br>
              <a:r>
                <a:rPr lang="en-GB" sz="1000" b="1" dirty="0" smtClean="0">
                  <a:solidFill>
                    <a:srgbClr val="FFFFFF"/>
                  </a:solidFill>
                </a:rPr>
                <a:t>drum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35" name="Isosceles Triangle 34">
              <a:hlinkClick r:id="rId5" action="ppaction://hlinksldjump"/>
            </p:cNvPr>
            <p:cNvSpPr/>
            <p:nvPr/>
          </p:nvSpPr>
          <p:spPr>
            <a:xfrm rot="5400000" flipH="1">
              <a:off x="2718473" y="4113625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3882425" y="2404535"/>
            <a:ext cx="0" cy="221826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106340" y="2765191"/>
            <a:ext cx="1989659" cy="1179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1000"/>
              </a:spcAft>
            </a:pPr>
            <a:r>
              <a:rPr lang="en-GB" sz="1000" dirty="0" smtClean="0">
                <a:solidFill>
                  <a:srgbClr val="FFFFFF"/>
                </a:solidFill>
              </a:rPr>
              <a:t>In built mechanism prevents drums rotating when not in use </a:t>
            </a:r>
          </a:p>
          <a:p>
            <a:pPr lvl="0">
              <a:spcAft>
                <a:spcPts val="1000"/>
              </a:spcAft>
            </a:pPr>
            <a:r>
              <a:rPr lang="en-GB" sz="1000" dirty="0" smtClean="0">
                <a:solidFill>
                  <a:srgbClr val="FFFFFF"/>
                </a:solidFill>
              </a:rPr>
              <a:t>Reduced wear for longer </a:t>
            </a:r>
            <a:br>
              <a:rPr lang="en-GB" sz="1000" dirty="0" smtClean="0">
                <a:solidFill>
                  <a:srgbClr val="FFFFFF"/>
                </a:solidFill>
              </a:rPr>
            </a:br>
            <a:r>
              <a:rPr lang="en-GB" sz="1000" dirty="0" smtClean="0">
                <a:solidFill>
                  <a:srgbClr val="FFFFFF"/>
                </a:solidFill>
              </a:rPr>
              <a:t>drum life</a:t>
            </a:r>
          </a:p>
          <a:p>
            <a:pPr lvl="0">
              <a:spcAft>
                <a:spcPts val="1000"/>
              </a:spcAft>
            </a:pPr>
            <a:r>
              <a:rPr lang="en-GB" sz="1000" dirty="0" smtClean="0">
                <a:solidFill>
                  <a:srgbClr val="FFFFFF"/>
                </a:solidFill>
              </a:rPr>
              <a:t>Colour drums only engaged when required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97081" y="2311465"/>
            <a:ext cx="2955654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</a:rPr>
              <a:t>Drum disengagement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40" name="TextBox 39">
            <a:hlinkClick r:id="rId4" action="ppaction://hlinksldjump"/>
          </p:cNvPr>
          <p:cNvSpPr txBox="1"/>
          <p:nvPr/>
        </p:nvSpPr>
        <p:spPr>
          <a:xfrm>
            <a:off x="63499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ENGINE TECHNOLOGY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1" name="TextBox 40">
            <a:hlinkClick r:id="rId6" action="ppaction://hlinksldjump"/>
          </p:cNvPr>
          <p:cNvSpPr txBox="1"/>
          <p:nvPr/>
        </p:nvSpPr>
        <p:spPr>
          <a:xfrm>
            <a:off x="2663471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V</a:t>
            </a:r>
            <a:r>
              <a:rPr lang="en-US" sz="1000" b="1" baseline="30000" dirty="0">
                <a:solidFill>
                  <a:srgbClr val="FFFFFF"/>
                </a:solidFill>
                <a:cs typeface="Century Gothic"/>
              </a:rPr>
              <a:t>2</a:t>
            </a:r>
            <a:r>
              <a:rPr lang="en-US" sz="1000" b="1" dirty="0">
                <a:solidFill>
                  <a:srgbClr val="FFFFFF"/>
                </a:solidFill>
                <a:cs typeface="Century Gothic"/>
              </a:rPr>
              <a:t> COLOUR IMAGING</a:t>
            </a:r>
          </a:p>
        </p:txBody>
      </p:sp>
      <p:sp>
        <p:nvSpPr>
          <p:cNvPr id="42" name="TextBox 41">
            <a:hlinkClick r:id="rId7" action="ppaction://hlinksldjump"/>
          </p:cNvPr>
          <p:cNvSpPr txBox="1"/>
          <p:nvPr/>
        </p:nvSpPr>
        <p:spPr>
          <a:xfrm>
            <a:off x="4691943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TONER CONTROL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3" name="TextBox 42">
            <a:hlinkClick r:id="rId8" action="ppaction://hlinksldjump"/>
          </p:cNvPr>
          <p:cNvSpPr txBox="1"/>
          <p:nvPr/>
        </p:nvSpPr>
        <p:spPr>
          <a:xfrm>
            <a:off x="6720416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LESS MAINTENANCE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55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Isosceles Triangle 6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37157" y="2773623"/>
            <a:ext cx="2182295" cy="2134685"/>
            <a:chOff x="6237157" y="2773623"/>
            <a:chExt cx="2182295" cy="2134685"/>
          </a:xfrm>
        </p:grpSpPr>
        <p:sp>
          <p:nvSpPr>
            <p:cNvPr id="44" name="Oval 43"/>
            <p:cNvSpPr/>
            <p:nvPr/>
          </p:nvSpPr>
          <p:spPr>
            <a:xfrm>
              <a:off x="6376202" y="3373181"/>
              <a:ext cx="377406" cy="3774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6860139" y="3374604"/>
              <a:ext cx="377406" cy="37740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7377112" y="3366494"/>
              <a:ext cx="377406" cy="377406"/>
            </a:xfrm>
            <a:prstGeom prst="ellipse">
              <a:avLst/>
            </a:prstGeom>
            <a:solidFill>
              <a:srgbClr val="009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7895739" y="3374585"/>
              <a:ext cx="377406" cy="3774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247089" y="3013435"/>
              <a:ext cx="2165120" cy="34944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6497038" y="3225255"/>
              <a:ext cx="130990" cy="1309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6980975" y="3215005"/>
              <a:ext cx="130990" cy="130990"/>
            </a:xfrm>
            <a:prstGeom prst="ellipse">
              <a:avLst/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/>
          </p:nvSpPr>
          <p:spPr>
            <a:xfrm>
              <a:off x="7497949" y="3216826"/>
              <a:ext cx="130990" cy="130990"/>
            </a:xfrm>
            <a:prstGeom prst="ellipse">
              <a:avLst/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/>
          </p:nvSpPr>
          <p:spPr>
            <a:xfrm>
              <a:off x="8016576" y="3214986"/>
              <a:ext cx="130990" cy="130990"/>
            </a:xfrm>
            <a:prstGeom prst="ellipse">
              <a:avLst/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/>
          </p:nvSpPr>
          <p:spPr>
            <a:xfrm>
              <a:off x="6366270" y="4529478"/>
              <a:ext cx="377406" cy="3774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6850207" y="4530902"/>
              <a:ext cx="377406" cy="37740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/>
          </p:nvSpPr>
          <p:spPr>
            <a:xfrm>
              <a:off x="7367180" y="4528628"/>
              <a:ext cx="377406" cy="377406"/>
            </a:xfrm>
            <a:prstGeom prst="ellipse">
              <a:avLst/>
            </a:prstGeom>
            <a:solidFill>
              <a:srgbClr val="009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7885807" y="4530883"/>
              <a:ext cx="377406" cy="3774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6237157" y="4184657"/>
              <a:ext cx="2165120" cy="34035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6487106" y="4192496"/>
              <a:ext cx="130990" cy="130990"/>
            </a:xfrm>
            <a:prstGeom prst="ellipse">
              <a:avLst/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6971043" y="4193920"/>
              <a:ext cx="130990" cy="130990"/>
            </a:xfrm>
            <a:prstGeom prst="ellipse">
              <a:avLst/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/>
          </p:nvSpPr>
          <p:spPr>
            <a:xfrm>
              <a:off x="7488017" y="4195741"/>
              <a:ext cx="130990" cy="130990"/>
            </a:xfrm>
            <a:prstGeom prst="ellipse">
              <a:avLst/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/>
          </p:nvSpPr>
          <p:spPr>
            <a:xfrm>
              <a:off x="8006644" y="4382957"/>
              <a:ext cx="130990" cy="130990"/>
            </a:xfrm>
            <a:prstGeom prst="ellipse">
              <a:avLst/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ircular Arrow 80"/>
            <p:cNvSpPr/>
            <p:nvPr/>
          </p:nvSpPr>
          <p:spPr>
            <a:xfrm>
              <a:off x="6405387" y="3401833"/>
              <a:ext cx="308017" cy="3201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502495"/>
                <a:gd name="adj5" fmla="val 125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2" name="Circular Arrow 81"/>
            <p:cNvSpPr/>
            <p:nvPr/>
          </p:nvSpPr>
          <p:spPr>
            <a:xfrm>
              <a:off x="6888240" y="3406993"/>
              <a:ext cx="308017" cy="3201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502495"/>
                <a:gd name="adj5" fmla="val 12500"/>
              </a:avLst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Circular Arrow 82"/>
            <p:cNvSpPr/>
            <p:nvPr/>
          </p:nvSpPr>
          <p:spPr>
            <a:xfrm>
              <a:off x="7401281" y="3389055"/>
              <a:ext cx="308017" cy="3201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502495"/>
                <a:gd name="adj5" fmla="val 12500"/>
              </a:avLst>
            </a:prstGeom>
            <a:solidFill>
              <a:srgbClr val="4B4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4" name="Circular Arrow 83"/>
            <p:cNvSpPr/>
            <p:nvPr/>
          </p:nvSpPr>
          <p:spPr>
            <a:xfrm>
              <a:off x="7928062" y="3400404"/>
              <a:ext cx="308017" cy="3201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502495"/>
                <a:gd name="adj5" fmla="val 125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5" name="Circular Arrow 84"/>
            <p:cNvSpPr/>
            <p:nvPr/>
          </p:nvSpPr>
          <p:spPr>
            <a:xfrm>
              <a:off x="7918130" y="4565030"/>
              <a:ext cx="308017" cy="32010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502495"/>
                <a:gd name="adj5" fmla="val 125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6552601" y="4342613"/>
              <a:ext cx="0" cy="1305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7036538" y="4350467"/>
              <a:ext cx="0" cy="1305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7553512" y="4350467"/>
              <a:ext cx="0" cy="1305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ounded Rectangle 88"/>
            <p:cNvSpPr/>
            <p:nvPr/>
          </p:nvSpPr>
          <p:spPr>
            <a:xfrm>
              <a:off x="6240932" y="2773623"/>
              <a:ext cx="2178520" cy="23981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r>
                <a:rPr lang="en-GB" sz="1000" dirty="0" smtClean="0"/>
                <a:t>Colour Output</a:t>
              </a:r>
              <a:endParaRPr lang="en-GB" sz="1000" dirty="0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240932" y="3946324"/>
              <a:ext cx="2178520" cy="23981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r>
                <a:rPr lang="en-GB" sz="1000" dirty="0" smtClean="0"/>
                <a:t>Mono Output</a:t>
              </a:r>
              <a:endParaRPr lang="en-GB" sz="1000" dirty="0"/>
            </a:p>
          </p:txBody>
        </p:sp>
      </p:grpSp>
      <p:sp>
        <p:nvSpPr>
          <p:cNvPr id="80" name="Oval 79">
            <a:hlinkClick r:id="rId9" action="ppaction://hlinksldjump"/>
          </p:cNvPr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93" name="TextBox 92">
            <a:hlinkClick r:id="rId9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  <p:pic>
        <p:nvPicPr>
          <p:cNvPr id="94" name="Picture 93" descr="printer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7" grpId="0"/>
      <p:bldP spid="5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84613" y="2733815"/>
            <a:ext cx="2338999" cy="2282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iR</a:t>
            </a:r>
            <a:r>
              <a:rPr lang="en-GB" b="1" dirty="0">
                <a:solidFill>
                  <a:schemeClr val="bg1"/>
                </a:solidFill>
              </a:rPr>
              <a:t> ADV C3300 SERIES TECHNOLOGY OVERVIEW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45" name="Round Same Side Corner Rectangle 44"/>
          <p:cNvSpPr/>
          <p:nvPr/>
        </p:nvSpPr>
        <p:spPr>
          <a:xfrm>
            <a:off x="535659" y="1601845"/>
            <a:ext cx="1978941" cy="52328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 Same Side Corner Rectangle 46"/>
          <p:cNvSpPr/>
          <p:nvPr/>
        </p:nvSpPr>
        <p:spPr>
          <a:xfrm>
            <a:off x="2564131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 Same Side Corner Rectangle 48"/>
          <p:cNvSpPr/>
          <p:nvPr/>
        </p:nvSpPr>
        <p:spPr>
          <a:xfrm>
            <a:off x="4592603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ame Side Corner Rectangle 51"/>
          <p:cNvSpPr/>
          <p:nvPr/>
        </p:nvSpPr>
        <p:spPr>
          <a:xfrm>
            <a:off x="6621076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22079" y="2302998"/>
            <a:ext cx="3057869" cy="6776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1" dirty="0">
                <a:solidFill>
                  <a:srgbClr val="FFFFFF"/>
                </a:solidFill>
              </a:rPr>
              <a:t>Innovative engine technologies designed to improve durability and reliability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83569" y="3355734"/>
            <a:ext cx="1139965" cy="1138978"/>
            <a:chOff x="883569" y="3355734"/>
            <a:chExt cx="1139965" cy="1138978"/>
          </a:xfrm>
        </p:grpSpPr>
        <p:sp>
          <p:nvSpPr>
            <p:cNvPr id="28" name="Oval 27">
              <a:hlinkClick r:id="rId4" action="ppaction://hlinksldjump"/>
            </p:cNvPr>
            <p:cNvSpPr/>
            <p:nvPr/>
          </p:nvSpPr>
          <p:spPr>
            <a:xfrm>
              <a:off x="883569" y="3355734"/>
              <a:ext cx="1138978" cy="1138978"/>
            </a:xfrm>
            <a:prstGeom prst="ellipse">
              <a:avLst/>
            </a:prstGeom>
            <a:solidFill>
              <a:srgbClr val="CC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31" name="TextBox 30">
              <a:hlinkClick r:id="rId4" action="ppaction://hlinksldjump"/>
            </p:cNvPr>
            <p:cNvSpPr txBox="1"/>
            <p:nvPr/>
          </p:nvSpPr>
          <p:spPr>
            <a:xfrm>
              <a:off x="888212" y="3589929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Drum</a:t>
              </a:r>
              <a:br>
                <a:rPr lang="en-GB" sz="1000" b="1" dirty="0" smtClean="0">
                  <a:solidFill>
                    <a:srgbClr val="FFFFFF"/>
                  </a:solidFill>
                </a:rPr>
              </a:br>
              <a:r>
                <a:rPr lang="en-GB" sz="1000" b="1" dirty="0" smtClean="0">
                  <a:solidFill>
                    <a:srgbClr val="FFFFFF"/>
                  </a:solidFill>
                </a:rPr>
                <a:t>disengagement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33" name="Isosceles Triangle 32">
              <a:hlinkClick r:id="rId4" action="ppaction://hlinksldjump"/>
            </p:cNvPr>
            <p:cNvSpPr/>
            <p:nvPr/>
          </p:nvSpPr>
          <p:spPr>
            <a:xfrm rot="5400000" flipH="1">
              <a:off x="1397673" y="4113625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04369" y="3355734"/>
            <a:ext cx="1139965" cy="1138978"/>
            <a:chOff x="2204369" y="3355734"/>
            <a:chExt cx="1139965" cy="1138978"/>
          </a:xfrm>
        </p:grpSpPr>
        <p:sp>
          <p:nvSpPr>
            <p:cNvPr id="30" name="Oval 29">
              <a:hlinkClick r:id="rId5" action="ppaction://hlinksldjump"/>
            </p:cNvPr>
            <p:cNvSpPr/>
            <p:nvPr/>
          </p:nvSpPr>
          <p:spPr>
            <a:xfrm>
              <a:off x="2204369" y="3355734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32" name="TextBox 31">
              <a:hlinkClick r:id="rId5" action="ppaction://hlinksldjump"/>
            </p:cNvPr>
            <p:cNvSpPr txBox="1"/>
            <p:nvPr/>
          </p:nvSpPr>
          <p:spPr>
            <a:xfrm>
              <a:off x="2209012" y="3589929"/>
              <a:ext cx="113532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rgbClr val="FFFFFF"/>
                  </a:solidFill>
                </a:rPr>
                <a:t>Blade on </a:t>
              </a:r>
              <a:br>
                <a:rPr lang="en-GB" sz="1000" b="1" dirty="0" smtClean="0">
                  <a:solidFill>
                    <a:srgbClr val="FFFFFF"/>
                  </a:solidFill>
                </a:rPr>
              </a:br>
              <a:r>
                <a:rPr lang="en-GB" sz="1000" b="1" dirty="0" smtClean="0">
                  <a:solidFill>
                    <a:srgbClr val="FFFFFF"/>
                  </a:solidFill>
                </a:rPr>
                <a:t>drum</a:t>
              </a:r>
              <a:endParaRPr lang="en-GB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Isosceles Triangle 33">
              <a:hlinkClick r:id="rId5" action="ppaction://hlinksldjump"/>
            </p:cNvPr>
            <p:cNvSpPr/>
            <p:nvPr/>
          </p:nvSpPr>
          <p:spPr>
            <a:xfrm rot="5400000" flipH="1">
              <a:off x="2718473" y="4113625"/>
              <a:ext cx="150114" cy="1335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3882425" y="2404535"/>
            <a:ext cx="0" cy="221826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097081" y="2311465"/>
            <a:ext cx="2955654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</a:rPr>
              <a:t>Blade on drum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06340" y="2765191"/>
            <a:ext cx="1989659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1000"/>
              </a:spcAft>
            </a:pPr>
            <a:r>
              <a:rPr lang="en-GB" sz="1000" dirty="0">
                <a:solidFill>
                  <a:srgbClr val="FFFFFF"/>
                </a:solidFill>
              </a:rPr>
              <a:t>Tried and trusted “Blade” cleaning </a:t>
            </a:r>
            <a:r>
              <a:rPr lang="en-GB" sz="1000" dirty="0" smtClean="0">
                <a:solidFill>
                  <a:srgbClr val="FFFFFF"/>
                </a:solidFill>
              </a:rPr>
              <a:t>mechanism </a:t>
            </a:r>
            <a:endParaRPr lang="en-GB" sz="1000" dirty="0">
              <a:solidFill>
                <a:srgbClr val="FFFFFF"/>
              </a:solidFill>
            </a:endParaRPr>
          </a:p>
          <a:p>
            <a:pPr lvl="0">
              <a:spcAft>
                <a:spcPts val="1000"/>
              </a:spcAft>
            </a:pPr>
            <a:r>
              <a:rPr lang="en-GB" sz="1000" dirty="0" smtClean="0">
                <a:solidFill>
                  <a:srgbClr val="FFFFFF"/>
                </a:solidFill>
              </a:rPr>
              <a:t>Improved </a:t>
            </a:r>
            <a:r>
              <a:rPr lang="en-GB" sz="1000" dirty="0">
                <a:solidFill>
                  <a:srgbClr val="FFFFFF"/>
                </a:solidFill>
              </a:rPr>
              <a:t>drum reliability </a:t>
            </a:r>
            <a:r>
              <a:rPr lang="en-GB" sz="1000" dirty="0" smtClean="0">
                <a:solidFill>
                  <a:srgbClr val="FFFFFF"/>
                </a:solidFill>
              </a:rPr>
              <a:t/>
            </a:r>
            <a:br>
              <a:rPr lang="en-GB" sz="1000" dirty="0" smtClean="0">
                <a:solidFill>
                  <a:srgbClr val="FFFFFF"/>
                </a:solidFill>
              </a:rPr>
            </a:br>
            <a:r>
              <a:rPr lang="en-GB" sz="1000" dirty="0" smtClean="0">
                <a:solidFill>
                  <a:srgbClr val="FFFFFF"/>
                </a:solidFill>
              </a:rPr>
              <a:t>and </a:t>
            </a:r>
            <a:r>
              <a:rPr lang="en-GB" sz="1000" dirty="0">
                <a:solidFill>
                  <a:srgbClr val="FFFFFF"/>
                </a:solidFill>
              </a:rPr>
              <a:t>durability</a:t>
            </a:r>
          </a:p>
          <a:p>
            <a:pPr lvl="0">
              <a:spcAft>
                <a:spcPts val="1000"/>
              </a:spcAft>
            </a:pPr>
            <a:r>
              <a:rPr lang="en-GB" sz="1000" dirty="0">
                <a:solidFill>
                  <a:srgbClr val="FFFFFF"/>
                </a:solidFill>
              </a:rPr>
              <a:t>Effective drum cleaning</a:t>
            </a:r>
          </a:p>
          <a:p>
            <a:pPr lvl="0">
              <a:spcAft>
                <a:spcPts val="1000"/>
              </a:spcAft>
            </a:pPr>
            <a:r>
              <a:rPr lang="en-GB" sz="1000" dirty="0">
                <a:solidFill>
                  <a:srgbClr val="FFFFFF"/>
                </a:solidFill>
              </a:rPr>
              <a:t>Removed toner is fed directly </a:t>
            </a:r>
            <a:r>
              <a:rPr lang="en-GB" sz="1000" dirty="0" smtClean="0">
                <a:solidFill>
                  <a:srgbClr val="FFFFFF"/>
                </a:solidFill>
              </a:rPr>
              <a:t/>
            </a:r>
            <a:br>
              <a:rPr lang="en-GB" sz="1000" dirty="0" smtClean="0">
                <a:solidFill>
                  <a:srgbClr val="FFFFFF"/>
                </a:solidFill>
              </a:rPr>
            </a:br>
            <a:r>
              <a:rPr lang="en-GB" sz="1000" dirty="0" smtClean="0">
                <a:solidFill>
                  <a:srgbClr val="FFFFFF"/>
                </a:solidFill>
              </a:rPr>
              <a:t>to </a:t>
            </a:r>
            <a:r>
              <a:rPr lang="en-GB" sz="1000" dirty="0">
                <a:solidFill>
                  <a:srgbClr val="FFFFFF"/>
                </a:solidFill>
              </a:rPr>
              <a:t>the Waste Toner Container</a:t>
            </a:r>
          </a:p>
        </p:txBody>
      </p:sp>
      <p:sp>
        <p:nvSpPr>
          <p:cNvPr id="40" name="TextBox 39">
            <a:hlinkClick r:id="rId4" action="ppaction://hlinksldjump"/>
          </p:cNvPr>
          <p:cNvSpPr txBox="1"/>
          <p:nvPr/>
        </p:nvSpPr>
        <p:spPr>
          <a:xfrm>
            <a:off x="63499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ENGINE TECHNOLOGY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1" name="TextBox 40">
            <a:hlinkClick r:id="rId6" action="ppaction://hlinksldjump"/>
          </p:cNvPr>
          <p:cNvSpPr txBox="1"/>
          <p:nvPr/>
        </p:nvSpPr>
        <p:spPr>
          <a:xfrm>
            <a:off x="2663471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V</a:t>
            </a:r>
            <a:r>
              <a:rPr lang="en-US" sz="1000" b="1" baseline="30000" dirty="0">
                <a:solidFill>
                  <a:srgbClr val="FFFFFF"/>
                </a:solidFill>
                <a:cs typeface="Century Gothic"/>
              </a:rPr>
              <a:t>2</a:t>
            </a:r>
            <a:r>
              <a:rPr lang="en-US" sz="1000" b="1" dirty="0">
                <a:solidFill>
                  <a:srgbClr val="FFFFFF"/>
                </a:solidFill>
                <a:cs typeface="Century Gothic"/>
              </a:rPr>
              <a:t> COLOUR IMAGING</a:t>
            </a:r>
          </a:p>
        </p:txBody>
      </p:sp>
      <p:sp>
        <p:nvSpPr>
          <p:cNvPr id="42" name="TextBox 41">
            <a:hlinkClick r:id="rId7" action="ppaction://hlinksldjump"/>
          </p:cNvPr>
          <p:cNvSpPr txBox="1"/>
          <p:nvPr/>
        </p:nvSpPr>
        <p:spPr>
          <a:xfrm>
            <a:off x="4691943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TONER CONTROL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3" name="TextBox 42">
            <a:hlinkClick r:id="rId8" action="ppaction://hlinksldjump"/>
          </p:cNvPr>
          <p:cNvSpPr txBox="1"/>
          <p:nvPr/>
        </p:nvSpPr>
        <p:spPr>
          <a:xfrm>
            <a:off x="6720416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LESS MAINTENANCE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55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Isosceles Triangle 5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59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Isosceles Triangle 60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463695" y="3088166"/>
            <a:ext cx="1734864" cy="1943928"/>
            <a:chOff x="5854117" y="1670782"/>
            <a:chExt cx="1734864" cy="1943928"/>
          </a:xfrm>
        </p:grpSpPr>
        <p:pic>
          <p:nvPicPr>
            <p:cNvPr id="70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9" t="18647" r="73619" b="25091"/>
            <a:stretch/>
          </p:blipFill>
          <p:spPr bwMode="auto">
            <a:xfrm>
              <a:off x="5965343" y="1670782"/>
              <a:ext cx="1348615" cy="176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" name="Group 70"/>
            <p:cNvGrpSpPr/>
            <p:nvPr/>
          </p:nvGrpSpPr>
          <p:grpSpPr>
            <a:xfrm>
              <a:off x="5854117" y="1687314"/>
              <a:ext cx="1734864" cy="1927396"/>
              <a:chOff x="5854117" y="1687314"/>
              <a:chExt cx="1734864" cy="1927396"/>
            </a:xfrm>
          </p:grpSpPr>
          <p:sp>
            <p:nvSpPr>
              <p:cNvPr id="72" name="Oval 71"/>
              <p:cNvSpPr/>
              <p:nvPr/>
            </p:nvSpPr>
            <p:spPr>
              <a:xfrm rot="19954514">
                <a:off x="5926575" y="2154084"/>
                <a:ext cx="244051" cy="3881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301059" y="2286430"/>
                <a:ext cx="287922" cy="3881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/>
              <p:cNvSpPr/>
              <p:nvPr/>
            </p:nvSpPr>
            <p:spPr>
              <a:xfrm rot="18400337">
                <a:off x="5747702" y="3120152"/>
                <a:ext cx="600973" cy="3881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2294448" flipH="1">
                <a:off x="6330015" y="2818087"/>
                <a:ext cx="91244" cy="41442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7129566" y="1687314"/>
                <a:ext cx="238265" cy="1730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64" name="Straight Arrow Connector 63"/>
          <p:cNvCxnSpPr/>
          <p:nvPr/>
        </p:nvCxnSpPr>
        <p:spPr>
          <a:xfrm flipV="1">
            <a:off x="6372114" y="3340561"/>
            <a:ext cx="591324" cy="1035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7618361" y="3122015"/>
            <a:ext cx="497758" cy="351348"/>
          </a:xfrm>
          <a:prstGeom prst="straightConnector1">
            <a:avLst/>
          </a:prstGeom>
          <a:ln w="28575" cmpd="sng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399559" y="3031673"/>
            <a:ext cx="238125" cy="11747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6172842" y="4359790"/>
            <a:ext cx="709863" cy="3579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t" anchorCtr="0"/>
          <a:lstStyle/>
          <a:p>
            <a:r>
              <a:rPr lang="en-GB" sz="1000" dirty="0" smtClean="0">
                <a:solidFill>
                  <a:srgbClr val="4B4F54"/>
                </a:solidFill>
              </a:rPr>
              <a:t>Drum</a:t>
            </a:r>
            <a:endParaRPr lang="en-GB" sz="1000" dirty="0">
              <a:solidFill>
                <a:srgbClr val="4B4F54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819832" y="2736173"/>
            <a:ext cx="563595" cy="3579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t" anchorCtr="0"/>
          <a:lstStyle/>
          <a:p>
            <a:r>
              <a:rPr lang="en-GB" sz="1000" dirty="0" smtClean="0">
                <a:solidFill>
                  <a:srgbClr val="4B4F54"/>
                </a:solidFill>
              </a:rPr>
              <a:t>Residual</a:t>
            </a:r>
            <a:br>
              <a:rPr lang="en-GB" sz="1000" dirty="0" smtClean="0">
                <a:solidFill>
                  <a:srgbClr val="4B4F54"/>
                </a:solidFill>
              </a:rPr>
            </a:br>
            <a:r>
              <a:rPr lang="en-GB" sz="1000" dirty="0" smtClean="0">
                <a:solidFill>
                  <a:srgbClr val="4B4F54"/>
                </a:solidFill>
              </a:rPr>
              <a:t>Toner</a:t>
            </a:r>
            <a:endParaRPr lang="en-GB" sz="1000" dirty="0">
              <a:solidFill>
                <a:srgbClr val="4B4F54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 flipV="1">
            <a:off x="7552481" y="4029665"/>
            <a:ext cx="417410" cy="756132"/>
          </a:xfrm>
          <a:prstGeom prst="straightConnector1">
            <a:avLst/>
          </a:prstGeom>
          <a:ln w="28575" cmpd="sng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7988191" y="4744079"/>
            <a:ext cx="523205" cy="2664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t" anchorCtr="0"/>
          <a:lstStyle/>
          <a:p>
            <a:r>
              <a:rPr lang="en-GB" sz="1000" dirty="0" smtClean="0">
                <a:solidFill>
                  <a:srgbClr val="4B4F54"/>
                </a:solidFill>
              </a:rPr>
              <a:t>Blade</a:t>
            </a:r>
            <a:endParaRPr lang="en-GB" sz="1000" dirty="0">
              <a:solidFill>
                <a:srgbClr val="4B4F54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6362988" y="3337948"/>
            <a:ext cx="603897" cy="1057705"/>
          </a:xfrm>
          <a:prstGeom prst="straightConnector1">
            <a:avLst/>
          </a:prstGeom>
          <a:ln w="28575" cmpd="sng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hlinkClick r:id="rId10" action="ppaction://hlinksldjump"/>
          </p:cNvPr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69" name="TextBox 68">
            <a:hlinkClick r:id="rId10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  <p:pic>
        <p:nvPicPr>
          <p:cNvPr id="76" name="Picture 75" descr="printer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iR</a:t>
            </a:r>
            <a:r>
              <a:rPr lang="en-GB" b="1" dirty="0">
                <a:solidFill>
                  <a:schemeClr val="bg1"/>
                </a:solidFill>
              </a:rPr>
              <a:t> ADV C3300 SERIES TECHNOLOGY OVERVIEW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 Same Side Corner Rectangle 44"/>
          <p:cNvSpPr/>
          <p:nvPr/>
        </p:nvSpPr>
        <p:spPr>
          <a:xfrm>
            <a:off x="535659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 Same Side Corner Rectangle 46"/>
          <p:cNvSpPr/>
          <p:nvPr/>
        </p:nvSpPr>
        <p:spPr>
          <a:xfrm>
            <a:off x="2564131" y="1601845"/>
            <a:ext cx="1978941" cy="54868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 Same Side Corner Rectangle 48"/>
          <p:cNvSpPr/>
          <p:nvPr/>
        </p:nvSpPr>
        <p:spPr>
          <a:xfrm>
            <a:off x="4592603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ame Side Corner Rectangle 51"/>
          <p:cNvSpPr/>
          <p:nvPr/>
        </p:nvSpPr>
        <p:spPr>
          <a:xfrm>
            <a:off x="6621076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22079" y="2302998"/>
            <a:ext cx="7138188" cy="28982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Best in class </a:t>
            </a:r>
            <a:r>
              <a:rPr lang="en-US" sz="1400" b="1" dirty="0" err="1">
                <a:solidFill>
                  <a:srgbClr val="FFFFFF"/>
                </a:solidFill>
              </a:rPr>
              <a:t>colour</a:t>
            </a:r>
            <a:r>
              <a:rPr lang="en-US" sz="1400" b="1" dirty="0">
                <a:solidFill>
                  <a:srgbClr val="FFFFFF"/>
                </a:solidFill>
              </a:rPr>
              <a:t> quality delivers professional looking documents in house</a:t>
            </a:r>
            <a:endParaRPr lang="en-GB" sz="1400" b="1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9617" y="2826313"/>
            <a:ext cx="8064048" cy="1889082"/>
            <a:chOff x="529617" y="2826313"/>
            <a:chExt cx="8064048" cy="188908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4568226" y="2853267"/>
              <a:ext cx="0" cy="1806927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29617" y="2826313"/>
              <a:ext cx="4033916" cy="1673638"/>
              <a:chOff x="529617" y="2826313"/>
              <a:chExt cx="4033916" cy="1673638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529617" y="4069064"/>
                <a:ext cx="403391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1400" dirty="0">
                    <a:solidFill>
                      <a:srgbClr val="FFFFFF"/>
                    </a:solidFill>
                  </a:rPr>
                  <a:t>Industry leading 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/>
                </a:r>
                <a:br>
                  <a:rPr lang="en-US" sz="1400" dirty="0" smtClean="0">
                    <a:solidFill>
                      <a:srgbClr val="FFFFFF"/>
                    </a:solidFill>
                  </a:rPr>
                </a:br>
                <a:r>
                  <a:rPr lang="en-US" sz="1400" dirty="0" smtClean="0">
                    <a:solidFill>
                      <a:srgbClr val="FFFFFF"/>
                    </a:solidFill>
                  </a:rPr>
                  <a:t>technology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7569" y="2826313"/>
                <a:ext cx="945831" cy="1180214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4559749" y="2923005"/>
              <a:ext cx="4033916" cy="1792390"/>
              <a:chOff x="4559749" y="2923005"/>
              <a:chExt cx="4033916" cy="179239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559749" y="4069064"/>
                <a:ext cx="4033916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1400" dirty="0">
                    <a:solidFill>
                      <a:srgbClr val="FFFFFF"/>
                    </a:solidFill>
                  </a:rPr>
                  <a:t>More vivid 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and </a:t>
                </a:r>
                <a:br>
                  <a:rPr lang="en-US" sz="1400" dirty="0" smtClean="0">
                    <a:solidFill>
                      <a:srgbClr val="FFFFFF"/>
                    </a:solidFill>
                  </a:rPr>
                </a:br>
                <a:r>
                  <a:rPr lang="en-US" sz="1400" dirty="0" smtClean="0">
                    <a:solidFill>
                      <a:srgbClr val="FFFFFF"/>
                    </a:solidFill>
                  </a:rPr>
                  <a:t>more vibrant </a:t>
                </a:r>
                <a:br>
                  <a:rPr lang="en-US" sz="1400" dirty="0" smtClean="0">
                    <a:solidFill>
                      <a:srgbClr val="FFFFFF"/>
                    </a:solidFill>
                  </a:rPr>
                </a:br>
                <a:r>
                  <a:rPr lang="en-US" sz="1400" dirty="0" err="1" smtClean="0">
                    <a:solidFill>
                      <a:srgbClr val="FFFFFF"/>
                    </a:solidFill>
                  </a:rPr>
                  <a:t>colour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printing 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61369" y="2923005"/>
                <a:ext cx="1428429" cy="902289"/>
              </a:xfrm>
              <a:prstGeom prst="rect">
                <a:avLst/>
              </a:prstGeom>
            </p:spPr>
          </p:pic>
        </p:grpSp>
      </p:grpSp>
      <p:sp>
        <p:nvSpPr>
          <p:cNvPr id="37" name="TextBox 36">
            <a:hlinkClick r:id="rId6" action="ppaction://hlinksldjump"/>
          </p:cNvPr>
          <p:cNvSpPr txBox="1"/>
          <p:nvPr/>
        </p:nvSpPr>
        <p:spPr>
          <a:xfrm>
            <a:off x="63499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ENGINE TECHNOLOGY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9" name="TextBox 38">
            <a:hlinkClick r:id="rId7" action="ppaction://hlinksldjump"/>
          </p:cNvPr>
          <p:cNvSpPr txBox="1"/>
          <p:nvPr/>
        </p:nvSpPr>
        <p:spPr>
          <a:xfrm>
            <a:off x="2663471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V</a:t>
            </a:r>
            <a:r>
              <a:rPr lang="en-US" sz="1000" b="1" baseline="30000" dirty="0">
                <a:solidFill>
                  <a:srgbClr val="FFFFFF"/>
                </a:solidFill>
                <a:cs typeface="Century Gothic"/>
              </a:rPr>
              <a:t>2</a:t>
            </a:r>
            <a:r>
              <a:rPr lang="en-US" sz="1000" b="1" dirty="0">
                <a:solidFill>
                  <a:srgbClr val="FFFFFF"/>
                </a:solidFill>
                <a:cs typeface="Century Gothic"/>
              </a:rPr>
              <a:t> COLOUR IMAGING</a:t>
            </a:r>
          </a:p>
        </p:txBody>
      </p:sp>
      <p:sp>
        <p:nvSpPr>
          <p:cNvPr id="44" name="TextBox 43">
            <a:hlinkClick r:id="rId8" action="ppaction://hlinksldjump"/>
          </p:cNvPr>
          <p:cNvSpPr txBox="1"/>
          <p:nvPr/>
        </p:nvSpPr>
        <p:spPr>
          <a:xfrm>
            <a:off x="4691943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TONER CONTROL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4" name="TextBox 53">
            <a:hlinkClick r:id="rId9" action="ppaction://hlinksldjump"/>
          </p:cNvPr>
          <p:cNvSpPr txBox="1"/>
          <p:nvPr/>
        </p:nvSpPr>
        <p:spPr>
          <a:xfrm>
            <a:off x="6720416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LESS MAINTENANCE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56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Isosceles Triangle 56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1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Isosceles Triangle 61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>
            <a:hlinkClick r:id="rId10" action="ppaction://hlinksldjump"/>
          </p:cNvPr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50" name="TextBox 49">
            <a:hlinkClick r:id="rId10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  <p:pic>
        <p:nvPicPr>
          <p:cNvPr id="53" name="Picture 52" descr="printer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iR</a:t>
            </a:r>
            <a:r>
              <a:rPr lang="en-GB" b="1" dirty="0">
                <a:solidFill>
                  <a:schemeClr val="bg1"/>
                </a:solidFill>
              </a:rPr>
              <a:t> ADV C3300 SERIES TECHNOLOGY OVERVIEW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 Same Side Corner Rectangle 44"/>
          <p:cNvSpPr/>
          <p:nvPr/>
        </p:nvSpPr>
        <p:spPr>
          <a:xfrm>
            <a:off x="535659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 Same Side Corner Rectangle 46"/>
          <p:cNvSpPr/>
          <p:nvPr/>
        </p:nvSpPr>
        <p:spPr>
          <a:xfrm>
            <a:off x="2564131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 Same Side Corner Rectangle 48"/>
          <p:cNvSpPr/>
          <p:nvPr/>
        </p:nvSpPr>
        <p:spPr>
          <a:xfrm>
            <a:off x="4592603" y="1601845"/>
            <a:ext cx="1978941" cy="5063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ame Side Corner Rectangle 51"/>
          <p:cNvSpPr/>
          <p:nvPr/>
        </p:nvSpPr>
        <p:spPr>
          <a:xfrm>
            <a:off x="6621076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22079" y="2302998"/>
            <a:ext cx="7138188" cy="28982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1" dirty="0">
                <a:solidFill>
                  <a:srgbClr val="FFFFFF"/>
                </a:solidFill>
              </a:rPr>
              <a:t>Accurate accounting of toner bottle usage for consumption based billing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9617" y="2774174"/>
            <a:ext cx="8064048" cy="1941221"/>
            <a:chOff x="529617" y="2774174"/>
            <a:chExt cx="8064048" cy="1941221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4568226" y="2853267"/>
              <a:ext cx="0" cy="1806927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529617" y="2842900"/>
              <a:ext cx="4033916" cy="1872495"/>
              <a:chOff x="529617" y="2842900"/>
              <a:chExt cx="4033916" cy="1872495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529617" y="4069064"/>
                <a:ext cx="4033916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GB" sz="1400" dirty="0">
                    <a:solidFill>
                      <a:srgbClr val="FFFFFF"/>
                    </a:solidFill>
                  </a:rPr>
                  <a:t>Toner levels linked with 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/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err="1" smtClean="0">
                    <a:solidFill>
                      <a:srgbClr val="FFFFFF"/>
                    </a:solidFill>
                  </a:rPr>
                  <a:t>eMaintenance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GB" sz="1400" dirty="0">
                    <a:solidFill>
                      <a:srgbClr val="FFFFFF"/>
                    </a:solidFill>
                  </a:rPr>
                  <a:t>for better 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/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smtClean="0">
                    <a:solidFill>
                      <a:srgbClr val="FFFFFF"/>
                    </a:solidFill>
                  </a:rPr>
                  <a:t>stock management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24368" y="2842900"/>
                <a:ext cx="1174432" cy="955170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4559749" y="2774174"/>
              <a:ext cx="4033916" cy="1941221"/>
              <a:chOff x="4559749" y="2774174"/>
              <a:chExt cx="4033916" cy="194122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4559749" y="4069064"/>
                <a:ext cx="4033916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GB" sz="1400" dirty="0">
                    <a:solidFill>
                      <a:srgbClr val="FFFFFF"/>
                    </a:solidFill>
                  </a:rPr>
                  <a:t>UI alert if wrong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>/</a:t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smtClean="0">
                    <a:solidFill>
                      <a:srgbClr val="FFFFFF"/>
                    </a:solidFill>
                  </a:rPr>
                  <a:t>non</a:t>
                </a:r>
                <a:r>
                  <a:rPr lang="en-GB" sz="1400" dirty="0">
                    <a:solidFill>
                      <a:srgbClr val="FFFFFF"/>
                    </a:solidFill>
                  </a:rPr>
                  <a:t>-Canon toners 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/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smtClean="0">
                    <a:solidFill>
                      <a:srgbClr val="FFFFFF"/>
                    </a:solidFill>
                  </a:rPr>
                  <a:t>are installed 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3534" y="2774174"/>
                <a:ext cx="1422399" cy="976154"/>
              </a:xfrm>
              <a:prstGeom prst="rect">
                <a:avLst/>
              </a:prstGeom>
            </p:spPr>
          </p:pic>
        </p:grpSp>
      </p:grpSp>
      <p:sp>
        <p:nvSpPr>
          <p:cNvPr id="37" name="TextBox 36">
            <a:hlinkClick r:id="rId6" action="ppaction://hlinksldjump"/>
          </p:cNvPr>
          <p:cNvSpPr txBox="1"/>
          <p:nvPr/>
        </p:nvSpPr>
        <p:spPr>
          <a:xfrm>
            <a:off x="63499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ENGINE TECHNOLOGY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9" name="TextBox 38">
            <a:hlinkClick r:id="rId7" action="ppaction://hlinksldjump"/>
          </p:cNvPr>
          <p:cNvSpPr txBox="1"/>
          <p:nvPr/>
        </p:nvSpPr>
        <p:spPr>
          <a:xfrm>
            <a:off x="2663471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V</a:t>
            </a:r>
            <a:r>
              <a:rPr lang="en-US" sz="1000" b="1" baseline="30000" dirty="0">
                <a:solidFill>
                  <a:srgbClr val="FFFFFF"/>
                </a:solidFill>
                <a:cs typeface="Century Gothic"/>
              </a:rPr>
              <a:t>2</a:t>
            </a:r>
            <a:r>
              <a:rPr lang="en-US" sz="1000" b="1" dirty="0">
                <a:solidFill>
                  <a:srgbClr val="FFFFFF"/>
                </a:solidFill>
                <a:cs typeface="Century Gothic"/>
              </a:rPr>
              <a:t> COLOUR IMAGING</a:t>
            </a:r>
          </a:p>
        </p:txBody>
      </p:sp>
      <p:sp>
        <p:nvSpPr>
          <p:cNvPr id="40" name="TextBox 39">
            <a:hlinkClick r:id="rId8" action="ppaction://hlinksldjump"/>
          </p:cNvPr>
          <p:cNvSpPr txBox="1"/>
          <p:nvPr/>
        </p:nvSpPr>
        <p:spPr>
          <a:xfrm>
            <a:off x="4691943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TONER CONTROL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1" name="TextBox 40">
            <a:hlinkClick r:id="rId9" action="ppaction://hlinksldjump"/>
          </p:cNvPr>
          <p:cNvSpPr txBox="1"/>
          <p:nvPr/>
        </p:nvSpPr>
        <p:spPr>
          <a:xfrm>
            <a:off x="6720416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LESS MAINTENANCE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43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Isosceles Triangle 43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55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Isosceles Triangle 55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hlinkClick r:id="rId10" action="ppaction://hlinksldjump"/>
          </p:cNvPr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59" name="TextBox 58">
            <a:hlinkClick r:id="rId10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  <p:pic>
        <p:nvPicPr>
          <p:cNvPr id="61" name="Picture 60" descr="printer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iR</a:t>
            </a:r>
            <a:r>
              <a:rPr lang="en-GB" b="1" dirty="0">
                <a:solidFill>
                  <a:schemeClr val="bg1"/>
                </a:solidFill>
              </a:rPr>
              <a:t> ADV C3300 SERIES TECHNOLOGY OVERVIEW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 Same Side Corner Rectangle 44"/>
          <p:cNvSpPr/>
          <p:nvPr/>
        </p:nvSpPr>
        <p:spPr>
          <a:xfrm>
            <a:off x="535659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 Same Side Corner Rectangle 46"/>
          <p:cNvSpPr/>
          <p:nvPr/>
        </p:nvSpPr>
        <p:spPr>
          <a:xfrm>
            <a:off x="2564131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 Same Side Corner Rectangle 48"/>
          <p:cNvSpPr/>
          <p:nvPr/>
        </p:nvSpPr>
        <p:spPr>
          <a:xfrm>
            <a:off x="4592603" y="1601845"/>
            <a:ext cx="1978941" cy="4301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ame Side Corner Rectangle 51"/>
          <p:cNvSpPr/>
          <p:nvPr/>
        </p:nvSpPr>
        <p:spPr>
          <a:xfrm>
            <a:off x="6621076" y="1601845"/>
            <a:ext cx="1978941" cy="5063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22079" y="2302998"/>
            <a:ext cx="7138188" cy="28982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1" dirty="0">
                <a:solidFill>
                  <a:srgbClr val="FFFFFF"/>
                </a:solidFill>
              </a:rPr>
              <a:t>Increased uptime with reduced onsite visits and associated costs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9617" y="2794737"/>
            <a:ext cx="8080982" cy="1920658"/>
            <a:chOff x="529617" y="2794737"/>
            <a:chExt cx="8080982" cy="192065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4563993" y="2853267"/>
              <a:ext cx="0" cy="1806927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551043" y="2853267"/>
              <a:ext cx="0" cy="1806927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576943" y="2853267"/>
              <a:ext cx="0" cy="1806927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529617" y="2794737"/>
              <a:ext cx="2044250" cy="1806818"/>
              <a:chOff x="529617" y="2794737"/>
              <a:chExt cx="2044250" cy="180681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29617" y="4170668"/>
                <a:ext cx="20442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GB" sz="1400" dirty="0">
                    <a:solidFill>
                      <a:srgbClr val="FFFFFF"/>
                    </a:solidFill>
                  </a:rPr>
                  <a:t>Quick Setup 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/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smtClean="0">
                    <a:solidFill>
                      <a:srgbClr val="FFFFFF"/>
                    </a:solidFill>
                  </a:rPr>
                  <a:t>&amp; Installation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1568" y="2794737"/>
                <a:ext cx="903497" cy="1056200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4551283" y="2975880"/>
              <a:ext cx="2044250" cy="1739515"/>
              <a:chOff x="4551283" y="2975880"/>
              <a:chExt cx="2044250" cy="173951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4551283" y="4069064"/>
                <a:ext cx="20442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GB" sz="1400" dirty="0">
                    <a:solidFill>
                      <a:srgbClr val="FFFFFF"/>
                    </a:solidFill>
                  </a:rPr>
                  <a:t>Built in </a:t>
                </a:r>
                <a:r>
                  <a:rPr lang="en-GB" sz="1400" dirty="0" smtClean="0">
                    <a:solidFill>
                      <a:srgbClr val="FFFFFF"/>
                    </a:solidFill>
                  </a:rPr>
                  <a:t>video </a:t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smtClean="0">
                    <a:solidFill>
                      <a:srgbClr val="FFFFFF"/>
                    </a:solidFill>
                  </a:rPr>
                  <a:t>assistance </a:t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smtClean="0">
                    <a:solidFill>
                      <a:srgbClr val="FFFFFF"/>
                    </a:solidFill>
                  </a:rPr>
                  <a:t>guides  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7771" y="2975880"/>
                <a:ext cx="1132096" cy="738323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2544684" y="2835417"/>
              <a:ext cx="2044250" cy="1879978"/>
              <a:chOff x="2544684" y="2835417"/>
              <a:chExt cx="2044250" cy="1879978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2544684" y="4069064"/>
                <a:ext cx="20442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GB" sz="1400" dirty="0" smtClean="0">
                    <a:solidFill>
                      <a:srgbClr val="FFFFFF"/>
                    </a:solidFill>
                  </a:rPr>
                  <a:t>Easy to  </a:t>
                </a:r>
                <a:br>
                  <a:rPr lang="en-GB" sz="1400" dirty="0" smtClean="0">
                    <a:solidFill>
                      <a:srgbClr val="FFFFFF"/>
                    </a:solidFill>
                  </a:rPr>
                </a:br>
                <a:r>
                  <a:rPr lang="en-GB" sz="1400" dirty="0" smtClean="0">
                    <a:solidFill>
                      <a:srgbClr val="FFFFFF"/>
                    </a:solidFill>
                  </a:rPr>
                  <a:t>replace</a:t>
                </a:r>
              </a:p>
              <a:p>
                <a:pPr lvl="0" algn="ctr"/>
                <a:r>
                  <a:rPr lang="en-GB" sz="1400" dirty="0" smtClean="0">
                    <a:solidFill>
                      <a:srgbClr val="FFFFFF"/>
                    </a:solidFill>
                  </a:rPr>
                  <a:t>consumables </a:t>
                </a: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7807" y="2835417"/>
                <a:ext cx="702259" cy="1023678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6566349" y="2969990"/>
              <a:ext cx="2044250" cy="1529961"/>
              <a:chOff x="6566349" y="2969990"/>
              <a:chExt cx="2044250" cy="1529961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566349" y="4069064"/>
                <a:ext cx="20442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GB" sz="1400" spc="-50" dirty="0">
                    <a:solidFill>
                      <a:srgbClr val="FFFFFF"/>
                    </a:solidFill>
                  </a:rPr>
                  <a:t>Remote operation </a:t>
                </a:r>
                <a:r>
                  <a:rPr lang="en-GB" sz="1400" spc="-50" dirty="0" smtClean="0">
                    <a:solidFill>
                      <a:srgbClr val="FFFFFF"/>
                    </a:solidFill>
                  </a:rPr>
                  <a:t>&amp; </a:t>
                </a:r>
                <a:r>
                  <a:rPr lang="en-GB" sz="1400" spc="-50" dirty="0">
                    <a:solidFill>
                      <a:srgbClr val="FFFFFF"/>
                    </a:solidFill>
                  </a:rPr>
                  <a:t>assistance </a:t>
                </a:r>
                <a:r>
                  <a:rPr lang="en-GB" sz="1400" spc="-50" dirty="0" smtClean="0">
                    <a:solidFill>
                      <a:srgbClr val="FFFFFF"/>
                    </a:solidFill>
                  </a:rPr>
                  <a:t>capability  </a:t>
                </a:r>
                <a:endParaRPr lang="en-GB" sz="1400" spc="-5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2844" y="2969990"/>
                <a:ext cx="1159198" cy="755999"/>
              </a:xfrm>
              <a:prstGeom prst="rect">
                <a:avLst/>
              </a:prstGeom>
            </p:spPr>
          </p:pic>
        </p:grpSp>
      </p:grpSp>
      <p:sp>
        <p:nvSpPr>
          <p:cNvPr id="55" name="TextBox 54">
            <a:hlinkClick r:id="rId8" action="ppaction://hlinksldjump"/>
          </p:cNvPr>
          <p:cNvSpPr txBox="1"/>
          <p:nvPr/>
        </p:nvSpPr>
        <p:spPr>
          <a:xfrm>
            <a:off x="634999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ENGINE TECHNOLOGY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6" name="TextBox 55">
            <a:hlinkClick r:id="rId9" action="ppaction://hlinksldjump"/>
          </p:cNvPr>
          <p:cNvSpPr txBox="1"/>
          <p:nvPr/>
        </p:nvSpPr>
        <p:spPr>
          <a:xfrm>
            <a:off x="2663471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V</a:t>
            </a:r>
            <a:r>
              <a:rPr lang="en-US" sz="1000" b="1" baseline="30000" dirty="0">
                <a:solidFill>
                  <a:srgbClr val="FFFFFF"/>
                </a:solidFill>
                <a:cs typeface="Century Gothic"/>
              </a:rPr>
              <a:t>2</a:t>
            </a:r>
            <a:r>
              <a:rPr lang="en-US" sz="1000" b="1" dirty="0">
                <a:solidFill>
                  <a:srgbClr val="FFFFFF"/>
                </a:solidFill>
                <a:cs typeface="Century Gothic"/>
              </a:rPr>
              <a:t> COLOUR IMAGING</a:t>
            </a:r>
          </a:p>
        </p:txBody>
      </p:sp>
      <p:sp>
        <p:nvSpPr>
          <p:cNvPr id="57" name="TextBox 56">
            <a:hlinkClick r:id="rId10" action="ppaction://hlinksldjump"/>
          </p:cNvPr>
          <p:cNvSpPr txBox="1"/>
          <p:nvPr/>
        </p:nvSpPr>
        <p:spPr>
          <a:xfrm>
            <a:off x="4691943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TONER CONTROL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9" name="TextBox 58">
            <a:hlinkClick r:id="rId11" action="ppaction://hlinksldjump"/>
          </p:cNvPr>
          <p:cNvSpPr txBox="1"/>
          <p:nvPr/>
        </p:nvSpPr>
        <p:spPr>
          <a:xfrm>
            <a:off x="6720416" y="1704457"/>
            <a:ext cx="187960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LESS MAINTENANCE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Isosceles Triangle 6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6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Isosceles Triangle 66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Oval 67">
            <a:hlinkClick r:id="rId12" action="ppaction://hlinksldjump"/>
          </p:cNvPr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71" name="TextBox 70">
            <a:hlinkClick r:id="rId12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  <p:pic>
        <p:nvPicPr>
          <p:cNvPr id="72" name="Picture 71" descr="printer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 Same Side Corner Rectangle 71"/>
          <p:cNvSpPr/>
          <p:nvPr/>
        </p:nvSpPr>
        <p:spPr>
          <a:xfrm>
            <a:off x="1841124" y="1636813"/>
            <a:ext cx="6868753" cy="62134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iR</a:t>
            </a:r>
            <a:r>
              <a:rPr lang="en-GB" b="1" dirty="0">
                <a:solidFill>
                  <a:schemeClr val="bg1"/>
                </a:solidFill>
              </a:rPr>
              <a:t> ADV C3300 SERIES TECHNOLOGY OVERVIEW</a:t>
            </a:r>
            <a:endParaRPr lang="en-GB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31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Isosceles Triangle 31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3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Isosceles Triangle 3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07423" y="845914"/>
            <a:ext cx="650297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</a:t>
            </a:r>
            <a:r>
              <a:rPr lang="en-GB" sz="1400" spc="-50" dirty="0" smtClean="0">
                <a:solidFill>
                  <a:srgbClr val="FFFFFF"/>
                </a:solidFill>
              </a:rPr>
              <a:t>C3300 series utilises key technology from the wider portfolio to consistently deliver </a:t>
            </a:r>
            <a:r>
              <a:rPr lang="en-GB" sz="1400" spc="-50" dirty="0">
                <a:solidFill>
                  <a:srgbClr val="FFFFFF"/>
                </a:solidFill>
              </a:rPr>
              <a:t>quality, reliability and efficient print </a:t>
            </a:r>
            <a:r>
              <a:rPr lang="en-GB" sz="1400" spc="-50" dirty="0" smtClean="0">
                <a:solidFill>
                  <a:srgbClr val="FFFFFF"/>
                </a:solidFill>
              </a:rPr>
              <a:t>management.</a:t>
            </a:r>
            <a:endParaRPr lang="en-GB" sz="1400" spc="-50" dirty="0">
              <a:solidFill>
                <a:srgbClr val="FFFFFF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513962"/>
              </p:ext>
            </p:extLst>
          </p:nvPr>
        </p:nvGraphicFramePr>
        <p:xfrm>
          <a:off x="689659" y="2257850"/>
          <a:ext cx="8017928" cy="2563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760"/>
                <a:gridCol w="857521"/>
                <a:gridCol w="857521"/>
                <a:gridCol w="857521"/>
                <a:gridCol w="857521"/>
                <a:gridCol w="857521"/>
                <a:gridCol w="857521"/>
                <a:gridCol w="857521"/>
                <a:gridCol w="857521"/>
              </a:tblGrid>
              <a:tr h="44180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Drum disengagement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Blade on </a:t>
                      </a:r>
                      <a:br>
                        <a:rPr lang="en-US" sz="7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drum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Quick setup </a:t>
                      </a:r>
                      <a:br>
                        <a:rPr lang="en-US" sz="7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and install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Easy to  </a:t>
                      </a:r>
                      <a:br>
                        <a:rPr lang="en-US" sz="7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replace consumables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Video </a:t>
                      </a:r>
                      <a:br>
                        <a:rPr lang="en-US" sz="7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assistance</a:t>
                      </a:r>
                      <a:r>
                        <a:rPr lang="en-US" sz="7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sz="70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700" baseline="0" dirty="0" smtClean="0">
                          <a:solidFill>
                            <a:schemeClr val="bg1"/>
                          </a:solidFill>
                        </a:rPr>
                        <a:t>guides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Remote </a:t>
                      </a:r>
                      <a:br>
                        <a:rPr lang="en-US" sz="7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700" dirty="0" smtClean="0">
                          <a:solidFill>
                            <a:schemeClr val="bg1"/>
                          </a:solidFill>
                        </a:rPr>
                        <a:t>operation (ROSK)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5000"/>
                      </a:schemeClr>
                    </a:solidFill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 ADV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</a:rPr>
                        <a:t> C250i/C350i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</a:rPr>
                        <a:t> ADV C3300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 ADV C5200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(Opt.)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iR ADV C7200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(Opt.)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</a:t>
                      </a:r>
                      <a:r>
                        <a:rPr lang="en-US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C600i</a:t>
                      </a:r>
                      <a:endParaRPr lang="en-US" sz="9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9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(Opt.)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A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 ADV 400i/500i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(Opt.)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 ADV 4200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(Opt.)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 ADV 6200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(Opt.)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</a:tr>
              <a:tr h="23571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2"/>
                          </a:solidFill>
                        </a:rPr>
                        <a:t>iR</a:t>
                      </a:r>
                      <a:r>
                        <a:rPr lang="en-US" sz="900" baseline="0" dirty="0" smtClean="0">
                          <a:solidFill>
                            <a:schemeClr val="tx2"/>
                          </a:solidFill>
                        </a:rPr>
                        <a:t> ADV 8200 PRO</a:t>
                      </a:r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0" marT="36000" marB="36000">
                    <a:lnL w="12700" cmpd="sng">
                      <a:noFill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(Opt.)</a:t>
                      </a:r>
                      <a:endParaRPr lang="en-US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3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 rot="16200000">
            <a:off x="-10767" y="3214268"/>
            <a:ext cx="1152000" cy="141064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FFFFFF"/>
                </a:solidFill>
              </a:rPr>
              <a:t>COLOUR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86224" y="4278570"/>
            <a:ext cx="954988" cy="138499"/>
          </a:xfrm>
          <a:prstGeom prst="rect">
            <a:avLst/>
          </a:prstGeom>
          <a:solidFill>
            <a:srgbClr val="D0D3D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chemeClr val="tx2"/>
                </a:solidFill>
              </a:rPr>
              <a:t>MONO</a:t>
            </a:r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69" name="TextBox 68">
            <a:hlinkClick r:id="rId4" action="ppaction://hlinksldjump"/>
          </p:cNvPr>
          <p:cNvSpPr txBox="1"/>
          <p:nvPr/>
        </p:nvSpPr>
        <p:spPr>
          <a:xfrm>
            <a:off x="3572558" y="1668938"/>
            <a:ext cx="835025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lang="en-US" sz="900" b="1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 COLOUR </a:t>
            </a:r>
            <a:b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IMAGING</a:t>
            </a:r>
            <a:endParaRPr lang="en-US" sz="9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0" name="TextBox 69">
            <a:hlinkClick r:id="rId5" action="ppaction://hlinksldjump"/>
          </p:cNvPr>
          <p:cNvSpPr txBox="1"/>
          <p:nvPr/>
        </p:nvSpPr>
        <p:spPr>
          <a:xfrm>
            <a:off x="4423458" y="1668938"/>
            <a:ext cx="829734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TONER </a:t>
            </a:r>
            <a:b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CONTROL</a:t>
            </a:r>
            <a:endParaRPr lang="en-US" sz="9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1" name="TextBox 70">
            <a:hlinkClick r:id="rId6" action="ppaction://hlinksldjump"/>
          </p:cNvPr>
          <p:cNvSpPr txBox="1"/>
          <p:nvPr/>
        </p:nvSpPr>
        <p:spPr>
          <a:xfrm>
            <a:off x="6358092" y="1668938"/>
            <a:ext cx="1276350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LESS </a:t>
            </a:r>
            <a:b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9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MAINTENANCE</a:t>
            </a:r>
            <a:endParaRPr lang="en-US" sz="9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3" name="TextBox 72">
            <a:hlinkClick r:id="rId4" action="ppaction://hlinksldjump"/>
          </p:cNvPr>
          <p:cNvSpPr txBox="1"/>
          <p:nvPr/>
        </p:nvSpPr>
        <p:spPr>
          <a:xfrm>
            <a:off x="1841125" y="1668938"/>
            <a:ext cx="1676399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>
                <a:solidFill>
                  <a:srgbClr val="FFFFFF"/>
                </a:solidFill>
                <a:cs typeface="Century Gothic"/>
              </a:rPr>
              <a:t>ENGINE </a:t>
            </a:r>
            <a:r>
              <a:rPr lang="en-US" sz="900" b="1" dirty="0" smtClean="0">
                <a:solidFill>
                  <a:srgbClr val="FFFFFF"/>
                </a:solidFill>
                <a:cs typeface="Century Gothic"/>
              </a:rPr>
              <a:t/>
            </a:r>
            <a:br>
              <a:rPr lang="en-US" sz="900" b="1" dirty="0" smtClean="0">
                <a:solidFill>
                  <a:srgbClr val="FFFFFF"/>
                </a:solidFill>
                <a:cs typeface="Century Gothic"/>
              </a:rPr>
            </a:br>
            <a:r>
              <a:rPr lang="en-US" sz="900" b="1" dirty="0" smtClean="0">
                <a:solidFill>
                  <a:srgbClr val="FFFFFF"/>
                </a:solidFill>
                <a:cs typeface="Century Gothic"/>
              </a:rPr>
              <a:t>TECHNOLOGY</a:t>
            </a:r>
            <a:endParaRPr lang="en-US" sz="900" b="1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254674" y="1416503"/>
            <a:ext cx="36000" cy="360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3535289" y="1416503"/>
            <a:ext cx="36000" cy="360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4404750" y="1416503"/>
            <a:ext cx="36000" cy="360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2685366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6114366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6975665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7836964" y="2254925"/>
            <a:ext cx="36000" cy="2880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841125" y="1998513"/>
            <a:ext cx="1676399" cy="219291"/>
            <a:chOff x="1841125" y="1998513"/>
            <a:chExt cx="1676399" cy="219291"/>
          </a:xfrm>
        </p:grpSpPr>
        <p:sp>
          <p:nvSpPr>
            <p:cNvPr id="87" name="TextBox 86">
              <a:hlinkClick r:id="rId4" action="ppaction://hlinksldjump"/>
            </p:cNvPr>
            <p:cNvSpPr txBox="1"/>
            <p:nvPr/>
          </p:nvSpPr>
          <p:spPr>
            <a:xfrm>
              <a:off x="1841125" y="1998513"/>
              <a:ext cx="1676399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 smtClean="0">
                  <a:solidFill>
                    <a:srgbClr val="4B4F54"/>
                  </a:solidFill>
                  <a:cs typeface="Century Gothic"/>
                </a:rPr>
                <a:t>More info</a:t>
              </a:r>
              <a:endParaRPr lang="en-US" sz="9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76" name="Isosceles Triangle 75">
              <a:hlinkClick r:id="" action="ppaction://hlinkshowjump?jump=nextslide"/>
            </p:cNvPr>
            <p:cNvSpPr/>
            <p:nvPr/>
          </p:nvSpPr>
          <p:spPr>
            <a:xfrm rot="5400000">
              <a:off x="2995549" y="2071459"/>
              <a:ext cx="102000" cy="90767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96910" y="1998513"/>
            <a:ext cx="851537" cy="219291"/>
            <a:chOff x="3496910" y="1998513"/>
            <a:chExt cx="851537" cy="219291"/>
          </a:xfrm>
        </p:grpSpPr>
        <p:sp>
          <p:nvSpPr>
            <p:cNvPr id="88" name="TextBox 87">
              <a:hlinkClick r:id="rId4" action="ppaction://hlinksldjump"/>
            </p:cNvPr>
            <p:cNvSpPr txBox="1"/>
            <p:nvPr/>
          </p:nvSpPr>
          <p:spPr>
            <a:xfrm>
              <a:off x="3496910" y="1998513"/>
              <a:ext cx="851537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 smtClean="0">
                  <a:solidFill>
                    <a:srgbClr val="4B4F54"/>
                  </a:solidFill>
                  <a:cs typeface="Century Gothic"/>
                </a:rPr>
                <a:t>More info</a:t>
              </a:r>
              <a:endParaRPr lang="en-US" sz="9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89" name="Isosceles Triangle 88">
              <a:hlinkClick r:id="" action="ppaction://hlinkshowjump?jump=nextslide"/>
            </p:cNvPr>
            <p:cNvSpPr/>
            <p:nvPr/>
          </p:nvSpPr>
          <p:spPr>
            <a:xfrm rot="5400000">
              <a:off x="4233369" y="2071460"/>
              <a:ext cx="102000" cy="90767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48916" y="1998513"/>
            <a:ext cx="851537" cy="219291"/>
            <a:chOff x="4348916" y="1998513"/>
            <a:chExt cx="851537" cy="219291"/>
          </a:xfrm>
        </p:grpSpPr>
        <p:sp>
          <p:nvSpPr>
            <p:cNvPr id="90" name="TextBox 89">
              <a:hlinkClick r:id="rId4" action="ppaction://hlinksldjump"/>
            </p:cNvPr>
            <p:cNvSpPr txBox="1"/>
            <p:nvPr/>
          </p:nvSpPr>
          <p:spPr>
            <a:xfrm>
              <a:off x="4348916" y="1998513"/>
              <a:ext cx="851537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 smtClean="0">
                  <a:solidFill>
                    <a:srgbClr val="4B4F54"/>
                  </a:solidFill>
                  <a:cs typeface="Century Gothic"/>
                </a:rPr>
                <a:t>More info</a:t>
              </a:r>
              <a:endParaRPr lang="en-US" sz="9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91" name="Isosceles Triangle 90">
              <a:hlinkClick r:id="" action="ppaction://hlinkshowjump?jump=nextslide"/>
            </p:cNvPr>
            <p:cNvSpPr/>
            <p:nvPr/>
          </p:nvSpPr>
          <p:spPr>
            <a:xfrm rot="5400000">
              <a:off x="5085375" y="2071460"/>
              <a:ext cx="102000" cy="90767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88872" y="1998513"/>
            <a:ext cx="3421070" cy="219291"/>
            <a:chOff x="5288872" y="1998513"/>
            <a:chExt cx="3421070" cy="219291"/>
          </a:xfrm>
        </p:grpSpPr>
        <p:sp>
          <p:nvSpPr>
            <p:cNvPr id="92" name="TextBox 91">
              <a:hlinkClick r:id="rId4" action="ppaction://hlinksldjump"/>
            </p:cNvPr>
            <p:cNvSpPr txBox="1"/>
            <p:nvPr/>
          </p:nvSpPr>
          <p:spPr>
            <a:xfrm>
              <a:off x="5288872" y="1998513"/>
              <a:ext cx="3421070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 smtClean="0">
                  <a:solidFill>
                    <a:srgbClr val="4B4F54"/>
                  </a:solidFill>
                  <a:cs typeface="Century Gothic"/>
                </a:rPr>
                <a:t>More info</a:t>
              </a:r>
              <a:endParaRPr lang="en-US" sz="900" dirty="0">
                <a:solidFill>
                  <a:srgbClr val="4B4F54"/>
                </a:solidFill>
                <a:cs typeface="Century Gothic"/>
              </a:endParaRPr>
            </a:p>
          </p:txBody>
        </p:sp>
        <p:sp>
          <p:nvSpPr>
            <p:cNvPr id="93" name="Isosceles Triangle 92">
              <a:hlinkClick r:id="" action="ppaction://hlinkshowjump?jump=nextslide"/>
            </p:cNvPr>
            <p:cNvSpPr/>
            <p:nvPr/>
          </p:nvSpPr>
          <p:spPr>
            <a:xfrm rot="5400000">
              <a:off x="7295770" y="2071460"/>
              <a:ext cx="102000" cy="90767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hlinkClick r:id="rId7" action="ppaction://hlinksldjump"/>
          </p:cNvPr>
          <p:cNvSpPr/>
          <p:nvPr/>
        </p:nvSpPr>
        <p:spPr>
          <a:xfrm>
            <a:off x="7851637" y="146865"/>
            <a:ext cx="1138978" cy="1138978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47" name="TextBox 46">
            <a:hlinkClick r:id="rId7" action="ppaction://hlinksldjump"/>
          </p:cNvPr>
          <p:cNvSpPr txBox="1"/>
          <p:nvPr/>
        </p:nvSpPr>
        <p:spPr>
          <a:xfrm>
            <a:off x="7873999" y="1032180"/>
            <a:ext cx="1143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spc="-50" dirty="0" smtClean="0">
                <a:solidFill>
                  <a:srgbClr val="FFFFFF"/>
                </a:solidFill>
              </a:rPr>
              <a:t>Return to  portfolio </a:t>
            </a:r>
            <a:br>
              <a:rPr lang="en-GB" sz="700" spc="-50" dirty="0" smtClean="0">
                <a:solidFill>
                  <a:srgbClr val="FFFFFF"/>
                </a:solidFill>
              </a:rPr>
            </a:br>
            <a:r>
              <a:rPr lang="en-GB" sz="700" spc="-50" dirty="0" smtClean="0">
                <a:solidFill>
                  <a:srgbClr val="FFFFFF"/>
                </a:solidFill>
              </a:rPr>
              <a:t>menu</a:t>
            </a:r>
            <a:endParaRPr lang="en-GB" sz="700" spc="-50" dirty="0">
              <a:solidFill>
                <a:srgbClr val="FFFFFF"/>
              </a:solidFill>
            </a:endParaRPr>
          </a:p>
        </p:txBody>
      </p:sp>
      <p:pic>
        <p:nvPicPr>
          <p:cNvPr id="48" name="Picture 47" descr="printer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48" y="390814"/>
            <a:ext cx="393081" cy="6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C5200 Series </a:t>
            </a:r>
            <a:r>
              <a:rPr lang="en-GB" b="1" dirty="0" smtClean="0">
                <a:solidFill>
                  <a:schemeClr val="accent4"/>
                </a:solidFill>
              </a:rPr>
              <a:t>(colour)</a:t>
            </a:r>
            <a:endParaRPr lang="en-GB" b="1" dirty="0">
              <a:solidFill>
                <a:schemeClr val="accent4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This smart multifunctional enables high quality colour </a:t>
            </a:r>
            <a:r>
              <a:rPr lang="en-GB" sz="1400" spc="-50" dirty="0" smtClean="0">
                <a:solidFill>
                  <a:srgbClr val="FFFFFF"/>
                </a:solidFill>
              </a:rPr>
              <a:t>communication. </a:t>
            </a:r>
            <a:r>
              <a:rPr lang="en-GB" sz="1400" spc="-50" dirty="0">
                <a:solidFill>
                  <a:srgbClr val="FFFFFF"/>
                </a:solidFill>
              </a:rPr>
              <a:t>Easy integration, security and cost control features in an environmentally sound package add true value to busy offices.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22487" y="3382432"/>
            <a:ext cx="27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35 - 55 PPM B&amp;W</a:t>
            </a:r>
            <a:b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30 - 51 PPM COLOUR</a:t>
            </a:r>
            <a:endParaRPr lang="en-US" sz="1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77307" y="3230032"/>
            <a:ext cx="965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Speeds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86444" y="4109117"/>
            <a:ext cx="10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Duty Cycle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941325" y="4254258"/>
            <a:ext cx="16306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100K to 210K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3326" y="3958793"/>
            <a:ext cx="174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Recommended </a:t>
            </a:r>
            <a:b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Monthly Volume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326" y="4256329"/>
            <a:ext cx="1747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rPr>
              <a:t>5</a:t>
            </a:r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K to 30K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326267" y="4611851"/>
            <a:ext cx="615058" cy="132982"/>
          </a:xfrm>
          <a:prstGeom prst="round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2326267" y="4463910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2326267" y="4315967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2326267" y="4168024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2326267" y="4020081"/>
            <a:ext cx="615058" cy="132982"/>
          </a:xfrm>
          <a:prstGeom prst="round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914400" y="4678344"/>
            <a:ext cx="1557867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2794000" y="4086573"/>
            <a:ext cx="1476375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Spe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070" y="2612365"/>
            <a:ext cx="738332" cy="646261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94" y="2072627"/>
            <a:ext cx="562422" cy="7020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9" name="Picture 5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103" name="TextBox 102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65751" y="2775315"/>
            <a:ext cx="3681356" cy="1945336"/>
            <a:chOff x="4665751" y="2775315"/>
            <a:chExt cx="3681356" cy="1945336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52-256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3145317"/>
              <a:ext cx="1060583" cy="1060583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4665752" y="2941660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5,000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665751" y="2775315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Paper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14" name="Picture 113" descr="Compact_Footprint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04" y="2184858"/>
            <a:ext cx="767319" cy="68335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3" y="3150392"/>
            <a:ext cx="501964" cy="501962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50" y="3339549"/>
            <a:ext cx="287171" cy="287171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11" y="3186439"/>
            <a:ext cx="287171" cy="287171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769570" y="2319895"/>
            <a:ext cx="145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21.3cm</a:t>
            </a:r>
            <a:endParaRPr lang="en-US" sz="2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797599" y="2139344"/>
            <a:ext cx="174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Display size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41276" y="3246137"/>
            <a:ext cx="98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320GB</a:t>
            </a:r>
            <a:endParaRPr lang="en-US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541277" y="3075595"/>
            <a:ext cx="1179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HDD Capacity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142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4" grpId="0"/>
      <p:bldP spid="67" grpId="0"/>
      <p:bldP spid="68" grpId="0"/>
      <p:bldP spid="69" grpId="0"/>
      <p:bldP spid="70" grpId="0"/>
      <p:bldP spid="78" grpId="0" animBg="1"/>
      <p:bldP spid="79" grpId="0" animBg="1"/>
      <p:bldP spid="80" grpId="0" animBg="1"/>
      <p:bldP spid="81" grpId="0" animBg="1"/>
      <p:bldP spid="82" grpId="0" animBg="1"/>
      <p:bldP spid="116" grpId="0"/>
      <p:bldP spid="117" grpId="0"/>
      <p:bldP spid="118" grpId="0"/>
      <p:bldP spid="1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</a:t>
            </a:r>
            <a:r>
              <a:rPr lang="en-GB" b="1" dirty="0" smtClean="0">
                <a:solidFill>
                  <a:schemeClr val="bg1"/>
                </a:solidFill>
              </a:rPr>
              <a:t>C5200 Series </a:t>
            </a:r>
            <a:r>
              <a:rPr lang="en-GB" b="1" dirty="0">
                <a:solidFill>
                  <a:schemeClr val="accent4"/>
                </a:solidFill>
              </a:rPr>
              <a:t>(colour)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This smart multifunctional enables high quality colour communication. Easy integration, security and cost control features in an environmentally sound package add true value to busy offices.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21492" y="2079837"/>
            <a:ext cx="7414977" cy="2754059"/>
            <a:chOff x="721492" y="2079837"/>
            <a:chExt cx="7414977" cy="2754059"/>
          </a:xfrm>
        </p:grpSpPr>
        <p:sp>
          <p:nvSpPr>
            <p:cNvPr id="29" name="TextBox 28"/>
            <p:cNvSpPr txBox="1"/>
            <p:nvPr/>
          </p:nvSpPr>
          <p:spPr>
            <a:xfrm>
              <a:off x="922079" y="4461999"/>
              <a:ext cx="3404388" cy="3718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*PCL as </a:t>
              </a:r>
              <a:r>
                <a:rPr lang="en-GB" sz="1000" dirty="0">
                  <a:solidFill>
                    <a:srgbClr val="FFFFFF"/>
                  </a:solidFill>
                </a:rPr>
                <a:t>standard</a:t>
              </a:r>
            </a:p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**PCL and </a:t>
              </a:r>
              <a:r>
                <a:rPr lang="en-GB" sz="1000" dirty="0">
                  <a:solidFill>
                    <a:srgbClr val="FFFFFF"/>
                  </a:solidFill>
                </a:rPr>
                <a:t>PS </a:t>
              </a:r>
              <a:r>
                <a:rPr lang="en-GB" sz="1000" dirty="0" smtClean="0">
                  <a:solidFill>
                    <a:srgbClr val="FFFFFF"/>
                  </a:solidFill>
                </a:rPr>
                <a:t>as </a:t>
              </a:r>
              <a:r>
                <a:rPr lang="en-GB" sz="1000" dirty="0">
                  <a:solidFill>
                    <a:srgbClr val="FFFFFF"/>
                  </a:solidFill>
                </a:rPr>
                <a:t>standard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22079" y="3495245"/>
              <a:ext cx="2278321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smtClean="0">
                  <a:solidFill>
                    <a:srgbClr val="FFFFFF"/>
                  </a:solidFill>
                </a:rPr>
                <a:t>Optional </a:t>
              </a:r>
              <a:r>
                <a:rPr lang="en-GB" sz="1000" dirty="0" smtClean="0">
                  <a:solidFill>
                    <a:srgbClr val="FFFFFF"/>
                  </a:solidFill>
                </a:rPr>
                <a:t>Inner / Staple / Booklet / Hole Puncher finisher 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1492" y="2079837"/>
              <a:ext cx="2278321" cy="120032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1000" b="1">
                  <a:solidFill>
                    <a:srgbClr val="FFFFFF"/>
                  </a:solidFill>
                </a:defRPr>
              </a:lvl1pPr>
            </a:lstStyle>
            <a:p>
              <a:r>
                <a:rPr lang="en-GB" dirty="0" err="1"/>
                <a:t>iR</a:t>
              </a:r>
              <a:r>
                <a:rPr lang="en-GB" dirty="0"/>
                <a:t>-ADV C5235i*</a:t>
              </a:r>
            </a:p>
            <a:p>
              <a:r>
                <a:rPr lang="en-GB" dirty="0" err="1"/>
                <a:t>iR</a:t>
              </a:r>
              <a:r>
                <a:rPr lang="en-GB" dirty="0"/>
                <a:t>-ADV C5240i*</a:t>
              </a:r>
            </a:p>
            <a:p>
              <a:r>
                <a:rPr lang="en-GB" dirty="0" err="1"/>
                <a:t>iR</a:t>
              </a:r>
              <a:r>
                <a:rPr lang="en-GB" dirty="0"/>
                <a:t>-ADV C5250</a:t>
              </a:r>
            </a:p>
            <a:p>
              <a:r>
                <a:rPr lang="en-GB" dirty="0" err="1"/>
                <a:t>iR</a:t>
              </a:r>
              <a:r>
                <a:rPr lang="en-GB" dirty="0"/>
                <a:t>-ADV C5250i**</a:t>
              </a:r>
            </a:p>
            <a:p>
              <a:r>
                <a:rPr lang="en-GB" dirty="0" err="1"/>
                <a:t>iR</a:t>
              </a:r>
              <a:r>
                <a:rPr lang="en-GB" dirty="0"/>
                <a:t>-ADV C5255</a:t>
              </a:r>
            </a:p>
            <a:p>
              <a:r>
                <a:rPr lang="en-GB" dirty="0" err="1"/>
                <a:t>iR</a:t>
              </a:r>
              <a:r>
                <a:rPr lang="en-GB" dirty="0"/>
                <a:t>-ADV C5255i**</a:t>
              </a:r>
            </a:p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58148" y="3924820"/>
              <a:ext cx="2278321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000" dirty="0">
                  <a:solidFill>
                    <a:srgbClr val="FFFFFF"/>
                  </a:solidFill>
                </a:rPr>
                <a:t>Cassette Feeding unit / </a:t>
              </a:r>
              <a:r>
                <a:rPr lang="en-GB" sz="1000" dirty="0" smtClean="0">
                  <a:solidFill>
                    <a:srgbClr val="FFFFFF"/>
                  </a:solidFill>
                </a:rPr>
                <a:t>Pedestal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hlinkClick r:id="rId5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8" y="1790712"/>
            <a:ext cx="3683111" cy="2762333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948267" y="3509535"/>
            <a:ext cx="2743200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465960" y="3527215"/>
            <a:ext cx="2724372" cy="8337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736823" y="24183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596427" y="3877595"/>
            <a:ext cx="3529748" cy="871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844983" y="3504538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>
                <a:solidFill>
                  <a:srgbClr val="FFFFFF"/>
                </a:solidFill>
              </a:rPr>
              <a:t>Optional</a:t>
            </a:r>
            <a:r>
              <a:rPr lang="en-GB" sz="1000" dirty="0">
                <a:solidFill>
                  <a:srgbClr val="FFFFFF"/>
                </a:solidFill>
              </a:rPr>
              <a:t> Paper Deck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94141" y="2087865"/>
            <a:ext cx="22783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Single Pass Duplex Reader / Duplex Reader / Platen / Printer cover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736823" y="2997014"/>
            <a:ext cx="3453509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557094" y="2469370"/>
            <a:ext cx="899522" cy="677339"/>
            <a:chOff x="6097786" y="5506600"/>
            <a:chExt cx="899522" cy="677339"/>
          </a:xfrm>
        </p:grpSpPr>
        <p:sp>
          <p:nvSpPr>
            <p:cNvPr id="36" name="Oval 35"/>
            <p:cNvSpPr/>
            <p:nvPr/>
          </p:nvSpPr>
          <p:spPr>
            <a:xfrm>
              <a:off x="6213707" y="5516260"/>
              <a:ext cx="667679" cy="667679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97786" y="5506600"/>
              <a:ext cx="899522" cy="675171"/>
              <a:chOff x="7443287" y="2596312"/>
              <a:chExt cx="805476" cy="60458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723788" y="2724150"/>
                <a:ext cx="58137" cy="301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13" b="98707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3287" y="2596312"/>
                <a:ext cx="805476" cy="604580"/>
              </a:xfrm>
              <a:prstGeom prst="rect">
                <a:avLst/>
              </a:prstGeom>
            </p:spPr>
          </p:pic>
        </p:grpSp>
      </p:grpSp>
      <p:sp>
        <p:nvSpPr>
          <p:cNvPr id="52" name="TextBox 51"/>
          <p:cNvSpPr txBox="1"/>
          <p:nvPr/>
        </p:nvSpPr>
        <p:spPr>
          <a:xfrm>
            <a:off x="5863511" y="3114150"/>
            <a:ext cx="2278321" cy="2333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Fiery</a:t>
            </a:r>
            <a:endParaRPr lang="en-GB" sz="1000" dirty="0">
              <a:solidFill>
                <a:srgbClr val="FFFFFF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3" name="Oval 52">
              <a:hlinkClick r:id="rId9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5" name="Picture 5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57" name="TextBox 56">
              <a:hlinkClick r:id="rId9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35658" y="2032001"/>
            <a:ext cx="8100000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Полная стоимость печати</a:t>
            </a:r>
            <a:endParaRPr lang="en-GB" b="1" dirty="0">
              <a:solidFill>
                <a:schemeClr val="bg1"/>
              </a:solidFill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ontent Placeholder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01456"/>
              </p:ext>
            </p:extLst>
          </p:nvPr>
        </p:nvGraphicFramePr>
        <p:xfrm>
          <a:off x="-1831288" y="1587090"/>
          <a:ext cx="9242022" cy="3596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7423" y="845913"/>
            <a:ext cx="708717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400" dirty="0">
                <a:solidFill>
                  <a:srgbClr val="FFFFFF"/>
                </a:solidFill>
              </a:rPr>
              <a:t> “</a:t>
            </a:r>
            <a:r>
              <a:rPr lang="ru-RU" sz="1400" dirty="0">
                <a:solidFill>
                  <a:srgbClr val="FFFFFF"/>
                </a:solidFill>
              </a:rPr>
              <a:t>скрытые расходы</a:t>
            </a:r>
            <a:r>
              <a:rPr lang="en-US" sz="1400" dirty="0">
                <a:solidFill>
                  <a:srgbClr val="FFFFFF"/>
                </a:solidFill>
              </a:rPr>
              <a:t>” </a:t>
            </a:r>
            <a:r>
              <a:rPr lang="ru-RU" sz="1400" dirty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ru-RU" sz="1400" dirty="0">
                <a:solidFill>
                  <a:srgbClr val="FFFFFF"/>
                </a:solidFill>
              </a:rPr>
              <a:t>Технология </a:t>
            </a:r>
            <a:r>
              <a:rPr lang="en-US" sz="1400" dirty="0" err="1">
                <a:solidFill>
                  <a:srgbClr val="FFFFFF"/>
                </a:solidFill>
              </a:rPr>
              <a:t>iR</a:t>
            </a:r>
            <a:r>
              <a:rPr lang="en-US" sz="1400" dirty="0">
                <a:solidFill>
                  <a:srgbClr val="FFFFFF"/>
                </a:solidFill>
              </a:rPr>
              <a:t> ADVANCE </a:t>
            </a:r>
            <a:r>
              <a:rPr lang="ru-RU" sz="1400" dirty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51600" y="147600"/>
            <a:ext cx="1137600" cy="1137600"/>
            <a:chOff x="7515103" y="1959060"/>
            <a:chExt cx="1246674" cy="1246674"/>
          </a:xfrm>
        </p:grpSpPr>
        <p:sp>
          <p:nvSpPr>
            <p:cNvPr id="28" name="Oval 27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9" name="Picture 28" descr="technology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2" name="Round Same Side Corner Rectangle 31">
            <a:hlinkClick r:id="rId10" action="ppaction://hlinksldjump"/>
          </p:cNvPr>
          <p:cNvSpPr/>
          <p:nvPr/>
        </p:nvSpPr>
        <p:spPr>
          <a:xfrm>
            <a:off x="535659" y="1601846"/>
            <a:ext cx="2628000" cy="43015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 Same Side Corner Rectangle 32"/>
          <p:cNvSpPr/>
          <p:nvPr/>
        </p:nvSpPr>
        <p:spPr>
          <a:xfrm>
            <a:off x="3224764" y="1602664"/>
            <a:ext cx="2628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0D3D4"/>
              </a:solidFill>
            </a:endParaRPr>
          </a:p>
        </p:txBody>
      </p:sp>
      <p:sp>
        <p:nvSpPr>
          <p:cNvPr id="34" name="Round Same Side Corner Rectangle 33">
            <a:hlinkClick r:id="rId11" action="ppaction://hlinksldjump"/>
          </p:cNvPr>
          <p:cNvSpPr/>
          <p:nvPr/>
        </p:nvSpPr>
        <p:spPr>
          <a:xfrm>
            <a:off x="5892960" y="1600946"/>
            <a:ext cx="2736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hlinkClick r:id="rId10" action="ppaction://hlinksldjump"/>
          </p:cNvPr>
          <p:cNvSpPr txBox="1"/>
          <p:nvPr/>
        </p:nvSpPr>
        <p:spPr>
          <a:xfrm>
            <a:off x="520609" y="1646380"/>
            <a:ext cx="27041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24764" y="1644173"/>
            <a:ext cx="2628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FFFFFF"/>
                </a:solidFill>
                <a:cs typeface="Century Gothic"/>
              </a:rPr>
              <a:t>Технология </a:t>
            </a:r>
            <a:r>
              <a:rPr lang="en-US" sz="1400" b="1" dirty="0" err="1" smtClean="0">
                <a:solidFill>
                  <a:srgbClr val="FFFFFF"/>
                </a:solidFill>
                <a:cs typeface="Century Gothic"/>
              </a:rPr>
              <a:t>iR</a:t>
            </a:r>
            <a:r>
              <a:rPr lang="en-US" sz="1400" b="1" dirty="0" smtClean="0">
                <a:solidFill>
                  <a:srgbClr val="FFFFFF"/>
                </a:solidFill>
                <a:cs typeface="Century Gothic"/>
              </a:rPr>
              <a:t> ADVANCE</a:t>
            </a:r>
            <a:endParaRPr lang="en-US" sz="1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6" name="TextBox 45">
            <a:hlinkClick r:id="rId11" action="ppaction://hlinksldjump"/>
          </p:cNvPr>
          <p:cNvSpPr txBox="1"/>
          <p:nvPr/>
        </p:nvSpPr>
        <p:spPr>
          <a:xfrm>
            <a:off x="5791199" y="1660230"/>
            <a:ext cx="2914257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300" b="1" dirty="0">
                <a:solidFill>
                  <a:srgbClr val="FFFFFF"/>
                </a:solidFill>
                <a:cs typeface="Century Gothic"/>
              </a:rPr>
              <a:t>Уменьшение стоимости печати</a:t>
            </a:r>
            <a:endParaRPr lang="en-US" sz="13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8640" y="5017035"/>
            <a:ext cx="2278380" cy="149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600" dirty="0" smtClean="0"/>
              <a:t>Adapted from research from ALL associates Group, </a:t>
            </a:r>
            <a:r>
              <a:rPr lang="en-GB" sz="600" dirty="0" err="1" smtClean="0"/>
              <a:t>Inc</a:t>
            </a:r>
            <a:r>
              <a:rPr lang="en-GB" sz="600" dirty="0" smtClean="0"/>
              <a:t> 2012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27320" y="2291557"/>
            <a:ext cx="3365282" cy="26487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Технология </a:t>
            </a:r>
            <a:r>
              <a:rPr lang="en-GB" sz="1400" dirty="0" err="1" smtClean="0">
                <a:solidFill>
                  <a:schemeClr val="bg1"/>
                </a:solidFill>
              </a:rPr>
              <a:t>iR</a:t>
            </a:r>
            <a:r>
              <a:rPr lang="en-GB" sz="1400" dirty="0" smtClean="0">
                <a:solidFill>
                  <a:schemeClr val="bg1"/>
                </a:solidFill>
              </a:rPr>
              <a:t>-ADV</a:t>
            </a:r>
            <a:r>
              <a:rPr lang="en-US" sz="1400" dirty="0" smtClean="0">
                <a:solidFill>
                  <a:schemeClr val="bg1"/>
                </a:solidFill>
              </a:rPr>
              <a:t>ANCE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помогает уменьшить общую стоимость печати</a:t>
            </a:r>
            <a:endParaRPr lang="en-GB" sz="1400" dirty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Комбинация этой технологии</a:t>
            </a:r>
            <a:r>
              <a:rPr lang="en-GB" sz="1400" dirty="0" smtClean="0">
                <a:solidFill>
                  <a:schemeClr val="bg1"/>
                </a:solidFill>
              </a:rPr>
              <a:t>, </a:t>
            </a:r>
            <a:r>
              <a:rPr lang="ru-RU" sz="1400" dirty="0" smtClean="0">
                <a:solidFill>
                  <a:schemeClr val="bg1"/>
                </a:solidFill>
              </a:rPr>
              <a:t>Программного обеспечения и Сервиса </a:t>
            </a:r>
            <a:r>
              <a:rPr lang="en-GB" sz="1400" dirty="0" smtClean="0">
                <a:solidFill>
                  <a:schemeClr val="bg1"/>
                </a:solidFill>
              </a:rPr>
              <a:t>Canon </a:t>
            </a:r>
            <a:r>
              <a:rPr lang="ru-RU" sz="1400" dirty="0" smtClean="0">
                <a:solidFill>
                  <a:schemeClr val="bg1"/>
                </a:solidFill>
              </a:rPr>
              <a:t>решает задачу уменьшения стоимости.</a:t>
            </a:r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Только управляемая печать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может помочь в уменьшении расходов.</a:t>
            </a:r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B2347F51-C95D-4FA1-92B2-049C8E8B5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>
                                            <p:graphicEl>
                                              <a:dgm id="{B2347F51-C95D-4FA1-92B2-049C8E8B5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2DEDDBD5-69DB-4950-BA00-9705FF97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>
                                            <p:graphicEl>
                                              <a:dgm id="{2DEDDBD5-69DB-4950-BA00-9705FF97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468E5347-6458-40B5-91B7-3B5CDDEA1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graphicEl>
                                              <a:dgm id="{468E5347-6458-40B5-91B7-3B5CDDEA1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5CB07B4-1250-4229-8393-658C2D2C1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graphicEl>
                                              <a:dgm id="{55CB07B4-1250-4229-8393-658C2D2C1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B62A6F7-AFBE-487E-9F42-C85E27A50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>
                                            <p:graphicEl>
                                              <a:dgm id="{5B62A6F7-AFBE-487E-9F42-C85E27A504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9D0BD50A-A8C1-4863-A259-1C8E4755C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>
                                            <p:graphicEl>
                                              <a:dgm id="{9D0BD50A-A8C1-4863-A259-1C8E4755C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Dgm bld="one" rev="1"/>
        </p:bldSub>
      </p:bldGraphic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C7200 Series </a:t>
            </a:r>
            <a:r>
              <a:rPr lang="en-GB" b="1" dirty="0" smtClean="0">
                <a:solidFill>
                  <a:schemeClr val="accent4"/>
                </a:solidFill>
              </a:rPr>
              <a:t>(colour)</a:t>
            </a:r>
            <a:endParaRPr lang="en-GB" b="1" dirty="0">
              <a:solidFill>
                <a:schemeClr val="accent4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This high-end office solution delivers colour </a:t>
            </a:r>
            <a:r>
              <a:rPr lang="en-GB" sz="1400" spc="-50" dirty="0" smtClean="0">
                <a:solidFill>
                  <a:srgbClr val="FFFFFF"/>
                </a:solidFill>
              </a:rPr>
              <a:t>output, </a:t>
            </a:r>
            <a:r>
              <a:rPr lang="en-GB" sz="1400" spc="-50" dirty="0">
                <a:solidFill>
                  <a:srgbClr val="FFFFFF"/>
                </a:solidFill>
              </a:rPr>
              <a:t>with versatility and quality, which fit perfectly in your workflows, whilst safeguarding information and protecting the environment.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22487" y="3382432"/>
            <a:ext cx="27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60 - 80 PPM B&amp;W</a:t>
            </a:r>
            <a:b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55 - 70 PPM COLOUR</a:t>
            </a:r>
            <a:endParaRPr lang="en-US" sz="1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3326" y="3958793"/>
            <a:ext cx="174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Recommended </a:t>
            </a:r>
            <a:b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Monthly Volume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326" y="4256329"/>
            <a:ext cx="1747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20K to 60K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5" name="Oval 54">
              <a:hlinkClick r:id="rId5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9" name="Picture 58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103" name="TextBox 102">
              <a:hlinkClick r:id="rId5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65751" y="2470515"/>
            <a:ext cx="3681356" cy="2250136"/>
            <a:chOff x="4665751" y="2470515"/>
            <a:chExt cx="3681356" cy="2250136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52-300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3145317"/>
              <a:ext cx="1060583" cy="1060583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4665752" y="2636860"/>
              <a:ext cx="14518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6,900 / 9,300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665751" y="2470515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Paper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8423" y="2072627"/>
            <a:ext cx="3947328" cy="2672206"/>
            <a:chOff x="718423" y="2072627"/>
            <a:chExt cx="3947328" cy="2672206"/>
          </a:xfrm>
        </p:grpSpPr>
        <p:sp>
          <p:nvSpPr>
            <p:cNvPr id="64" name="TextBox 63"/>
            <p:cNvSpPr txBox="1"/>
            <p:nvPr/>
          </p:nvSpPr>
          <p:spPr>
            <a:xfrm>
              <a:off x="2977307" y="3230032"/>
              <a:ext cx="9651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Speeds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86444" y="4109117"/>
              <a:ext cx="100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Duty Cycle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39529" y="4254258"/>
              <a:ext cx="162622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spc="-15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230K to 270K</a:t>
              </a:r>
              <a:endPara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2326267" y="461185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2326267" y="4463910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326267" y="4315967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2326267" y="4168024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2326267" y="402008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914400" y="4678344"/>
              <a:ext cx="1557867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794000" y="4086573"/>
              <a:ext cx="1476375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 descr="Speed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070" y="2612365"/>
              <a:ext cx="738332" cy="64626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194" y="2072627"/>
              <a:ext cx="562422" cy="702000"/>
            </a:xfrm>
            <a:prstGeom prst="rect">
              <a:avLst/>
            </a:prstGeom>
          </p:spPr>
        </p:pic>
        <p:pic>
          <p:nvPicPr>
            <p:cNvPr id="114" name="Picture 113" descr="Compact_Footprint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004" y="2184858"/>
              <a:ext cx="767319" cy="683357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718423" y="3150392"/>
              <a:ext cx="836759" cy="501962"/>
              <a:chOff x="239566" y="1719856"/>
              <a:chExt cx="836759" cy="501962"/>
            </a:xfrm>
          </p:grpSpPr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566" y="1719856"/>
                <a:ext cx="501964" cy="501962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193" y="1909013"/>
                <a:ext cx="287171" cy="287171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154" y="1755903"/>
                <a:ext cx="287171" cy="287171"/>
              </a:xfrm>
              <a:prstGeom prst="rect">
                <a:avLst/>
              </a:prstGeom>
            </p:spPr>
          </p:pic>
        </p:grpSp>
        <p:sp>
          <p:nvSpPr>
            <p:cNvPr id="116" name="TextBox 115"/>
            <p:cNvSpPr txBox="1"/>
            <p:nvPr/>
          </p:nvSpPr>
          <p:spPr>
            <a:xfrm>
              <a:off x="1769570" y="2319895"/>
              <a:ext cx="14518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21.3cm/</a:t>
              </a:r>
            </a:p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26.4cm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97599" y="2139344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Display size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41276" y="3246137"/>
              <a:ext cx="981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320GB</a:t>
              </a:r>
              <a:endParaRPr lang="en-US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541277" y="3075595"/>
              <a:ext cx="11792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HDD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8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</a:t>
            </a:r>
            <a:r>
              <a:rPr lang="en-GB" b="1" dirty="0" smtClean="0">
                <a:solidFill>
                  <a:schemeClr val="bg1"/>
                </a:solidFill>
              </a:rPr>
              <a:t>C7200 Series </a:t>
            </a:r>
            <a:r>
              <a:rPr lang="en-GB" b="1" dirty="0">
                <a:solidFill>
                  <a:schemeClr val="accent4"/>
                </a:solidFill>
              </a:rPr>
              <a:t>(colour)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83" y="1507178"/>
            <a:ext cx="4550748" cy="341306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This high-end office solution delivers colour output, with versatility and quality, which fit perfectly in your workflows, whilst safeguarding information and protecting the environment.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49780" y="2048956"/>
            <a:ext cx="3676687" cy="2643875"/>
            <a:chOff x="649780" y="2048956"/>
            <a:chExt cx="3676687" cy="2643875"/>
          </a:xfrm>
        </p:grpSpPr>
        <p:sp>
          <p:nvSpPr>
            <p:cNvPr id="29" name="TextBox 28"/>
            <p:cNvSpPr txBox="1"/>
            <p:nvPr/>
          </p:nvSpPr>
          <p:spPr>
            <a:xfrm>
              <a:off x="922079" y="4461999"/>
              <a:ext cx="3404388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*</a:t>
              </a:r>
              <a:r>
                <a:rPr lang="en-GB" sz="1000" dirty="0" err="1" smtClean="0">
                  <a:solidFill>
                    <a:srgbClr val="FFFFFF"/>
                  </a:solidFill>
                </a:rPr>
                <a:t>iR</a:t>
              </a:r>
              <a:r>
                <a:rPr lang="en-GB" sz="1000" dirty="0" smtClean="0">
                  <a:solidFill>
                    <a:srgbClr val="FFFFFF"/>
                  </a:solidFill>
                </a:rPr>
                <a:t> ADV C7280i only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687610" y="3384646"/>
              <a:ext cx="2512790" cy="1"/>
            </a:xfrm>
            <a:prstGeom prst="line">
              <a:avLst/>
            </a:prstGeom>
            <a:ln w="9525" cmpd="sng">
              <a:solidFill>
                <a:srgbClr val="CC0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49780" y="3393068"/>
              <a:ext cx="2278321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Staple / Booklet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0614" y="2048956"/>
              <a:ext cx="2278321" cy="78483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</a:t>
              </a:r>
              <a:r>
                <a:rPr lang="en-GB" sz="1000" b="1" dirty="0" err="1" smtClean="0">
                  <a:solidFill>
                    <a:srgbClr val="FFFFFF"/>
                  </a:solidFill>
                </a:rPr>
                <a:t>R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-ADV C7260i</a:t>
              </a:r>
            </a:p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iR</a:t>
              </a:r>
              <a:r>
                <a:rPr lang="en-GB" sz="1000" b="1" dirty="0">
                  <a:solidFill>
                    <a:srgbClr val="FFFFFF"/>
                  </a:solidFill>
                </a:rPr>
                <a:t>-ADV 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C7270i</a:t>
              </a:r>
              <a:endParaRPr lang="en-GB" sz="1000" b="1" dirty="0">
                <a:solidFill>
                  <a:srgbClr val="FFFF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GB" sz="1000" b="1" dirty="0" err="1">
                  <a:solidFill>
                    <a:srgbClr val="FFFFFF"/>
                  </a:solidFill>
                </a:rPr>
                <a:t>iR</a:t>
              </a:r>
              <a:r>
                <a:rPr lang="en-GB" sz="1000" b="1" dirty="0">
                  <a:solidFill>
                    <a:srgbClr val="FFFFFF"/>
                  </a:solidFill>
                </a:rPr>
                <a:t>-ADV 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C7280i</a:t>
              </a:r>
              <a:endParaRPr lang="en-GB" sz="1000" b="1" dirty="0">
                <a:solidFill>
                  <a:srgbClr val="FFFFFF"/>
                </a:solidFill>
              </a:endParaRPr>
            </a:p>
            <a:p>
              <a:pPr>
                <a:lnSpc>
                  <a:spcPct val="90000"/>
                </a:lnSpc>
              </a:pPr>
              <a:endParaRPr lang="en-GB" sz="1000" b="1" dirty="0" smtClean="0">
                <a:solidFill>
                  <a:srgbClr val="FFFFFF"/>
                </a:solidFill>
              </a:endParaRPr>
            </a:p>
            <a:p>
              <a:pPr>
                <a:lnSpc>
                  <a:spcPct val="90000"/>
                </a:lnSpc>
              </a:pPr>
              <a:endParaRPr lang="en-GB" sz="1000" b="1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hlinkClick r:id="rId5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736823" y="24183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94141" y="2087865"/>
            <a:ext cx="22783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Single Pass Duplex Reader / </a:t>
            </a:r>
          </a:p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Printer cover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736823" y="2997014"/>
            <a:ext cx="3453509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12011" y="2980800"/>
            <a:ext cx="2278321" cy="2333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Fiery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65960" y="3870676"/>
            <a:ext cx="2724372" cy="8337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35796" y="3939837"/>
            <a:ext cx="22783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>
                <a:solidFill>
                  <a:srgbClr val="FFFFFF"/>
                </a:solidFill>
              </a:rPr>
              <a:t>Optional</a:t>
            </a:r>
            <a:r>
              <a:rPr lang="en-GB" sz="1000" dirty="0">
                <a:solidFill>
                  <a:srgbClr val="FFFFFF"/>
                </a:solidFill>
              </a:rPr>
              <a:t> Paper </a:t>
            </a:r>
            <a:r>
              <a:rPr lang="en-GB" sz="1000" dirty="0" smtClean="0">
                <a:solidFill>
                  <a:srgbClr val="FFFFFF"/>
                </a:solidFill>
              </a:rPr>
              <a:t>Deck / Pod deck/ Multi drawer paper deck*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4999" y="3957634"/>
            <a:ext cx="2278321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Hole Puncher / Insertion </a:t>
            </a:r>
          </a:p>
          <a:p>
            <a:pPr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/ folding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91843" y="3974923"/>
            <a:ext cx="2956232" cy="1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36" name="Oval 35">
              <a:hlinkClick r:id="rId6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37" name="Picture 3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41" name="TextBox 40">
              <a:hlinkClick r:id="rId6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5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/>
      <p:bldP spid="47" grpId="0"/>
      <p:bldP spid="4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imagePRESS</a:t>
            </a:r>
            <a:r>
              <a:rPr lang="en-GB" b="1" dirty="0" smtClean="0">
                <a:solidFill>
                  <a:schemeClr val="bg1"/>
                </a:solidFill>
              </a:rPr>
              <a:t> C600i </a:t>
            </a:r>
            <a:r>
              <a:rPr lang="en-GB" b="1" dirty="0" smtClean="0">
                <a:solidFill>
                  <a:schemeClr val="accent4"/>
                </a:solidFill>
              </a:rPr>
              <a:t>(colour)</a:t>
            </a:r>
            <a:endParaRPr lang="en-GB" b="1" dirty="0">
              <a:solidFill>
                <a:schemeClr val="accent4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The first office printer with production print technology and exceptional quality, which integrates seamlessly and securely into any environment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22487" y="3382432"/>
            <a:ext cx="27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60 PPM B&amp;W</a:t>
            </a:r>
            <a:b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60 PPM COLOUR</a:t>
            </a:r>
            <a:endParaRPr lang="en-US" sz="1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3326" y="3958793"/>
            <a:ext cx="174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Recommended </a:t>
            </a:r>
            <a:b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Monthly Volume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326" y="4256329"/>
            <a:ext cx="1747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15K to 60K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5" name="Oval 54">
              <a:hlinkClick r:id="rId5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9" name="Picture 58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103" name="TextBox 102">
              <a:hlinkClick r:id="rId5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65751" y="2470515"/>
            <a:ext cx="3681356" cy="2250136"/>
            <a:chOff x="4665751" y="2470515"/>
            <a:chExt cx="3681356" cy="2250136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52-300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3145317"/>
              <a:ext cx="1060583" cy="1060583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4665752" y="2636860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7,650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665751" y="2470515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Paper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8423" y="2072627"/>
            <a:ext cx="3947328" cy="2672206"/>
            <a:chOff x="718423" y="2072627"/>
            <a:chExt cx="3947328" cy="2672206"/>
          </a:xfrm>
        </p:grpSpPr>
        <p:sp>
          <p:nvSpPr>
            <p:cNvPr id="64" name="TextBox 63"/>
            <p:cNvSpPr txBox="1"/>
            <p:nvPr/>
          </p:nvSpPr>
          <p:spPr>
            <a:xfrm>
              <a:off x="2977307" y="3230032"/>
              <a:ext cx="9651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Speeds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86444" y="4109117"/>
              <a:ext cx="100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Duty Cycle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39529" y="4254258"/>
              <a:ext cx="162622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spc="-15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350K</a:t>
              </a:r>
              <a:endPara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2326267" y="461185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2326267" y="4463910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326267" y="4315967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2326267" y="4168024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2326267" y="402008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914400" y="4678344"/>
              <a:ext cx="1557867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794000" y="4086573"/>
              <a:ext cx="1476375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 descr="Speed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070" y="2612365"/>
              <a:ext cx="738332" cy="64626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194" y="2072627"/>
              <a:ext cx="562422" cy="702000"/>
            </a:xfrm>
            <a:prstGeom prst="rect">
              <a:avLst/>
            </a:prstGeom>
          </p:spPr>
        </p:pic>
        <p:pic>
          <p:nvPicPr>
            <p:cNvPr id="114" name="Picture 113" descr="Compact_Footprint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004" y="2184858"/>
              <a:ext cx="767319" cy="683357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718423" y="3150392"/>
              <a:ext cx="836759" cy="501962"/>
              <a:chOff x="239566" y="1719856"/>
              <a:chExt cx="836759" cy="501962"/>
            </a:xfrm>
          </p:grpSpPr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566" y="1719856"/>
                <a:ext cx="501964" cy="501962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193" y="1909013"/>
                <a:ext cx="287171" cy="287171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154" y="1755903"/>
                <a:ext cx="287171" cy="287171"/>
              </a:xfrm>
              <a:prstGeom prst="rect">
                <a:avLst/>
              </a:prstGeom>
            </p:spPr>
          </p:pic>
        </p:grpSp>
        <p:sp>
          <p:nvSpPr>
            <p:cNvPr id="116" name="TextBox 115"/>
            <p:cNvSpPr txBox="1"/>
            <p:nvPr/>
          </p:nvSpPr>
          <p:spPr>
            <a:xfrm>
              <a:off x="1769570" y="2319895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26.4cm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97599" y="2139344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Display size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41276" y="3246137"/>
              <a:ext cx="981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1 TB</a:t>
              </a:r>
              <a:endParaRPr lang="en-US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541277" y="3075595"/>
              <a:ext cx="11792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HDD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9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27397" y="1846673"/>
            <a:ext cx="3717200" cy="2790087"/>
            <a:chOff x="2527397" y="1732373"/>
            <a:chExt cx="3717200" cy="27900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96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397" y="1732373"/>
              <a:ext cx="3717200" cy="27900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29" t="10962" r="17620" b="78296"/>
            <a:stretch/>
          </p:blipFill>
          <p:spPr>
            <a:xfrm>
              <a:off x="5239184" y="2037902"/>
              <a:ext cx="366713" cy="309564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507422" y="845914"/>
            <a:ext cx="7187791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The first office printer with production print technology and exceptional quality, which integrates seamlessly and securely into any environment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49780" y="2048956"/>
            <a:ext cx="2550620" cy="1574944"/>
            <a:chOff x="649780" y="2048956"/>
            <a:chExt cx="2550620" cy="1574944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87610" y="3384646"/>
              <a:ext cx="2512790" cy="1"/>
            </a:xfrm>
            <a:prstGeom prst="line">
              <a:avLst/>
            </a:prstGeom>
            <a:ln w="9525" cmpd="sng">
              <a:solidFill>
                <a:srgbClr val="CC0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49780" y="3393068"/>
              <a:ext cx="2278321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Staple / Booklet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0614" y="2048956"/>
              <a:ext cx="2278321" cy="50783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err="1" smtClean="0">
                  <a:solidFill>
                    <a:srgbClr val="FFFFFF"/>
                  </a:solidFill>
                </a:rPr>
                <a:t>iP</a:t>
              </a:r>
              <a:r>
                <a:rPr lang="en-GB" sz="1000" b="1" dirty="0" smtClean="0">
                  <a:solidFill>
                    <a:srgbClr val="FFFFFF"/>
                  </a:solidFill>
                </a:rPr>
                <a:t> C600i</a:t>
              </a:r>
              <a:endParaRPr lang="en-GB" sz="1000" b="1" dirty="0">
                <a:solidFill>
                  <a:srgbClr val="FFFFFF"/>
                </a:solidFill>
              </a:endParaRPr>
            </a:p>
            <a:p>
              <a:pPr>
                <a:lnSpc>
                  <a:spcPct val="90000"/>
                </a:lnSpc>
              </a:pPr>
              <a:endParaRPr lang="en-GB" sz="1000" b="1" dirty="0" smtClean="0">
                <a:solidFill>
                  <a:srgbClr val="FFFFFF"/>
                </a:solidFill>
              </a:endParaRPr>
            </a:p>
            <a:p>
              <a:pPr>
                <a:lnSpc>
                  <a:spcPct val="90000"/>
                </a:lnSpc>
              </a:pPr>
              <a:endParaRPr lang="en-GB" sz="1000" b="1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hlinkClick r:id="rId7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736823" y="24183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94141" y="2087865"/>
            <a:ext cx="22783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Single Pass Duplex Reader / </a:t>
            </a:r>
          </a:p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Printer cover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736823" y="2997014"/>
            <a:ext cx="3453509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12011" y="2980800"/>
            <a:ext cx="2278321" cy="2333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Fiery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65960" y="3870676"/>
            <a:ext cx="2724372" cy="8337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35796" y="3939837"/>
            <a:ext cx="22783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>
                <a:solidFill>
                  <a:srgbClr val="FFFFFF"/>
                </a:solidFill>
              </a:rPr>
              <a:t>Optional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smtClean="0">
                <a:solidFill>
                  <a:srgbClr val="FFFFFF"/>
                </a:solidFill>
              </a:rPr>
              <a:t> Pod deck/ Multi drawer paper deck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4999" y="3957634"/>
            <a:ext cx="2278321" cy="2308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Hole Puncher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91843" y="3974923"/>
            <a:ext cx="2956232" cy="1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36" name="Oval 35">
              <a:hlinkClick r:id="rId8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37" name="Picture 3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41" name="TextBox 40">
              <a:hlinkClick r:id="rId8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>
                <a:solidFill>
                  <a:schemeClr val="bg1"/>
                </a:solidFill>
              </a:rPr>
              <a:t>imagePRESS</a:t>
            </a:r>
            <a:r>
              <a:rPr lang="en-GB" b="1" dirty="0" smtClean="0">
                <a:solidFill>
                  <a:schemeClr val="bg1"/>
                </a:solidFill>
              </a:rPr>
              <a:t> C600i </a:t>
            </a:r>
            <a:r>
              <a:rPr lang="en-GB" b="1" dirty="0" smtClean="0">
                <a:solidFill>
                  <a:schemeClr val="accent4"/>
                </a:solidFill>
              </a:rPr>
              <a:t>(colour)</a:t>
            </a:r>
            <a:endParaRPr lang="en-GB" b="1" dirty="0">
              <a:solidFill>
                <a:schemeClr val="accent4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403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/>
      <p:bldP spid="47" grpId="0"/>
      <p:bldP spid="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C400i/500i Series </a:t>
            </a:r>
            <a:r>
              <a:rPr lang="en-GB" b="1" dirty="0" smtClean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D0D3D4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3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Built for busy workgroups, this compact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combines efficient mono output with intelligent document handling to optimise workflows, save money and protect confidential information.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22487" y="3382432"/>
            <a:ext cx="27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40 - 50 PPM B&amp;W</a:t>
            </a:r>
            <a:b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endParaRPr lang="en-US" sz="1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39529" y="4254258"/>
            <a:ext cx="16262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120K to 140K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26977" y="2936359"/>
            <a:ext cx="2920130" cy="1784292"/>
            <a:chOff x="5426977" y="2936359"/>
            <a:chExt cx="2920130" cy="1784292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64-128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7" name="Oval 56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9" name="Picture 5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103" name="TextBox 102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67" y="3145317"/>
            <a:ext cx="1060583" cy="1060583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4665752" y="2941660"/>
            <a:ext cx="145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2,300</a:t>
            </a:r>
            <a:endParaRPr lang="en-US" sz="2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665751" y="2775315"/>
            <a:ext cx="174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Paper Capacity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3326" y="2063484"/>
            <a:ext cx="4086119" cy="2681349"/>
            <a:chOff x="423326" y="2063484"/>
            <a:chExt cx="4086119" cy="2681349"/>
          </a:xfrm>
        </p:grpSpPr>
        <p:sp>
          <p:nvSpPr>
            <p:cNvPr id="64" name="TextBox 63"/>
            <p:cNvSpPr txBox="1"/>
            <p:nvPr/>
          </p:nvSpPr>
          <p:spPr>
            <a:xfrm>
              <a:off x="2977307" y="3230032"/>
              <a:ext cx="9651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Speeds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86444" y="4109117"/>
              <a:ext cx="100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Duty Cycle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23326" y="3958793"/>
              <a:ext cx="1747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Recommended </a:t>
              </a:r>
              <a:b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</a:br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Monthly Volume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23326" y="4256329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b="1" spc="-15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3K to 14K</a:t>
              </a:r>
              <a:endPara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2326267" y="461185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2326267" y="4463910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326267" y="4315967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2326267" y="4168024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2326267" y="402008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914400" y="4678344"/>
              <a:ext cx="1557867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794000" y="4086573"/>
              <a:ext cx="1476375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 descr="Speed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070" y="2612365"/>
              <a:ext cx="738332" cy="64626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024" y="2063484"/>
              <a:ext cx="562421" cy="702000"/>
            </a:xfrm>
            <a:prstGeom prst="rect">
              <a:avLst/>
            </a:prstGeom>
          </p:spPr>
        </p:pic>
        <p:pic>
          <p:nvPicPr>
            <p:cNvPr id="114" name="Picture 113" descr="Compact_Footprint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004" y="2184858"/>
              <a:ext cx="767319" cy="683357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718423" y="3150392"/>
              <a:ext cx="836759" cy="501962"/>
              <a:chOff x="239566" y="1719856"/>
              <a:chExt cx="836759" cy="501962"/>
            </a:xfrm>
          </p:grpSpPr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566" y="1719856"/>
                <a:ext cx="501964" cy="501962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193" y="1909013"/>
                <a:ext cx="287171" cy="287171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154" y="1755903"/>
                <a:ext cx="287171" cy="287171"/>
              </a:xfrm>
              <a:prstGeom prst="rect">
                <a:avLst/>
              </a:prstGeom>
            </p:spPr>
          </p:pic>
        </p:grpSp>
        <p:sp>
          <p:nvSpPr>
            <p:cNvPr id="116" name="TextBox 115"/>
            <p:cNvSpPr txBox="1"/>
            <p:nvPr/>
          </p:nvSpPr>
          <p:spPr>
            <a:xfrm>
              <a:off x="1769570" y="2319895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17.8cm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97599" y="2139344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Display size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41276" y="3246137"/>
              <a:ext cx="981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160GB</a:t>
              </a:r>
              <a:endParaRPr lang="en-US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541277" y="3075595"/>
              <a:ext cx="11792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HDD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1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/>
      <p:bldP spid="112" grpId="0"/>
      <p:bldP spid="1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C400i/500i </a:t>
            </a:r>
            <a:r>
              <a:rPr lang="en-GB" b="1" dirty="0" smtClean="0">
                <a:solidFill>
                  <a:schemeClr val="bg1"/>
                </a:solidFill>
              </a:rPr>
              <a:t>Series </a:t>
            </a:r>
            <a:r>
              <a:rPr lang="en-GB" b="1" dirty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Built for busy workgroups, this compact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combines efficient mono output with intelligent document handling to optimise workflows, save money and protect confidential information.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8053" y="2124495"/>
            <a:ext cx="227832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</a:t>
            </a:r>
            <a:r>
              <a:rPr lang="en-GB" sz="1000" b="1" dirty="0" err="1" smtClean="0">
                <a:solidFill>
                  <a:srgbClr val="FFFFFF"/>
                </a:solidFill>
              </a:rPr>
              <a:t>R</a:t>
            </a:r>
            <a:r>
              <a:rPr lang="en-GB" sz="1000" b="1" dirty="0" smtClean="0">
                <a:solidFill>
                  <a:srgbClr val="FFFFFF"/>
                </a:solidFill>
              </a:rPr>
              <a:t>-ADV 400i</a:t>
            </a: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-ADV </a:t>
            </a:r>
            <a:r>
              <a:rPr lang="en-GB" sz="1000" b="1" dirty="0" smtClean="0">
                <a:solidFill>
                  <a:srgbClr val="FFFFFF"/>
                </a:solidFill>
              </a:rPr>
              <a:t>500i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000" b="1" dirty="0">
              <a:solidFill>
                <a:srgbClr val="FFFFFF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0D3D4"/>
              </a:solidFill>
            </a:endParaRPr>
          </a:p>
        </p:txBody>
      </p:sp>
      <p:sp>
        <p:nvSpPr>
          <p:cNvPr id="46" name="TextBox 45">
            <a:hlinkClick r:id="rId4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3" b="89976" l="1402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27" y="1798767"/>
            <a:ext cx="2279156" cy="303887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85537" y="2705512"/>
            <a:ext cx="7131987" cy="1439899"/>
            <a:chOff x="-68521" y="2384243"/>
            <a:chExt cx="7131987" cy="1439899"/>
          </a:xfrm>
        </p:grpSpPr>
        <p:sp>
          <p:nvSpPr>
            <p:cNvPr id="41" name="TextBox 40"/>
            <p:cNvSpPr txBox="1"/>
            <p:nvPr/>
          </p:nvSpPr>
          <p:spPr>
            <a:xfrm>
              <a:off x="-68521" y="2384243"/>
              <a:ext cx="2278321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b="1" dirty="0" smtClean="0">
                  <a:solidFill>
                    <a:srgbClr val="FFFFFF"/>
                  </a:solidFill>
                </a:rPr>
                <a:t>Optional </a:t>
              </a:r>
              <a:r>
                <a:rPr lang="en-GB" sz="1000" dirty="0" smtClean="0">
                  <a:solidFill>
                    <a:srgbClr val="FFFFFF"/>
                  </a:solidFill>
                </a:rPr>
                <a:t>Staple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85145" y="3454810"/>
              <a:ext cx="227832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000" b="1" dirty="0" smtClean="0">
                  <a:solidFill>
                    <a:srgbClr val="FFFFFF"/>
                  </a:solidFill>
                </a:rPr>
                <a:t>Optional</a:t>
              </a:r>
              <a:r>
                <a:rPr lang="en-GB" sz="1000" dirty="0" smtClean="0">
                  <a:solidFill>
                    <a:srgbClr val="FFFFFF"/>
                  </a:solidFill>
                </a:rPr>
                <a:t> Cassette </a:t>
              </a:r>
            </a:p>
            <a:p>
              <a:pPr algn="r"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Feeding unit(s) </a:t>
              </a:r>
              <a:r>
                <a:rPr lang="en-GB" sz="1000" dirty="0">
                  <a:solidFill>
                    <a:srgbClr val="FFFFFF"/>
                  </a:solidFill>
                </a:rPr>
                <a:t>/ Pedestal</a:t>
              </a:r>
            </a:p>
          </p:txBody>
        </p:sp>
      </p:grpSp>
      <p:cxnSp>
        <p:nvCxnSpPr>
          <p:cNvPr id="47" name="Straight Connector 46"/>
          <p:cNvCxnSpPr/>
          <p:nvPr/>
        </p:nvCxnSpPr>
        <p:spPr>
          <a:xfrm flipH="1">
            <a:off x="4391132" y="3753344"/>
            <a:ext cx="3640667" cy="2273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391132" y="2326607"/>
            <a:ext cx="3713840" cy="23193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819456" y="2121676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Duplex Reader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1029243" y="2676941"/>
            <a:ext cx="2512790" cy="1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31" name="Oval 30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32" name="Picture 31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6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4200 Series </a:t>
            </a:r>
            <a:r>
              <a:rPr lang="en-GB" b="1" dirty="0" smtClean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D0D3D4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3" y="845914"/>
            <a:ext cx="7303074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Built for busy workgroups and departments this productive and versatile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combines efficient output and smart document workflows.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22487" y="3382432"/>
            <a:ext cx="27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25 - 51 PPM B&amp;W</a:t>
            </a:r>
            <a:b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endParaRPr lang="en-US" sz="1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77307" y="3230032"/>
            <a:ext cx="965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Speeds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86444" y="4109117"/>
            <a:ext cx="10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Duty Cycle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39529" y="4254258"/>
            <a:ext cx="15324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rPr>
              <a:t>9</a:t>
            </a:r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5K to 215K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3326" y="3958793"/>
            <a:ext cx="174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Recommended </a:t>
            </a:r>
            <a:b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Monthly Volume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326" y="4256329"/>
            <a:ext cx="1747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rPr>
              <a:t>5</a:t>
            </a:r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K to 30K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326267" y="4611851"/>
            <a:ext cx="615058" cy="132982"/>
          </a:xfrm>
          <a:prstGeom prst="round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2326267" y="4463910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2326267" y="4315967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2326267" y="4168024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2326267" y="4020081"/>
            <a:ext cx="615058" cy="132982"/>
          </a:xfrm>
          <a:prstGeom prst="round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914400" y="4678344"/>
            <a:ext cx="1557867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2794000" y="4086573"/>
            <a:ext cx="1476375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Spe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070" y="2612365"/>
            <a:ext cx="738332" cy="646261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8" y="2069569"/>
            <a:ext cx="562421" cy="7020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7" name="Picture 5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59" name="TextBox 58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65751" y="2775315"/>
            <a:ext cx="3681356" cy="1945336"/>
            <a:chOff x="4665751" y="2775315"/>
            <a:chExt cx="3681356" cy="1945336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52-220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3145317"/>
              <a:ext cx="1060583" cy="1060583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665752" y="2941660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4,980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665751" y="2775315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Paper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13" name="Picture 112" descr="Compact_Footprint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04" y="2184858"/>
            <a:ext cx="767319" cy="683357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718423" y="3150392"/>
            <a:ext cx="836759" cy="501962"/>
            <a:chOff x="239566" y="1719856"/>
            <a:chExt cx="836759" cy="50196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66" y="1719856"/>
              <a:ext cx="501964" cy="501962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93" y="1909013"/>
              <a:ext cx="287171" cy="287171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54" y="1755903"/>
              <a:ext cx="287171" cy="287171"/>
            </a:xfrm>
            <a:prstGeom prst="rect">
              <a:avLst/>
            </a:prstGeom>
          </p:spPr>
        </p:pic>
      </p:grpSp>
      <p:sp>
        <p:nvSpPr>
          <p:cNvPr id="115" name="TextBox 114"/>
          <p:cNvSpPr txBox="1"/>
          <p:nvPr/>
        </p:nvSpPr>
        <p:spPr>
          <a:xfrm>
            <a:off x="1769570" y="2319895"/>
            <a:ext cx="145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21.3cm</a:t>
            </a:r>
            <a:endParaRPr lang="en-US" sz="2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797599" y="2139344"/>
            <a:ext cx="174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Display size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541276" y="3246137"/>
            <a:ext cx="98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160GB</a:t>
            </a:r>
            <a:endParaRPr lang="en-US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41277" y="3075595"/>
            <a:ext cx="1179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HDD Capacity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592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4" grpId="0"/>
      <p:bldP spid="67" grpId="0"/>
      <p:bldP spid="68" grpId="0"/>
      <p:bldP spid="69" grpId="0"/>
      <p:bldP spid="70" grpId="0"/>
      <p:bldP spid="78" grpId="0" animBg="1"/>
      <p:bldP spid="79" grpId="0" animBg="1"/>
      <p:bldP spid="80" grpId="0" animBg="1"/>
      <p:bldP spid="81" grpId="0" animBg="1"/>
      <p:bldP spid="82" grpId="0" animBg="1"/>
      <p:bldP spid="115" grpId="0"/>
      <p:bldP spid="116" grpId="0"/>
      <p:bldP spid="117" grpId="0"/>
      <p:bldP spid="1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</a:t>
            </a:r>
            <a:r>
              <a:rPr lang="en-GB" b="1" dirty="0" smtClean="0">
                <a:solidFill>
                  <a:schemeClr val="bg1"/>
                </a:solidFill>
              </a:rPr>
              <a:t>4200 </a:t>
            </a:r>
            <a:r>
              <a:rPr lang="en-GB" b="1" dirty="0">
                <a:solidFill>
                  <a:schemeClr val="bg1"/>
                </a:solidFill>
              </a:rPr>
              <a:t>Series </a:t>
            </a:r>
            <a:r>
              <a:rPr lang="en-GB" b="1" dirty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04" y="1947373"/>
            <a:ext cx="3978805" cy="298644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7422" y="845914"/>
            <a:ext cx="7187791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Built for busy workgroups and departments this productive and versatile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combines efficient output and smart document workflows.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2048" y="2219278"/>
            <a:ext cx="2278321" cy="7848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</a:t>
            </a:r>
            <a:r>
              <a:rPr lang="en-GB" sz="1000" b="1" dirty="0" err="1" smtClean="0">
                <a:solidFill>
                  <a:srgbClr val="FFFFFF"/>
                </a:solidFill>
              </a:rPr>
              <a:t>R</a:t>
            </a:r>
            <a:r>
              <a:rPr lang="en-GB" sz="1000" b="1" dirty="0" smtClean="0">
                <a:solidFill>
                  <a:srgbClr val="FFFFFF"/>
                </a:solidFill>
              </a:rPr>
              <a:t>-ADV 4225i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-ADV </a:t>
            </a:r>
            <a:r>
              <a:rPr lang="en-GB" sz="1000" b="1" dirty="0" smtClean="0">
                <a:solidFill>
                  <a:srgbClr val="FFFFFF"/>
                </a:solidFill>
              </a:rPr>
              <a:t>4235i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-ADV </a:t>
            </a:r>
            <a:r>
              <a:rPr lang="en-GB" sz="1000" b="1" dirty="0" smtClean="0">
                <a:solidFill>
                  <a:srgbClr val="FFFFFF"/>
                </a:solidFill>
              </a:rPr>
              <a:t>4245i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-ADV </a:t>
            </a:r>
            <a:r>
              <a:rPr lang="en-GB" sz="1000" b="1" dirty="0" smtClean="0">
                <a:solidFill>
                  <a:srgbClr val="FFFFFF"/>
                </a:solidFill>
              </a:rPr>
              <a:t>4251i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000" b="1" dirty="0">
              <a:solidFill>
                <a:srgbClr val="FFFFFF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0D3D4"/>
              </a:solidFill>
            </a:endParaRPr>
          </a:p>
        </p:txBody>
      </p:sp>
      <p:sp>
        <p:nvSpPr>
          <p:cNvPr id="46" name="TextBox 45">
            <a:hlinkClick r:id="rId6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948267" y="3509535"/>
            <a:ext cx="2461683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465960" y="3527215"/>
            <a:ext cx="2724372" cy="8337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736823" y="24183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4596427" y="3877595"/>
            <a:ext cx="3529748" cy="871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844983" y="3504538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>
                <a:solidFill>
                  <a:srgbClr val="FFFFFF"/>
                </a:solidFill>
              </a:rPr>
              <a:t>Optional</a:t>
            </a:r>
            <a:r>
              <a:rPr lang="en-GB" sz="1000" dirty="0">
                <a:solidFill>
                  <a:srgbClr val="FFFFFF"/>
                </a:solidFill>
              </a:rPr>
              <a:t> Paper Deck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94141" y="2087865"/>
            <a:ext cx="22783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Single Pass Duplex Reader /</a:t>
            </a:r>
          </a:p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Printer cover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59346" y="3911831"/>
            <a:ext cx="2278321" cy="2333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>
                <a:solidFill>
                  <a:srgbClr val="FFFFFF"/>
                </a:solidFill>
              </a:rPr>
              <a:t>Cassette Feeding unit / Pedestal</a:t>
            </a:r>
          </a:p>
        </p:txBody>
      </p:sp>
      <p:sp>
        <p:nvSpPr>
          <p:cNvPr id="3" name="Rectangle 2"/>
          <p:cNvSpPr/>
          <p:nvPr/>
        </p:nvSpPr>
        <p:spPr>
          <a:xfrm>
            <a:off x="893960" y="3535552"/>
            <a:ext cx="1824008" cy="5078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rgbClr val="FFFFFF"/>
                </a:solidFill>
              </a:rPr>
              <a:t>Optional</a:t>
            </a:r>
            <a:r>
              <a:rPr lang="en-GB" sz="1000" dirty="0">
                <a:solidFill>
                  <a:srgbClr val="FFFFFF"/>
                </a:solidFill>
              </a:rPr>
              <a:t> Inner / Staple / Booklet / Hole Puncher finisher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32" name="Oval 31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33" name="Picture 3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36" name="TextBox 35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50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6200 Series </a:t>
            </a:r>
            <a:r>
              <a:rPr lang="en-GB" b="1" dirty="0" smtClean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D0D3D4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Offering fast and efficient mono output for demanding environments, this smart multifunctional will enhance your document workflows, protect confidential information and reduce environmental impact.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22487" y="3382432"/>
            <a:ext cx="27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55 - 75 PPM B&amp;W</a:t>
            </a:r>
            <a:br>
              <a:rPr lang="en-US" sz="1400" b="1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endParaRPr lang="en-US" sz="1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77307" y="3230032"/>
            <a:ext cx="965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Speeds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86444" y="4109117"/>
            <a:ext cx="10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Duty Cycle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39529" y="4254258"/>
            <a:ext cx="16262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230K to 350K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3326" y="3958793"/>
            <a:ext cx="174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Recommended </a:t>
            </a:r>
            <a:b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Monthly Volume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326" y="4256329"/>
            <a:ext cx="1747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spc="-150" dirty="0" smtClean="0">
                <a:solidFill>
                  <a:srgbClr val="4B4F54"/>
                </a:solidFill>
                <a:latin typeface="Century Gothic"/>
                <a:cs typeface="Century Gothic"/>
              </a:rPr>
              <a:t>30K to 50K</a:t>
            </a:r>
            <a:endParaRPr lang="en-US" sz="2100" b="1" spc="-15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326267" y="4611851"/>
            <a:ext cx="615058" cy="132982"/>
          </a:xfrm>
          <a:prstGeom prst="round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2326267" y="4463910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2326267" y="4315967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2326267" y="4168024"/>
            <a:ext cx="615058" cy="132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2326267" y="4020081"/>
            <a:ext cx="615058" cy="132982"/>
          </a:xfrm>
          <a:prstGeom prst="round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914400" y="4678344"/>
            <a:ext cx="1557867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2794000" y="4086573"/>
            <a:ext cx="1476375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Spe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070" y="2612365"/>
            <a:ext cx="738332" cy="646261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8" y="2069569"/>
            <a:ext cx="562421" cy="7020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7" name="Picture 5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103" name="TextBox 102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65751" y="2775315"/>
            <a:ext cx="3681356" cy="1945336"/>
            <a:chOff x="4665751" y="2775315"/>
            <a:chExt cx="3681356" cy="1945336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52-256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3145317"/>
              <a:ext cx="1060583" cy="1060583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4665752" y="2941660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7,700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665751" y="2775315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Paper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14" name="Picture 113" descr="Compact_Footprint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04" y="2184858"/>
            <a:ext cx="767319" cy="683357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718423" y="3150392"/>
            <a:ext cx="836759" cy="501962"/>
            <a:chOff x="239566" y="1719856"/>
            <a:chExt cx="836759" cy="501962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66" y="1719856"/>
              <a:ext cx="501964" cy="501962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93" y="1909013"/>
              <a:ext cx="287171" cy="28717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54" y="1755903"/>
              <a:ext cx="287171" cy="287171"/>
            </a:xfrm>
            <a:prstGeom prst="rect">
              <a:avLst/>
            </a:prstGeom>
          </p:spPr>
        </p:pic>
      </p:grpSp>
      <p:sp>
        <p:nvSpPr>
          <p:cNvPr id="116" name="TextBox 115"/>
          <p:cNvSpPr txBox="1"/>
          <p:nvPr/>
        </p:nvSpPr>
        <p:spPr>
          <a:xfrm>
            <a:off x="1769570" y="2319895"/>
            <a:ext cx="1451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21.3cm/26.4cm</a:t>
            </a:r>
            <a:endParaRPr lang="en-US" sz="2400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797599" y="2139344"/>
            <a:ext cx="174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Display size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41276" y="3246137"/>
            <a:ext cx="98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B4F54"/>
                </a:solidFill>
                <a:latin typeface="Century Gothic"/>
                <a:cs typeface="Century Gothic"/>
              </a:rPr>
              <a:t>160GB</a:t>
            </a:r>
            <a:endParaRPr lang="en-US" b="1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541277" y="3075595"/>
            <a:ext cx="1179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B4F54"/>
                </a:solidFill>
                <a:latin typeface="Century Gothic"/>
                <a:cs typeface="Century Gothic"/>
              </a:rPr>
              <a:t>HDD Capacity</a:t>
            </a:r>
            <a:endParaRPr lang="en-US" sz="1000" dirty="0">
              <a:solidFill>
                <a:srgbClr val="4B4F54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438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4" grpId="0"/>
      <p:bldP spid="67" grpId="0"/>
      <p:bldP spid="68" grpId="0"/>
      <p:bldP spid="69" grpId="0"/>
      <p:bldP spid="70" grpId="0"/>
      <p:bldP spid="78" grpId="0" animBg="1"/>
      <p:bldP spid="79" grpId="0" animBg="1"/>
      <p:bldP spid="80" grpId="0" animBg="1"/>
      <p:bldP spid="81" grpId="0" animBg="1"/>
      <p:bldP spid="82" grpId="0" animBg="1"/>
      <p:bldP spid="116" grpId="0"/>
      <p:bldP spid="117" grpId="0"/>
      <p:bldP spid="118" grpId="0"/>
      <p:bldP spid="1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</a:t>
            </a:r>
            <a:r>
              <a:rPr lang="en-GB" b="1" dirty="0" smtClean="0">
                <a:solidFill>
                  <a:schemeClr val="bg1"/>
                </a:solidFill>
              </a:rPr>
              <a:t>6200 </a:t>
            </a:r>
            <a:r>
              <a:rPr lang="en-GB" b="1" dirty="0">
                <a:solidFill>
                  <a:schemeClr val="bg1"/>
                </a:solidFill>
              </a:rPr>
              <a:t>Series </a:t>
            </a:r>
            <a:r>
              <a:rPr lang="en-GB" b="1" dirty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8779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Offering fast and efficient mono output for demanding environments, this smart multifunctional will enhance your document workflows, protect confidential information and reduce environmental impact.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4765" y="2202431"/>
            <a:ext cx="227832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err="1" smtClean="0">
                <a:solidFill>
                  <a:srgbClr val="FFFFFF"/>
                </a:solidFill>
              </a:rPr>
              <a:t>iR</a:t>
            </a:r>
            <a:r>
              <a:rPr lang="en-GB" sz="1000" b="1" dirty="0" smtClean="0">
                <a:solidFill>
                  <a:srgbClr val="FFFFFF"/>
                </a:solidFill>
              </a:rPr>
              <a:t> ADV 6255i</a:t>
            </a: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 ADV </a:t>
            </a:r>
            <a:r>
              <a:rPr lang="en-GB" sz="1000" b="1" dirty="0" smtClean="0">
                <a:solidFill>
                  <a:srgbClr val="FFFFFF"/>
                </a:solidFill>
              </a:rPr>
              <a:t>6265i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 ADV </a:t>
            </a:r>
            <a:r>
              <a:rPr lang="en-GB" sz="1000" b="1" dirty="0" smtClean="0">
                <a:solidFill>
                  <a:srgbClr val="FFFFFF"/>
                </a:solidFill>
              </a:rPr>
              <a:t>6275i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000" b="1" dirty="0">
              <a:solidFill>
                <a:srgbClr val="FFFFFF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0D3D4"/>
              </a:solidFill>
            </a:endParaRPr>
          </a:p>
        </p:txBody>
      </p:sp>
      <p:sp>
        <p:nvSpPr>
          <p:cNvPr id="46" name="TextBox 45">
            <a:hlinkClick r:id="rId4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7" y="1389508"/>
            <a:ext cx="4597474" cy="344810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49780" y="3384646"/>
            <a:ext cx="2550620" cy="239254"/>
            <a:chOff x="649780" y="3384646"/>
            <a:chExt cx="2550620" cy="239254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687610" y="3384646"/>
              <a:ext cx="2512790" cy="1"/>
            </a:xfrm>
            <a:prstGeom prst="line">
              <a:avLst/>
            </a:prstGeom>
            <a:ln w="9525" cmpd="sng">
              <a:solidFill>
                <a:srgbClr val="CC0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49780" y="3393068"/>
              <a:ext cx="2278321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Staple / Booklet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 flipH="1">
            <a:off x="4736823" y="24183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94141" y="2087865"/>
            <a:ext cx="22783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Single Pass Duplex Reader / </a:t>
            </a:r>
          </a:p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Printer cover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4736823" y="2997014"/>
            <a:ext cx="3453509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912011" y="2980800"/>
            <a:ext cx="2278321" cy="2333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Fiery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5465960" y="3870676"/>
            <a:ext cx="2724372" cy="8337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935796" y="3939837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>
                <a:solidFill>
                  <a:srgbClr val="FFFFFF"/>
                </a:solidFill>
              </a:rPr>
              <a:t>Optional</a:t>
            </a:r>
            <a:r>
              <a:rPr lang="en-GB" sz="1000" dirty="0">
                <a:solidFill>
                  <a:srgbClr val="FFFFFF"/>
                </a:solidFill>
              </a:rPr>
              <a:t> Paper </a:t>
            </a:r>
            <a:r>
              <a:rPr lang="en-GB" sz="1000" dirty="0" smtClean="0">
                <a:solidFill>
                  <a:srgbClr val="FFFFFF"/>
                </a:solidFill>
              </a:rPr>
              <a:t>Deck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4999" y="3957634"/>
            <a:ext cx="2278321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Hole Puncher / Insertion </a:t>
            </a:r>
          </a:p>
          <a:p>
            <a:pPr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/ folding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691843" y="3974924"/>
            <a:ext cx="3041957" cy="1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36" name="Oval 35">
              <a:hlinkClick r:id="rId6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37" name="Picture 3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43" name="TextBox 42">
              <a:hlinkClick r:id="rId6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27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2" grpId="0"/>
      <p:bldP spid="55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>
            <a:hlinkClick r:id="rId3" action="ppaction://hlinksldjump"/>
          </p:cNvPr>
          <p:cNvSpPr/>
          <p:nvPr/>
        </p:nvSpPr>
        <p:spPr>
          <a:xfrm>
            <a:off x="535659" y="1601846"/>
            <a:ext cx="2628000" cy="43015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>
            <a:hlinkClick r:id="rId4" action="ppaction://hlinksldjump"/>
          </p:cNvPr>
          <p:cNvSpPr/>
          <p:nvPr/>
        </p:nvSpPr>
        <p:spPr>
          <a:xfrm>
            <a:off x="3224764" y="1602664"/>
            <a:ext cx="2628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 Same Side Corner Rectangle 41"/>
          <p:cNvSpPr/>
          <p:nvPr/>
        </p:nvSpPr>
        <p:spPr>
          <a:xfrm>
            <a:off x="5892960" y="1600946"/>
            <a:ext cx="2736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0D3D4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35658" y="2032001"/>
            <a:ext cx="8100000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Полная стоимость печати</a:t>
            </a:r>
            <a:endParaRPr lang="en-GB" b="1" dirty="0">
              <a:solidFill>
                <a:schemeClr val="bg1"/>
              </a:solidFill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hlinkClick r:id="rId3" action="ppaction://hlinksldjump"/>
          </p:cNvPr>
          <p:cNvSpPr txBox="1"/>
          <p:nvPr/>
        </p:nvSpPr>
        <p:spPr>
          <a:xfrm>
            <a:off x="520609" y="1661440"/>
            <a:ext cx="27041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423" y="845913"/>
            <a:ext cx="708717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400" dirty="0">
                <a:solidFill>
                  <a:srgbClr val="FFFFFF"/>
                </a:solidFill>
              </a:rPr>
              <a:t> “</a:t>
            </a:r>
            <a:r>
              <a:rPr lang="ru-RU" sz="1400" dirty="0">
                <a:solidFill>
                  <a:srgbClr val="FFFFFF"/>
                </a:solidFill>
              </a:rPr>
              <a:t>скрытые расходы</a:t>
            </a:r>
            <a:r>
              <a:rPr lang="en-US" sz="1400" dirty="0">
                <a:solidFill>
                  <a:srgbClr val="FFFFFF"/>
                </a:solidFill>
              </a:rPr>
              <a:t>” </a:t>
            </a:r>
            <a:r>
              <a:rPr lang="ru-RU" sz="1400" dirty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ru-RU" sz="1400" dirty="0">
                <a:solidFill>
                  <a:srgbClr val="FFFFFF"/>
                </a:solidFill>
              </a:rPr>
              <a:t>Технология </a:t>
            </a:r>
            <a:r>
              <a:rPr lang="en-US" sz="1400" dirty="0" err="1">
                <a:solidFill>
                  <a:srgbClr val="FFFFFF"/>
                </a:solidFill>
              </a:rPr>
              <a:t>iR</a:t>
            </a:r>
            <a:r>
              <a:rPr lang="en-US" sz="1400" dirty="0">
                <a:solidFill>
                  <a:srgbClr val="FFFFFF"/>
                </a:solidFill>
              </a:rPr>
              <a:t> ADVANCE </a:t>
            </a:r>
            <a:r>
              <a:rPr lang="ru-RU" sz="1400" dirty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51600" y="147600"/>
            <a:ext cx="1137600" cy="1137600"/>
            <a:chOff x="7515103" y="1959060"/>
            <a:chExt cx="1246674" cy="1246674"/>
          </a:xfrm>
        </p:grpSpPr>
        <p:sp>
          <p:nvSpPr>
            <p:cNvPr id="28" name="Oval 27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9" name="Picture 28" descr="technology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3224764" y="1644173"/>
            <a:ext cx="2628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Технология </a:t>
            </a:r>
            <a:r>
              <a:rPr lang="en-US" sz="1400" b="1" dirty="0" err="1">
                <a:solidFill>
                  <a:srgbClr val="FFFFFF"/>
                </a:solidFill>
                <a:cs typeface="Century Gothic"/>
              </a:rPr>
              <a:t>iR</a:t>
            </a:r>
            <a:r>
              <a:rPr lang="en-US" sz="1400" b="1" dirty="0">
                <a:solidFill>
                  <a:srgbClr val="FFFFFF"/>
                </a:solidFill>
                <a:cs typeface="Century Gothic"/>
              </a:rPr>
              <a:t> ADVANCE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15709" y="1660230"/>
            <a:ext cx="2989748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300" b="1" dirty="0" smtClean="0">
                <a:solidFill>
                  <a:srgbClr val="FFFFFF"/>
                </a:solidFill>
                <a:cs typeface="Century Gothic"/>
              </a:rPr>
              <a:t>Уменьшение стоимости печати</a:t>
            </a:r>
            <a:endParaRPr lang="en-US" sz="1300" b="1" dirty="0">
              <a:solidFill>
                <a:schemeClr val="bg1"/>
              </a:solidFill>
              <a:cs typeface="Century Gothic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3074" y="2044838"/>
            <a:ext cx="4390162" cy="2779949"/>
            <a:chOff x="603074" y="2044838"/>
            <a:chExt cx="4390162" cy="2779949"/>
          </a:xfrm>
        </p:grpSpPr>
        <p:grpSp>
          <p:nvGrpSpPr>
            <p:cNvPr id="47" name="Group 44"/>
            <p:cNvGrpSpPr>
              <a:grpSpLocks noChangeAspect="1"/>
            </p:cNvGrpSpPr>
            <p:nvPr/>
          </p:nvGrpSpPr>
          <p:grpSpPr bwMode="auto">
            <a:xfrm>
              <a:off x="603074" y="3416598"/>
              <a:ext cx="1394389" cy="1356703"/>
              <a:chOff x="1868" y="1403"/>
              <a:chExt cx="1554" cy="1512"/>
            </a:xfrm>
            <a:noFill/>
          </p:grpSpPr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1868" y="1984"/>
                <a:ext cx="376" cy="699"/>
              </a:xfrm>
              <a:custGeom>
                <a:avLst/>
                <a:gdLst>
                  <a:gd name="T0" fmla="*/ 139 w 159"/>
                  <a:gd name="T1" fmla="*/ 296 h 296"/>
                  <a:gd name="T2" fmla="*/ 60 w 159"/>
                  <a:gd name="T3" fmla="*/ 294 h 296"/>
                  <a:gd name="T4" fmla="*/ 17 w 159"/>
                  <a:gd name="T5" fmla="*/ 276 h 296"/>
                  <a:gd name="T6" fmla="*/ 11 w 159"/>
                  <a:gd name="T7" fmla="*/ 117 h 296"/>
                  <a:gd name="T8" fmla="*/ 159 w 159"/>
                  <a:gd name="T9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296">
                    <a:moveTo>
                      <a:pt x="139" y="296"/>
                    </a:moveTo>
                    <a:cubicBezTo>
                      <a:pt x="119" y="296"/>
                      <a:pt x="80" y="296"/>
                      <a:pt x="60" y="294"/>
                    </a:cubicBezTo>
                    <a:cubicBezTo>
                      <a:pt x="44" y="292"/>
                      <a:pt x="27" y="289"/>
                      <a:pt x="17" y="276"/>
                    </a:cubicBezTo>
                    <a:cubicBezTo>
                      <a:pt x="6" y="261"/>
                      <a:pt x="0" y="150"/>
                      <a:pt x="11" y="117"/>
                    </a:cubicBezTo>
                    <a:cubicBezTo>
                      <a:pt x="23" y="81"/>
                      <a:pt x="139" y="0"/>
                      <a:pt x="159" y="2"/>
                    </a:cubicBezTo>
                  </a:path>
                </a:pathLst>
              </a:custGeom>
              <a:grpFill/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3125" y="1975"/>
                <a:ext cx="297" cy="715"/>
              </a:xfrm>
              <a:custGeom>
                <a:avLst/>
                <a:gdLst>
                  <a:gd name="T0" fmla="*/ 0 w 126"/>
                  <a:gd name="T1" fmla="*/ 6 h 303"/>
                  <a:gd name="T2" fmla="*/ 44 w 126"/>
                  <a:gd name="T3" fmla="*/ 21 h 303"/>
                  <a:gd name="T4" fmla="*/ 112 w 126"/>
                  <a:gd name="T5" fmla="*/ 93 h 303"/>
                  <a:gd name="T6" fmla="*/ 108 w 126"/>
                  <a:gd name="T7" fmla="*/ 291 h 303"/>
                  <a:gd name="T8" fmla="*/ 0 w 126"/>
                  <a:gd name="T9" fmla="*/ 297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303">
                    <a:moveTo>
                      <a:pt x="0" y="6"/>
                    </a:moveTo>
                    <a:cubicBezTo>
                      <a:pt x="19" y="0"/>
                      <a:pt x="29" y="10"/>
                      <a:pt x="44" y="21"/>
                    </a:cubicBezTo>
                    <a:cubicBezTo>
                      <a:pt x="60" y="31"/>
                      <a:pt x="106" y="81"/>
                      <a:pt x="112" y="93"/>
                    </a:cubicBezTo>
                    <a:cubicBezTo>
                      <a:pt x="126" y="120"/>
                      <a:pt x="118" y="282"/>
                      <a:pt x="108" y="291"/>
                    </a:cubicBezTo>
                    <a:cubicBezTo>
                      <a:pt x="105" y="294"/>
                      <a:pt x="30" y="303"/>
                      <a:pt x="0" y="297"/>
                    </a:cubicBezTo>
                  </a:path>
                </a:pathLst>
              </a:custGeom>
              <a:grpFill/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092" y="2553"/>
                <a:ext cx="1141" cy="362"/>
              </a:xfrm>
              <a:custGeom>
                <a:avLst/>
                <a:gdLst>
                  <a:gd name="T0" fmla="*/ 38 w 483"/>
                  <a:gd name="T1" fmla="*/ 78 h 153"/>
                  <a:gd name="T2" fmla="*/ 0 w 483"/>
                  <a:gd name="T3" fmla="*/ 153 h 153"/>
                  <a:gd name="T4" fmla="*/ 48 w 483"/>
                  <a:gd name="T5" fmla="*/ 153 h 153"/>
                  <a:gd name="T6" fmla="*/ 483 w 483"/>
                  <a:gd name="T7" fmla="*/ 153 h 153"/>
                  <a:gd name="T8" fmla="*/ 470 w 483"/>
                  <a:gd name="T9" fmla="*/ 127 h 153"/>
                  <a:gd name="T10" fmla="*/ 432 w 483"/>
                  <a:gd name="T11" fmla="*/ 8 h 153"/>
                  <a:gd name="T12" fmla="*/ 429 w 483"/>
                  <a:gd name="T13" fmla="*/ 4 h 153"/>
                  <a:gd name="T14" fmla="*/ 61 w 483"/>
                  <a:gd name="T15" fmla="*/ 3 h 153"/>
                  <a:gd name="T16" fmla="*/ 38 w 483"/>
                  <a:gd name="T17" fmla="*/ 78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3" h="153">
                    <a:moveTo>
                      <a:pt x="38" y="78"/>
                    </a:moveTo>
                    <a:cubicBezTo>
                      <a:pt x="31" y="106"/>
                      <a:pt x="23" y="135"/>
                      <a:pt x="0" y="153"/>
                    </a:cubicBezTo>
                    <a:cubicBezTo>
                      <a:pt x="16" y="153"/>
                      <a:pt x="32" y="153"/>
                      <a:pt x="48" y="153"/>
                    </a:cubicBezTo>
                    <a:cubicBezTo>
                      <a:pt x="483" y="153"/>
                      <a:pt x="483" y="153"/>
                      <a:pt x="483" y="153"/>
                    </a:cubicBezTo>
                    <a:cubicBezTo>
                      <a:pt x="483" y="149"/>
                      <a:pt x="473" y="133"/>
                      <a:pt x="470" y="127"/>
                    </a:cubicBezTo>
                    <a:cubicBezTo>
                      <a:pt x="450" y="90"/>
                      <a:pt x="429" y="50"/>
                      <a:pt x="432" y="8"/>
                    </a:cubicBezTo>
                    <a:cubicBezTo>
                      <a:pt x="432" y="6"/>
                      <a:pt x="431" y="3"/>
                      <a:pt x="429" y="4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6" y="0"/>
                      <a:pt x="45" y="52"/>
                      <a:pt x="38" y="78"/>
                    </a:cubicBezTo>
                    <a:close/>
                  </a:path>
                </a:pathLst>
              </a:custGeom>
              <a:grpFill/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2232" y="1403"/>
                <a:ext cx="912" cy="659"/>
              </a:xfrm>
              <a:custGeom>
                <a:avLst/>
                <a:gdLst>
                  <a:gd name="T0" fmla="*/ 385 w 386"/>
                  <a:gd name="T1" fmla="*/ 278 h 279"/>
                  <a:gd name="T2" fmla="*/ 364 w 386"/>
                  <a:gd name="T3" fmla="*/ 279 h 279"/>
                  <a:gd name="T4" fmla="*/ 70 w 386"/>
                  <a:gd name="T5" fmla="*/ 279 h 279"/>
                  <a:gd name="T6" fmla="*/ 10 w 386"/>
                  <a:gd name="T7" fmla="*/ 279 h 279"/>
                  <a:gd name="T8" fmla="*/ 11 w 386"/>
                  <a:gd name="T9" fmla="*/ 93 h 279"/>
                  <a:gd name="T10" fmla="*/ 11 w 386"/>
                  <a:gd name="T11" fmla="*/ 4 h 279"/>
                  <a:gd name="T12" fmla="*/ 382 w 386"/>
                  <a:gd name="T13" fmla="*/ 5 h 279"/>
                  <a:gd name="T14" fmla="*/ 381 w 386"/>
                  <a:gd name="T15" fmla="*/ 122 h 279"/>
                  <a:gd name="T16" fmla="*/ 383 w 386"/>
                  <a:gd name="T17" fmla="*/ 278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6" h="279">
                    <a:moveTo>
                      <a:pt x="385" y="278"/>
                    </a:moveTo>
                    <a:cubicBezTo>
                      <a:pt x="382" y="278"/>
                      <a:pt x="373" y="278"/>
                      <a:pt x="364" y="279"/>
                    </a:cubicBezTo>
                    <a:cubicBezTo>
                      <a:pt x="70" y="279"/>
                      <a:pt x="70" y="279"/>
                      <a:pt x="70" y="279"/>
                    </a:cubicBezTo>
                    <a:cubicBezTo>
                      <a:pt x="50" y="279"/>
                      <a:pt x="30" y="279"/>
                      <a:pt x="10" y="279"/>
                    </a:cubicBezTo>
                    <a:cubicBezTo>
                      <a:pt x="0" y="217"/>
                      <a:pt x="12" y="155"/>
                      <a:pt x="11" y="93"/>
                    </a:cubicBezTo>
                    <a:cubicBezTo>
                      <a:pt x="11" y="63"/>
                      <a:pt x="10" y="32"/>
                      <a:pt x="11" y="4"/>
                    </a:cubicBezTo>
                    <a:cubicBezTo>
                      <a:pt x="135" y="0"/>
                      <a:pt x="259" y="0"/>
                      <a:pt x="382" y="5"/>
                    </a:cubicBezTo>
                    <a:cubicBezTo>
                      <a:pt x="386" y="44"/>
                      <a:pt x="381" y="82"/>
                      <a:pt x="381" y="122"/>
                    </a:cubicBezTo>
                    <a:cubicBezTo>
                      <a:pt x="381" y="174"/>
                      <a:pt x="378" y="226"/>
                      <a:pt x="383" y="278"/>
                    </a:cubicBezTo>
                  </a:path>
                </a:pathLst>
              </a:custGeom>
              <a:grpFill/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2123" y="2199"/>
                <a:ext cx="1087" cy="47"/>
              </a:xfrm>
              <a:custGeom>
                <a:avLst/>
                <a:gdLst>
                  <a:gd name="T0" fmla="*/ 455 w 460"/>
                  <a:gd name="T1" fmla="*/ 17 h 20"/>
                  <a:gd name="T2" fmla="*/ 5 w 460"/>
                  <a:gd name="T3" fmla="*/ 17 h 20"/>
                  <a:gd name="T4" fmla="*/ 5 w 460"/>
                  <a:gd name="T5" fmla="*/ 3 h 20"/>
                  <a:gd name="T6" fmla="*/ 194 w 460"/>
                  <a:gd name="T7" fmla="*/ 0 h 20"/>
                  <a:gd name="T8" fmla="*/ 459 w 460"/>
                  <a:gd name="T9" fmla="*/ 3 h 20"/>
                  <a:gd name="T10" fmla="*/ 455 w 460"/>
                  <a:gd name="T11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0" h="20">
                    <a:moveTo>
                      <a:pt x="455" y="17"/>
                    </a:moveTo>
                    <a:cubicBezTo>
                      <a:pt x="449" y="20"/>
                      <a:pt x="5" y="17"/>
                      <a:pt x="5" y="17"/>
                    </a:cubicBezTo>
                    <a:cubicBezTo>
                      <a:pt x="5" y="17"/>
                      <a:pt x="0" y="6"/>
                      <a:pt x="5" y="3"/>
                    </a:cubicBezTo>
                    <a:cubicBezTo>
                      <a:pt x="11" y="0"/>
                      <a:pt x="149" y="0"/>
                      <a:pt x="194" y="0"/>
                    </a:cubicBezTo>
                    <a:cubicBezTo>
                      <a:pt x="243" y="0"/>
                      <a:pt x="459" y="3"/>
                      <a:pt x="459" y="3"/>
                    </a:cubicBezTo>
                    <a:cubicBezTo>
                      <a:pt x="459" y="3"/>
                      <a:pt x="460" y="15"/>
                      <a:pt x="455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395" y="1575"/>
                <a:ext cx="541" cy="24"/>
              </a:xfrm>
              <a:custGeom>
                <a:avLst/>
                <a:gdLst>
                  <a:gd name="T0" fmla="*/ 226 w 229"/>
                  <a:gd name="T1" fmla="*/ 9 h 10"/>
                  <a:gd name="T2" fmla="*/ 3 w 229"/>
                  <a:gd name="T3" fmla="*/ 9 h 10"/>
                  <a:gd name="T4" fmla="*/ 3 w 229"/>
                  <a:gd name="T5" fmla="*/ 1 h 10"/>
                  <a:gd name="T6" fmla="*/ 146 w 229"/>
                  <a:gd name="T7" fmla="*/ 1 h 10"/>
                  <a:gd name="T8" fmla="*/ 228 w 229"/>
                  <a:gd name="T9" fmla="*/ 1 h 10"/>
                  <a:gd name="T10" fmla="*/ 226 w 229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9" h="10">
                    <a:moveTo>
                      <a:pt x="226" y="9"/>
                    </a:moveTo>
                    <a:cubicBezTo>
                      <a:pt x="224" y="10"/>
                      <a:pt x="3" y="9"/>
                      <a:pt x="3" y="9"/>
                    </a:cubicBezTo>
                    <a:cubicBezTo>
                      <a:pt x="3" y="9"/>
                      <a:pt x="0" y="3"/>
                      <a:pt x="3" y="1"/>
                    </a:cubicBezTo>
                    <a:cubicBezTo>
                      <a:pt x="5" y="0"/>
                      <a:pt x="119" y="2"/>
                      <a:pt x="146" y="1"/>
                    </a:cubicBezTo>
                    <a:cubicBezTo>
                      <a:pt x="168" y="0"/>
                      <a:pt x="228" y="1"/>
                      <a:pt x="228" y="1"/>
                    </a:cubicBezTo>
                    <a:cubicBezTo>
                      <a:pt x="228" y="1"/>
                      <a:pt x="229" y="8"/>
                      <a:pt x="226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2395" y="1745"/>
                <a:ext cx="541" cy="24"/>
              </a:xfrm>
              <a:custGeom>
                <a:avLst/>
                <a:gdLst>
                  <a:gd name="T0" fmla="*/ 226 w 229"/>
                  <a:gd name="T1" fmla="*/ 9 h 10"/>
                  <a:gd name="T2" fmla="*/ 3 w 229"/>
                  <a:gd name="T3" fmla="*/ 9 h 10"/>
                  <a:gd name="T4" fmla="*/ 3 w 229"/>
                  <a:gd name="T5" fmla="*/ 1 h 10"/>
                  <a:gd name="T6" fmla="*/ 101 w 229"/>
                  <a:gd name="T7" fmla="*/ 1 h 10"/>
                  <a:gd name="T8" fmla="*/ 228 w 229"/>
                  <a:gd name="T9" fmla="*/ 1 h 10"/>
                  <a:gd name="T10" fmla="*/ 226 w 229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9" h="10">
                    <a:moveTo>
                      <a:pt x="226" y="9"/>
                    </a:moveTo>
                    <a:cubicBezTo>
                      <a:pt x="224" y="10"/>
                      <a:pt x="3" y="9"/>
                      <a:pt x="3" y="9"/>
                    </a:cubicBezTo>
                    <a:cubicBezTo>
                      <a:pt x="3" y="9"/>
                      <a:pt x="0" y="3"/>
                      <a:pt x="3" y="1"/>
                    </a:cubicBezTo>
                    <a:cubicBezTo>
                      <a:pt x="5" y="0"/>
                      <a:pt x="79" y="3"/>
                      <a:pt x="101" y="1"/>
                    </a:cubicBezTo>
                    <a:cubicBezTo>
                      <a:pt x="123" y="0"/>
                      <a:pt x="228" y="1"/>
                      <a:pt x="228" y="1"/>
                    </a:cubicBezTo>
                    <a:cubicBezTo>
                      <a:pt x="228" y="1"/>
                      <a:pt x="229" y="8"/>
                      <a:pt x="226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395" y="1899"/>
                <a:ext cx="541" cy="28"/>
              </a:xfrm>
              <a:custGeom>
                <a:avLst/>
                <a:gdLst>
                  <a:gd name="T0" fmla="*/ 226 w 229"/>
                  <a:gd name="T1" fmla="*/ 10 h 12"/>
                  <a:gd name="T2" fmla="*/ 3 w 229"/>
                  <a:gd name="T3" fmla="*/ 10 h 12"/>
                  <a:gd name="T4" fmla="*/ 3 w 229"/>
                  <a:gd name="T5" fmla="*/ 3 h 12"/>
                  <a:gd name="T6" fmla="*/ 93 w 229"/>
                  <a:gd name="T7" fmla="*/ 1 h 12"/>
                  <a:gd name="T8" fmla="*/ 228 w 229"/>
                  <a:gd name="T9" fmla="*/ 3 h 12"/>
                  <a:gd name="T10" fmla="*/ 226 w 229"/>
                  <a:gd name="T11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9" h="12">
                    <a:moveTo>
                      <a:pt x="226" y="10"/>
                    </a:moveTo>
                    <a:cubicBezTo>
                      <a:pt x="224" y="12"/>
                      <a:pt x="3" y="10"/>
                      <a:pt x="3" y="10"/>
                    </a:cubicBezTo>
                    <a:cubicBezTo>
                      <a:pt x="3" y="10"/>
                      <a:pt x="0" y="4"/>
                      <a:pt x="3" y="3"/>
                    </a:cubicBezTo>
                    <a:cubicBezTo>
                      <a:pt x="5" y="1"/>
                      <a:pt x="71" y="2"/>
                      <a:pt x="93" y="1"/>
                    </a:cubicBezTo>
                    <a:cubicBezTo>
                      <a:pt x="116" y="0"/>
                      <a:pt x="228" y="3"/>
                      <a:pt x="228" y="3"/>
                    </a:cubicBezTo>
                    <a:cubicBezTo>
                      <a:pt x="228" y="3"/>
                      <a:pt x="229" y="9"/>
                      <a:pt x="226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2366" y="2324"/>
                <a:ext cx="137" cy="59"/>
              </a:xfrm>
              <a:custGeom>
                <a:avLst/>
                <a:gdLst>
                  <a:gd name="T0" fmla="*/ 57 w 58"/>
                  <a:gd name="T1" fmla="*/ 18 h 25"/>
                  <a:gd name="T2" fmla="*/ 46 w 58"/>
                  <a:gd name="T3" fmla="*/ 25 h 25"/>
                  <a:gd name="T4" fmla="*/ 12 w 58"/>
                  <a:gd name="T5" fmla="*/ 25 h 25"/>
                  <a:gd name="T6" fmla="*/ 0 w 58"/>
                  <a:gd name="T7" fmla="*/ 13 h 25"/>
                  <a:gd name="T8" fmla="*/ 0 w 58"/>
                  <a:gd name="T9" fmla="*/ 13 h 25"/>
                  <a:gd name="T10" fmla="*/ 8 w 58"/>
                  <a:gd name="T11" fmla="*/ 4 h 25"/>
                  <a:gd name="T12" fmla="*/ 32 w 58"/>
                  <a:gd name="T13" fmla="*/ 1 h 25"/>
                  <a:gd name="T14" fmla="*/ 46 w 58"/>
                  <a:gd name="T15" fmla="*/ 1 h 25"/>
                  <a:gd name="T16" fmla="*/ 58 w 58"/>
                  <a:gd name="T17" fmla="*/ 13 h 25"/>
                  <a:gd name="T18" fmla="*/ 57 w 58"/>
                  <a:gd name="T1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25">
                    <a:moveTo>
                      <a:pt x="57" y="18"/>
                    </a:moveTo>
                    <a:cubicBezTo>
                      <a:pt x="57" y="25"/>
                      <a:pt x="52" y="25"/>
                      <a:pt x="46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20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1" y="4"/>
                      <a:pt x="8" y="4"/>
                    </a:cubicBezTo>
                    <a:cubicBezTo>
                      <a:pt x="8" y="4"/>
                      <a:pt x="27" y="2"/>
                      <a:pt x="32" y="1"/>
                    </a:cubicBezTo>
                    <a:cubicBezTo>
                      <a:pt x="36" y="0"/>
                      <a:pt x="45" y="1"/>
                      <a:pt x="46" y="1"/>
                    </a:cubicBezTo>
                    <a:cubicBezTo>
                      <a:pt x="52" y="1"/>
                      <a:pt x="58" y="6"/>
                      <a:pt x="58" y="13"/>
                    </a:cubicBezTo>
                    <a:lnTo>
                      <a:pt x="57" y="18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825" y="2324"/>
                <a:ext cx="137" cy="59"/>
              </a:xfrm>
              <a:custGeom>
                <a:avLst/>
                <a:gdLst>
                  <a:gd name="T0" fmla="*/ 1 w 58"/>
                  <a:gd name="T1" fmla="*/ 18 h 25"/>
                  <a:gd name="T2" fmla="*/ 12 w 58"/>
                  <a:gd name="T3" fmla="*/ 25 h 25"/>
                  <a:gd name="T4" fmla="*/ 46 w 58"/>
                  <a:gd name="T5" fmla="*/ 25 h 25"/>
                  <a:gd name="T6" fmla="*/ 58 w 58"/>
                  <a:gd name="T7" fmla="*/ 13 h 25"/>
                  <a:gd name="T8" fmla="*/ 58 w 58"/>
                  <a:gd name="T9" fmla="*/ 13 h 25"/>
                  <a:gd name="T10" fmla="*/ 50 w 58"/>
                  <a:gd name="T11" fmla="*/ 4 h 25"/>
                  <a:gd name="T12" fmla="*/ 34 w 58"/>
                  <a:gd name="T13" fmla="*/ 1 h 25"/>
                  <a:gd name="T14" fmla="*/ 12 w 58"/>
                  <a:gd name="T15" fmla="*/ 1 h 25"/>
                  <a:gd name="T16" fmla="*/ 0 w 58"/>
                  <a:gd name="T17" fmla="*/ 13 h 25"/>
                  <a:gd name="T18" fmla="*/ 1 w 58"/>
                  <a:gd name="T1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25">
                    <a:moveTo>
                      <a:pt x="1" y="18"/>
                    </a:moveTo>
                    <a:cubicBezTo>
                      <a:pt x="1" y="25"/>
                      <a:pt x="6" y="25"/>
                      <a:pt x="12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52" y="25"/>
                      <a:pt x="58" y="20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6"/>
                      <a:pt x="57" y="4"/>
                      <a:pt x="50" y="4"/>
                    </a:cubicBezTo>
                    <a:cubicBezTo>
                      <a:pt x="50" y="4"/>
                      <a:pt x="39" y="2"/>
                      <a:pt x="34" y="1"/>
                    </a:cubicBezTo>
                    <a:cubicBezTo>
                      <a:pt x="29" y="0"/>
                      <a:pt x="12" y="1"/>
                      <a:pt x="12" y="1"/>
                    </a:cubicBezTo>
                    <a:cubicBezTo>
                      <a:pt x="6" y="1"/>
                      <a:pt x="0" y="6"/>
                      <a:pt x="0" y="13"/>
                    </a:cubicBezTo>
                    <a:lnTo>
                      <a:pt x="1" y="18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2603" y="2324"/>
                <a:ext cx="137" cy="59"/>
              </a:xfrm>
              <a:custGeom>
                <a:avLst/>
                <a:gdLst>
                  <a:gd name="T0" fmla="*/ 1 w 58"/>
                  <a:gd name="T1" fmla="*/ 18 h 25"/>
                  <a:gd name="T2" fmla="*/ 12 w 58"/>
                  <a:gd name="T3" fmla="*/ 25 h 25"/>
                  <a:gd name="T4" fmla="*/ 44 w 58"/>
                  <a:gd name="T5" fmla="*/ 23 h 25"/>
                  <a:gd name="T6" fmla="*/ 58 w 58"/>
                  <a:gd name="T7" fmla="*/ 13 h 25"/>
                  <a:gd name="T8" fmla="*/ 58 w 58"/>
                  <a:gd name="T9" fmla="*/ 13 h 25"/>
                  <a:gd name="T10" fmla="*/ 47 w 58"/>
                  <a:gd name="T11" fmla="*/ 1 h 25"/>
                  <a:gd name="T12" fmla="*/ 31 w 58"/>
                  <a:gd name="T13" fmla="*/ 1 h 25"/>
                  <a:gd name="T14" fmla="*/ 12 w 58"/>
                  <a:gd name="T15" fmla="*/ 1 h 25"/>
                  <a:gd name="T16" fmla="*/ 0 w 58"/>
                  <a:gd name="T17" fmla="*/ 13 h 25"/>
                  <a:gd name="T18" fmla="*/ 1 w 58"/>
                  <a:gd name="T1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25">
                    <a:moveTo>
                      <a:pt x="1" y="18"/>
                    </a:moveTo>
                    <a:cubicBezTo>
                      <a:pt x="1" y="25"/>
                      <a:pt x="6" y="25"/>
                      <a:pt x="12" y="25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8" y="25"/>
                      <a:pt x="58" y="20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6"/>
                      <a:pt x="54" y="1"/>
                      <a:pt x="47" y="1"/>
                    </a:cubicBezTo>
                    <a:cubicBezTo>
                      <a:pt x="47" y="1"/>
                      <a:pt x="36" y="2"/>
                      <a:pt x="31" y="1"/>
                    </a:cubicBezTo>
                    <a:cubicBezTo>
                      <a:pt x="26" y="0"/>
                      <a:pt x="12" y="1"/>
                      <a:pt x="12" y="1"/>
                    </a:cubicBezTo>
                    <a:cubicBezTo>
                      <a:pt x="6" y="1"/>
                      <a:pt x="0" y="6"/>
                      <a:pt x="0" y="13"/>
                    </a:cubicBezTo>
                    <a:lnTo>
                      <a:pt x="1" y="18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333333"/>
                  </a:solidFill>
                  <a:latin typeface="DendaNewLight"/>
                  <a:ea typeface="+mn-ea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1849659" y="2118121"/>
              <a:ext cx="3143577" cy="459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Стоимость устройств и расходных материалов</a:t>
              </a:r>
              <a:endParaRPr lang="en-GB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10%</a:t>
              </a:r>
              <a:endParaRPr lang="en-GB" sz="2800" b="1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08893" y="2044838"/>
              <a:ext cx="1116000" cy="1124014"/>
              <a:chOff x="808893" y="2044838"/>
              <a:chExt cx="1116000" cy="112401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8893" y="2052852"/>
                <a:ext cx="1116000" cy="11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Pie 10"/>
              <p:cNvSpPr/>
              <p:nvPr/>
            </p:nvSpPr>
            <p:spPr>
              <a:xfrm rot="16200000">
                <a:off x="834516" y="2044838"/>
                <a:ext cx="1080000" cy="1080000"/>
              </a:xfrm>
              <a:prstGeom prst="pie">
                <a:avLst>
                  <a:gd name="adj1" fmla="val 0"/>
                  <a:gd name="adj2" fmla="val 2449447"/>
                </a:avLst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997464" y="3057613"/>
              <a:ext cx="2969634" cy="17671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Видимые затраты на «железо» и расходные материалы.</a:t>
              </a:r>
            </a:p>
            <a:p>
              <a:endParaRPr lang="en-GB" sz="1600" b="1" i="1" dirty="0">
                <a:solidFill>
                  <a:schemeClr val="bg1"/>
                </a:solidFill>
              </a:endParaRPr>
            </a:p>
            <a:p>
              <a:r>
                <a:rPr lang="en-GB" sz="1600" b="1" i="1" dirty="0" smtClean="0">
                  <a:solidFill>
                    <a:schemeClr val="bg1"/>
                  </a:solidFill>
                </a:rPr>
                <a:t>“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Организации затрачивают до 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€</a:t>
              </a:r>
              <a:r>
                <a:rPr lang="en-GB" sz="1600" b="1" i="1" dirty="0">
                  <a:solidFill>
                    <a:schemeClr val="bg1"/>
                  </a:solidFill>
                </a:rPr>
                <a:t>10,800 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на одного сотрудника в год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” </a:t>
              </a:r>
              <a:endParaRPr lang="en-GB" sz="1600" b="1" i="1" dirty="0">
                <a:solidFill>
                  <a:schemeClr val="bg1"/>
                </a:solidFill>
              </a:endParaRPr>
            </a:p>
            <a:p>
              <a:endParaRPr lang="en-GB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032922" y="2032002"/>
            <a:ext cx="3528326" cy="3111498"/>
            <a:chOff x="5032922" y="2032002"/>
            <a:chExt cx="3528326" cy="3111498"/>
          </a:xfrm>
        </p:grpSpPr>
        <p:sp>
          <p:nvSpPr>
            <p:cNvPr id="46" name="TextBox 45"/>
            <p:cNvSpPr txBox="1"/>
            <p:nvPr/>
          </p:nvSpPr>
          <p:spPr>
            <a:xfrm>
              <a:off x="5058000" y="2124000"/>
              <a:ext cx="3503248" cy="27832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Canon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предлагает уменьшить расходы на «железо» и расходные материалы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:</a:t>
              </a: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Большой модельный ряд позволяет подобрать оптимальное решение и оснастить любой офис.</a:t>
              </a:r>
              <a:endParaRPr lang="en-GB" sz="1400" dirty="0" smtClean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Возможности ограничения использования и применения «политик печати» позволяют уменьшить расходы и нецелевое использование печатных устройств.</a:t>
              </a:r>
              <a:endParaRPr lang="en-GB" sz="1400" dirty="0" smtClean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5032922" y="2032002"/>
              <a:ext cx="0" cy="311149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548640" y="5017035"/>
            <a:ext cx="2278380" cy="149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600" dirty="0" smtClean="0"/>
              <a:t>Adapted from research from ALL associates Group, </a:t>
            </a:r>
            <a:r>
              <a:rPr lang="en-GB" sz="600" dirty="0" err="1" smtClean="0"/>
              <a:t>Inc</a:t>
            </a:r>
            <a:r>
              <a:rPr lang="en-GB" sz="600" dirty="0" smtClean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9067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 Same Side Corner Rectangle 93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 Same Side Corner Rectangle 94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0" name="TextBox 99">
            <a:hlinkClick r:id="rId2" action="ppaction://hlinksldjump"/>
          </p:cNvPr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imageRUNNER</a:t>
            </a:r>
            <a:r>
              <a:rPr lang="en-GB" b="1" dirty="0" smtClean="0">
                <a:solidFill>
                  <a:schemeClr val="bg1"/>
                </a:solidFill>
              </a:rPr>
              <a:t> ADVANCE 8200 Series </a:t>
            </a:r>
            <a:r>
              <a:rPr lang="en-GB" b="1" dirty="0" smtClean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D0D3D4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422" y="845914"/>
            <a:ext cx="7120815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Built to meet the toughest of schedules and offering outstanding finishing capabilities, the environmentally efficient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</a:t>
            </a:r>
            <a:r>
              <a:rPr lang="en-GB" sz="1400" spc="-50" dirty="0" smtClean="0">
                <a:solidFill>
                  <a:srgbClr val="FFFFFF"/>
                </a:solidFill>
              </a:rPr>
              <a:t>8200 series </a:t>
            </a:r>
            <a:r>
              <a:rPr lang="en-GB" sz="1400" spc="-50" dirty="0">
                <a:solidFill>
                  <a:srgbClr val="FFFFFF"/>
                </a:solidFill>
              </a:rPr>
              <a:t>integrates seamlessly into your workflow.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92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Isosceles Triangle 92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97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Isosceles Triangle 97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55" name="Oval 54">
              <a:hlinkClick r:id="rId5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59" name="Picture 58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103" name="TextBox 102">
              <a:hlinkClick r:id="rId5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65751" y="2775315"/>
            <a:ext cx="3681356" cy="1945336"/>
            <a:chOff x="4665751" y="2775315"/>
            <a:chExt cx="3681356" cy="1945336"/>
          </a:xfrm>
        </p:grpSpPr>
        <p:sp>
          <p:nvSpPr>
            <p:cNvPr id="73" name="TextBox 72"/>
            <p:cNvSpPr txBox="1"/>
            <p:nvPr/>
          </p:nvSpPr>
          <p:spPr>
            <a:xfrm>
              <a:off x="6236522" y="3178366"/>
              <a:ext cx="1217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Full integration to existing and future workflows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0645" y="2936359"/>
              <a:ext cx="158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COMPATIBILITY</a:t>
              </a: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6977" y="4250721"/>
              <a:ext cx="1217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Media weight </a:t>
              </a:r>
            </a:p>
            <a:p>
              <a:pPr algn="r"/>
              <a:r>
                <a:rPr lang="en-US" sz="1000" dirty="0">
                  <a:solidFill>
                    <a:srgbClr val="4B4F54"/>
                  </a:solidFill>
                  <a:latin typeface="Century Gothic"/>
                  <a:cs typeface="Century Gothic"/>
                </a:rPr>
                <a:t>&amp; Auto duplex</a:t>
              </a:r>
            </a:p>
          </p:txBody>
        </p:sp>
        <p:pic>
          <p:nvPicPr>
            <p:cNvPr id="77" name="Picture 76" descr="compatibility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91" y="2973592"/>
              <a:ext cx="748800" cy="748800"/>
            </a:xfrm>
            <a:prstGeom prst="rect">
              <a:avLst/>
            </a:prstGeom>
          </p:spPr>
        </p:pic>
        <p:pic>
          <p:nvPicPr>
            <p:cNvPr id="87" name="Picture 86" descr="weigh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365" y="3873909"/>
              <a:ext cx="846742" cy="84674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584331" y="4235325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52-256 GSM</a:t>
              </a:r>
              <a:endParaRPr lang="en-US" sz="21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3145317"/>
              <a:ext cx="1060583" cy="1060583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4665752" y="2941660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7,700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665751" y="2775315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Paper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>
            <a:off x="2794000" y="4086573"/>
            <a:ext cx="1476375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568226" y="2362199"/>
            <a:ext cx="0" cy="2297995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23326" y="2069569"/>
            <a:ext cx="4401721" cy="2675264"/>
            <a:chOff x="423326" y="2069569"/>
            <a:chExt cx="4401721" cy="2675264"/>
          </a:xfrm>
        </p:grpSpPr>
        <p:sp>
          <p:nvSpPr>
            <p:cNvPr id="66" name="TextBox 65"/>
            <p:cNvSpPr txBox="1"/>
            <p:nvPr/>
          </p:nvSpPr>
          <p:spPr>
            <a:xfrm>
              <a:off x="2122487" y="3382432"/>
              <a:ext cx="2702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85 - 105 PPM B&amp;W</a:t>
              </a:r>
              <a:br>
                <a:rPr lang="en-US" sz="1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</a:br>
              <a:endParaRPr lang="en-US" sz="1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77307" y="3230032"/>
              <a:ext cx="9651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Speeds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86444" y="4109117"/>
              <a:ext cx="100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Duty Cycle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39529" y="4254258"/>
              <a:ext cx="153246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spc="-15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800K to 1M</a:t>
              </a:r>
              <a:endPara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23326" y="3958793"/>
              <a:ext cx="1747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Recommended </a:t>
              </a:r>
              <a:b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</a:br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Monthly Volume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23326" y="4256329"/>
              <a:ext cx="1747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b="1" spc="-15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40K to 400K</a:t>
              </a:r>
              <a:endParaRPr lang="en-US" sz="2100" b="1" spc="-15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2326267" y="461185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2326267" y="4463910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326267" y="4315967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2326267" y="4168024"/>
              <a:ext cx="615058" cy="1329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2326267" y="4020081"/>
              <a:ext cx="615058" cy="132982"/>
            </a:xfrm>
            <a:prstGeom prst="roundRect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914400" y="4678344"/>
              <a:ext cx="1557867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 descr="Speed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070" y="2612365"/>
              <a:ext cx="738332" cy="64626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078" y="2069569"/>
              <a:ext cx="562421" cy="702000"/>
            </a:xfrm>
            <a:prstGeom prst="rect">
              <a:avLst/>
            </a:prstGeom>
          </p:spPr>
        </p:pic>
        <p:pic>
          <p:nvPicPr>
            <p:cNvPr id="114" name="Picture 113" descr="Compact_Footprint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004" y="2184858"/>
              <a:ext cx="767319" cy="683357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718423" y="3150392"/>
              <a:ext cx="836759" cy="501962"/>
              <a:chOff x="239566" y="1719856"/>
              <a:chExt cx="836759" cy="501962"/>
            </a:xfrm>
          </p:grpSpPr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566" y="1719856"/>
                <a:ext cx="501964" cy="501962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193" y="1909013"/>
                <a:ext cx="287171" cy="287171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154" y="1755903"/>
                <a:ext cx="287171" cy="287171"/>
              </a:xfrm>
              <a:prstGeom prst="rect">
                <a:avLst/>
              </a:prstGeom>
            </p:spPr>
          </p:pic>
        </p:grpSp>
        <p:sp>
          <p:nvSpPr>
            <p:cNvPr id="116" name="TextBox 115"/>
            <p:cNvSpPr txBox="1"/>
            <p:nvPr/>
          </p:nvSpPr>
          <p:spPr>
            <a:xfrm>
              <a:off x="1769570" y="2319895"/>
              <a:ext cx="1451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26.4cm</a:t>
              </a:r>
              <a:endParaRPr lang="en-US" sz="2400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97599" y="2139344"/>
              <a:ext cx="1747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Display size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41276" y="3246137"/>
              <a:ext cx="981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160GB</a:t>
              </a:r>
              <a:endParaRPr lang="en-US" b="1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541277" y="3075595"/>
              <a:ext cx="11792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4B4F54"/>
                  </a:solidFill>
                  <a:latin typeface="Century Gothic"/>
                  <a:cs typeface="Century Gothic"/>
                </a:rPr>
                <a:t>HDD Capacity</a:t>
              </a:r>
              <a:endParaRPr lang="en-US" sz="1000" dirty="0">
                <a:solidFill>
                  <a:srgbClr val="4B4F54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2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535659" y="1601845"/>
            <a:ext cx="3985541" cy="51482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3" y="348139"/>
            <a:ext cx="8640067" cy="39709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imageRUNNER</a:t>
            </a:r>
            <a:r>
              <a:rPr lang="en-GB" b="1" dirty="0">
                <a:solidFill>
                  <a:schemeClr val="bg1"/>
                </a:solidFill>
              </a:rPr>
              <a:t> ADVANCE </a:t>
            </a:r>
            <a:r>
              <a:rPr lang="en-GB" b="1" dirty="0" smtClean="0">
                <a:solidFill>
                  <a:schemeClr val="bg1"/>
                </a:solidFill>
              </a:rPr>
              <a:t>8200 </a:t>
            </a:r>
            <a:r>
              <a:rPr lang="en-GB" b="1" dirty="0">
                <a:solidFill>
                  <a:schemeClr val="bg1"/>
                </a:solidFill>
              </a:rPr>
              <a:t>Series </a:t>
            </a:r>
            <a:r>
              <a:rPr lang="en-GB" b="1" dirty="0">
                <a:solidFill>
                  <a:srgbClr val="D0D3D4"/>
                </a:solidFill>
              </a:rPr>
              <a:t>(mono)</a:t>
            </a:r>
            <a:endParaRPr lang="en-GB" b="1" dirty="0">
              <a:solidFill>
                <a:srgbClr val="EC7A08"/>
              </a:solidFill>
              <a:latin typeface="Century Gothic"/>
              <a:cs typeface="Century Gothic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91" y="1332418"/>
            <a:ext cx="4582550" cy="3439607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64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Isosceles Triangle 65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863806" y="2291557"/>
            <a:ext cx="280194" cy="560386"/>
            <a:chOff x="8863806" y="2191945"/>
            <a:chExt cx="280194" cy="560386"/>
          </a:xfrm>
        </p:grpSpPr>
        <p:sp>
          <p:nvSpPr>
            <p:cNvPr id="68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Isosceles Triangle 68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ound Same Side Corner Rectangle 39"/>
          <p:cNvSpPr/>
          <p:nvPr/>
        </p:nvSpPr>
        <p:spPr>
          <a:xfrm>
            <a:off x="4596426" y="1601844"/>
            <a:ext cx="4000036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0D3D4"/>
              </a:solidFill>
            </a:endParaRPr>
          </a:p>
        </p:txBody>
      </p:sp>
      <p:sp>
        <p:nvSpPr>
          <p:cNvPr id="46" name="TextBox 45">
            <a:hlinkClick r:id="rId6" action="ppaction://hlinksldjump"/>
          </p:cNvPr>
          <p:cNvSpPr txBox="1"/>
          <p:nvPr/>
        </p:nvSpPr>
        <p:spPr>
          <a:xfrm>
            <a:off x="634999" y="1704457"/>
            <a:ext cx="38946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SPECIFICATION</a:t>
            </a:r>
            <a:endParaRPr lang="en-US" sz="1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2067" y="1704456"/>
            <a:ext cx="3910535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cs typeface="Century Gothic"/>
              </a:rPr>
              <a:t>CONFIGURATION</a:t>
            </a:r>
            <a:endParaRPr lang="en-US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7422" y="845914"/>
            <a:ext cx="7120815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spc="-50" dirty="0">
                <a:solidFill>
                  <a:srgbClr val="FFFFFF"/>
                </a:solidFill>
              </a:rPr>
              <a:t>Built to meet the toughest of schedules and offering outstanding finishing capabilities, the environmentally efficient </a:t>
            </a:r>
            <a:r>
              <a:rPr lang="en-GB" sz="1400" spc="-50" dirty="0" err="1">
                <a:solidFill>
                  <a:srgbClr val="FFFFFF"/>
                </a:solidFill>
              </a:rPr>
              <a:t>imageRUNNER</a:t>
            </a:r>
            <a:r>
              <a:rPr lang="en-GB" sz="1400" spc="-50" dirty="0">
                <a:solidFill>
                  <a:srgbClr val="FFFFFF"/>
                </a:solidFill>
              </a:rPr>
              <a:t> ADVANCE </a:t>
            </a:r>
            <a:r>
              <a:rPr lang="en-GB" sz="1400" spc="-50" dirty="0" smtClean="0">
                <a:solidFill>
                  <a:srgbClr val="FFFFFF"/>
                </a:solidFill>
              </a:rPr>
              <a:t>8200 series </a:t>
            </a:r>
            <a:r>
              <a:rPr lang="en-GB" sz="1400" spc="-50" dirty="0">
                <a:solidFill>
                  <a:srgbClr val="FFFFFF"/>
                </a:solidFill>
              </a:rPr>
              <a:t>integrates seamlessly into your workflow.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048" y="2223656"/>
            <a:ext cx="227832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</a:t>
            </a:r>
            <a:r>
              <a:rPr lang="en-GB" sz="1000" b="1" dirty="0" err="1" smtClean="0">
                <a:solidFill>
                  <a:srgbClr val="FFFFFF"/>
                </a:solidFill>
              </a:rPr>
              <a:t>R</a:t>
            </a:r>
            <a:r>
              <a:rPr lang="en-GB" sz="1000" b="1" dirty="0" smtClean="0">
                <a:solidFill>
                  <a:srgbClr val="FFFFFF"/>
                </a:solidFill>
              </a:rPr>
              <a:t>-ADV 8285 PRO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-ADV </a:t>
            </a:r>
            <a:r>
              <a:rPr lang="en-GB" sz="1000" b="1" dirty="0" smtClean="0">
                <a:solidFill>
                  <a:srgbClr val="FFFFFF"/>
                </a:solidFill>
              </a:rPr>
              <a:t>8295 PRO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000" b="1" dirty="0" err="1">
                <a:solidFill>
                  <a:srgbClr val="FFFFFF"/>
                </a:solidFill>
              </a:rPr>
              <a:t>iR</a:t>
            </a:r>
            <a:r>
              <a:rPr lang="en-GB" sz="1000" b="1" dirty="0">
                <a:solidFill>
                  <a:srgbClr val="FFFFFF"/>
                </a:solidFill>
              </a:rPr>
              <a:t>-ADV </a:t>
            </a:r>
            <a:r>
              <a:rPr lang="en-GB" sz="1000" b="1" dirty="0" smtClean="0">
                <a:solidFill>
                  <a:srgbClr val="FFFFFF"/>
                </a:solidFill>
              </a:rPr>
              <a:t>8205 PRO</a:t>
            </a:r>
            <a:endParaRPr lang="en-GB" sz="10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000" b="1" dirty="0">
              <a:solidFill>
                <a:srgbClr val="FFFFF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49780" y="3384646"/>
            <a:ext cx="2550620" cy="239254"/>
            <a:chOff x="649780" y="3384646"/>
            <a:chExt cx="2550620" cy="239254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687610" y="3384646"/>
              <a:ext cx="2512790" cy="1"/>
            </a:xfrm>
            <a:prstGeom prst="line">
              <a:avLst/>
            </a:prstGeom>
            <a:ln w="9525" cmpd="sng">
              <a:solidFill>
                <a:srgbClr val="CC0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9780" y="3393068"/>
              <a:ext cx="2278321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00" dirty="0" smtClean="0">
                  <a:solidFill>
                    <a:srgbClr val="FFFFFF"/>
                  </a:solidFill>
                </a:rPr>
                <a:t>Staple / Booklet finisher</a:t>
              </a:r>
              <a:endParaRPr lang="en-GB" sz="10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4736823" y="2570759"/>
            <a:ext cx="3344333" cy="20885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94141" y="2383140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Single Pass Duplex Reader 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4736823" y="2997014"/>
            <a:ext cx="3453509" cy="0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12011" y="2980800"/>
            <a:ext cx="2278321" cy="2333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Fiery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5465960" y="3870676"/>
            <a:ext cx="2724372" cy="8337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935796" y="3939837"/>
            <a:ext cx="2278321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000" b="1" dirty="0">
                <a:solidFill>
                  <a:srgbClr val="FFFFFF"/>
                </a:solidFill>
              </a:rPr>
              <a:t>Optional</a:t>
            </a:r>
            <a:r>
              <a:rPr lang="en-GB" sz="1000" dirty="0">
                <a:solidFill>
                  <a:srgbClr val="FFFFFF"/>
                </a:solidFill>
              </a:rPr>
              <a:t> Paper </a:t>
            </a:r>
            <a:r>
              <a:rPr lang="en-GB" sz="1000" dirty="0" smtClean="0">
                <a:solidFill>
                  <a:srgbClr val="FFFFFF"/>
                </a:solidFill>
              </a:rPr>
              <a:t>Deck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4999" y="3957634"/>
            <a:ext cx="2278321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 smtClean="0">
                <a:solidFill>
                  <a:srgbClr val="FFFFFF"/>
                </a:solidFill>
              </a:rPr>
              <a:t>Optional</a:t>
            </a:r>
            <a:r>
              <a:rPr lang="en-GB" sz="1000" dirty="0" smtClean="0">
                <a:solidFill>
                  <a:srgbClr val="FFFFFF"/>
                </a:solidFill>
              </a:rPr>
              <a:t> Hole Puncher / Insertion </a:t>
            </a:r>
          </a:p>
          <a:p>
            <a:pPr>
              <a:lnSpc>
                <a:spcPct val="90000"/>
              </a:lnSpc>
            </a:pPr>
            <a:r>
              <a:rPr lang="en-GB" sz="1000" dirty="0" smtClean="0">
                <a:solidFill>
                  <a:srgbClr val="FFFFFF"/>
                </a:solidFill>
              </a:rPr>
              <a:t>/ folding</a:t>
            </a:r>
            <a:endParaRPr lang="en-GB" sz="1000" dirty="0">
              <a:solidFill>
                <a:srgbClr val="FFFFFF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691843" y="3974925"/>
            <a:ext cx="2756207" cy="1"/>
          </a:xfrm>
          <a:prstGeom prst="line">
            <a:avLst/>
          </a:prstGeom>
          <a:ln w="9525" cmpd="sng">
            <a:solidFill>
              <a:srgbClr val="CC0000"/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7848599" y="146865"/>
            <a:ext cx="1143001" cy="1138978"/>
            <a:chOff x="7848599" y="146865"/>
            <a:chExt cx="1143001" cy="1138978"/>
          </a:xfrm>
        </p:grpSpPr>
        <p:sp>
          <p:nvSpPr>
            <p:cNvPr id="43" name="Oval 42">
              <a:hlinkClick r:id="rId7" action="ppaction://hlinksldjump"/>
            </p:cNvPr>
            <p:cNvSpPr/>
            <p:nvPr/>
          </p:nvSpPr>
          <p:spPr>
            <a:xfrm>
              <a:off x="7851637" y="146865"/>
              <a:ext cx="1138978" cy="113897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44" name="Picture 4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633" y="237207"/>
              <a:ext cx="583701" cy="575479"/>
            </a:xfrm>
            <a:prstGeom prst="rect">
              <a:avLst/>
            </a:prstGeom>
          </p:spPr>
        </p:pic>
        <p:sp>
          <p:nvSpPr>
            <p:cNvPr id="54" name="TextBox 53">
              <a:hlinkClick r:id="rId7" action="ppaction://hlinksldjump"/>
            </p:cNvPr>
            <p:cNvSpPr txBox="1"/>
            <p:nvPr/>
          </p:nvSpPr>
          <p:spPr>
            <a:xfrm>
              <a:off x="7848599" y="828980"/>
              <a:ext cx="1143001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spc="-50" dirty="0" smtClean="0">
                  <a:solidFill>
                    <a:srgbClr val="FFFFFF"/>
                  </a:solidFill>
                </a:rPr>
                <a:t>Return to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portfolio </a:t>
              </a:r>
              <a:br>
                <a:rPr lang="en-GB" sz="900" spc="-50" dirty="0" smtClean="0">
                  <a:solidFill>
                    <a:srgbClr val="FFFFFF"/>
                  </a:solidFill>
                </a:rPr>
              </a:br>
              <a:r>
                <a:rPr lang="en-GB" sz="900" spc="-50" dirty="0" smtClean="0">
                  <a:solidFill>
                    <a:srgbClr val="FFFFFF"/>
                  </a:solidFill>
                </a:rPr>
                <a:t>menu</a:t>
              </a:r>
              <a:endParaRPr lang="en-GB" sz="900" spc="-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7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7" grpId="0"/>
      <p:bldP spid="50" grpId="0"/>
      <p:bldP spid="5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-236027" y="3231435"/>
            <a:ext cx="4702144" cy="1314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9745" y="78615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059" y="891889"/>
            <a:ext cx="1868310" cy="15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73613" y="2609593"/>
            <a:ext cx="4923875" cy="1102519"/>
          </a:xfrm>
        </p:spPr>
        <p:txBody>
          <a:bodyPr/>
          <a:lstStyle/>
          <a:p>
            <a:r>
              <a:rPr lang="en-US" sz="3300" b="1" spc="-150" dirty="0" smtClean="0">
                <a:solidFill>
                  <a:schemeClr val="tx1"/>
                </a:solidFill>
              </a:rPr>
              <a:t>CONTROLLING THE </a:t>
            </a:r>
            <a:br>
              <a:rPr lang="en-US" sz="3300" b="1" spc="-150" dirty="0" smtClean="0">
                <a:solidFill>
                  <a:schemeClr val="tx1"/>
                </a:solidFill>
              </a:rPr>
            </a:br>
            <a:r>
              <a:rPr lang="en-US" sz="3300" b="1" spc="-150" dirty="0" smtClean="0">
                <a:solidFill>
                  <a:schemeClr val="tx1"/>
                </a:solidFill>
              </a:rPr>
              <a:t>TOTAL COST OF PRINTING</a:t>
            </a:r>
            <a:endParaRPr lang="en-GB" sz="3300" spc="-150" dirty="0">
              <a:solidFill>
                <a:schemeClr val="tx1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98036" y="3549583"/>
            <a:ext cx="4105702" cy="808635"/>
          </a:xfrm>
        </p:spPr>
        <p:txBody>
          <a:bodyPr/>
          <a:lstStyle/>
          <a:p>
            <a:r>
              <a:rPr lang="en-US" sz="1600" b="1" dirty="0">
                <a:solidFill>
                  <a:srgbClr val="4B4F54"/>
                </a:solidFill>
              </a:rPr>
              <a:t>The </a:t>
            </a:r>
            <a:r>
              <a:rPr lang="en-US" sz="1600" b="1" dirty="0" err="1">
                <a:solidFill>
                  <a:srgbClr val="4B4F54"/>
                </a:solidFill>
              </a:rPr>
              <a:t>imageRUNNER</a:t>
            </a:r>
            <a:r>
              <a:rPr lang="en-US" sz="1600" b="1" dirty="0">
                <a:solidFill>
                  <a:srgbClr val="4B4F54"/>
                </a:solidFill>
              </a:rPr>
              <a:t> ADVANCE range addresses the total cost of print, secures information and delivers high quality reliable publishing  </a:t>
            </a:r>
            <a:endParaRPr lang="en-GB" sz="1600" dirty="0">
              <a:solidFill>
                <a:srgbClr val="4B4F54"/>
              </a:solidFill>
            </a:endParaRPr>
          </a:p>
        </p:txBody>
      </p:sp>
      <p:pic>
        <p:nvPicPr>
          <p:cNvPr id="15" name="Picture 14" descr="cross_ou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63" y="2548210"/>
            <a:ext cx="2878748" cy="521977"/>
          </a:xfrm>
          <a:prstGeom prst="rect">
            <a:avLst/>
          </a:prstGeom>
        </p:spPr>
      </p:pic>
      <p:pic>
        <p:nvPicPr>
          <p:cNvPr id="16" name="Picture 15" descr="Cutt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7709">
            <a:off x="300923" y="1528919"/>
            <a:ext cx="2180336" cy="1307436"/>
          </a:xfrm>
          <a:prstGeom prst="rect">
            <a:avLst/>
          </a:prstGeom>
        </p:spPr>
      </p:pic>
      <p:pic>
        <p:nvPicPr>
          <p:cNvPr id="17" name="Picture 16" descr="IRAdvance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" y="4596207"/>
            <a:ext cx="1900765" cy="32807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751384" y="3840425"/>
            <a:ext cx="1869550" cy="18695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>
            <a:hlinkClick r:id="rId2" action="ppaction://hlinksldjump"/>
          </p:cNvPr>
          <p:cNvSpPr/>
          <p:nvPr/>
        </p:nvSpPr>
        <p:spPr>
          <a:xfrm>
            <a:off x="535659" y="1601846"/>
            <a:ext cx="2628000" cy="43015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>
            <a:hlinkClick r:id="rId3" action="ppaction://hlinksldjump"/>
          </p:cNvPr>
          <p:cNvSpPr/>
          <p:nvPr/>
        </p:nvSpPr>
        <p:spPr>
          <a:xfrm>
            <a:off x="3224764" y="1602664"/>
            <a:ext cx="2628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 Same Side Corner Rectangle 41"/>
          <p:cNvSpPr/>
          <p:nvPr/>
        </p:nvSpPr>
        <p:spPr>
          <a:xfrm>
            <a:off x="5892960" y="1600946"/>
            <a:ext cx="2736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0D3D4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35658" y="2032001"/>
            <a:ext cx="8100000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Полная стоимость печати</a:t>
            </a:r>
            <a:endParaRPr lang="en-GB" b="1" dirty="0">
              <a:solidFill>
                <a:schemeClr val="bg1"/>
              </a:solidFill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hlinkClick r:id="rId2" action="ppaction://hlinksldjump"/>
          </p:cNvPr>
          <p:cNvSpPr txBox="1"/>
          <p:nvPr/>
        </p:nvSpPr>
        <p:spPr>
          <a:xfrm>
            <a:off x="516205" y="1661440"/>
            <a:ext cx="270856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423" y="845913"/>
            <a:ext cx="708717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400" dirty="0">
                <a:solidFill>
                  <a:srgbClr val="FFFFFF"/>
                </a:solidFill>
              </a:rPr>
              <a:t> “</a:t>
            </a:r>
            <a:r>
              <a:rPr lang="ru-RU" sz="1400" dirty="0">
                <a:solidFill>
                  <a:srgbClr val="FFFFFF"/>
                </a:solidFill>
              </a:rPr>
              <a:t>скрытые расходы</a:t>
            </a:r>
            <a:r>
              <a:rPr lang="en-US" sz="1400" dirty="0">
                <a:solidFill>
                  <a:srgbClr val="FFFFFF"/>
                </a:solidFill>
              </a:rPr>
              <a:t>” </a:t>
            </a:r>
            <a:r>
              <a:rPr lang="ru-RU" sz="1400" dirty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ru-RU" sz="1400" dirty="0">
                <a:solidFill>
                  <a:srgbClr val="FFFFFF"/>
                </a:solidFill>
              </a:rPr>
              <a:t>Технология </a:t>
            </a:r>
            <a:r>
              <a:rPr lang="en-US" sz="1400" dirty="0" err="1">
                <a:solidFill>
                  <a:srgbClr val="FFFFFF"/>
                </a:solidFill>
              </a:rPr>
              <a:t>iR</a:t>
            </a:r>
            <a:r>
              <a:rPr lang="en-US" sz="1400" dirty="0">
                <a:solidFill>
                  <a:srgbClr val="FFFFFF"/>
                </a:solidFill>
              </a:rPr>
              <a:t> ADVANCE </a:t>
            </a:r>
            <a:r>
              <a:rPr lang="ru-RU" sz="1400" dirty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51600" y="147600"/>
            <a:ext cx="1137600" cy="1137600"/>
            <a:chOff x="7515103" y="1959060"/>
            <a:chExt cx="1246674" cy="1246674"/>
          </a:xfrm>
        </p:grpSpPr>
        <p:sp>
          <p:nvSpPr>
            <p:cNvPr id="28" name="Oval 27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9" name="Picture 28" descr="technology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3224764" y="1644173"/>
            <a:ext cx="2628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Технология </a:t>
            </a:r>
            <a:r>
              <a:rPr lang="en-US" sz="1400" b="1" dirty="0" err="1">
                <a:solidFill>
                  <a:srgbClr val="FFFFFF"/>
                </a:solidFill>
                <a:cs typeface="Century Gothic"/>
              </a:rPr>
              <a:t>iR</a:t>
            </a:r>
            <a:r>
              <a:rPr lang="en-US" sz="1400" b="1" dirty="0">
                <a:solidFill>
                  <a:srgbClr val="FFFFFF"/>
                </a:solidFill>
                <a:cs typeface="Century Gothic"/>
              </a:rPr>
              <a:t> ADVANCE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61921" y="1660230"/>
            <a:ext cx="2998077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b="1" dirty="0">
                <a:solidFill>
                  <a:srgbClr val="FFFFFF"/>
                </a:solidFill>
                <a:cs typeface="Century Gothic"/>
              </a:rPr>
              <a:t>Уменьшение стоимости печати</a:t>
            </a:r>
            <a:endParaRPr lang="en-US" sz="1300" b="1" dirty="0">
              <a:solidFill>
                <a:schemeClr val="bg1"/>
              </a:solidFill>
              <a:cs typeface="Century Gothic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6204" y="2052852"/>
            <a:ext cx="4626285" cy="3044859"/>
            <a:chOff x="516204" y="2052852"/>
            <a:chExt cx="4626285" cy="30448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04" y="3342664"/>
              <a:ext cx="1755047" cy="1755047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808893" y="2052852"/>
              <a:ext cx="1116000" cy="1116000"/>
              <a:chOff x="808893" y="2052852"/>
              <a:chExt cx="1116000" cy="11160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808893" y="2052852"/>
                <a:ext cx="1116000" cy="11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Pie 29"/>
              <p:cNvSpPr/>
              <p:nvPr/>
            </p:nvSpPr>
            <p:spPr>
              <a:xfrm rot="18000000">
                <a:off x="833943" y="2057093"/>
                <a:ext cx="1080000" cy="1080000"/>
              </a:xfrm>
              <a:prstGeom prst="pie">
                <a:avLst>
                  <a:gd name="adj1" fmla="val 0"/>
                  <a:gd name="adj2" fmla="val 2449447"/>
                </a:avLst>
              </a:prstGeom>
              <a:solidFill>
                <a:srgbClr val="3C7526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010035" y="2088896"/>
              <a:ext cx="2961418" cy="459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IT </a:t>
              </a:r>
              <a:r>
                <a:rPr lang="ru-RU" b="1" dirty="0" smtClean="0">
                  <a:solidFill>
                    <a:schemeClr val="bg1"/>
                  </a:solidFill>
                </a:rPr>
                <a:t>поддержка и инфраструктура</a:t>
              </a:r>
              <a:endParaRPr lang="en-GB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GB" sz="2800" b="1" dirty="0" smtClean="0">
                  <a:solidFill>
                    <a:schemeClr val="bg1"/>
                  </a:solidFill>
                </a:rPr>
                <a:t>10%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24386" y="3172620"/>
              <a:ext cx="2818103" cy="17787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Инвестиции в</a:t>
              </a:r>
              <a:r>
                <a:rPr lang="en-GB" sz="1600" b="1" dirty="0" smtClean="0">
                  <a:solidFill>
                    <a:schemeClr val="bg1"/>
                  </a:solidFill>
                </a:rPr>
                <a:t> Helpdesks, 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тренинги и сетевую инфраструктуру</a:t>
              </a:r>
              <a:endParaRPr lang="en-GB" sz="1600" b="1" dirty="0" smtClean="0">
                <a:solidFill>
                  <a:schemeClr val="bg1"/>
                </a:solidFill>
              </a:endParaRPr>
            </a:p>
            <a:p>
              <a:endParaRPr lang="en-GB" sz="1600" b="1" i="1" dirty="0">
                <a:solidFill>
                  <a:schemeClr val="bg1"/>
                </a:solidFill>
              </a:endParaRPr>
            </a:p>
            <a:p>
              <a:r>
                <a:rPr lang="en-GB" sz="1600" b="1" i="1" dirty="0" smtClean="0">
                  <a:solidFill>
                    <a:schemeClr val="bg1"/>
                  </a:solidFill>
                </a:rPr>
                <a:t>“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До 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21</a:t>
              </a:r>
              <a:r>
                <a:rPr lang="en-GB" sz="1600" b="1" i="1" dirty="0">
                  <a:solidFill>
                    <a:schemeClr val="bg1"/>
                  </a:solidFill>
                </a:rPr>
                <a:t>% 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времени 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IT 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тратит на решение проблем печати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” </a:t>
              </a:r>
              <a:endParaRPr lang="en-GB" sz="1600" b="1" i="1" dirty="0">
                <a:solidFill>
                  <a:schemeClr val="bg1"/>
                </a:solidFill>
              </a:endParaRPr>
            </a:p>
            <a:p>
              <a:endParaRPr lang="en-GB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32922" y="2032002"/>
            <a:ext cx="3560042" cy="3111498"/>
            <a:chOff x="5032922" y="2032002"/>
            <a:chExt cx="3560042" cy="3111498"/>
          </a:xfrm>
        </p:grpSpPr>
        <p:sp>
          <p:nvSpPr>
            <p:cNvPr id="39" name="TextBox 38"/>
            <p:cNvSpPr txBox="1"/>
            <p:nvPr/>
          </p:nvSpPr>
          <p:spPr>
            <a:xfrm>
              <a:off x="5057776" y="2077449"/>
              <a:ext cx="3535188" cy="30202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Canon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предлагает уменьшение расходов на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IT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и инфр</a:t>
              </a:r>
              <a:r>
                <a:rPr lang="ru-RU" sz="1400" b="1" dirty="0">
                  <a:solidFill>
                    <a:schemeClr val="bg1"/>
                  </a:solidFill>
                </a:rPr>
                <a:t>а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структуру:</a:t>
              </a: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   Один универсальный драйвер</a:t>
              </a:r>
              <a:endParaRPr lang="en-GB" sz="1400" dirty="0" smtClean="0">
                <a:solidFill>
                  <a:schemeClr val="bg1"/>
                </a:solidFill>
              </a:endParaRPr>
            </a:p>
            <a:p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smtClean="0">
                  <a:solidFill>
                    <a:schemeClr val="bg1"/>
                  </a:solidFill>
                </a:rPr>
                <a:t>  Общий для всех устройств интуитивно понятный интерфейс упрощает управление и повышает опытность пользователей.</a:t>
              </a:r>
              <a:r>
                <a:rPr lang="en-GB" sz="1400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   Поддержка индустриальных стандартов упрощает интеграцию</a:t>
              </a:r>
              <a:endParaRPr lang="en-GB" sz="1400" dirty="0" smtClean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   Пакетная настройка и удаленное/централизованное управление упрощает управление парком машин</a:t>
              </a:r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5032922" y="2032002"/>
              <a:ext cx="0" cy="311149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8640" y="5017035"/>
            <a:ext cx="2278380" cy="149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600" dirty="0" smtClean="0"/>
              <a:t>Adapted from research from ALL associates Group, </a:t>
            </a:r>
            <a:r>
              <a:rPr lang="en-GB" sz="600" dirty="0" err="1" smtClean="0"/>
              <a:t>Inc</a:t>
            </a:r>
            <a:r>
              <a:rPr lang="en-GB" sz="600" dirty="0" smtClean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3541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>
            <a:hlinkClick r:id="rId2" action="ppaction://hlinksldjump"/>
          </p:cNvPr>
          <p:cNvSpPr/>
          <p:nvPr/>
        </p:nvSpPr>
        <p:spPr>
          <a:xfrm>
            <a:off x="535659" y="1601846"/>
            <a:ext cx="2628000" cy="43015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>
            <a:hlinkClick r:id="rId3" action="ppaction://hlinksldjump"/>
          </p:cNvPr>
          <p:cNvSpPr/>
          <p:nvPr/>
        </p:nvSpPr>
        <p:spPr>
          <a:xfrm>
            <a:off x="3224764" y="1602664"/>
            <a:ext cx="2628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 Same Side Corner Rectangle 41"/>
          <p:cNvSpPr/>
          <p:nvPr/>
        </p:nvSpPr>
        <p:spPr>
          <a:xfrm>
            <a:off x="5892960" y="1600946"/>
            <a:ext cx="2736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0D3D4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35658" y="2032001"/>
            <a:ext cx="8100000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Полная стоимость печати</a:t>
            </a:r>
            <a:endParaRPr lang="en-GB" b="1" dirty="0">
              <a:solidFill>
                <a:schemeClr val="bg1"/>
              </a:solidFill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hlinkClick r:id="rId2" action="ppaction://hlinksldjump"/>
          </p:cNvPr>
          <p:cNvSpPr txBox="1"/>
          <p:nvPr/>
        </p:nvSpPr>
        <p:spPr>
          <a:xfrm>
            <a:off x="514711" y="1671200"/>
            <a:ext cx="271005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423" y="845913"/>
            <a:ext cx="708717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400" dirty="0">
                <a:solidFill>
                  <a:srgbClr val="FFFFFF"/>
                </a:solidFill>
              </a:rPr>
              <a:t> “</a:t>
            </a:r>
            <a:r>
              <a:rPr lang="ru-RU" sz="1400" dirty="0">
                <a:solidFill>
                  <a:srgbClr val="FFFFFF"/>
                </a:solidFill>
              </a:rPr>
              <a:t>скрытые расходы</a:t>
            </a:r>
            <a:r>
              <a:rPr lang="en-US" sz="1400" dirty="0">
                <a:solidFill>
                  <a:srgbClr val="FFFFFF"/>
                </a:solidFill>
              </a:rPr>
              <a:t>” </a:t>
            </a:r>
            <a:r>
              <a:rPr lang="ru-RU" sz="1400" dirty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ru-RU" sz="1400" dirty="0">
                <a:solidFill>
                  <a:srgbClr val="FFFFFF"/>
                </a:solidFill>
              </a:rPr>
              <a:t>Технология </a:t>
            </a:r>
            <a:r>
              <a:rPr lang="en-US" sz="1400" dirty="0" err="1">
                <a:solidFill>
                  <a:srgbClr val="FFFFFF"/>
                </a:solidFill>
              </a:rPr>
              <a:t>iR</a:t>
            </a:r>
            <a:r>
              <a:rPr lang="en-US" sz="1400" dirty="0">
                <a:solidFill>
                  <a:srgbClr val="FFFFFF"/>
                </a:solidFill>
              </a:rPr>
              <a:t> ADVANCE </a:t>
            </a:r>
            <a:r>
              <a:rPr lang="ru-RU" sz="1400" dirty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51600" y="147600"/>
            <a:ext cx="1137600" cy="1137600"/>
            <a:chOff x="7515103" y="1959060"/>
            <a:chExt cx="1246674" cy="1246674"/>
          </a:xfrm>
        </p:grpSpPr>
        <p:sp>
          <p:nvSpPr>
            <p:cNvPr id="28" name="Oval 27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9" name="Picture 28" descr="technology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3224764" y="1644173"/>
            <a:ext cx="2628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Технология </a:t>
            </a:r>
            <a:r>
              <a:rPr lang="en-US" sz="1400" b="1" dirty="0" err="1">
                <a:solidFill>
                  <a:srgbClr val="FFFFFF"/>
                </a:solidFill>
                <a:cs typeface="Century Gothic"/>
              </a:rPr>
              <a:t>iR</a:t>
            </a:r>
            <a:r>
              <a:rPr lang="en-US" sz="1400" b="1" dirty="0">
                <a:solidFill>
                  <a:srgbClr val="FFFFFF"/>
                </a:solidFill>
                <a:cs typeface="Century Gothic"/>
              </a:rPr>
              <a:t> ADVANCE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61660" y="1660230"/>
            <a:ext cx="3043797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300" b="1" dirty="0">
                <a:solidFill>
                  <a:srgbClr val="FFFFFF"/>
                </a:solidFill>
                <a:cs typeface="Century Gothic"/>
              </a:rPr>
              <a:t>Уменьшение стоимости печати</a:t>
            </a:r>
            <a:endParaRPr lang="en-US" sz="1300" b="1" dirty="0">
              <a:solidFill>
                <a:schemeClr val="bg1"/>
              </a:solidFill>
              <a:cs typeface="Century Gothic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8893" y="2042192"/>
            <a:ext cx="3981238" cy="3255593"/>
            <a:chOff x="808893" y="2042192"/>
            <a:chExt cx="3981238" cy="3255593"/>
          </a:xfrm>
        </p:grpSpPr>
        <p:grpSp>
          <p:nvGrpSpPr>
            <p:cNvPr id="10" name="Group 9"/>
            <p:cNvGrpSpPr/>
            <p:nvPr/>
          </p:nvGrpSpPr>
          <p:grpSpPr>
            <a:xfrm>
              <a:off x="842719" y="3049128"/>
              <a:ext cx="1119791" cy="1881675"/>
              <a:chOff x="5624560" y="2177223"/>
              <a:chExt cx="1624588" cy="272992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560" y="3282558"/>
                <a:ext cx="1624588" cy="1624588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3510" y="2177223"/>
                <a:ext cx="1371650" cy="1371650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808893" y="2042192"/>
              <a:ext cx="1116000" cy="1126660"/>
              <a:chOff x="808893" y="2042192"/>
              <a:chExt cx="1116000" cy="112666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808893" y="2052852"/>
                <a:ext cx="1116000" cy="11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Pie 31"/>
              <p:cNvSpPr/>
              <p:nvPr/>
            </p:nvSpPr>
            <p:spPr>
              <a:xfrm rot="19116139">
                <a:off x="836445" y="2042192"/>
                <a:ext cx="1080000" cy="1080000"/>
              </a:xfrm>
              <a:prstGeom prst="pie">
                <a:avLst>
                  <a:gd name="adj1" fmla="val 1439721"/>
                  <a:gd name="adj2" fmla="val 2449447"/>
                </a:avLst>
              </a:prstGeom>
              <a:solidFill>
                <a:srgbClr val="0070C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201050" y="2149299"/>
              <a:ext cx="2589081" cy="459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Административные расходы</a:t>
              </a:r>
              <a:endParaRPr lang="en-GB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GB" sz="2800" b="1" dirty="0" smtClean="0">
                  <a:solidFill>
                    <a:schemeClr val="bg1"/>
                  </a:solidFill>
                </a:rPr>
                <a:t>5%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78381" y="3519018"/>
              <a:ext cx="2456430" cy="17787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Время затраченное на покупку</a:t>
              </a:r>
              <a:r>
                <a:rPr lang="en-GB" sz="1600" b="1" dirty="0" smtClean="0">
                  <a:solidFill>
                    <a:schemeClr val="bg1"/>
                  </a:solidFill>
                </a:rPr>
                <a:t>, 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выставление счетов и работу с поставщиком в целом.</a:t>
              </a:r>
              <a:endParaRPr lang="en-GB" sz="1600" b="1" dirty="0">
                <a:solidFill>
                  <a:schemeClr val="bg1"/>
                </a:solidFill>
              </a:endParaRPr>
            </a:p>
            <a:p>
              <a:endParaRPr lang="en-GB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32922" y="2032002"/>
            <a:ext cx="3276701" cy="3111498"/>
            <a:chOff x="5032922" y="2032002"/>
            <a:chExt cx="3276701" cy="3111498"/>
          </a:xfrm>
        </p:grpSpPr>
        <p:sp>
          <p:nvSpPr>
            <p:cNvPr id="39" name="TextBox 38"/>
            <p:cNvSpPr txBox="1"/>
            <p:nvPr/>
          </p:nvSpPr>
          <p:spPr>
            <a:xfrm>
              <a:off x="5058000" y="2124000"/>
              <a:ext cx="3251623" cy="26487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Canon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уменьшает административные расходы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:</a:t>
              </a: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Автоматический сбор показаний счетчиков и выставление счетов.</a:t>
              </a:r>
              <a:r>
                <a:rPr lang="en-GB" sz="1400" dirty="0" smtClean="0">
                  <a:solidFill>
                    <a:schemeClr val="bg1"/>
                  </a:solidFill>
                </a:rPr>
                <a:t> </a:t>
              </a:r>
            </a:p>
            <a:p>
              <a:endParaRPr lang="en-GB" sz="1400" dirty="0" smtClean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Автоматическое управление тонером</a:t>
              </a:r>
              <a:endParaRPr lang="en-GB" sz="1400" dirty="0" smtClean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Дистанционная диагностика</a:t>
              </a:r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5032922" y="2032002"/>
              <a:ext cx="0" cy="311149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548640" y="5017035"/>
            <a:ext cx="2278380" cy="149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600" dirty="0" smtClean="0"/>
              <a:t>Adapted from research from ALL associates Group, </a:t>
            </a:r>
            <a:r>
              <a:rPr lang="en-GB" sz="600" dirty="0" err="1" smtClean="0"/>
              <a:t>Inc</a:t>
            </a:r>
            <a:r>
              <a:rPr lang="en-GB" sz="600" dirty="0" smtClean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23814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>
            <a:hlinkClick r:id="rId2" action="ppaction://hlinksldjump"/>
          </p:cNvPr>
          <p:cNvSpPr/>
          <p:nvPr/>
        </p:nvSpPr>
        <p:spPr>
          <a:xfrm>
            <a:off x="535659" y="1601846"/>
            <a:ext cx="2628000" cy="43015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>
            <a:hlinkClick r:id="rId3" action="ppaction://hlinksldjump"/>
          </p:cNvPr>
          <p:cNvSpPr/>
          <p:nvPr/>
        </p:nvSpPr>
        <p:spPr>
          <a:xfrm>
            <a:off x="3224764" y="1602664"/>
            <a:ext cx="2628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 Same Side Corner Rectangle 41"/>
          <p:cNvSpPr/>
          <p:nvPr/>
        </p:nvSpPr>
        <p:spPr>
          <a:xfrm>
            <a:off x="5892960" y="1600946"/>
            <a:ext cx="2736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0D3D4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35658" y="2032001"/>
            <a:ext cx="8100000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Полная стоимость печати</a:t>
            </a:r>
            <a:endParaRPr lang="en-GB" b="1" dirty="0">
              <a:solidFill>
                <a:schemeClr val="bg1"/>
              </a:solidFill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hlinkClick r:id="rId2" action="ppaction://hlinksldjump"/>
          </p:cNvPr>
          <p:cNvSpPr txBox="1"/>
          <p:nvPr/>
        </p:nvSpPr>
        <p:spPr>
          <a:xfrm>
            <a:off x="533825" y="1677610"/>
            <a:ext cx="269093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423" y="845913"/>
            <a:ext cx="708717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400" dirty="0">
                <a:solidFill>
                  <a:srgbClr val="FFFFFF"/>
                </a:solidFill>
              </a:rPr>
              <a:t> “</a:t>
            </a:r>
            <a:r>
              <a:rPr lang="ru-RU" sz="1400" dirty="0">
                <a:solidFill>
                  <a:srgbClr val="FFFFFF"/>
                </a:solidFill>
              </a:rPr>
              <a:t>скрытые расходы</a:t>
            </a:r>
            <a:r>
              <a:rPr lang="en-US" sz="1400" dirty="0">
                <a:solidFill>
                  <a:srgbClr val="FFFFFF"/>
                </a:solidFill>
              </a:rPr>
              <a:t>” </a:t>
            </a:r>
            <a:r>
              <a:rPr lang="ru-RU" sz="1400" dirty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ru-RU" sz="1400" dirty="0">
                <a:solidFill>
                  <a:srgbClr val="FFFFFF"/>
                </a:solidFill>
              </a:rPr>
              <a:t>Технология </a:t>
            </a:r>
            <a:r>
              <a:rPr lang="en-US" sz="1400" dirty="0" err="1">
                <a:solidFill>
                  <a:srgbClr val="FFFFFF"/>
                </a:solidFill>
              </a:rPr>
              <a:t>iR</a:t>
            </a:r>
            <a:r>
              <a:rPr lang="en-US" sz="1400" dirty="0">
                <a:solidFill>
                  <a:srgbClr val="FFFFFF"/>
                </a:solidFill>
              </a:rPr>
              <a:t> ADVANCE </a:t>
            </a:r>
            <a:r>
              <a:rPr lang="ru-RU" sz="1400" dirty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51600" y="147600"/>
            <a:ext cx="1137600" cy="1137600"/>
            <a:chOff x="7515103" y="1959060"/>
            <a:chExt cx="1246674" cy="1246674"/>
          </a:xfrm>
        </p:grpSpPr>
        <p:sp>
          <p:nvSpPr>
            <p:cNvPr id="28" name="Oval 27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9" name="Picture 28" descr="technology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3224764" y="1670475"/>
            <a:ext cx="2628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Технология </a:t>
            </a:r>
            <a:r>
              <a:rPr lang="en-US" sz="1400" b="1" dirty="0" err="1">
                <a:solidFill>
                  <a:srgbClr val="FFFFFF"/>
                </a:solidFill>
                <a:cs typeface="Century Gothic"/>
              </a:rPr>
              <a:t>iR</a:t>
            </a:r>
            <a:r>
              <a:rPr lang="en-US" sz="1400" b="1" dirty="0">
                <a:solidFill>
                  <a:srgbClr val="FFFFFF"/>
                </a:solidFill>
                <a:cs typeface="Century Gothic"/>
              </a:rPr>
              <a:t> ADVANCE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76685" y="1660230"/>
            <a:ext cx="2928771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b="1" dirty="0">
                <a:solidFill>
                  <a:srgbClr val="FFFFFF"/>
                </a:solidFill>
                <a:cs typeface="Century Gothic"/>
              </a:rPr>
              <a:t>Уменьшение стоимости печати</a:t>
            </a:r>
            <a:endParaRPr lang="en-US" sz="1300" b="1" dirty="0">
              <a:solidFill>
                <a:schemeClr val="bg1"/>
              </a:solidFill>
              <a:cs typeface="Century Gothic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1982" y="2052852"/>
            <a:ext cx="4081861" cy="3191323"/>
            <a:chOff x="691982" y="2052852"/>
            <a:chExt cx="4081861" cy="31913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82" y="3138495"/>
              <a:ext cx="1634276" cy="163427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808893" y="2052852"/>
              <a:ext cx="1116000" cy="1116000"/>
              <a:chOff x="808893" y="2052852"/>
              <a:chExt cx="1116000" cy="111600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808893" y="2052852"/>
                <a:ext cx="1116000" cy="11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Pie 2"/>
              <p:cNvSpPr/>
              <p:nvPr/>
            </p:nvSpPr>
            <p:spPr>
              <a:xfrm>
                <a:off x="822609" y="2079859"/>
                <a:ext cx="1080000" cy="1080000"/>
              </a:xfrm>
              <a:prstGeom prst="pie">
                <a:avLst>
                  <a:gd name="adj1" fmla="val 0"/>
                  <a:gd name="adj2" fmla="val 5341242"/>
                </a:avLst>
              </a:prstGeom>
              <a:solidFill>
                <a:srgbClr val="E97909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499052" y="2175508"/>
              <a:ext cx="1684328" cy="459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Производство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документов</a:t>
              </a:r>
              <a:endParaRPr lang="en-GB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GB" sz="2800" b="1" dirty="0" smtClean="0">
                  <a:solidFill>
                    <a:schemeClr val="bg1"/>
                  </a:solidFill>
                </a:rPr>
                <a:t>25%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48232" y="3465408"/>
              <a:ext cx="2225611" cy="17787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Время и трудовые затраты конечного пользователя, затраченные на производство документов</a:t>
              </a:r>
              <a:endParaRPr lang="en-GB" sz="1600" b="1" dirty="0">
                <a:solidFill>
                  <a:schemeClr val="bg1"/>
                </a:solidFill>
              </a:endParaRPr>
            </a:p>
            <a:p>
              <a:endParaRPr lang="en-GB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32922" y="2032002"/>
            <a:ext cx="3247752" cy="3111498"/>
            <a:chOff x="5032922" y="2032002"/>
            <a:chExt cx="3247752" cy="3111498"/>
          </a:xfrm>
        </p:grpSpPr>
        <p:sp>
          <p:nvSpPr>
            <p:cNvPr id="37" name="TextBox 36"/>
            <p:cNvSpPr txBox="1"/>
            <p:nvPr/>
          </p:nvSpPr>
          <p:spPr>
            <a:xfrm>
              <a:off x="5058000" y="2124000"/>
              <a:ext cx="3222674" cy="27896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Canon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уменьшает затраты на производство документов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:</a:t>
              </a: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Простая печать с любого устройства с поддержкой мобильной работы.</a:t>
              </a:r>
              <a:endParaRPr lang="en-GB" sz="1400" dirty="0" smtClean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Профессиональное качество на офисных машинах включая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smtClean="0">
                  <a:solidFill>
                    <a:schemeClr val="bg1"/>
                  </a:solidFill>
                </a:rPr>
                <a:t>финишные работы: сшивание, брошюровка и т.д.</a:t>
              </a:r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5032922" y="2032002"/>
              <a:ext cx="0" cy="311149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548640" y="5017035"/>
            <a:ext cx="2278380" cy="149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600" dirty="0" smtClean="0"/>
              <a:t>Adapted from research from ALL associates Group, </a:t>
            </a:r>
            <a:r>
              <a:rPr lang="en-GB" sz="600" dirty="0" err="1" smtClean="0"/>
              <a:t>Inc</a:t>
            </a:r>
            <a:r>
              <a:rPr lang="en-GB" sz="600" dirty="0" smtClean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2085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" y="0"/>
            <a:ext cx="9144000" cy="51435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>
            <a:hlinkClick r:id="rId2" action="ppaction://hlinksldjump"/>
          </p:cNvPr>
          <p:cNvSpPr/>
          <p:nvPr/>
        </p:nvSpPr>
        <p:spPr>
          <a:xfrm>
            <a:off x="535659" y="1601846"/>
            <a:ext cx="2628000" cy="43015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>
            <a:hlinkClick r:id="rId3" action="ppaction://hlinksldjump"/>
          </p:cNvPr>
          <p:cNvSpPr/>
          <p:nvPr/>
        </p:nvSpPr>
        <p:spPr>
          <a:xfrm>
            <a:off x="3224764" y="1602664"/>
            <a:ext cx="2628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 Same Side Corner Rectangle 41"/>
          <p:cNvSpPr/>
          <p:nvPr/>
        </p:nvSpPr>
        <p:spPr>
          <a:xfrm>
            <a:off x="5892960" y="1600946"/>
            <a:ext cx="2736000" cy="431955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0D3D4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5659" y="2032001"/>
            <a:ext cx="8060803" cy="3111500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35658" y="2032001"/>
            <a:ext cx="8100000" cy="3111500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" y="96136"/>
            <a:ext cx="252000" cy="2649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55339" y="2291557"/>
            <a:ext cx="280194" cy="560386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291557"/>
            <a:ext cx="280194" cy="560386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3933" y="348139"/>
            <a:ext cx="8640067" cy="397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Полная стоимость печати</a:t>
            </a:r>
            <a:endParaRPr lang="en-GB" b="1" dirty="0">
              <a:solidFill>
                <a:schemeClr val="bg1"/>
              </a:solidFill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20609" y="732889"/>
            <a:ext cx="7584363" cy="213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hlinkClick r:id="rId2" action="ppaction://hlinksldjump"/>
          </p:cNvPr>
          <p:cNvSpPr txBox="1"/>
          <p:nvPr/>
        </p:nvSpPr>
        <p:spPr>
          <a:xfrm>
            <a:off x="520609" y="1671200"/>
            <a:ext cx="27041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423" y="845913"/>
            <a:ext cx="708717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400" dirty="0">
                <a:solidFill>
                  <a:srgbClr val="FFFFFF"/>
                </a:solidFill>
              </a:rPr>
              <a:t> “</a:t>
            </a:r>
            <a:r>
              <a:rPr lang="ru-RU" sz="1400" dirty="0">
                <a:solidFill>
                  <a:srgbClr val="FFFFFF"/>
                </a:solidFill>
              </a:rPr>
              <a:t>скрытые расходы</a:t>
            </a:r>
            <a:r>
              <a:rPr lang="en-US" sz="1400" dirty="0">
                <a:solidFill>
                  <a:srgbClr val="FFFFFF"/>
                </a:solidFill>
              </a:rPr>
              <a:t>” </a:t>
            </a:r>
            <a:r>
              <a:rPr lang="ru-RU" sz="1400" dirty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ru-RU" sz="1400" dirty="0">
                <a:solidFill>
                  <a:srgbClr val="FFFFFF"/>
                </a:solidFill>
              </a:rPr>
              <a:t>Технология </a:t>
            </a:r>
            <a:r>
              <a:rPr lang="en-US" sz="1400" dirty="0" err="1">
                <a:solidFill>
                  <a:srgbClr val="FFFFFF"/>
                </a:solidFill>
              </a:rPr>
              <a:t>iR</a:t>
            </a:r>
            <a:r>
              <a:rPr lang="en-US" sz="1400" dirty="0">
                <a:solidFill>
                  <a:srgbClr val="FFFFFF"/>
                </a:solidFill>
              </a:rPr>
              <a:t> ADVANCE </a:t>
            </a:r>
            <a:r>
              <a:rPr lang="ru-RU" sz="1400" dirty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51600" y="147600"/>
            <a:ext cx="1137600" cy="1137600"/>
            <a:chOff x="7515103" y="1959060"/>
            <a:chExt cx="1246674" cy="1246674"/>
          </a:xfrm>
        </p:grpSpPr>
        <p:sp>
          <p:nvSpPr>
            <p:cNvPr id="28" name="Oval 27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29" name="Picture 28" descr="technology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3224764" y="1644173"/>
            <a:ext cx="2628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FFFFFF"/>
                </a:solidFill>
                <a:cs typeface="Century Gothic"/>
              </a:rPr>
              <a:t>Технология </a:t>
            </a:r>
            <a:r>
              <a:rPr lang="en-US" sz="1400" b="1" dirty="0" err="1">
                <a:solidFill>
                  <a:srgbClr val="FFFFFF"/>
                </a:solidFill>
                <a:cs typeface="Century Gothic"/>
              </a:rPr>
              <a:t>iR</a:t>
            </a:r>
            <a:r>
              <a:rPr lang="en-US" sz="1400" b="1" dirty="0">
                <a:solidFill>
                  <a:srgbClr val="FFFFFF"/>
                </a:solidFill>
                <a:cs typeface="Century Gothic"/>
              </a:rPr>
              <a:t> ADVANCE</a:t>
            </a:r>
            <a:endParaRPr lang="en-US" sz="1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84520" y="1660230"/>
            <a:ext cx="3022389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300" b="1" dirty="0">
                <a:solidFill>
                  <a:srgbClr val="FFFFFF"/>
                </a:solidFill>
                <a:cs typeface="Century Gothic"/>
              </a:rPr>
              <a:t>Уменьшение стоимости печати</a:t>
            </a:r>
            <a:endParaRPr lang="en-US" sz="1300" b="1" dirty="0">
              <a:solidFill>
                <a:schemeClr val="bg1"/>
              </a:solidFill>
              <a:cs typeface="Century Gothic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08893" y="2032916"/>
            <a:ext cx="4198952" cy="2991770"/>
            <a:chOff x="808893" y="2032916"/>
            <a:chExt cx="4198952" cy="2991770"/>
          </a:xfrm>
        </p:grpSpPr>
        <p:grpSp>
          <p:nvGrpSpPr>
            <p:cNvPr id="11" name="Group 10"/>
            <p:cNvGrpSpPr/>
            <p:nvPr/>
          </p:nvGrpSpPr>
          <p:grpSpPr>
            <a:xfrm>
              <a:off x="812801" y="3182728"/>
              <a:ext cx="1144260" cy="1831088"/>
              <a:chOff x="812801" y="3226270"/>
              <a:chExt cx="1144260" cy="183108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698" y="3226270"/>
                <a:ext cx="1024363" cy="102436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801" y="4032995"/>
                <a:ext cx="1024363" cy="1024363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808893" y="2032916"/>
              <a:ext cx="1116000" cy="1112332"/>
              <a:chOff x="808893" y="2062075"/>
              <a:chExt cx="1089682" cy="1085291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808893" y="2067366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Pie 62"/>
              <p:cNvSpPr/>
              <p:nvPr/>
            </p:nvSpPr>
            <p:spPr>
              <a:xfrm>
                <a:off x="818575" y="2062075"/>
                <a:ext cx="1080000" cy="1080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FFFF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2564075" y="2157826"/>
              <a:ext cx="1999560" cy="459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Управление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документами</a:t>
              </a:r>
              <a:endParaRPr lang="en-GB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GB" sz="2800" b="1" dirty="0" smtClean="0">
                  <a:solidFill>
                    <a:schemeClr val="bg1"/>
                  </a:solidFill>
                </a:rPr>
                <a:t>50%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34540" y="3245919"/>
              <a:ext cx="2973305" cy="17787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Поиск, обработка и хранение документов.</a:t>
              </a:r>
              <a:endParaRPr lang="en-GB" sz="1600" b="1" dirty="0" smtClean="0">
                <a:solidFill>
                  <a:schemeClr val="bg1"/>
                </a:solidFill>
              </a:endParaRPr>
            </a:p>
            <a:p>
              <a:endParaRPr lang="en-GB" sz="1600" b="1" i="1" dirty="0">
                <a:solidFill>
                  <a:schemeClr val="bg1"/>
                </a:solidFill>
              </a:endParaRPr>
            </a:p>
            <a:p>
              <a:r>
                <a:rPr lang="en-GB" sz="1600" b="1" i="1" dirty="0" smtClean="0">
                  <a:solidFill>
                    <a:schemeClr val="bg1"/>
                  </a:solidFill>
                </a:rPr>
                <a:t>“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Сотрудники затрачивают 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1.8 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часа в день 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– </a:t>
              </a:r>
              <a:r>
                <a:rPr lang="en-GB" sz="1600" b="1" i="1" dirty="0">
                  <a:solidFill>
                    <a:schemeClr val="bg1"/>
                  </a:solidFill>
                </a:rPr>
                <a:t>9.3 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в неделю на поиск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 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и сбор информации</a:t>
              </a:r>
              <a:r>
                <a:rPr lang="en-GB" sz="1600" b="1" i="1" dirty="0" smtClean="0">
                  <a:solidFill>
                    <a:schemeClr val="bg1"/>
                  </a:solidFill>
                </a:rPr>
                <a:t>” </a:t>
              </a:r>
              <a:endParaRPr lang="en-GB" sz="1600" b="1" i="1" dirty="0">
                <a:solidFill>
                  <a:schemeClr val="bg1"/>
                </a:solidFill>
              </a:endParaRPr>
            </a:p>
            <a:p>
              <a:endParaRPr lang="en-GB" sz="20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32922" y="2032002"/>
            <a:ext cx="3299998" cy="3111498"/>
            <a:chOff x="5032922" y="2032002"/>
            <a:chExt cx="3299998" cy="3111498"/>
          </a:xfrm>
        </p:grpSpPr>
        <p:sp>
          <p:nvSpPr>
            <p:cNvPr id="67" name="TextBox 66"/>
            <p:cNvSpPr txBox="1"/>
            <p:nvPr/>
          </p:nvSpPr>
          <p:spPr>
            <a:xfrm>
              <a:off x="5058000" y="2124000"/>
              <a:ext cx="3274920" cy="27896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Canon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сокращает затраты на управление документами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:</a:t>
              </a: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>
                  <a:solidFill>
                    <a:schemeClr val="bg1"/>
                  </a:solidFill>
                </a:rPr>
                <a:t>Оптимизация и автоматизация рабочих процессов ввода документов </a:t>
              </a:r>
              <a:r>
                <a:rPr lang="ru-RU" sz="1400" dirty="0" smtClean="0">
                  <a:solidFill>
                    <a:schemeClr val="bg1"/>
                  </a:solidFill>
                </a:rPr>
                <a:t>от начала до конца.</a:t>
              </a: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Мощные возможности </a:t>
              </a:r>
              <a:r>
                <a:rPr lang="en-GB" sz="1400" dirty="0" smtClean="0">
                  <a:solidFill>
                    <a:schemeClr val="bg1"/>
                  </a:solidFill>
                </a:rPr>
                <a:t>OCR </a:t>
              </a:r>
              <a:r>
                <a:rPr lang="ru-RU" sz="1400" dirty="0" smtClean="0">
                  <a:solidFill>
                    <a:schemeClr val="bg1"/>
                  </a:solidFill>
                </a:rPr>
                <a:t>и инструменты для поиска нужной информации</a:t>
              </a:r>
              <a:endParaRPr lang="en-GB" sz="1400" dirty="0" smtClean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Мощные инструменты сканирования и отправки.</a:t>
              </a:r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  <a:p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5032922" y="2032002"/>
              <a:ext cx="0" cy="311149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548640" y="5017035"/>
            <a:ext cx="2278380" cy="149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600" dirty="0" smtClean="0"/>
              <a:t>Adapted from research from ALL associates Group, </a:t>
            </a:r>
            <a:r>
              <a:rPr lang="en-GB" sz="600" dirty="0" err="1" smtClean="0"/>
              <a:t>Inc</a:t>
            </a:r>
            <a:r>
              <a:rPr lang="en-GB" sz="600" dirty="0" smtClean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43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non White">
  <a:themeElements>
    <a:clrScheme name="Canon">
      <a:dk1>
        <a:sysClr val="windowText" lastClr="000000"/>
      </a:dk1>
      <a:lt1>
        <a:sysClr val="window" lastClr="FFFFFF"/>
      </a:lt1>
      <a:dk2>
        <a:srgbClr val="4B4F54"/>
      </a:dk2>
      <a:lt2>
        <a:srgbClr val="D0D3D4"/>
      </a:lt2>
      <a:accent1>
        <a:srgbClr val="00B2C0"/>
      </a:accent1>
      <a:accent2>
        <a:srgbClr val="A2AD00"/>
      </a:accent2>
      <a:accent3>
        <a:srgbClr val="006FB4"/>
      </a:accent3>
      <a:accent4>
        <a:srgbClr val="EC7A08"/>
      </a:accent4>
      <a:accent5>
        <a:srgbClr val="FECB00"/>
      </a:accent5>
      <a:accent6>
        <a:srgbClr val="A31A7E"/>
      </a:accent6>
      <a:hlink>
        <a:srgbClr val="0000FF"/>
      </a:hlink>
      <a:folHlink>
        <a:srgbClr val="800080"/>
      </a:folHlink>
    </a:clrScheme>
    <a:fontScheme name="Can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Canon 16x9 CAS PowerPoint Template</Template>
  <TotalTime>7856</TotalTime>
  <Words>3695</Words>
  <Application>Microsoft Office PowerPoint</Application>
  <PresentationFormat>Экран (16:9)</PresentationFormat>
  <Paragraphs>844</Paragraphs>
  <Slides>52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Canon White</vt:lpstr>
      <vt:lpstr>Контролируй  расходы на печать</vt:lpstr>
      <vt:lpstr>Canon imageRUNNER ADVANCE модельный ряд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Выгоды iR ADVANCE</vt:lpstr>
      <vt:lpstr>Выгоды iR ADVANCE</vt:lpstr>
      <vt:lpstr>Выгоды iR ADVANCE</vt:lpstr>
      <vt:lpstr>PORTFOLIO BENEFITS</vt:lpstr>
      <vt:lpstr>imageRUNNER ADVANCE PORTFOLIO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  <vt:lpstr>imageRUNNER ADVANCE C250/C350 Series (colour)</vt:lpstr>
      <vt:lpstr>imageRUNNER ADVANCE C250/C350 Series (colour)</vt:lpstr>
      <vt:lpstr>New imageRUNNER ADVANCE C3300 SERIES IN A NUTSHELL</vt:lpstr>
      <vt:lpstr>New imageRUNNER ADVANCE C3300 SERIES IN A NUTSHELL</vt:lpstr>
      <vt:lpstr>New imageRUNNER ADVANCE C3300 SERIES IN A NUTSHELL</vt:lpstr>
      <vt:lpstr>New imageRUNNER ADVANCE C3300 SERIES IN A NUTSHELL</vt:lpstr>
      <vt:lpstr>New imageRUNNER ADVANCE C3300 SERIES IN A NUTSHELL</vt:lpstr>
      <vt:lpstr>New imageRUNNER ADVANCE C3300 SERIES IN A NUTSHELL</vt:lpstr>
      <vt:lpstr>New imageRUNNER ADVANCE C3300 SERIES IN A NUTSHELL</vt:lpstr>
      <vt:lpstr>New imageRUNNER ADVANCE C3300 SERIES IN A NUTSHELL</vt:lpstr>
      <vt:lpstr>New imageRUNNER ADVANCE C3300 SERIES IN A NUTSHELL</vt:lpstr>
      <vt:lpstr>iR ADV C3300 SERIES TECHNOLOGY OVERVIEW</vt:lpstr>
      <vt:lpstr>iR ADV C3300 SERIES TECHNOLOGY OVERVIEW</vt:lpstr>
      <vt:lpstr>iR ADV C3300 SERIES TECHNOLOGY OVERVIEW</vt:lpstr>
      <vt:lpstr>iR ADV C3300 SERIES TECHNOLOGY OVERVIEW</vt:lpstr>
      <vt:lpstr>iR ADV C3300 SERIES TECHNOLOGY OVERVIEW</vt:lpstr>
      <vt:lpstr>iR ADV C3300 SERIES TECHNOLOGY OVERVIEW</vt:lpstr>
      <vt:lpstr>imageRUNNER ADVANCE C5200 Series (colour)</vt:lpstr>
      <vt:lpstr>imageRUNNER ADVANCE C5200 Series (colour)</vt:lpstr>
      <vt:lpstr>imageRUNNER ADVANCE C7200 Series (colour)</vt:lpstr>
      <vt:lpstr>imageRUNNER ADVANCE C7200 Series (colour)</vt:lpstr>
      <vt:lpstr>imagePRESS C600i (colour)</vt:lpstr>
      <vt:lpstr>Презентация PowerPoint</vt:lpstr>
      <vt:lpstr>imageRUNNER ADVANCE C400i/500i Series (mono)</vt:lpstr>
      <vt:lpstr>imageRUNNER ADVANCE C400i/500i Series (mono)</vt:lpstr>
      <vt:lpstr>imageRUNNER ADVANCE 4200 Series (mono)</vt:lpstr>
      <vt:lpstr>imageRUNNER ADVANCE 4200 Series (mono)</vt:lpstr>
      <vt:lpstr>imageRUNNER ADVANCE 6200 Series (mono)</vt:lpstr>
      <vt:lpstr>imageRUNNER ADVANCE 6200 Series (mono)</vt:lpstr>
      <vt:lpstr>imageRUNNER ADVANCE 8200 Series (mono)</vt:lpstr>
      <vt:lpstr>imageRUNNER ADVANCE 8200 Series (mono)</vt:lpstr>
      <vt:lpstr>CONTROLLING THE  TOTAL COST OF PRINTING</vt:lpstr>
    </vt:vector>
  </TitlesOfParts>
  <Company>The Brand Union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Adding new slides to your presentation</dc:title>
  <dc:creator>Woodstock, D. - Daniel -</dc:creator>
  <cp:lastModifiedBy>Nargis Aslanova</cp:lastModifiedBy>
  <cp:revision>438</cp:revision>
  <cp:lastPrinted>2015-08-19T14:56:50Z</cp:lastPrinted>
  <dcterms:created xsi:type="dcterms:W3CDTF">2015-04-24T08:46:57Z</dcterms:created>
  <dcterms:modified xsi:type="dcterms:W3CDTF">2015-08-21T05:23:22Z</dcterms:modified>
</cp:coreProperties>
</file>