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7" r:id="rId2"/>
    <p:sldId id="555" r:id="rId3"/>
    <p:sldId id="560" r:id="rId4"/>
    <p:sldId id="562" r:id="rId5"/>
    <p:sldId id="563" r:id="rId6"/>
    <p:sldId id="564" r:id="rId7"/>
    <p:sldId id="565" r:id="rId8"/>
    <p:sldId id="566" r:id="rId9"/>
    <p:sldId id="528" r:id="rId10"/>
    <p:sldId id="529" r:id="rId11"/>
    <p:sldId id="531" r:id="rId12"/>
    <p:sldId id="532" r:id="rId13"/>
    <p:sldId id="567" r:id="rId14"/>
    <p:sldId id="533" r:id="rId15"/>
    <p:sldId id="534" r:id="rId16"/>
    <p:sldId id="535" r:id="rId17"/>
    <p:sldId id="546" r:id="rId18"/>
    <p:sldId id="561" r:id="rId19"/>
    <p:sldId id="550" r:id="rId20"/>
  </p:sldIdLst>
  <p:sldSz cx="8640763" cy="6480175"/>
  <p:notesSz cx="6797675" cy="9928225"/>
  <p:defaultTextStyle>
    <a:defPPr>
      <a:defRPr lang="de-DE"/>
    </a:defPPr>
    <a:lvl1pPr marL="0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orient="horz" pos="1020">
          <p15:clr>
            <a:srgbClr val="A4A3A4"/>
          </p15:clr>
        </p15:guide>
        <p15:guide id="3" orient="horz" pos="3402">
          <p15:clr>
            <a:srgbClr val="A4A3A4"/>
          </p15:clr>
        </p15:guide>
        <p15:guide id="4" orient="horz" pos="3574">
          <p15:clr>
            <a:srgbClr val="A4A3A4"/>
          </p15:clr>
        </p15:guide>
        <p15:guide id="5" orient="horz" pos="170">
          <p15:clr>
            <a:srgbClr val="A4A3A4"/>
          </p15:clr>
        </p15:guide>
        <p15:guide id="6" orient="horz" pos="340">
          <p15:clr>
            <a:srgbClr val="A4A3A4"/>
          </p15:clr>
        </p15:guide>
        <p15:guide id="7" orient="horz" pos="510">
          <p15:clr>
            <a:srgbClr val="A4A3A4"/>
          </p15:clr>
        </p15:guide>
        <p15:guide id="8" orient="horz" pos="680">
          <p15:clr>
            <a:srgbClr val="A4A3A4"/>
          </p15:clr>
        </p15:guide>
        <p15:guide id="9" orient="horz" pos="850">
          <p15:clr>
            <a:srgbClr val="A4A3A4"/>
          </p15:clr>
        </p15:guide>
        <p15:guide id="10" orient="horz" pos="1191">
          <p15:clr>
            <a:srgbClr val="A4A3A4"/>
          </p15:clr>
        </p15:guide>
        <p15:guide id="11" orient="horz" pos="1360">
          <p15:clr>
            <a:srgbClr val="A4A3A4"/>
          </p15:clr>
        </p15:guide>
        <p15:guide id="12" orient="horz" pos="1531">
          <p15:clr>
            <a:srgbClr val="A4A3A4"/>
          </p15:clr>
        </p15:guide>
        <p15:guide id="13" orient="horz" pos="1700">
          <p15:clr>
            <a:srgbClr val="A4A3A4"/>
          </p15:clr>
        </p15:guide>
        <p15:guide id="14" orient="horz" pos="1871">
          <p15:clr>
            <a:srgbClr val="A4A3A4"/>
          </p15:clr>
        </p15:guide>
        <p15:guide id="15" orient="horz" pos="2211">
          <p15:clr>
            <a:srgbClr val="A4A3A4"/>
          </p15:clr>
        </p15:guide>
        <p15:guide id="16" orient="horz" pos="2381">
          <p15:clr>
            <a:srgbClr val="A4A3A4"/>
          </p15:clr>
        </p15:guide>
        <p15:guide id="17" orient="horz" pos="2552">
          <p15:clr>
            <a:srgbClr val="A4A3A4"/>
          </p15:clr>
        </p15:guide>
        <p15:guide id="18" orient="horz" pos="2722">
          <p15:clr>
            <a:srgbClr val="A4A3A4"/>
          </p15:clr>
        </p15:guide>
        <p15:guide id="19" orient="horz" pos="2893">
          <p15:clr>
            <a:srgbClr val="A4A3A4"/>
          </p15:clr>
        </p15:guide>
        <p15:guide id="20" orient="horz" pos="3062">
          <p15:clr>
            <a:srgbClr val="A4A3A4"/>
          </p15:clr>
        </p15:guide>
        <p15:guide id="21" orient="horz" pos="3231">
          <p15:clr>
            <a:srgbClr val="A4A3A4"/>
          </p15:clr>
        </p15:guide>
        <p15:guide id="22" orient="horz" pos="3741">
          <p15:clr>
            <a:srgbClr val="A4A3A4"/>
          </p15:clr>
        </p15:guide>
        <p15:guide id="23" pos="2722">
          <p15:clr>
            <a:srgbClr val="A4A3A4"/>
          </p15:clr>
        </p15:guide>
        <p15:guide id="24" pos="5272">
          <p15:clr>
            <a:srgbClr val="A4A3A4"/>
          </p15:clr>
        </p15:guide>
        <p15:guide id="25" pos="172">
          <p15:clr>
            <a:srgbClr val="A4A3A4"/>
          </p15:clr>
        </p15:guide>
        <p15:guide id="26" pos="2890">
          <p15:clr>
            <a:srgbClr val="A4A3A4"/>
          </p15:clr>
        </p15:guide>
        <p15:guide id="27" pos="4420">
          <p15:clr>
            <a:srgbClr val="A4A3A4"/>
          </p15:clr>
        </p15:guide>
        <p15:guide id="28" pos="2551">
          <p15:clr>
            <a:srgbClr val="A4A3A4"/>
          </p15:clr>
        </p15:guide>
        <p15:guide id="29" pos="340">
          <p15:clr>
            <a:srgbClr val="A4A3A4"/>
          </p15:clr>
        </p15:guide>
        <p15:guide id="30" pos="513">
          <p15:clr>
            <a:srgbClr val="A4A3A4"/>
          </p15:clr>
        </p15:guide>
        <p15:guide id="31" pos="679">
          <p15:clr>
            <a:srgbClr val="A4A3A4"/>
          </p15:clr>
        </p15:guide>
        <p15:guide id="32" pos="850">
          <p15:clr>
            <a:srgbClr val="A4A3A4"/>
          </p15:clr>
        </p15:guide>
        <p15:guide id="33" pos="1021">
          <p15:clr>
            <a:srgbClr val="A4A3A4"/>
          </p15:clr>
        </p15:guide>
        <p15:guide id="34" pos="1190">
          <p15:clr>
            <a:srgbClr val="A4A3A4"/>
          </p15:clr>
        </p15:guide>
        <p15:guide id="35" pos="1361">
          <p15:clr>
            <a:srgbClr val="A4A3A4"/>
          </p15:clr>
        </p15:guide>
        <p15:guide id="36" pos="1530">
          <p15:clr>
            <a:srgbClr val="A4A3A4"/>
          </p15:clr>
        </p15:guide>
        <p15:guide id="37" pos="1701">
          <p15:clr>
            <a:srgbClr val="A4A3A4"/>
          </p15:clr>
        </p15:guide>
        <p15:guide id="38" pos="1871">
          <p15:clr>
            <a:srgbClr val="A4A3A4"/>
          </p15:clr>
        </p15:guide>
        <p15:guide id="39" pos="2040">
          <p15:clr>
            <a:srgbClr val="A4A3A4"/>
          </p15:clr>
        </p15:guide>
        <p15:guide id="40" pos="2211">
          <p15:clr>
            <a:srgbClr val="A4A3A4"/>
          </p15:clr>
        </p15:guide>
        <p15:guide id="41" pos="3061">
          <p15:clr>
            <a:srgbClr val="A4A3A4"/>
          </p15:clr>
        </p15:guide>
        <p15:guide id="42" pos="3232">
          <p15:clr>
            <a:srgbClr val="A4A3A4"/>
          </p15:clr>
        </p15:guide>
        <p15:guide id="43" pos="3401">
          <p15:clr>
            <a:srgbClr val="A4A3A4"/>
          </p15:clr>
        </p15:guide>
        <p15:guide id="44" pos="3572">
          <p15:clr>
            <a:srgbClr val="A4A3A4"/>
          </p15:clr>
        </p15:guide>
        <p15:guide id="45" pos="3741">
          <p15:clr>
            <a:srgbClr val="A4A3A4"/>
          </p15:clr>
        </p15:guide>
        <p15:guide id="46" pos="3912">
          <p15:clr>
            <a:srgbClr val="A4A3A4"/>
          </p15:clr>
        </p15:guide>
        <p15:guide id="47" pos="4081">
          <p15:clr>
            <a:srgbClr val="A4A3A4"/>
          </p15:clr>
        </p15:guide>
        <p15:guide id="48" pos="4252">
          <p15:clr>
            <a:srgbClr val="A4A3A4"/>
          </p15:clr>
        </p15:guide>
        <p15:guide id="49" pos="4592">
          <p15:clr>
            <a:srgbClr val="A4A3A4"/>
          </p15:clr>
        </p15:guide>
        <p15:guide id="50" pos="4763">
          <p15:clr>
            <a:srgbClr val="A4A3A4"/>
          </p15:clr>
        </p15:guide>
        <p15:guide id="51" pos="4931">
          <p15:clr>
            <a:srgbClr val="A4A3A4"/>
          </p15:clr>
        </p15:guide>
        <p15:guide id="52" pos="5102">
          <p15:clr>
            <a:srgbClr val="A4A3A4"/>
          </p15:clr>
        </p15:guide>
        <p15:guide id="53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6302" autoAdjust="0"/>
  </p:normalViewPr>
  <p:slideViewPr>
    <p:cSldViewPr showGuides="1">
      <p:cViewPr varScale="1">
        <p:scale>
          <a:sx n="69" d="100"/>
          <a:sy n="69" d="100"/>
        </p:scale>
        <p:origin x="701" y="62"/>
      </p:cViewPr>
      <p:guideLst>
        <p:guide orient="horz" pos="2041"/>
        <p:guide orient="horz" pos="1020"/>
        <p:guide orient="horz" pos="3402"/>
        <p:guide orient="horz" pos="3574"/>
        <p:guide orient="horz" pos="170"/>
        <p:guide orient="horz" pos="340"/>
        <p:guide orient="horz" pos="510"/>
        <p:guide orient="horz" pos="680"/>
        <p:guide orient="horz" pos="850"/>
        <p:guide orient="horz" pos="1191"/>
        <p:guide orient="horz" pos="1360"/>
        <p:guide orient="horz" pos="1531"/>
        <p:guide orient="horz" pos="1700"/>
        <p:guide orient="horz" pos="1871"/>
        <p:guide orient="horz" pos="2211"/>
        <p:guide orient="horz" pos="2381"/>
        <p:guide orient="horz" pos="2552"/>
        <p:guide orient="horz" pos="2722"/>
        <p:guide orient="horz" pos="2893"/>
        <p:guide orient="horz" pos="3062"/>
        <p:guide orient="horz" pos="3231"/>
        <p:guide orient="horz" pos="3741"/>
        <p:guide pos="2722"/>
        <p:guide pos="5272"/>
        <p:guide pos="172"/>
        <p:guide pos="2890"/>
        <p:guide pos="4420"/>
        <p:guide pos="2551"/>
        <p:guide pos="340"/>
        <p:guide pos="513"/>
        <p:guide pos="679"/>
        <p:guide pos="850"/>
        <p:guide pos="1021"/>
        <p:guide pos="1190"/>
        <p:guide pos="1361"/>
        <p:guide pos="1530"/>
        <p:guide pos="1701"/>
        <p:guide pos="1871"/>
        <p:guide pos="2040"/>
        <p:guide pos="2211"/>
        <p:guide pos="3061"/>
        <p:guide pos="3232"/>
        <p:guide pos="3401"/>
        <p:guide pos="3572"/>
        <p:guide pos="3741"/>
        <p:guide pos="3912"/>
        <p:guide pos="4081"/>
        <p:guide pos="4252"/>
        <p:guide pos="4592"/>
        <p:guide pos="4763"/>
        <p:guide pos="4931"/>
        <p:guide pos="5102"/>
        <p:guide pos="2382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282651907521903"/>
          <c:w val="0.99876423882474408"/>
          <c:h val="0.64621215443160651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Sheet1!$C$11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Sheet1!$A$12:$B$22</c:f>
              <c:multiLvlStrCache>
                <c:ptCount val="11"/>
                <c:lvl>
                  <c:pt idx="0">
                    <c:v>1</c:v>
                  </c:pt>
                  <c:pt idx="1">
                    <c:v>2-500</c:v>
                  </c:pt>
                  <c:pt idx="2">
                    <c:v>501-2.000</c:v>
                  </c:pt>
                  <c:pt idx="4">
                    <c:v>2.001-5.000</c:v>
                  </c:pt>
                  <c:pt idx="5">
                    <c:v>5.001-10.000</c:v>
                  </c:pt>
                  <c:pt idx="7">
                    <c:v>10.001-50.000</c:v>
                  </c:pt>
                  <c:pt idx="8">
                    <c:v>50.001-250.000</c:v>
                  </c:pt>
                  <c:pt idx="9">
                    <c:v>250.001-750.000</c:v>
                  </c:pt>
                  <c:pt idx="10">
                    <c:v>750.000+</c:v>
                  </c:pt>
                </c:lvl>
                <c:lvl>
                  <c:pt idx="0">
                    <c:v>Shortrun</c:v>
                  </c:pt>
                  <c:pt idx="4">
                    <c:v>Midiumerun</c:v>
                  </c:pt>
                  <c:pt idx="7">
                    <c:v>Longrun</c:v>
                  </c:pt>
                </c:lvl>
              </c:multiLvlStrCache>
            </c:multiLvlStrRef>
          </c:cat>
          <c:val>
            <c:numRef>
              <c:f>Sheet1!$C$12:$C$22</c:f>
              <c:numCache>
                <c:formatCode>0%</c:formatCode>
                <c:ptCount val="11"/>
                <c:pt idx="0">
                  <c:v>0.08</c:v>
                </c:pt>
                <c:pt idx="1">
                  <c:v>0.17</c:v>
                </c:pt>
                <c:pt idx="2">
                  <c:v>0.14000000000000001</c:v>
                </c:pt>
                <c:pt idx="4">
                  <c:v>0.13</c:v>
                </c:pt>
                <c:pt idx="5">
                  <c:v>0.1</c:v>
                </c:pt>
                <c:pt idx="7">
                  <c:v>0.11</c:v>
                </c:pt>
                <c:pt idx="8">
                  <c:v>0.11</c:v>
                </c:pt>
                <c:pt idx="9">
                  <c:v>7.0000000000000007E-2</c:v>
                </c:pt>
                <c:pt idx="10">
                  <c:v>0.09</c:v>
                </c:pt>
              </c:numCache>
            </c:numRef>
          </c:val>
        </c:ser>
        <c:ser>
          <c:idx val="4"/>
          <c:order val="1"/>
          <c:tx>
            <c:strRef>
              <c:f>Sheet1!$D$11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Sheet1!$A$12:$B$22</c:f>
              <c:multiLvlStrCache>
                <c:ptCount val="11"/>
                <c:lvl>
                  <c:pt idx="0">
                    <c:v>1</c:v>
                  </c:pt>
                  <c:pt idx="1">
                    <c:v>2-500</c:v>
                  </c:pt>
                  <c:pt idx="2">
                    <c:v>501-2.000</c:v>
                  </c:pt>
                  <c:pt idx="4">
                    <c:v>2.001-5.000</c:v>
                  </c:pt>
                  <c:pt idx="5">
                    <c:v>5.001-10.000</c:v>
                  </c:pt>
                  <c:pt idx="7">
                    <c:v>10.001-50.000</c:v>
                  </c:pt>
                  <c:pt idx="8">
                    <c:v>50.001-250.000</c:v>
                  </c:pt>
                  <c:pt idx="9">
                    <c:v>250.001-750.000</c:v>
                  </c:pt>
                  <c:pt idx="10">
                    <c:v>750.000+</c:v>
                  </c:pt>
                </c:lvl>
                <c:lvl>
                  <c:pt idx="0">
                    <c:v>Shortrun</c:v>
                  </c:pt>
                  <c:pt idx="4">
                    <c:v>Midiumerun</c:v>
                  </c:pt>
                  <c:pt idx="7">
                    <c:v>Longrun</c:v>
                  </c:pt>
                </c:lvl>
              </c:multiLvlStrCache>
            </c:multiLvlStrRef>
          </c:cat>
          <c:val>
            <c:numRef>
              <c:f>Sheet1!$D$12:$D$22</c:f>
              <c:numCache>
                <c:formatCode>0%</c:formatCode>
                <c:ptCount val="11"/>
                <c:pt idx="0">
                  <c:v>0.15</c:v>
                </c:pt>
                <c:pt idx="1">
                  <c:v>0.18</c:v>
                </c:pt>
                <c:pt idx="2">
                  <c:v>0.15</c:v>
                </c:pt>
                <c:pt idx="4">
                  <c:v>0.14000000000000001</c:v>
                </c:pt>
                <c:pt idx="5">
                  <c:v>0.08</c:v>
                </c:pt>
                <c:pt idx="7">
                  <c:v>0.08</c:v>
                </c:pt>
                <c:pt idx="8">
                  <c:v>0.09</c:v>
                </c:pt>
                <c:pt idx="9">
                  <c:v>0.06</c:v>
                </c:pt>
                <c:pt idx="10">
                  <c:v>7.0000000000000007E-2</c:v>
                </c:pt>
              </c:numCache>
            </c:numRef>
          </c:val>
        </c:ser>
        <c:ser>
          <c:idx val="5"/>
          <c:order val="2"/>
          <c:tx>
            <c:strRef>
              <c:f>Sheet1!$E$11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Sheet1!$A$12:$B$22</c:f>
              <c:multiLvlStrCache>
                <c:ptCount val="11"/>
                <c:lvl>
                  <c:pt idx="0">
                    <c:v>1</c:v>
                  </c:pt>
                  <c:pt idx="1">
                    <c:v>2-500</c:v>
                  </c:pt>
                  <c:pt idx="2">
                    <c:v>501-2.000</c:v>
                  </c:pt>
                  <c:pt idx="4">
                    <c:v>2.001-5.000</c:v>
                  </c:pt>
                  <c:pt idx="5">
                    <c:v>5.001-10.000</c:v>
                  </c:pt>
                  <c:pt idx="7">
                    <c:v>10.001-50.000</c:v>
                  </c:pt>
                  <c:pt idx="8">
                    <c:v>50.001-250.000</c:v>
                  </c:pt>
                  <c:pt idx="9">
                    <c:v>250.001-750.000</c:v>
                  </c:pt>
                  <c:pt idx="10">
                    <c:v>750.000+</c:v>
                  </c:pt>
                </c:lvl>
                <c:lvl>
                  <c:pt idx="0">
                    <c:v>Shortrun</c:v>
                  </c:pt>
                  <c:pt idx="4">
                    <c:v>Midiumerun</c:v>
                  </c:pt>
                  <c:pt idx="7">
                    <c:v>Longrun</c:v>
                  </c:pt>
                </c:lvl>
              </c:multiLvlStrCache>
            </c:multiLvlStrRef>
          </c:cat>
          <c:val>
            <c:numRef>
              <c:f>Sheet1!$E$12:$E$22</c:f>
              <c:numCache>
                <c:formatCode>0%</c:formatCode>
                <c:ptCount val="11"/>
                <c:pt idx="0">
                  <c:v>0.19</c:v>
                </c:pt>
                <c:pt idx="1">
                  <c:v>0.18</c:v>
                </c:pt>
                <c:pt idx="2">
                  <c:v>0.16</c:v>
                </c:pt>
                <c:pt idx="4">
                  <c:v>0.15</c:v>
                </c:pt>
                <c:pt idx="5">
                  <c:v>7.0000000000000007E-2</c:v>
                </c:pt>
                <c:pt idx="7">
                  <c:v>0.06</c:v>
                </c:pt>
                <c:pt idx="8">
                  <c:v>0.08</c:v>
                </c:pt>
                <c:pt idx="9">
                  <c:v>0.05</c:v>
                </c:pt>
                <c:pt idx="10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126"/>
        <c:shape val="box"/>
        <c:axId val="-1621601744"/>
        <c:axId val="-1621615888"/>
        <c:axId val="0"/>
      </c:bar3DChart>
      <c:catAx>
        <c:axId val="-162160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 sz="1200" b="1"/>
            </a:pPr>
            <a:endParaRPr lang="ru-RU"/>
          </a:p>
        </c:txPr>
        <c:crossAx val="-162161588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-16216158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621601744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7917561174846578"/>
          <c:y val="0.28298683832404159"/>
          <c:w val="0.10853927707855417"/>
          <c:h val="0.1620544370729168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Print Applications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Отчеты, инвойсы, </a:t>
                    </a:r>
                    <a:r>
                      <a:rPr lang="ru-RU" dirty="0"/>
                      <a:t>19.40%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презентации, </a:t>
                    </a:r>
                    <a:r>
                      <a:rPr lang="ru-RU" dirty="0"/>
                      <a:t>17.10%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Руководства,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 dirty="0"/>
                      <a:t>9.40%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Брошюры, маркетинговые</a:t>
                    </a:r>
                    <a:r>
                      <a:rPr lang="ru-RU" baseline="0" smtClean="0"/>
                      <a:t> материалы</a:t>
                    </a:r>
                    <a:r>
                      <a:rPr lang="ru-RU" smtClean="0"/>
                      <a:t>., </a:t>
                    </a:r>
                    <a:r>
                      <a:rPr lang="ru-RU" dirty="0"/>
                      <a:t>9.20%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25157426546219"/>
                  <c:y val="-0.18043778431333635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визитки, фирменные</a:t>
                    </a:r>
                    <a:r>
                      <a:rPr lang="ru-RU" baseline="0" smtClean="0"/>
                      <a:t> бланки</a:t>
                    </a:r>
                    <a:r>
                      <a:rPr lang="ru-RU" smtClean="0"/>
                      <a:t>, </a:t>
                    </a:r>
                    <a:r>
                      <a:rPr lang="ru-RU" dirty="0"/>
                      <a:t>8.70%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Почтовая рассылка, </a:t>
                    </a:r>
                    <a:r>
                      <a:rPr lang="ru-RU" dirty="0"/>
                      <a:t>6.60%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Каталоги, </a:t>
                    </a:r>
                    <a:r>
                      <a:rPr lang="ru-RU" dirty="0"/>
                      <a:t>5.20%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75878255602665E-2"/>
                  <c:y val="-8.244569539870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Другое, </a:t>
                    </a:r>
                    <a:r>
                      <a:rPr lang="ru-RU" dirty="0"/>
                      <a:t>4.90%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2944881889763786E-2"/>
                  <c:y val="-2.82236817485180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Этикетки, Упаковка, </a:t>
                    </a:r>
                    <a:r>
                      <a:rPr lang="ru-RU" dirty="0"/>
                      <a:t>4.10%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2985062540968964E-2"/>
                  <c:y val="-6.26690931497779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Пробные</a:t>
                    </a:r>
                    <a:r>
                      <a:rPr lang="ru-RU" baseline="0" dirty="0" smtClean="0"/>
                      <a:t> отпечатки</a:t>
                    </a:r>
                    <a:r>
                      <a:rPr lang="ru-RU" dirty="0" smtClean="0"/>
                      <a:t>, </a:t>
                    </a:r>
                    <a:r>
                      <a:rPr lang="ru-RU" dirty="0"/>
                      <a:t>3.90%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mtClean="0"/>
                      <a:t>Газеты, </a:t>
                    </a:r>
                    <a:r>
                      <a:rPr lang="ru-RU" dirty="0"/>
                      <a:t>3.60%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5876365160341188"/>
                  <c:y val="-5.06883809079737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Чеки, билеты, </a:t>
                    </a:r>
                    <a:r>
                      <a:rPr lang="ru-RU" dirty="0"/>
                      <a:t>2.20%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75000"/>
                      </a:schemeClr>
                    </a:solidFill>
                    <a:effectLst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Tabelle1!$A$2:$A$13</c:f>
              <c:strCache>
                <c:ptCount val="12"/>
                <c:pt idx="0">
                  <c:v>Statements,invoices</c:v>
                </c:pt>
                <c:pt idx="1">
                  <c:v>Presentations</c:v>
                </c:pt>
                <c:pt idx="2">
                  <c:v>Manuals, Teco</c:v>
                </c:pt>
                <c:pt idx="3">
                  <c:v>Brochures, Marketing Mat.</c:v>
                </c:pt>
                <c:pt idx="4">
                  <c:v>Bus.Cards, letterheads</c:v>
                </c:pt>
                <c:pt idx="5">
                  <c:v>Direct Mailing</c:v>
                </c:pt>
                <c:pt idx="6">
                  <c:v>Catalogues</c:v>
                </c:pt>
                <c:pt idx="7">
                  <c:v>Other</c:v>
                </c:pt>
                <c:pt idx="8">
                  <c:v>Labels, packaging</c:v>
                </c:pt>
                <c:pt idx="9">
                  <c:v>Proofing</c:v>
                </c:pt>
                <c:pt idx="10">
                  <c:v>Newspaper</c:v>
                </c:pt>
                <c:pt idx="11">
                  <c:v>Checks, tickets</c:v>
                </c:pt>
              </c:strCache>
            </c:strRef>
          </c:cat>
          <c:val>
            <c:numRef>
              <c:f>Tabelle1!$B$2:$B$13</c:f>
              <c:numCache>
                <c:formatCode>#,000%</c:formatCode>
                <c:ptCount val="12"/>
                <c:pt idx="0">
                  <c:v>0.19400000000000001</c:v>
                </c:pt>
                <c:pt idx="1">
                  <c:v>0.17100000000000001</c:v>
                </c:pt>
                <c:pt idx="2">
                  <c:v>9.4E-2</c:v>
                </c:pt>
                <c:pt idx="3">
                  <c:v>9.1999999999999998E-2</c:v>
                </c:pt>
                <c:pt idx="4">
                  <c:v>8.6999999999999994E-2</c:v>
                </c:pt>
                <c:pt idx="5">
                  <c:v>6.6000000000000003E-2</c:v>
                </c:pt>
                <c:pt idx="6">
                  <c:v>5.1999999999999998E-2</c:v>
                </c:pt>
                <c:pt idx="7">
                  <c:v>4.9000000000000002E-2</c:v>
                </c:pt>
                <c:pt idx="8">
                  <c:v>4.1000000000000002E-2</c:v>
                </c:pt>
                <c:pt idx="9">
                  <c:v>3.9E-2</c:v>
                </c:pt>
                <c:pt idx="10">
                  <c:v>3.5999999999999997E-2</c:v>
                </c:pt>
                <c:pt idx="11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</a:sp3d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</c:dPt>
          <c:cat>
            <c:strRef>
              <c:f>Tabelle1!$A$2:$A$5</c:f>
              <c:strCache>
                <c:ptCount val="4"/>
                <c:pt idx="0">
                  <c:v>We are a fully funded department and do not charge back our clients</c:v>
                </c:pt>
                <c:pt idx="1">
                  <c:v>We are a partial cost recovery centre; we charge back, but not at full cost recovery</c:v>
                </c:pt>
                <c:pt idx="2">
                  <c:v>We are a full cost recovery department and charge back for all of our work</c:v>
                </c:pt>
                <c:pt idx="3">
                  <c:v>We are a profit centre</c:v>
                </c:pt>
              </c:strCache>
            </c:strRef>
          </c:cat>
          <c:val>
            <c:numRef>
              <c:f>Tabelle1!$B$2:$B$5</c:f>
              <c:numCache>
                <c:formatCode>\О\с\н\о\в\н\о\й</c:formatCode>
                <c:ptCount val="4"/>
                <c:pt idx="0">
                  <c:v>0.45100000000000001</c:v>
                </c:pt>
                <c:pt idx="1">
                  <c:v>0.16800000000000001</c:v>
                </c:pt>
                <c:pt idx="2">
                  <c:v>0.29399999999999998</c:v>
                </c:pt>
                <c:pt idx="3">
                  <c:v>8.6999999999999994E-2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0.83051</cdr:x>
      <cdr:y>0</cdr:y>
    </cdr:from>
    <cdr:to>
      <cdr:x>1</cdr:x>
      <cdr:y>0.34611</cdr:y>
    </cdr:to>
    <cdr:sp macro="" textlink="">
      <cdr:nvSpPr>
        <cdr:cNvPr id="2" name="Legende mit Linie 2 1"/>
        <cdr:cNvSpPr/>
      </cdr:nvSpPr>
      <cdr:spPr>
        <a:xfrm xmlns:a="http://schemas.openxmlformats.org/drawingml/2006/main">
          <a:off x="4173201" y="0"/>
          <a:ext cx="851665" cy="1613142"/>
        </a:xfrm>
        <a:prstGeom xmlns:a="http://schemas.openxmlformats.org/drawingml/2006/main" prst="borderCallout2">
          <a:avLst>
            <a:gd name="adj1" fmla="val 18750"/>
            <a:gd name="adj2" fmla="val -8333"/>
            <a:gd name="adj3" fmla="val 18750"/>
            <a:gd name="adj4" fmla="val -16667"/>
            <a:gd name="adj5" fmla="val 99070"/>
            <a:gd name="adj6" fmla="val -6365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noProof="0" dirty="0" smtClean="0"/>
            <a:t>Полностью финансируются организацией и не выставляют счетов конечным клиентам</a:t>
          </a:r>
          <a:endParaRPr lang="en-US" noProof="0" dirty="0"/>
        </a:p>
      </cdr:txBody>
    </cdr:sp>
  </cdr:relSizeAnchor>
  <cdr:relSizeAnchor xmlns:cdr="http://schemas.openxmlformats.org/drawingml/2006/chartDrawing">
    <cdr:from>
      <cdr:x>0.57068</cdr:x>
      <cdr:y>0.73913</cdr:y>
    </cdr:from>
    <cdr:to>
      <cdr:x>0.97372</cdr:x>
      <cdr:y>0.90299</cdr:y>
    </cdr:to>
    <cdr:sp macro="" textlink="">
      <cdr:nvSpPr>
        <cdr:cNvPr id="3" name="Legende mit Linie 2 2"/>
        <cdr:cNvSpPr/>
      </cdr:nvSpPr>
      <cdr:spPr>
        <a:xfrm xmlns:a="http://schemas.openxmlformats.org/drawingml/2006/main">
          <a:off x="2867568" y="3444938"/>
          <a:ext cx="2025225" cy="763707"/>
        </a:xfrm>
        <a:prstGeom xmlns:a="http://schemas.openxmlformats.org/drawingml/2006/main" prst="borderCallout2">
          <a:avLst>
            <a:gd name="adj1" fmla="val 85947"/>
            <a:gd name="adj2" fmla="val -8333"/>
            <a:gd name="adj3" fmla="val 85948"/>
            <a:gd name="adj4" fmla="val -85773"/>
            <a:gd name="adj5" fmla="val 18848"/>
            <a:gd name="adj6" fmla="val -5215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noProof="0" dirty="0" smtClean="0"/>
            <a:t>Частично  </a:t>
          </a:r>
          <a:r>
            <a:rPr lang="ru-RU" dirty="0" smtClean="0"/>
            <a:t>самоокупаемый центр</a:t>
          </a:r>
          <a:r>
            <a:rPr lang="en-US" noProof="0" dirty="0" smtClean="0"/>
            <a:t>; </a:t>
          </a:r>
          <a:r>
            <a:rPr lang="ru-RU" noProof="0" dirty="0" smtClean="0"/>
            <a:t>выставляют </a:t>
          </a:r>
          <a:r>
            <a:rPr lang="ru-RU" noProof="0" dirty="0" smtClean="0"/>
            <a:t>счета, но </a:t>
          </a:r>
          <a:r>
            <a:rPr lang="ru-RU" noProof="0" dirty="0" smtClean="0"/>
            <a:t>не на полную стоимость</a:t>
          </a:r>
          <a:endParaRPr lang="en-US" noProof="0" dirty="0" smtClean="0"/>
        </a:p>
      </cdr:txBody>
    </cdr:sp>
  </cdr:relSizeAnchor>
  <cdr:relSizeAnchor xmlns:cdr="http://schemas.openxmlformats.org/drawingml/2006/chartDrawing">
    <cdr:from>
      <cdr:x>0.0678</cdr:x>
      <cdr:y>0</cdr:y>
    </cdr:from>
    <cdr:to>
      <cdr:x>0.325</cdr:x>
      <cdr:y>0.24955</cdr:y>
    </cdr:to>
    <cdr:sp macro="" textlink="">
      <cdr:nvSpPr>
        <cdr:cNvPr id="4" name="Legende mit Linie 2 3"/>
        <cdr:cNvSpPr/>
      </cdr:nvSpPr>
      <cdr:spPr>
        <a:xfrm xmlns:a="http://schemas.openxmlformats.org/drawingml/2006/main">
          <a:off x="340686" y="0"/>
          <a:ext cx="1292395" cy="1163092"/>
        </a:xfrm>
        <a:prstGeom xmlns:a="http://schemas.openxmlformats.org/drawingml/2006/main" prst="borderCallout2">
          <a:avLst>
            <a:gd name="adj1" fmla="val 88129"/>
            <a:gd name="adj2" fmla="val -5462"/>
            <a:gd name="adj3" fmla="val 89414"/>
            <a:gd name="adj4" fmla="val -23843"/>
            <a:gd name="adj5" fmla="val 172076"/>
            <a:gd name="adj6" fmla="val 14126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получают компенсацию расходов  за все выполненные работы</a:t>
          </a:r>
          <a:endParaRPr lang="en-US" dirty="0"/>
        </a:p>
        <a:p xmlns:a="http://schemas.openxmlformats.org/drawingml/2006/main">
          <a:endParaRPr lang="en-US" noProof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5B2C-401A-44A5-B52F-5E087DD02D0E}" type="datetimeFigureOut">
              <a:rPr lang="nl-NL" smtClean="0"/>
              <a:t>19-8-2015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F4F35-2F3E-408B-8B88-D77CFCA003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2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06C66-7E8B-476D-8DA6-A1EA9CBEAD99}" type="datetimeFigureOut">
              <a:rPr lang="de-DE" smtClean="0"/>
              <a:pPr/>
              <a:t>19.08.2015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E0167-C523-4AC8-94D9-7D4CFE5DE09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81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653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42FCEA-B7B0-4E69-9F38-DDB642C115C8}" type="slidenum">
              <a:rPr lang="de-DE" sz="1200">
                <a:latin typeface="Calibri" pitchFamily="34" charset="0"/>
              </a:rPr>
              <a:pPr eaLnBrk="1" hangingPunct="1"/>
              <a:t>4</a:t>
            </a:fld>
            <a:endParaRPr lang="de-D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22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42FCEA-B7B0-4E69-9F38-DDB642C115C8}" type="slidenum">
              <a:rPr lang="de-DE" sz="1200">
                <a:latin typeface="Calibri" pitchFamily="34" charset="0"/>
              </a:rPr>
              <a:pPr eaLnBrk="1" hangingPunct="1"/>
              <a:t>5</a:t>
            </a:fld>
            <a:endParaRPr lang="de-D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3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42FCEA-B7B0-4E69-9F38-DDB642C115C8}" type="slidenum">
              <a:rPr lang="de-DE" sz="1200">
                <a:latin typeface="Calibri" pitchFamily="34" charset="0"/>
              </a:rPr>
              <a:pPr eaLnBrk="1" hangingPunct="1"/>
              <a:t>6</a:t>
            </a:fld>
            <a:endParaRPr lang="de-D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5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42FCEA-B7B0-4E69-9F38-DDB642C115C8}" type="slidenum">
              <a:rPr lang="de-DE" sz="1200">
                <a:latin typeface="Calibri" pitchFamily="34" charset="0"/>
              </a:rPr>
              <a:pPr eaLnBrk="1" hangingPunct="1"/>
              <a:t>7</a:t>
            </a:fld>
            <a:endParaRPr lang="de-D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6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42FCEA-B7B0-4E69-9F38-DDB642C115C8}" type="slidenum">
              <a:rPr lang="de-DE" sz="1200">
                <a:latin typeface="Calibri" pitchFamily="34" charset="0"/>
              </a:rPr>
              <a:pPr eaLnBrk="1" hangingPunct="1"/>
              <a:t>8</a:t>
            </a:fld>
            <a:endParaRPr lang="de-D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2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7287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Flyeralarm.com: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breakeven</a:t>
            </a:r>
            <a:r>
              <a:rPr lang="de-DE" baseline="0" dirty="0" smtClean="0"/>
              <a:t> digital/anlog: 80</a:t>
            </a:r>
          </a:p>
          <a:p>
            <a:r>
              <a:rPr lang="de-DE" baseline="0" dirty="0" smtClean="0"/>
              <a:t>Traditional Commercial Printer: </a:t>
            </a:r>
            <a:r>
              <a:rPr lang="de-DE" baseline="0" dirty="0" err="1" smtClean="0"/>
              <a:t>breakeven</a:t>
            </a:r>
            <a:r>
              <a:rPr lang="de-DE" baseline="0" dirty="0" smtClean="0"/>
              <a:t> digital/anlog: ~500?</a:t>
            </a:r>
          </a:p>
          <a:p>
            <a:endParaRPr lang="de-DE" baseline="0" dirty="0" smtClean="0"/>
          </a:p>
          <a:p>
            <a:r>
              <a:rPr lang="de-DE" baseline="0" dirty="0" smtClean="0"/>
              <a:t>Can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71A8B-779E-4A6E-8FB7-E06840D23727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873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e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37677" y="3321940"/>
            <a:ext cx="7344649" cy="1389038"/>
          </a:xfrm>
        </p:spPr>
        <p:txBody>
          <a:bodyPr vert="horz" lIns="0" tIns="34016" rIns="86402" bIns="0" rtlCol="0" anchor="b">
            <a:normAutofit/>
          </a:bodyPr>
          <a:lstStyle>
            <a:lvl1pPr algn="l" defTabSz="8640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de-DE" sz="4200" b="1" kern="1200" cap="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342" y="4873069"/>
            <a:ext cx="7416912" cy="680409"/>
          </a:xfrm>
        </p:spPr>
        <p:txBody>
          <a:bodyPr lIns="0" tIns="0" rIns="0" bIns="0">
            <a:noAutofit/>
          </a:bodyPr>
          <a:lstStyle>
            <a:lvl1pPr marL="253505" indent="-253505" algn="l" defTabSz="86401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 lang="de-DE" sz="2300" b="0" kern="1200" baseline="0" dirty="0" err="1" smtClean="0">
                <a:solidFill>
                  <a:srgbClr val="0075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presenter</a:t>
            </a:r>
            <a:r>
              <a:rPr lang="de-DE" dirty="0" smtClean="0"/>
              <a:t> / </a:t>
            </a:r>
            <a:r>
              <a:rPr lang="de-DE" dirty="0" err="1" smtClean="0"/>
              <a:t>topic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93688" y="5961724"/>
            <a:ext cx="1776391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it-IT" dirty="0" smtClean="0"/>
              <a:t>KONICA MINOLTA </a:t>
            </a:r>
            <a:br>
              <a:rPr lang="it-IT" dirty="0" smtClean="0"/>
            </a:br>
            <a:r>
              <a:rPr lang="it-IT" dirty="0" smtClean="0"/>
              <a:t>WHITE TEMPLATE NOTE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001F-C1D4-40C9-893F-771F9C4402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69633" y="463630"/>
            <a:ext cx="6804506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3679" y="1625743"/>
            <a:ext cx="3791534" cy="3791653"/>
          </a:xfrm>
        </p:spPr>
        <p:txBody>
          <a:bodyPr tIns="0"/>
          <a:lstStyle>
            <a:lvl1pPr marL="256505" indent="-256505">
              <a:buFontTx/>
              <a:buBlip>
                <a:blip r:embed="rId3"/>
              </a:buBlip>
              <a:defRPr sz="1600"/>
            </a:lvl1pPr>
            <a:lvl2pPr marL="513010" indent="-256505">
              <a:defRPr sz="1600" b="0"/>
            </a:lvl2pPr>
            <a:lvl3pPr marL="756014" indent="-216004">
              <a:buFont typeface="Symbol" pitchFamily="18" charset="2"/>
              <a:buChar char="-"/>
              <a:defRPr sz="1400" b="1"/>
            </a:lvl3pPr>
            <a:lvl4pPr marL="1018520" indent="-216004">
              <a:defRPr sz="1400" b="0"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93688" y="5961724"/>
            <a:ext cx="1776391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it-IT" dirty="0" smtClean="0"/>
              <a:t>KONICA MINOLTA </a:t>
            </a:r>
            <a:br>
              <a:rPr lang="it-IT" dirty="0" smtClean="0"/>
            </a:br>
            <a:r>
              <a:rPr lang="it-IT" dirty="0" smtClean="0"/>
              <a:t>WHITE TEMPLATE NOTE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001F-C1D4-40C9-893F-771F9C4402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69633" y="463630"/>
            <a:ext cx="6804506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3679" y="1625743"/>
            <a:ext cx="3791534" cy="3791653"/>
          </a:xfrm>
        </p:spPr>
        <p:txBody>
          <a:bodyPr tIns="0"/>
          <a:lstStyle>
            <a:lvl1pPr marL="256505" indent="-256505">
              <a:buFontTx/>
              <a:buBlip>
                <a:blip r:embed="rId3"/>
              </a:buBlip>
              <a:defRPr sz="1600"/>
            </a:lvl1pPr>
            <a:lvl2pPr marL="513010" indent="-256505">
              <a:defRPr sz="1600" b="0"/>
            </a:lvl2pPr>
            <a:lvl3pPr marL="756014" indent="-216004">
              <a:buFont typeface="Symbol" pitchFamily="18" charset="2"/>
              <a:buChar char="-"/>
              <a:defRPr sz="1400" b="1"/>
            </a:lvl3pPr>
            <a:lvl4pPr marL="1018520" indent="-216004">
              <a:defRPr sz="1400" b="0"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575551" y="1626845"/>
            <a:ext cx="3757991" cy="3791301"/>
          </a:xfrm>
        </p:spPr>
        <p:txBody>
          <a:bodyPr tIns="0"/>
          <a:lstStyle>
            <a:lvl1pPr marL="256505" indent="-256505">
              <a:buFontTx/>
              <a:buBlip>
                <a:blip r:embed="rId3"/>
              </a:buBlip>
              <a:defRPr sz="1600"/>
            </a:lvl1pPr>
            <a:lvl2pPr marL="513010" indent="-256505">
              <a:defRPr lang="de-DE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6014" indent="-216004">
              <a:buFont typeface="Symbol" pitchFamily="18" charset="2"/>
              <a:buChar char="-"/>
              <a:defRPr lang="de-DE" sz="14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18520" indent="-216004">
              <a:defRPr lang="de-DE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marL="513010" lvl="1" indent="-256505" algn="l" defTabSz="864017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DE" dirty="0" smtClean="0"/>
              <a:t>Zweite Ebene</a:t>
            </a:r>
          </a:p>
          <a:p>
            <a:pPr marL="756014" lvl="2" indent="-216004" algn="l" defTabSz="864017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dirty="0" smtClean="0"/>
              <a:t>Dritte Ebene</a:t>
            </a:r>
          </a:p>
          <a:p>
            <a:pPr marL="1018520" lvl="3" indent="-216004" algn="l" defTabSz="864017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DE" dirty="0" smtClean="0"/>
              <a:t>Vierte Ebene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93688" y="5961724"/>
            <a:ext cx="1776391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it-IT" dirty="0" smtClean="0"/>
              <a:t>KONICA MINOLTA </a:t>
            </a:r>
            <a:br>
              <a:rPr lang="it-IT" dirty="0" smtClean="0"/>
            </a:br>
            <a:r>
              <a:rPr lang="it-IT" dirty="0" smtClean="0"/>
              <a:t>WHITE TEMPLATE NOTE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box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001F-C1D4-40C9-893F-771F9C4402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69633" y="463630"/>
            <a:ext cx="6804506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3679" y="1619250"/>
            <a:ext cx="3776034" cy="3781426"/>
          </a:xfrm>
          <a:ln w="12700">
            <a:solidFill>
              <a:srgbClr val="007EC2"/>
            </a:solidFill>
          </a:ln>
        </p:spPr>
        <p:txBody>
          <a:bodyPr lIns="68033" tIns="68033">
            <a:normAutofit/>
          </a:bodyPr>
          <a:lstStyle>
            <a:lvl1pPr marL="256505" indent="-256505" algn="l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de-DE" sz="16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3010" indent="-256505" algn="l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6014" indent="-216004" algn="l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de-DE" sz="1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18520" indent="-216004" algn="l" rtl="0" eaLnBrk="1" latinLnBrk="0" hangingPunct="1">
              <a:spcBef>
                <a:spcPct val="20000"/>
              </a:spcBef>
              <a:defRPr lang="de-DE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4587875" y="1619250"/>
            <a:ext cx="3781426" cy="3781425"/>
          </a:xfrm>
          <a:custGeom>
            <a:avLst/>
            <a:gdLst>
              <a:gd name="connsiteX0" fmla="*/ 0 w 3779838"/>
              <a:gd name="connsiteY0" fmla="*/ 0 h 4051300"/>
              <a:gd name="connsiteX1" fmla="*/ 3779838 w 3779838"/>
              <a:gd name="connsiteY1" fmla="*/ 0 h 4051300"/>
              <a:gd name="connsiteX2" fmla="*/ 3779838 w 3779838"/>
              <a:gd name="connsiteY2" fmla="*/ 4051300 h 4051300"/>
              <a:gd name="connsiteX3" fmla="*/ 0 w 3779838"/>
              <a:gd name="connsiteY3" fmla="*/ 4051300 h 4051300"/>
              <a:gd name="connsiteX4" fmla="*/ 0 w 3779838"/>
              <a:gd name="connsiteY4" fmla="*/ 0 h 4051300"/>
              <a:gd name="connsiteX0" fmla="*/ 0 w 3779838"/>
              <a:gd name="connsiteY0" fmla="*/ 0 h 4051300"/>
              <a:gd name="connsiteX1" fmla="*/ 3779838 w 3779838"/>
              <a:gd name="connsiteY1" fmla="*/ 0 h 4051300"/>
              <a:gd name="connsiteX2" fmla="*/ 3779838 w 3779838"/>
              <a:gd name="connsiteY2" fmla="*/ 4051300 h 4051300"/>
              <a:gd name="connsiteX3" fmla="*/ 2433765 w 3779838"/>
              <a:gd name="connsiteY3" fmla="*/ 4051300 h 4051300"/>
              <a:gd name="connsiteX4" fmla="*/ 0 w 3779838"/>
              <a:gd name="connsiteY4" fmla="*/ 4051300 h 4051300"/>
              <a:gd name="connsiteX5" fmla="*/ 0 w 3779838"/>
              <a:gd name="connsiteY5" fmla="*/ 0 h 4051300"/>
              <a:gd name="connsiteX0" fmla="*/ 0 w 3783140"/>
              <a:gd name="connsiteY0" fmla="*/ 0 h 4051300"/>
              <a:gd name="connsiteX1" fmla="*/ 3779838 w 3783140"/>
              <a:gd name="connsiteY1" fmla="*/ 0 h 4051300"/>
              <a:gd name="connsiteX2" fmla="*/ 3783140 w 3783140"/>
              <a:gd name="connsiteY2" fmla="*/ 3525838 h 4051300"/>
              <a:gd name="connsiteX3" fmla="*/ 2433765 w 3783140"/>
              <a:gd name="connsiteY3" fmla="*/ 4051300 h 4051300"/>
              <a:gd name="connsiteX4" fmla="*/ 0 w 3783140"/>
              <a:gd name="connsiteY4" fmla="*/ 4051300 h 4051300"/>
              <a:gd name="connsiteX5" fmla="*/ 0 w 3783140"/>
              <a:gd name="connsiteY5" fmla="*/ 0 h 4051300"/>
              <a:gd name="connsiteX0" fmla="*/ 0 w 3783141"/>
              <a:gd name="connsiteY0" fmla="*/ 0 h 4051300"/>
              <a:gd name="connsiteX1" fmla="*/ 3779838 w 3783141"/>
              <a:gd name="connsiteY1" fmla="*/ 0 h 4051300"/>
              <a:gd name="connsiteX2" fmla="*/ 3783141 w 3783141"/>
              <a:gd name="connsiteY2" fmla="*/ 3472324 h 4051300"/>
              <a:gd name="connsiteX3" fmla="*/ 2433765 w 3783141"/>
              <a:gd name="connsiteY3" fmla="*/ 4051300 h 4051300"/>
              <a:gd name="connsiteX4" fmla="*/ 0 w 3783141"/>
              <a:gd name="connsiteY4" fmla="*/ 4051300 h 4051300"/>
              <a:gd name="connsiteX5" fmla="*/ 0 w 3783141"/>
              <a:gd name="connsiteY5" fmla="*/ 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3141" h="4051300">
                <a:moveTo>
                  <a:pt x="0" y="0"/>
                </a:moveTo>
                <a:lnTo>
                  <a:pt x="3779838" y="0"/>
                </a:lnTo>
                <a:cubicBezTo>
                  <a:pt x="3780939" y="1175279"/>
                  <a:pt x="3782040" y="2297045"/>
                  <a:pt x="3783141" y="3472324"/>
                </a:cubicBezTo>
                <a:lnTo>
                  <a:pt x="2433765" y="4051300"/>
                </a:lnTo>
                <a:lnTo>
                  <a:pt x="0" y="4051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EC2"/>
            </a:solidFill>
          </a:ln>
        </p:spPr>
        <p:txBody>
          <a:bodyPr vert="horz" lIns="68033" tIns="68033" rIns="86402" bIns="43201" rtlCol="0">
            <a:normAutofit/>
          </a:bodyPr>
          <a:lstStyle>
            <a:lvl1pPr marL="220505" indent="-220505" algn="l" defTabSz="864017" rtl="0" eaLnBrk="1" latinLnBrk="0" hangingPunct="1">
              <a:spcBef>
                <a:spcPct val="20000"/>
              </a:spcBef>
              <a:buFont typeface="Arial" pitchFamily="34" charset="0"/>
              <a:defRPr lang="de-DE" sz="16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864017" rtl="0" eaLnBrk="1" latinLnBrk="0" hangingPunct="1">
              <a:spcBef>
                <a:spcPct val="20000"/>
              </a:spcBef>
              <a:buFont typeface="Arial" pitchFamily="34" charset="0"/>
              <a:defRPr lang="de-DE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56009" indent="-225004" algn="l" defTabSz="864017" rtl="0" eaLnBrk="1" latinLnBrk="0" hangingPunct="1">
              <a:spcBef>
                <a:spcPct val="20000"/>
              </a:spcBef>
              <a:buFont typeface="Arial" pitchFamily="34" charset="0"/>
              <a:tabLst/>
              <a:defRPr lang="de-DE" sz="1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78013" indent="-222004" algn="l" defTabSz="864017" rtl="0" eaLnBrk="1" latinLnBrk="0" hangingPunct="1">
              <a:spcBef>
                <a:spcPct val="20000"/>
              </a:spcBef>
              <a:buFont typeface="Arial" pitchFamily="34" charset="0"/>
              <a:tabLst/>
              <a:defRPr lang="de-DE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0018" indent="-250505">
              <a:buFont typeface="Symbol" pitchFamily="18" charset="2"/>
              <a:buChar char="-"/>
              <a:defRPr sz="1300">
                <a:latin typeface="Arial" pitchFamily="34" charset="0"/>
                <a:cs typeface="Arial" pitchFamily="34" charset="0"/>
              </a:defRPr>
            </a:lvl5pPr>
          </a:lstStyle>
          <a:p>
            <a:pPr marL="256505" lvl="0" indent="-256505" algn="l" defTabSz="864017" rtl="0" eaLnBrk="1" latinLnBrk="0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de-DE" dirty="0" smtClean="0"/>
              <a:t>Textmasterformate durch Klicken bearbeiten</a:t>
            </a:r>
          </a:p>
          <a:p>
            <a:pPr marL="513010" lvl="1" indent="-256505" algn="l" defTabSz="864017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DE" dirty="0" smtClean="0"/>
              <a:t>Zweite Ebene</a:t>
            </a:r>
          </a:p>
          <a:p>
            <a:pPr marL="756014" lvl="2" indent="-216004" algn="l" defTabSz="864017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dirty="0" smtClean="0"/>
              <a:t>Dritte Ebene</a:t>
            </a:r>
          </a:p>
          <a:p>
            <a:pPr marL="1018520" lvl="3" indent="-216004" algn="l" defTabSz="864017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</a:pPr>
            <a:r>
              <a:rPr lang="de-DE" dirty="0" smtClean="0"/>
              <a:t>Vierte Ebene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93688" y="5961724"/>
            <a:ext cx="1776391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it-IT" dirty="0" smtClean="0"/>
              <a:t>KONICA MINOLTA </a:t>
            </a:r>
            <a:br>
              <a:rPr lang="it-IT" dirty="0" smtClean="0"/>
            </a:br>
            <a:r>
              <a:rPr lang="it-IT" dirty="0" smtClean="0"/>
              <a:t>WHITE TEMPLATE NOTE</a:t>
            </a:r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8A89-7C18-403F-BB05-FBA341BE4C4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Freihandform 8"/>
          <p:cNvSpPr/>
          <p:nvPr userDrawn="1"/>
        </p:nvSpPr>
        <p:spPr>
          <a:xfrm>
            <a:off x="269932" y="1635125"/>
            <a:ext cx="7875874" cy="3765550"/>
          </a:xfrm>
          <a:custGeom>
            <a:avLst/>
            <a:gdLst>
              <a:gd name="connsiteX0" fmla="*/ 0 w 8099369"/>
              <a:gd name="connsiteY0" fmla="*/ 0 h 3765550"/>
              <a:gd name="connsiteX1" fmla="*/ 8099369 w 8099369"/>
              <a:gd name="connsiteY1" fmla="*/ 0 h 3765550"/>
              <a:gd name="connsiteX2" fmla="*/ 8099369 w 8099369"/>
              <a:gd name="connsiteY2" fmla="*/ 3765550 h 3765550"/>
              <a:gd name="connsiteX3" fmla="*/ 0 w 8099369"/>
              <a:gd name="connsiteY3" fmla="*/ 3765550 h 3765550"/>
              <a:gd name="connsiteX4" fmla="*/ 0 w 8099369"/>
              <a:gd name="connsiteY4" fmla="*/ 0 h 3765550"/>
              <a:gd name="connsiteX0" fmla="*/ 0 w 8099369"/>
              <a:gd name="connsiteY0" fmla="*/ 0 h 3765550"/>
              <a:gd name="connsiteX1" fmla="*/ 539694 w 8099369"/>
              <a:gd name="connsiteY1" fmla="*/ 3175 h 3765550"/>
              <a:gd name="connsiteX2" fmla="*/ 8099369 w 8099369"/>
              <a:gd name="connsiteY2" fmla="*/ 0 h 3765550"/>
              <a:gd name="connsiteX3" fmla="*/ 8099369 w 8099369"/>
              <a:gd name="connsiteY3" fmla="*/ 3765550 h 3765550"/>
              <a:gd name="connsiteX4" fmla="*/ 0 w 8099369"/>
              <a:gd name="connsiteY4" fmla="*/ 3765550 h 3765550"/>
              <a:gd name="connsiteX5" fmla="*/ 0 w 8099369"/>
              <a:gd name="connsiteY5" fmla="*/ 0 h 3765550"/>
              <a:gd name="connsiteX0" fmla="*/ 0 w 8099369"/>
              <a:gd name="connsiteY0" fmla="*/ 0 h 3765550"/>
              <a:gd name="connsiteX1" fmla="*/ 539694 w 8099369"/>
              <a:gd name="connsiteY1" fmla="*/ 3175 h 3765550"/>
              <a:gd name="connsiteX2" fmla="*/ 8099369 w 8099369"/>
              <a:gd name="connsiteY2" fmla="*/ 0 h 3765550"/>
              <a:gd name="connsiteX3" fmla="*/ 8099369 w 8099369"/>
              <a:gd name="connsiteY3" fmla="*/ 3765550 h 3765550"/>
              <a:gd name="connsiteX4" fmla="*/ 6740469 w 8099369"/>
              <a:gd name="connsiteY4" fmla="*/ 3765550 h 3765550"/>
              <a:gd name="connsiteX5" fmla="*/ 0 w 8099369"/>
              <a:gd name="connsiteY5" fmla="*/ 3765550 h 3765550"/>
              <a:gd name="connsiteX6" fmla="*/ 0 w 8099369"/>
              <a:gd name="connsiteY6" fmla="*/ 0 h 3765550"/>
              <a:gd name="connsiteX0" fmla="*/ 0 w 8099369"/>
              <a:gd name="connsiteY0" fmla="*/ 0 h 3765550"/>
              <a:gd name="connsiteX1" fmla="*/ 539694 w 8099369"/>
              <a:gd name="connsiteY1" fmla="*/ 3175 h 3765550"/>
              <a:gd name="connsiteX2" fmla="*/ 8099369 w 8099369"/>
              <a:gd name="connsiteY2" fmla="*/ 0 h 3765550"/>
              <a:gd name="connsiteX3" fmla="*/ 8099369 w 8099369"/>
              <a:gd name="connsiteY3" fmla="*/ 3225142 h 3765550"/>
              <a:gd name="connsiteX4" fmla="*/ 6740469 w 8099369"/>
              <a:gd name="connsiteY4" fmla="*/ 3765550 h 3765550"/>
              <a:gd name="connsiteX5" fmla="*/ 0 w 8099369"/>
              <a:gd name="connsiteY5" fmla="*/ 3765550 h 3765550"/>
              <a:gd name="connsiteX6" fmla="*/ 0 w 8099369"/>
              <a:gd name="connsiteY6" fmla="*/ 0 h 3765550"/>
              <a:gd name="connsiteX0" fmla="*/ 0 w 8099369"/>
              <a:gd name="connsiteY0" fmla="*/ 254812 h 3765550"/>
              <a:gd name="connsiteX1" fmla="*/ 539694 w 8099369"/>
              <a:gd name="connsiteY1" fmla="*/ 3175 h 3765550"/>
              <a:gd name="connsiteX2" fmla="*/ 8099369 w 8099369"/>
              <a:gd name="connsiteY2" fmla="*/ 0 h 3765550"/>
              <a:gd name="connsiteX3" fmla="*/ 8099369 w 8099369"/>
              <a:gd name="connsiteY3" fmla="*/ 3225142 h 3765550"/>
              <a:gd name="connsiteX4" fmla="*/ 6740469 w 8099369"/>
              <a:gd name="connsiteY4" fmla="*/ 3765550 h 3765550"/>
              <a:gd name="connsiteX5" fmla="*/ 0 w 8099369"/>
              <a:gd name="connsiteY5" fmla="*/ 3765550 h 3765550"/>
              <a:gd name="connsiteX6" fmla="*/ 0 w 8099369"/>
              <a:gd name="connsiteY6" fmla="*/ 254812 h 376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9369" h="3765550">
                <a:moveTo>
                  <a:pt x="0" y="254812"/>
                </a:moveTo>
                <a:lnTo>
                  <a:pt x="539694" y="3175"/>
                </a:lnTo>
                <a:lnTo>
                  <a:pt x="8099369" y="0"/>
                </a:lnTo>
                <a:lnTo>
                  <a:pt x="8099369" y="3225142"/>
                </a:lnTo>
                <a:lnTo>
                  <a:pt x="6740469" y="3765550"/>
                </a:lnTo>
                <a:lnTo>
                  <a:pt x="0" y="3765550"/>
                </a:lnTo>
                <a:lnTo>
                  <a:pt x="0" y="254812"/>
                </a:lnTo>
                <a:close/>
              </a:path>
            </a:pathLst>
          </a:custGeom>
        </p:spPr>
        <p:txBody>
          <a:bodyPr vert="horz" lIns="0" tIns="34016" rIns="86402" bIns="43201" rtlCol="0">
            <a:normAutofit/>
          </a:bodyPr>
          <a:lstStyle/>
          <a:p>
            <a:pPr marL="0" indent="0" algn="l" defTabSz="864017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de-DE" sz="3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8"/>
          </p:nvPr>
        </p:nvSpPr>
        <p:spPr>
          <a:xfrm>
            <a:off x="269875" y="1619250"/>
            <a:ext cx="8099425" cy="3781425"/>
          </a:xfrm>
          <a:custGeom>
            <a:avLst/>
            <a:gdLst>
              <a:gd name="connsiteX0" fmla="*/ 0 w 8099425"/>
              <a:gd name="connsiteY0" fmla="*/ 0 h 3781425"/>
              <a:gd name="connsiteX1" fmla="*/ 8099425 w 8099425"/>
              <a:gd name="connsiteY1" fmla="*/ 0 h 3781425"/>
              <a:gd name="connsiteX2" fmla="*/ 8099425 w 8099425"/>
              <a:gd name="connsiteY2" fmla="*/ 3781425 h 3781425"/>
              <a:gd name="connsiteX3" fmla="*/ 0 w 8099425"/>
              <a:gd name="connsiteY3" fmla="*/ 3781425 h 3781425"/>
              <a:gd name="connsiteX4" fmla="*/ 0 w 8099425"/>
              <a:gd name="connsiteY4" fmla="*/ 0 h 3781425"/>
              <a:gd name="connsiteX0" fmla="*/ 0 w 8099425"/>
              <a:gd name="connsiteY0" fmla="*/ 0 h 3786468"/>
              <a:gd name="connsiteX1" fmla="*/ 8099425 w 8099425"/>
              <a:gd name="connsiteY1" fmla="*/ 0 h 3786468"/>
              <a:gd name="connsiteX2" fmla="*/ 8099425 w 8099425"/>
              <a:gd name="connsiteY2" fmla="*/ 3781425 h 3786468"/>
              <a:gd name="connsiteX3" fmla="*/ 6740525 w 8099425"/>
              <a:gd name="connsiteY3" fmla="*/ 3786468 h 3786468"/>
              <a:gd name="connsiteX4" fmla="*/ 0 w 8099425"/>
              <a:gd name="connsiteY4" fmla="*/ 3781425 h 3786468"/>
              <a:gd name="connsiteX5" fmla="*/ 0 w 8099425"/>
              <a:gd name="connsiteY5" fmla="*/ 0 h 3786468"/>
              <a:gd name="connsiteX0" fmla="*/ 0 w 8099425"/>
              <a:gd name="connsiteY0" fmla="*/ 0 h 3781425"/>
              <a:gd name="connsiteX1" fmla="*/ 8099425 w 8099425"/>
              <a:gd name="connsiteY1" fmla="*/ 0 h 3781425"/>
              <a:gd name="connsiteX2" fmla="*/ 8099425 w 8099425"/>
              <a:gd name="connsiteY2" fmla="*/ 3781425 h 3781425"/>
              <a:gd name="connsiteX3" fmla="*/ 6750050 w 8099425"/>
              <a:gd name="connsiteY3" fmla="*/ 3781424 h 3781425"/>
              <a:gd name="connsiteX4" fmla="*/ 0 w 8099425"/>
              <a:gd name="connsiteY4" fmla="*/ 3781425 h 3781425"/>
              <a:gd name="connsiteX5" fmla="*/ 0 w 8099425"/>
              <a:gd name="connsiteY5" fmla="*/ 0 h 3781425"/>
              <a:gd name="connsiteX0" fmla="*/ 0 w 8099425"/>
              <a:gd name="connsiteY0" fmla="*/ 0 h 3781425"/>
              <a:gd name="connsiteX1" fmla="*/ 8099425 w 8099425"/>
              <a:gd name="connsiteY1" fmla="*/ 0 h 3781425"/>
              <a:gd name="connsiteX2" fmla="*/ 8099425 w 8099425"/>
              <a:gd name="connsiteY2" fmla="*/ 3255963 h 3781425"/>
              <a:gd name="connsiteX3" fmla="*/ 6750050 w 8099425"/>
              <a:gd name="connsiteY3" fmla="*/ 3781424 h 3781425"/>
              <a:gd name="connsiteX4" fmla="*/ 0 w 8099425"/>
              <a:gd name="connsiteY4" fmla="*/ 3781425 h 3781425"/>
              <a:gd name="connsiteX5" fmla="*/ 0 w 8099425"/>
              <a:gd name="connsiteY5" fmla="*/ 0 h 3781425"/>
              <a:gd name="connsiteX0" fmla="*/ 0 w 8099425"/>
              <a:gd name="connsiteY0" fmla="*/ 0 h 3781425"/>
              <a:gd name="connsiteX1" fmla="*/ 535883 w 8099425"/>
              <a:gd name="connsiteY1" fmla="*/ 1320 h 3781425"/>
              <a:gd name="connsiteX2" fmla="*/ 8099425 w 8099425"/>
              <a:gd name="connsiteY2" fmla="*/ 0 h 3781425"/>
              <a:gd name="connsiteX3" fmla="*/ 8099425 w 8099425"/>
              <a:gd name="connsiteY3" fmla="*/ 3255963 h 3781425"/>
              <a:gd name="connsiteX4" fmla="*/ 6750050 w 8099425"/>
              <a:gd name="connsiteY4" fmla="*/ 3781424 h 3781425"/>
              <a:gd name="connsiteX5" fmla="*/ 0 w 8099425"/>
              <a:gd name="connsiteY5" fmla="*/ 3781425 h 3781425"/>
              <a:gd name="connsiteX6" fmla="*/ 0 w 8099425"/>
              <a:gd name="connsiteY6" fmla="*/ 0 h 3781425"/>
              <a:gd name="connsiteX0" fmla="*/ 0 w 8099425"/>
              <a:gd name="connsiteY0" fmla="*/ 271463 h 3781425"/>
              <a:gd name="connsiteX1" fmla="*/ 535883 w 8099425"/>
              <a:gd name="connsiteY1" fmla="*/ 1320 h 3781425"/>
              <a:gd name="connsiteX2" fmla="*/ 8099425 w 8099425"/>
              <a:gd name="connsiteY2" fmla="*/ 0 h 3781425"/>
              <a:gd name="connsiteX3" fmla="*/ 8099425 w 8099425"/>
              <a:gd name="connsiteY3" fmla="*/ 3255963 h 3781425"/>
              <a:gd name="connsiteX4" fmla="*/ 6750050 w 8099425"/>
              <a:gd name="connsiteY4" fmla="*/ 3781424 h 3781425"/>
              <a:gd name="connsiteX5" fmla="*/ 0 w 8099425"/>
              <a:gd name="connsiteY5" fmla="*/ 3781425 h 3781425"/>
              <a:gd name="connsiteX6" fmla="*/ 0 w 8099425"/>
              <a:gd name="connsiteY6" fmla="*/ 271463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9425" h="3781425">
                <a:moveTo>
                  <a:pt x="0" y="271463"/>
                </a:moveTo>
                <a:lnTo>
                  <a:pt x="535883" y="1320"/>
                </a:lnTo>
                <a:lnTo>
                  <a:pt x="8099425" y="0"/>
                </a:lnTo>
                <a:lnTo>
                  <a:pt x="8099425" y="3255963"/>
                </a:lnTo>
                <a:lnTo>
                  <a:pt x="6750050" y="3781424"/>
                </a:lnTo>
                <a:lnTo>
                  <a:pt x="0" y="3781425"/>
                </a:lnTo>
                <a:lnTo>
                  <a:pt x="0" y="271463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69633" y="463630"/>
            <a:ext cx="6804506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93688" y="5961724"/>
            <a:ext cx="1776391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it-IT" dirty="0" smtClean="0"/>
              <a:t>KONICA MINOLTA </a:t>
            </a:r>
            <a:br>
              <a:rPr lang="it-IT" dirty="0" smtClean="0"/>
            </a:br>
            <a:r>
              <a:rPr lang="it-IT" dirty="0" smtClean="0"/>
              <a:t>WHITE TEMPLATE NOTE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+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8A89-7C18-403F-BB05-FBA341BE4C4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69633" y="463630"/>
            <a:ext cx="6804506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>
            <a:lvl1pPr>
              <a:defRPr baseline="0"/>
            </a:lvl1pPr>
          </a:lstStyle>
          <a:p>
            <a:r>
              <a:rPr lang="de-DE" dirty="0" smtClean="0"/>
              <a:t>PLACEHOLDER </a:t>
            </a:r>
            <a:br>
              <a:rPr lang="de-DE" dirty="0" smtClean="0"/>
            </a:br>
            <a:r>
              <a:rPr lang="de-DE" dirty="0" smtClean="0"/>
              <a:t>ELEMENTS</a:t>
            </a:r>
            <a:endParaRPr lang="de-DE" dirty="0"/>
          </a:p>
        </p:txBody>
      </p:sp>
      <p:sp>
        <p:nvSpPr>
          <p:cNvPr id="6" name="Textplatzhalter 26"/>
          <p:cNvSpPr>
            <a:spLocks noGrp="1"/>
          </p:cNvSpPr>
          <p:nvPr>
            <p:ph type="body" sz="quarter" idx="19"/>
          </p:nvPr>
        </p:nvSpPr>
        <p:spPr>
          <a:xfrm>
            <a:off x="269875" y="1613835"/>
            <a:ext cx="1627188" cy="816628"/>
          </a:xfrm>
          <a:custGeom>
            <a:avLst/>
            <a:gdLst>
              <a:gd name="connsiteX0" fmla="*/ 0 w 1619250"/>
              <a:gd name="connsiteY0" fmla="*/ 0 h 809625"/>
              <a:gd name="connsiteX1" fmla="*/ 1619250 w 1619250"/>
              <a:gd name="connsiteY1" fmla="*/ 0 h 809625"/>
              <a:gd name="connsiteX2" fmla="*/ 1619250 w 1619250"/>
              <a:gd name="connsiteY2" fmla="*/ 809625 h 809625"/>
              <a:gd name="connsiteX3" fmla="*/ 0 w 1619250"/>
              <a:gd name="connsiteY3" fmla="*/ 809625 h 809625"/>
              <a:gd name="connsiteX4" fmla="*/ 0 w 1619250"/>
              <a:gd name="connsiteY4" fmla="*/ 0 h 809625"/>
              <a:gd name="connsiteX0" fmla="*/ 0 w 1619250"/>
              <a:gd name="connsiteY0" fmla="*/ 0 h 816628"/>
              <a:gd name="connsiteX1" fmla="*/ 1619250 w 1619250"/>
              <a:gd name="connsiteY1" fmla="*/ 0 h 816628"/>
              <a:gd name="connsiteX2" fmla="*/ 1619250 w 1619250"/>
              <a:gd name="connsiteY2" fmla="*/ 809625 h 816628"/>
              <a:gd name="connsiteX3" fmla="*/ 1083796 w 1619250"/>
              <a:gd name="connsiteY3" fmla="*/ 816628 h 816628"/>
              <a:gd name="connsiteX4" fmla="*/ 0 w 1619250"/>
              <a:gd name="connsiteY4" fmla="*/ 809625 h 816628"/>
              <a:gd name="connsiteX5" fmla="*/ 0 w 1619250"/>
              <a:gd name="connsiteY5" fmla="*/ 0 h 816628"/>
              <a:gd name="connsiteX0" fmla="*/ 0 w 1627188"/>
              <a:gd name="connsiteY0" fmla="*/ 0 h 816628"/>
              <a:gd name="connsiteX1" fmla="*/ 1619250 w 1627188"/>
              <a:gd name="connsiteY1" fmla="*/ 0 h 816628"/>
              <a:gd name="connsiteX2" fmla="*/ 1627188 w 1627188"/>
              <a:gd name="connsiteY2" fmla="*/ 539749 h 816628"/>
              <a:gd name="connsiteX3" fmla="*/ 1083796 w 1627188"/>
              <a:gd name="connsiteY3" fmla="*/ 816628 h 816628"/>
              <a:gd name="connsiteX4" fmla="*/ 0 w 1627188"/>
              <a:gd name="connsiteY4" fmla="*/ 809625 h 816628"/>
              <a:gd name="connsiteX5" fmla="*/ 0 w 1627188"/>
              <a:gd name="connsiteY5" fmla="*/ 0 h 8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188" h="816628">
                <a:moveTo>
                  <a:pt x="0" y="0"/>
                </a:moveTo>
                <a:lnTo>
                  <a:pt x="1619250" y="0"/>
                </a:lnTo>
                <a:lnTo>
                  <a:pt x="1627188" y="539749"/>
                </a:lnTo>
                <a:lnTo>
                  <a:pt x="1083796" y="816628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solidFill>
            <a:srgbClr val="0075BE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7" name="Textplatzhalter 26"/>
          <p:cNvSpPr>
            <a:spLocks noGrp="1"/>
          </p:cNvSpPr>
          <p:nvPr>
            <p:ph type="body" sz="quarter" idx="21"/>
          </p:nvPr>
        </p:nvSpPr>
        <p:spPr>
          <a:xfrm>
            <a:off x="2151062" y="1613647"/>
            <a:ext cx="1898652" cy="1356565"/>
          </a:xfrm>
          <a:custGeom>
            <a:avLst/>
            <a:gdLst>
              <a:gd name="connsiteX0" fmla="*/ 0 w 1898651"/>
              <a:gd name="connsiteY0" fmla="*/ 0 h 1350963"/>
              <a:gd name="connsiteX1" fmla="*/ 1898651 w 1898651"/>
              <a:gd name="connsiteY1" fmla="*/ 0 h 1350963"/>
              <a:gd name="connsiteX2" fmla="*/ 1898651 w 1898651"/>
              <a:gd name="connsiteY2" fmla="*/ 1350963 h 1350963"/>
              <a:gd name="connsiteX3" fmla="*/ 0 w 1898651"/>
              <a:gd name="connsiteY3" fmla="*/ 1350963 h 1350963"/>
              <a:gd name="connsiteX4" fmla="*/ 0 w 1898651"/>
              <a:gd name="connsiteY4" fmla="*/ 0 h 1350963"/>
              <a:gd name="connsiteX0" fmla="*/ 0 w 1898651"/>
              <a:gd name="connsiteY0" fmla="*/ 5602 h 1356565"/>
              <a:gd name="connsiteX1" fmla="*/ 1076233 w 1898651"/>
              <a:gd name="connsiteY1" fmla="*/ 0 h 1356565"/>
              <a:gd name="connsiteX2" fmla="*/ 1898651 w 1898651"/>
              <a:gd name="connsiteY2" fmla="*/ 5602 h 1356565"/>
              <a:gd name="connsiteX3" fmla="*/ 1898651 w 1898651"/>
              <a:gd name="connsiteY3" fmla="*/ 1356565 h 1356565"/>
              <a:gd name="connsiteX4" fmla="*/ 0 w 1898651"/>
              <a:gd name="connsiteY4" fmla="*/ 1356565 h 1356565"/>
              <a:gd name="connsiteX5" fmla="*/ 0 w 1898651"/>
              <a:gd name="connsiteY5" fmla="*/ 5602 h 1356565"/>
              <a:gd name="connsiteX0" fmla="*/ 0 w 1898652"/>
              <a:gd name="connsiteY0" fmla="*/ 5602 h 1356565"/>
              <a:gd name="connsiteX1" fmla="*/ 1076233 w 1898652"/>
              <a:gd name="connsiteY1" fmla="*/ 0 h 1356565"/>
              <a:gd name="connsiteX2" fmla="*/ 1898652 w 1898652"/>
              <a:gd name="connsiteY2" fmla="*/ 546941 h 1356565"/>
              <a:gd name="connsiteX3" fmla="*/ 1898651 w 1898652"/>
              <a:gd name="connsiteY3" fmla="*/ 1356565 h 1356565"/>
              <a:gd name="connsiteX4" fmla="*/ 0 w 1898652"/>
              <a:gd name="connsiteY4" fmla="*/ 1356565 h 1356565"/>
              <a:gd name="connsiteX5" fmla="*/ 0 w 1898652"/>
              <a:gd name="connsiteY5" fmla="*/ 5602 h 1356565"/>
              <a:gd name="connsiteX0" fmla="*/ 0 w 1898652"/>
              <a:gd name="connsiteY0" fmla="*/ 5602 h 1356565"/>
              <a:gd name="connsiteX1" fmla="*/ 1076233 w 1898652"/>
              <a:gd name="connsiteY1" fmla="*/ 0 h 1356565"/>
              <a:gd name="connsiteX2" fmla="*/ 1898652 w 1898652"/>
              <a:gd name="connsiteY2" fmla="*/ 546941 h 1356565"/>
              <a:gd name="connsiteX3" fmla="*/ 1898651 w 1898652"/>
              <a:gd name="connsiteY3" fmla="*/ 1356565 h 1356565"/>
              <a:gd name="connsiteX4" fmla="*/ 807291 w 1898652"/>
              <a:gd name="connsiteY4" fmla="*/ 1353671 h 1356565"/>
              <a:gd name="connsiteX5" fmla="*/ 0 w 1898652"/>
              <a:gd name="connsiteY5" fmla="*/ 1356565 h 1356565"/>
              <a:gd name="connsiteX6" fmla="*/ 0 w 1898652"/>
              <a:gd name="connsiteY6" fmla="*/ 5602 h 1356565"/>
              <a:gd name="connsiteX0" fmla="*/ 0 w 1898652"/>
              <a:gd name="connsiteY0" fmla="*/ 5602 h 1356565"/>
              <a:gd name="connsiteX1" fmla="*/ 1076233 w 1898652"/>
              <a:gd name="connsiteY1" fmla="*/ 0 h 1356565"/>
              <a:gd name="connsiteX2" fmla="*/ 1898652 w 1898652"/>
              <a:gd name="connsiteY2" fmla="*/ 546941 h 1356565"/>
              <a:gd name="connsiteX3" fmla="*/ 1898651 w 1898652"/>
              <a:gd name="connsiteY3" fmla="*/ 1356565 h 1356565"/>
              <a:gd name="connsiteX4" fmla="*/ 807291 w 1898652"/>
              <a:gd name="connsiteY4" fmla="*/ 1353671 h 1356565"/>
              <a:gd name="connsiteX5" fmla="*/ 7938 w 1898652"/>
              <a:gd name="connsiteY5" fmla="*/ 816816 h 1356565"/>
              <a:gd name="connsiteX6" fmla="*/ 0 w 1898652"/>
              <a:gd name="connsiteY6" fmla="*/ 5602 h 135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652" h="1356565">
                <a:moveTo>
                  <a:pt x="0" y="5602"/>
                </a:moveTo>
                <a:lnTo>
                  <a:pt x="1076233" y="0"/>
                </a:lnTo>
                <a:lnTo>
                  <a:pt x="1898652" y="546941"/>
                </a:lnTo>
                <a:cubicBezTo>
                  <a:pt x="1898652" y="816816"/>
                  <a:pt x="1898651" y="1086690"/>
                  <a:pt x="1898651" y="1356565"/>
                </a:cubicBezTo>
                <a:lnTo>
                  <a:pt x="807291" y="1353671"/>
                </a:lnTo>
                <a:lnTo>
                  <a:pt x="7938" y="816816"/>
                </a:lnTo>
                <a:lnTo>
                  <a:pt x="0" y="5602"/>
                </a:lnTo>
                <a:close/>
              </a:path>
            </a:pathLst>
          </a:custGeom>
          <a:solidFill>
            <a:srgbClr val="0075BE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8"/>
          </p:nvPr>
        </p:nvSpPr>
        <p:spPr>
          <a:xfrm>
            <a:off x="271016" y="3240088"/>
            <a:ext cx="1620000" cy="1080000"/>
          </a:xfrm>
          <a:custGeom>
            <a:avLst/>
            <a:gdLst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0 w 1627188"/>
              <a:gd name="connsiteY3" fmla="*/ 1081088 h 1081088"/>
              <a:gd name="connsiteX4" fmla="*/ 0 w 1627188"/>
              <a:gd name="connsiteY4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1348171 w 1627188"/>
              <a:gd name="connsiteY3" fmla="*/ 1079760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811213 h 1081088"/>
              <a:gd name="connsiteX3" fmla="*/ 1348171 w 1627188"/>
              <a:gd name="connsiteY3" fmla="*/ 1079760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1204 h 1082292"/>
              <a:gd name="connsiteX1" fmla="*/ 267208 w 1627188"/>
              <a:gd name="connsiteY1" fmla="*/ 0 h 1082292"/>
              <a:gd name="connsiteX2" fmla="*/ 1627188 w 1627188"/>
              <a:gd name="connsiteY2" fmla="*/ 1204 h 1082292"/>
              <a:gd name="connsiteX3" fmla="*/ 1627188 w 1627188"/>
              <a:gd name="connsiteY3" fmla="*/ 812417 h 1082292"/>
              <a:gd name="connsiteX4" fmla="*/ 1348171 w 1627188"/>
              <a:gd name="connsiteY4" fmla="*/ 1080964 h 1082292"/>
              <a:gd name="connsiteX5" fmla="*/ 0 w 1627188"/>
              <a:gd name="connsiteY5" fmla="*/ 1082292 h 1082292"/>
              <a:gd name="connsiteX6" fmla="*/ 0 w 1627188"/>
              <a:gd name="connsiteY6" fmla="*/ 1204 h 1082292"/>
              <a:gd name="connsiteX0" fmla="*/ 0 w 1627188"/>
              <a:gd name="connsiteY0" fmla="*/ 272667 h 1082292"/>
              <a:gd name="connsiteX1" fmla="*/ 267208 w 1627188"/>
              <a:gd name="connsiteY1" fmla="*/ 0 h 1082292"/>
              <a:gd name="connsiteX2" fmla="*/ 1627188 w 1627188"/>
              <a:gd name="connsiteY2" fmla="*/ 1204 h 1082292"/>
              <a:gd name="connsiteX3" fmla="*/ 1627188 w 1627188"/>
              <a:gd name="connsiteY3" fmla="*/ 812417 h 1082292"/>
              <a:gd name="connsiteX4" fmla="*/ 1348171 w 1627188"/>
              <a:gd name="connsiteY4" fmla="*/ 1080964 h 1082292"/>
              <a:gd name="connsiteX5" fmla="*/ 0 w 1627188"/>
              <a:gd name="connsiteY5" fmla="*/ 1082292 h 1082292"/>
              <a:gd name="connsiteX6" fmla="*/ 0 w 1627188"/>
              <a:gd name="connsiteY6" fmla="*/ 272667 h 108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188" h="1082292">
                <a:moveTo>
                  <a:pt x="0" y="272667"/>
                </a:moveTo>
                <a:lnTo>
                  <a:pt x="267208" y="0"/>
                </a:lnTo>
                <a:lnTo>
                  <a:pt x="1627188" y="1204"/>
                </a:lnTo>
                <a:lnTo>
                  <a:pt x="1627188" y="812417"/>
                </a:lnTo>
                <a:lnTo>
                  <a:pt x="1348171" y="1080964"/>
                </a:lnTo>
                <a:lnTo>
                  <a:pt x="0" y="1082292"/>
                </a:lnTo>
                <a:lnTo>
                  <a:pt x="0" y="272667"/>
                </a:lnTo>
                <a:close/>
              </a:path>
            </a:pathLst>
          </a:custGeom>
          <a:solidFill>
            <a:srgbClr val="73AAD9"/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2"/>
          </p:nvPr>
        </p:nvSpPr>
        <p:spPr>
          <a:xfrm>
            <a:off x="2160141" y="3241292"/>
            <a:ext cx="1619250" cy="1080294"/>
          </a:xfrm>
          <a:custGeom>
            <a:avLst/>
            <a:gdLst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0 w 1627188"/>
              <a:gd name="connsiteY3" fmla="*/ 1081088 h 1081088"/>
              <a:gd name="connsiteX4" fmla="*/ 0 w 1627188"/>
              <a:gd name="connsiteY4" fmla="*/ 0 h 1081088"/>
              <a:gd name="connsiteX0" fmla="*/ 0 w 1627188"/>
              <a:gd name="connsiteY0" fmla="*/ 0 h 1081088"/>
              <a:gd name="connsiteX1" fmla="*/ 1352230 w 1627188"/>
              <a:gd name="connsiteY1" fmla="*/ 2197 h 1081088"/>
              <a:gd name="connsiteX2" fmla="*/ 1627188 w 1627188"/>
              <a:gd name="connsiteY2" fmla="*/ 0 h 1081088"/>
              <a:gd name="connsiteX3" fmla="*/ 1627188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352230 w 1627188"/>
              <a:gd name="connsiteY1" fmla="*/ 2197 h 1081088"/>
              <a:gd name="connsiteX2" fmla="*/ 1627188 w 1627188"/>
              <a:gd name="connsiteY2" fmla="*/ 271663 h 1081088"/>
              <a:gd name="connsiteX3" fmla="*/ 1627188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220486 w 1627188"/>
              <a:gd name="connsiteY1" fmla="*/ 0 h 1081088"/>
              <a:gd name="connsiteX2" fmla="*/ 1627188 w 1627188"/>
              <a:gd name="connsiteY2" fmla="*/ 271663 h 1081088"/>
              <a:gd name="connsiteX3" fmla="*/ 1627188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188" h="1081088">
                <a:moveTo>
                  <a:pt x="0" y="0"/>
                </a:moveTo>
                <a:lnTo>
                  <a:pt x="1220486" y="0"/>
                </a:lnTo>
                <a:lnTo>
                  <a:pt x="1627188" y="271663"/>
                </a:lnTo>
                <a:lnTo>
                  <a:pt x="1627188" y="1081088"/>
                </a:lnTo>
                <a:lnTo>
                  <a:pt x="0" y="1081088"/>
                </a:lnTo>
                <a:lnTo>
                  <a:pt x="0" y="0"/>
                </a:lnTo>
                <a:close/>
              </a:path>
            </a:pathLst>
          </a:custGeom>
          <a:solidFill>
            <a:srgbClr val="73AAD9"/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25"/>
          </p:nvPr>
        </p:nvSpPr>
        <p:spPr>
          <a:xfrm>
            <a:off x="6478588" y="2160588"/>
            <a:ext cx="1889919" cy="2160587"/>
          </a:xfrm>
          <a:custGeom>
            <a:avLst/>
            <a:gdLst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0 w 1627188"/>
              <a:gd name="connsiteY3" fmla="*/ 1081088 h 1081088"/>
              <a:gd name="connsiteX4" fmla="*/ 0 w 1627188"/>
              <a:gd name="connsiteY4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272391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6391 w 1627188"/>
              <a:gd name="connsiteY2" fmla="*/ 816218 h 1081088"/>
              <a:gd name="connsiteX3" fmla="*/ 272391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6391 w 1627188"/>
              <a:gd name="connsiteY2" fmla="*/ 816218 h 1081088"/>
              <a:gd name="connsiteX3" fmla="*/ 464716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188" h="1081088">
                <a:moveTo>
                  <a:pt x="0" y="0"/>
                </a:moveTo>
                <a:lnTo>
                  <a:pt x="1627188" y="0"/>
                </a:lnTo>
                <a:cubicBezTo>
                  <a:pt x="1626922" y="272073"/>
                  <a:pt x="1626657" y="544145"/>
                  <a:pt x="1626391" y="816218"/>
                </a:cubicBezTo>
                <a:lnTo>
                  <a:pt x="464716" y="1081088"/>
                </a:lnTo>
                <a:lnTo>
                  <a:pt x="0" y="1081088"/>
                </a:lnTo>
                <a:lnTo>
                  <a:pt x="0" y="0"/>
                </a:lnTo>
                <a:close/>
              </a:path>
            </a:pathLst>
          </a:custGeom>
          <a:solidFill>
            <a:srgbClr val="73AAD9"/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93688" y="5961724"/>
            <a:ext cx="1776391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it-IT" dirty="0" smtClean="0"/>
              <a:t>KONICA MINOLTA </a:t>
            </a:r>
            <a:br>
              <a:rPr lang="it-IT" dirty="0" smtClean="0"/>
            </a:br>
            <a:r>
              <a:rPr lang="it-IT" dirty="0" smtClean="0"/>
              <a:t>WHITE TEMPLATE NOTE</a:t>
            </a:r>
            <a:endParaRPr lang="it-IT" dirty="0"/>
          </a:p>
        </p:txBody>
      </p:sp>
      <p:sp>
        <p:nvSpPr>
          <p:cNvPr id="12" name="Inhaltsplatzhalter 23"/>
          <p:cNvSpPr>
            <a:spLocks noGrp="1"/>
          </p:cNvSpPr>
          <p:nvPr>
            <p:ph sz="quarter" idx="26"/>
          </p:nvPr>
        </p:nvSpPr>
        <p:spPr>
          <a:xfrm>
            <a:off x="259976" y="4589463"/>
            <a:ext cx="8109323" cy="811212"/>
          </a:xfrm>
          <a:custGeom>
            <a:avLst/>
            <a:gdLst>
              <a:gd name="connsiteX0" fmla="*/ 0 w 8099425"/>
              <a:gd name="connsiteY0" fmla="*/ 0 h 1081087"/>
              <a:gd name="connsiteX1" fmla="*/ 8099425 w 8099425"/>
              <a:gd name="connsiteY1" fmla="*/ 0 h 1081087"/>
              <a:gd name="connsiteX2" fmla="*/ 8099425 w 8099425"/>
              <a:gd name="connsiteY2" fmla="*/ 1081087 h 1081087"/>
              <a:gd name="connsiteX3" fmla="*/ 0 w 8099425"/>
              <a:gd name="connsiteY3" fmla="*/ 1081087 h 1081087"/>
              <a:gd name="connsiteX4" fmla="*/ 0 w 8099425"/>
              <a:gd name="connsiteY4" fmla="*/ 0 h 1081087"/>
              <a:gd name="connsiteX0" fmla="*/ 0 w 8099425"/>
              <a:gd name="connsiteY0" fmla="*/ 0 h 1081087"/>
              <a:gd name="connsiteX1" fmla="*/ 8099425 w 8099425"/>
              <a:gd name="connsiteY1" fmla="*/ 0 h 1081087"/>
              <a:gd name="connsiteX2" fmla="*/ 8099425 w 8099425"/>
              <a:gd name="connsiteY2" fmla="*/ 1081087 h 1081087"/>
              <a:gd name="connsiteX3" fmla="*/ 6749491 w 8099425"/>
              <a:gd name="connsiteY3" fmla="*/ 1077165 h 1081087"/>
              <a:gd name="connsiteX4" fmla="*/ 0 w 8099425"/>
              <a:gd name="connsiteY4" fmla="*/ 1081087 h 1081087"/>
              <a:gd name="connsiteX5" fmla="*/ 0 w 8099425"/>
              <a:gd name="connsiteY5" fmla="*/ 0 h 1081087"/>
              <a:gd name="connsiteX0" fmla="*/ 0 w 8099426"/>
              <a:gd name="connsiteY0" fmla="*/ 0 h 1081087"/>
              <a:gd name="connsiteX1" fmla="*/ 8099425 w 8099426"/>
              <a:gd name="connsiteY1" fmla="*/ 0 h 1081087"/>
              <a:gd name="connsiteX2" fmla="*/ 8099426 w 8099426"/>
              <a:gd name="connsiteY2" fmla="*/ 555625 h 1081087"/>
              <a:gd name="connsiteX3" fmla="*/ 6749491 w 8099426"/>
              <a:gd name="connsiteY3" fmla="*/ 1077165 h 1081087"/>
              <a:gd name="connsiteX4" fmla="*/ 0 w 8099426"/>
              <a:gd name="connsiteY4" fmla="*/ 1081087 h 1081087"/>
              <a:gd name="connsiteX5" fmla="*/ 0 w 8099426"/>
              <a:gd name="connsiteY5" fmla="*/ 0 h 1081087"/>
              <a:gd name="connsiteX0" fmla="*/ 0 w 8099425"/>
              <a:gd name="connsiteY0" fmla="*/ 0 h 1081087"/>
              <a:gd name="connsiteX1" fmla="*/ 8099425 w 8099425"/>
              <a:gd name="connsiteY1" fmla="*/ 0 h 1081087"/>
              <a:gd name="connsiteX2" fmla="*/ 8099425 w 8099425"/>
              <a:gd name="connsiteY2" fmla="*/ 380814 h 1081087"/>
              <a:gd name="connsiteX3" fmla="*/ 6749491 w 8099425"/>
              <a:gd name="connsiteY3" fmla="*/ 1077165 h 1081087"/>
              <a:gd name="connsiteX4" fmla="*/ 0 w 8099425"/>
              <a:gd name="connsiteY4" fmla="*/ 1081087 h 1081087"/>
              <a:gd name="connsiteX5" fmla="*/ 0 w 8099425"/>
              <a:gd name="connsiteY5" fmla="*/ 0 h 1081087"/>
              <a:gd name="connsiteX0" fmla="*/ 9898 w 8109323"/>
              <a:gd name="connsiteY0" fmla="*/ 0 h 1081087"/>
              <a:gd name="connsiteX1" fmla="*/ 8109323 w 8109323"/>
              <a:gd name="connsiteY1" fmla="*/ 0 h 1081087"/>
              <a:gd name="connsiteX2" fmla="*/ 8109323 w 8109323"/>
              <a:gd name="connsiteY2" fmla="*/ 380814 h 1081087"/>
              <a:gd name="connsiteX3" fmla="*/ 6759389 w 8109323"/>
              <a:gd name="connsiteY3" fmla="*/ 1077165 h 1081087"/>
              <a:gd name="connsiteX4" fmla="*/ 9898 w 8109323"/>
              <a:gd name="connsiteY4" fmla="*/ 1081087 h 1081087"/>
              <a:gd name="connsiteX5" fmla="*/ 0 w 8109323"/>
              <a:gd name="connsiteY5" fmla="*/ 717448 h 1081087"/>
              <a:gd name="connsiteX6" fmla="*/ 9898 w 8109323"/>
              <a:gd name="connsiteY6" fmla="*/ 0 h 1081087"/>
              <a:gd name="connsiteX0" fmla="*/ 1089399 w 8109323"/>
              <a:gd name="connsiteY0" fmla="*/ 0 h 1081087"/>
              <a:gd name="connsiteX1" fmla="*/ 8109323 w 8109323"/>
              <a:gd name="connsiteY1" fmla="*/ 0 h 1081087"/>
              <a:gd name="connsiteX2" fmla="*/ 8109323 w 8109323"/>
              <a:gd name="connsiteY2" fmla="*/ 380814 h 1081087"/>
              <a:gd name="connsiteX3" fmla="*/ 6759389 w 8109323"/>
              <a:gd name="connsiteY3" fmla="*/ 1077165 h 1081087"/>
              <a:gd name="connsiteX4" fmla="*/ 9898 w 8109323"/>
              <a:gd name="connsiteY4" fmla="*/ 1081087 h 1081087"/>
              <a:gd name="connsiteX5" fmla="*/ 0 w 8109323"/>
              <a:gd name="connsiteY5" fmla="*/ 717448 h 1081087"/>
              <a:gd name="connsiteX6" fmla="*/ 1089399 w 8109323"/>
              <a:gd name="connsiteY6" fmla="*/ 0 h 1081087"/>
              <a:gd name="connsiteX0" fmla="*/ 1359274 w 8109323"/>
              <a:gd name="connsiteY0" fmla="*/ 0 h 1081087"/>
              <a:gd name="connsiteX1" fmla="*/ 8109323 w 8109323"/>
              <a:gd name="connsiteY1" fmla="*/ 0 h 1081087"/>
              <a:gd name="connsiteX2" fmla="*/ 8109323 w 8109323"/>
              <a:gd name="connsiteY2" fmla="*/ 380814 h 1081087"/>
              <a:gd name="connsiteX3" fmla="*/ 6759389 w 8109323"/>
              <a:gd name="connsiteY3" fmla="*/ 1077165 h 1081087"/>
              <a:gd name="connsiteX4" fmla="*/ 9898 w 8109323"/>
              <a:gd name="connsiteY4" fmla="*/ 1081087 h 1081087"/>
              <a:gd name="connsiteX5" fmla="*/ 0 w 8109323"/>
              <a:gd name="connsiteY5" fmla="*/ 717448 h 1081087"/>
              <a:gd name="connsiteX6" fmla="*/ 1359274 w 8109323"/>
              <a:gd name="connsiteY6" fmla="*/ 0 h 10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9323" h="1081087">
                <a:moveTo>
                  <a:pt x="1359274" y="0"/>
                </a:moveTo>
                <a:lnTo>
                  <a:pt x="8109323" y="0"/>
                </a:lnTo>
                <a:lnTo>
                  <a:pt x="8109323" y="380814"/>
                </a:lnTo>
                <a:lnTo>
                  <a:pt x="6759389" y="1077165"/>
                </a:lnTo>
                <a:lnTo>
                  <a:pt x="9898" y="1081087"/>
                </a:lnTo>
                <a:lnTo>
                  <a:pt x="0" y="717448"/>
                </a:lnTo>
                <a:lnTo>
                  <a:pt x="1359274" y="0"/>
                </a:lnTo>
                <a:close/>
              </a:path>
            </a:pathLst>
          </a:custGeom>
          <a:solidFill>
            <a:srgbClr val="73AAD9"/>
          </a:solidFill>
        </p:spPr>
        <p:txBody>
          <a:bodyPr anchor="b"/>
          <a:lstStyle>
            <a:lvl1pPr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6" y="288008"/>
            <a:ext cx="1455360" cy="84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9"/>
          <p:cNvSpPr>
            <a:spLocks noGrp="1"/>
          </p:cNvSpPr>
          <p:nvPr>
            <p:ph sz="quarter" idx="10"/>
          </p:nvPr>
        </p:nvSpPr>
        <p:spPr>
          <a:xfrm>
            <a:off x="437181" y="1629044"/>
            <a:ext cx="7762543" cy="3573954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>
                <a:solidFill>
                  <a:srgbClr val="4C4C4C"/>
                </a:solidFill>
              </a:defRPr>
            </a:lvl1pPr>
            <a:lvl2pPr>
              <a:buFont typeface="Wingdings" charset="2"/>
              <a:buChar char="§"/>
              <a:defRPr>
                <a:solidFill>
                  <a:srgbClr val="4C4C4C"/>
                </a:solidFill>
              </a:defRPr>
            </a:lvl2pPr>
            <a:lvl3pPr>
              <a:buFont typeface="Wingdings" charset="2"/>
              <a:buChar char="§"/>
              <a:defRPr>
                <a:solidFill>
                  <a:srgbClr val="4C4C4C"/>
                </a:solidFill>
              </a:defRPr>
            </a:lvl3pPr>
            <a:lvl4pPr>
              <a:buFont typeface="Wingdings" charset="2"/>
              <a:buChar char="§"/>
              <a:defRPr>
                <a:solidFill>
                  <a:srgbClr val="4C4C4C"/>
                </a:solidFill>
              </a:defRPr>
            </a:lvl4pPr>
            <a:lvl5pPr>
              <a:buFont typeface="Wingdings" charset="2"/>
              <a:buChar char="§"/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2057324" y="641800"/>
            <a:ext cx="6142829" cy="5719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1448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54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69633" y="463630"/>
            <a:ext cx="6804506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5868" y="1616601"/>
            <a:ext cx="4064513" cy="3361028"/>
          </a:xfrm>
          <a:prstGeom prst="rect">
            <a:avLst/>
          </a:prstGeom>
        </p:spPr>
        <p:txBody>
          <a:bodyPr vert="horz" lIns="0" tIns="34016" rIns="86402" bIns="43201" rtlCol="0">
            <a:normAutofit/>
          </a:bodyPr>
          <a:lstStyle/>
          <a:p>
            <a:pPr marL="220505" lvl="0" indent="-220505" algn="l" defTabSz="864017" rtl="0" eaLnBrk="1" latinLnBrk="0" hangingPunct="1">
              <a:spcBef>
                <a:spcPct val="20000"/>
              </a:spcBef>
              <a:buFontTx/>
              <a:buBlip>
                <a:blip r:embed="rId11"/>
              </a:buBlip>
            </a:pPr>
            <a:r>
              <a:rPr lang="de-DE" dirty="0" smtClean="0"/>
              <a:t>Textmasterformate durch Klicken bearbeiten</a:t>
            </a:r>
          </a:p>
          <a:p>
            <a:pPr marL="456009" lvl="2" indent="-225004" algn="l" defTabSz="864017" rtl="0" eaLnBrk="1" latinLnBrk="0" hangingPunct="1">
              <a:spcBef>
                <a:spcPct val="20000"/>
              </a:spcBef>
              <a:buFont typeface="Symbol" pitchFamily="18" charset="2"/>
              <a:buChar char="-"/>
              <a:tabLst/>
            </a:pPr>
            <a:r>
              <a:rPr lang="de-DE" dirty="0" smtClean="0"/>
              <a:t>Zweite Ebene</a:t>
            </a:r>
          </a:p>
          <a:p>
            <a:pPr marL="678013" lvl="3" indent="-222004" algn="l" defTabSz="679513" rtl="0" eaLnBrk="1" latinLnBrk="0" hangingPunct="1">
              <a:spcBef>
                <a:spcPct val="20000"/>
              </a:spcBef>
              <a:buFont typeface="Symbol" pitchFamily="18" charset="2"/>
              <a:buChar char="-"/>
              <a:tabLst/>
            </a:pPr>
            <a:r>
              <a:rPr lang="de-DE" dirty="0" smtClean="0"/>
              <a:t>Dritte Ebene</a:t>
            </a:r>
          </a:p>
          <a:p>
            <a:pPr marL="930018" lvl="4" indent="-250505" algn="l" defTabSz="864017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dirty="0" smtClean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85040" y="5930061"/>
            <a:ext cx="418045" cy="227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816375" rtl="0" eaLnBrk="1" latinLnBrk="0" hangingPunct="1">
              <a:defRPr lang="de-DE" sz="900" b="1" kern="1200" smtClean="0">
                <a:solidFill>
                  <a:srgbClr val="007EC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408001F-C1D4-40C9-893F-771F9C4402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93688" y="5961724"/>
            <a:ext cx="1776391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it-IT" dirty="0" smtClean="0"/>
              <a:t>KONICA MINOLTA </a:t>
            </a:r>
            <a:br>
              <a:rPr lang="it-IT" dirty="0" smtClean="0"/>
            </a:br>
            <a:r>
              <a:rPr lang="it-IT" dirty="0" smtClean="0"/>
              <a:t>WHITE TEMPLATE NOTE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50" r:id="rId3"/>
    <p:sldLayoutId id="2147483653" r:id="rId4"/>
    <p:sldLayoutId id="2147483663" r:id="rId5"/>
    <p:sldLayoutId id="2147483661" r:id="rId6"/>
    <p:sldLayoutId id="2147483679" r:id="rId7"/>
    <p:sldLayoutId id="2147483680" r:id="rId8"/>
  </p:sldLayoutIdLst>
  <p:hf hdr="0" dt="0"/>
  <p:txStyles>
    <p:titleStyle>
      <a:lvl1pPr algn="l" defTabSz="864017" rtl="0" eaLnBrk="1" latinLnBrk="0" hangingPunct="1">
        <a:lnSpc>
          <a:spcPct val="80000"/>
        </a:lnSpc>
        <a:spcBef>
          <a:spcPct val="0"/>
        </a:spcBef>
        <a:buNone/>
        <a:defRPr lang="de-DE" sz="2100" b="1" kern="1200" cap="all" baseline="0" dirty="0" smtClean="0">
          <a:solidFill>
            <a:srgbClr val="0075B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24006" indent="-324006" algn="l" defTabSz="864017" rtl="0" eaLnBrk="1" latinLnBrk="0" hangingPunct="1">
        <a:spcBef>
          <a:spcPct val="20000"/>
        </a:spcBef>
        <a:buFont typeface="Arial" pitchFamily="34" charset="0"/>
        <a:buChar char="•"/>
        <a:defRPr lang="de-DE" sz="15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02013" indent="-270005" algn="l" defTabSz="864017" rtl="0" eaLnBrk="1" latinLnBrk="0" hangingPunct="1">
        <a:spcBef>
          <a:spcPct val="20000"/>
        </a:spcBef>
        <a:buFont typeface="Arial" pitchFamily="34" charset="0"/>
        <a:buChar char="–"/>
        <a:defRPr lang="de-DE" sz="15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0021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lang="de-DE" sz="1500" b="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12029" indent="-216004" algn="l" defTabSz="864017" rtl="0" eaLnBrk="1" latinLnBrk="0" hangingPunct="1">
        <a:spcBef>
          <a:spcPct val="20000"/>
        </a:spcBef>
        <a:buFont typeface="Arial" pitchFamily="34" charset="0"/>
        <a:buChar char="–"/>
        <a:defRPr lang="de-DE" sz="13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44037" indent="-216004" algn="l" defTabSz="864017" rtl="0" eaLnBrk="1" latinLnBrk="0" hangingPunct="1">
        <a:spcBef>
          <a:spcPct val="20000"/>
        </a:spcBef>
        <a:buFont typeface="Arial" pitchFamily="34" charset="0"/>
        <a:buChar char="»"/>
        <a:defRPr lang="de-DE" sz="13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 txBox="1">
            <a:spLocks noChangeArrowheads="1"/>
          </p:cNvSpPr>
          <p:nvPr/>
        </p:nvSpPr>
        <p:spPr bwMode="auto">
          <a:xfrm>
            <a:off x="510045" y="480702"/>
            <a:ext cx="7344649" cy="3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2" tIns="43201" rIns="86402" bIns="43201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"/>
            <a:r>
              <a:rPr lang="en-US" sz="1900" b="1">
                <a:solidFill>
                  <a:schemeClr val="bg1"/>
                </a:solidFill>
              </a:rPr>
              <a:t>Introducing – digital1234</a:t>
            </a:r>
            <a:endParaRPr lang="en-US" altLang="ja-JP" sz="19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cap="none" dirty="0" smtClean="0"/>
              <a:t>Корпоративные </a:t>
            </a:r>
            <a:r>
              <a:rPr lang="ru-RU" sz="3200" cap="none" dirty="0" smtClean="0"/>
              <a:t>отделы </a:t>
            </a:r>
            <a:r>
              <a:rPr lang="ru-RU" sz="3200" cap="none" dirty="0" smtClean="0"/>
              <a:t>печати</a:t>
            </a:r>
            <a:r>
              <a:rPr lang="en-US" sz="3200" cap="none" dirty="0" smtClean="0"/>
              <a:t> – </a:t>
            </a:r>
            <a:r>
              <a:rPr lang="ru-RU" sz="3200" cap="none" dirty="0" smtClean="0"/>
              <a:t>новые возможности для бизнеса</a:t>
            </a:r>
            <a:endParaRPr lang="nl-NL" sz="320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dirty="0" smtClean="0"/>
              <a:t>Аскар Сатыбеков</a:t>
            </a:r>
            <a:r>
              <a:rPr lang="nl-NL" sz="1800" dirty="0" smtClean="0"/>
              <a:t>– </a:t>
            </a:r>
            <a:r>
              <a:rPr lang="ru-RU" sz="1800" dirty="0"/>
              <a:t>региональный бизнес консультант по </a:t>
            </a:r>
            <a:r>
              <a:rPr lang="ru-RU" sz="1800" dirty="0" smtClean="0"/>
              <a:t>СНГ, </a:t>
            </a:r>
            <a:r>
              <a:rPr lang="en-GB" sz="1800" dirty="0" smtClean="0"/>
              <a:t>Konica </a:t>
            </a:r>
            <a:r>
              <a:rPr lang="en-GB" sz="1800" dirty="0"/>
              <a:t>Minolta Business Solutions Europe GmbH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663889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7985040" y="5930061"/>
            <a:ext cx="418045" cy="227725"/>
          </a:xfrm>
          <a:prstGeom prst="rect">
            <a:avLst/>
          </a:prstGeom>
        </p:spPr>
        <p:txBody>
          <a:bodyPr lIns="86402" tIns="43201" rIns="86402" bIns="43201"/>
          <a:lstStyle/>
          <a:p>
            <a:fld id="{8408001F-C1D4-40C9-893F-771F9C440285}" type="slidenum">
              <a:rPr/>
              <a:pPr/>
              <a:t>10</a:t>
            </a:fld>
            <a:endParaRPr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Корпоративные потребности в печати </a:t>
            </a:r>
            <a:r>
              <a:rPr lang="nl-NL" sz="1800" dirty="0"/>
              <a:t>– </a:t>
            </a:r>
            <a:r>
              <a:rPr lang="ru-RU" sz="1800" dirty="0" smtClean="0"/>
              <a:t>завтра</a:t>
            </a:r>
            <a:endParaRPr lang="nl-NL" sz="1800" dirty="0"/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991099" y="1388495"/>
            <a:ext cx="0" cy="347344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991098" y="4861939"/>
            <a:ext cx="742473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 rot="16200000">
            <a:off x="-544873" y="3284253"/>
            <a:ext cx="2589066" cy="400089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/>
            <a:r>
              <a:rPr lang="ru-RU" sz="2000" dirty="0" smtClean="0">
                <a:solidFill>
                  <a:prstClr val="black"/>
                </a:solidFill>
              </a:rPr>
              <a:t>Сложность документа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682918" y="5042359"/>
            <a:ext cx="1834373" cy="400089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/>
            <a:r>
              <a:rPr lang="ru-RU" sz="2000" dirty="0" smtClean="0">
                <a:solidFill>
                  <a:prstClr val="black"/>
                </a:solidFill>
              </a:rPr>
              <a:t>Размер тиража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9" name="Vrije vorm 8"/>
          <p:cNvSpPr/>
          <p:nvPr/>
        </p:nvSpPr>
        <p:spPr>
          <a:xfrm>
            <a:off x="991102" y="2928875"/>
            <a:ext cx="2691816" cy="1933064"/>
          </a:xfrm>
          <a:custGeom>
            <a:avLst/>
            <a:gdLst>
              <a:gd name="connsiteX0" fmla="*/ 0 w 3124110"/>
              <a:gd name="connsiteY0" fmla="*/ 71048 h 2389748"/>
              <a:gd name="connsiteX1" fmla="*/ 1446662 w 3124110"/>
              <a:gd name="connsiteY1" fmla="*/ 84696 h 2389748"/>
              <a:gd name="connsiteX2" fmla="*/ 2784143 w 3124110"/>
              <a:gd name="connsiteY2" fmla="*/ 917209 h 2389748"/>
              <a:gd name="connsiteX3" fmla="*/ 3098041 w 3124110"/>
              <a:gd name="connsiteY3" fmla="*/ 2268338 h 2389748"/>
              <a:gd name="connsiteX4" fmla="*/ 3084394 w 3124110"/>
              <a:gd name="connsiteY4" fmla="*/ 2241042 h 238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110" h="2389748">
                <a:moveTo>
                  <a:pt x="0" y="71048"/>
                </a:moveTo>
                <a:cubicBezTo>
                  <a:pt x="491319" y="7358"/>
                  <a:pt x="982638" y="-56331"/>
                  <a:pt x="1446662" y="84696"/>
                </a:cubicBezTo>
                <a:cubicBezTo>
                  <a:pt x="1910686" y="225723"/>
                  <a:pt x="2508913" y="553269"/>
                  <a:pt x="2784143" y="917209"/>
                </a:cubicBezTo>
                <a:cubicBezTo>
                  <a:pt x="3059373" y="1281149"/>
                  <a:pt x="3047999" y="2047699"/>
                  <a:pt x="3098041" y="2268338"/>
                </a:cubicBezTo>
                <a:cubicBezTo>
                  <a:pt x="3148083" y="2488977"/>
                  <a:pt x="3116238" y="2365009"/>
                  <a:pt x="3084394" y="22410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PIJL-OMHOOG 23"/>
          <p:cNvSpPr/>
          <p:nvPr/>
        </p:nvSpPr>
        <p:spPr>
          <a:xfrm rot="16200000">
            <a:off x="3628443" y="3732856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endParaRPr lang="nl-NL">
              <a:solidFill>
                <a:prstClr val="white"/>
              </a:solidFill>
            </a:endParaRPr>
          </a:p>
        </p:txBody>
      </p:sp>
      <p:sp>
        <p:nvSpPr>
          <p:cNvPr id="14" name="Vrije vorm 13"/>
          <p:cNvSpPr/>
          <p:nvPr/>
        </p:nvSpPr>
        <p:spPr>
          <a:xfrm>
            <a:off x="4993788" y="1446664"/>
            <a:ext cx="3422048" cy="1193461"/>
          </a:xfrm>
          <a:custGeom>
            <a:avLst/>
            <a:gdLst>
              <a:gd name="connsiteX0" fmla="*/ 0 w 3802611"/>
              <a:gd name="connsiteY0" fmla="*/ 0 h 1605980"/>
              <a:gd name="connsiteX1" fmla="*/ 232012 w 3802611"/>
              <a:gd name="connsiteY1" fmla="*/ 1064525 h 1605980"/>
              <a:gd name="connsiteX2" fmla="*/ 1351128 w 3802611"/>
              <a:gd name="connsiteY2" fmla="*/ 1501253 h 1605980"/>
              <a:gd name="connsiteX3" fmla="*/ 3603009 w 3802611"/>
              <a:gd name="connsiteY3" fmla="*/ 1596788 h 1605980"/>
              <a:gd name="connsiteX4" fmla="*/ 3548418 w 3802611"/>
              <a:gd name="connsiteY4" fmla="*/ 1596788 h 160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2611" h="1605980">
                <a:moveTo>
                  <a:pt x="0" y="0"/>
                </a:moveTo>
                <a:cubicBezTo>
                  <a:pt x="3412" y="407158"/>
                  <a:pt x="6824" y="814316"/>
                  <a:pt x="232012" y="1064525"/>
                </a:cubicBezTo>
                <a:cubicBezTo>
                  <a:pt x="457200" y="1314734"/>
                  <a:pt x="789295" y="1412543"/>
                  <a:pt x="1351128" y="1501253"/>
                </a:cubicBezTo>
                <a:cubicBezTo>
                  <a:pt x="1912961" y="1589963"/>
                  <a:pt x="3236794" y="1580866"/>
                  <a:pt x="3603009" y="1596788"/>
                </a:cubicBezTo>
                <a:cubicBezTo>
                  <a:pt x="3969224" y="1612710"/>
                  <a:pt x="3758821" y="1604749"/>
                  <a:pt x="3548418" y="15967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endParaRPr lang="nl-NL">
              <a:solidFill>
                <a:prstClr val="white"/>
              </a:solidFill>
            </a:endParaRPr>
          </a:p>
        </p:txBody>
      </p:sp>
      <p:sp>
        <p:nvSpPr>
          <p:cNvPr id="28" name="PIJL-OMHOOG 27"/>
          <p:cNvSpPr/>
          <p:nvPr/>
        </p:nvSpPr>
        <p:spPr>
          <a:xfrm rot="18709851">
            <a:off x="3981649" y="2278560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endParaRPr lang="nl-NL">
              <a:solidFill>
                <a:prstClr val="white"/>
              </a:solidFill>
            </a:endParaRPr>
          </a:p>
        </p:txBody>
      </p:sp>
      <p:sp>
        <p:nvSpPr>
          <p:cNvPr id="29" name="PIJL-OMHOOG 28"/>
          <p:cNvSpPr/>
          <p:nvPr/>
        </p:nvSpPr>
        <p:spPr>
          <a:xfrm>
            <a:off x="5943987" y="2622245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endParaRPr lang="nl-NL">
              <a:solidFill>
                <a:prstClr val="white"/>
              </a:solidFill>
            </a:endParaRPr>
          </a:p>
        </p:txBody>
      </p:sp>
      <p:sp>
        <p:nvSpPr>
          <p:cNvPr id="21" name="Ovaal 20"/>
          <p:cNvSpPr/>
          <p:nvPr/>
        </p:nvSpPr>
        <p:spPr>
          <a:xfrm>
            <a:off x="2644110" y="3028065"/>
            <a:ext cx="1672580" cy="56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r>
              <a:rPr lang="ru-RU" sz="1400" dirty="0" smtClean="0">
                <a:solidFill>
                  <a:prstClr val="white"/>
                </a:solidFill>
              </a:rPr>
              <a:t>Аутсорсинг</a:t>
            </a:r>
            <a:r>
              <a:rPr lang="nl-NL" sz="1400" dirty="0" smtClean="0">
                <a:solidFill>
                  <a:prstClr val="white"/>
                </a:solidFill>
              </a:rPr>
              <a:t>?</a:t>
            </a:r>
            <a:endParaRPr lang="nl-NL" sz="1400" dirty="0">
              <a:solidFill>
                <a:prstClr val="white"/>
              </a:solidFill>
            </a:endParaRPr>
          </a:p>
        </p:txBody>
      </p:sp>
      <p:sp>
        <p:nvSpPr>
          <p:cNvPr id="18" name="Ovaal 17"/>
          <p:cNvSpPr/>
          <p:nvPr/>
        </p:nvSpPr>
        <p:spPr>
          <a:xfrm>
            <a:off x="4266090" y="2727714"/>
            <a:ext cx="1672580" cy="56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r>
              <a:rPr lang="nl-NL" sz="1400" dirty="0" smtClean="0">
                <a:solidFill>
                  <a:prstClr val="white"/>
                </a:solidFill>
              </a:rPr>
              <a:t>Cross media?</a:t>
            </a:r>
            <a:endParaRPr lang="nl-NL" sz="1400" dirty="0">
              <a:solidFill>
                <a:prstClr val="white"/>
              </a:solidFill>
            </a:endParaRPr>
          </a:p>
        </p:txBody>
      </p:sp>
      <p:sp>
        <p:nvSpPr>
          <p:cNvPr id="19" name="Tekstvak 37"/>
          <p:cNvSpPr txBox="1"/>
          <p:nvPr/>
        </p:nvSpPr>
        <p:spPr>
          <a:xfrm>
            <a:off x="1098674" y="1726378"/>
            <a:ext cx="3446416" cy="907921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/>
            <a:r>
              <a:rPr lang="ru-RU" dirty="0" smtClean="0">
                <a:solidFill>
                  <a:prstClr val="black"/>
                </a:solidFill>
              </a:rPr>
              <a:t>Внешний </a:t>
            </a:r>
            <a:r>
              <a:rPr lang="nl-NL" dirty="0" smtClean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локальные </a:t>
            </a:r>
            <a:r>
              <a:rPr lang="ru-RU" dirty="0" err="1" smtClean="0">
                <a:solidFill>
                  <a:prstClr val="black"/>
                </a:solidFill>
              </a:rPr>
              <a:t>копицентры</a:t>
            </a:r>
            <a:endParaRPr lang="nl-NL" dirty="0">
              <a:solidFill>
                <a:prstClr val="black"/>
              </a:solidFill>
            </a:endParaRPr>
          </a:p>
          <a:p>
            <a:pPr marL="285690" indent="-28569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Большой размер тиража</a:t>
            </a:r>
            <a:r>
              <a:rPr lang="nl-NL" sz="1200" dirty="0" smtClean="0">
                <a:solidFill>
                  <a:prstClr val="black"/>
                </a:solidFill>
              </a:rPr>
              <a:t>, </a:t>
            </a:r>
            <a:endParaRPr lang="nl-NL" sz="1200" dirty="0">
              <a:solidFill>
                <a:prstClr val="black"/>
              </a:solidFill>
            </a:endParaRPr>
          </a:p>
          <a:p>
            <a:pPr marL="285690" indent="-28569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Более сложные документы и их </a:t>
            </a:r>
          </a:p>
          <a:p>
            <a:pPr defTabSz="863832"/>
            <a:r>
              <a:rPr lang="ru-RU" sz="1200" dirty="0" smtClean="0">
                <a:solidFill>
                  <a:prstClr val="black"/>
                </a:solidFill>
              </a:rPr>
              <a:t>финишная обработка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20" name="Tekstvak 34"/>
          <p:cNvSpPr txBox="1"/>
          <p:nvPr/>
        </p:nvSpPr>
        <p:spPr>
          <a:xfrm>
            <a:off x="1035016" y="3650377"/>
            <a:ext cx="2215053" cy="984865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/>
            <a:r>
              <a:rPr lang="ru-RU" dirty="0" smtClean="0">
                <a:solidFill>
                  <a:prstClr val="black"/>
                </a:solidFill>
              </a:rPr>
              <a:t>Децентрализованная </a:t>
            </a:r>
          </a:p>
          <a:p>
            <a:pPr defTabSz="863832"/>
            <a:r>
              <a:rPr lang="ru-RU" dirty="0" smtClean="0">
                <a:solidFill>
                  <a:prstClr val="black"/>
                </a:solidFill>
              </a:rPr>
              <a:t>печать </a:t>
            </a:r>
            <a:endParaRPr lang="nl-NL" dirty="0">
              <a:solidFill>
                <a:prstClr val="black"/>
              </a:solidFill>
            </a:endParaRPr>
          </a:p>
          <a:p>
            <a:pPr marL="171412" indent="-171412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Простые документы </a:t>
            </a:r>
            <a:r>
              <a:rPr lang="nl-NL" sz="1200" dirty="0" smtClean="0">
                <a:solidFill>
                  <a:prstClr val="black"/>
                </a:solidFill>
              </a:rPr>
              <a:t>:</a:t>
            </a:r>
            <a:endParaRPr lang="nl-NL" sz="1200" dirty="0">
              <a:solidFill>
                <a:prstClr val="black"/>
              </a:solidFill>
            </a:endParaRPr>
          </a:p>
          <a:p>
            <a:pPr defTabSz="863832"/>
            <a:r>
              <a:rPr lang="nl-NL" sz="1200" dirty="0">
                <a:solidFill>
                  <a:prstClr val="black"/>
                </a:solidFill>
              </a:rPr>
              <a:t>     Emails, </a:t>
            </a:r>
            <a:r>
              <a:rPr lang="ru-RU" sz="1200" dirty="0" smtClean="0">
                <a:solidFill>
                  <a:prstClr val="black"/>
                </a:solidFill>
              </a:rPr>
              <a:t>презентации и т.п.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22" name="Tekstvak 35"/>
          <p:cNvSpPr txBox="1"/>
          <p:nvPr/>
        </p:nvSpPr>
        <p:spPr>
          <a:xfrm>
            <a:off x="4823092" y="3353344"/>
            <a:ext cx="3536184" cy="1461918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/>
            <a:r>
              <a:rPr lang="nl-NL" dirty="0">
                <a:solidFill>
                  <a:prstClr val="black"/>
                </a:solidFill>
              </a:rPr>
              <a:t>CRD – </a:t>
            </a:r>
            <a:r>
              <a:rPr lang="ru-RU" dirty="0" smtClean="0">
                <a:solidFill>
                  <a:prstClr val="black"/>
                </a:solidFill>
              </a:rPr>
              <a:t>Централизованная печать</a:t>
            </a:r>
            <a:endParaRPr lang="nl-NL" dirty="0">
              <a:solidFill>
                <a:prstClr val="black"/>
              </a:solidFill>
            </a:endParaRPr>
          </a:p>
          <a:p>
            <a:pPr marL="171450" indent="-17145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Большие тиражи</a:t>
            </a:r>
            <a:r>
              <a:rPr lang="nl-NL" sz="1200" dirty="0" smtClean="0">
                <a:solidFill>
                  <a:prstClr val="black"/>
                </a:solidFill>
              </a:rPr>
              <a:t>,</a:t>
            </a:r>
            <a:r>
              <a:rPr lang="ru-RU" sz="1200" dirty="0" smtClean="0">
                <a:solidFill>
                  <a:prstClr val="black"/>
                </a:solidFill>
              </a:rPr>
              <a:t> базовая финишная обработка </a:t>
            </a:r>
          </a:p>
          <a:p>
            <a:pPr defTabSz="863832"/>
            <a:r>
              <a:rPr lang="ru-RU" sz="1200" dirty="0" smtClean="0">
                <a:solidFill>
                  <a:prstClr val="black"/>
                </a:solidFill>
              </a:rPr>
              <a:t>документов</a:t>
            </a:r>
          </a:p>
          <a:p>
            <a:pPr marL="171450" indent="-17145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Улучшенные возможности</a:t>
            </a:r>
          </a:p>
          <a:p>
            <a:pPr marL="171450" indent="-17145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Новые приложения</a:t>
            </a:r>
          </a:p>
          <a:p>
            <a:pPr marL="171450" indent="-17145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Координация с децентрализованной печатью</a:t>
            </a:r>
          </a:p>
          <a:p>
            <a:pPr marL="171450" indent="-17145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Новые услуги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23" name="Tekstvak 38"/>
          <p:cNvSpPr txBox="1"/>
          <p:nvPr/>
        </p:nvSpPr>
        <p:spPr>
          <a:xfrm>
            <a:off x="5130718" y="1388495"/>
            <a:ext cx="3591777" cy="984865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>
              <a:tabLst>
                <a:tab pos="1076325" algn="l"/>
              </a:tabLst>
            </a:pPr>
            <a:r>
              <a:rPr lang="ru-RU" dirty="0" smtClean="0">
                <a:solidFill>
                  <a:prstClr val="black"/>
                </a:solidFill>
              </a:rPr>
              <a:t>Внешний</a:t>
            </a:r>
            <a:r>
              <a:rPr lang="nl-NL" dirty="0" smtClean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	полномасштабная </a:t>
            </a:r>
          </a:p>
          <a:p>
            <a:pPr defTabSz="863832">
              <a:tabLst>
                <a:tab pos="1076325" algn="l"/>
              </a:tabLst>
            </a:pPr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типография</a:t>
            </a:r>
            <a:endParaRPr lang="nl-NL" dirty="0">
              <a:solidFill>
                <a:prstClr val="black"/>
              </a:solidFill>
            </a:endParaRPr>
          </a:p>
          <a:p>
            <a:pPr marL="285690" indent="-28569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Очень большие тиражи</a:t>
            </a:r>
            <a:r>
              <a:rPr lang="nl-NL" sz="1200" dirty="0" smtClean="0">
                <a:solidFill>
                  <a:prstClr val="black"/>
                </a:solidFill>
              </a:rPr>
              <a:t>,</a:t>
            </a:r>
            <a:endParaRPr lang="nl-NL" sz="1200" dirty="0">
              <a:solidFill>
                <a:prstClr val="black"/>
              </a:solidFill>
            </a:endParaRPr>
          </a:p>
          <a:p>
            <a:pPr marL="285690" indent="-28569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Сложные документы и их финишная обработка</a:t>
            </a:r>
            <a:endParaRPr lang="nl-NL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7985040" y="5930061"/>
            <a:ext cx="418045" cy="227725"/>
          </a:xfrm>
          <a:prstGeom prst="rect">
            <a:avLst/>
          </a:prstGeom>
        </p:spPr>
        <p:txBody>
          <a:bodyPr lIns="86402" tIns="43201" rIns="86402" bIns="43201"/>
          <a:lstStyle/>
          <a:p>
            <a:fld id="{8408001F-C1D4-40C9-893F-771F9C440285}" type="slidenum">
              <a:rPr/>
              <a:pPr/>
              <a:t>11</a:t>
            </a:fld>
            <a:endParaRPr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Тренды корпоративной печати 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14936" y="1242369"/>
            <a:ext cx="814590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505" lvl="0" indent="-256505">
              <a:spcBef>
                <a:spcPct val="20000"/>
              </a:spcBef>
              <a:buBlip>
                <a:blip r:embed="rId2"/>
              </a:buBlip>
            </a:pPr>
            <a:r>
              <a:rPr lang="ru-RU" sz="18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Каким образом компании удовлетворяют свои потребности в печати</a:t>
            </a:r>
            <a:r>
              <a:rPr lang="nl-NL" sz="18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:</a:t>
            </a:r>
          </a:p>
          <a:p>
            <a:pPr marL="774908" lvl="1" indent="-342900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За счет внутренних ресурсов</a:t>
            </a:r>
            <a:r>
              <a:rPr lang="en-US" sz="1600" dirty="0" smtClean="0">
                <a:latin typeface="+mj-lt"/>
              </a:rPr>
              <a:t>(CRD – </a:t>
            </a:r>
            <a:r>
              <a:rPr lang="ru-RU" sz="1600" dirty="0" smtClean="0">
                <a:latin typeface="+mj-lt"/>
              </a:rPr>
              <a:t>владение как центром расходов или центром доходов</a:t>
            </a:r>
            <a:r>
              <a:rPr lang="en-US" sz="1600" dirty="0" smtClean="0">
                <a:latin typeface="+mj-lt"/>
              </a:rPr>
              <a:t>)</a:t>
            </a:r>
            <a:endParaRPr lang="en-US" sz="1600" dirty="0">
              <a:latin typeface="+mj-lt"/>
            </a:endParaRPr>
          </a:p>
          <a:p>
            <a:pPr marL="774908" lvl="1" indent="-342900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Аутсорсинг</a:t>
            </a:r>
            <a:r>
              <a:rPr lang="en-US" sz="1600" dirty="0" smtClean="0">
                <a:latin typeface="+mj-lt"/>
              </a:rPr>
              <a:t>: </a:t>
            </a:r>
            <a:r>
              <a:rPr lang="ru-RU" sz="1600" dirty="0" smtClean="0">
                <a:latin typeface="+mj-lt"/>
              </a:rPr>
              <a:t>Услуги по управлению оборудованием</a:t>
            </a:r>
            <a:r>
              <a:rPr lang="en-US" sz="1600" dirty="0" smtClean="0">
                <a:latin typeface="+mj-lt"/>
              </a:rPr>
              <a:t>: </a:t>
            </a:r>
            <a:r>
              <a:rPr lang="ru-RU" sz="1600" dirty="0" smtClean="0">
                <a:latin typeface="+mj-lt"/>
              </a:rPr>
              <a:t>другая компания управляет принтерами/МФУ компании, включая </a:t>
            </a:r>
            <a:r>
              <a:rPr lang="en-US" sz="1600" dirty="0" smtClean="0">
                <a:latin typeface="+mj-lt"/>
              </a:rPr>
              <a:t>CRD</a:t>
            </a:r>
            <a:endParaRPr lang="en-US" sz="1600" dirty="0">
              <a:latin typeface="+mj-lt"/>
            </a:endParaRPr>
          </a:p>
          <a:p>
            <a:pPr marL="774908" lvl="1" indent="-342900">
              <a:buFont typeface="+mj-lt"/>
              <a:buAutoNum type="arabicPeriod"/>
            </a:pPr>
            <a:r>
              <a:rPr lang="ru-RU" sz="1600" dirty="0"/>
              <a:t>Аутсорсинг</a:t>
            </a:r>
            <a:r>
              <a:rPr lang="en-US" sz="1600" dirty="0"/>
              <a:t>: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Другая компания  осуществляет печать на своем оборудовании </a:t>
            </a:r>
            <a:endParaRPr lang="en-US" sz="1600" dirty="0" smtClean="0">
              <a:latin typeface="+mj-lt"/>
            </a:endParaRPr>
          </a:p>
          <a:p>
            <a:pPr lvl="1"/>
            <a:endParaRPr lang="nl-BE" sz="1600" dirty="0">
              <a:latin typeface="+mj-lt"/>
            </a:endParaRPr>
          </a:p>
          <a:p>
            <a:pPr marL="256505" lvl="0" indent="-256505">
              <a:spcBef>
                <a:spcPct val="20000"/>
              </a:spcBef>
              <a:buBlip>
                <a:blip r:embed="rId2"/>
              </a:buBlip>
            </a:pPr>
            <a:r>
              <a:rPr lang="ru-RU" sz="18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Все компании изучают свои возможности </a:t>
            </a:r>
            <a:r>
              <a:rPr lang="en-US" sz="1800" b="1" dirty="0" smtClean="0">
                <a:latin typeface="+mj-lt"/>
              </a:rPr>
              <a:t>:</a:t>
            </a:r>
            <a:endParaRPr lang="en-US" sz="1800" b="1" dirty="0">
              <a:latin typeface="+mj-lt"/>
            </a:endParaRPr>
          </a:p>
          <a:p>
            <a:pPr marL="717758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За счет внутренних ресурсов или аутсорсинг</a:t>
            </a:r>
            <a:r>
              <a:rPr lang="en-US" sz="1600" dirty="0" smtClean="0">
                <a:latin typeface="+mj-lt"/>
              </a:rPr>
              <a:t>?</a:t>
            </a:r>
            <a:endParaRPr lang="en-US" sz="1600" dirty="0">
              <a:latin typeface="+mj-lt"/>
            </a:endParaRPr>
          </a:p>
          <a:p>
            <a:pPr marL="717758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Оптимизация для решения потребностей в печати</a:t>
            </a:r>
            <a:endParaRPr lang="en-US" sz="1600" dirty="0">
              <a:latin typeface="+mj-lt"/>
            </a:endParaRPr>
          </a:p>
          <a:p>
            <a:pPr marL="717758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Снижение расходов</a:t>
            </a:r>
            <a:endParaRPr lang="en-US" sz="1600" dirty="0">
              <a:latin typeface="+mj-lt"/>
            </a:endParaRPr>
          </a:p>
          <a:p>
            <a:endParaRPr lang="nl-BE" sz="1800" dirty="0">
              <a:latin typeface="+mj-lt"/>
            </a:endParaRPr>
          </a:p>
          <a:p>
            <a:pPr marL="256505" lvl="0" indent="-256505">
              <a:spcBef>
                <a:spcPct val="20000"/>
              </a:spcBef>
              <a:buBlip>
                <a:blip r:embed="rId2"/>
              </a:buBlip>
            </a:pPr>
            <a:r>
              <a:rPr lang="ru-RU" sz="18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Компании  необходимо решить в каком направлении нужно двигаться </a:t>
            </a:r>
            <a:endParaRPr lang="en-US" sz="1800" b="1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 </a:t>
            </a:r>
            <a:endParaRPr lang="nl-NL" sz="18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nl-NL" sz="18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256505" lvl="0" indent="-256505">
              <a:spcBef>
                <a:spcPct val="20000"/>
              </a:spcBef>
              <a:buBlip>
                <a:blip r:embed="rId2"/>
              </a:buBlip>
            </a:pPr>
            <a:endParaRPr lang="nl-NL" sz="18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256505" lvl="0" indent="-256505">
              <a:spcBef>
                <a:spcPct val="20000"/>
              </a:spcBef>
              <a:buBlip>
                <a:blip r:embed="rId2"/>
              </a:buBlip>
            </a:pPr>
            <a:endParaRPr lang="nl-NL" sz="18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001F-C1D4-40C9-893F-771F9C440285}" type="slidenum">
              <a:rPr/>
              <a:pPr/>
              <a:t>12</a:t>
            </a:fld>
            <a:endParaRPr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Тренды на рынке </a:t>
            </a:r>
            <a:r>
              <a:rPr lang="de-DE" dirty="0" smtClean="0"/>
              <a:t>CRD</a:t>
            </a:r>
            <a:endParaRPr lang="de-D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3679" y="1259871"/>
            <a:ext cx="8187162" cy="4545505"/>
          </a:xfrm>
        </p:spPr>
        <p:txBody>
          <a:bodyPr>
            <a:noAutofit/>
          </a:bodyPr>
          <a:lstStyle/>
          <a:p>
            <a:r>
              <a:rPr lang="ru-RU" sz="1400" dirty="0" smtClean="0"/>
              <a:t>Роль </a:t>
            </a:r>
            <a:r>
              <a:rPr lang="nl-NL" sz="1400" dirty="0" smtClean="0"/>
              <a:t> </a:t>
            </a:r>
            <a:r>
              <a:rPr lang="nl-NL" sz="1400" dirty="0"/>
              <a:t>CRD </a:t>
            </a:r>
            <a:r>
              <a:rPr lang="ru-RU" sz="1400" dirty="0" err="1" smtClean="0"/>
              <a:t>эволюционируется</a:t>
            </a:r>
            <a:r>
              <a:rPr lang="nl-NL" sz="1400" dirty="0" smtClean="0"/>
              <a:t>..</a:t>
            </a:r>
            <a:endParaRPr lang="nl-NL" sz="1200" dirty="0"/>
          </a:p>
          <a:p>
            <a:pPr lvl="1"/>
            <a:r>
              <a:rPr lang="ru-RU" sz="1200" dirty="0" smtClean="0"/>
              <a:t>Становится более нацеленным на маркетинг и оказание услуг</a:t>
            </a:r>
            <a:endParaRPr lang="nl-NL" sz="1200" dirty="0" smtClean="0"/>
          </a:p>
          <a:p>
            <a:pPr lvl="2"/>
            <a:r>
              <a:rPr lang="ru-RU" sz="1000" dirty="0" smtClean="0"/>
              <a:t>Большая потребность в предпринимательских навыках и маркетинговой экспертизе</a:t>
            </a:r>
            <a:endParaRPr lang="nl-NL" sz="1000" dirty="0" smtClean="0"/>
          </a:p>
          <a:p>
            <a:endParaRPr lang="nl-NL" sz="1200" dirty="0"/>
          </a:p>
          <a:p>
            <a:r>
              <a:rPr lang="ru-RU" sz="1400" dirty="0" smtClean="0"/>
              <a:t>Новые потребности бизнеса  </a:t>
            </a:r>
            <a:endParaRPr lang="nl-NL" sz="1400" dirty="0"/>
          </a:p>
          <a:p>
            <a:pPr lvl="1"/>
            <a:r>
              <a:rPr lang="ru-RU" sz="1200" dirty="0" smtClean="0"/>
              <a:t>Размеры тиражей продолжают уменьшаться, а </a:t>
            </a:r>
            <a:r>
              <a:rPr lang="en-GB" sz="1200" dirty="0" smtClean="0"/>
              <a:t> </a:t>
            </a:r>
            <a:r>
              <a:rPr lang="ru-RU" sz="1200" dirty="0" smtClean="0"/>
              <a:t>количество заказов увеличивается</a:t>
            </a:r>
            <a:endParaRPr lang="en-GB" sz="1200" dirty="0"/>
          </a:p>
          <a:p>
            <a:pPr lvl="1"/>
            <a:r>
              <a:rPr lang="ru-RU" sz="1200" dirty="0" smtClean="0"/>
              <a:t>Внутренние потребители ожидают более быстрого выполнения заказа</a:t>
            </a:r>
            <a:r>
              <a:rPr lang="en-GB" sz="1200" dirty="0" smtClean="0"/>
              <a:t>!</a:t>
            </a:r>
            <a:endParaRPr lang="en-GB" sz="1200" dirty="0"/>
          </a:p>
          <a:p>
            <a:pPr lvl="1"/>
            <a:r>
              <a:rPr lang="ru-RU" sz="1200" dirty="0" smtClean="0"/>
              <a:t>Требуется большее количество услуг  </a:t>
            </a:r>
            <a:endParaRPr lang="en-GB" sz="1200" dirty="0"/>
          </a:p>
          <a:p>
            <a:pPr lvl="2"/>
            <a:r>
              <a:rPr lang="ru-RU" sz="1000" dirty="0"/>
              <a:t>н</a:t>
            </a:r>
            <a:r>
              <a:rPr lang="ru-RU" sz="1000" dirty="0" smtClean="0"/>
              <a:t>апример, более персонализированная печать</a:t>
            </a:r>
            <a:endParaRPr lang="en-GB" sz="1000" dirty="0"/>
          </a:p>
          <a:p>
            <a:pPr lvl="2"/>
            <a:r>
              <a:rPr lang="ru-RU" sz="1000" dirty="0"/>
              <a:t>и</a:t>
            </a:r>
            <a:r>
              <a:rPr lang="ru-RU" sz="1000" dirty="0" smtClean="0"/>
              <a:t>ли консультирование по использованию </a:t>
            </a:r>
            <a:r>
              <a:rPr lang="en-GB" sz="1000" dirty="0" smtClean="0"/>
              <a:t>cross-media</a:t>
            </a:r>
            <a:r>
              <a:rPr lang="en-GB" sz="1000" dirty="0"/>
              <a:t>!</a:t>
            </a:r>
          </a:p>
          <a:p>
            <a:pPr lvl="1"/>
            <a:endParaRPr lang="en-GB" sz="1200" dirty="0"/>
          </a:p>
          <a:p>
            <a:r>
              <a:rPr lang="ru-RU" sz="1400" dirty="0" smtClean="0"/>
              <a:t>Ключевые технологические тренды </a:t>
            </a:r>
            <a:r>
              <a:rPr lang="nl-NL" sz="1400" dirty="0" smtClean="0"/>
              <a:t>*</a:t>
            </a:r>
            <a:endParaRPr lang="nl-NL" sz="1400" dirty="0"/>
          </a:p>
          <a:p>
            <a:pPr lvl="1"/>
            <a:r>
              <a:rPr lang="ru-RU" sz="1200" dirty="0" smtClean="0"/>
              <a:t>Простая ч/б печать уменьшается, а цветная печать быстро растет</a:t>
            </a:r>
            <a:endParaRPr lang="nl-NL" sz="1200" dirty="0"/>
          </a:p>
          <a:p>
            <a:pPr lvl="1"/>
            <a:r>
              <a:rPr lang="ru-RU" sz="1200" dirty="0" smtClean="0"/>
              <a:t>Офсетная печать  уменьшается </a:t>
            </a:r>
            <a:r>
              <a:rPr lang="nl-NL" sz="1200" dirty="0" smtClean="0"/>
              <a:t> </a:t>
            </a:r>
            <a:endParaRPr lang="nl-NL" sz="1200" dirty="0"/>
          </a:p>
          <a:p>
            <a:pPr lvl="1"/>
            <a:r>
              <a:rPr lang="ru-RU" sz="1200" dirty="0" smtClean="0"/>
              <a:t>Цифровые принтеры и МФУ имеют больше возможностей  </a:t>
            </a:r>
            <a:endParaRPr lang="nl-NL" sz="1200" dirty="0"/>
          </a:p>
          <a:p>
            <a:pPr lvl="1"/>
            <a:r>
              <a:rPr lang="ru-RU" sz="1200" dirty="0" smtClean="0"/>
              <a:t>Цифровые производительные машины имеют лучшие технологии и возможности по «</a:t>
            </a:r>
            <a:r>
              <a:rPr lang="en-US" sz="1200" dirty="0" smtClean="0"/>
              <a:t>in-line</a:t>
            </a:r>
            <a:r>
              <a:rPr lang="ru-RU" sz="1200" dirty="0" smtClean="0"/>
              <a:t>»</a:t>
            </a:r>
            <a:r>
              <a:rPr lang="en-US" sz="1200" dirty="0" smtClean="0"/>
              <a:t> </a:t>
            </a:r>
            <a:r>
              <a:rPr lang="ru-RU" sz="1200" dirty="0" smtClean="0"/>
              <a:t>финишной обработке </a:t>
            </a:r>
            <a:r>
              <a:rPr lang="nl-NL" sz="1200" dirty="0" smtClean="0"/>
              <a:t> </a:t>
            </a:r>
            <a:endParaRPr lang="nl-NL" sz="1200" dirty="0"/>
          </a:p>
          <a:p>
            <a:pPr lvl="1"/>
            <a:r>
              <a:rPr lang="ru-RU" sz="1200" dirty="0" smtClean="0"/>
              <a:t>Направление заказов на печать в электронном виде быстро становится популярным</a:t>
            </a:r>
            <a:endParaRPr lang="nl-NL" sz="1200" dirty="0" smtClean="0"/>
          </a:p>
          <a:p>
            <a:pPr lvl="1"/>
            <a:r>
              <a:rPr lang="ru-RU" sz="1200" dirty="0" smtClean="0"/>
              <a:t>Автоматизация документооборота рассматривается как ключевое требование </a:t>
            </a:r>
            <a:endParaRPr lang="nl-NL" sz="1200" dirty="0"/>
          </a:p>
          <a:p>
            <a:endParaRPr lang="en-GB" sz="1200" dirty="0"/>
          </a:p>
          <a:p>
            <a:pPr marL="0" indent="0">
              <a:buNone/>
            </a:pPr>
            <a:endParaRPr lang="ru-RU" sz="1000" b="0" dirty="0" smtClean="0"/>
          </a:p>
          <a:p>
            <a:pPr marL="0" indent="0">
              <a:buNone/>
            </a:pPr>
            <a:r>
              <a:rPr lang="en-GB" sz="1000" b="0" dirty="0" smtClean="0"/>
              <a:t>*</a:t>
            </a:r>
            <a:r>
              <a:rPr lang="ru-RU" sz="1000" b="0" dirty="0" smtClean="0"/>
              <a:t> </a:t>
            </a:r>
            <a:r>
              <a:rPr lang="en-GB" sz="1000" b="0" dirty="0" smtClean="0"/>
              <a:t>Source</a:t>
            </a:r>
            <a:r>
              <a:rPr lang="en-GB" sz="1000" b="0" dirty="0"/>
              <a:t>: </a:t>
            </a:r>
            <a:r>
              <a:rPr lang="en-GB" sz="1000" b="0" dirty="0" err="1"/>
              <a:t>Infotrends</a:t>
            </a:r>
            <a:r>
              <a:rPr lang="en-GB" sz="1000" b="0" dirty="0"/>
              <a:t>, 2011</a:t>
            </a:r>
          </a:p>
          <a:p>
            <a:endParaRPr lang="en-GB" sz="12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866221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4"/>
          <p:cNvGraphicFramePr>
            <a:graphicFrameLocks noChangeAspect="1"/>
          </p:cNvGraphicFramePr>
          <p:nvPr>
            <p:custDataLst>
              <p:tags r:id="rId1"/>
            </p:custDataLst>
            <p:extLst/>
          </p:nvPr>
        </p:nvGraphicFramePr>
        <p:xfrm>
          <a:off x="237677" y="110207"/>
          <a:ext cx="7074718" cy="5740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23" y="463515"/>
            <a:ext cx="6803216" cy="871523"/>
          </a:xfrm>
        </p:spPr>
        <p:txBody>
          <a:bodyPr/>
          <a:lstStyle/>
          <a:p>
            <a:pPr defTabSz="863618">
              <a:defRPr/>
            </a:pPr>
            <a:r>
              <a:rPr lang="ru-RU" sz="1800" dirty="0" smtClean="0"/>
              <a:t>Объемы печати в Европе по размеру тиражей</a:t>
            </a:r>
            <a:endParaRPr lang="en-GB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834201" y="5899609"/>
            <a:ext cx="5652499" cy="261738"/>
          </a:xfrm>
          <a:prstGeom prst="rect">
            <a:avLst/>
          </a:prstGeom>
          <a:noFill/>
        </p:spPr>
        <p:txBody>
          <a:bodyPr lIns="82444" tIns="41222" rIns="82444" bIns="41222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Source: Insight report, 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Rochester Institute of Technology School of Print Media 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834906" y="2655023"/>
            <a:ext cx="4410489" cy="1400383"/>
            <a:chOff x="1216980" y="2994693"/>
            <a:chExt cx="5400600" cy="1926637"/>
          </a:xfrm>
        </p:grpSpPr>
        <p:sp>
          <p:nvSpPr>
            <p:cNvPr id="4" name="Richtungspfeil 3"/>
            <p:cNvSpPr/>
            <p:nvPr/>
          </p:nvSpPr>
          <p:spPr>
            <a:xfrm rot="10800000">
              <a:off x="1216980" y="2994693"/>
              <a:ext cx="5400600" cy="185753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912101" y="2994693"/>
              <a:ext cx="4680519" cy="1926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Переход от больших тиражей к средним и маленьким</a:t>
              </a:r>
              <a:r>
                <a:rPr lang="en-GB" dirty="0" smtClean="0">
                  <a:solidFill>
                    <a:schemeClr val="bg1"/>
                  </a:solidFill>
                </a:rPr>
                <a:t>!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Цифровая печать </a:t>
              </a:r>
              <a:r>
                <a:rPr lang="ru-RU" dirty="0" smtClean="0">
                  <a:solidFill>
                    <a:schemeClr val="bg1"/>
                  </a:solidFill>
                </a:rPr>
                <a:t>при тиражах до </a:t>
              </a:r>
              <a:r>
                <a:rPr lang="en-GB" dirty="0" smtClean="0">
                  <a:solidFill>
                    <a:schemeClr val="bg1"/>
                  </a:solidFill>
                </a:rPr>
                <a:t>5.000</a:t>
              </a:r>
              <a:r>
                <a:rPr lang="ru-RU" dirty="0" smtClean="0">
                  <a:solidFill>
                    <a:schemeClr val="bg1"/>
                  </a:solidFill>
                </a:rPr>
                <a:t> из-за распределённой печати  или персонализации (более 60%)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7985040" y="5930061"/>
            <a:ext cx="418045" cy="227725"/>
          </a:xfrm>
        </p:spPr>
        <p:txBody>
          <a:bodyPr/>
          <a:lstStyle/>
          <a:p>
            <a:fld id="{8408001F-C1D4-40C9-893F-771F9C44028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3"/>
          </p:nvPr>
        </p:nvSpPr>
        <p:spPr>
          <a:xfrm>
            <a:off x="6293688" y="5961724"/>
            <a:ext cx="1776391" cy="345009"/>
          </a:xfrm>
        </p:spPr>
        <p:txBody>
          <a:bodyPr/>
          <a:lstStyle/>
          <a:p>
            <a:r>
              <a:rPr lang="en-US" dirty="0" smtClean="0"/>
              <a:t>KONICA MINOLTA </a:t>
            </a:r>
            <a:br>
              <a:rPr lang="en-US" dirty="0" smtClean="0"/>
            </a:br>
            <a:r>
              <a:rPr lang="en-US" dirty="0" smtClean="0"/>
              <a:t>DIGITAL1234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66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7985040" y="5930061"/>
            <a:ext cx="418045" cy="227726"/>
          </a:xfrm>
          <a:prstGeom prst="rect">
            <a:avLst/>
          </a:prstGeom>
        </p:spPr>
        <p:txBody>
          <a:bodyPr/>
          <a:lstStyle/>
          <a:p>
            <a:fld id="{FF198A89-7C18-403F-BB05-FBA341BE4C4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9633" y="586493"/>
            <a:ext cx="6804505" cy="680409"/>
          </a:xfrm>
        </p:spPr>
        <p:txBody>
          <a:bodyPr/>
          <a:lstStyle/>
          <a:p>
            <a:r>
              <a:rPr lang="en-US" dirty="0" err="1" smtClean="0"/>
              <a:t>Crd</a:t>
            </a:r>
            <a:r>
              <a:rPr lang="en-US" dirty="0" smtClean="0"/>
              <a:t> – </a:t>
            </a:r>
            <a:r>
              <a:rPr lang="ru-RU" dirty="0" smtClean="0"/>
              <a:t>что печатается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161594911"/>
              </p:ext>
            </p:extLst>
          </p:nvPr>
        </p:nvGraphicFramePr>
        <p:xfrm>
          <a:off x="224926" y="1451246"/>
          <a:ext cx="7118558" cy="493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6832815" y="1471027"/>
            <a:ext cx="1597827" cy="2021403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lIns="81616" tIns="40807" rIns="81616" bIns="40807" rtlCol="0">
            <a:spAutoFit/>
          </a:bodyPr>
          <a:lstStyle/>
          <a:p>
            <a:pPr defTabSz="771184"/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Практически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100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%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указанных видов материалов могут быть распечатаны на оборудовании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Konica Minolta!</a:t>
            </a:r>
          </a:p>
          <a:p>
            <a:pPr defTabSz="771184"/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defTabSz="771184"/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defTabSz="771184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24926" y="5625352"/>
            <a:ext cx="1718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err="1"/>
              <a:t>Infotrends</a:t>
            </a:r>
            <a:r>
              <a:rPr lang="en-GB" sz="1200" dirty="0"/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41955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расходов или центр доходов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85040" y="5930061"/>
            <a:ext cx="418045" cy="227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D545F6-D605-4D05-977B-3088570220F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102595285"/>
              </p:ext>
            </p:extLst>
          </p:nvPr>
        </p:nvGraphicFramePr>
        <p:xfrm>
          <a:off x="237678" y="1266904"/>
          <a:ext cx="5024866" cy="466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egende mit Linie 2 5"/>
          <p:cNvSpPr/>
          <p:nvPr/>
        </p:nvSpPr>
        <p:spPr>
          <a:xfrm>
            <a:off x="2624489" y="1283429"/>
            <a:ext cx="1256216" cy="7484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068"/>
              <a:gd name="adj6" fmla="val -30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31" tIns="36816" rIns="73631" bIns="36816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Центр доходов</a:t>
            </a:r>
            <a:endParaRPr lang="en-US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6293634" y="5961164"/>
            <a:ext cx="1776618" cy="345009"/>
          </a:xfrm>
          <a:prstGeom prst="rect">
            <a:avLst/>
          </a:prstGeom>
        </p:spPr>
        <p:txBody>
          <a:bodyPr lIns="86402" tIns="43201" rIns="86402" bIns="43201"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KONICA MINOLTA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PP in the verticals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42" y="2151433"/>
            <a:ext cx="3645795" cy="24329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613237" y="4603473"/>
            <a:ext cx="3058614" cy="872076"/>
          </a:xfrm>
          <a:prstGeom prst="rect">
            <a:avLst/>
          </a:prstGeom>
          <a:noFill/>
        </p:spPr>
        <p:txBody>
          <a:bodyPr wrap="none" lIns="86402" tIns="43201" rIns="86402" bIns="43201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38,1%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CRD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амоокупаемые или приносят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прибыль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24345" y="5625352"/>
            <a:ext cx="1718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err="1"/>
              <a:t>Infotrends</a:t>
            </a:r>
            <a:r>
              <a:rPr lang="en-GB" sz="1200" dirty="0"/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23244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001F-C1D4-40C9-893F-771F9C440285}" type="slidenum">
              <a:rPr/>
              <a:pPr/>
              <a:t>16</a:t>
            </a:fld>
            <a:endParaRPr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Ценность </a:t>
            </a:r>
            <a:r>
              <a:rPr lang="de-DE" dirty="0" smtClean="0"/>
              <a:t>CRD </a:t>
            </a:r>
            <a:endParaRPr lang="de-D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7678" y="1198861"/>
            <a:ext cx="8187163" cy="4950550"/>
          </a:xfrm>
        </p:spPr>
        <p:txBody>
          <a:bodyPr>
            <a:noAutofit/>
          </a:bodyPr>
          <a:lstStyle/>
          <a:p>
            <a:pPr marL="256371" lvl="1" indent="0">
              <a:buNone/>
            </a:pPr>
            <a:r>
              <a:rPr lang="ru-RU" sz="1800" b="1" dirty="0" smtClean="0"/>
              <a:t>Это совокупность</a:t>
            </a:r>
            <a:r>
              <a:rPr lang="en-GB" sz="1800" b="1" dirty="0" smtClean="0"/>
              <a:t>:</a:t>
            </a:r>
            <a:endParaRPr lang="en-GB" sz="1800" b="1" dirty="0"/>
          </a:p>
          <a:p>
            <a:pPr lvl="1"/>
            <a:endParaRPr lang="nl-NL" sz="1400" dirty="0"/>
          </a:p>
          <a:p>
            <a:r>
              <a:rPr lang="ru-RU" sz="1400" u="sng" dirty="0" smtClean="0"/>
              <a:t>Эффективности</a:t>
            </a:r>
            <a:endParaRPr lang="nl-NL" sz="1400" u="sng" dirty="0"/>
          </a:p>
          <a:p>
            <a:pPr lvl="1"/>
            <a:r>
              <a:rPr lang="ru-RU" sz="1400" dirty="0" smtClean="0"/>
              <a:t>Более быстрое выполнение заказа по сравнению с аутсорсингом  </a:t>
            </a:r>
            <a:endParaRPr lang="nl-NL" sz="1400" dirty="0"/>
          </a:p>
          <a:p>
            <a:pPr lvl="1"/>
            <a:r>
              <a:rPr lang="ru-RU" sz="1400" dirty="0" smtClean="0"/>
              <a:t>Слияние </a:t>
            </a:r>
            <a:r>
              <a:rPr lang="nl-NL" sz="1400" dirty="0" smtClean="0"/>
              <a:t>CRD </a:t>
            </a:r>
            <a:r>
              <a:rPr lang="ru-RU" sz="1400" dirty="0" smtClean="0"/>
              <a:t>с </a:t>
            </a:r>
            <a:r>
              <a:rPr lang="nl-NL" sz="1400" dirty="0" smtClean="0"/>
              <a:t>IT </a:t>
            </a:r>
            <a:r>
              <a:rPr lang="ru-RU" sz="1400" dirty="0" smtClean="0"/>
              <a:t>инфраструктурой и доступ </a:t>
            </a:r>
            <a:r>
              <a:rPr lang="ru-RU" sz="1400" dirty="0"/>
              <a:t>через </a:t>
            </a:r>
            <a:r>
              <a:rPr lang="ru-RU" sz="1400" dirty="0" err="1" smtClean="0"/>
              <a:t>интранет</a:t>
            </a:r>
            <a:endParaRPr lang="nl-NL" sz="1400" dirty="0"/>
          </a:p>
          <a:p>
            <a:pPr>
              <a:spcBef>
                <a:spcPts val="1200"/>
              </a:spcBef>
            </a:pPr>
            <a:r>
              <a:rPr lang="ru-RU" sz="1400" u="sng" dirty="0" smtClean="0"/>
              <a:t>Услуг</a:t>
            </a:r>
            <a:endParaRPr lang="nl-NL" sz="1400" u="sng" dirty="0"/>
          </a:p>
          <a:p>
            <a:pPr lvl="1"/>
            <a:r>
              <a:rPr lang="ru-RU" sz="1400" dirty="0" smtClean="0"/>
              <a:t>Возможность предложить услуги и консультации</a:t>
            </a:r>
            <a:r>
              <a:rPr lang="nl-NL" sz="1400" dirty="0" smtClean="0"/>
              <a:t>– </a:t>
            </a:r>
            <a:r>
              <a:rPr lang="ru-RU" sz="1400" dirty="0" smtClean="0"/>
              <a:t>более просто направить заказ и оказать консультации</a:t>
            </a:r>
            <a:endParaRPr lang="nl-NL" sz="1400" dirty="0"/>
          </a:p>
          <a:p>
            <a:pPr>
              <a:spcBef>
                <a:spcPts val="1200"/>
              </a:spcBef>
            </a:pPr>
            <a:r>
              <a:rPr lang="ru-RU" sz="1400" u="sng" dirty="0" smtClean="0"/>
              <a:t>Снижения затрат</a:t>
            </a:r>
            <a:r>
              <a:rPr lang="nl-NL" sz="1400" u="sng" dirty="0" smtClean="0"/>
              <a:t>*</a:t>
            </a:r>
            <a:endParaRPr lang="nl-NL" sz="1400" u="sng" dirty="0"/>
          </a:p>
          <a:p>
            <a:pPr lvl="1"/>
            <a:r>
              <a:rPr lang="ru-RU" sz="1400" dirty="0" smtClean="0"/>
              <a:t>В среднем </a:t>
            </a:r>
            <a:r>
              <a:rPr lang="nl-NL" sz="1400" dirty="0" smtClean="0"/>
              <a:t>CRD </a:t>
            </a:r>
            <a:r>
              <a:rPr lang="ru-RU" sz="1400" dirty="0" smtClean="0"/>
              <a:t>могут работать на </a:t>
            </a:r>
            <a:r>
              <a:rPr lang="nl-NL" sz="1400" dirty="0" smtClean="0"/>
              <a:t>15</a:t>
            </a:r>
            <a:r>
              <a:rPr lang="nl-NL" sz="1400" dirty="0"/>
              <a:t>% </a:t>
            </a:r>
            <a:r>
              <a:rPr lang="ru-RU" sz="1400" dirty="0" smtClean="0"/>
              <a:t>дешевле по сравнению с аутсорсингом  </a:t>
            </a:r>
            <a:endParaRPr lang="nl-NL" sz="1400" dirty="0"/>
          </a:p>
          <a:p>
            <a:pPr lvl="1"/>
            <a:r>
              <a:rPr lang="ru-RU" sz="1400" dirty="0" smtClean="0"/>
              <a:t>Централизованная печать дешевле, чем децентрализованная  </a:t>
            </a:r>
            <a:endParaRPr lang="nl-NL" sz="1400" dirty="0" smtClean="0"/>
          </a:p>
          <a:p>
            <a:pPr lvl="1"/>
            <a:r>
              <a:rPr lang="ru-RU" sz="1400" dirty="0" smtClean="0"/>
              <a:t>Бюджеты на печать снижаются </a:t>
            </a:r>
            <a:r>
              <a:rPr lang="nl-NL" sz="1400" dirty="0" smtClean="0"/>
              <a:t>(</a:t>
            </a:r>
            <a:r>
              <a:rPr lang="ru-RU" sz="1400" dirty="0" smtClean="0"/>
              <a:t>как внутренние, так и внешние</a:t>
            </a:r>
            <a:r>
              <a:rPr lang="nl-NL" sz="1400" dirty="0" smtClean="0"/>
              <a:t>)</a:t>
            </a:r>
            <a:endParaRPr lang="nl-NL" sz="1400" dirty="0"/>
          </a:p>
          <a:p>
            <a:pPr>
              <a:spcBef>
                <a:spcPts val="1200"/>
              </a:spcBef>
            </a:pPr>
            <a:r>
              <a:rPr lang="ru-RU" sz="1400" u="sng" dirty="0" smtClean="0"/>
              <a:t>Безопасности</a:t>
            </a:r>
            <a:endParaRPr lang="nl-NL" sz="1400" u="sng" dirty="0"/>
          </a:p>
          <a:p>
            <a:pPr lvl="1"/>
            <a:r>
              <a:rPr lang="ru-RU" sz="1400" dirty="0" smtClean="0"/>
              <a:t>Безопасность и контроль за информацией легче обеспечить в собственном подразделении</a:t>
            </a:r>
            <a:endParaRPr lang="nl-NL" sz="1400" dirty="0"/>
          </a:p>
          <a:p>
            <a:pPr lvl="1"/>
            <a:r>
              <a:rPr lang="nl-NL" sz="1400" dirty="0"/>
              <a:t>90% </a:t>
            </a:r>
            <a:r>
              <a:rPr lang="ru-RU" sz="1400" dirty="0" smtClean="0"/>
              <a:t>всех компаний оценивают свои </a:t>
            </a:r>
            <a:r>
              <a:rPr lang="nl-NL" sz="1400" dirty="0" smtClean="0"/>
              <a:t>CRD</a:t>
            </a:r>
            <a:r>
              <a:rPr lang="ru-RU" sz="1400" smtClean="0"/>
              <a:t> как</a:t>
            </a:r>
            <a:r>
              <a:rPr lang="nl-NL" sz="1400" smtClean="0"/>
              <a:t> </a:t>
            </a:r>
            <a:r>
              <a:rPr lang="ru-RU" sz="1400" dirty="0" smtClean="0"/>
              <a:t>критически важные</a:t>
            </a:r>
            <a:endParaRPr lang="nl-NL" sz="1400" dirty="0"/>
          </a:p>
          <a:p>
            <a:pPr lvl="1"/>
            <a:endParaRPr lang="nl-NL" sz="1400" dirty="0"/>
          </a:p>
          <a:p>
            <a:pPr marL="0" indent="0">
              <a:buNone/>
            </a:pPr>
            <a:r>
              <a:rPr lang="ru-RU" sz="1400" b="0" dirty="0" smtClean="0"/>
              <a:t> </a:t>
            </a:r>
            <a:r>
              <a:rPr lang="nl-NL" sz="1100" b="0" dirty="0" smtClean="0"/>
              <a:t>*</a:t>
            </a:r>
            <a:r>
              <a:rPr lang="nl-NL" sz="1100" b="0" dirty="0"/>
              <a:t>Source: </a:t>
            </a:r>
            <a:r>
              <a:rPr lang="nl-NL" sz="1100" b="0" dirty="0" smtClean="0"/>
              <a:t>Infotrends</a:t>
            </a:r>
            <a:endParaRPr lang="nl-NL" sz="1100" b="0" dirty="0"/>
          </a:p>
          <a:p>
            <a:endParaRPr lang="nl-NL" sz="1100" b="0" dirty="0"/>
          </a:p>
          <a:p>
            <a:endParaRPr lang="en-GB" sz="1100" dirty="0"/>
          </a:p>
          <a:p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endParaRPr lang="en-GB" sz="11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b="0" dirty="0" smtClean="0"/>
          </a:p>
          <a:p>
            <a:endParaRPr lang="en-GB" sz="1200" b="0" dirty="0" smtClean="0"/>
          </a:p>
          <a:p>
            <a:endParaRPr lang="en-GB" sz="1200" b="0" dirty="0" smtClean="0"/>
          </a:p>
          <a:p>
            <a:endParaRPr lang="en-GB" sz="1200" b="0" dirty="0" smtClean="0"/>
          </a:p>
          <a:p>
            <a:endParaRPr lang="en-GB" sz="1200" b="0" dirty="0" smtClean="0"/>
          </a:p>
          <a:p>
            <a:endParaRPr lang="en-GB" sz="1200" b="0" dirty="0" smtClean="0"/>
          </a:p>
          <a:p>
            <a:endParaRPr lang="en-GB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1201993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001F-C1D4-40C9-893F-771F9C440285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Предпосылки для развития </a:t>
            </a:r>
            <a:r>
              <a:rPr lang="en-US" dirty="0"/>
              <a:t>CRD</a:t>
            </a:r>
            <a:endParaRPr lang="nl-NL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229016" y="1313807"/>
            <a:ext cx="5711545" cy="4356550"/>
          </a:xfrm>
        </p:spPr>
        <p:txBody>
          <a:bodyPr>
            <a:normAutofit/>
          </a:bodyPr>
          <a:lstStyle/>
          <a:p>
            <a:pPr lvl="1">
              <a:spcBef>
                <a:spcPts val="1000"/>
              </a:spcBef>
            </a:pPr>
            <a:r>
              <a:rPr lang="ru-RU" dirty="0" smtClean="0"/>
              <a:t>Достаточно приемлемая стоимость инвестиций  </a:t>
            </a:r>
          </a:p>
          <a:p>
            <a:pPr lvl="1">
              <a:spcBef>
                <a:spcPts val="1000"/>
              </a:spcBef>
            </a:pPr>
            <a:r>
              <a:rPr lang="ru-RU" dirty="0" smtClean="0"/>
              <a:t>Низкая себестоимость владения</a:t>
            </a:r>
          </a:p>
          <a:p>
            <a:pPr lvl="1">
              <a:spcBef>
                <a:spcPts val="1000"/>
              </a:spcBef>
            </a:pPr>
            <a:r>
              <a:rPr lang="ru-RU" dirty="0" smtClean="0"/>
              <a:t>Возможность полного аутсорсинга на </a:t>
            </a:r>
            <a:r>
              <a:rPr lang="ru-RU" dirty="0" smtClean="0"/>
              <a:t>базе «клик-контракта»</a:t>
            </a:r>
          </a:p>
          <a:p>
            <a:pPr lvl="1">
              <a:spcBef>
                <a:spcPts val="1000"/>
              </a:spcBef>
            </a:pPr>
            <a:r>
              <a:rPr lang="ru-RU" dirty="0" smtClean="0"/>
              <a:t>Не требуется дорогостоящая подготовка персонала </a:t>
            </a:r>
          </a:p>
          <a:p>
            <a:pPr lvl="1">
              <a:spcBef>
                <a:spcPts val="1000"/>
              </a:spcBef>
            </a:pPr>
            <a:r>
              <a:rPr lang="ru-RU" dirty="0" smtClean="0"/>
              <a:t>Быстрое </a:t>
            </a:r>
            <a:r>
              <a:rPr lang="ru-RU" dirty="0" smtClean="0"/>
              <a:t>реагирование на потребности внутренних потребителей</a:t>
            </a:r>
            <a:endParaRPr lang="en-US" dirty="0" smtClean="0"/>
          </a:p>
          <a:p>
            <a:pPr lvl="1">
              <a:spcBef>
                <a:spcPts val="1000"/>
              </a:spcBef>
            </a:pPr>
            <a:r>
              <a:rPr lang="ru-RU" dirty="0" smtClean="0"/>
              <a:t>Внедрение услуг, дополняющих печать</a:t>
            </a:r>
          </a:p>
          <a:p>
            <a:pPr lvl="1">
              <a:spcBef>
                <a:spcPts val="1000"/>
              </a:spcBef>
            </a:pPr>
            <a:r>
              <a:rPr lang="ru-RU" dirty="0" smtClean="0"/>
              <a:t>Персонализация выполняемых работ </a:t>
            </a:r>
          </a:p>
          <a:p>
            <a:pPr lvl="1">
              <a:spcBef>
                <a:spcPts val="1000"/>
              </a:spcBef>
            </a:pPr>
            <a:r>
              <a:rPr lang="ru-RU" dirty="0" smtClean="0"/>
              <a:t>Внедрение цветной печати</a:t>
            </a:r>
          </a:p>
          <a:p>
            <a:pPr lvl="1">
              <a:spcBef>
                <a:spcPts val="1000"/>
              </a:spcBef>
            </a:pPr>
            <a:r>
              <a:rPr lang="ru-RU" dirty="0" smtClean="0"/>
              <a:t>Возможность приобретения </a:t>
            </a:r>
            <a:r>
              <a:rPr lang="en-US" dirty="0" smtClean="0"/>
              <a:t>inline </a:t>
            </a:r>
            <a:endParaRPr lang="ru-RU" dirty="0" smtClean="0"/>
          </a:p>
          <a:p>
            <a:pPr marL="256505" lvl="1" indent="0">
              <a:spcBef>
                <a:spcPts val="1000"/>
              </a:spcBef>
              <a:buNone/>
            </a:pPr>
            <a:r>
              <a:rPr lang="ru-RU" dirty="0" smtClean="0"/>
              <a:t>финишеров</a:t>
            </a:r>
          </a:p>
          <a:p>
            <a:pPr marL="249005" lvl="1" indent="0">
              <a:spcBef>
                <a:spcPts val="1000"/>
              </a:spcBef>
              <a:buNone/>
            </a:pPr>
            <a:endParaRPr lang="ru-RU" dirty="0" smtClean="0"/>
          </a:p>
          <a:p>
            <a:pPr lvl="1">
              <a:spcBef>
                <a:spcPts val="1000"/>
              </a:spcBef>
            </a:pPr>
            <a:endParaRPr lang="en-US" dirty="0" smtClean="0"/>
          </a:p>
          <a:p>
            <a:pPr lvl="1">
              <a:spcBef>
                <a:spcPts val="1000"/>
              </a:spcBef>
              <a:buNone/>
            </a:pP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6" y="1394882"/>
            <a:ext cx="2604175" cy="17551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95" y="3465112"/>
            <a:ext cx="2610290" cy="17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001F-C1D4-40C9-893F-771F9C440285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реализации </a:t>
            </a:r>
            <a:r>
              <a:rPr lang="en-US" dirty="0" smtClean="0"/>
              <a:t>CRD</a:t>
            </a:r>
            <a:endParaRPr lang="nl-NL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229016" y="1313807"/>
            <a:ext cx="5711545" cy="4356550"/>
          </a:xfrm>
        </p:spPr>
        <p:txBody>
          <a:bodyPr/>
          <a:lstStyle/>
          <a:p>
            <a:pPr marL="256505" lvl="1" indent="0">
              <a:spcBef>
                <a:spcPts val="1000"/>
              </a:spcBef>
              <a:buNone/>
            </a:pPr>
            <a:r>
              <a:rPr lang="ru-RU" b="1" dirty="0"/>
              <a:t>АО «НАЦИОНАЛЬНЫЙ ЦЕНТР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ПОВЫШЕНИЯ КВАЛИФИКАЦИИ «ӨРЛЕУ</a:t>
            </a:r>
            <a:r>
              <a:rPr lang="ru-RU" b="1" dirty="0" smtClean="0"/>
              <a:t>»</a:t>
            </a:r>
            <a:endParaRPr lang="en-US" b="1" dirty="0" smtClean="0"/>
          </a:p>
          <a:p>
            <a:pPr lvl="1">
              <a:spcBef>
                <a:spcPts val="1000"/>
              </a:spcBef>
            </a:pPr>
            <a:r>
              <a:rPr lang="ru-RU" dirty="0" smtClean="0"/>
              <a:t>Децентрализованная печать в </a:t>
            </a:r>
            <a:r>
              <a:rPr lang="en-US" dirty="0" smtClean="0"/>
              <a:t>16 </a:t>
            </a:r>
            <a:r>
              <a:rPr lang="ru-RU" dirty="0" smtClean="0"/>
              <a:t>центрах (14 областных + Астана + Алматы)</a:t>
            </a:r>
          </a:p>
          <a:p>
            <a:pPr lvl="1">
              <a:spcBef>
                <a:spcPts val="1000"/>
              </a:spcBef>
            </a:pPr>
            <a:r>
              <a:rPr lang="ru-RU" dirty="0" smtClean="0"/>
              <a:t>На базе </a:t>
            </a:r>
            <a:r>
              <a:rPr lang="en-US" dirty="0" err="1" smtClean="0"/>
              <a:t>bh</a:t>
            </a:r>
            <a:r>
              <a:rPr lang="en-US" dirty="0" smtClean="0"/>
              <a:t> PRESS C6000 + </a:t>
            </a:r>
            <a:r>
              <a:rPr lang="en-GB" b="1" dirty="0" smtClean="0"/>
              <a:t>PB-503 </a:t>
            </a:r>
            <a:r>
              <a:rPr lang="en-GB" dirty="0" smtClean="0"/>
              <a:t> </a:t>
            </a:r>
            <a:endParaRPr lang="ru-RU" dirty="0" smtClean="0"/>
          </a:p>
          <a:p>
            <a:pPr marL="256505" lvl="1" indent="0">
              <a:spcBef>
                <a:spcPts val="1000"/>
              </a:spcBef>
              <a:buNone/>
            </a:pPr>
            <a:endParaRPr lang="en-US" dirty="0" smtClean="0"/>
          </a:p>
          <a:p>
            <a:pPr marL="256505" lvl="1" indent="0">
              <a:spcBef>
                <a:spcPts val="1000"/>
              </a:spcBef>
              <a:buNone/>
            </a:pPr>
            <a:r>
              <a:rPr lang="ru-RU" b="1" dirty="0"/>
              <a:t>АО «АЛСЕКО»</a:t>
            </a:r>
          </a:p>
          <a:p>
            <a:pPr lvl="1">
              <a:spcBef>
                <a:spcPts val="1000"/>
              </a:spcBef>
            </a:pPr>
            <a:r>
              <a:rPr lang="ru-RU" dirty="0" smtClean="0"/>
              <a:t>обработка </a:t>
            </a:r>
            <a:r>
              <a:rPr lang="ru-RU" dirty="0"/>
              <a:t>информации по </a:t>
            </a:r>
            <a:r>
              <a:rPr lang="ru-RU" dirty="0" smtClean="0"/>
              <a:t>платежам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коммунальные </a:t>
            </a:r>
            <a:r>
              <a:rPr lang="ru-RU" dirty="0" smtClean="0"/>
              <a:t>услуги </a:t>
            </a:r>
          </a:p>
          <a:p>
            <a:pPr lvl="1">
              <a:spcBef>
                <a:spcPts val="1000"/>
              </a:spcBef>
            </a:pPr>
            <a:r>
              <a:rPr lang="ru-RU" dirty="0" smtClean="0"/>
              <a:t>на базе </a:t>
            </a:r>
            <a:r>
              <a:rPr lang="en-US" dirty="0" err="1" smtClean="0"/>
              <a:t>bh</a:t>
            </a:r>
            <a:r>
              <a:rPr lang="en-US" dirty="0"/>
              <a:t> PRESS 1250 </a:t>
            </a:r>
            <a:r>
              <a:rPr lang="ru-RU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95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001F-C1D4-40C9-893F-771F9C440285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90011" y="2475002"/>
            <a:ext cx="6804506" cy="8713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Спасибо за внимание!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348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001F-C1D4-40C9-893F-771F9C44028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Выгоды Оптимизации </a:t>
            </a:r>
            <a:r>
              <a:rPr lang="ru-RU" dirty="0"/>
              <a:t>печатной инфраструктуры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73678" y="1334942"/>
            <a:ext cx="7711361" cy="42003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/>
              <a:t>Полная прозрачность по парку печатной техники (</a:t>
            </a:r>
            <a:r>
              <a:rPr lang="ru-RU" sz="1600" b="0" dirty="0" smtClean="0"/>
              <a:t>количественный и качественный состав; общая стоимость владения</a:t>
            </a:r>
            <a:r>
              <a:rPr lang="en-US" sz="1600" b="0" dirty="0" smtClean="0"/>
              <a:t>)</a:t>
            </a:r>
            <a:endParaRPr lang="ru-RU" sz="1600" b="0" dirty="0" smtClean="0"/>
          </a:p>
          <a:p>
            <a:pPr marL="254000" indent="-254000" algn="just">
              <a:spcBef>
                <a:spcPts val="1200"/>
              </a:spcBef>
            </a:pPr>
            <a:r>
              <a:rPr lang="ru-RU" sz="1800" dirty="0"/>
              <a:t>Про-активное управление печатной инфраструктурой  </a:t>
            </a:r>
            <a:endParaRPr lang="en-US" sz="1800" dirty="0"/>
          </a:p>
          <a:p>
            <a:pPr algn="just">
              <a:spcBef>
                <a:spcPts val="1200"/>
              </a:spcBef>
            </a:pPr>
            <a:r>
              <a:rPr lang="ru-RU" sz="1800" dirty="0" smtClean="0"/>
              <a:t>Сокращение </a:t>
            </a:r>
            <a:r>
              <a:rPr lang="ru-RU" sz="1800" dirty="0" smtClean="0"/>
              <a:t>непроизводительной печати </a:t>
            </a:r>
            <a:r>
              <a:rPr lang="ru-RU" sz="1800" b="0" dirty="0" smtClean="0"/>
              <a:t>(</a:t>
            </a:r>
            <a:r>
              <a:rPr lang="ru-RU" b="0" dirty="0"/>
              <a:t>за счет внедрения </a:t>
            </a:r>
            <a:r>
              <a:rPr lang="ru-RU" b="0" dirty="0" smtClean="0"/>
              <a:t>контроля доступа)</a:t>
            </a:r>
            <a:endParaRPr lang="en-GB" b="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/>
              <a:t>Уменьшение нагрузки на внутренние </a:t>
            </a:r>
            <a:r>
              <a:rPr lang="en-US" sz="1800" dirty="0"/>
              <a:t>IT </a:t>
            </a:r>
            <a:r>
              <a:rPr lang="ru-RU" sz="1800" dirty="0" smtClean="0"/>
              <a:t>отделы</a:t>
            </a:r>
            <a:r>
              <a:rPr lang="en-US" sz="1800" dirty="0" smtClean="0"/>
              <a:t> </a:t>
            </a:r>
            <a:r>
              <a:rPr lang="en-US" b="0" dirty="0"/>
              <a:t>(</a:t>
            </a:r>
            <a:r>
              <a:rPr lang="ru-RU" b="0" dirty="0"/>
              <a:t>обслуживание –ответственность провайдера</a:t>
            </a:r>
            <a:r>
              <a:rPr lang="en-US" b="0" dirty="0"/>
              <a:t>)</a:t>
            </a:r>
            <a:endParaRPr lang="ru-RU" b="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/>
              <a:t>Один источник – один провайдер –одна точка ответственности за весь печатный парк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 smtClean="0"/>
              <a:t>Оптимизация </a:t>
            </a:r>
            <a:r>
              <a:rPr lang="en-US" sz="1800" dirty="0" smtClean="0"/>
              <a:t>cash-flow </a:t>
            </a:r>
            <a:r>
              <a:rPr lang="en-US" sz="1800" b="0" dirty="0" smtClean="0"/>
              <a:t>(</a:t>
            </a:r>
            <a:r>
              <a:rPr lang="ru-RU" sz="1800" b="0" dirty="0" smtClean="0"/>
              <a:t>оплата по факту за прошедший месяц</a:t>
            </a:r>
            <a:r>
              <a:rPr lang="en-US" sz="1800" b="0" dirty="0" smtClean="0"/>
              <a:t>)</a:t>
            </a:r>
            <a:endParaRPr lang="en-US" sz="1800" b="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1800" dirty="0" smtClean="0"/>
          </a:p>
          <a:p>
            <a:pPr>
              <a:lnSpc>
                <a:spcPct val="120000"/>
              </a:lnSpc>
            </a:pPr>
            <a:endParaRPr lang="en-US" sz="1800" b="0" dirty="0" smtClean="0"/>
          </a:p>
          <a:p>
            <a:pPr>
              <a:lnSpc>
                <a:spcPct val="120000"/>
              </a:lnSpc>
            </a:pP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10284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001F-C1D4-40C9-893F-771F9C44028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633" y="463629"/>
            <a:ext cx="6804506" cy="976257"/>
          </a:xfrm>
        </p:spPr>
        <p:txBody>
          <a:bodyPr/>
          <a:lstStyle/>
          <a:p>
            <a:r>
              <a:rPr lang="en-US" dirty="0" smtClean="0"/>
              <a:t>CRD </a:t>
            </a:r>
            <a:r>
              <a:rPr lang="ru-RU" dirty="0" smtClean="0"/>
              <a:t>как один из аспектов </a:t>
            </a:r>
            <a:br>
              <a:rPr lang="ru-RU" dirty="0" smtClean="0"/>
            </a:br>
            <a:r>
              <a:rPr lang="ru-RU" dirty="0" smtClean="0"/>
              <a:t>оптимизации печати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73678" y="1844932"/>
            <a:ext cx="7711361" cy="3195355"/>
          </a:xfrm>
        </p:spPr>
        <p:txBody>
          <a:bodyPr>
            <a:normAutofit/>
          </a:bodyPr>
          <a:lstStyle/>
          <a:p>
            <a:pPr marL="254000" indent="-254000" algn="just">
              <a:spcBef>
                <a:spcPts val="1200"/>
              </a:spcBef>
            </a:pPr>
            <a:r>
              <a:rPr lang="ru-RU" sz="1800" dirty="0" smtClean="0"/>
              <a:t>Дополнительное снижение себестоимости печати при печати больших документов (</a:t>
            </a:r>
            <a:r>
              <a:rPr lang="ru-RU" b="0" dirty="0" smtClean="0"/>
              <a:t>печать происходит на машинах с более низкой себестоимостью</a:t>
            </a:r>
            <a:r>
              <a:rPr lang="ru-RU" sz="1800" dirty="0" smtClean="0"/>
              <a:t>)</a:t>
            </a:r>
          </a:p>
          <a:p>
            <a:pPr marL="254000" indent="-254000" algn="just">
              <a:spcBef>
                <a:spcPts val="1200"/>
              </a:spcBef>
            </a:pPr>
            <a:r>
              <a:rPr lang="ru-RU" sz="1800" dirty="0" smtClean="0"/>
              <a:t>Возможность снизить расходы на аутсорсинг некоторых маркетинговых материалов</a:t>
            </a:r>
          </a:p>
          <a:p>
            <a:pPr marL="254000" indent="-254000" algn="just">
              <a:spcBef>
                <a:spcPts val="1200"/>
              </a:spcBef>
            </a:pPr>
            <a:r>
              <a:rPr lang="ru-RU" sz="1800" dirty="0" smtClean="0"/>
              <a:t>Возможность зарабатывать на услугах </a:t>
            </a:r>
            <a:r>
              <a:rPr lang="en-US" sz="1800" dirty="0" smtClean="0"/>
              <a:t>CRD </a:t>
            </a:r>
            <a:r>
              <a:rPr lang="ru-RU" sz="1800" dirty="0" smtClean="0"/>
              <a:t>для внешних пользователей</a:t>
            </a:r>
          </a:p>
          <a:p>
            <a:pPr marL="254000" indent="-254000" algn="just">
              <a:spcBef>
                <a:spcPts val="1200"/>
              </a:spcBef>
            </a:pPr>
            <a:r>
              <a:rPr lang="ru-RU" sz="1800" dirty="0" err="1" smtClean="0"/>
              <a:t>Транспромо</a:t>
            </a:r>
            <a:r>
              <a:rPr lang="ru-RU" sz="1800" dirty="0" smtClean="0"/>
              <a:t> (печать </a:t>
            </a:r>
            <a:r>
              <a:rPr lang="ru-RU" sz="1800" dirty="0" smtClean="0"/>
              <a:t>рекламной информации на транзакционных документах </a:t>
            </a:r>
            <a:r>
              <a:rPr lang="ru-RU" sz="1800" dirty="0" smtClean="0"/>
              <a:t>- счетах, квитанциях </a:t>
            </a:r>
            <a:r>
              <a:rPr lang="ru-RU" sz="1800" dirty="0" smtClean="0"/>
              <a:t>и т.п.)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22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463550"/>
            <a:ext cx="6804025" cy="8715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Что такое </a:t>
            </a:r>
            <a:r>
              <a:rPr lang="en-US" dirty="0" smtClean="0"/>
              <a:t>CRD</a:t>
            </a:r>
            <a:r>
              <a:rPr lang="ru-RU" dirty="0" smtClean="0"/>
              <a:t> (Корпоративный отдел печати)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5040" y="5930061"/>
            <a:ext cx="418045" cy="2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2D5C2A-B398-4FEF-9DEE-6372E3DD1D4C}" type="slidenum">
              <a:rPr lang="de-DE" sz="900">
                <a:solidFill>
                  <a:srgbClr val="007EC2"/>
                </a:solidFill>
              </a:rPr>
              <a:pPr eaLnBrk="1" hangingPunct="1"/>
              <a:t>4</a:t>
            </a:fld>
            <a:endParaRPr lang="de-DE" sz="900">
              <a:solidFill>
                <a:srgbClr val="007EC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961" y="1394882"/>
            <a:ext cx="78758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CRD =  Central </a:t>
            </a:r>
            <a:r>
              <a:rPr lang="en-US" sz="2400" b="1" dirty="0"/>
              <a:t>R</a:t>
            </a:r>
            <a:r>
              <a:rPr lang="en-US" sz="2400" b="1" dirty="0" smtClean="0"/>
              <a:t>eprographic </a:t>
            </a:r>
            <a:r>
              <a:rPr lang="en-US" sz="2400" b="1" dirty="0"/>
              <a:t>D</a:t>
            </a:r>
            <a:r>
              <a:rPr lang="en-US" sz="2400" b="1" dirty="0" smtClean="0"/>
              <a:t>epartment </a:t>
            </a:r>
            <a:r>
              <a:rPr lang="ru-RU" sz="2400" b="1" dirty="0" smtClean="0"/>
              <a:t>(корпоративный отдел печати</a:t>
            </a:r>
            <a:r>
              <a:rPr lang="ru-RU" sz="2400" b="1" dirty="0" smtClean="0"/>
              <a:t>): </a:t>
            </a:r>
            <a:endParaRPr lang="en-US" sz="2400" b="1" dirty="0" smtClean="0"/>
          </a:p>
          <a:p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Печатный центр внутри </a:t>
            </a:r>
            <a:r>
              <a:rPr lang="ru-RU" sz="2000" dirty="0" smtClean="0"/>
              <a:t>организации</a:t>
            </a:r>
            <a:r>
              <a:rPr lang="en-US" sz="2000" dirty="0" smtClean="0"/>
              <a:t> </a:t>
            </a:r>
            <a:r>
              <a:rPr lang="en-US" sz="1800" dirty="0" smtClean="0"/>
              <a:t>(</a:t>
            </a:r>
            <a:r>
              <a:rPr lang="ru-RU" sz="1800" dirty="0" smtClean="0"/>
              <a:t>большие </a:t>
            </a:r>
            <a:r>
              <a:rPr lang="ru-RU" sz="1800" dirty="0" smtClean="0"/>
              <a:t>объемы печати </a:t>
            </a:r>
            <a:r>
              <a:rPr lang="ru-RU" sz="1800" dirty="0" smtClean="0"/>
              <a:t>и базовая </a:t>
            </a:r>
            <a:r>
              <a:rPr lang="ru-RU" sz="1800" dirty="0" err="1" smtClean="0"/>
              <a:t>постпечатная</a:t>
            </a:r>
            <a:r>
              <a:rPr lang="ru-RU" sz="1800" dirty="0" smtClean="0"/>
              <a:t> обработка документов)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Как минимум один оператор  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Печать для внутренних потребителей и иногда для внешних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Может быть объединен </a:t>
            </a:r>
            <a:r>
              <a:rPr lang="ru-RU" sz="2000" dirty="0"/>
              <a:t>с </a:t>
            </a:r>
            <a:r>
              <a:rPr lang="ru-RU" sz="2000" dirty="0" smtClean="0"/>
              <a:t>отделом </a:t>
            </a:r>
            <a:r>
              <a:rPr lang="ru-RU" sz="2000" dirty="0"/>
              <a:t>обработки корреспонденции </a:t>
            </a:r>
            <a:r>
              <a:rPr lang="nl-BE" sz="2000" dirty="0" smtClean="0"/>
              <a:t>….</a:t>
            </a:r>
            <a:r>
              <a:rPr lang="nl-BE" sz="1800" dirty="0"/>
              <a:t>	</a:t>
            </a:r>
          </a:p>
          <a:p>
            <a:endParaRPr lang="en-US" sz="18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4" y="4199977"/>
            <a:ext cx="3446353" cy="1232071"/>
          </a:xfrm>
          <a:prstGeom prst="rect">
            <a:avLst/>
          </a:prstGeom>
        </p:spPr>
      </p:pic>
      <p:sp>
        <p:nvSpPr>
          <p:cNvPr id="7" name="Rectangle 7"/>
          <p:cNvSpPr/>
          <p:nvPr/>
        </p:nvSpPr>
        <p:spPr>
          <a:xfrm>
            <a:off x="5020291" y="5310317"/>
            <a:ext cx="14282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b="1" dirty="0">
                <a:latin typeface="Arial" pitchFamily="34" charset="0"/>
                <a:ea typeface="HGSｺﾞｼｯｸE" pitchFamily="50" charset="-128"/>
                <a:cs typeface="Arial" pitchFamily="34" charset="0"/>
              </a:rPr>
              <a:t>b</a:t>
            </a:r>
            <a:r>
              <a:rPr lang="en-US" altLang="ja-JP" sz="800" b="1" dirty="0" smtClean="0">
                <a:latin typeface="Arial" pitchFamily="34" charset="0"/>
                <a:ea typeface="HGSｺﾞｼｯｸE" pitchFamily="50" charset="-128"/>
                <a:cs typeface="Arial" pitchFamily="34" charset="0"/>
              </a:rPr>
              <a:t>izhub PRESS C1070</a:t>
            </a:r>
            <a:endParaRPr lang="en-US" altLang="ja-JP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1080021" y="5364903"/>
            <a:ext cx="14282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b="1" dirty="0" err="1">
                <a:latin typeface="Arial" pitchFamily="34" charset="0"/>
                <a:ea typeface="HGSｺﾞｼｯｸE" pitchFamily="50" charset="-128"/>
                <a:cs typeface="Arial" pitchFamily="34" charset="0"/>
              </a:rPr>
              <a:t>bizhub</a:t>
            </a:r>
            <a:r>
              <a:rPr lang="en-US" altLang="ja-JP" sz="800" b="1" dirty="0">
                <a:latin typeface="Arial" pitchFamily="34" charset="0"/>
                <a:ea typeface="HGSｺﾞｼｯｸE" pitchFamily="50" charset="-128"/>
                <a:cs typeface="Arial" pitchFamily="34" charset="0"/>
              </a:rPr>
              <a:t> PRESS </a:t>
            </a:r>
            <a:r>
              <a:rPr lang="en-US" altLang="ja-JP" sz="800" b="1" dirty="0" smtClean="0">
                <a:latin typeface="Arial" pitchFamily="34" charset="0"/>
                <a:ea typeface="HGSｺﾞｼｯｸE" pitchFamily="50" charset="-128"/>
                <a:cs typeface="Arial" pitchFamily="34" charset="0"/>
              </a:rPr>
              <a:t>1250</a:t>
            </a:r>
            <a:endParaRPr lang="en-US" altLang="ja-JP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29285" r="1734" b="25163"/>
          <a:stretch/>
        </p:blipFill>
        <p:spPr>
          <a:xfrm>
            <a:off x="4660505" y="4265043"/>
            <a:ext cx="3125262" cy="10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5040" y="5930061"/>
            <a:ext cx="418045" cy="2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2D5C2A-B398-4FEF-9DEE-6372E3DD1D4C}" type="slidenum">
              <a:rPr lang="de-DE" sz="900">
                <a:solidFill>
                  <a:srgbClr val="007EC2"/>
                </a:solidFill>
              </a:rPr>
              <a:pPr eaLnBrk="1" hangingPunct="1"/>
              <a:t>5</a:t>
            </a:fld>
            <a:endParaRPr lang="de-DE" sz="900">
              <a:solidFill>
                <a:srgbClr val="007EC2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69863" y="463550"/>
            <a:ext cx="6804025" cy="8715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Что такое </a:t>
            </a:r>
            <a:r>
              <a:rPr lang="en-US" dirty="0" smtClean="0"/>
              <a:t>CRD</a:t>
            </a:r>
            <a:r>
              <a:rPr lang="ru-RU" dirty="0" smtClean="0"/>
              <a:t> (Корпоративный отдел печати)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69875" y="1349375"/>
            <a:ext cx="4589463" cy="40513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CRD </a:t>
            </a:r>
            <a:r>
              <a:rPr lang="ru-RU" dirty="0" smtClean="0"/>
              <a:t> - это</a:t>
            </a:r>
            <a:endParaRPr lang="en-US" dirty="0" smtClean="0"/>
          </a:p>
          <a:p>
            <a:pPr lvl="1"/>
            <a:r>
              <a:rPr lang="ru-RU" dirty="0" smtClean="0"/>
              <a:t>Печать многостраничных заданий</a:t>
            </a:r>
          </a:p>
          <a:p>
            <a:pPr lvl="1"/>
            <a:r>
              <a:rPr lang="ru-RU" dirty="0" smtClean="0"/>
              <a:t>Автоматическое распределение заданий с большим количеством страниц</a:t>
            </a:r>
          </a:p>
          <a:p>
            <a:pPr lvl="1"/>
            <a:r>
              <a:rPr lang="ru-RU" dirty="0" smtClean="0"/>
              <a:t>Низкая себестоимость печати</a:t>
            </a:r>
          </a:p>
          <a:p>
            <a:pPr lvl="1"/>
            <a:r>
              <a:rPr lang="ru-RU" dirty="0" smtClean="0"/>
              <a:t>Система предпечатной подготовки</a:t>
            </a:r>
            <a:endParaRPr lang="en-US" dirty="0" smtClean="0"/>
          </a:p>
          <a:p>
            <a:pPr lvl="1"/>
            <a:r>
              <a:rPr lang="ru-RU" dirty="0" smtClean="0"/>
              <a:t>Программное обеспечение </a:t>
            </a:r>
            <a:endParaRPr lang="en-US" dirty="0" smtClean="0"/>
          </a:p>
          <a:p>
            <a:pPr lvl="1"/>
            <a:r>
              <a:rPr lang="ru-RU" dirty="0" smtClean="0"/>
              <a:t>Дополнительные услуги 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13" name="Rectangle 1"/>
          <p:cNvSpPr/>
          <p:nvPr/>
        </p:nvSpPr>
        <p:spPr>
          <a:xfrm>
            <a:off x="4905446" y="1349877"/>
            <a:ext cx="3186890" cy="2297250"/>
          </a:xfrm>
          <a:custGeom>
            <a:avLst/>
            <a:gdLst>
              <a:gd name="connsiteX0" fmla="*/ 0 w 3178175"/>
              <a:gd name="connsiteY0" fmla="*/ 0 h 2295525"/>
              <a:gd name="connsiteX1" fmla="*/ 3178175 w 3178175"/>
              <a:gd name="connsiteY1" fmla="*/ 0 h 2295525"/>
              <a:gd name="connsiteX2" fmla="*/ 3178175 w 3178175"/>
              <a:gd name="connsiteY2" fmla="*/ 2295525 h 2295525"/>
              <a:gd name="connsiteX3" fmla="*/ 0 w 3178175"/>
              <a:gd name="connsiteY3" fmla="*/ 2295525 h 2295525"/>
              <a:gd name="connsiteX4" fmla="*/ 0 w 3178175"/>
              <a:gd name="connsiteY4" fmla="*/ 0 h 2295525"/>
              <a:gd name="connsiteX0" fmla="*/ 0 w 3178175"/>
              <a:gd name="connsiteY0" fmla="*/ 0 h 2295525"/>
              <a:gd name="connsiteX1" fmla="*/ 3178175 w 3178175"/>
              <a:gd name="connsiteY1" fmla="*/ 0 h 2295525"/>
              <a:gd name="connsiteX2" fmla="*/ 3178175 w 3178175"/>
              <a:gd name="connsiteY2" fmla="*/ 2295525 h 2295525"/>
              <a:gd name="connsiteX3" fmla="*/ 568924 w 3178175"/>
              <a:gd name="connsiteY3" fmla="*/ 2295375 h 2295525"/>
              <a:gd name="connsiteX4" fmla="*/ 0 w 3178175"/>
              <a:gd name="connsiteY4" fmla="*/ 2295525 h 2295525"/>
              <a:gd name="connsiteX5" fmla="*/ 0 w 3178175"/>
              <a:gd name="connsiteY5" fmla="*/ 0 h 2295525"/>
              <a:gd name="connsiteX0" fmla="*/ 0 w 3178175"/>
              <a:gd name="connsiteY0" fmla="*/ 0 h 2295525"/>
              <a:gd name="connsiteX1" fmla="*/ 3178175 w 3178175"/>
              <a:gd name="connsiteY1" fmla="*/ 0 h 2295525"/>
              <a:gd name="connsiteX2" fmla="*/ 3178175 w 3178175"/>
              <a:gd name="connsiteY2" fmla="*/ 2295525 h 2295525"/>
              <a:gd name="connsiteX3" fmla="*/ 568924 w 3178175"/>
              <a:gd name="connsiteY3" fmla="*/ 2295375 h 2295525"/>
              <a:gd name="connsiteX4" fmla="*/ 0 w 3178175"/>
              <a:gd name="connsiteY4" fmla="*/ 1717555 h 2295525"/>
              <a:gd name="connsiteX5" fmla="*/ 0 w 3178175"/>
              <a:gd name="connsiteY5" fmla="*/ 0 h 2295525"/>
              <a:gd name="connsiteX0" fmla="*/ 7951 w 3186126"/>
              <a:gd name="connsiteY0" fmla="*/ 0 h 2295525"/>
              <a:gd name="connsiteX1" fmla="*/ 3186126 w 3186126"/>
              <a:gd name="connsiteY1" fmla="*/ 0 h 2295525"/>
              <a:gd name="connsiteX2" fmla="*/ 3186126 w 3186126"/>
              <a:gd name="connsiteY2" fmla="*/ 2295525 h 2295525"/>
              <a:gd name="connsiteX3" fmla="*/ 576875 w 3186126"/>
              <a:gd name="connsiteY3" fmla="*/ 2295375 h 2295525"/>
              <a:gd name="connsiteX4" fmla="*/ 0 w 3186126"/>
              <a:gd name="connsiteY4" fmla="*/ 2282097 h 2295525"/>
              <a:gd name="connsiteX5" fmla="*/ 7951 w 3186126"/>
              <a:gd name="connsiteY5" fmla="*/ 0 h 2295525"/>
              <a:gd name="connsiteX0" fmla="*/ 7951 w 3186126"/>
              <a:gd name="connsiteY0" fmla="*/ 0 h 2297250"/>
              <a:gd name="connsiteX1" fmla="*/ 3186126 w 3186126"/>
              <a:gd name="connsiteY1" fmla="*/ 0 h 2297250"/>
              <a:gd name="connsiteX2" fmla="*/ 3186126 w 3186126"/>
              <a:gd name="connsiteY2" fmla="*/ 2295525 h 2297250"/>
              <a:gd name="connsiteX3" fmla="*/ 2612859 w 3186126"/>
              <a:gd name="connsiteY3" fmla="*/ 2297250 h 2297250"/>
              <a:gd name="connsiteX4" fmla="*/ 576875 w 3186126"/>
              <a:gd name="connsiteY4" fmla="*/ 2295375 h 2297250"/>
              <a:gd name="connsiteX5" fmla="*/ 0 w 3186126"/>
              <a:gd name="connsiteY5" fmla="*/ 2282097 h 2297250"/>
              <a:gd name="connsiteX6" fmla="*/ 7951 w 3186126"/>
              <a:gd name="connsiteY6" fmla="*/ 0 h 2297250"/>
              <a:gd name="connsiteX0" fmla="*/ 7951 w 3194077"/>
              <a:gd name="connsiteY0" fmla="*/ 0 h 2297250"/>
              <a:gd name="connsiteX1" fmla="*/ 3186126 w 3194077"/>
              <a:gd name="connsiteY1" fmla="*/ 0 h 2297250"/>
              <a:gd name="connsiteX2" fmla="*/ 3194077 w 3194077"/>
              <a:gd name="connsiteY2" fmla="*/ 1715080 h 2297250"/>
              <a:gd name="connsiteX3" fmla="*/ 2612859 w 3194077"/>
              <a:gd name="connsiteY3" fmla="*/ 2297250 h 2297250"/>
              <a:gd name="connsiteX4" fmla="*/ 576875 w 3194077"/>
              <a:gd name="connsiteY4" fmla="*/ 2295375 h 2297250"/>
              <a:gd name="connsiteX5" fmla="*/ 0 w 3194077"/>
              <a:gd name="connsiteY5" fmla="*/ 2282097 h 2297250"/>
              <a:gd name="connsiteX6" fmla="*/ 7951 w 3194077"/>
              <a:gd name="connsiteY6" fmla="*/ 0 h 2297250"/>
              <a:gd name="connsiteX0" fmla="*/ 7951 w 3186890"/>
              <a:gd name="connsiteY0" fmla="*/ 0 h 2297250"/>
              <a:gd name="connsiteX1" fmla="*/ 3186126 w 3186890"/>
              <a:gd name="connsiteY1" fmla="*/ 0 h 2297250"/>
              <a:gd name="connsiteX2" fmla="*/ 3186126 w 3186890"/>
              <a:gd name="connsiteY2" fmla="*/ 1715080 h 2297250"/>
              <a:gd name="connsiteX3" fmla="*/ 2612859 w 3186890"/>
              <a:gd name="connsiteY3" fmla="*/ 2297250 h 2297250"/>
              <a:gd name="connsiteX4" fmla="*/ 576875 w 3186890"/>
              <a:gd name="connsiteY4" fmla="*/ 2295375 h 2297250"/>
              <a:gd name="connsiteX5" fmla="*/ 0 w 3186890"/>
              <a:gd name="connsiteY5" fmla="*/ 2282097 h 2297250"/>
              <a:gd name="connsiteX6" fmla="*/ 7951 w 3186890"/>
              <a:gd name="connsiteY6" fmla="*/ 0 h 22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890" h="2297250">
                <a:moveTo>
                  <a:pt x="7951" y="0"/>
                </a:moveTo>
                <a:lnTo>
                  <a:pt x="3186126" y="0"/>
                </a:lnTo>
                <a:cubicBezTo>
                  <a:pt x="3188776" y="571693"/>
                  <a:pt x="3183476" y="1143387"/>
                  <a:pt x="3186126" y="1715080"/>
                </a:cubicBezTo>
                <a:lnTo>
                  <a:pt x="2612859" y="2297250"/>
                </a:lnTo>
                <a:lnTo>
                  <a:pt x="576875" y="2295375"/>
                </a:lnTo>
                <a:lnTo>
                  <a:pt x="0" y="2282097"/>
                </a:lnTo>
                <a:cubicBezTo>
                  <a:pt x="2650" y="1521398"/>
                  <a:pt x="5301" y="760699"/>
                  <a:pt x="7951" y="0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3" y="4315354"/>
            <a:ext cx="3446353" cy="1232071"/>
          </a:xfrm>
          <a:prstGeom prst="rect">
            <a:avLst/>
          </a:prstGeom>
        </p:spPr>
      </p:pic>
      <p:sp>
        <p:nvSpPr>
          <p:cNvPr id="17" name="Rectangle 7"/>
          <p:cNvSpPr/>
          <p:nvPr/>
        </p:nvSpPr>
        <p:spPr>
          <a:xfrm>
            <a:off x="4859338" y="5039384"/>
            <a:ext cx="14282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b="1" dirty="0">
                <a:latin typeface="Arial" pitchFamily="34" charset="0"/>
                <a:ea typeface="HGSｺﾞｼｯｸE" pitchFamily="50" charset="-128"/>
                <a:cs typeface="Arial" pitchFamily="34" charset="0"/>
              </a:rPr>
              <a:t>b</a:t>
            </a:r>
            <a:r>
              <a:rPr lang="en-US" altLang="ja-JP" sz="800" b="1" dirty="0" smtClean="0">
                <a:latin typeface="Arial" pitchFamily="34" charset="0"/>
                <a:ea typeface="HGSｺﾞｼｯｸE" pitchFamily="50" charset="-128"/>
                <a:cs typeface="Arial" pitchFamily="34" charset="0"/>
              </a:rPr>
              <a:t>izhub PRESS C1070</a:t>
            </a:r>
            <a:endParaRPr lang="en-US" altLang="ja-JP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/>
          <p:nvPr/>
        </p:nvSpPr>
        <p:spPr>
          <a:xfrm>
            <a:off x="1168893" y="5454913"/>
            <a:ext cx="14282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b="1" dirty="0" err="1">
                <a:latin typeface="Arial" pitchFamily="34" charset="0"/>
                <a:ea typeface="HGSｺﾞｼｯｸE" pitchFamily="50" charset="-128"/>
                <a:cs typeface="Arial" pitchFamily="34" charset="0"/>
              </a:rPr>
              <a:t>bizhub</a:t>
            </a:r>
            <a:r>
              <a:rPr lang="en-US" altLang="ja-JP" sz="800" b="1" dirty="0">
                <a:latin typeface="Arial" pitchFamily="34" charset="0"/>
                <a:ea typeface="HGSｺﾞｼｯｸE" pitchFamily="50" charset="-128"/>
                <a:cs typeface="Arial" pitchFamily="34" charset="0"/>
              </a:rPr>
              <a:t> </a:t>
            </a:r>
            <a:r>
              <a:rPr lang="en-US" altLang="ja-JP" sz="800" b="1">
                <a:latin typeface="Arial" pitchFamily="34" charset="0"/>
                <a:ea typeface="HGSｺﾞｼｯｸE" pitchFamily="50" charset="-128"/>
                <a:cs typeface="Arial" pitchFamily="34" charset="0"/>
              </a:rPr>
              <a:t>PRESS </a:t>
            </a:r>
            <a:r>
              <a:rPr lang="en-US" altLang="ja-JP" sz="800" b="1" smtClean="0">
                <a:latin typeface="Arial" pitchFamily="34" charset="0"/>
                <a:ea typeface="HGSｺﾞｼｯｸE" pitchFamily="50" charset="-128"/>
                <a:cs typeface="Arial" pitchFamily="34" charset="0"/>
              </a:rPr>
              <a:t>1250</a:t>
            </a:r>
            <a:endParaRPr lang="en-US" altLang="ja-JP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29285" r="1734" b="25163"/>
          <a:stretch/>
        </p:blipFill>
        <p:spPr>
          <a:xfrm>
            <a:off x="4590411" y="3848263"/>
            <a:ext cx="3125262" cy="10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5040" y="5930061"/>
            <a:ext cx="418045" cy="2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2D5C2A-B398-4FEF-9DEE-6372E3DD1D4C}" type="slidenum">
              <a:rPr lang="de-DE" sz="900">
                <a:solidFill>
                  <a:srgbClr val="007EC2"/>
                </a:solidFill>
              </a:rPr>
              <a:pPr eaLnBrk="1" hangingPunct="1"/>
              <a:t>6</a:t>
            </a:fld>
            <a:endParaRPr lang="de-DE" sz="900">
              <a:solidFill>
                <a:srgbClr val="007EC2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69863" y="463550"/>
            <a:ext cx="6804025" cy="8715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Почему компании </a:t>
            </a:r>
            <a:r>
              <a:rPr lang="ru-RU" dirty="0" smtClean="0"/>
              <a:t>используют </a:t>
            </a:r>
            <a:r>
              <a:rPr lang="en-US" dirty="0" smtClean="0"/>
              <a:t>CRD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69875" y="1349375"/>
            <a:ext cx="7200856" cy="405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Т.к. считают, что 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CRD</a:t>
            </a:r>
            <a:r>
              <a:rPr lang="ru-RU" sz="2000" dirty="0" smtClean="0"/>
              <a:t> могут предложить компетенции сотрудников выше, чем у обычных типографий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CRD </a:t>
            </a:r>
            <a:r>
              <a:rPr lang="ru-RU" sz="2000" dirty="0" smtClean="0"/>
              <a:t>предлагает более высокий уровень безопасности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CRD</a:t>
            </a:r>
            <a:r>
              <a:rPr lang="ru-RU" sz="2000" dirty="0" smtClean="0"/>
              <a:t> обеспечивает более быстрое оказание услуг 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CRD</a:t>
            </a:r>
            <a:r>
              <a:rPr lang="ru-RU" sz="2000" dirty="0" smtClean="0"/>
              <a:t> экономит деньги компании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51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5040" y="5930061"/>
            <a:ext cx="418045" cy="2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2D5C2A-B398-4FEF-9DEE-6372E3DD1D4C}" type="slidenum">
              <a:rPr lang="de-DE" sz="900">
                <a:solidFill>
                  <a:srgbClr val="007EC2"/>
                </a:solidFill>
              </a:rPr>
              <a:pPr eaLnBrk="1" hangingPunct="1"/>
              <a:t>7</a:t>
            </a:fld>
            <a:endParaRPr lang="de-DE" sz="900">
              <a:solidFill>
                <a:srgbClr val="007EC2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69863" y="463550"/>
            <a:ext cx="6804025" cy="8715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Требования  компаний к </a:t>
            </a:r>
            <a:r>
              <a:rPr lang="en-US" sz="2800" dirty="0" smtClean="0"/>
              <a:t>CRD</a:t>
            </a:r>
            <a:endParaRPr lang="fr-FR" sz="2800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69875" y="1574901"/>
            <a:ext cx="7200856" cy="382577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/>
              <a:t>Производительность</a:t>
            </a:r>
          </a:p>
          <a:p>
            <a:pPr>
              <a:spcBef>
                <a:spcPts val="1200"/>
              </a:spcBef>
            </a:pPr>
            <a:endParaRPr lang="ru-RU" sz="500" dirty="0" smtClean="0"/>
          </a:p>
          <a:p>
            <a:pPr>
              <a:spcBef>
                <a:spcPts val="1200"/>
              </a:spcBef>
            </a:pPr>
            <a:r>
              <a:rPr lang="ru-RU" sz="2800" dirty="0" smtClean="0"/>
              <a:t>Качество </a:t>
            </a:r>
          </a:p>
          <a:p>
            <a:pPr>
              <a:spcBef>
                <a:spcPts val="1200"/>
              </a:spcBef>
            </a:pPr>
            <a:endParaRPr lang="ru-RU" sz="500" dirty="0" smtClean="0"/>
          </a:p>
          <a:p>
            <a:pPr>
              <a:spcBef>
                <a:spcPts val="1200"/>
              </a:spcBef>
            </a:pPr>
            <a:r>
              <a:rPr lang="ru-RU" sz="2800" dirty="0" smtClean="0"/>
              <a:t>Гибкость </a:t>
            </a:r>
          </a:p>
          <a:p>
            <a:pPr>
              <a:spcBef>
                <a:spcPts val="1200"/>
              </a:spcBef>
            </a:pPr>
            <a:endParaRPr lang="ru-RU" sz="500" dirty="0" smtClean="0"/>
          </a:p>
          <a:p>
            <a:pPr>
              <a:spcBef>
                <a:spcPts val="1200"/>
              </a:spcBef>
            </a:pPr>
            <a:r>
              <a:rPr lang="ru-RU" sz="2800" dirty="0" smtClean="0"/>
              <a:t>Документооборот</a:t>
            </a:r>
          </a:p>
        </p:txBody>
      </p:sp>
    </p:spTree>
    <p:extLst>
      <p:ext uri="{BB962C8B-B14F-4D97-AF65-F5344CB8AC3E}">
        <p14:creationId xmlns:p14="http://schemas.microsoft.com/office/powerpoint/2010/main" val="38238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5040" y="5930061"/>
            <a:ext cx="418045" cy="2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2D5C2A-B398-4FEF-9DEE-6372E3DD1D4C}" type="slidenum">
              <a:rPr lang="de-DE" sz="900">
                <a:solidFill>
                  <a:srgbClr val="007EC2"/>
                </a:solidFill>
              </a:rPr>
              <a:pPr eaLnBrk="1" hangingPunct="1"/>
              <a:t>8</a:t>
            </a:fld>
            <a:endParaRPr lang="de-DE" sz="900">
              <a:solidFill>
                <a:srgbClr val="007EC2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69863" y="463550"/>
            <a:ext cx="6804025" cy="8715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Виды реализации </a:t>
            </a:r>
            <a:r>
              <a:rPr lang="en-US" dirty="0" smtClean="0"/>
              <a:t>CRD</a:t>
            </a:r>
            <a:endParaRPr lang="fr-FR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29016" y="1313807"/>
            <a:ext cx="5711545" cy="4051300"/>
          </a:xfrm>
          <a:prstGeom prst="rect">
            <a:avLst/>
          </a:prstGeom>
        </p:spPr>
        <p:txBody>
          <a:bodyPr/>
          <a:lstStyle/>
          <a:p>
            <a:pPr marL="432008" lvl="1" indent="0">
              <a:buNone/>
            </a:pPr>
            <a:endParaRPr lang="ru-RU" dirty="0" smtClean="0"/>
          </a:p>
          <a:p>
            <a:pPr lvl="1"/>
            <a:r>
              <a:rPr lang="ru-RU" sz="1600" dirty="0" smtClean="0"/>
              <a:t>На основе одной или нескольких МФУ офисного типа</a:t>
            </a:r>
          </a:p>
          <a:p>
            <a:pPr lvl="1"/>
            <a:r>
              <a:rPr lang="ru-RU" sz="1600" dirty="0" smtClean="0"/>
              <a:t>На основе черно-белой производительной системы печати</a:t>
            </a:r>
          </a:p>
          <a:p>
            <a:pPr lvl="1"/>
            <a:r>
              <a:rPr lang="ru-RU" sz="1600" dirty="0" smtClean="0"/>
              <a:t>На основе полноцветной производительной </a:t>
            </a:r>
            <a:r>
              <a:rPr lang="ru-RU" sz="1600" dirty="0"/>
              <a:t>системы печати</a:t>
            </a:r>
            <a:endParaRPr lang="ru-RU" sz="1600" dirty="0" smtClean="0"/>
          </a:p>
          <a:p>
            <a:pPr lvl="1"/>
            <a:r>
              <a:rPr lang="ru-RU" sz="1600" dirty="0" smtClean="0"/>
              <a:t>Использование </a:t>
            </a:r>
            <a:r>
              <a:rPr lang="ru-RU" sz="1600" dirty="0" err="1" smtClean="0"/>
              <a:t>послепечатного</a:t>
            </a:r>
            <a:r>
              <a:rPr lang="ru-RU" sz="1600" dirty="0" smtClean="0"/>
              <a:t> дополнительного оборудования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66" y="3497230"/>
            <a:ext cx="3532182" cy="12850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86" y="1563847"/>
            <a:ext cx="2309753" cy="1778867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7" y="4184099"/>
            <a:ext cx="3446353" cy="12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7985040" y="5930061"/>
            <a:ext cx="418045" cy="227725"/>
          </a:xfrm>
          <a:prstGeom prst="rect">
            <a:avLst/>
          </a:prstGeom>
        </p:spPr>
        <p:txBody>
          <a:bodyPr lIns="86402" tIns="43201" rIns="86402" bIns="43201"/>
          <a:lstStyle/>
          <a:p>
            <a:fld id="{8408001F-C1D4-40C9-893F-771F9C440285}" type="slidenum">
              <a:rPr/>
              <a:pPr/>
              <a:t>9</a:t>
            </a:fld>
            <a:endParaRPr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Корпоративные потребности в печати </a:t>
            </a:r>
            <a:r>
              <a:rPr lang="nl-NL" sz="1600" dirty="0" smtClean="0"/>
              <a:t>– </a:t>
            </a:r>
            <a:r>
              <a:rPr lang="ru-RU" sz="1600" dirty="0" smtClean="0"/>
              <a:t>сегодня </a:t>
            </a:r>
            <a:endParaRPr lang="nl-NL" sz="1600" dirty="0"/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991099" y="1388495"/>
            <a:ext cx="0" cy="347344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991098" y="4861939"/>
            <a:ext cx="742473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 rot="16200000">
            <a:off x="-544873" y="3284253"/>
            <a:ext cx="2589066" cy="400089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/>
            <a:r>
              <a:rPr lang="ru-RU" sz="2000" dirty="0" smtClean="0">
                <a:solidFill>
                  <a:prstClr val="black"/>
                </a:solidFill>
              </a:rPr>
              <a:t>Сложность документа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682918" y="5042359"/>
            <a:ext cx="1834373" cy="400089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/>
            <a:r>
              <a:rPr lang="ru-RU" sz="2000" dirty="0" smtClean="0">
                <a:solidFill>
                  <a:prstClr val="black"/>
                </a:solidFill>
              </a:rPr>
              <a:t>Размер тиража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035016" y="3470357"/>
            <a:ext cx="2215053" cy="984865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/>
            <a:r>
              <a:rPr lang="ru-RU" dirty="0" smtClean="0">
                <a:solidFill>
                  <a:prstClr val="black"/>
                </a:solidFill>
              </a:rPr>
              <a:t>Децентрализованная </a:t>
            </a:r>
          </a:p>
          <a:p>
            <a:pPr defTabSz="863832"/>
            <a:r>
              <a:rPr lang="ru-RU" dirty="0" smtClean="0">
                <a:solidFill>
                  <a:prstClr val="black"/>
                </a:solidFill>
              </a:rPr>
              <a:t>печать </a:t>
            </a:r>
            <a:endParaRPr lang="nl-NL" dirty="0">
              <a:solidFill>
                <a:prstClr val="black"/>
              </a:solidFill>
            </a:endParaRPr>
          </a:p>
          <a:p>
            <a:pPr marL="171412" indent="-171412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Простые документы </a:t>
            </a:r>
            <a:r>
              <a:rPr lang="nl-NL" sz="1200" dirty="0" smtClean="0">
                <a:solidFill>
                  <a:prstClr val="black"/>
                </a:solidFill>
              </a:rPr>
              <a:t>:</a:t>
            </a:r>
            <a:endParaRPr lang="nl-NL" sz="1200" dirty="0">
              <a:solidFill>
                <a:prstClr val="black"/>
              </a:solidFill>
            </a:endParaRPr>
          </a:p>
          <a:p>
            <a:pPr defTabSz="863832"/>
            <a:r>
              <a:rPr lang="nl-NL" sz="1200" dirty="0">
                <a:solidFill>
                  <a:prstClr val="black"/>
                </a:solidFill>
              </a:rPr>
              <a:t>     Emails, </a:t>
            </a:r>
            <a:r>
              <a:rPr lang="ru-RU" sz="1200" dirty="0" smtClean="0">
                <a:solidFill>
                  <a:prstClr val="black"/>
                </a:solidFill>
              </a:rPr>
              <a:t>презентации и т.п.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4846748" y="3673748"/>
            <a:ext cx="3540544" cy="723255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/>
            <a:r>
              <a:rPr lang="nl-NL" dirty="0">
                <a:solidFill>
                  <a:prstClr val="black"/>
                </a:solidFill>
              </a:rPr>
              <a:t>CRD – </a:t>
            </a:r>
            <a:r>
              <a:rPr lang="ru-RU" dirty="0" smtClean="0">
                <a:solidFill>
                  <a:prstClr val="black"/>
                </a:solidFill>
              </a:rPr>
              <a:t>Централизованная печать</a:t>
            </a:r>
            <a:endParaRPr lang="nl-NL" dirty="0">
              <a:solidFill>
                <a:prstClr val="black"/>
              </a:solidFill>
            </a:endParaRPr>
          </a:p>
          <a:p>
            <a:pPr marL="285690" indent="-28569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Большие размеры тиража</a:t>
            </a:r>
            <a:r>
              <a:rPr lang="nl-NL" sz="1200" dirty="0" smtClean="0">
                <a:solidFill>
                  <a:prstClr val="black"/>
                </a:solidFill>
              </a:rPr>
              <a:t>,</a:t>
            </a:r>
            <a:r>
              <a:rPr lang="ru-RU" sz="1200" dirty="0" smtClean="0">
                <a:solidFill>
                  <a:prstClr val="black"/>
                </a:solidFill>
              </a:rPr>
              <a:t> базовая финишная </a:t>
            </a:r>
          </a:p>
          <a:p>
            <a:pPr defTabSz="863832"/>
            <a:r>
              <a:rPr lang="ru-RU" sz="1200" dirty="0" smtClean="0">
                <a:solidFill>
                  <a:prstClr val="black"/>
                </a:solidFill>
              </a:rPr>
              <a:t>обработка документов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1098674" y="1726378"/>
            <a:ext cx="3446416" cy="907921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/>
            <a:r>
              <a:rPr lang="ru-RU" dirty="0" smtClean="0">
                <a:solidFill>
                  <a:prstClr val="black"/>
                </a:solidFill>
              </a:rPr>
              <a:t>Внешний </a:t>
            </a:r>
            <a:r>
              <a:rPr lang="nl-NL" dirty="0" smtClean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локальные </a:t>
            </a:r>
            <a:r>
              <a:rPr lang="ru-RU" dirty="0" err="1" smtClean="0">
                <a:solidFill>
                  <a:prstClr val="black"/>
                </a:solidFill>
              </a:rPr>
              <a:t>копицентры</a:t>
            </a:r>
            <a:endParaRPr lang="nl-NL" dirty="0">
              <a:solidFill>
                <a:prstClr val="black"/>
              </a:solidFill>
            </a:endParaRPr>
          </a:p>
          <a:p>
            <a:pPr marL="285690" indent="-28569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Большой размер тиража</a:t>
            </a:r>
            <a:r>
              <a:rPr lang="nl-NL" sz="1200" dirty="0" smtClean="0">
                <a:solidFill>
                  <a:prstClr val="black"/>
                </a:solidFill>
              </a:rPr>
              <a:t>, </a:t>
            </a:r>
            <a:endParaRPr lang="nl-NL" sz="1200" dirty="0">
              <a:solidFill>
                <a:prstClr val="black"/>
              </a:solidFill>
            </a:endParaRPr>
          </a:p>
          <a:p>
            <a:pPr marL="285690" indent="-28569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Более сложные документы и их </a:t>
            </a:r>
          </a:p>
          <a:p>
            <a:pPr defTabSz="863832"/>
            <a:r>
              <a:rPr lang="ru-RU" sz="1200" dirty="0" smtClean="0">
                <a:solidFill>
                  <a:prstClr val="black"/>
                </a:solidFill>
              </a:rPr>
              <a:t>финишная обработка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4950451" y="1670157"/>
            <a:ext cx="3591777" cy="984865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863832">
              <a:tabLst>
                <a:tab pos="1076325" algn="l"/>
              </a:tabLst>
            </a:pPr>
            <a:r>
              <a:rPr lang="ru-RU" dirty="0" smtClean="0">
                <a:solidFill>
                  <a:prstClr val="black"/>
                </a:solidFill>
              </a:rPr>
              <a:t>Внешний</a:t>
            </a:r>
            <a:r>
              <a:rPr lang="nl-NL" dirty="0" smtClean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	полномасштабная </a:t>
            </a:r>
          </a:p>
          <a:p>
            <a:pPr defTabSz="863832">
              <a:tabLst>
                <a:tab pos="1076325" algn="l"/>
              </a:tabLst>
            </a:pPr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типография</a:t>
            </a:r>
            <a:endParaRPr lang="nl-NL" dirty="0">
              <a:solidFill>
                <a:prstClr val="black"/>
              </a:solidFill>
            </a:endParaRPr>
          </a:p>
          <a:p>
            <a:pPr marL="285690" indent="-28569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Очень большие размеры тиража</a:t>
            </a:r>
            <a:endParaRPr lang="nl-NL" sz="1200" dirty="0">
              <a:solidFill>
                <a:prstClr val="black"/>
              </a:solidFill>
            </a:endParaRPr>
          </a:p>
          <a:p>
            <a:pPr marL="285690" indent="-285690" defTabSz="863832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Сложные документы и их финишная обработка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9" name="Vrije vorm 8"/>
          <p:cNvSpPr/>
          <p:nvPr/>
        </p:nvSpPr>
        <p:spPr>
          <a:xfrm>
            <a:off x="991102" y="2643505"/>
            <a:ext cx="2936419" cy="2218434"/>
          </a:xfrm>
          <a:custGeom>
            <a:avLst/>
            <a:gdLst>
              <a:gd name="connsiteX0" fmla="*/ 0 w 3124110"/>
              <a:gd name="connsiteY0" fmla="*/ 71048 h 2389748"/>
              <a:gd name="connsiteX1" fmla="*/ 1446662 w 3124110"/>
              <a:gd name="connsiteY1" fmla="*/ 84696 h 2389748"/>
              <a:gd name="connsiteX2" fmla="*/ 2784143 w 3124110"/>
              <a:gd name="connsiteY2" fmla="*/ 917209 h 2389748"/>
              <a:gd name="connsiteX3" fmla="*/ 3098041 w 3124110"/>
              <a:gd name="connsiteY3" fmla="*/ 2268338 h 2389748"/>
              <a:gd name="connsiteX4" fmla="*/ 3084394 w 3124110"/>
              <a:gd name="connsiteY4" fmla="*/ 2241042 h 238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110" h="2389748">
                <a:moveTo>
                  <a:pt x="0" y="71048"/>
                </a:moveTo>
                <a:cubicBezTo>
                  <a:pt x="491319" y="7358"/>
                  <a:pt x="982638" y="-56331"/>
                  <a:pt x="1446662" y="84696"/>
                </a:cubicBezTo>
                <a:cubicBezTo>
                  <a:pt x="1910686" y="225723"/>
                  <a:pt x="2508913" y="553269"/>
                  <a:pt x="2784143" y="917209"/>
                </a:cubicBezTo>
                <a:cubicBezTo>
                  <a:pt x="3059373" y="1281149"/>
                  <a:pt x="3047999" y="2047699"/>
                  <a:pt x="3098041" y="2268338"/>
                </a:cubicBezTo>
                <a:cubicBezTo>
                  <a:pt x="3148083" y="2488977"/>
                  <a:pt x="3116238" y="2365009"/>
                  <a:pt x="3084394" y="22410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PIJL-OMHOOG 12"/>
          <p:cNvSpPr/>
          <p:nvPr/>
        </p:nvSpPr>
        <p:spPr>
          <a:xfrm>
            <a:off x="1620081" y="2696545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PIJL-OMHOOG 23"/>
          <p:cNvSpPr/>
          <p:nvPr/>
        </p:nvSpPr>
        <p:spPr>
          <a:xfrm rot="5400000">
            <a:off x="3319831" y="4132147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endParaRPr lang="nl-NL">
              <a:solidFill>
                <a:prstClr val="white"/>
              </a:solidFill>
            </a:endParaRPr>
          </a:p>
        </p:txBody>
      </p:sp>
      <p:sp>
        <p:nvSpPr>
          <p:cNvPr id="26" name="PIJL-OMHOOG 25"/>
          <p:cNvSpPr/>
          <p:nvPr/>
        </p:nvSpPr>
        <p:spPr>
          <a:xfrm rot="3751762">
            <a:off x="3158928" y="3403096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endParaRPr lang="nl-NL">
              <a:solidFill>
                <a:prstClr val="white"/>
              </a:solidFill>
            </a:endParaRPr>
          </a:p>
        </p:txBody>
      </p:sp>
      <p:sp>
        <p:nvSpPr>
          <p:cNvPr id="14" name="Vrije vorm 13"/>
          <p:cNvSpPr/>
          <p:nvPr/>
        </p:nvSpPr>
        <p:spPr>
          <a:xfrm>
            <a:off x="4439457" y="1446663"/>
            <a:ext cx="3976380" cy="1757952"/>
          </a:xfrm>
          <a:custGeom>
            <a:avLst/>
            <a:gdLst>
              <a:gd name="connsiteX0" fmla="*/ 0 w 3802611"/>
              <a:gd name="connsiteY0" fmla="*/ 0 h 1605980"/>
              <a:gd name="connsiteX1" fmla="*/ 232012 w 3802611"/>
              <a:gd name="connsiteY1" fmla="*/ 1064525 h 1605980"/>
              <a:gd name="connsiteX2" fmla="*/ 1351128 w 3802611"/>
              <a:gd name="connsiteY2" fmla="*/ 1501253 h 1605980"/>
              <a:gd name="connsiteX3" fmla="*/ 3603009 w 3802611"/>
              <a:gd name="connsiteY3" fmla="*/ 1596788 h 1605980"/>
              <a:gd name="connsiteX4" fmla="*/ 3548418 w 3802611"/>
              <a:gd name="connsiteY4" fmla="*/ 1596788 h 160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2611" h="1605980">
                <a:moveTo>
                  <a:pt x="0" y="0"/>
                </a:moveTo>
                <a:cubicBezTo>
                  <a:pt x="3412" y="407158"/>
                  <a:pt x="6824" y="814316"/>
                  <a:pt x="232012" y="1064525"/>
                </a:cubicBezTo>
                <a:cubicBezTo>
                  <a:pt x="457200" y="1314734"/>
                  <a:pt x="789295" y="1412543"/>
                  <a:pt x="1351128" y="1501253"/>
                </a:cubicBezTo>
                <a:cubicBezTo>
                  <a:pt x="1912961" y="1589963"/>
                  <a:pt x="3236794" y="1580866"/>
                  <a:pt x="3603009" y="1596788"/>
                </a:cubicBezTo>
                <a:cubicBezTo>
                  <a:pt x="3969224" y="1612710"/>
                  <a:pt x="3758821" y="1604749"/>
                  <a:pt x="3548418" y="15967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endParaRPr lang="nl-NL">
              <a:solidFill>
                <a:prstClr val="white"/>
              </a:solidFill>
            </a:endParaRPr>
          </a:p>
        </p:txBody>
      </p:sp>
      <p:sp>
        <p:nvSpPr>
          <p:cNvPr id="17" name="Ovaal 16"/>
          <p:cNvSpPr/>
          <p:nvPr/>
        </p:nvSpPr>
        <p:spPr>
          <a:xfrm>
            <a:off x="2766879" y="2759802"/>
            <a:ext cx="1672580" cy="56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863832"/>
            <a:r>
              <a:rPr lang="ru-RU" sz="1400" dirty="0" smtClean="0">
                <a:solidFill>
                  <a:prstClr val="white"/>
                </a:solidFill>
              </a:rPr>
              <a:t>Аутсорсинг</a:t>
            </a:r>
            <a:r>
              <a:rPr lang="nl-NL" sz="1400" dirty="0" smtClean="0">
                <a:solidFill>
                  <a:prstClr val="white"/>
                </a:solidFill>
              </a:rPr>
              <a:t>?</a:t>
            </a:r>
            <a:endParaRPr lang="nl-NL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XTnlB3KpkK7LJ09MxjVsA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24360</TotalTime>
  <Words>1017</Words>
  <Application>Microsoft Office PowerPoint</Application>
  <PresentationFormat>Произвольный</PresentationFormat>
  <Paragraphs>253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HGSｺﾞｼｯｸE</vt:lpstr>
      <vt:lpstr>ＭＳ Ｐゴシック</vt:lpstr>
      <vt:lpstr>ＭＳ Ｐゴシック</vt:lpstr>
      <vt:lpstr>Symbol</vt:lpstr>
      <vt:lpstr>Wingdings</vt:lpstr>
      <vt:lpstr>Larissa-Design</vt:lpstr>
      <vt:lpstr>Корпоративные отделы печати – новые возможности для бизнеса</vt:lpstr>
      <vt:lpstr>Выгоды Оптимизации печатной инфраструктуры</vt:lpstr>
      <vt:lpstr>CRD как один из аспектов  оптимизации печати</vt:lpstr>
      <vt:lpstr>Что такое CRD (Корпоративный отдел печати)?</vt:lpstr>
      <vt:lpstr>Что такое CRD (Корпоративный отдел печати)?</vt:lpstr>
      <vt:lpstr>Почему компании используют CRD?</vt:lpstr>
      <vt:lpstr>Требования  компаний к CRD</vt:lpstr>
      <vt:lpstr>Виды реализации CRD</vt:lpstr>
      <vt:lpstr>Корпоративные потребности в печати – сегодня </vt:lpstr>
      <vt:lpstr>Корпоративные потребности в печати – завтра</vt:lpstr>
      <vt:lpstr>Тренды корпоративной печати  </vt:lpstr>
      <vt:lpstr>Тренды на рынке CRD</vt:lpstr>
      <vt:lpstr>Объемы печати в Европе по размеру тиражей</vt:lpstr>
      <vt:lpstr>Crd – что печатается!</vt:lpstr>
      <vt:lpstr>Центр расходов или центр доходов</vt:lpstr>
      <vt:lpstr>Ценность CRD </vt:lpstr>
      <vt:lpstr>Предпосылки для развития CRD</vt:lpstr>
      <vt:lpstr>Примеры реализации CRD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neuwaerts</dc:creator>
  <cp:lastModifiedBy>Satybekov Askar</cp:lastModifiedBy>
  <cp:revision>431</cp:revision>
  <cp:lastPrinted>2015-08-18T09:29:02Z</cp:lastPrinted>
  <dcterms:created xsi:type="dcterms:W3CDTF">2012-09-21T15:59:35Z</dcterms:created>
  <dcterms:modified xsi:type="dcterms:W3CDTF">2015-08-20T01:14:49Z</dcterms:modified>
</cp:coreProperties>
</file>