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3" r:id="rId4"/>
    <p:sldId id="260" r:id="rId5"/>
    <p:sldId id="262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FE0D-F14C-4AEF-9378-6DD2D136F3D6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151DA-8054-4D33-B2F6-E4403FCBA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9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ea typeface="맑은 고딕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83E7B7-A2BB-4068-B88F-A919F0AE2423}" type="slidenum">
              <a:rPr lang="ko-KR" altLang="en-US" smtClean="0">
                <a:solidFill>
                  <a:prstClr val="black"/>
                </a:solidFill>
                <a:latin typeface="맑은 고딕"/>
              </a:rPr>
              <a:pPr>
                <a:defRPr/>
              </a:pPr>
              <a:t>1</a:t>
            </a:fld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ea typeface="맑은 고딕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59DB5-6198-455D-B2DF-90E5DA9FECBA}" type="slidenum">
              <a:rPr lang="ko-KR" altLang="en-US" smtClean="0">
                <a:solidFill>
                  <a:prstClr val="black"/>
                </a:solidFill>
                <a:latin typeface="맑은 고딕"/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Although “non-genuine” toners may cost a bit less, their actual page yield can be dramatically lower than promised. An independent test showed that “non-genuine” toners produced 29% fewer pages. Genuine Samsung toners are made with advanced polymerization technology that produces smooth and uniform toner powder. So it produces clean, crisp images and high-definition colors*. Genuine Samsung toner cartridges are always made with brand-new components to ensure reliability and performance every time. Many “non-genuine” toners reuse old cartridges that may have</a:t>
            </a:r>
          </a:p>
          <a:p>
            <a:pPr defTabSz="931774" eaLnBrk="0" fontAlgn="base" latinLnBrk="1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ko-KR" dirty="0"/>
              <a:t>parts that are worn and can fail at any time. Or they use low-quality parts that can leak toner and damage the printer. Samsung is committed to environmental sustainability and protection. Our S.T.A.R. (Samsung Take Back and Recycle) program is a free and convenient way to recycle used cartridges. Ship us the used cartridges and we do the rest.</a:t>
            </a:r>
            <a:endParaRPr lang="ko-KR" altLang="en-US" dirty="0"/>
          </a:p>
          <a:p>
            <a:endParaRPr lang="ko-KR" altLang="en-US" dirty="0"/>
          </a:p>
          <a:p>
            <a:pPr defTabSz="931774" eaLnBrk="0" fontAlgn="base" latinLnBrk="1" hangingPunct="0">
              <a:spcBef>
                <a:spcPct val="30000"/>
              </a:spcBef>
              <a:spcAft>
                <a:spcPct val="0"/>
              </a:spcAft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A4ED5-31DF-4ADF-940D-9EC652749084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51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ea typeface="맑은 고딕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201D1-7D3A-4665-9A13-4C2111DFF4AB}" type="slidenum">
              <a:rPr lang="ko-KR" altLang="en-US" smtClean="0">
                <a:solidFill>
                  <a:prstClr val="black"/>
                </a:solidFill>
                <a:latin typeface="맑은 고딕"/>
              </a:rPr>
              <a:pPr>
                <a:defRPr/>
              </a:pPr>
              <a:t>4</a:t>
            </a:fld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0DC-0B9B-4EB0-A210-39A8992A08B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5EE-B034-4432-B005-5C8F66C3D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3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0DC-0B9B-4EB0-A210-39A8992A08B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5EE-B034-4432-B005-5C8F66C3D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8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0DC-0B9B-4EB0-A210-39A8992A08B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5EE-B034-4432-B005-5C8F66C3D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12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16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0"/>
          <a:stretch>
            <a:fillRect/>
          </a:stretch>
        </p:blipFill>
        <p:spPr bwMode="auto">
          <a:xfrm>
            <a:off x="-2716" y="6298"/>
            <a:ext cx="9144000" cy="51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319151" y="580858"/>
            <a:ext cx="8718918" cy="31310"/>
            <a:chOff x="124319" y="934384"/>
            <a:chExt cx="10440000" cy="0"/>
          </a:xfrm>
        </p:grpSpPr>
        <p:cxnSp>
          <p:nvCxnSpPr>
            <p:cNvPr id="6" name="Straight Connector 26"/>
            <p:cNvCxnSpPr/>
            <p:nvPr/>
          </p:nvCxnSpPr>
          <p:spPr>
            <a:xfrm>
              <a:off x="124319" y="934384"/>
              <a:ext cx="10440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7"/>
            <p:cNvCxnSpPr/>
            <p:nvPr/>
          </p:nvCxnSpPr>
          <p:spPr>
            <a:xfrm>
              <a:off x="124319" y="934384"/>
              <a:ext cx="125214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8"/>
            <p:cNvCxnSpPr/>
            <p:nvPr/>
          </p:nvCxnSpPr>
          <p:spPr>
            <a:xfrm>
              <a:off x="10439104" y="934384"/>
              <a:ext cx="12521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465842" y="4887584"/>
            <a:ext cx="2261215" cy="21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66" tIns="39983" rIns="79966" bIns="399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5361" eaLnBrk="1" latinLnBrk="0" hangingPunct="1">
              <a:defRPr/>
            </a:pPr>
            <a:fld id="{7D32D514-A3B3-4080-A8EB-BFAE5CF0F49B}" type="slidenum">
              <a:rPr kumimoji="0" lang="en-US" altLang="ko-KR" sz="90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pPr algn="ctr" defTabSz="455361" eaLnBrk="1" latinLnBrk="0" hangingPunct="1">
                <a:defRPr/>
              </a:pPr>
              <a:t>‹#›</a:t>
            </a:fld>
            <a:endParaRPr kumimoji="0" lang="en-US" altLang="ko-KR" sz="90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-2715" y="4878989"/>
            <a:ext cx="1931209" cy="2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66" tIns="39983" rIns="79966" bIns="39983">
            <a:spAutoFit/>
          </a:bodyPr>
          <a:lstStyle/>
          <a:p>
            <a:pPr algn="r" defTabSz="455361" latinLnBrk="0">
              <a:defRPr/>
            </a:pPr>
            <a:r>
              <a:rPr kumimoji="0" lang="en-US" altLang="ko-KR" sz="800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Arial" pitchFamily="34" charset="0"/>
                <a:ea typeface="MS PGothic" pitchFamily="34" charset="-128"/>
                <a:cs typeface="Arial" pitchFamily="34" charset="0"/>
              </a:rPr>
              <a:t>SAMSUNG. </a:t>
            </a:r>
            <a:r>
              <a:rPr kumimoji="0" lang="en-US" altLang="ko-KR" sz="8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Arial" pitchFamily="34" charset="0"/>
                <a:ea typeface="MS PGothic" pitchFamily="34" charset="-128"/>
                <a:cs typeface="Arial" pitchFamily="34" charset="0"/>
              </a:rPr>
              <a:t>PRINTING INNOVATION.</a:t>
            </a:r>
          </a:p>
        </p:txBody>
      </p:sp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6555" y="4896258"/>
            <a:ext cx="668179" cy="17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95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0DC-0B9B-4EB0-A210-39A8992A08B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5EE-B034-4432-B005-5C8F66C3D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1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0DC-0B9B-4EB0-A210-39A8992A08B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5EE-B034-4432-B005-5C8F66C3D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1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0DC-0B9B-4EB0-A210-39A8992A08B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5EE-B034-4432-B005-5C8F66C3D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9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0DC-0B9B-4EB0-A210-39A8992A08B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5EE-B034-4432-B005-5C8F66C3D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8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0DC-0B9B-4EB0-A210-39A8992A08B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5EE-B034-4432-B005-5C8F66C3D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8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0DC-0B9B-4EB0-A210-39A8992A08B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5EE-B034-4432-B005-5C8F66C3D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0DC-0B9B-4EB0-A210-39A8992A08B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5EE-B034-4432-B005-5C8F66C3D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6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0DC-0B9B-4EB0-A210-39A8992A08B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5EE-B034-4432-B005-5C8F66C3D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1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30DC-0B9B-4EB0-A210-39A8992A08B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625EE-B034-4432-B005-5C8F66C3D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7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sung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mailto:Danilenko.o@samsung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428625" y="123479"/>
            <a:ext cx="5500688" cy="9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3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Слово о расходных материалах</a:t>
            </a:r>
            <a:endParaRPr kumimoji="1" lang="en-US" altLang="ko-KR" sz="3600" b="1" dirty="0">
              <a:solidFill>
                <a:srgbClr val="00339A"/>
              </a:solidFill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284166" y="1178719"/>
            <a:ext cx="6859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3804050"/>
            <a:ext cx="3143250" cy="133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56325" name="Picture 2" descr="All_Full-Version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r="4713"/>
          <a:stretch>
            <a:fillRect/>
          </a:stretch>
        </p:blipFill>
        <p:spPr bwMode="auto">
          <a:xfrm>
            <a:off x="219078" y="895351"/>
            <a:ext cx="8620123" cy="4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92" y="146723"/>
            <a:ext cx="1738993" cy="5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28600" y="-1905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Совмещенный</a:t>
            </a:r>
            <a:r>
              <a:rPr lang="ru-RU" sz="3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картридж</a:t>
            </a:r>
            <a:endParaRPr lang="en-US" sz="3600" b="1" dirty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0" y="700028"/>
            <a:ext cx="77597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Содержит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практически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все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элементы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тракта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переноса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изображения</a:t>
            </a:r>
            <a:r>
              <a:rPr lang="en-US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кроме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оптического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блока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печки</a:t>
            </a:r>
            <a:r>
              <a:rPr lang="en-US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фотобарабан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бункер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тонером</a:t>
            </a:r>
            <a:endParaRPr lang="en-US" altLang="zh-CN" sz="1800" b="1" dirty="0">
              <a:solidFill>
                <a:srgbClr val="00339A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блок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проявления</a:t>
            </a:r>
            <a:endParaRPr lang="en-US" altLang="zh-CN" sz="1800" b="1" dirty="0">
              <a:solidFill>
                <a:srgbClr val="00339A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очищающие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элементы</a:t>
            </a:r>
            <a:endParaRPr lang="en-US" altLang="zh-CN" sz="1800" b="1" dirty="0">
              <a:solidFill>
                <a:srgbClr val="00339A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емкость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неиспользованного</a:t>
            </a:r>
            <a:r>
              <a:rPr lang="ru-RU" altLang="zh-CN" sz="1800" b="1" dirty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zh-CN" sz="1800" b="1" dirty="0" err="1" smtClean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тонера</a:t>
            </a:r>
            <a:endParaRPr lang="ru-RU" altLang="zh-CN" sz="1800" b="1" dirty="0" smtClean="0">
              <a:solidFill>
                <a:srgbClr val="00339A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1800" b="1" dirty="0" smtClean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чип, отсчитывающий количество отпечатанных страниц</a:t>
            </a:r>
            <a:r>
              <a:rPr lang="en-US" altLang="zh-CN" sz="1800" b="1" dirty="0" smtClean="0">
                <a:solidFill>
                  <a:srgbClr val="00339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altLang="zh-CN" sz="1800" b="1" dirty="0">
              <a:solidFill>
                <a:srgbClr val="00339A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zh-CN" sz="1800" dirty="0">
              <a:solidFill>
                <a:srgbClr val="00339A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339A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42878" y="3036153"/>
            <a:ext cx="6321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компоненты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такого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картриджа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подобраны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срок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соответствовал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количеству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страниц</a:t>
            </a:r>
            <a:r>
              <a:rPr lang="en-US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которое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напечатано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имеющегося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картридже</a:t>
            </a:r>
            <a:r>
              <a:rPr lang="ru-RU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тонера</a:t>
            </a:r>
            <a:r>
              <a:rPr lang="en-US" altLang="zh-CN" sz="16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ekz2010\Desktop\Samsung CLP360 CLT406 Toner Chip.jpg"/>
          <p:cNvPicPr>
            <a:picLocks noChangeAspect="1" noChangeArrowheads="1"/>
          </p:cNvPicPr>
          <p:nvPr/>
        </p:nvPicPr>
        <p:blipFill>
          <a:blip r:embed="rId3" cstate="print"/>
          <a:srcRect t="19230" b="14103"/>
          <a:stretch>
            <a:fillRect/>
          </a:stretch>
        </p:blipFill>
        <p:spPr bwMode="auto">
          <a:xfrm>
            <a:off x="3070654" y="4178416"/>
            <a:ext cx="1584176" cy="792088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8" y="3607938"/>
            <a:ext cx="3635449" cy="13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trl+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30760"/>
            <a:ext cx="2788816" cy="8127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410540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909A3"/>
                </a:solidFill>
                <a:latin typeface="Times New Roman" pitchFamily="18" charset="0"/>
                <a:cs typeface="Times New Roman" pitchFamily="18" charset="0"/>
              </a:rPr>
              <a:t>Printing solutions as easy as</a:t>
            </a:r>
            <a:endParaRPr lang="en-US" sz="1600" b="1" dirty="0">
              <a:solidFill>
                <a:srgbClr val="090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92" y="146723"/>
            <a:ext cx="1738993" cy="5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1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 bwMode="auto">
          <a:xfrm rot="16200000" flipV="1">
            <a:off x="1729204" y="1551103"/>
            <a:ext cx="1534133" cy="3818941"/>
          </a:xfrm>
          <a:prstGeom prst="rect">
            <a:avLst/>
          </a:prstGeom>
          <a:solidFill>
            <a:srgbClr val="FFFFFF">
              <a:alpha val="60000"/>
            </a:srgb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latinLnBrk="0">
              <a:defRPr/>
            </a:pPr>
            <a:endParaRPr kumimoji="0" lang="ko-KR" alt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67" y="2931113"/>
            <a:ext cx="3808075" cy="128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/>
          <p:cNvSpPr/>
          <p:nvPr/>
        </p:nvSpPr>
        <p:spPr bwMode="auto">
          <a:xfrm rot="16200000" flipV="1">
            <a:off x="5919418" y="1506907"/>
            <a:ext cx="1430550" cy="3818941"/>
          </a:xfrm>
          <a:prstGeom prst="rect">
            <a:avLst/>
          </a:prstGeom>
          <a:solidFill>
            <a:srgbClr val="FFFFFF">
              <a:alpha val="60000"/>
            </a:srgb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5" name="직사각형 4"/>
          <p:cNvSpPr/>
          <p:nvPr/>
        </p:nvSpPr>
        <p:spPr bwMode="auto">
          <a:xfrm rot="16200000" flipV="1">
            <a:off x="5919418" y="-386626"/>
            <a:ext cx="1430550" cy="3818941"/>
          </a:xfrm>
          <a:prstGeom prst="rect">
            <a:avLst/>
          </a:prstGeom>
          <a:solidFill>
            <a:srgbClr val="FFFFFF">
              <a:alpha val="60000"/>
            </a:srgb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6" name="직사각형 5"/>
          <p:cNvSpPr/>
          <p:nvPr/>
        </p:nvSpPr>
        <p:spPr bwMode="auto">
          <a:xfrm>
            <a:off x="4733372" y="815127"/>
            <a:ext cx="3810792" cy="215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41098" y="773206"/>
            <a:ext cx="2860135" cy="31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defPPr>
              <a:defRPr lang="en-US"/>
            </a:defPPr>
            <a:lvl1pPr algn="ctr" latinLnBrk="0">
              <a:lnSpc>
                <a:spcPts val="1800"/>
              </a:lnSpc>
              <a:defRPr kumimoji="0" sz="1800" b="1" spc="-50">
                <a:gradFill>
                  <a:gsLst>
                    <a:gs pos="0">
                      <a:srgbClr val="003366"/>
                    </a:gs>
                    <a:gs pos="100000">
                      <a:srgbClr val="003366"/>
                    </a:gs>
                  </a:gsLst>
                  <a:lin ang="5400000" scaled="0"/>
                </a:gradFill>
                <a:latin typeface="Samsung InterFace"/>
                <a:ea typeface="Arial Unicode MS" panose="020B0604020202020204" pitchFamily="50" charset="-127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400" spc="0" dirty="0"/>
              <a:t>Чистые и четкие изображения</a:t>
            </a:r>
            <a:endParaRPr lang="en-US" sz="1400" spc="0" dirty="0"/>
          </a:p>
        </p:txBody>
      </p:sp>
      <p:pic>
        <p:nvPicPr>
          <p:cNvPr id="13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543" y="764382"/>
            <a:ext cx="259353" cy="20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 bwMode="auto">
          <a:xfrm>
            <a:off x="594949" y="2708661"/>
            <a:ext cx="3810792" cy="215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09644" y="2665654"/>
            <a:ext cx="3148932" cy="31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defPPr>
              <a:defRPr lang="en-US"/>
            </a:defPPr>
            <a:lvl1pPr algn="ctr" latinLnBrk="0">
              <a:lnSpc>
                <a:spcPts val="1800"/>
              </a:lnSpc>
              <a:defRPr kumimoji="0" sz="1800" b="1" spc="-50">
                <a:gradFill>
                  <a:gsLst>
                    <a:gs pos="0">
                      <a:srgbClr val="003366"/>
                    </a:gs>
                    <a:gs pos="100000">
                      <a:srgbClr val="003366"/>
                    </a:gs>
                  </a:gsLst>
                  <a:lin ang="5400000" scaled="0"/>
                </a:gradFill>
                <a:latin typeface="Samsung InterFace"/>
                <a:ea typeface="Arial Unicode MS" panose="020B0604020202020204" pitchFamily="50" charset="-127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400" spc="0" dirty="0" smtClean="0"/>
              <a:t>Безопасная для здоровья печать</a:t>
            </a:r>
            <a:endParaRPr lang="en-US" sz="1400" spc="0" dirty="0"/>
          </a:p>
        </p:txBody>
      </p:sp>
      <p:pic>
        <p:nvPicPr>
          <p:cNvPr id="22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36" y="2654678"/>
            <a:ext cx="259415" cy="20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직사각형 23"/>
          <p:cNvSpPr/>
          <p:nvPr/>
        </p:nvSpPr>
        <p:spPr bwMode="auto">
          <a:xfrm>
            <a:off x="4733372" y="2708661"/>
            <a:ext cx="3810792" cy="215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748960" y="2646604"/>
            <a:ext cx="3665419" cy="31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defPPr>
              <a:defRPr lang="en-US"/>
            </a:defPPr>
            <a:lvl1pPr algn="ctr" latinLnBrk="0">
              <a:lnSpc>
                <a:spcPts val="1800"/>
              </a:lnSpc>
              <a:defRPr kumimoji="0" sz="1800" b="1" spc="-50">
                <a:gradFill>
                  <a:gsLst>
                    <a:gs pos="0">
                      <a:srgbClr val="003366"/>
                    </a:gs>
                    <a:gs pos="100000">
                      <a:srgbClr val="003366"/>
                    </a:gs>
                  </a:gsLst>
                  <a:lin ang="5400000" scaled="0"/>
                </a:gradFill>
                <a:latin typeface="Samsung InterFace"/>
                <a:ea typeface="Arial Unicode MS" panose="020B0604020202020204" pitchFamily="50" charset="-127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400" spc="0" dirty="0"/>
              <a:t>Гарантированная производительность</a:t>
            </a:r>
            <a:endParaRPr lang="en-US" sz="1400" spc="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7339051" y="3420494"/>
            <a:ext cx="520968" cy="29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defPPr>
              <a:defRPr lang="en-US"/>
            </a:defPPr>
            <a:lvl1pPr algn="ctr" latinLnBrk="0">
              <a:defRPr kumimoji="0" sz="1800" b="1" spc="-50">
                <a:gradFill>
                  <a:gsLst>
                    <a:gs pos="0">
                      <a:srgbClr val="003366"/>
                    </a:gs>
                    <a:gs pos="100000">
                      <a:srgbClr val="003366"/>
                    </a:gs>
                  </a:gsLst>
                  <a:lin ang="5400000" scaled="0"/>
                </a:gradFill>
                <a:latin typeface="Samsung InterFace" panose="020B0503020203020204" pitchFamily="34" charset="0"/>
                <a:ea typeface="Arial Unicode MS" panose="020B0604020202020204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1400" spc="0" dirty="0">
                <a:solidFill>
                  <a:schemeClr val="bg1"/>
                </a:solidFill>
              </a:rPr>
              <a:t>47%</a:t>
            </a:r>
          </a:p>
        </p:txBody>
      </p:sp>
      <p:pic>
        <p:nvPicPr>
          <p:cNvPr id="31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258" y="2654678"/>
            <a:ext cx="259374" cy="20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직사각형 39"/>
          <p:cNvSpPr/>
          <p:nvPr/>
        </p:nvSpPr>
        <p:spPr bwMode="auto">
          <a:xfrm rot="16200000" flipV="1">
            <a:off x="1783712" y="-386626"/>
            <a:ext cx="1430550" cy="3818941"/>
          </a:xfrm>
          <a:prstGeom prst="rect">
            <a:avLst/>
          </a:prstGeom>
          <a:solidFill>
            <a:srgbClr val="FFFFFF">
              <a:alpha val="60000"/>
            </a:srgb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41" name="직사각형 40"/>
          <p:cNvSpPr/>
          <p:nvPr/>
        </p:nvSpPr>
        <p:spPr bwMode="auto">
          <a:xfrm>
            <a:off x="597666" y="815127"/>
            <a:ext cx="3810792" cy="215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605390" y="773206"/>
            <a:ext cx="1707575" cy="31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defPPr>
              <a:defRPr lang="en-US"/>
            </a:defPPr>
            <a:lvl1pPr algn="ctr" latinLnBrk="0">
              <a:lnSpc>
                <a:spcPts val="1800"/>
              </a:lnSpc>
              <a:defRPr kumimoji="0" sz="1800" b="1" spc="-50">
                <a:gradFill>
                  <a:gsLst>
                    <a:gs pos="0">
                      <a:srgbClr val="003366"/>
                    </a:gs>
                    <a:gs pos="100000">
                      <a:srgbClr val="003366"/>
                    </a:gs>
                  </a:gsLst>
                  <a:lin ang="5400000" scaled="0"/>
                </a:gradFill>
                <a:latin typeface="Samsung InterFace"/>
                <a:ea typeface="Arial Unicode MS" panose="020B0604020202020204" pitchFamily="50" charset="-127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400" spc="0" dirty="0"/>
              <a:t>Выгодная печать</a:t>
            </a:r>
            <a:endParaRPr lang="en-US" sz="1400" spc="0" dirty="0"/>
          </a:p>
        </p:txBody>
      </p:sp>
      <p:pic>
        <p:nvPicPr>
          <p:cNvPr id="48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37" y="764382"/>
            <a:ext cx="259353" cy="20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6307086" y="3612350"/>
            <a:ext cx="520968" cy="29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defPPr>
              <a:defRPr lang="en-US"/>
            </a:defPPr>
            <a:lvl1pPr algn="ctr" latinLnBrk="0">
              <a:defRPr kumimoji="0" sz="1800" b="1" spc="-50">
                <a:gradFill>
                  <a:gsLst>
                    <a:gs pos="0">
                      <a:srgbClr val="003366"/>
                    </a:gs>
                    <a:gs pos="100000">
                      <a:srgbClr val="003366"/>
                    </a:gs>
                  </a:gsLst>
                  <a:lin ang="5400000" scaled="0"/>
                </a:gradFill>
                <a:latin typeface="Samsung InterFace" panose="020B0503020203020204" pitchFamily="34" charset="0"/>
                <a:ea typeface="Arial Unicode MS" panose="020B0604020202020204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1400" spc="0" dirty="0">
                <a:solidFill>
                  <a:schemeClr val="bg1"/>
                </a:solidFill>
              </a:rPr>
              <a:t>19%</a:t>
            </a: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327135" y="53969"/>
            <a:ext cx="5906866" cy="57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defPPr>
              <a:defRPr lang="en-US"/>
            </a:defPPr>
            <a:lvl1pPr latinLnBrk="0">
              <a:defRPr kumimoji="0" sz="2800" b="1">
                <a:gradFill>
                  <a:gsLst>
                    <a:gs pos="100000">
                      <a:srgbClr val="006AAC"/>
                    </a:gs>
                    <a:gs pos="0">
                      <a:srgbClr val="006AAC"/>
                    </a:gs>
                  </a:gsLst>
                  <a:lin ang="5400000" scaled="0"/>
                </a:gra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ko-K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Оригинальный тонер </a:t>
            </a:r>
            <a:r>
              <a:rPr lang="en-US" altLang="ko-K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Samsung</a:t>
            </a:r>
            <a:endParaRPr lang="en-US" altLang="ko-K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222" y="2924593"/>
            <a:ext cx="3818942" cy="12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40" y="1032542"/>
            <a:ext cx="3822018" cy="14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222" y="1031060"/>
            <a:ext cx="3818942" cy="14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esktop\4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415" y="2931114"/>
            <a:ext cx="2144326" cy="99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18" y="2934516"/>
            <a:ext cx="1318560" cy="9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142" y="3950641"/>
            <a:ext cx="384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Samsung Imagination Condensed"/>
              </a:rPr>
              <a:t>Первый в индустрии сертификат </a:t>
            </a:r>
            <a:r>
              <a:rPr lang="en-US" sz="1600" b="1" dirty="0">
                <a:latin typeface="Samsung Imagination Condensed"/>
              </a:rPr>
              <a:t>TÜV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28" name="Picture 2" descr="C:\Users\sekz\Pictures\Samsung logo\Samsung_Business_rg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4" y="60385"/>
            <a:ext cx="1600449" cy="50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71503" y="-19050"/>
            <a:ext cx="4978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uk-UA" altLang="ko-KR" sz="3600" b="1" dirty="0">
                <a:solidFill>
                  <a:srgbClr val="00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вопросу о заправке...</a:t>
            </a:r>
            <a:endParaRPr kumimoji="1" lang="en-US" altLang="ko-KR" sz="3600" b="1" dirty="0">
              <a:solidFill>
                <a:srgbClr val="00339A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1979713" y="1542693"/>
            <a:ext cx="67687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00" i="1" dirty="0" err="1">
                <a:solidFill>
                  <a:srgbClr val="00339A"/>
                </a:solidFill>
                <a:latin typeface="Calibri" pitchFamily="34" charset="0"/>
              </a:rPr>
              <a:t>Должен</a:t>
            </a:r>
            <a:r>
              <a:rPr lang="ru-RU" sz="1500" i="1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i="1" dirty="0" err="1">
                <a:solidFill>
                  <a:srgbClr val="00339A"/>
                </a:solidFill>
                <a:latin typeface="Calibri" pitchFamily="34" charset="0"/>
              </a:rPr>
              <a:t>ясно</a:t>
            </a:r>
            <a:r>
              <a:rPr lang="ru-RU" sz="1500" i="1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i="1" dirty="0" err="1">
                <a:solidFill>
                  <a:srgbClr val="00339A"/>
                </a:solidFill>
                <a:latin typeface="Calibri" pitchFamily="34" charset="0"/>
              </a:rPr>
              <a:t>представлять</a:t>
            </a:r>
            <a:r>
              <a:rPr lang="ru-RU" sz="1500" i="1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i="1" dirty="0" err="1">
                <a:solidFill>
                  <a:srgbClr val="00339A"/>
                </a:solidFill>
                <a:latin typeface="Calibri" pitchFamily="34" charset="0"/>
              </a:rPr>
              <a:t>себе</a:t>
            </a:r>
            <a:r>
              <a:rPr lang="en-US" sz="1500" i="1" dirty="0">
                <a:solidFill>
                  <a:srgbClr val="00339A"/>
                </a:solidFill>
                <a:latin typeface="Calibri" pitchFamily="34" charset="0"/>
              </a:rPr>
              <a:t>,</a:t>
            </a:r>
            <a:r>
              <a:rPr lang="ru-RU" sz="1500" i="1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i="1" dirty="0" err="1">
                <a:solidFill>
                  <a:srgbClr val="00339A"/>
                </a:solidFill>
                <a:latin typeface="Calibri" pitchFamily="34" charset="0"/>
              </a:rPr>
              <a:t>что</a:t>
            </a:r>
            <a:r>
              <a:rPr lang="en-US" sz="1500" i="1" dirty="0">
                <a:solidFill>
                  <a:srgbClr val="00339A"/>
                </a:solidFill>
                <a:latin typeface="Calibri" pitchFamily="34" charset="0"/>
              </a:rPr>
              <a:t>:</a:t>
            </a:r>
            <a:endParaRPr lang="ru-RU" sz="1500" i="1" dirty="0">
              <a:solidFill>
                <a:srgbClr val="00339A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н</a:t>
            </a:r>
            <a:r>
              <a:rPr lang="en-US" sz="1500" dirty="0">
                <a:solidFill>
                  <a:srgbClr val="00339A"/>
                </a:solidFill>
                <a:latin typeface="Calibri" pitchFamily="34" charset="0"/>
              </a:rPr>
              <a:t>а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него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перестают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распространяться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любые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гарантии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изготовителя</a:t>
            </a:r>
            <a:endParaRPr lang="ru-RU" sz="1500" dirty="0">
              <a:solidFill>
                <a:srgbClr val="00339A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существует риск серьезных заболеваний…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срок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службы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механизмов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принтера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при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использовании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перезаправленных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картриджей</a:t>
            </a:r>
            <a:r>
              <a:rPr lang="en-US" sz="1500" dirty="0">
                <a:solidFill>
                  <a:srgbClr val="00339A"/>
                </a:solidFill>
                <a:latin typeface="Calibri" pitchFamily="34" charset="0"/>
              </a:rPr>
              <a:t>,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может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сократитьс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я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настолько</a:t>
            </a:r>
            <a:r>
              <a:rPr lang="en-US" sz="1500" dirty="0">
                <a:solidFill>
                  <a:srgbClr val="00339A"/>
                </a:solidFill>
                <a:latin typeface="Calibri" pitchFamily="34" charset="0"/>
              </a:rPr>
              <a:t>,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что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вся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экономия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от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перезаправки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будет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>
                <a:solidFill>
                  <a:srgbClr val="00339A"/>
                </a:solidFill>
                <a:latin typeface="Calibri" pitchFamily="34" charset="0"/>
              </a:rPr>
              <a:t>с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лихвой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перекрыта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стоимостью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ремонта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или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необходимостью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досрочной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покупки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нового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339A"/>
                </a:solidFill>
                <a:latin typeface="Calibri" pitchFamily="34" charset="0"/>
              </a:rPr>
              <a:t>принтера</a:t>
            </a:r>
            <a:r>
              <a:rPr lang="en-US" sz="1500" dirty="0" smtClean="0">
                <a:solidFill>
                  <a:srgbClr val="00339A"/>
                </a:solidFill>
                <a:latin typeface="Calibri" pitchFamily="34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500" dirty="0" err="1" smtClean="0">
                <a:solidFill>
                  <a:srgbClr val="00339A"/>
                </a:solidFill>
                <a:latin typeface="Calibri" pitchFamily="34" charset="0"/>
              </a:rPr>
              <a:t>Качество</a:t>
            </a:r>
            <a:r>
              <a:rPr lang="ru-RU" sz="1500" dirty="0" smtClean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печати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при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этом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обычно</a:t>
            </a:r>
            <a:r>
              <a:rPr lang="ru-RU" sz="1500" dirty="0">
                <a:solidFill>
                  <a:srgbClr val="00339A"/>
                </a:solidFill>
                <a:latin typeface="Calibri" pitchFamily="34" charset="0"/>
              </a:rPr>
              <a:t> </a:t>
            </a:r>
            <a:r>
              <a:rPr lang="en-US" sz="1500" dirty="0" err="1">
                <a:solidFill>
                  <a:srgbClr val="00339A"/>
                </a:solidFill>
                <a:latin typeface="Calibri" pitchFamily="34" charset="0"/>
              </a:rPr>
              <a:t>снижается</a:t>
            </a:r>
            <a:r>
              <a:rPr lang="en-US" sz="1500" dirty="0">
                <a:solidFill>
                  <a:srgbClr val="00339A"/>
                </a:solidFill>
                <a:latin typeface="Calibri" pitchFamily="34" charset="0"/>
              </a:rPr>
              <a:t>.</a:t>
            </a:r>
            <a:r>
              <a:rPr lang="ru-RU" sz="1500" dirty="0" smtClean="0">
                <a:solidFill>
                  <a:srgbClr val="00339A"/>
                </a:solidFill>
                <a:latin typeface="Calibri" pitchFamily="34" charset="0"/>
              </a:rPr>
              <a:t>..</a:t>
            </a:r>
            <a:endParaRPr lang="en-US" sz="1500" dirty="0" smtClean="0">
              <a:solidFill>
                <a:srgbClr val="00339A"/>
              </a:solidFill>
              <a:latin typeface="Calibri" pitchFamily="34" charset="0"/>
            </a:endParaRPr>
          </a:p>
        </p:txBody>
      </p:sp>
      <p:sp>
        <p:nvSpPr>
          <p:cNvPr id="62468" name="Text Box 7"/>
          <p:cNvSpPr txBox="1">
            <a:spLocks noChangeArrowheads="1"/>
          </p:cNvSpPr>
          <p:nvPr/>
        </p:nvSpPr>
        <p:spPr bwMode="auto">
          <a:xfrm>
            <a:off x="457202" y="742950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339A"/>
                </a:solidFill>
                <a:latin typeface="Calibri" pitchFamily="34" charset="0"/>
              </a:rPr>
              <a:t>Каждый, кто решил использовать в принтере перезаправленный картридж...</a:t>
            </a:r>
            <a:endParaRPr lang="en-US" b="1" dirty="0">
              <a:solidFill>
                <a:srgbClr val="00339A"/>
              </a:solidFill>
              <a:latin typeface="Calibri" pitchFamily="34" charset="0"/>
            </a:endParaRPr>
          </a:p>
        </p:txBody>
      </p:sp>
      <p:pic>
        <p:nvPicPr>
          <p:cNvPr id="62471" name="Picture 10" descr="Untitled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91134"/>
            <a:ext cx="2736304" cy="118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sekz2010\Desktop\Printer Pictures\Ton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1DFE0"/>
              </a:clrFrom>
              <a:clrTo>
                <a:srgbClr val="E1DFE0">
                  <a:alpha val="0"/>
                </a:srgbClr>
              </a:clrTo>
            </a:clrChange>
          </a:blip>
          <a:srcRect l="30339" r="29208" b="1126"/>
          <a:stretch>
            <a:fillRect/>
          </a:stretch>
        </p:blipFill>
        <p:spPr bwMode="auto">
          <a:xfrm>
            <a:off x="8028384" y="3531095"/>
            <a:ext cx="864096" cy="1584176"/>
          </a:xfrm>
          <a:prstGeom prst="rect">
            <a:avLst/>
          </a:prstGeom>
          <a:noFill/>
        </p:spPr>
      </p:pic>
      <p:pic>
        <p:nvPicPr>
          <p:cNvPr id="10243" name="Picture 3" descr="C:\Users\sekz2010\Desktop\Printer Pictures\classifieds-5065-0-75992900-13123987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186" y="1419622"/>
            <a:ext cx="1664502" cy="2664296"/>
          </a:xfrm>
          <a:prstGeom prst="rect">
            <a:avLst/>
          </a:prstGeom>
          <a:noFill/>
        </p:spPr>
      </p:pic>
      <p:pic>
        <p:nvPicPr>
          <p:cNvPr id="15" name="Picture 14" descr="ctrl+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30760"/>
            <a:ext cx="2788816" cy="8127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04" y="410540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909A3"/>
                </a:solidFill>
                <a:latin typeface="Times New Roman" pitchFamily="18" charset="0"/>
                <a:cs typeface="Times New Roman" pitchFamily="18" charset="0"/>
              </a:rPr>
              <a:t>Printing solutions as easy as</a:t>
            </a:r>
            <a:endParaRPr lang="en-US" sz="1600" b="1" dirty="0">
              <a:solidFill>
                <a:srgbClr val="090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sekz2010\Desktop\Samsung CLP360 CLT406 Toner Chip.jpg"/>
          <p:cNvPicPr>
            <a:picLocks noChangeAspect="1" noChangeArrowheads="1"/>
          </p:cNvPicPr>
          <p:nvPr/>
        </p:nvPicPr>
        <p:blipFill>
          <a:blip r:embed="rId7" cstate="print"/>
          <a:srcRect t="19230" b="14103"/>
          <a:stretch>
            <a:fillRect/>
          </a:stretch>
        </p:blipFill>
        <p:spPr bwMode="auto">
          <a:xfrm rot="19703721">
            <a:off x="6030222" y="4090303"/>
            <a:ext cx="1584176" cy="79208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92" y="146723"/>
            <a:ext cx="1738993" cy="5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2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190753"/>
            <a:ext cx="5107487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36538" algn="ctr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1F497D"/>
              </a:buClr>
              <a:buSzPct val="100000"/>
              <a:buFont typeface="Wingdings" pitchFamily="2" charset="2"/>
              <a:buNone/>
            </a:pPr>
            <a:r>
              <a:rPr lang="ru-RU" altLang="ko-KR" sz="3200" b="1" dirty="0" smtClean="0">
                <a:solidFill>
                  <a:srgbClr val="00339A"/>
                </a:solidFill>
                <a:latin typeface="Georgia" pitchFamily="18" charset="0"/>
                <a:ea typeface="ＭＳ Ｐゴシック" pitchFamily="34" charset="-128"/>
                <a:cs typeface="Arial" pitchFamily="34" charset="0"/>
              </a:rPr>
              <a:t>Спасибо за внимание!</a:t>
            </a:r>
            <a:endParaRPr lang="en-US" altLang="ko-KR" sz="3200" b="1" dirty="0">
              <a:solidFill>
                <a:srgbClr val="00339A"/>
              </a:solidFill>
              <a:latin typeface="Georgia" pitchFamily="18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10515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www.samsung.com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danilenko.o@samsung.com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92" y="146723"/>
            <a:ext cx="1738993" cy="5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349</Words>
  <Application>Microsoft Office PowerPoint</Application>
  <PresentationFormat>Экран (16:9)</PresentationFormat>
  <Paragraphs>37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sekz</dc:creator>
  <cp:lastModifiedBy>sekz</cp:lastModifiedBy>
  <cp:revision>9</cp:revision>
  <dcterms:created xsi:type="dcterms:W3CDTF">2015-08-20T16:54:59Z</dcterms:created>
  <dcterms:modified xsi:type="dcterms:W3CDTF">2015-08-24T03:37:14Z</dcterms:modified>
</cp:coreProperties>
</file>